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나눔스퀘어" panose="020B0600000101010101" pitchFamily="50" charset="-127"/>
      <p:regular r:id="rId17"/>
    </p:embeddedFont>
    <p:embeddedFont>
      <p:font typeface="나눔스퀘어 Bold" panose="020B0600000101010101" pitchFamily="50" charset="-127"/>
      <p:bold r:id="rId18"/>
    </p:embeddedFont>
    <p:embeddedFont>
      <p:font typeface="나눔스퀘어 ExtraBold" panose="020B0600000101010101" pitchFamily="50" charset="-127"/>
      <p:bold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4" b="3509"/>
          <a:stretch/>
        </p:blipFill>
        <p:spPr>
          <a:xfrm>
            <a:off x="-19051" y="-19050"/>
            <a:ext cx="12215813" cy="6867525"/>
          </a:xfrm>
          <a:prstGeom prst="rect">
            <a:avLst/>
          </a:prstGeom>
        </p:spPr>
      </p:pic>
      <p:sp>
        <p:nvSpPr>
          <p:cNvPr id="2" name="직사각형 1"/>
          <p:cNvSpPr/>
          <p:nvPr userDrawn="1"/>
        </p:nvSpPr>
        <p:spPr>
          <a:xfrm>
            <a:off x="-109001" y="-66612"/>
            <a:ext cx="12438262" cy="692461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3889" r="47151" b="72778"/>
          <a:stretch/>
        </p:blipFill>
        <p:spPr>
          <a:xfrm>
            <a:off x="295275" y="314325"/>
            <a:ext cx="1647826" cy="4066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2751501"/>
            <a:ext cx="7691703" cy="69383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R" sz="44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CareCellve</a:t>
            </a:r>
            <a:r>
              <a:rPr lang="en-US" altLang="ko-KR" sz="4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MECHANIC GEL</a:t>
            </a:r>
            <a:br>
              <a:rPr lang="en-US" altLang="ko-KR" sz="44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en-US" altLang="ko-KR" sz="44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Training Material</a:t>
            </a:r>
            <a:endParaRPr lang="en-US" altLang="ko-Kore-KR" sz="4200" b="1" dirty="0">
              <a:solidFill>
                <a:schemeClr val="accent5">
                  <a:lumMod val="50000"/>
                </a:schemeClr>
              </a:solidFill>
              <a:effectLst/>
              <a:latin typeface="나눔스퀘어 ExtraBold" panose="020B0600000101010101" pitchFamily="50" charset="-127"/>
              <a:ea typeface="나눔스퀘어 ExtraBold" panose="020B0600000101010101" pitchFamily="50" charset="-127"/>
              <a:cs typeface="Malgun Gothic Semilight" panose="020B0502040204020203" pitchFamily="34" charset="-128"/>
            </a:endParaRPr>
          </a:p>
        </p:txBody>
      </p:sp>
      <p:sp>
        <p:nvSpPr>
          <p:cNvPr id="15" name="부제목 2"/>
          <p:cNvSpPr txBox="1">
            <a:spLocks/>
          </p:cNvSpPr>
          <p:nvPr userDrawn="1"/>
        </p:nvSpPr>
        <p:spPr>
          <a:xfrm>
            <a:off x="307101" y="5871068"/>
            <a:ext cx="4593203" cy="900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ko-KR" sz="900" b="0" dirty="0"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·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본 자료는 한국 </a:t>
            </a:r>
            <a:r>
              <a:rPr lang="ko-KR" altLang="en-US" sz="9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식약처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기준으로 만들어진 자료입니다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900" b="0" dirty="0"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·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국가별 </a:t>
            </a:r>
            <a:r>
              <a:rPr lang="ko-KR" altLang="en-US" sz="9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식악처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기준 및 법률 기준이 다르니 참고하여 주시기 바랍니다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900" b="0" dirty="0"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·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본 자료는 내부 교육용 자료 입니다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외부에 배포되지 않도록 해주시기 바랍니다</a:t>
            </a:r>
            <a:endParaRPr lang="en-US" altLang="ko-KR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202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4" b="3509"/>
          <a:stretch/>
        </p:blipFill>
        <p:spPr>
          <a:xfrm>
            <a:off x="-19051" y="9525"/>
            <a:ext cx="12215813" cy="6867525"/>
          </a:xfrm>
          <a:prstGeom prst="rect">
            <a:avLst/>
          </a:prstGeom>
        </p:spPr>
      </p:pic>
      <p:sp>
        <p:nvSpPr>
          <p:cNvPr id="17" name="직사각형 16"/>
          <p:cNvSpPr/>
          <p:nvPr userDrawn="1"/>
        </p:nvSpPr>
        <p:spPr>
          <a:xfrm>
            <a:off x="-109001" y="-66612"/>
            <a:ext cx="12438262" cy="692461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3889" r="47151" b="72778"/>
          <a:stretch/>
        </p:blipFill>
        <p:spPr>
          <a:xfrm>
            <a:off x="266700" y="342900"/>
            <a:ext cx="1196480" cy="295275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1847528" y="2278013"/>
            <a:ext cx="8515672" cy="37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 userDrawn="1"/>
        </p:nvSpPr>
        <p:spPr>
          <a:xfrm>
            <a:off x="658368" y="1106805"/>
            <a:ext cx="841248" cy="487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774074" y="1118082"/>
            <a:ext cx="9499667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회원 분이 과대 광고로 인하여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 과대광고에 관한 법률을 참고 하시어 허위 과대광고로 이어지지 않도록 많은 협조 부탁드립니다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999777" y="2441477"/>
            <a:ext cx="235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 과대광고에 관한 법률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1286" y="1152930"/>
            <a:ext cx="784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Important</a:t>
            </a:r>
            <a:endParaRPr lang="en-US" altLang="ko-KR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1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793440" y="6162238"/>
            <a:ext cx="867007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[</a:t>
            </a:r>
            <a:r>
              <a:rPr lang="ko-KR" altLang="en-US" sz="700" dirty="0">
                <a:latin typeface="맑은 고딕" panose="020B0503020000020004" pitchFamily="50" charset="-127"/>
              </a:rPr>
              <a:t>발췌</a:t>
            </a:r>
            <a:r>
              <a:rPr lang="en-US" altLang="ko-KR" sz="700" dirty="0">
                <a:latin typeface="맑은 고딕" panose="020B0503020000020004" pitchFamily="50" charset="-127"/>
              </a:rPr>
              <a:t>] </a:t>
            </a:r>
            <a:r>
              <a:rPr lang="ko-KR" altLang="en-US" sz="700" dirty="0" err="1">
                <a:latin typeface="맑은 고딕" panose="020B0503020000020004" pitchFamily="50" charset="-127"/>
              </a:rPr>
              <a:t>화장품법</a:t>
            </a:r>
            <a:r>
              <a:rPr lang="ko-KR" altLang="en-US" sz="700" dirty="0">
                <a:latin typeface="맑은 고딕" panose="020B0503020000020004" pitchFamily="50" charset="-127"/>
              </a:rPr>
              <a:t> 시행규칙 제 </a:t>
            </a:r>
            <a:r>
              <a:rPr lang="en-US" altLang="ko-KR" sz="700" dirty="0">
                <a:latin typeface="맑은 고딕" panose="020B0503020000020004" pitchFamily="50" charset="-127"/>
              </a:rPr>
              <a:t>22</a:t>
            </a:r>
            <a:r>
              <a:rPr lang="ko-KR" altLang="en-US" sz="700" dirty="0">
                <a:latin typeface="맑은 고딕" panose="020B0503020000020004" pitchFamily="50" charset="-127"/>
              </a:rPr>
              <a:t>조</a:t>
            </a:r>
            <a:r>
              <a:rPr lang="en-US" altLang="ko-KR" sz="700" dirty="0">
                <a:latin typeface="맑은 고딕" panose="020B0503020000020004" pitchFamily="50" charset="-127"/>
              </a:rPr>
              <a:t>(</a:t>
            </a:r>
            <a:r>
              <a:rPr lang="ko-KR" altLang="en-US" sz="700" dirty="0" err="1">
                <a:latin typeface="맑은 고딕" panose="020B0503020000020004" pitchFamily="50" charset="-127"/>
              </a:rPr>
              <a:t>표시ㆍ광고의</a:t>
            </a:r>
            <a:r>
              <a:rPr lang="ko-KR" altLang="en-US" sz="700" dirty="0">
                <a:latin typeface="맑은 고딕" panose="020B0503020000020004" pitchFamily="50" charset="-127"/>
              </a:rPr>
              <a:t> 범위 등</a:t>
            </a:r>
            <a:r>
              <a:rPr lang="en-US" altLang="ko-KR" sz="700" dirty="0">
                <a:latin typeface="맑은 고딕" panose="020B0503020000020004" pitchFamily="50" charset="-127"/>
              </a:rPr>
              <a:t>) [</a:t>
            </a:r>
            <a:r>
              <a:rPr lang="ko-KR" altLang="en-US" sz="700" dirty="0">
                <a:latin typeface="맑은 고딕" panose="020B0503020000020004" pitchFamily="50" charset="-127"/>
              </a:rPr>
              <a:t>시행 </a:t>
            </a:r>
            <a:r>
              <a:rPr lang="en-US" altLang="ko-KR" sz="700" dirty="0">
                <a:latin typeface="맑은 고딕" panose="020B0503020000020004" pitchFamily="50" charset="-127"/>
              </a:rPr>
              <a:t>2018. 4. 19.] [</a:t>
            </a:r>
            <a:r>
              <a:rPr lang="ko-KR" altLang="en-US" sz="700" dirty="0" err="1">
                <a:latin typeface="맑은 고딕" panose="020B0503020000020004" pitchFamily="50" charset="-127"/>
              </a:rPr>
              <a:t>총리령</a:t>
            </a:r>
            <a:r>
              <a:rPr lang="ko-KR" altLang="en-US" sz="700" dirty="0">
                <a:latin typeface="맑은 고딕" panose="020B0503020000020004" pitchFamily="50" charset="-127"/>
              </a:rPr>
              <a:t> 제</a:t>
            </a:r>
            <a:r>
              <a:rPr lang="en-US" altLang="ko-KR" sz="700" dirty="0">
                <a:latin typeface="맑은 고딕" panose="020B0503020000020004" pitchFamily="50" charset="-127"/>
              </a:rPr>
              <a:t>1454</a:t>
            </a:r>
            <a:r>
              <a:rPr lang="ko-KR" altLang="en-US" sz="700" dirty="0">
                <a:latin typeface="맑은 고딕" panose="020B0503020000020004" pitchFamily="50" charset="-127"/>
              </a:rPr>
              <a:t>호</a:t>
            </a:r>
            <a:r>
              <a:rPr lang="en-US" altLang="ko-KR" sz="700" dirty="0">
                <a:latin typeface="맑은 고딕" panose="020B0503020000020004" pitchFamily="50" charset="-127"/>
              </a:rPr>
              <a:t>, 2018. 4. 11., </a:t>
            </a:r>
            <a:r>
              <a:rPr lang="ko-KR" altLang="en-US" sz="700" dirty="0" err="1">
                <a:latin typeface="맑은 고딕" panose="020B0503020000020004" pitchFamily="50" charset="-127"/>
              </a:rPr>
              <a:t>타법개정</a:t>
            </a:r>
            <a:r>
              <a:rPr lang="en-US" altLang="ko-KR" sz="700" dirty="0">
                <a:latin typeface="맑은 고딕" panose="020B0503020000020004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[</a:t>
            </a:r>
            <a:r>
              <a:rPr lang="ko-KR" altLang="en-US" sz="700" dirty="0">
                <a:latin typeface="맑은 고딕" panose="020B0503020000020004" pitchFamily="50" charset="-127"/>
              </a:rPr>
              <a:t>별표</a:t>
            </a:r>
            <a:r>
              <a:rPr lang="en-US" altLang="ko-KR" sz="700" dirty="0">
                <a:latin typeface="맑은 고딕" panose="020B0503020000020004" pitchFamily="50" charset="-127"/>
              </a:rPr>
              <a:t>5]</a:t>
            </a:r>
            <a:r>
              <a:rPr lang="ko-KR" altLang="en-US" sz="700" dirty="0">
                <a:latin typeface="맑은 고딕" panose="020B0503020000020004" pitchFamily="50" charset="-127"/>
              </a:rPr>
              <a:t> </a:t>
            </a:r>
            <a:r>
              <a:rPr lang="en-US" altLang="ko-KR" sz="700" dirty="0">
                <a:latin typeface="맑은 고딕" panose="020B0503020000020004" pitchFamily="50" charset="-127"/>
              </a:rPr>
              <a:t>&lt;</a:t>
            </a:r>
            <a:r>
              <a:rPr lang="ko-KR" altLang="en-US" sz="700" dirty="0">
                <a:latin typeface="맑은 고딕" panose="020B0503020000020004" pitchFamily="50" charset="-127"/>
              </a:rPr>
              <a:t>개정 </a:t>
            </a:r>
            <a:r>
              <a:rPr lang="en-US" altLang="ko-KR" sz="700" dirty="0">
                <a:latin typeface="맑은 고딕" panose="020B0503020000020004" pitchFamily="50" charset="-127"/>
              </a:rPr>
              <a:t>2017. 1. 12.&gt; </a:t>
            </a:r>
            <a:r>
              <a:rPr lang="ko-KR" altLang="en-US" sz="700" dirty="0">
                <a:latin typeface="맑은 고딕" panose="020B0503020000020004" pitchFamily="50" charset="-127"/>
              </a:rPr>
              <a:t>화장품 </a:t>
            </a:r>
            <a:r>
              <a:rPr lang="ko-KR" altLang="en-US" sz="700" dirty="0" err="1">
                <a:latin typeface="맑은 고딕" panose="020B0503020000020004" pitchFamily="50" charset="-127"/>
              </a:rPr>
              <a:t>표시ㆍ광고의</a:t>
            </a:r>
            <a:r>
              <a:rPr lang="ko-KR" altLang="en-US" sz="700" dirty="0">
                <a:latin typeface="맑은 고딕" panose="020B0503020000020004" pitchFamily="50" charset="-127"/>
              </a:rPr>
              <a:t> 범위 및 준수사항</a:t>
            </a:r>
            <a:endParaRPr lang="en-US" altLang="ko-KR" sz="700" dirty="0">
              <a:latin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2228038" y="2781460"/>
            <a:ext cx="94051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의약품으로 잘못 인식할 우려가 있는 내용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제품의 명칭 및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효능ㆍ효과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등에 대한 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경쟁상품과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비교하는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표시ㆍ광고는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비교 대상 및 기준을 분명히 밝히고 객관적으로 확인될 수 있는 사항만을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표시ㆍ광고하여야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하며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배타성을 띤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＂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최고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＂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또는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＂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최상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＂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등의 절대적 표현의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또는   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소비자를 속이거나 소비자가 속을 우려가 있는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품질ㆍ효능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조제</a:t>
            </a: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호에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따른 화장품의 범위를 벗어나는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저속하거나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혐오감을 주는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표현ㆍ도안ㆍ사진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등을 이용하는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국제적 멸종위기종의 가공품이 함유된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화장품임을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표현하거나 암시하는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사실 유무와 관계없이 다른 제품을 비방하거나 비방한다고 의심이 되는 </a:t>
            </a:r>
            <a:r>
              <a:rPr lang="ko-KR" altLang="en-US" sz="1200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표시ㆍ광고를</a:t>
            </a:r>
            <a:r>
              <a:rPr lang="ko-KR" alt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하지 말 것 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2034674" y="2781460"/>
            <a:ext cx="432479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850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4" b="3509"/>
          <a:stretch/>
        </p:blipFill>
        <p:spPr>
          <a:xfrm>
            <a:off x="-19051" y="-9525"/>
            <a:ext cx="12215813" cy="6867525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>
            <a:off x="-109001" y="-66612"/>
            <a:ext cx="12438262" cy="692461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394630" y="3911784"/>
            <a:ext cx="4343403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CONTENTS.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2903523" y="775689"/>
            <a:ext cx="82518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altLang="ko-KR" sz="4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CareCellve</a:t>
            </a:r>
            <a:r>
              <a:rPr lang="en-US" altLang="ko-KR" sz="4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MECHANIC GEL</a:t>
            </a:r>
            <a:endParaRPr lang="ko-KR" altLang="en-US" sz="4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903523" y="1951685"/>
            <a:ext cx="3497339" cy="45701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특장점 </a:t>
            </a:r>
            <a:r>
              <a:rPr lang="en-US" altLang="ko-KR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셀링포인트</a:t>
            </a:r>
            <a:r>
              <a:rPr lang="en-US" altLang="ko-KR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스펙</a:t>
            </a:r>
            <a:endParaRPr lang="en-US" altLang="ko-KR" sz="17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 특징</a:t>
            </a:r>
            <a:endParaRPr lang="en-US" altLang="ko-KR" sz="17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핵심 원료 소개</a:t>
            </a:r>
            <a:endParaRPr lang="en-US" altLang="ko-KR" sz="17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권장 대상 </a:t>
            </a:r>
            <a:endParaRPr lang="en-US" altLang="ko-KR" sz="17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 방법</a:t>
            </a:r>
            <a:endParaRPr lang="en-US" altLang="ko-KR" sz="17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연관 제품</a:t>
            </a:r>
            <a:endParaRPr lang="en-US" altLang="ko-KR" sz="17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00050" indent="-400050" algn="l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FAQ</a:t>
            </a:r>
          </a:p>
          <a:p>
            <a:pPr algn="l">
              <a:lnSpc>
                <a:spcPct val="150000"/>
              </a:lnSpc>
            </a:pP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651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4" b="3509"/>
          <a:stretch/>
        </p:blipFill>
        <p:spPr>
          <a:xfrm>
            <a:off x="-19051" y="-9525"/>
            <a:ext cx="12215813" cy="6867525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-109001" y="-66612"/>
            <a:ext cx="12438262" cy="692461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5327-FB54-47DD-A8A9-66CFCF3581FA}" type="datetimeFigureOut">
              <a:rPr lang="ko-KR" altLang="en-US" smtClean="0"/>
              <a:t>2023-01-27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3814B-684B-4BCB-B217-38E1D58666E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3889" r="47151" b="72778"/>
          <a:stretch/>
        </p:blipFill>
        <p:spPr>
          <a:xfrm>
            <a:off x="266700" y="342900"/>
            <a:ext cx="119648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9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3889" r="47151" b="72778"/>
          <a:stretch/>
        </p:blipFill>
        <p:spPr>
          <a:xfrm>
            <a:off x="266700" y="342900"/>
            <a:ext cx="119648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7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B5327-FB54-47DD-A8A9-66CFCF3581FA}" type="datetimeFigureOut">
              <a:rPr lang="ko-KR" altLang="en-US" smtClean="0"/>
              <a:t>2023-01-27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3814B-684B-4BCB-B217-38E1D58666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11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451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146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19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666446" y="4824671"/>
            <a:ext cx="839039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638026" y="3854820"/>
            <a:ext cx="1437683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38026" y="2407701"/>
            <a:ext cx="1644604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Ⅰ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 특장점 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셀링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포인트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71160" y="2327675"/>
            <a:ext cx="4650579" cy="31003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Ⅰ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 특장점 </a:t>
            </a: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2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셀링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포인트</a:t>
            </a: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719736" y="2898632"/>
            <a:ext cx="2273202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805258" y="3376726"/>
            <a:ext cx="2003484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271021" y="4358526"/>
            <a:ext cx="1741571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63752" y="5340326"/>
            <a:ext cx="1602913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9680" y="2183130"/>
            <a:ext cx="591059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EWG GREEN 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등급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 피부 친화적인 성분의 수용성 겔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피부에 사용 가능한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무색소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무향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피부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저자극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초음파기기에서 발생되는 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에너지의 인체 전달 향상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 도움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부드러운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러빙감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오랜 시간 제형 점도 유지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전통적으로 통증 완화 진정제로 사용 되어진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카바카바추출물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함유</a:t>
            </a:r>
            <a:endParaRPr lang="en-US" altLang="ko-KR" sz="1600" u="sng" dirty="0"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피부 진정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 도움을 주는 성분 함유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끈적임 없는 마무리감으로 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촉촉한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보습막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형성</a:t>
            </a:r>
          </a:p>
        </p:txBody>
      </p:sp>
    </p:spTree>
    <p:extLst>
      <p:ext uri="{BB962C8B-B14F-4D97-AF65-F5344CB8AC3E}">
        <p14:creationId xmlns:p14="http://schemas.microsoft.com/office/powerpoint/2010/main" val="127844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Ⅱ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 스펙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9680" y="2183130"/>
            <a:ext cx="5743880" cy="37918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효능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효과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초음파 에너지 전달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진정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보습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                    </a:t>
            </a:r>
            <a:r>
              <a:rPr lang="ko-KR" altLang="en-US" sz="1300" dirty="0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독일 더마 테스트 </a:t>
            </a:r>
            <a:r>
              <a:rPr lang="en-US" altLang="ko-KR" sz="1300" dirty="0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 </a:t>
            </a:r>
            <a:r>
              <a:rPr lang="ko-KR" altLang="en-US" sz="1300" dirty="0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피부 자극 테스트 완료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주요 성분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카바카바추출물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병풀추출물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녹차추출물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알란토인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용량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250 mL (8.45 fl. oz.)</a:t>
            </a:r>
          </a:p>
          <a:p>
            <a:pPr>
              <a:lnSpc>
                <a:spcPct val="130000"/>
              </a:lnSpc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사용 범위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얼굴 및 바디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사용 방법 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1)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초음파 마사지 부위에 충분히 도포 후 사용합니다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2)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 후 물수건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물티슈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닦아냅니다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3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얼굴 및 바디 전용 제품입니다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접촉 부위가 마르거나 부족하면 전도율이 감소하여</a:t>
            </a:r>
            <a:endParaRPr lang="en-US" altLang="ko-KR" sz="13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효과가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떨어지오니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충분한 겔을 도포합니다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Ⅱ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 스펙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924" y="1567894"/>
            <a:ext cx="1286822" cy="128682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9" r="35485"/>
          <a:stretch/>
        </p:blipFill>
        <p:spPr>
          <a:xfrm>
            <a:off x="7816911" y="1091184"/>
            <a:ext cx="389150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1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Ⅲ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Ⅲ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 특징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263" y="2251176"/>
            <a:ext cx="4317216" cy="297805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341997" y="4032570"/>
            <a:ext cx="4006255" cy="22366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9680" y="2876947"/>
            <a:ext cx="5016117" cy="2179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높은 에너지를 피부에 전달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초음파기기에서 발생되는 에너지의 인체 전달 정도를 향상시켜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초음파마사지</a:t>
            </a:r>
            <a:r>
              <a:rPr lang="en-US" altLang="ko-KR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바디관리기</a:t>
            </a:r>
            <a:r>
              <a:rPr lang="en-US" altLang="ko-KR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저주파기</a:t>
            </a:r>
            <a:r>
              <a:rPr lang="en-US" altLang="ko-KR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각종 미용기기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다양한 미용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의료 기기에서 효과적인 결과가 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나올 수 있도록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도움을 줍니다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2301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341997" y="4341755"/>
            <a:ext cx="4593290" cy="22366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9680" y="2857211"/>
            <a:ext cx="5112297" cy="2179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순수한 물과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EWG </a:t>
            </a:r>
            <a:r>
              <a:rPr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그린등급의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성분으로 구성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케어셀브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메카닉 겔은 순수한 물을 베이스로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피부에 친화적인 성분들로 구성하여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독일 더마 테스트</a:t>
            </a:r>
            <a:r>
              <a:rPr lang="en-US" altLang="ko-KR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피부 자극 테스트를 완료한 </a:t>
            </a: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저자극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화장품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피부가 안전하게 사용 할 수 있습니다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Ⅲ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Ⅲ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 특징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469" y="2336486"/>
            <a:ext cx="4545810" cy="306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79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249679" y="4428173"/>
            <a:ext cx="2607425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249679" y="4765584"/>
            <a:ext cx="4560917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Ⅲ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제품 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9680" y="2554605"/>
            <a:ext cx="4665060" cy="25483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수분감이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가득하여 쉽게 마르지 않는 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긴 점도 시간 유지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온도에 따라 점도의 변화가 심하지 않도록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안정하게 겔 상태를 유지하는 제형으로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개발되어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매끄러운 </a:t>
            </a: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미끄러짐성을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유지하는</a:t>
            </a:r>
            <a:endParaRPr lang="en-US" altLang="ko-KR" sz="1500" b="1" u="sng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초음파기기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전달용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500" b="1" u="sng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매질으로서</a:t>
            </a: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편리하게 사용 가능합니다</a:t>
            </a:r>
            <a:r>
              <a:rPr lang="en-US" altLang="ko-KR" sz="15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500" b="1" u="sng" dirty="0">
              <a:solidFill>
                <a:schemeClr val="bg1">
                  <a:lumMod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Ⅲ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 특징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862" y="1717676"/>
            <a:ext cx="3864816" cy="405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4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409240" y="3389082"/>
            <a:ext cx="2852716" cy="20201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328584" y="3591098"/>
            <a:ext cx="3750491" cy="20201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328585" y="3793114"/>
            <a:ext cx="1921692" cy="20201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Ⅳ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핵심 원료 소개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13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Ⅳ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핵심  원료  소개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166" y="1761955"/>
            <a:ext cx="4613439" cy="29241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3" b="100000" l="0" r="100000">
                        <a14:foregroundMark x1="89818" y1="43871" x2="84727" y2="56452"/>
                        <a14:foregroundMark x1="72727" y1="67097" x2="84000" y2="57419"/>
                        <a14:foregroundMark x1="14545" y1="39355" x2="18545" y2="52258"/>
                        <a14:foregroundMark x1="11273" y1="28065" x2="14182" y2="41613"/>
                        <a14:foregroundMark x1="95273" y1="29032" x2="94545" y2="43226"/>
                        <a14:foregroundMark x1="97091" y1="23871" x2="96000" y2="40968"/>
                        <a14:foregroundMark x1="95636" y1="44516" x2="86545" y2="57097"/>
                        <a14:foregroundMark x1="18909" y1="52258" x2="26545" y2="60645"/>
                        <a14:foregroundMark x1="17091" y1="53871" x2="32727" y2="63871"/>
                        <a14:foregroundMark x1="30182" y1="61290" x2="38182" y2="69355"/>
                        <a14:foregroundMark x1="13455" y1="41935" x2="15636" y2="52581"/>
                        <a14:foregroundMark x1="16727" y1="53226" x2="31636" y2="651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8891" y="4237093"/>
            <a:ext cx="1981929" cy="22341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9680" y="2253404"/>
            <a:ext cx="4426212" cy="4025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피부 진정 및 </a:t>
            </a:r>
            <a:r>
              <a:rPr lang="ko-KR" altLang="en-US" sz="20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릴렉싱</a:t>
            </a:r>
            <a:r>
              <a:rPr lang="ko-KR" altLang="en-US" sz="2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효과를 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주는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카바카바추출물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Kava </a:t>
            </a:r>
            <a:r>
              <a:rPr lang="en-US" altLang="ko-KR" sz="12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Kava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 뿌리추출물은 전통적 종교 및 문화 의식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의약 목적 및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사교 모임 등에서 </a:t>
            </a:r>
            <a:r>
              <a:rPr lang="ko-KR" altLang="en-US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생리적 및 심리적 이완을 끌어내는 무취 음료로</a:t>
            </a:r>
            <a:endParaRPr lang="en-US" altLang="ko-KR" sz="1200" b="1" u="sng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 되었고 자세하게는 국소 마취</a:t>
            </a:r>
            <a:r>
              <a:rPr lang="en-US" altLang="ko-KR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통증 완화</a:t>
            </a:r>
            <a:r>
              <a:rPr lang="en-US" altLang="ko-KR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및 치료 등에도</a:t>
            </a:r>
            <a:endParaRPr lang="en-US" altLang="ko-KR" sz="1200" b="1" u="sng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사용되었다고 알려져 있습니다</a:t>
            </a:r>
            <a:r>
              <a:rPr lang="en-US" altLang="ko-KR" sz="1200" b="1" u="sng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Kavalactones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(Kavapyrones)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Kava </a:t>
            </a:r>
            <a:r>
              <a:rPr lang="en-US" altLang="ko-KR" sz="12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Kava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뿌리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근경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부분에는 지배적으로 존재하는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lactone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계열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성분으로 불안 완화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진정 효능의 유효 성분입니다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약물로서 사용되는 불안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완화제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수면보조제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항우울제로 사용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이뇨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소염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항균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진정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진통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진경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항진균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효과 등이 보고되었습니다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10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원료적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특성에 한함</a:t>
            </a:r>
            <a:endParaRPr lang="en-US" altLang="ko-KR" sz="10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7108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 flipH="1" flipV="1">
            <a:off x="9210091" y="2829355"/>
            <a:ext cx="1482112" cy="1741021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Ⅳ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핵심 원료 소개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13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Ⅳ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핵심  원료  소개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7476139" y="2714673"/>
            <a:ext cx="1482112" cy="176644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H="1">
            <a:off x="7634635" y="4687343"/>
            <a:ext cx="2964223" cy="2542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820" y="3785564"/>
            <a:ext cx="1729392" cy="166274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963" y="1715169"/>
            <a:ext cx="1719294" cy="1662738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703" y="3785563"/>
            <a:ext cx="1729813" cy="1662737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직사각형 14"/>
          <p:cNvSpPr/>
          <p:nvPr/>
        </p:nvSpPr>
        <p:spPr>
          <a:xfrm>
            <a:off x="1309105" y="4144403"/>
            <a:ext cx="3966786" cy="223666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0155" y="2729654"/>
            <a:ext cx="4140877" cy="2443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외부 환경으로부터 받은 자극 완화에 도움을 주는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진정 성분 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종 함유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병풀추출물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녹차추출물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알란토인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등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피부 진정에 도움을 주는 성분을 함유하여 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약하고 민감한 피부에도 안심하고 사용 할 수 있습니다</a:t>
            </a:r>
            <a:r>
              <a:rPr lang="en-US" altLang="ko-KR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원료적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특성에 한함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78952" y="3389024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병풀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추출물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24888" y="5517232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알란토인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56416" y="5517232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녹차 추출물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7341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328428" y="3505461"/>
            <a:ext cx="2537886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588552" y="4162167"/>
            <a:ext cx="3781470" cy="249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Ⅴ </a:t>
            </a:r>
            <a:r>
              <a:rPr lang="ko-KR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권장대상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13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Ⅴ </a:t>
            </a:r>
            <a:r>
              <a:rPr lang="ko-KR" altLang="en-US" sz="2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권장대상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9680" y="2613740"/>
            <a:ext cx="568617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보다 정확하게 초음파기기의 효과를 확인하고 싶은 분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관리 기기와 함께 사용 자극 없는 </a:t>
            </a:r>
            <a:r>
              <a:rPr lang="ko-KR" altLang="en-US" sz="16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순한 성분의 겔을 찾고 계신 분</a:t>
            </a:r>
            <a:endParaRPr lang="en-US" altLang="ko-KR" sz="1600" u="sng" dirty="0"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산뜻한 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사용감으로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사용 후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끈적함이</a:t>
            </a:r>
            <a:r>
              <a:rPr lang="ko-KR" altLang="en-US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싫은 분</a:t>
            </a:r>
            <a:endParaRPr lang="en-US" altLang="ko-KR" sz="1600" b="1" u="sng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 후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촉촉한 바디 보습 효과가 필요하신 분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318" y="1795907"/>
            <a:ext cx="4168303" cy="417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90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Ⅵ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Ⅵ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사용방법 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96" y="2084299"/>
            <a:ext cx="3166985" cy="303491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124" y="2077525"/>
            <a:ext cx="3200888" cy="304168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585444" y="5281405"/>
            <a:ext cx="3169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초음파 마사지 부위에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충분히 도포 후 사용합니다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938517" y="5231521"/>
            <a:ext cx="3295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사용 후 물수건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물티슈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으로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닦아냅니다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773" y="3649119"/>
            <a:ext cx="2338435" cy="1761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>
                <a:solidFill>
                  <a:schemeClr val="bg1">
                    <a:lumMod val="8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6598" y="3649119"/>
            <a:ext cx="2338435" cy="1761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>
                <a:solidFill>
                  <a:schemeClr val="bg1">
                    <a:lumMod val="8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658539" y="6221930"/>
            <a:ext cx="9366890" cy="342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얼굴 및 바디 전용 제품입니다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접촉 부위가 마르거나 부족하면 전도율이 감소하여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효과가 떨어지므로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충분한 겔을 도포합니다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4796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4187179" y="5085184"/>
            <a:ext cx="5657439" cy="1236742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0000"/>
                  <a:lumOff val="10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9726206" y="5085184"/>
            <a:ext cx="118412" cy="12367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950282" y="3619062"/>
            <a:ext cx="5657439" cy="1236742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0000"/>
                  <a:lumOff val="10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0489309" y="3619062"/>
            <a:ext cx="118412" cy="12367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187179" y="2118251"/>
            <a:ext cx="5657439" cy="1236742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0000"/>
                  <a:lumOff val="10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169382" y="2067035"/>
            <a:ext cx="4358666" cy="435866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Ⅶ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연관 제품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972" y="1359818"/>
            <a:ext cx="511996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Ⅶ </a:t>
            </a:r>
            <a:r>
              <a:rPr lang="ko-KR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연관 제품</a:t>
            </a:r>
            <a:endParaRPr lang="en-US" altLang="ko-KR" sz="2500" dirty="0">
              <a:solidFill>
                <a:schemeClr val="tx1">
                  <a:lumMod val="85000"/>
                  <a:lumOff val="1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65033" y="4998988"/>
            <a:ext cx="1849224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CareCellve</a:t>
            </a:r>
            <a:r>
              <a:rPr lang="en-US" altLang="ko-KR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</a:p>
          <a:p>
            <a:pPr algn="ctr"/>
            <a:r>
              <a:rPr lang="en-US" altLang="ko-KR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Mechanic </a:t>
            </a:r>
          </a:p>
          <a:p>
            <a:pPr algn="ctr"/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케어셀브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메카닉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7CB06A-D800-480F-9F50-57CBA15B687A}"/>
              </a:ext>
            </a:extLst>
          </p:cNvPr>
          <p:cNvSpPr txBox="1"/>
          <p:nvPr/>
        </p:nvSpPr>
        <p:spPr>
          <a:xfrm>
            <a:off x="6478082" y="2615817"/>
            <a:ext cx="3148630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457200" latinLnBrk="0"/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ㆍ새로운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콜라겐 생성과 지방 연소까지</a:t>
            </a:r>
            <a:br>
              <a:rPr lang="en-US" altLang="ko-KR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ㆍ근막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조직 수축을 통한 확실한 </a:t>
            </a: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리프팅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효과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  <a:p>
            <a:pPr algn="ctr" defTabSz="457200" latinLnBrk="0"/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ㆍ탄력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나이를 되돌리는 </a:t>
            </a: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인텐시브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케어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  <a:p>
            <a:pPr algn="ctr" defTabSz="457200" latinLnBrk="0"/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ㆍ열에너지를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통한 지방 분해 효과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B3FC5-6670-4655-AC5A-8F1648CDA1D0}"/>
              </a:ext>
            </a:extLst>
          </p:cNvPr>
          <p:cNvSpPr txBox="1"/>
          <p:nvPr/>
        </p:nvSpPr>
        <p:spPr>
          <a:xfrm>
            <a:off x="6824318" y="2231466"/>
            <a:ext cx="2456159" cy="2958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457200" latinLnBrk="0">
              <a:lnSpc>
                <a:spcPct val="120000"/>
              </a:lnSpc>
            </a:pPr>
            <a:r>
              <a:rPr lang="ko-KR" altLang="en-US" sz="1700" b="1" dirty="0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rPr>
              <a:t>탄력 토탈 케어</a:t>
            </a:r>
            <a:endParaRPr lang="en-US" altLang="ko-KR" sz="1700" b="1" dirty="0">
              <a:solidFill>
                <a:schemeClr val="accent5">
                  <a:lumMod val="7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9726206" y="2118251"/>
            <a:ext cx="118412" cy="123674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842310" y="2390420"/>
            <a:ext cx="96875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5000" dirty="0">
                <a:solidFill>
                  <a:schemeClr val="accent5">
                    <a:lumMod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34399" y="3907997"/>
            <a:ext cx="11346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42310" y="5389685"/>
            <a:ext cx="104962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5000" dirty="0">
                <a:solidFill>
                  <a:schemeClr val="accent1">
                    <a:lumMod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7CB06A-D800-480F-9F50-57CBA15B687A}"/>
              </a:ext>
            </a:extLst>
          </p:cNvPr>
          <p:cNvSpPr txBox="1"/>
          <p:nvPr/>
        </p:nvSpPr>
        <p:spPr>
          <a:xfrm>
            <a:off x="6920552" y="4125043"/>
            <a:ext cx="3148630" cy="5433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457200" latinLnBrk="0">
              <a:lnSpc>
                <a:spcPct val="120000"/>
              </a:lnSpc>
            </a:pP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ㆍ모공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속 피지와 각질</a:t>
            </a:r>
            <a:r>
              <a:rPr lang="en-US" altLang="ko-KR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노폐물 관리</a:t>
            </a:r>
            <a:br>
              <a:rPr lang="en-US" altLang="ko-KR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ㆍ초당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100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만회 진동으로 세정 작용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  <a:p>
            <a:pPr algn="ctr" defTabSz="457200" latinLnBrk="0">
              <a:lnSpc>
                <a:spcPct val="120000"/>
              </a:lnSpc>
            </a:pP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ㆍ혈액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순환을 통한 미백 효과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AB3FC5-6670-4655-AC5A-8F1648CDA1D0}"/>
              </a:ext>
            </a:extLst>
          </p:cNvPr>
          <p:cNvSpPr txBox="1"/>
          <p:nvPr/>
        </p:nvSpPr>
        <p:spPr>
          <a:xfrm>
            <a:off x="7266788" y="3754352"/>
            <a:ext cx="2456159" cy="2958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457200" latinLnBrk="0">
              <a:lnSpc>
                <a:spcPct val="120000"/>
              </a:lnSpc>
            </a:pPr>
            <a:r>
              <a:rPr lang="ko-KR" altLang="en-US" sz="1700" b="1" dirty="0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rPr>
              <a:t>전문 </a:t>
            </a:r>
            <a:r>
              <a:rPr lang="ko-KR" altLang="en-US" sz="1700" b="1" dirty="0" err="1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rPr>
              <a:t>에스테틱</a:t>
            </a:r>
            <a:r>
              <a:rPr lang="ko-KR" altLang="en-US" sz="1700" b="1" dirty="0">
                <a:solidFill>
                  <a:schemeClr val="accent5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rPr>
              <a:t> 관리</a:t>
            </a:r>
            <a:endParaRPr lang="en-US" altLang="ko-KR" sz="1700" b="1" dirty="0">
              <a:solidFill>
                <a:schemeClr val="accent5">
                  <a:lumMod val="7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7CB06A-D800-480F-9F50-57CBA15B687A}"/>
              </a:ext>
            </a:extLst>
          </p:cNvPr>
          <p:cNvSpPr txBox="1"/>
          <p:nvPr/>
        </p:nvSpPr>
        <p:spPr>
          <a:xfrm>
            <a:off x="6478082" y="5612330"/>
            <a:ext cx="3148630" cy="5433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457200" latinLnBrk="0">
              <a:lnSpc>
                <a:spcPct val="120000"/>
              </a:lnSpc>
            </a:pP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ㆍ혈액순환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증가로 손상된 조직 및 기능 회복 촉진</a:t>
            </a:r>
            <a:br>
              <a:rPr lang="en-US" altLang="ko-KR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ㆍ각종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염증이나 유착된 조직을 부드럽게 이완 시킴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  <a:p>
            <a:pPr algn="ctr" defTabSz="457200" latinLnBrk="0">
              <a:lnSpc>
                <a:spcPct val="120000"/>
              </a:lnSpc>
            </a:pPr>
            <a:r>
              <a:rPr lang="ko-KR" altLang="en-US" sz="1000" b="1" dirty="0" err="1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ㆍ미세진동</a:t>
            </a:r>
            <a:r>
              <a:rPr lang="ko-KR" altLang="en-US" sz="1000" b="1" dirty="0">
                <a:solidFill>
                  <a:schemeClr val="bg2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효과로 염증 분해와 부종 흡수까지</a:t>
            </a:r>
            <a:endParaRPr lang="en-US" altLang="ko-KR" sz="1000" b="1" dirty="0">
              <a:solidFill>
                <a:schemeClr val="bg2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EAB3FC5-6670-4655-AC5A-8F1648CDA1D0}"/>
              </a:ext>
            </a:extLst>
          </p:cNvPr>
          <p:cNvSpPr txBox="1"/>
          <p:nvPr/>
        </p:nvSpPr>
        <p:spPr>
          <a:xfrm>
            <a:off x="6824318" y="5191880"/>
            <a:ext cx="2456159" cy="2958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defTabSz="457200" latinLnBrk="0">
              <a:lnSpc>
                <a:spcPct val="120000"/>
              </a:lnSpc>
            </a:pPr>
            <a:r>
              <a:rPr lang="ko-KR" altLang="en-US" sz="1700" b="1" dirty="0">
                <a:solidFill>
                  <a:schemeClr val="accent1">
                    <a:lumMod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rPr>
              <a:t>통증 홈 케어</a:t>
            </a:r>
            <a:endParaRPr lang="en-US" altLang="ko-KR" sz="1700" b="1" dirty="0">
              <a:solidFill>
                <a:schemeClr val="accent1">
                  <a:lumMod val="7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96" y="2172028"/>
            <a:ext cx="5276432" cy="355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57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MECHANIC GEL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Ⅷ FAQ</a:t>
            </a:r>
          </a:p>
        </p:txBody>
      </p:sp>
      <p:grpSp>
        <p:nvGrpSpPr>
          <p:cNvPr id="58" name="그룹 57"/>
          <p:cNvGrpSpPr/>
          <p:nvPr/>
        </p:nvGrpSpPr>
        <p:grpSpPr>
          <a:xfrm>
            <a:off x="1655192" y="1140054"/>
            <a:ext cx="10188465" cy="999597"/>
            <a:chOff x="1350682" y="1000312"/>
            <a:chExt cx="8961776" cy="999597"/>
          </a:xfrm>
        </p:grpSpPr>
        <p:sp>
          <p:nvSpPr>
            <p:cNvPr id="59" name="TextBox 58"/>
            <p:cNvSpPr txBox="1"/>
            <p:nvPr/>
          </p:nvSpPr>
          <p:spPr>
            <a:xfrm>
              <a:off x="1350682" y="1000312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Q.</a:t>
              </a:r>
              <a:endParaRPr lang="ko-KR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795221" y="1117643"/>
              <a:ext cx="85172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</a:t>
              </a:r>
              <a:r>
                <a:rPr lang="ko-KR" altLang="en-US" sz="1600" b="1" dirty="0" err="1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케어셀브</a:t>
              </a:r>
              <a:r>
                <a:rPr lang="ko-KR" altLang="en-US" sz="1600" b="1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메카닉 겔</a:t>
              </a:r>
              <a:r>
                <a:rPr lang="en-US" altLang="ko-KR" sz="1600" b="1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’</a:t>
              </a:r>
              <a:r>
                <a:rPr lang="ko-KR" altLang="en-US" sz="1600" b="1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은 무슨 제품인가요</a:t>
              </a:r>
              <a:r>
                <a:rPr lang="en-US" altLang="ko-KR" sz="1600" b="1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?</a:t>
              </a:r>
              <a:endParaRPr lang="en-US" altLang="ko-KR" sz="1600" b="1" dirty="0">
                <a:solidFill>
                  <a:schemeClr val="bg2">
                    <a:lumMod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95221" y="1613318"/>
              <a:ext cx="8517237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피부 친화적인 성분을 주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원료로한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무색소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무향의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수용성 초음파 마사지 전용 겔입니다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50682" y="1445911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A.</a:t>
              </a:r>
              <a:endParaRPr lang="ko-KR" altLang="en-U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1655192" y="2220186"/>
            <a:ext cx="9073399" cy="944590"/>
            <a:chOff x="1350682" y="2153901"/>
            <a:chExt cx="9073399" cy="944590"/>
          </a:xfrm>
        </p:grpSpPr>
        <p:sp>
          <p:nvSpPr>
            <p:cNvPr id="64" name="TextBox 63"/>
            <p:cNvSpPr txBox="1"/>
            <p:nvPr/>
          </p:nvSpPr>
          <p:spPr>
            <a:xfrm>
              <a:off x="1350682" y="2153901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Q.</a:t>
              </a:r>
              <a:endParaRPr lang="ko-KR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906843" y="2284059"/>
              <a:ext cx="85172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사용 목적은 무엇인가요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?</a:t>
              </a:r>
              <a:endParaRPr lang="en-US" altLang="ko-KR" sz="1600" b="1" dirty="0">
                <a:solidFill>
                  <a:schemeClr val="bg2">
                    <a:lumMod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906844" y="2723366"/>
              <a:ext cx="85172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의료기기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미용기기에서 발생되는 에너지의 인체 전달 정도를 향상시키는 목적 등으로 사용하는 겔입니다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50682" y="2544493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A.</a:t>
              </a:r>
              <a:endParaRPr lang="ko-KR" altLang="en-U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1655193" y="3292735"/>
            <a:ext cx="9073398" cy="945078"/>
            <a:chOff x="1350682" y="3451046"/>
            <a:chExt cx="9073398" cy="945078"/>
          </a:xfrm>
        </p:grpSpPr>
        <p:sp>
          <p:nvSpPr>
            <p:cNvPr id="69" name="TextBox 68"/>
            <p:cNvSpPr txBox="1"/>
            <p:nvPr/>
          </p:nvSpPr>
          <p:spPr>
            <a:xfrm>
              <a:off x="1350682" y="3451046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Q.</a:t>
              </a:r>
              <a:endParaRPr lang="ko-KR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06843" y="3493974"/>
              <a:ext cx="8517237" cy="426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</a:t>
              </a:r>
              <a:r>
                <a:rPr lang="ko-KR" altLang="en-US" sz="1600" dirty="0" err="1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케어셀브</a:t>
              </a:r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메카닉 겔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’</a:t>
              </a:r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은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pH</a:t>
              </a:r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는 무엇인가요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?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906843" y="4010705"/>
              <a:ext cx="85172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pH : 6.00 </a:t>
              </a:r>
              <a:r>
                <a:rPr lang="ko-KR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±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1.00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입니다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350682" y="3842126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A.</a:t>
              </a:r>
              <a:endParaRPr lang="ko-KR" altLang="en-U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1655193" y="4332814"/>
            <a:ext cx="9073399" cy="963250"/>
            <a:chOff x="1350682" y="4771854"/>
            <a:chExt cx="9073399" cy="963250"/>
          </a:xfrm>
        </p:grpSpPr>
        <p:sp>
          <p:nvSpPr>
            <p:cNvPr id="74" name="TextBox 73"/>
            <p:cNvSpPr txBox="1"/>
            <p:nvPr/>
          </p:nvSpPr>
          <p:spPr>
            <a:xfrm>
              <a:off x="1350682" y="4771854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Q.</a:t>
              </a:r>
              <a:endParaRPr lang="ko-KR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906843" y="4881850"/>
              <a:ext cx="85172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고주파기기에 사용해도 되나요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?</a:t>
              </a:r>
              <a:endParaRPr lang="en-US" altLang="ko-KR" sz="1400" b="1" dirty="0">
                <a:solidFill>
                  <a:schemeClr val="bg2">
                    <a:lumMod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906844" y="5282445"/>
              <a:ext cx="851723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고주파기기는 사용이 불가합니다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고주파기기는 열전도 침투를 위해 지속적인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러빙이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필요한 기기이기 때문에 크림 타입의 제품을 사용해야 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350682" y="5181106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A.</a:t>
              </a:r>
              <a:endParaRPr lang="ko-KR" altLang="en-U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78" name="직선 연결선 77"/>
          <p:cNvCxnSpPr/>
          <p:nvPr/>
        </p:nvCxnSpPr>
        <p:spPr>
          <a:xfrm flipH="1">
            <a:off x="1655194" y="2160099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H="1">
            <a:off x="1655194" y="3256807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H="1">
            <a:off x="1655194" y="4275772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그룹 80"/>
          <p:cNvGrpSpPr/>
          <p:nvPr/>
        </p:nvGrpSpPr>
        <p:grpSpPr>
          <a:xfrm>
            <a:off x="1655193" y="5423296"/>
            <a:ext cx="9073399" cy="981912"/>
            <a:chOff x="1350682" y="4771854"/>
            <a:chExt cx="9073399" cy="981912"/>
          </a:xfrm>
        </p:grpSpPr>
        <p:sp>
          <p:nvSpPr>
            <p:cNvPr id="82" name="TextBox 81"/>
            <p:cNvSpPr txBox="1"/>
            <p:nvPr/>
          </p:nvSpPr>
          <p:spPr>
            <a:xfrm>
              <a:off x="1350682" y="4771854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Q.</a:t>
              </a:r>
              <a:endParaRPr lang="ko-KR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906843" y="4900138"/>
              <a:ext cx="85172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</a:t>
              </a:r>
              <a:r>
                <a:rPr lang="ko-KR" altLang="en-US" sz="1600" dirty="0" err="1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케어셀브</a:t>
              </a:r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메카닉 겔 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‘</a:t>
              </a:r>
              <a:r>
                <a:rPr lang="ko-KR" altLang="en-US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사용 범위가 궁금합니다</a:t>
              </a:r>
              <a:r>
                <a:rPr lang="en-US" altLang="ko-KR" sz="16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</a:t>
              </a:r>
              <a:endParaRPr lang="en-US" altLang="ko-KR" sz="1400" b="1" dirty="0">
                <a:solidFill>
                  <a:schemeClr val="bg2">
                    <a:lumMod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906844" y="5301107"/>
              <a:ext cx="851723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얼굴과 바디입니다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얼굴에 </a:t>
              </a:r>
              <a:r>
                <a:rPr lang="ko-KR" altLang="en-US" sz="1100" dirty="0" err="1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이중턱과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100" dirty="0" err="1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턱선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관리에도 사용 가능하며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전신 근육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지방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100" dirty="0" err="1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셀룰라이트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가 많은 부위에도 적용 가능합니다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350682" y="5199768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A.</a:t>
              </a:r>
              <a:endParaRPr lang="ko-KR" altLang="en-U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86" name="직선 연결선 85"/>
          <p:cNvCxnSpPr/>
          <p:nvPr/>
        </p:nvCxnSpPr>
        <p:spPr>
          <a:xfrm flipH="1">
            <a:off x="1655194" y="5428456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76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3788" y="2060858"/>
            <a:ext cx="10100244" cy="2178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0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42588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766</Words>
  <Application>Microsoft Office PowerPoint</Application>
  <PresentationFormat>와이드스크린</PresentationFormat>
  <Paragraphs>145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맑은 고딕</vt:lpstr>
      <vt:lpstr>Arial</vt:lpstr>
      <vt:lpstr>나눔스퀘어 Bold</vt:lpstr>
      <vt:lpstr>나눔스퀘어 ExtraBold</vt:lpstr>
      <vt:lpstr>Wingdings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JISUK KIM</cp:lastModifiedBy>
  <cp:revision>48</cp:revision>
  <dcterms:created xsi:type="dcterms:W3CDTF">2023-01-11T07:33:56Z</dcterms:created>
  <dcterms:modified xsi:type="dcterms:W3CDTF">2023-01-28T01:15:06Z</dcterms:modified>
</cp:coreProperties>
</file>