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8" r:id="rId3"/>
    <p:sldId id="259" r:id="rId4"/>
    <p:sldId id="260" r:id="rId5"/>
    <p:sldId id="302" r:id="rId6"/>
    <p:sldId id="262" r:id="rId7"/>
    <p:sldId id="263" r:id="rId8"/>
    <p:sldId id="264" r:id="rId9"/>
    <p:sldId id="265" r:id="rId10"/>
    <p:sldId id="266" r:id="rId11"/>
    <p:sldId id="267" r:id="rId12"/>
    <p:sldId id="271" r:id="rId13"/>
    <p:sldId id="286" r:id="rId14"/>
    <p:sldId id="268" r:id="rId15"/>
    <p:sldId id="270" r:id="rId16"/>
    <p:sldId id="269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303" r:id="rId28"/>
    <p:sldId id="283" r:id="rId29"/>
    <p:sldId id="284" r:id="rId30"/>
    <p:sldId id="285" r:id="rId31"/>
    <p:sldId id="287" r:id="rId32"/>
    <p:sldId id="288" r:id="rId33"/>
    <p:sldId id="289" r:id="rId34"/>
    <p:sldId id="290" r:id="rId35"/>
    <p:sldId id="291" r:id="rId36"/>
    <p:sldId id="293" r:id="rId37"/>
    <p:sldId id="292" r:id="rId38"/>
    <p:sldId id="295" r:id="rId39"/>
    <p:sldId id="296" r:id="rId40"/>
    <p:sldId id="294" r:id="rId41"/>
    <p:sldId id="298" r:id="rId42"/>
    <p:sldId id="300" r:id="rId43"/>
    <p:sldId id="301" r:id="rId44"/>
  </p:sldIdLst>
  <p:sldSz cx="12192000" cy="6858000"/>
  <p:notesSz cx="6858000" cy="9144000"/>
  <p:embeddedFontLst>
    <p:embeddedFont>
      <p:font typeface="Malgun Gothic" panose="020B0503020000020004" pitchFamily="34" charset="-127"/>
      <p:regular r:id="rId45"/>
      <p:bold r:id="rId46"/>
    </p:embeddedFont>
    <p:embeddedFont>
      <p:font typeface="Malgun Gothic" panose="020B0503020000020004" pitchFamily="34" charset="-127"/>
      <p:regular r:id="rId45"/>
      <p:bold r:id="rId4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127D"/>
    <a:srgbClr val="DD6DBD"/>
    <a:srgbClr val="FBAFBC"/>
    <a:srgbClr val="E48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7" autoAdjust="0"/>
    <p:restoredTop sz="94660"/>
  </p:normalViewPr>
  <p:slideViewPr>
    <p:cSldViewPr snapToGrid="0">
      <p:cViewPr>
        <p:scale>
          <a:sx n="129" d="100"/>
          <a:sy n="129" d="100"/>
        </p:scale>
        <p:origin x="59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7F62D8-BD70-49AD-ABD4-3768DEB89711}" type="doc">
      <dgm:prSet loTypeId="urn:microsoft.com/office/officeart/2005/8/layout/cycle6" loCatId="cycle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pPr latinLnBrk="1"/>
          <a:endParaRPr lang="ko-KR" altLang="en-US"/>
        </a:p>
      </dgm:t>
    </dgm:pt>
    <dgm:pt modelId="{0CC969A2-E157-4EF5-989F-6DA9A85384AD}">
      <dgm:prSet phldrT="[텍스트]" custT="1"/>
      <dgm:spPr/>
      <dgm:t>
        <a:bodyPr/>
        <a:lstStyle/>
        <a:p>
          <a:pPr latinLnBrk="1">
            <a:spcAft>
              <a:spcPts val="0"/>
            </a:spcAft>
          </a:pPr>
          <a:r>
            <a:rPr lang="ko-KR" altLang="en-US" sz="20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초음파 </a:t>
          </a:r>
          <a:r>
            <a:rPr lang="ko-KR" altLang="en-US" sz="2000" b="1" spc="-150" dirty="0" err="1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자극기</a:t>
          </a:r>
          <a:endParaRPr lang="ko-KR" altLang="en-US" sz="2000" spc="-150" dirty="0">
            <a:solidFill>
              <a:schemeClr val="bg1"/>
            </a:solidFill>
            <a:latin typeface="맑은 고딕" panose="020B0503020000020004" pitchFamily="50" charset="-127"/>
            <a:ea typeface="맑은 고딕" panose="020B0503020000020004" pitchFamily="50" charset="-127"/>
            <a:cs typeface="Malgun Gothic"/>
          </a:endParaRPr>
        </a:p>
        <a:p>
          <a:pPr latinLnBrk="1">
            <a:spcAft>
              <a:spcPts val="0"/>
            </a:spcAft>
          </a:pPr>
          <a:r>
            <a:rPr lang="ko-KR" altLang="en-US" sz="1200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심부열자극기</a:t>
          </a:r>
          <a:r>
            <a:rPr lang="en-US" altLang="ko-KR" sz="1200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,M/W,</a:t>
          </a:r>
        </a:p>
        <a:p>
          <a:pPr latinLnBrk="1">
            <a:spcAft>
              <a:spcPts val="0"/>
            </a:spcAft>
          </a:pPr>
          <a:r>
            <a:rPr lang="ko-KR" altLang="en-US" sz="1200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고주파</a:t>
          </a:r>
          <a:r>
            <a:rPr lang="en-US" altLang="ko-KR" sz="1200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,</a:t>
          </a:r>
          <a:r>
            <a:rPr lang="ko-KR" altLang="en-US" sz="1200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자기장</a:t>
          </a:r>
          <a:endParaRPr lang="ko-KR" altLang="en-US" sz="1200" dirty="0">
            <a:solidFill>
              <a:schemeClr val="bg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65154C4D-0D10-4384-9A8E-D4D4F1372D51}" type="parTrans" cxnId="{546C68D0-72C8-4426-B668-8E8E08B3AB02}">
      <dgm:prSet/>
      <dgm:spPr/>
      <dgm:t>
        <a:bodyPr/>
        <a:lstStyle/>
        <a:p>
          <a:pPr latinLnBrk="1"/>
          <a:endParaRPr lang="ko-KR" altLang="en-US"/>
        </a:p>
      </dgm:t>
    </dgm:pt>
    <dgm:pt modelId="{DF6B5EC8-2A09-4900-89E2-DF77F7EE7326}" type="sibTrans" cxnId="{546C68D0-72C8-4426-B668-8E8E08B3AB02}">
      <dgm:prSet/>
      <dgm:spPr/>
      <dgm:t>
        <a:bodyPr/>
        <a:lstStyle/>
        <a:p>
          <a:pPr latinLnBrk="1"/>
          <a:endParaRPr lang="ko-KR" altLang="en-US"/>
        </a:p>
      </dgm:t>
    </dgm:pt>
    <dgm:pt modelId="{89A37B83-7186-4F59-BFB5-7B350A8B4392}">
      <dgm:prSet phldrT="[텍스트]" custT="1"/>
      <dgm:spPr/>
      <dgm:t>
        <a:bodyPr/>
        <a:lstStyle/>
        <a:p>
          <a:pPr latinLnBrk="1">
            <a:spcAft>
              <a:spcPts val="0"/>
            </a:spcAft>
          </a:pPr>
          <a:r>
            <a:rPr lang="ko-KR" altLang="en-US" sz="2200" b="1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통증</a:t>
          </a:r>
          <a:r>
            <a:rPr lang="ko-KR" altLang="en-US" sz="2200" b="1" spc="-85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</a:t>
          </a:r>
          <a:r>
            <a:rPr lang="ko-KR" altLang="en-US" sz="2200" b="1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관리기</a:t>
          </a:r>
          <a:endParaRPr lang="ko-KR" altLang="en-US" sz="2200" dirty="0">
            <a:solidFill>
              <a:schemeClr val="accent5">
                <a:lumMod val="50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  <a:cs typeface="Malgun Gothic"/>
          </a:endParaRPr>
        </a:p>
        <a:p>
          <a:pPr latinLnBrk="1">
            <a:spcAft>
              <a:spcPts val="0"/>
            </a:spcAft>
          </a:pPr>
          <a:r>
            <a:rPr lang="ko-KR" altLang="en-US" sz="1200" dirty="0" err="1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무통증</a:t>
          </a:r>
          <a:r>
            <a:rPr lang="ko-KR" altLang="en-US" sz="1200" spc="-50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</a:t>
          </a:r>
          <a:r>
            <a:rPr lang="ko-KR" altLang="en-US" sz="1200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신호요법장치</a:t>
          </a:r>
          <a:endParaRPr lang="ko-KR" altLang="en-US" sz="1200" dirty="0">
            <a:solidFill>
              <a:schemeClr val="accent5">
                <a:lumMod val="50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76596AA0-1A25-44F9-B9F0-FAE6B8988104}" type="parTrans" cxnId="{1839DA58-E6C9-480F-B3A4-9A4C515A032F}">
      <dgm:prSet/>
      <dgm:spPr/>
      <dgm:t>
        <a:bodyPr/>
        <a:lstStyle/>
        <a:p>
          <a:pPr latinLnBrk="1"/>
          <a:endParaRPr lang="ko-KR" altLang="en-US"/>
        </a:p>
      </dgm:t>
    </dgm:pt>
    <dgm:pt modelId="{1A24C6DC-E011-457E-B4B4-B7E671EC7165}" type="sibTrans" cxnId="{1839DA58-E6C9-480F-B3A4-9A4C515A032F}">
      <dgm:prSet/>
      <dgm:spPr/>
      <dgm:t>
        <a:bodyPr/>
        <a:lstStyle/>
        <a:p>
          <a:pPr latinLnBrk="1"/>
          <a:endParaRPr lang="ko-KR" altLang="en-US"/>
        </a:p>
      </dgm:t>
    </dgm:pt>
    <dgm:pt modelId="{ECE77F50-A05D-44C3-A747-2488C836D2A8}">
      <dgm:prSet phldrT="[텍스트]" custT="1"/>
      <dgm:spPr/>
      <dgm:t>
        <a:bodyPr/>
        <a:lstStyle/>
        <a:p>
          <a:pPr latinLnBrk="1">
            <a:spcAft>
              <a:spcPts val="0"/>
            </a:spcAft>
          </a:pPr>
          <a:r>
            <a:rPr lang="ko-KR" altLang="en-US" sz="2200" b="1" dirty="0" err="1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정형용</a:t>
          </a:r>
          <a:r>
            <a:rPr lang="ko-KR" altLang="en-US" sz="2200" b="1" spc="-8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</a:t>
          </a:r>
          <a:endParaRPr lang="en-US" altLang="ko-KR" sz="2200" b="1" spc="-80" dirty="0">
            <a:solidFill>
              <a:schemeClr val="accent5">
                <a:lumMod val="75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  <a:cs typeface="Malgun Gothic"/>
          </a:endParaRPr>
        </a:p>
        <a:p>
          <a:pPr latinLnBrk="1">
            <a:spcAft>
              <a:spcPts val="0"/>
            </a:spcAft>
          </a:pPr>
          <a:r>
            <a:rPr lang="ko-KR" altLang="en-US" sz="2200" b="1" dirty="0" err="1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견인장치</a:t>
          </a:r>
          <a:endParaRPr lang="ko-KR" altLang="en-US" sz="2200" dirty="0">
            <a:solidFill>
              <a:schemeClr val="accent5">
                <a:lumMod val="75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C7E548EB-F6E4-4BA4-8D0E-46625CD98566}" type="parTrans" cxnId="{F7AB4160-6944-4769-BFD2-1DA86BD698D4}">
      <dgm:prSet/>
      <dgm:spPr/>
      <dgm:t>
        <a:bodyPr/>
        <a:lstStyle/>
        <a:p>
          <a:pPr latinLnBrk="1"/>
          <a:endParaRPr lang="ko-KR" altLang="en-US"/>
        </a:p>
      </dgm:t>
    </dgm:pt>
    <dgm:pt modelId="{05C875ED-3579-4DF0-ACA5-B03DCB02191C}" type="sibTrans" cxnId="{F7AB4160-6944-4769-BFD2-1DA86BD698D4}">
      <dgm:prSet/>
      <dgm:spPr/>
      <dgm:t>
        <a:bodyPr/>
        <a:lstStyle/>
        <a:p>
          <a:pPr latinLnBrk="1"/>
          <a:endParaRPr lang="ko-KR" altLang="en-US"/>
        </a:p>
      </dgm:t>
    </dgm:pt>
    <dgm:pt modelId="{CEDBF623-4400-48EA-8BB8-140A3FEFCB86}">
      <dgm:prSet phldrT="[텍스트]" custT="1"/>
      <dgm:spPr/>
      <dgm:t>
        <a:bodyPr/>
        <a:lstStyle/>
        <a:p>
          <a:pPr latinLnBrk="1">
            <a:spcAft>
              <a:spcPts val="0"/>
            </a:spcAft>
          </a:pPr>
          <a:r>
            <a:rPr lang="en-US" sz="1300" b="1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Hot</a:t>
          </a:r>
          <a:r>
            <a:rPr lang="en-US" sz="1300" b="1" spc="-5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Cold</a:t>
          </a:r>
          <a:r>
            <a:rPr lang="en-US" sz="1300" b="1" spc="5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</a:t>
          </a:r>
          <a:r>
            <a:rPr lang="en-US" sz="1300" b="1" spc="-2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pack</a:t>
          </a:r>
          <a:r>
            <a:rPr lang="en-US" sz="1300" b="1" spc="-5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/</a:t>
          </a:r>
          <a:r>
            <a:rPr lang="en-US" sz="1300" b="1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IR</a:t>
          </a:r>
        </a:p>
        <a:p>
          <a:pPr latinLnBrk="1">
            <a:spcAft>
              <a:spcPts val="0"/>
            </a:spcAft>
          </a:pPr>
          <a:r>
            <a:rPr lang="ko-KR" altLang="en-US" sz="1200" dirty="0" err="1">
              <a:latin typeface="맑은 고딕" panose="020B0503020000020004" pitchFamily="50" charset="-127"/>
              <a:ea typeface="맑은 고딕" panose="020B0503020000020004" pitchFamily="50" charset="-127"/>
            </a:rPr>
            <a:t>온열</a:t>
          </a:r>
          <a:r>
            <a: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rPr>
            <a:t>.</a:t>
          </a:r>
          <a:r>
            <a: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rPr>
            <a:t>냉 요법</a:t>
          </a:r>
        </a:p>
      </dgm:t>
    </dgm:pt>
    <dgm:pt modelId="{74E3DB17-0E48-475F-A130-E2277534A0AD}" type="parTrans" cxnId="{AE9AACCB-6AB5-4814-AC0F-582766A287CA}">
      <dgm:prSet/>
      <dgm:spPr/>
      <dgm:t>
        <a:bodyPr/>
        <a:lstStyle/>
        <a:p>
          <a:pPr latinLnBrk="1"/>
          <a:endParaRPr lang="ko-KR" altLang="en-US"/>
        </a:p>
      </dgm:t>
    </dgm:pt>
    <dgm:pt modelId="{48498E5A-AC48-45A0-B40C-41DD9F25C3D1}" type="sibTrans" cxnId="{AE9AACCB-6AB5-4814-AC0F-582766A287CA}">
      <dgm:prSet/>
      <dgm:spPr/>
      <dgm:t>
        <a:bodyPr/>
        <a:lstStyle/>
        <a:p>
          <a:pPr latinLnBrk="1"/>
          <a:endParaRPr lang="ko-KR" altLang="en-US"/>
        </a:p>
      </dgm:t>
    </dgm:pt>
    <dgm:pt modelId="{97094524-2CA4-42A6-B412-8CAD9C9C4725}">
      <dgm:prSet phldrT="[텍스트]" custT="1"/>
      <dgm:spPr/>
      <dgm:t>
        <a:bodyPr lIns="36000" tIns="36000" rIns="36000" bIns="36000"/>
        <a:lstStyle/>
        <a:p>
          <a:pPr latinLnBrk="1">
            <a:lnSpc>
              <a:spcPct val="100000"/>
            </a:lnSpc>
            <a:spcAft>
              <a:spcPts val="0"/>
            </a:spcAft>
          </a:pPr>
          <a:r>
            <a:rPr lang="en-US" sz="2200" b="1" spc="-5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TENS</a:t>
          </a:r>
          <a:r>
            <a:rPr lang="en-US" sz="2200" b="1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</a:t>
          </a:r>
          <a:r>
            <a:rPr lang="en-US" sz="2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/</a:t>
          </a:r>
          <a:r>
            <a:rPr lang="en-US" sz="2200" b="1" spc="-4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</a:t>
          </a:r>
          <a:r>
            <a:rPr lang="en-US" sz="2200" b="1" spc="-5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ICT </a:t>
          </a:r>
        </a:p>
        <a:p>
          <a:pPr latinLnBrk="1">
            <a:lnSpc>
              <a:spcPct val="100000"/>
            </a:lnSpc>
            <a:spcAft>
              <a:spcPct val="35000"/>
            </a:spcAft>
          </a:pPr>
          <a:r>
            <a:rPr lang="ko-KR" altLang="en-US" sz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저주파</a:t>
          </a:r>
          <a:r>
            <a:rPr lang="en-US" altLang="ko-KR" sz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.</a:t>
          </a:r>
          <a:r>
            <a:rPr lang="ko-KR" altLang="en-US" sz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간섭파자극기</a:t>
          </a:r>
          <a:endParaRPr lang="ko-KR" altLang="en-US" sz="1200" dirty="0">
            <a:solidFill>
              <a:schemeClr val="bg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B10F170D-7ABC-4D4F-97C3-63893FCD8256}" type="parTrans" cxnId="{AD2BB2AD-4D1E-4789-9DDD-6B3239660AE5}">
      <dgm:prSet/>
      <dgm:spPr/>
      <dgm:t>
        <a:bodyPr/>
        <a:lstStyle/>
        <a:p>
          <a:pPr latinLnBrk="1"/>
          <a:endParaRPr lang="ko-KR" altLang="en-US"/>
        </a:p>
      </dgm:t>
    </dgm:pt>
    <dgm:pt modelId="{ECCC37C6-7BD2-4988-91E5-CFB07A683EFB}" type="sibTrans" cxnId="{AD2BB2AD-4D1E-4789-9DDD-6B3239660AE5}">
      <dgm:prSet/>
      <dgm:spPr/>
      <dgm:t>
        <a:bodyPr/>
        <a:lstStyle/>
        <a:p>
          <a:pPr latinLnBrk="1"/>
          <a:endParaRPr lang="ko-KR" altLang="en-US"/>
        </a:p>
      </dgm:t>
    </dgm:pt>
    <dgm:pt modelId="{C0C5BF79-932D-4885-A4A7-C326145A224D}">
      <dgm:prSet/>
      <dgm:spPr/>
      <dgm:t>
        <a:bodyPr/>
        <a:lstStyle/>
        <a:p>
          <a:pPr latinLnBrk="1"/>
          <a:endParaRPr lang="ko-KR" altLang="en-US" dirty="0"/>
        </a:p>
      </dgm:t>
    </dgm:pt>
    <dgm:pt modelId="{0C15238F-B11A-4483-B34D-013FD904DE4F}" type="parTrans" cxnId="{1982A65B-253D-41B7-A409-9474C5F3BEF9}">
      <dgm:prSet/>
      <dgm:spPr/>
      <dgm:t>
        <a:bodyPr/>
        <a:lstStyle/>
        <a:p>
          <a:pPr latinLnBrk="1"/>
          <a:endParaRPr lang="ko-KR" altLang="en-US"/>
        </a:p>
      </dgm:t>
    </dgm:pt>
    <dgm:pt modelId="{C628FCCC-2CB8-42A4-BDC4-B7B516D69C14}" type="sibTrans" cxnId="{1982A65B-253D-41B7-A409-9474C5F3BEF9}">
      <dgm:prSet/>
      <dgm:spPr/>
      <dgm:t>
        <a:bodyPr/>
        <a:lstStyle/>
        <a:p>
          <a:pPr latinLnBrk="1"/>
          <a:endParaRPr lang="ko-KR" altLang="en-US"/>
        </a:p>
      </dgm:t>
    </dgm:pt>
    <dgm:pt modelId="{38373F17-902C-4A6F-9AFB-EB5146A5A5E9}" type="pres">
      <dgm:prSet presAssocID="{DF7F62D8-BD70-49AD-ABD4-3768DEB89711}" presName="cycle" presStyleCnt="0">
        <dgm:presLayoutVars>
          <dgm:dir/>
          <dgm:resizeHandles val="exact"/>
        </dgm:presLayoutVars>
      </dgm:prSet>
      <dgm:spPr/>
    </dgm:pt>
    <dgm:pt modelId="{64474DE2-63EE-4B50-AEEE-3AC90C9095E8}" type="pres">
      <dgm:prSet presAssocID="{0CC969A2-E157-4EF5-989F-6DA9A85384AD}" presName="node" presStyleLbl="node1" presStyleIdx="0" presStyleCnt="6" custScaleX="120698">
        <dgm:presLayoutVars>
          <dgm:bulletEnabled val="1"/>
        </dgm:presLayoutVars>
      </dgm:prSet>
      <dgm:spPr/>
    </dgm:pt>
    <dgm:pt modelId="{93D6E849-5466-42B7-8C84-250531C7FF48}" type="pres">
      <dgm:prSet presAssocID="{0CC969A2-E157-4EF5-989F-6DA9A85384AD}" presName="spNode" presStyleCnt="0"/>
      <dgm:spPr/>
    </dgm:pt>
    <dgm:pt modelId="{47B483C4-1F07-410F-A397-A15066E7CFEC}" type="pres">
      <dgm:prSet presAssocID="{DF6B5EC8-2A09-4900-89E2-DF77F7EE7326}" presName="sibTrans" presStyleLbl="sibTrans1D1" presStyleIdx="0" presStyleCnt="6"/>
      <dgm:spPr/>
    </dgm:pt>
    <dgm:pt modelId="{F9F2B2E5-13C0-4C48-927F-C020176F8224}" type="pres">
      <dgm:prSet presAssocID="{C0C5BF79-932D-4885-A4A7-C326145A224D}" presName="node" presStyleLbl="node1" presStyleIdx="1" presStyleCnt="6" custScaleX="120698">
        <dgm:presLayoutVars>
          <dgm:bulletEnabled val="1"/>
        </dgm:presLayoutVars>
      </dgm:prSet>
      <dgm:spPr/>
    </dgm:pt>
    <dgm:pt modelId="{9A6C9C83-8374-4167-A9FF-44803FCFD2BB}" type="pres">
      <dgm:prSet presAssocID="{C0C5BF79-932D-4885-A4A7-C326145A224D}" presName="spNode" presStyleCnt="0"/>
      <dgm:spPr/>
    </dgm:pt>
    <dgm:pt modelId="{AFB4F5E2-4A8B-4604-962A-F2A93437F927}" type="pres">
      <dgm:prSet presAssocID="{C628FCCC-2CB8-42A4-BDC4-B7B516D69C14}" presName="sibTrans" presStyleLbl="sibTrans1D1" presStyleIdx="1" presStyleCnt="6"/>
      <dgm:spPr/>
    </dgm:pt>
    <dgm:pt modelId="{E84E4F7C-C983-4EFC-9474-0036FF717A52}" type="pres">
      <dgm:prSet presAssocID="{89A37B83-7186-4F59-BFB5-7B350A8B4392}" presName="node" presStyleLbl="node1" presStyleIdx="2" presStyleCnt="6" custScaleX="120698">
        <dgm:presLayoutVars>
          <dgm:bulletEnabled val="1"/>
        </dgm:presLayoutVars>
      </dgm:prSet>
      <dgm:spPr/>
    </dgm:pt>
    <dgm:pt modelId="{3E1FF974-2022-4D2B-8DCB-4A51DE8CAB77}" type="pres">
      <dgm:prSet presAssocID="{89A37B83-7186-4F59-BFB5-7B350A8B4392}" presName="spNode" presStyleCnt="0"/>
      <dgm:spPr/>
    </dgm:pt>
    <dgm:pt modelId="{67220EAB-A6B4-49D3-977D-F1A717CC090D}" type="pres">
      <dgm:prSet presAssocID="{1A24C6DC-E011-457E-B4B4-B7E671EC7165}" presName="sibTrans" presStyleLbl="sibTrans1D1" presStyleIdx="2" presStyleCnt="6"/>
      <dgm:spPr/>
    </dgm:pt>
    <dgm:pt modelId="{D018D2EB-B113-44BF-A13D-A195FC8901E2}" type="pres">
      <dgm:prSet presAssocID="{ECE77F50-A05D-44C3-A747-2488C836D2A8}" presName="node" presStyleLbl="node1" presStyleIdx="3" presStyleCnt="6">
        <dgm:presLayoutVars>
          <dgm:bulletEnabled val="1"/>
        </dgm:presLayoutVars>
      </dgm:prSet>
      <dgm:spPr/>
    </dgm:pt>
    <dgm:pt modelId="{EF29BFB3-C9DB-4A01-B77A-1B59A8C864D0}" type="pres">
      <dgm:prSet presAssocID="{ECE77F50-A05D-44C3-A747-2488C836D2A8}" presName="spNode" presStyleCnt="0"/>
      <dgm:spPr/>
    </dgm:pt>
    <dgm:pt modelId="{D775F4A3-1A6A-49CC-A1B3-84816BDD26F1}" type="pres">
      <dgm:prSet presAssocID="{05C875ED-3579-4DF0-ACA5-B03DCB02191C}" presName="sibTrans" presStyleLbl="sibTrans1D1" presStyleIdx="3" presStyleCnt="6"/>
      <dgm:spPr/>
    </dgm:pt>
    <dgm:pt modelId="{64DCB169-789D-413A-B048-508C410D97F7}" type="pres">
      <dgm:prSet presAssocID="{CEDBF623-4400-48EA-8BB8-140A3FEFCB86}" presName="node" presStyleLbl="node1" presStyleIdx="4" presStyleCnt="6" custScaleX="120698">
        <dgm:presLayoutVars>
          <dgm:bulletEnabled val="1"/>
        </dgm:presLayoutVars>
      </dgm:prSet>
      <dgm:spPr/>
    </dgm:pt>
    <dgm:pt modelId="{E2926DB6-FDD1-4354-B4AA-67FFF1430B70}" type="pres">
      <dgm:prSet presAssocID="{CEDBF623-4400-48EA-8BB8-140A3FEFCB86}" presName="spNode" presStyleCnt="0"/>
      <dgm:spPr/>
    </dgm:pt>
    <dgm:pt modelId="{93FE127B-2AAF-4612-B7DB-7FF649BCEC7F}" type="pres">
      <dgm:prSet presAssocID="{48498E5A-AC48-45A0-B40C-41DD9F25C3D1}" presName="sibTrans" presStyleLbl="sibTrans1D1" presStyleIdx="4" presStyleCnt="6"/>
      <dgm:spPr/>
    </dgm:pt>
    <dgm:pt modelId="{68ED151E-3C7A-4A34-AA87-9334F2EBB71B}" type="pres">
      <dgm:prSet presAssocID="{97094524-2CA4-42A6-B412-8CAD9C9C4725}" presName="node" presStyleLbl="node1" presStyleIdx="5" presStyleCnt="6" custScaleX="120634">
        <dgm:presLayoutVars>
          <dgm:bulletEnabled val="1"/>
        </dgm:presLayoutVars>
      </dgm:prSet>
      <dgm:spPr/>
    </dgm:pt>
    <dgm:pt modelId="{56899835-02F1-4ED1-9B31-DC5FB09853CC}" type="pres">
      <dgm:prSet presAssocID="{97094524-2CA4-42A6-B412-8CAD9C9C4725}" presName="spNode" presStyleCnt="0"/>
      <dgm:spPr/>
    </dgm:pt>
    <dgm:pt modelId="{88263064-63AD-4656-8A7C-14459FBD745C}" type="pres">
      <dgm:prSet presAssocID="{ECCC37C6-7BD2-4988-91E5-CFB07A683EFB}" presName="sibTrans" presStyleLbl="sibTrans1D1" presStyleIdx="5" presStyleCnt="6"/>
      <dgm:spPr/>
    </dgm:pt>
  </dgm:ptLst>
  <dgm:cxnLst>
    <dgm:cxn modelId="{925AEA07-EE3D-40F5-B361-1531A137E48E}" type="presOf" srcId="{CEDBF623-4400-48EA-8BB8-140A3FEFCB86}" destId="{64DCB169-789D-413A-B048-508C410D97F7}" srcOrd="0" destOrd="0" presId="urn:microsoft.com/office/officeart/2005/8/layout/cycle6"/>
    <dgm:cxn modelId="{E4981850-87E7-4E4F-B214-5CCD3EB9786B}" type="presOf" srcId="{DF6B5EC8-2A09-4900-89E2-DF77F7EE7326}" destId="{47B483C4-1F07-410F-A397-A15066E7CFEC}" srcOrd="0" destOrd="0" presId="urn:microsoft.com/office/officeart/2005/8/layout/cycle6"/>
    <dgm:cxn modelId="{1839DA58-E6C9-480F-B3A4-9A4C515A032F}" srcId="{DF7F62D8-BD70-49AD-ABD4-3768DEB89711}" destId="{89A37B83-7186-4F59-BFB5-7B350A8B4392}" srcOrd="2" destOrd="0" parTransId="{76596AA0-1A25-44F9-B9F0-FAE6B8988104}" sibTransId="{1A24C6DC-E011-457E-B4B4-B7E671EC7165}"/>
    <dgm:cxn modelId="{1982A65B-253D-41B7-A409-9474C5F3BEF9}" srcId="{DF7F62D8-BD70-49AD-ABD4-3768DEB89711}" destId="{C0C5BF79-932D-4885-A4A7-C326145A224D}" srcOrd="1" destOrd="0" parTransId="{0C15238F-B11A-4483-B34D-013FD904DE4F}" sibTransId="{C628FCCC-2CB8-42A4-BDC4-B7B516D69C14}"/>
    <dgm:cxn modelId="{F7AB4160-6944-4769-BFD2-1DA86BD698D4}" srcId="{DF7F62D8-BD70-49AD-ABD4-3768DEB89711}" destId="{ECE77F50-A05D-44C3-A747-2488C836D2A8}" srcOrd="3" destOrd="0" parTransId="{C7E548EB-F6E4-4BA4-8D0E-46625CD98566}" sibTransId="{05C875ED-3579-4DF0-ACA5-B03DCB02191C}"/>
    <dgm:cxn modelId="{1BE0D371-0D21-4162-936C-D91CD715746B}" type="presOf" srcId="{0CC969A2-E157-4EF5-989F-6DA9A85384AD}" destId="{64474DE2-63EE-4B50-AEEE-3AC90C9095E8}" srcOrd="0" destOrd="0" presId="urn:microsoft.com/office/officeart/2005/8/layout/cycle6"/>
    <dgm:cxn modelId="{48FA8D78-0CB8-4CD0-890E-248B70A72237}" type="presOf" srcId="{97094524-2CA4-42A6-B412-8CAD9C9C4725}" destId="{68ED151E-3C7A-4A34-AA87-9334F2EBB71B}" srcOrd="0" destOrd="0" presId="urn:microsoft.com/office/officeart/2005/8/layout/cycle6"/>
    <dgm:cxn modelId="{425C6783-8F94-478E-92A4-7C822B4487DD}" type="presOf" srcId="{ECCC37C6-7BD2-4988-91E5-CFB07A683EFB}" destId="{88263064-63AD-4656-8A7C-14459FBD745C}" srcOrd="0" destOrd="0" presId="urn:microsoft.com/office/officeart/2005/8/layout/cycle6"/>
    <dgm:cxn modelId="{8E5F3694-8445-4089-B3F3-72B1CEFAD5F7}" type="presOf" srcId="{05C875ED-3579-4DF0-ACA5-B03DCB02191C}" destId="{D775F4A3-1A6A-49CC-A1B3-84816BDD26F1}" srcOrd="0" destOrd="0" presId="urn:microsoft.com/office/officeart/2005/8/layout/cycle6"/>
    <dgm:cxn modelId="{CC4B1E95-309C-48FF-9AC3-331BC6AA2B75}" type="presOf" srcId="{1A24C6DC-E011-457E-B4B4-B7E671EC7165}" destId="{67220EAB-A6B4-49D3-977D-F1A717CC090D}" srcOrd="0" destOrd="0" presId="urn:microsoft.com/office/officeart/2005/8/layout/cycle6"/>
    <dgm:cxn modelId="{E66ED3A9-9E3D-4A31-910F-7D4EE5AC9A99}" type="presOf" srcId="{89A37B83-7186-4F59-BFB5-7B350A8B4392}" destId="{E84E4F7C-C983-4EFC-9474-0036FF717A52}" srcOrd="0" destOrd="0" presId="urn:microsoft.com/office/officeart/2005/8/layout/cycle6"/>
    <dgm:cxn modelId="{83BB0BAD-9FE4-48EB-A7B4-CD9CF6479D95}" type="presOf" srcId="{ECE77F50-A05D-44C3-A747-2488C836D2A8}" destId="{D018D2EB-B113-44BF-A13D-A195FC8901E2}" srcOrd="0" destOrd="0" presId="urn:microsoft.com/office/officeart/2005/8/layout/cycle6"/>
    <dgm:cxn modelId="{AD2BB2AD-4D1E-4789-9DDD-6B3239660AE5}" srcId="{DF7F62D8-BD70-49AD-ABD4-3768DEB89711}" destId="{97094524-2CA4-42A6-B412-8CAD9C9C4725}" srcOrd="5" destOrd="0" parTransId="{B10F170D-7ABC-4D4F-97C3-63893FCD8256}" sibTransId="{ECCC37C6-7BD2-4988-91E5-CFB07A683EFB}"/>
    <dgm:cxn modelId="{54DDD3B2-F85F-4711-AB67-F0AAE499CC91}" type="presOf" srcId="{C628FCCC-2CB8-42A4-BDC4-B7B516D69C14}" destId="{AFB4F5E2-4A8B-4604-962A-F2A93437F927}" srcOrd="0" destOrd="0" presId="urn:microsoft.com/office/officeart/2005/8/layout/cycle6"/>
    <dgm:cxn modelId="{CAEAFBC6-AC2E-42D9-B07B-07E104BDF592}" type="presOf" srcId="{DF7F62D8-BD70-49AD-ABD4-3768DEB89711}" destId="{38373F17-902C-4A6F-9AFB-EB5146A5A5E9}" srcOrd="0" destOrd="0" presId="urn:microsoft.com/office/officeart/2005/8/layout/cycle6"/>
    <dgm:cxn modelId="{AE9AACCB-6AB5-4814-AC0F-582766A287CA}" srcId="{DF7F62D8-BD70-49AD-ABD4-3768DEB89711}" destId="{CEDBF623-4400-48EA-8BB8-140A3FEFCB86}" srcOrd="4" destOrd="0" parTransId="{74E3DB17-0E48-475F-A130-E2277534A0AD}" sibTransId="{48498E5A-AC48-45A0-B40C-41DD9F25C3D1}"/>
    <dgm:cxn modelId="{546C68D0-72C8-4426-B668-8E8E08B3AB02}" srcId="{DF7F62D8-BD70-49AD-ABD4-3768DEB89711}" destId="{0CC969A2-E157-4EF5-989F-6DA9A85384AD}" srcOrd="0" destOrd="0" parTransId="{65154C4D-0D10-4384-9A8E-D4D4F1372D51}" sibTransId="{DF6B5EC8-2A09-4900-89E2-DF77F7EE7326}"/>
    <dgm:cxn modelId="{13F85CE1-B650-4088-B2B9-1985BAA65D76}" type="presOf" srcId="{48498E5A-AC48-45A0-B40C-41DD9F25C3D1}" destId="{93FE127B-2AAF-4612-B7DB-7FF649BCEC7F}" srcOrd="0" destOrd="0" presId="urn:microsoft.com/office/officeart/2005/8/layout/cycle6"/>
    <dgm:cxn modelId="{D6460DE7-97B3-41C4-BA7C-984EAAE23044}" type="presOf" srcId="{C0C5BF79-932D-4885-A4A7-C326145A224D}" destId="{F9F2B2E5-13C0-4C48-927F-C020176F8224}" srcOrd="0" destOrd="0" presId="urn:microsoft.com/office/officeart/2005/8/layout/cycle6"/>
    <dgm:cxn modelId="{B5A3EEE4-D119-4882-A378-773A3DF5A79C}" type="presParOf" srcId="{38373F17-902C-4A6F-9AFB-EB5146A5A5E9}" destId="{64474DE2-63EE-4B50-AEEE-3AC90C9095E8}" srcOrd="0" destOrd="0" presId="urn:microsoft.com/office/officeart/2005/8/layout/cycle6"/>
    <dgm:cxn modelId="{7D68D98C-04B0-4501-9F3F-12EDE83D042E}" type="presParOf" srcId="{38373F17-902C-4A6F-9AFB-EB5146A5A5E9}" destId="{93D6E849-5466-42B7-8C84-250531C7FF48}" srcOrd="1" destOrd="0" presId="urn:microsoft.com/office/officeart/2005/8/layout/cycle6"/>
    <dgm:cxn modelId="{FC9D922C-C0CC-4CD3-A7A1-7BDEB2F048D5}" type="presParOf" srcId="{38373F17-902C-4A6F-9AFB-EB5146A5A5E9}" destId="{47B483C4-1F07-410F-A397-A15066E7CFEC}" srcOrd="2" destOrd="0" presId="urn:microsoft.com/office/officeart/2005/8/layout/cycle6"/>
    <dgm:cxn modelId="{E58B3347-C219-4E94-9C2D-1A9F2B276BFD}" type="presParOf" srcId="{38373F17-902C-4A6F-9AFB-EB5146A5A5E9}" destId="{F9F2B2E5-13C0-4C48-927F-C020176F8224}" srcOrd="3" destOrd="0" presId="urn:microsoft.com/office/officeart/2005/8/layout/cycle6"/>
    <dgm:cxn modelId="{76B45486-2A42-4D92-9F96-B432DD908F5E}" type="presParOf" srcId="{38373F17-902C-4A6F-9AFB-EB5146A5A5E9}" destId="{9A6C9C83-8374-4167-A9FF-44803FCFD2BB}" srcOrd="4" destOrd="0" presId="urn:microsoft.com/office/officeart/2005/8/layout/cycle6"/>
    <dgm:cxn modelId="{B38211AE-5C45-4788-B81A-E61558EE4A58}" type="presParOf" srcId="{38373F17-902C-4A6F-9AFB-EB5146A5A5E9}" destId="{AFB4F5E2-4A8B-4604-962A-F2A93437F927}" srcOrd="5" destOrd="0" presId="urn:microsoft.com/office/officeart/2005/8/layout/cycle6"/>
    <dgm:cxn modelId="{B6A31A2E-88E7-4AE8-9D99-EB9B34A39453}" type="presParOf" srcId="{38373F17-902C-4A6F-9AFB-EB5146A5A5E9}" destId="{E84E4F7C-C983-4EFC-9474-0036FF717A52}" srcOrd="6" destOrd="0" presId="urn:microsoft.com/office/officeart/2005/8/layout/cycle6"/>
    <dgm:cxn modelId="{41D36697-04F4-419D-B951-63BAFF57ED67}" type="presParOf" srcId="{38373F17-902C-4A6F-9AFB-EB5146A5A5E9}" destId="{3E1FF974-2022-4D2B-8DCB-4A51DE8CAB77}" srcOrd="7" destOrd="0" presId="urn:microsoft.com/office/officeart/2005/8/layout/cycle6"/>
    <dgm:cxn modelId="{156C8B84-B8CC-4F49-90C5-16356DD0EB8D}" type="presParOf" srcId="{38373F17-902C-4A6F-9AFB-EB5146A5A5E9}" destId="{67220EAB-A6B4-49D3-977D-F1A717CC090D}" srcOrd="8" destOrd="0" presId="urn:microsoft.com/office/officeart/2005/8/layout/cycle6"/>
    <dgm:cxn modelId="{D64F8237-1E6E-49AE-BDD9-0783B90B28F4}" type="presParOf" srcId="{38373F17-902C-4A6F-9AFB-EB5146A5A5E9}" destId="{D018D2EB-B113-44BF-A13D-A195FC8901E2}" srcOrd="9" destOrd="0" presId="urn:microsoft.com/office/officeart/2005/8/layout/cycle6"/>
    <dgm:cxn modelId="{B1AC1E09-CBB5-4FC1-81D9-3DEED73C6D5E}" type="presParOf" srcId="{38373F17-902C-4A6F-9AFB-EB5146A5A5E9}" destId="{EF29BFB3-C9DB-4A01-B77A-1B59A8C864D0}" srcOrd="10" destOrd="0" presId="urn:microsoft.com/office/officeart/2005/8/layout/cycle6"/>
    <dgm:cxn modelId="{4845C9DC-54AB-4F93-9311-56316EB571FF}" type="presParOf" srcId="{38373F17-902C-4A6F-9AFB-EB5146A5A5E9}" destId="{D775F4A3-1A6A-49CC-A1B3-84816BDD26F1}" srcOrd="11" destOrd="0" presId="urn:microsoft.com/office/officeart/2005/8/layout/cycle6"/>
    <dgm:cxn modelId="{08C7ECC7-3511-4356-A7AE-80A430BF1B68}" type="presParOf" srcId="{38373F17-902C-4A6F-9AFB-EB5146A5A5E9}" destId="{64DCB169-789D-413A-B048-508C410D97F7}" srcOrd="12" destOrd="0" presId="urn:microsoft.com/office/officeart/2005/8/layout/cycle6"/>
    <dgm:cxn modelId="{29515463-DF3A-4715-89F9-E782BCD2A85E}" type="presParOf" srcId="{38373F17-902C-4A6F-9AFB-EB5146A5A5E9}" destId="{E2926DB6-FDD1-4354-B4AA-67FFF1430B70}" srcOrd="13" destOrd="0" presId="urn:microsoft.com/office/officeart/2005/8/layout/cycle6"/>
    <dgm:cxn modelId="{9D667112-68E8-4C2B-A96A-65EBC62B6E27}" type="presParOf" srcId="{38373F17-902C-4A6F-9AFB-EB5146A5A5E9}" destId="{93FE127B-2AAF-4612-B7DB-7FF649BCEC7F}" srcOrd="14" destOrd="0" presId="urn:microsoft.com/office/officeart/2005/8/layout/cycle6"/>
    <dgm:cxn modelId="{3A9F7CB1-DD6D-4A91-B92E-15DEBF3C979C}" type="presParOf" srcId="{38373F17-902C-4A6F-9AFB-EB5146A5A5E9}" destId="{68ED151E-3C7A-4A34-AA87-9334F2EBB71B}" srcOrd="15" destOrd="0" presId="urn:microsoft.com/office/officeart/2005/8/layout/cycle6"/>
    <dgm:cxn modelId="{EA60D089-9C5E-45D4-B924-DCF3639B7B60}" type="presParOf" srcId="{38373F17-902C-4A6F-9AFB-EB5146A5A5E9}" destId="{56899835-02F1-4ED1-9B31-DC5FB09853CC}" srcOrd="16" destOrd="0" presId="urn:microsoft.com/office/officeart/2005/8/layout/cycle6"/>
    <dgm:cxn modelId="{911B8CDA-E507-4147-BE05-36ED7865D809}" type="presParOf" srcId="{38373F17-902C-4A6F-9AFB-EB5146A5A5E9}" destId="{88263064-63AD-4656-8A7C-14459FBD745C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74DE2-63EE-4B50-AEEE-3AC90C9095E8}">
      <dsp:nvSpPr>
        <dsp:cNvPr id="0" name=""/>
        <dsp:cNvSpPr/>
      </dsp:nvSpPr>
      <dsp:spPr>
        <a:xfrm>
          <a:off x="3183800" y="2620"/>
          <a:ext cx="1760399" cy="94803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2000" b="1" kern="1200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초음파 </a:t>
          </a:r>
          <a:r>
            <a:rPr lang="ko-KR" altLang="en-US" sz="2000" b="1" kern="1200" spc="-150" dirty="0" err="1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자극기</a:t>
          </a:r>
          <a:endParaRPr lang="ko-KR" altLang="en-US" sz="2000" kern="1200" spc="-150" dirty="0">
            <a:solidFill>
              <a:schemeClr val="bg1"/>
            </a:solidFill>
            <a:latin typeface="맑은 고딕" panose="020B0503020000020004" pitchFamily="50" charset="-127"/>
            <a:ea typeface="맑은 고딕" panose="020B0503020000020004" pitchFamily="50" charset="-127"/>
            <a:cs typeface="Malgun Gothic"/>
          </a:endParaRPr>
        </a:p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200" kern="1200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심부열자극기</a:t>
          </a:r>
          <a:r>
            <a:rPr lang="en-US" altLang="ko-KR" sz="1200" kern="1200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,M/W,</a:t>
          </a:r>
        </a:p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200" kern="1200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고주파</a:t>
          </a:r>
          <a:r>
            <a:rPr lang="en-US" altLang="ko-KR" sz="1200" kern="1200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,</a:t>
          </a:r>
          <a:r>
            <a:rPr lang="ko-KR" altLang="en-US" sz="1200" kern="1200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자기장</a:t>
          </a:r>
          <a:endParaRPr lang="ko-KR" altLang="en-US" sz="1200" kern="1200" dirty="0">
            <a:solidFill>
              <a:schemeClr val="bg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3230079" y="48899"/>
        <a:ext cx="1667841" cy="855477"/>
      </dsp:txXfrm>
    </dsp:sp>
    <dsp:sp modelId="{47B483C4-1F07-410F-A397-A15066E7CFEC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3120493" y="184100"/>
              </a:moveTo>
              <a:arcTo wR="2232695" hR="2232695" stAng="17605826" swAng="1256055"/>
            </a:path>
          </a:pathLst>
        </a:custGeom>
        <a:noFill/>
        <a:ln w="6350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F2B2E5-13C0-4C48-927F-C020176F8224}">
      <dsp:nvSpPr>
        <dsp:cNvPr id="0" name=""/>
        <dsp:cNvSpPr/>
      </dsp:nvSpPr>
      <dsp:spPr>
        <a:xfrm>
          <a:off x="5117371" y="1118968"/>
          <a:ext cx="1760399" cy="94803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111419"/>
                <a:satOff val="2985"/>
                <a:lumOff val="13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111419"/>
                <a:satOff val="2985"/>
                <a:lumOff val="13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111419"/>
                <a:satOff val="2985"/>
                <a:lumOff val="13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3000" kern="1200" dirty="0"/>
        </a:p>
      </dsp:txBody>
      <dsp:txXfrm>
        <a:off x="5163650" y="1165247"/>
        <a:ext cx="1667841" cy="855477"/>
      </dsp:txXfrm>
    </dsp:sp>
    <dsp:sp modelId="{AFB4F5E2-4A8B-4604-962A-F2A93437F927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4374658" y="1602679"/>
              </a:moveTo>
              <a:arcTo wR="2232695" hR="2232695" stAng="20616588" swAng="1966824"/>
            </a:path>
          </a:pathLst>
        </a:custGeom>
        <a:noFill/>
        <a:ln w="6350" cap="flat" cmpd="sng" algn="ctr">
          <a:solidFill>
            <a:schemeClr val="accent1">
              <a:shade val="90000"/>
              <a:hueOff val="116972"/>
              <a:satOff val="-1072"/>
              <a:lumOff val="925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E4F7C-C983-4EFC-9474-0036FF717A52}">
      <dsp:nvSpPr>
        <dsp:cNvPr id="0" name=""/>
        <dsp:cNvSpPr/>
      </dsp:nvSpPr>
      <dsp:spPr>
        <a:xfrm>
          <a:off x="5117371" y="3351663"/>
          <a:ext cx="1760399" cy="94803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222839"/>
                <a:satOff val="5970"/>
                <a:lumOff val="263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222839"/>
                <a:satOff val="5970"/>
                <a:lumOff val="263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222839"/>
                <a:satOff val="5970"/>
                <a:lumOff val="263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2200" b="1" kern="1200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통증</a:t>
          </a:r>
          <a:r>
            <a:rPr lang="ko-KR" altLang="en-US" sz="2200" b="1" kern="1200" spc="-85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</a:t>
          </a:r>
          <a:r>
            <a:rPr lang="ko-KR" altLang="en-US" sz="2200" b="1" kern="1200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관리기</a:t>
          </a:r>
          <a:endParaRPr lang="ko-KR" altLang="en-US" sz="2200" kern="1200" dirty="0">
            <a:solidFill>
              <a:schemeClr val="accent5">
                <a:lumMod val="50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  <a:cs typeface="Malgun Gothic"/>
          </a:endParaRPr>
        </a:p>
        <a:p>
          <a:pPr marL="0" lvl="0" indent="0" algn="ctr" defTabSz="9779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200" kern="1200" dirty="0" err="1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무통증</a:t>
          </a:r>
          <a:r>
            <a:rPr lang="ko-KR" altLang="en-US" sz="1200" kern="1200" spc="-50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</a:t>
          </a:r>
          <a:r>
            <a:rPr lang="ko-KR" altLang="en-US" sz="1200" kern="1200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신호요법장치</a:t>
          </a:r>
          <a:endParaRPr lang="ko-KR" altLang="en-US" sz="1200" kern="1200" dirty="0">
            <a:solidFill>
              <a:schemeClr val="accent5">
                <a:lumMod val="50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5163650" y="3397942"/>
        <a:ext cx="1667841" cy="855477"/>
      </dsp:txXfrm>
    </dsp:sp>
    <dsp:sp modelId="{67220EAB-A6B4-49D3-977D-F1A717CC090D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3792713" y="3829964"/>
              </a:moveTo>
              <a:arcTo wR="2232695" hR="2232695" stAng="2740559" swAng="1500410"/>
            </a:path>
          </a:pathLst>
        </a:custGeom>
        <a:noFill/>
        <a:ln w="6350" cap="flat" cmpd="sng" algn="ctr">
          <a:solidFill>
            <a:schemeClr val="accent1">
              <a:shade val="90000"/>
              <a:hueOff val="233943"/>
              <a:satOff val="-2143"/>
              <a:lumOff val="1850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18D2EB-B113-44BF-A13D-A195FC8901E2}">
      <dsp:nvSpPr>
        <dsp:cNvPr id="0" name=""/>
        <dsp:cNvSpPr/>
      </dsp:nvSpPr>
      <dsp:spPr>
        <a:xfrm>
          <a:off x="3334742" y="4468010"/>
          <a:ext cx="1458515" cy="94803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334258"/>
                <a:satOff val="8955"/>
                <a:lumOff val="394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334258"/>
                <a:satOff val="8955"/>
                <a:lumOff val="394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334258"/>
                <a:satOff val="8955"/>
                <a:lumOff val="394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2200" b="1" kern="1200" dirty="0" err="1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정형용</a:t>
          </a:r>
          <a:r>
            <a:rPr lang="ko-KR" altLang="en-US" sz="2200" b="1" kern="1200" spc="-8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</a:t>
          </a:r>
          <a:endParaRPr lang="en-US" altLang="ko-KR" sz="2200" b="1" kern="1200" spc="-80" dirty="0">
            <a:solidFill>
              <a:schemeClr val="accent5">
                <a:lumMod val="75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  <a:cs typeface="Malgun Gothic"/>
          </a:endParaRPr>
        </a:p>
        <a:p>
          <a:pPr marL="0" lvl="0" indent="0" algn="ctr" defTabSz="97790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2200" b="1" kern="1200" dirty="0" err="1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견인장치</a:t>
          </a:r>
          <a:endParaRPr lang="ko-KR" altLang="en-US" sz="2200" kern="1200" dirty="0">
            <a:solidFill>
              <a:schemeClr val="accent5">
                <a:lumMod val="75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3381021" y="4514289"/>
        <a:ext cx="1365957" cy="855477"/>
      </dsp:txXfrm>
    </dsp:sp>
    <dsp:sp modelId="{D775F4A3-1A6A-49CC-A1B3-84816BDD26F1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1494125" y="4339693"/>
              </a:moveTo>
              <a:arcTo wR="2232695" hR="2232695" stAng="6559031" swAng="1500410"/>
            </a:path>
          </a:pathLst>
        </a:custGeom>
        <a:noFill/>
        <a:ln w="6350" cap="flat" cmpd="sng" algn="ctr">
          <a:solidFill>
            <a:schemeClr val="accent1">
              <a:shade val="90000"/>
              <a:hueOff val="350915"/>
              <a:satOff val="-3215"/>
              <a:lumOff val="2775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DCB169-789D-413A-B048-508C410D97F7}">
      <dsp:nvSpPr>
        <dsp:cNvPr id="0" name=""/>
        <dsp:cNvSpPr/>
      </dsp:nvSpPr>
      <dsp:spPr>
        <a:xfrm>
          <a:off x="1250229" y="3351663"/>
          <a:ext cx="1760399" cy="94803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222839"/>
                <a:satOff val="5970"/>
                <a:lumOff val="263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222839"/>
                <a:satOff val="5970"/>
                <a:lumOff val="263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222839"/>
                <a:satOff val="5970"/>
                <a:lumOff val="263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300" b="1" kern="1200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Hot</a:t>
          </a:r>
          <a:r>
            <a:rPr lang="en-US" sz="1300" b="1" kern="1200" spc="-5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Cold</a:t>
          </a:r>
          <a:r>
            <a:rPr lang="en-US" sz="1300" b="1" kern="1200" spc="5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</a:t>
          </a:r>
          <a:r>
            <a:rPr lang="en-US" sz="1300" b="1" kern="1200" spc="-2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pack</a:t>
          </a:r>
          <a:r>
            <a:rPr lang="en-US" sz="1300" b="1" kern="1200" spc="-5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/</a:t>
          </a:r>
          <a:r>
            <a:rPr lang="en-US" sz="1300" b="1" kern="1200" spc="-1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IR</a:t>
          </a:r>
        </a:p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200" kern="1200" dirty="0" err="1">
              <a:latin typeface="맑은 고딕" panose="020B0503020000020004" pitchFamily="50" charset="-127"/>
              <a:ea typeface="맑은 고딕" panose="020B0503020000020004" pitchFamily="50" charset="-127"/>
            </a:rPr>
            <a:t>온열</a:t>
          </a:r>
          <a:r>
            <a:rPr lang="en-US" altLang="ko-KR" sz="12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.</a:t>
          </a:r>
          <a:r>
            <a:rPr lang="ko-KR" altLang="en-US" sz="12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냉 요법</a:t>
          </a:r>
        </a:p>
      </dsp:txBody>
      <dsp:txXfrm>
        <a:off x="1296508" y="3397942"/>
        <a:ext cx="1667841" cy="855477"/>
      </dsp:txXfrm>
    </dsp:sp>
    <dsp:sp modelId="{93FE127B-2AAF-4612-B7DB-7FF649BCEC7F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90731" y="2862710"/>
              </a:moveTo>
              <a:arcTo wR="2232695" hR="2232695" stAng="9816588" swAng="1966824"/>
            </a:path>
          </a:pathLst>
        </a:custGeom>
        <a:noFill/>
        <a:ln w="6350" cap="flat" cmpd="sng" algn="ctr">
          <a:solidFill>
            <a:schemeClr val="accent1">
              <a:shade val="90000"/>
              <a:hueOff val="233943"/>
              <a:satOff val="-2143"/>
              <a:lumOff val="1850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ED151E-3C7A-4A34-AA87-9334F2EBB71B}">
      <dsp:nvSpPr>
        <dsp:cNvPr id="0" name=""/>
        <dsp:cNvSpPr/>
      </dsp:nvSpPr>
      <dsp:spPr>
        <a:xfrm>
          <a:off x="1250696" y="1118968"/>
          <a:ext cx="1759465" cy="94803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111419"/>
                <a:satOff val="2985"/>
                <a:lumOff val="13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111419"/>
                <a:satOff val="2985"/>
                <a:lumOff val="13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111419"/>
                <a:satOff val="2985"/>
                <a:lumOff val="13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000" tIns="36000" rIns="36000" bIns="36000" numCol="1" spcCol="1270" anchor="ctr" anchorCtr="0">
          <a:noAutofit/>
        </a:bodyPr>
        <a:lstStyle/>
        <a:p>
          <a:pPr marL="0" lvl="0" indent="0" algn="ctr" defTabSz="977900" latinLnBrk="1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200" b="1" kern="1200" spc="-5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TENS</a:t>
          </a:r>
          <a:r>
            <a:rPr lang="en-US" sz="2200" b="1" kern="12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</a:t>
          </a:r>
          <a:r>
            <a:rPr lang="en-US" sz="2200" b="1" kern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/</a:t>
          </a:r>
          <a:r>
            <a:rPr lang="en-US" sz="2200" b="1" kern="1200" spc="-4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 </a:t>
          </a:r>
          <a:r>
            <a:rPr lang="en-US" sz="2200" b="1" kern="1200" spc="-5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ICT </a:t>
          </a:r>
        </a:p>
        <a:p>
          <a:pPr marL="0" lvl="0" indent="0" algn="ctr" defTabSz="9779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kern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저주파</a:t>
          </a:r>
          <a:r>
            <a:rPr lang="en-US" altLang="ko-KR" sz="1200" kern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.</a:t>
          </a:r>
          <a:r>
            <a:rPr lang="ko-KR" altLang="en-US" sz="1200" kern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rPr>
            <a:t>간섭파자극기</a:t>
          </a:r>
          <a:endParaRPr lang="ko-KR" altLang="en-US" sz="1200" kern="1200" dirty="0">
            <a:solidFill>
              <a:schemeClr val="bg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1296975" y="1165247"/>
        <a:ext cx="1666907" cy="855477"/>
      </dsp:txXfrm>
    </dsp:sp>
    <dsp:sp modelId="{88263064-63AD-4656-8A7C-14459FBD745C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671543" y="636532"/>
              </a:moveTo>
              <a:arcTo wR="2232695" hR="2232695" stAng="13538119" swAng="1256055"/>
            </a:path>
          </a:pathLst>
        </a:custGeom>
        <a:noFill/>
        <a:ln w="6350" cap="flat" cmpd="sng" algn="ctr">
          <a:solidFill>
            <a:schemeClr val="accent1">
              <a:shade val="90000"/>
              <a:hueOff val="116972"/>
              <a:satOff val="-1072"/>
              <a:lumOff val="925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6" t="52489" b="-2775"/>
          <a:stretch/>
        </p:blipFill>
        <p:spPr>
          <a:xfrm>
            <a:off x="1071846" y="2567587"/>
            <a:ext cx="4882194" cy="1907524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279678" y="6316035"/>
            <a:ext cx="4500147" cy="34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900" u="none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900" u="none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내부교육용 자료로 외부 반출 및 게시를 하실 수 없습니다</a:t>
            </a:r>
            <a:r>
              <a:rPr lang="en-US" altLang="ko-KR" sz="900" u="none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900" u="none" dirty="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82" y="1073727"/>
            <a:ext cx="5493430" cy="507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67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6" t="52489" b="-2775"/>
          <a:stretch/>
        </p:blipFill>
        <p:spPr>
          <a:xfrm>
            <a:off x="514730" y="339115"/>
            <a:ext cx="790450" cy="308837"/>
          </a:xfrm>
          <a:prstGeom prst="rect">
            <a:avLst/>
          </a:prstGeom>
        </p:spPr>
      </p:pic>
      <p:cxnSp>
        <p:nvCxnSpPr>
          <p:cNvPr id="5" name="직선 연결선 4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1810268" y="34296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4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1847528" y="2119184"/>
            <a:ext cx="9161606" cy="423218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658368" y="1106805"/>
            <a:ext cx="841248" cy="4876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774074" y="1118082"/>
            <a:ext cx="9499667" cy="866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지쿱은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모든 회원 분이 과대 광고로 인하여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피해가 가지 않도록 건전한 광고 문화에 힘쓰고 있습니다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 과대광고에 관한 법률을 참고 하시어 허위 과대광고로 이어지지 않도록 많은 협조 부탁드립니다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교육을 위한 자료로 외부 반출 및 별도 게시를 할 수 없습니다</a:t>
            </a:r>
            <a:r>
              <a:rPr lang="en-US" altLang="ko-KR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611622" y="1152930"/>
            <a:ext cx="924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Important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9619" y="6464979"/>
            <a:ext cx="8670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발췌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의료기기법시행규칙 제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 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 광고의 범위 등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&lt; 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개정 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2015.7.29 &gt;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2283645" y="2281011"/>
            <a:ext cx="975494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의료기기의 </a:t>
            </a:r>
            <a:r>
              <a:rPr lang="ko-KR" altLang="en-US" sz="1000" b="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명칭ㆍ제조방법ㆍ성능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이나 효능 및 효과 또는 그 원리에 관한 거짓 또는 과대광고</a:t>
            </a:r>
            <a:endParaRPr lang="en-US" altLang="ko-KR" sz="1000" b="0" kern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법 제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6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조제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2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항 또는 법 제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15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조제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2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항에 따라 허가를 받지 않거나 신고를 하지 않은 의료기기의 </a:t>
            </a:r>
            <a:r>
              <a:rPr lang="ko-KR" altLang="en-US" sz="1000" b="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명칭ㆍ제조방법ㆍ성능이나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효능 및 효과에 관한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의료기기의 부작용을 전부 부정하는 표현 또는 부당하게 안전성을 강조하는 표현의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허가 받은 의료기기의 효능 및 효과 등과 관련하여 의학적 임상 결과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임상시험성적서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관련 논문 또는 학술 자료를 거짓으로 인용하거나 </a:t>
            </a:r>
            <a:endParaRPr lang="en-US" altLang="ko-KR" sz="1000" b="0" kern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특허 인증을 받은 것처럼 거짓으로 표시한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의사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치과의사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한의사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수의사 또는 그 밖의 자가 의료기기의 성능이나 효능 및 효과를 보증한 것으로 오해할 염려가 있는 기사를 사용한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의사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치과의사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한의사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약사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한약사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대학교수 또는 그 밖의 자가 의료기기를 </a:t>
            </a:r>
            <a:r>
              <a:rPr lang="ko-KR" altLang="en-US" sz="1000" b="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지정ㆍ공인ㆍ추천ㆍ지도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또는 사용하고 있다는 내용 등의 광고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</a:p>
          <a:p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다만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국가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지방자치단체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그 밖에 공공단체가 국민보건의 목적으로 지정하여 사용하고 있는 내용의 광고의 경우에는 그렇지 않다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외국 제품을 국내 제품으로 또는 국내 제품을 외국 제품으로 오인하게 할 우려가 있는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사용자의 감사장 또는 체험담을 이용하거나 </a:t>
            </a:r>
            <a:r>
              <a:rPr lang="ko-KR" altLang="en-US" sz="1000" b="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구입ㆍ주문이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쇄도한다거나 그 밖에 이와 유사한 표현을 사용한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효능ㆍ효과를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광고할 때에 “이를 확실히 </a:t>
            </a:r>
            <a:r>
              <a:rPr lang="ko-KR" altLang="en-US" sz="1000" b="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보증한다”라는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내용 등의 광고 또는 “최고”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“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최상” 등의 절대적 표현을 사용한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의료기기를 의료기기가 아닌 것으로 오인하게 할 우려가 있는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특정 의료기관의 명칭과 진료과목 및 연락처 등을 적시하여 의료기관 등이 추천하고 있는 것처럼 암시하는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의료기기의 성능이나 효능 및 효과를 암시하는 기사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사진</a:t>
            </a:r>
            <a:r>
              <a:rPr lang="en-US" altLang="ko-KR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도안 또는 그 밖의 암시적 방법을 이용한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효능이나 성능을 광고할 때에 사용 전후의 비교 등으로 그 사용 결과를 표시 또는 암시하는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사실 유무와 관계없이 다른 제품을 비방하거나 비방하는 것으로 의심되는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의료기기에 관하여 낙태를 암시하거나 외설적인 문서나 도안을 사용한 광고</a:t>
            </a:r>
          </a:p>
          <a:p>
            <a:pPr>
              <a:lnSpc>
                <a:spcPct val="150000"/>
              </a:lnSpc>
            </a:pP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의료기기의 </a:t>
            </a:r>
            <a:r>
              <a:rPr lang="ko-KR" altLang="en-US" sz="1000" b="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효능ㆍ효과</a:t>
            </a:r>
            <a:r>
              <a:rPr lang="ko-KR" altLang="en-US" sz="1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또는 사용 목적과 관련되는 병의 증상이나 수술 장면을 위협적으로 표시하는 광고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2022 GCOOP All Rights Reserved.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2044749" y="2281010"/>
            <a:ext cx="401893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1.</a:t>
            </a: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2.</a:t>
            </a:r>
            <a:r>
              <a:rPr lang="ko-KR" altLang="en-US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lang="en-US" altLang="ko-KR" sz="1000" b="0" kern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3.</a:t>
            </a: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4.</a:t>
            </a:r>
          </a:p>
          <a:p>
            <a:pPr>
              <a:lnSpc>
                <a:spcPct val="100000"/>
              </a:lnSpc>
            </a:pPr>
            <a:endParaRPr lang="en-US" altLang="ko-KR" sz="1000" b="0" kern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5.</a:t>
            </a: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6.</a:t>
            </a:r>
          </a:p>
          <a:p>
            <a:pPr>
              <a:lnSpc>
                <a:spcPct val="100000"/>
              </a:lnSpc>
            </a:pPr>
            <a:endParaRPr lang="en-US" altLang="ko-KR" sz="1000" b="0" kern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7.</a:t>
            </a: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8.</a:t>
            </a: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9.</a:t>
            </a: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10.</a:t>
            </a: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11.</a:t>
            </a: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12.</a:t>
            </a: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13.</a:t>
            </a: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14.</a:t>
            </a: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15.</a:t>
            </a:r>
          </a:p>
          <a:p>
            <a:pPr>
              <a:lnSpc>
                <a:spcPct val="150000"/>
              </a:lnSpc>
            </a:pPr>
            <a:r>
              <a:rPr lang="en-US" altLang="ko-KR" sz="10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16. </a:t>
            </a:r>
            <a:endParaRPr lang="ko-KR" altLang="en-US" sz="1000" b="0" kern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088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56" y="0"/>
            <a:ext cx="12192000" cy="6858000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2022 GCOOP All Rights Reserved.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3E4605-F661-E64A-9C97-C083C45A215F}"/>
              </a:ext>
            </a:extLst>
          </p:cNvPr>
          <p:cNvSpPr txBox="1"/>
          <p:nvPr userDrawn="1"/>
        </p:nvSpPr>
        <p:spPr>
          <a:xfrm rot="16200000">
            <a:off x="-2565894" y="2887854"/>
            <a:ext cx="6637486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5000" spc="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CareCellve</a:t>
            </a:r>
            <a:r>
              <a:rPr lang="en-US" altLang="ko-KR" sz="5000" spc="0" baseline="0" dirty="0">
                <a:solidFill>
                  <a:schemeClr val="accent5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5000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Mechanic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5942652" y="2162245"/>
            <a:ext cx="3516239" cy="39703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POINT</a:t>
            </a:r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2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2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 자료</a:t>
            </a:r>
            <a:endParaRPr lang="en-US" altLang="ko-KR" sz="2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 대상</a:t>
            </a:r>
            <a:endParaRPr lang="en-US" altLang="ko-KR" sz="2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2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5170932" y="2162245"/>
            <a:ext cx="756932" cy="39703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05.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06.</a:t>
            </a:r>
          </a:p>
        </p:txBody>
      </p:sp>
      <p:sp>
        <p:nvSpPr>
          <p:cNvPr id="3" name="직사각형 2"/>
          <p:cNvSpPr/>
          <p:nvPr userDrawn="1"/>
        </p:nvSpPr>
        <p:spPr>
          <a:xfrm>
            <a:off x="5064730" y="814192"/>
            <a:ext cx="2670411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0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6670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2022 GCOOP All Rights Reserved.</a:t>
            </a: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그림 2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6" t="52489" b="-2775"/>
          <a:stretch/>
        </p:blipFill>
        <p:spPr>
          <a:xfrm>
            <a:off x="514730" y="339115"/>
            <a:ext cx="790450" cy="30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60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2022 GCOOP All Rights Reserved.</a:t>
            </a: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그림 2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6" t="52489" b="-2775"/>
          <a:stretch/>
        </p:blipFill>
        <p:spPr>
          <a:xfrm>
            <a:off x="514730" y="339115"/>
            <a:ext cx="790450" cy="30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58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2022 GCOOP All Rights Reserved.</a:t>
            </a:r>
          </a:p>
        </p:txBody>
      </p:sp>
      <p:pic>
        <p:nvPicPr>
          <p:cNvPr id="27" name="그림 2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21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FAEAF-BD7F-4295-B711-B6F68B678343}" type="datetimeFigureOut">
              <a:rPr lang="ko-KR" altLang="en-US" smtClean="0"/>
              <a:t>2023. 1. 27.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E5E0-00D0-4964-AC2A-1AA95E5119D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직선 연결선 7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6" t="52489" b="-2775"/>
          <a:stretch/>
        </p:blipFill>
        <p:spPr>
          <a:xfrm>
            <a:off x="514730" y="339115"/>
            <a:ext cx="790450" cy="30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68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510421E7-0B60-419B-8DBB-C491C705264A}" type="datetimeFigureOut">
              <a:rPr lang="ko-KR" altLang="en-US" smtClean="0"/>
              <a:pPr/>
              <a:t>2023. 1. 27.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D7C209E-3698-4F46-A400-F7F400CEC1C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11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hyperlink" Target="http://www.medicaltimes.com/Users/News/NewsView.html?ID=1144536)" TargetMode="External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1"/>
          <p:cNvSpPr/>
          <p:nvPr/>
        </p:nvSpPr>
        <p:spPr>
          <a:xfrm>
            <a:off x="152400" y="6486144"/>
            <a:ext cx="783590" cy="230504"/>
          </a:xfrm>
          <a:custGeom>
            <a:avLst/>
            <a:gdLst/>
            <a:ahLst/>
            <a:cxnLst/>
            <a:rect l="l" t="t" r="r" b="b"/>
            <a:pathLst>
              <a:path w="783590" h="230504">
                <a:moveTo>
                  <a:pt x="0" y="0"/>
                </a:moveTo>
                <a:lnTo>
                  <a:pt x="783335" y="0"/>
                </a:lnTo>
                <a:lnTo>
                  <a:pt x="783335" y="230124"/>
                </a:lnTo>
                <a:lnTo>
                  <a:pt x="0" y="230124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3" name="object 33"/>
          <p:cNvSpPr txBox="1"/>
          <p:nvPr/>
        </p:nvSpPr>
        <p:spPr>
          <a:xfrm>
            <a:off x="245081" y="6517684"/>
            <a:ext cx="5969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cs typeface="Malgun Gothic"/>
              </a:rPr>
              <a:t>사내교육용</a:t>
            </a:r>
          </a:p>
        </p:txBody>
      </p:sp>
    </p:spTree>
    <p:extLst>
      <p:ext uri="{BB962C8B-B14F-4D97-AF65-F5344CB8AC3E}">
        <p14:creationId xmlns:p14="http://schemas.microsoft.com/office/powerpoint/2010/main" val="561952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305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포인트 </a:t>
            </a: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01. Point</a:t>
            </a:r>
          </a:p>
        </p:txBody>
      </p:sp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1399" y="1745334"/>
            <a:ext cx="2777038" cy="318019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8709"/>
            <a:ext cx="4483023" cy="3024536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344765" y="1526213"/>
            <a:ext cx="251222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초음파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+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저주파 듀얼 기능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스퀘어 Bold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44765" y="2060259"/>
            <a:ext cx="756084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3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가지 케어를 한번에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 (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피부관리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체형관리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통증 케어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)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344765" y="3820847"/>
            <a:ext cx="9001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1.</a:t>
            </a:r>
            <a:r>
              <a:rPr lang="en-US" altLang="ko-KR" sz="1500" spc="1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2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㎒ </a:t>
            </a:r>
            <a:r>
              <a:rPr lang="ko-KR" altLang="en-US" sz="15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초음파</a:t>
            </a:r>
            <a:r>
              <a:rPr lang="en-US" altLang="ko-KR" sz="15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,</a:t>
            </a:r>
            <a:r>
              <a:rPr lang="ko-KR" altLang="en-US" sz="1500" spc="-4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출력</a:t>
            </a:r>
            <a:r>
              <a:rPr lang="ko-KR" altLang="en-US" sz="1500" spc="-6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11W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고출력 초음파를 통한 피부관리 부터 통증 케어까지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스퀘어 Bold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344765" y="4888939"/>
            <a:ext cx="67513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SYNC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기능 탑재 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스퀘어 Bold"/>
            </a:endParaRPr>
          </a:p>
          <a:p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SYNC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기능 활성화 시 초음파 핸들에서</a:t>
            </a:r>
            <a:r>
              <a:rPr lang="ko-KR" altLang="en-US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 </a:t>
            </a:r>
            <a:r>
              <a:rPr lang="en-US" altLang="ko-KR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‘</a:t>
            </a:r>
            <a:r>
              <a:rPr lang="ko-KR" altLang="en-US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초음파 </a:t>
            </a:r>
            <a:r>
              <a:rPr lang="en-US" altLang="ko-KR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+ </a:t>
            </a:r>
            <a:r>
              <a:rPr lang="ko-KR" altLang="en-US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저주파</a:t>
            </a:r>
            <a:r>
              <a:rPr lang="en-US" altLang="ko-KR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(TENS)’ </a:t>
            </a:r>
            <a:r>
              <a:rPr lang="ko-KR" altLang="en-US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동시 출력</a:t>
            </a:r>
            <a:endParaRPr lang="ko-KR" altLang="en-US" sz="1400" b="1" u="sng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344765" y="2594304"/>
            <a:ext cx="7560840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3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종 저주파 기능 구현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스퀘어 Bold"/>
            </a:endParaRPr>
          </a:p>
          <a:p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ㆍ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TENS (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통증 완화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)</a:t>
            </a:r>
          </a:p>
          <a:p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ㆍ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EMS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 (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근육 재활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)</a:t>
            </a:r>
          </a:p>
          <a:p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ㆍ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E-Tron (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만성 통증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스포츠 외상 등의 통증을 완화 특허 기술 시스템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)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5344765" y="4354893"/>
            <a:ext cx="9001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체외 충격파 치료기 제조에서 확보한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Smart Sensing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기술 적용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스퀘어 Bold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344765" y="5769347"/>
            <a:ext cx="856895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원터치 방식 제로 스타트 및 과전류 차단장치</a:t>
            </a:r>
            <a:endParaRPr lang="ko-KR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4545426" y="1552600"/>
            <a:ext cx="789709" cy="292388"/>
            <a:chOff x="4738255" y="1552600"/>
            <a:chExt cx="789709" cy="292388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4738255" y="1579418"/>
              <a:ext cx="789709" cy="25630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749908" y="1552600"/>
              <a:ext cx="734496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나눔스퀘어 Bold"/>
                </a:rPr>
                <a:t>Point 1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4545426" y="2067775"/>
            <a:ext cx="789709" cy="292388"/>
            <a:chOff x="4738255" y="1552600"/>
            <a:chExt cx="789709" cy="292388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4738255" y="1579418"/>
              <a:ext cx="789709" cy="25630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4749908" y="1552600"/>
              <a:ext cx="734496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나눔스퀘어 Bold"/>
                </a:rPr>
                <a:t>Point 2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4545426" y="2609204"/>
            <a:ext cx="789709" cy="292388"/>
            <a:chOff x="4738255" y="1552600"/>
            <a:chExt cx="789709" cy="292388"/>
          </a:xfrm>
        </p:grpSpPr>
        <p:sp>
          <p:nvSpPr>
            <p:cNvPr id="23" name="모서리가 둥근 직사각형 22"/>
            <p:cNvSpPr/>
            <p:nvPr/>
          </p:nvSpPr>
          <p:spPr>
            <a:xfrm>
              <a:off x="4738255" y="1579418"/>
              <a:ext cx="789709" cy="25630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749908" y="1552600"/>
              <a:ext cx="734496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나눔스퀘어 Bold"/>
                </a:rPr>
                <a:t>Point 3</a:t>
              </a: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4545426" y="3830602"/>
            <a:ext cx="789709" cy="292388"/>
            <a:chOff x="4738255" y="1552600"/>
            <a:chExt cx="789709" cy="292388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4738255" y="1579418"/>
              <a:ext cx="789709" cy="25630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4749908" y="1552600"/>
              <a:ext cx="734496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나눔스퀘어 Bold"/>
                </a:rPr>
                <a:t>Point 4</a:t>
              </a: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4545426" y="4351250"/>
            <a:ext cx="789709" cy="292388"/>
            <a:chOff x="4738255" y="1552600"/>
            <a:chExt cx="789709" cy="292388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4738255" y="1579418"/>
              <a:ext cx="789709" cy="25630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749908" y="1552600"/>
              <a:ext cx="734496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나눔스퀘어 Bold"/>
                </a:rPr>
                <a:t>Point 5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4545426" y="4920387"/>
            <a:ext cx="789709" cy="292388"/>
            <a:chOff x="4738255" y="1552600"/>
            <a:chExt cx="789709" cy="292388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4738255" y="1579418"/>
              <a:ext cx="789709" cy="25630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4749908" y="1552600"/>
              <a:ext cx="734496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나눔스퀘어 Bold"/>
                </a:rPr>
                <a:t>Point 6</a:t>
              </a: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4545426" y="5760964"/>
            <a:ext cx="789709" cy="292388"/>
            <a:chOff x="4738255" y="1552600"/>
            <a:chExt cx="789709" cy="292388"/>
          </a:xfrm>
        </p:grpSpPr>
        <p:sp>
          <p:nvSpPr>
            <p:cNvPr id="35" name="모서리가 둥근 직사각형 34"/>
            <p:cNvSpPr/>
            <p:nvPr/>
          </p:nvSpPr>
          <p:spPr>
            <a:xfrm>
              <a:off x="4738255" y="1579418"/>
              <a:ext cx="789709" cy="25630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749908" y="1552600"/>
              <a:ext cx="734496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나눔스퀘어 Bold"/>
                </a:rPr>
                <a:t>Point 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1950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52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스펙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02.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" name="object 7"/>
          <p:cNvGrpSpPr/>
          <p:nvPr/>
        </p:nvGrpSpPr>
        <p:grpSpPr>
          <a:xfrm>
            <a:off x="6516216" y="4788455"/>
            <a:ext cx="2847415" cy="1806309"/>
            <a:chOff x="5446382" y="2593238"/>
            <a:chExt cx="3291204" cy="2319655"/>
          </a:xfrm>
        </p:grpSpPr>
        <p:pic>
          <p:nvPicPr>
            <p:cNvPr id="6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67362" y="2593238"/>
              <a:ext cx="1746834" cy="1891525"/>
            </a:xfrm>
            <a:prstGeom prst="rect">
              <a:avLst/>
            </a:prstGeom>
          </p:spPr>
        </p:pic>
        <p:pic>
          <p:nvPicPr>
            <p:cNvPr id="7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6382" y="3020936"/>
              <a:ext cx="1746830" cy="1891512"/>
            </a:xfrm>
            <a:prstGeom prst="rect">
              <a:avLst/>
            </a:prstGeom>
          </p:spPr>
        </p:pic>
        <p:pic>
          <p:nvPicPr>
            <p:cNvPr id="8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0211" y="3006852"/>
              <a:ext cx="1706879" cy="1499615"/>
            </a:xfrm>
            <a:prstGeom prst="rect">
              <a:avLst/>
            </a:prstGeom>
          </p:spPr>
        </p:pic>
      </p:grpSp>
      <p:pic>
        <p:nvPicPr>
          <p:cNvPr id="9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36687" y="4856017"/>
            <a:ext cx="1725264" cy="1449839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910145" y="2069587"/>
            <a:ext cx="6045391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ㆍ제품명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케어셀브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메카닉</a:t>
            </a: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ㆍ초음파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주파수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1.2MHz</a:t>
            </a: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ㆍ전격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전압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정격 주파수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AC 220V / 60Hz</a:t>
            </a: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ㆍ소비전력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: 80W</a:t>
            </a: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ㆍ출력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기본파형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펄스파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ㆍ이트론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주파수 범위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LOW (1,000 ~ 1,255 Hz)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 HIGH (1,000 ~ 1,480 Hz)</a:t>
            </a: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EMS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주파수 범위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3 ~ 50Hz</a:t>
            </a: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AUTO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주파수 범위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1-89Hz, 2-100Hz, 11-100Hz</a:t>
            </a: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ㆍ규격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: 293(W) X 325(D) X 146(H)mm / 2.6kg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958458" y="1351709"/>
            <a:ext cx="2232248" cy="479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Products</a:t>
            </a:r>
          </a:p>
        </p:txBody>
      </p:sp>
      <p:cxnSp>
        <p:nvCxnSpPr>
          <p:cNvPr id="19" name="직선 연결선 18"/>
          <p:cNvCxnSpPr/>
          <p:nvPr/>
        </p:nvCxnSpPr>
        <p:spPr>
          <a:xfrm>
            <a:off x="2556164" y="1634836"/>
            <a:ext cx="479367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38660" y="1205345"/>
            <a:ext cx="2969200" cy="3226547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7" t="22976" r="18162" b="22100"/>
          <a:stretch/>
        </p:blipFill>
        <p:spPr>
          <a:xfrm>
            <a:off x="7883236" y="4876801"/>
            <a:ext cx="1829905" cy="155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4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모서리가 둥근 직사각형 5"/>
          <p:cNvSpPr/>
          <p:nvPr/>
        </p:nvSpPr>
        <p:spPr>
          <a:xfrm>
            <a:off x="7933385" y="2243183"/>
            <a:ext cx="1754838" cy="1727947"/>
          </a:xfrm>
          <a:prstGeom prst="round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9729678" y="2243183"/>
            <a:ext cx="1754838" cy="1727947"/>
          </a:xfrm>
          <a:prstGeom prst="round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6128785" y="2243183"/>
            <a:ext cx="1754838" cy="1727947"/>
          </a:xfrm>
          <a:prstGeom prst="round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6128785" y="4109182"/>
            <a:ext cx="5355731" cy="1160023"/>
          </a:xfrm>
          <a:prstGeom prst="round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" name="object 12"/>
          <p:cNvSpPr txBox="1"/>
          <p:nvPr/>
        </p:nvSpPr>
        <p:spPr>
          <a:xfrm>
            <a:off x="6128785" y="2594599"/>
            <a:ext cx="1770720" cy="10009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3840"/>
              </a:lnSpc>
              <a:spcBef>
                <a:spcPts val="105"/>
              </a:spcBef>
            </a:pPr>
            <a:r>
              <a:rPr lang="ko-KR" altLang="en-US" sz="2600" b="1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초음파</a:t>
            </a:r>
            <a:endParaRPr lang="en-US" altLang="ko-KR" sz="2600" b="1" spc="-1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algn="ctr">
              <a:lnSpc>
                <a:spcPts val="3840"/>
              </a:lnSpc>
              <a:spcBef>
                <a:spcPts val="105"/>
              </a:spcBef>
            </a:pPr>
            <a:r>
              <a:rPr lang="ko-KR" altLang="en-US" sz="2600" b="1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피부관리</a:t>
            </a:r>
            <a:endParaRPr sz="260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11" name="object 12"/>
          <p:cNvSpPr txBox="1"/>
          <p:nvPr/>
        </p:nvSpPr>
        <p:spPr>
          <a:xfrm>
            <a:off x="7923670" y="2594599"/>
            <a:ext cx="1778371" cy="10009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3840"/>
              </a:lnSpc>
              <a:spcBef>
                <a:spcPts val="105"/>
              </a:spcBef>
            </a:pPr>
            <a:r>
              <a:rPr lang="ko-KR" altLang="en-US" sz="2600" b="1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초음파 </a:t>
            </a:r>
            <a:endParaRPr lang="en-US" altLang="ko-KR" sz="2600" b="1" spc="-1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algn="ctr">
              <a:lnSpc>
                <a:spcPts val="3840"/>
              </a:lnSpc>
              <a:spcBef>
                <a:spcPts val="105"/>
              </a:spcBef>
            </a:pPr>
            <a:r>
              <a:rPr lang="ko-KR" altLang="en-US" sz="2600" b="1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체형관리</a:t>
            </a:r>
            <a:endParaRPr sz="260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37985" y="2740071"/>
            <a:ext cx="1746531" cy="1141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3840"/>
              </a:lnSpc>
              <a:spcBef>
                <a:spcPts val="105"/>
              </a:spcBef>
            </a:pPr>
            <a:r>
              <a:rPr lang="ko-KR" altLang="en-US" sz="2800" b="1" spc="-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통증관리</a:t>
            </a:r>
            <a:endParaRPr lang="en-US" altLang="ko-KR" sz="2800" b="1" spc="-1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algn="ctr">
              <a:spcBef>
                <a:spcPts val="105"/>
              </a:spcBef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algun Gothic"/>
                <a:cs typeface="Malgun Gothic"/>
              </a:rPr>
              <a:t>TENS/EMS/E-TRON </a:t>
            </a:r>
          </a:p>
          <a:p>
            <a:pPr algn="ctr">
              <a:spcBef>
                <a:spcPts val="105"/>
              </a:spcBef>
            </a:pPr>
            <a:endParaRPr sz="280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348441" y="4388512"/>
            <a:ext cx="4886578" cy="63094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altLang="ko-KR" sz="35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3</a:t>
            </a:r>
            <a:r>
              <a:rPr lang="ko-KR" altLang="en-US" sz="35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가지 기능을 한번에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81" y="6584996"/>
            <a:ext cx="1518924" cy="133925"/>
          </a:xfrm>
          <a:prstGeom prst="rect">
            <a:avLst/>
          </a:prstGeom>
        </p:spPr>
      </p:pic>
      <p:sp>
        <p:nvSpPr>
          <p:cNvPr id="17" name="타원 16"/>
          <p:cNvSpPr/>
          <p:nvPr/>
        </p:nvSpPr>
        <p:spPr>
          <a:xfrm>
            <a:off x="7699479" y="2886335"/>
            <a:ext cx="424732" cy="42473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9494661" y="2886335"/>
            <a:ext cx="424732" cy="42473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object 12"/>
          <p:cNvSpPr txBox="1"/>
          <p:nvPr/>
        </p:nvSpPr>
        <p:spPr>
          <a:xfrm>
            <a:off x="9467024" y="2819544"/>
            <a:ext cx="476534" cy="4460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3840"/>
              </a:lnSpc>
              <a:spcBef>
                <a:spcPts val="105"/>
              </a:spcBef>
            </a:pPr>
            <a:r>
              <a:rPr lang="en-US" altLang="ko-KR" sz="2400" spc="-1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+</a:t>
            </a:r>
            <a:endParaRPr sz="2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20" name="object 12"/>
          <p:cNvSpPr txBox="1"/>
          <p:nvPr/>
        </p:nvSpPr>
        <p:spPr>
          <a:xfrm>
            <a:off x="7673578" y="2819544"/>
            <a:ext cx="476534" cy="4460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3840"/>
              </a:lnSpc>
              <a:spcBef>
                <a:spcPts val="105"/>
              </a:spcBef>
            </a:pPr>
            <a:r>
              <a:rPr lang="en-US" altLang="ko-KR" sz="2400" spc="-1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+</a:t>
            </a:r>
            <a:endParaRPr sz="2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9271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" r="1486"/>
          <a:stretch/>
        </p:blipFill>
        <p:spPr>
          <a:xfrm>
            <a:off x="-13855" y="0"/>
            <a:ext cx="12205856" cy="685800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0" y="2258291"/>
            <a:ext cx="12192000" cy="25700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619728" y="2881580"/>
            <a:ext cx="772198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</a:t>
            </a:r>
            <a:r>
              <a:rPr lang="en-US" altLang="ko-KR" sz="8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! </a:t>
            </a:r>
            <a:r>
              <a:rPr lang="ko-KR" altLang="en-US" sz="8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더 편하게</a:t>
            </a:r>
            <a:r>
              <a:rPr lang="en-US" altLang="ko-KR" sz="8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!</a:t>
            </a:r>
            <a:endParaRPr lang="ko-KR" altLang="en-US" sz="8000" dirty="0">
              <a:solidFill>
                <a:schemeClr val="accent1">
                  <a:lumMod val="40000"/>
                  <a:lumOff val="6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22389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52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시장 규모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object 4"/>
          <p:cNvGrpSpPr/>
          <p:nvPr/>
        </p:nvGrpSpPr>
        <p:grpSpPr>
          <a:xfrm>
            <a:off x="713785" y="1593410"/>
            <a:ext cx="4567555" cy="4048125"/>
            <a:chOff x="886967" y="1162811"/>
            <a:chExt cx="4567555" cy="4048125"/>
          </a:xfrm>
        </p:grpSpPr>
        <p:pic>
          <p:nvPicPr>
            <p:cNvPr id="18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6967" y="1162811"/>
              <a:ext cx="4567427" cy="4047744"/>
            </a:xfrm>
            <a:prstGeom prst="rect">
              <a:avLst/>
            </a:prstGeom>
          </p:spPr>
        </p:pic>
        <p:pic>
          <p:nvPicPr>
            <p:cNvPr id="19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4419" y="4501896"/>
              <a:ext cx="1136891" cy="323075"/>
            </a:xfrm>
            <a:prstGeom prst="rect">
              <a:avLst/>
            </a:prstGeom>
          </p:spPr>
        </p:pic>
        <p:pic>
          <p:nvPicPr>
            <p:cNvPr id="20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30907" y="4489703"/>
              <a:ext cx="1156715" cy="335280"/>
            </a:xfrm>
            <a:prstGeom prst="rect">
              <a:avLst/>
            </a:prstGeom>
          </p:spPr>
        </p:pic>
        <p:pic>
          <p:nvPicPr>
            <p:cNvPr id="21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88919" y="4475988"/>
              <a:ext cx="1179575" cy="348983"/>
            </a:xfrm>
            <a:prstGeom prst="rect">
              <a:avLst/>
            </a:prstGeom>
          </p:spPr>
        </p:pic>
        <p:pic>
          <p:nvPicPr>
            <p:cNvPr id="22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46932" y="4418076"/>
              <a:ext cx="1269491" cy="406895"/>
            </a:xfrm>
            <a:prstGeom prst="rect">
              <a:avLst/>
            </a:prstGeom>
          </p:spPr>
        </p:pic>
        <p:pic>
          <p:nvPicPr>
            <p:cNvPr id="23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03420" y="4130040"/>
              <a:ext cx="819912" cy="694931"/>
            </a:xfrm>
            <a:prstGeom prst="rect">
              <a:avLst/>
            </a:prstGeom>
          </p:spPr>
        </p:pic>
        <p:pic>
          <p:nvPicPr>
            <p:cNvPr id="24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52143" y="3788676"/>
              <a:ext cx="608075" cy="1027163"/>
            </a:xfrm>
            <a:prstGeom prst="rect">
              <a:avLst/>
            </a:prstGeom>
          </p:spPr>
        </p:pic>
        <p:pic>
          <p:nvPicPr>
            <p:cNvPr id="25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08632" y="3736847"/>
              <a:ext cx="608075" cy="1078991"/>
            </a:xfrm>
            <a:prstGeom prst="rect">
              <a:avLst/>
            </a:prstGeom>
          </p:spPr>
        </p:pic>
        <p:pic>
          <p:nvPicPr>
            <p:cNvPr id="26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66644" y="3674376"/>
              <a:ext cx="608075" cy="1141463"/>
            </a:xfrm>
            <a:prstGeom prst="rect">
              <a:avLst/>
            </a:prstGeom>
          </p:spPr>
        </p:pic>
        <p:pic>
          <p:nvPicPr>
            <p:cNvPr id="27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24655" y="3424427"/>
              <a:ext cx="608075" cy="1391412"/>
            </a:xfrm>
            <a:prstGeom prst="rect">
              <a:avLst/>
            </a:prstGeom>
          </p:spPr>
        </p:pic>
        <p:pic>
          <p:nvPicPr>
            <p:cNvPr id="28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81144" y="2173223"/>
              <a:ext cx="608075" cy="2642616"/>
            </a:xfrm>
            <a:prstGeom prst="rect">
              <a:avLst/>
            </a:prstGeom>
          </p:spPr>
        </p:pic>
      </p:grpSp>
      <p:sp>
        <p:nvSpPr>
          <p:cNvPr id="29" name="object 16"/>
          <p:cNvSpPr txBox="1"/>
          <p:nvPr/>
        </p:nvSpPr>
        <p:spPr>
          <a:xfrm>
            <a:off x="1122682" y="4504413"/>
            <a:ext cx="318770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b="1" spc="10" dirty="0">
                <a:solidFill>
                  <a:srgbClr val="FFFFFF"/>
                </a:solidFill>
                <a:latin typeface="맑은 고딕" panose="020B0503020000020004" pitchFamily="50" charset="-127"/>
                <a:cs typeface="Malgun Gothic"/>
              </a:rPr>
              <a:t>738</a:t>
            </a:r>
            <a:endParaRPr sz="1300" dirty="0">
              <a:latin typeface="맑은 고딕" panose="020B0503020000020004" pitchFamily="50" charset="-127"/>
              <a:cs typeface="Malgun Gothic"/>
            </a:endParaRPr>
          </a:p>
        </p:txBody>
      </p:sp>
      <p:sp>
        <p:nvSpPr>
          <p:cNvPr id="30" name="object 17"/>
          <p:cNvSpPr txBox="1"/>
          <p:nvPr/>
        </p:nvSpPr>
        <p:spPr>
          <a:xfrm>
            <a:off x="1980175" y="4504413"/>
            <a:ext cx="318770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b="1" spc="10" dirty="0">
                <a:solidFill>
                  <a:srgbClr val="FFFFFF"/>
                </a:solidFill>
                <a:latin typeface="맑은 고딕" panose="020B0503020000020004" pitchFamily="50" charset="-127"/>
                <a:cs typeface="Malgun Gothic"/>
              </a:rPr>
              <a:t>775</a:t>
            </a:r>
            <a:endParaRPr sz="1300" dirty="0">
              <a:latin typeface="맑은 고딕" panose="020B0503020000020004" pitchFamily="50" charset="-127"/>
              <a:cs typeface="Malgun Gothic"/>
            </a:endParaRPr>
          </a:p>
        </p:txBody>
      </p:sp>
      <p:sp>
        <p:nvSpPr>
          <p:cNvPr id="31" name="object 18"/>
          <p:cNvSpPr txBox="1"/>
          <p:nvPr/>
        </p:nvSpPr>
        <p:spPr>
          <a:xfrm>
            <a:off x="2837667" y="4504413"/>
            <a:ext cx="318770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b="1" spc="10" dirty="0">
                <a:solidFill>
                  <a:srgbClr val="FFFFFF"/>
                </a:solidFill>
                <a:latin typeface="맑은 고딕" panose="020B0503020000020004" pitchFamily="50" charset="-127"/>
                <a:cs typeface="Malgun Gothic"/>
              </a:rPr>
              <a:t>820</a:t>
            </a:r>
            <a:endParaRPr sz="1300" dirty="0">
              <a:latin typeface="맑은 고딕" panose="020B0503020000020004" pitchFamily="50" charset="-127"/>
              <a:cs typeface="Malgun Gothic"/>
            </a:endParaRPr>
          </a:p>
        </p:txBody>
      </p:sp>
      <p:sp>
        <p:nvSpPr>
          <p:cNvPr id="32" name="object 19"/>
          <p:cNvSpPr txBox="1"/>
          <p:nvPr/>
        </p:nvSpPr>
        <p:spPr>
          <a:xfrm>
            <a:off x="3646271" y="4504413"/>
            <a:ext cx="41592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b="1" spc="10" dirty="0">
                <a:solidFill>
                  <a:srgbClr val="FFFFFF"/>
                </a:solidFill>
                <a:latin typeface="맑은 고딕" panose="020B0503020000020004" pitchFamily="50" charset="-127"/>
                <a:cs typeface="Malgun Gothic"/>
              </a:rPr>
              <a:t>1000</a:t>
            </a:r>
            <a:endParaRPr sz="1300" dirty="0">
              <a:latin typeface="맑은 고딕" panose="020B0503020000020004" pitchFamily="50" charset="-127"/>
              <a:cs typeface="Malgun Gothic"/>
            </a:endParaRPr>
          </a:p>
        </p:txBody>
      </p:sp>
      <p:sp>
        <p:nvSpPr>
          <p:cNvPr id="33" name="object 20"/>
          <p:cNvSpPr txBox="1"/>
          <p:nvPr/>
        </p:nvSpPr>
        <p:spPr>
          <a:xfrm>
            <a:off x="4503763" y="4504413"/>
            <a:ext cx="416559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b="1" spc="10" dirty="0">
                <a:solidFill>
                  <a:srgbClr val="FFFFFF"/>
                </a:solidFill>
                <a:latin typeface="맑은 고딕" panose="020B0503020000020004" pitchFamily="50" charset="-127"/>
                <a:cs typeface="Malgun Gothic"/>
              </a:rPr>
              <a:t>190</a:t>
            </a:r>
            <a:r>
              <a:rPr sz="1300" b="1" spc="15" dirty="0">
                <a:solidFill>
                  <a:srgbClr val="FFFFFF"/>
                </a:solidFill>
                <a:latin typeface="맑은 고딕" panose="020B0503020000020004" pitchFamily="50" charset="-127"/>
                <a:cs typeface="Malgun Gothic"/>
              </a:rPr>
              <a:t>0</a:t>
            </a:r>
            <a:endParaRPr sz="1300" dirty="0">
              <a:latin typeface="맑은 고딕" panose="020B0503020000020004" pitchFamily="50" charset="-127"/>
              <a:cs typeface="Malgun Gothic"/>
            </a:endParaRPr>
          </a:p>
        </p:txBody>
      </p:sp>
      <p:sp>
        <p:nvSpPr>
          <p:cNvPr id="34" name="object 21"/>
          <p:cNvSpPr/>
          <p:nvPr/>
        </p:nvSpPr>
        <p:spPr>
          <a:xfrm>
            <a:off x="1283000" y="3096767"/>
            <a:ext cx="3398728" cy="1402149"/>
          </a:xfrm>
          <a:custGeom>
            <a:avLst/>
            <a:gdLst/>
            <a:ahLst/>
            <a:cxnLst/>
            <a:rect l="l" t="t" r="r" b="b"/>
            <a:pathLst>
              <a:path w="3429000" h="1417320">
                <a:moveTo>
                  <a:pt x="0" y="1417320"/>
                </a:moveTo>
                <a:lnTo>
                  <a:pt x="3429000" y="0"/>
                </a:lnTo>
              </a:path>
            </a:pathLst>
          </a:custGeom>
          <a:ln w="19050">
            <a:solidFill>
              <a:srgbClr val="5B9BD4"/>
            </a:solidFill>
            <a:prstDash val="dash"/>
          </a:ln>
        </p:spPr>
        <p:txBody>
          <a:bodyPr wrap="square" lIns="0" tIns="0" rIns="0" bIns="0" rtlCol="0"/>
          <a:lstStyle/>
          <a:p>
            <a:endParaRPr dirty="0">
              <a:latin typeface="맑은 고딕" panose="020B0503020000020004" pitchFamily="50" charset="-127"/>
            </a:endParaRPr>
          </a:p>
        </p:txBody>
      </p:sp>
      <p:sp>
        <p:nvSpPr>
          <p:cNvPr id="35" name="object 22"/>
          <p:cNvSpPr txBox="1"/>
          <p:nvPr/>
        </p:nvSpPr>
        <p:spPr>
          <a:xfrm>
            <a:off x="1102423" y="5357598"/>
            <a:ext cx="37903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69950" algn="l"/>
                <a:tab pos="1727200" algn="l"/>
                <a:tab pos="2584450" algn="l"/>
                <a:tab pos="3441700" algn="l"/>
              </a:tabLst>
            </a:pPr>
            <a:r>
              <a:rPr sz="1200" spc="-5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201</a:t>
            </a:r>
            <a:r>
              <a:rPr sz="1200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8	</a:t>
            </a:r>
            <a:r>
              <a:rPr sz="1200" spc="-5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201</a:t>
            </a:r>
            <a:r>
              <a:rPr sz="1200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9	</a:t>
            </a:r>
            <a:r>
              <a:rPr sz="1200" spc="-5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202</a:t>
            </a:r>
            <a:r>
              <a:rPr sz="1200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0	</a:t>
            </a:r>
            <a:r>
              <a:rPr sz="1200" spc="-5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202</a:t>
            </a:r>
            <a:r>
              <a:rPr sz="1200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4	</a:t>
            </a:r>
            <a:r>
              <a:rPr sz="1200" spc="-5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2049</a:t>
            </a:r>
            <a:endParaRPr sz="1200" dirty="0">
              <a:latin typeface="맑은 고딕" panose="020B0503020000020004" pitchFamily="50" charset="-127"/>
              <a:cs typeface="Malgun Gothic"/>
            </a:endParaRPr>
          </a:p>
        </p:txBody>
      </p:sp>
      <p:pic>
        <p:nvPicPr>
          <p:cNvPr id="36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76577" y="1813282"/>
            <a:ext cx="320039" cy="91439"/>
          </a:xfrm>
          <a:prstGeom prst="rect">
            <a:avLst/>
          </a:prstGeom>
        </p:spPr>
      </p:pic>
      <p:sp>
        <p:nvSpPr>
          <p:cNvPr id="37" name="object 24"/>
          <p:cNvSpPr txBox="1"/>
          <p:nvPr/>
        </p:nvSpPr>
        <p:spPr>
          <a:xfrm>
            <a:off x="1226200" y="1765891"/>
            <a:ext cx="1041512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(</a:t>
            </a:r>
            <a:r>
              <a:rPr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단위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: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만명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)</a:t>
            </a:r>
            <a:endParaRPr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39" name="object 26"/>
          <p:cNvSpPr/>
          <p:nvPr/>
        </p:nvSpPr>
        <p:spPr>
          <a:xfrm>
            <a:off x="713785" y="1593410"/>
            <a:ext cx="4567555" cy="4048125"/>
          </a:xfrm>
          <a:custGeom>
            <a:avLst/>
            <a:gdLst/>
            <a:ahLst/>
            <a:cxnLst/>
            <a:rect l="l" t="t" r="r" b="b"/>
            <a:pathLst>
              <a:path w="4567555" h="4048125">
                <a:moveTo>
                  <a:pt x="0" y="0"/>
                </a:moveTo>
                <a:lnTo>
                  <a:pt x="4567428" y="0"/>
                </a:lnTo>
                <a:lnTo>
                  <a:pt x="4567428" y="4047744"/>
                </a:lnTo>
                <a:lnTo>
                  <a:pt x="0" y="404774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 dirty="0">
              <a:latin typeface="맑은 고딕" panose="020B0503020000020004" pitchFamily="50" charset="-127"/>
            </a:endParaRPr>
          </a:p>
        </p:txBody>
      </p:sp>
      <p:pic>
        <p:nvPicPr>
          <p:cNvPr id="40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756701" y="1593410"/>
            <a:ext cx="5635751" cy="4047744"/>
          </a:xfrm>
          <a:prstGeom prst="rect">
            <a:avLst/>
          </a:prstGeom>
        </p:spPr>
      </p:pic>
      <p:pic>
        <p:nvPicPr>
          <p:cNvPr id="41" name="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974633" y="4709990"/>
            <a:ext cx="1641347" cy="545592"/>
          </a:xfrm>
          <a:prstGeom prst="rect">
            <a:avLst/>
          </a:prstGeom>
        </p:spPr>
      </p:pic>
      <p:pic>
        <p:nvPicPr>
          <p:cNvPr id="42" name="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046006" y="4685606"/>
            <a:ext cx="1680971" cy="569976"/>
          </a:xfrm>
          <a:prstGeom prst="rect">
            <a:avLst/>
          </a:prstGeom>
        </p:spPr>
      </p:pic>
      <p:pic>
        <p:nvPicPr>
          <p:cNvPr id="43" name="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17378" y="4661222"/>
            <a:ext cx="1719071" cy="594360"/>
          </a:xfrm>
          <a:prstGeom prst="rect">
            <a:avLst/>
          </a:prstGeom>
        </p:spPr>
      </p:pic>
      <p:pic>
        <p:nvPicPr>
          <p:cNvPr id="44" name="object 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188750" y="4630743"/>
            <a:ext cx="1767838" cy="624840"/>
          </a:xfrm>
          <a:prstGeom prst="rect">
            <a:avLst/>
          </a:prstGeom>
        </p:spPr>
      </p:pic>
      <p:pic>
        <p:nvPicPr>
          <p:cNvPr id="45" name="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260121" y="4600263"/>
            <a:ext cx="1002779" cy="655319"/>
          </a:xfrm>
          <a:prstGeom prst="rect">
            <a:avLst/>
          </a:prstGeom>
        </p:spPr>
      </p:pic>
      <p:pic>
        <p:nvPicPr>
          <p:cNvPr id="46" name="object 33"/>
          <p:cNvPicPr/>
          <p:nvPr/>
        </p:nvPicPr>
        <p:blipFill>
          <a:blip r:embed="rId20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52357" y="3251522"/>
            <a:ext cx="760475" cy="1994915"/>
          </a:xfrm>
          <a:prstGeom prst="rect">
            <a:avLst/>
          </a:prstGeom>
        </p:spPr>
      </p:pic>
      <p:pic>
        <p:nvPicPr>
          <p:cNvPr id="47" name="object 34"/>
          <p:cNvPicPr/>
          <p:nvPr/>
        </p:nvPicPr>
        <p:blipFill>
          <a:blip r:embed="rId21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23729" y="3143318"/>
            <a:ext cx="760475" cy="2103119"/>
          </a:xfrm>
          <a:prstGeom prst="rect">
            <a:avLst/>
          </a:prstGeom>
        </p:spPr>
      </p:pic>
      <p:pic>
        <p:nvPicPr>
          <p:cNvPr id="48" name="object 35"/>
          <p:cNvPicPr/>
          <p:nvPr/>
        </p:nvPicPr>
        <p:blipFill>
          <a:blip r:embed="rId2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95102" y="3038162"/>
            <a:ext cx="760475" cy="2208276"/>
          </a:xfrm>
          <a:prstGeom prst="rect">
            <a:avLst/>
          </a:prstGeom>
        </p:spPr>
      </p:pic>
      <p:pic>
        <p:nvPicPr>
          <p:cNvPr id="49" name="object 36"/>
          <p:cNvPicPr/>
          <p:nvPr/>
        </p:nvPicPr>
        <p:blipFill>
          <a:blip r:embed="rId2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266473" y="2905574"/>
            <a:ext cx="760475" cy="2340864"/>
          </a:xfrm>
          <a:prstGeom prst="rect">
            <a:avLst/>
          </a:prstGeom>
        </p:spPr>
      </p:pic>
      <p:pic>
        <p:nvPicPr>
          <p:cNvPr id="50" name="object 37"/>
          <p:cNvPicPr/>
          <p:nvPr/>
        </p:nvPicPr>
        <p:blipFill>
          <a:blip r:embed="rId2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37845" y="2776035"/>
            <a:ext cx="760474" cy="2470404"/>
          </a:xfrm>
          <a:prstGeom prst="rect">
            <a:avLst/>
          </a:prstGeom>
        </p:spPr>
      </p:pic>
      <p:sp>
        <p:nvSpPr>
          <p:cNvPr id="51" name="object 38"/>
          <p:cNvSpPr txBox="1"/>
          <p:nvPr/>
        </p:nvSpPr>
        <p:spPr>
          <a:xfrm>
            <a:off x="683305" y="5797663"/>
            <a:ext cx="4567555" cy="451406"/>
          </a:xfrm>
          <a:prstGeom prst="rect">
            <a:avLst/>
          </a:prstGeom>
          <a:noFill/>
        </p:spPr>
        <p:txBody>
          <a:bodyPr vert="horz" wrap="square" lIns="0" tIns="43180" rIns="0" bIns="0" rtlCol="0">
            <a:spAutoFit/>
          </a:bodyPr>
          <a:lstStyle/>
          <a:p>
            <a:pPr marL="72390" algn="ctr">
              <a:lnSpc>
                <a:spcPct val="100000"/>
              </a:lnSpc>
              <a:spcBef>
                <a:spcPts val="340"/>
              </a:spcBef>
            </a:pPr>
            <a:r>
              <a:rPr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고령인구</a:t>
            </a:r>
            <a:r>
              <a:rPr sz="1200" b="1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증가에</a:t>
            </a:r>
            <a:r>
              <a:rPr sz="1200" b="1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따라</a:t>
            </a:r>
            <a:r>
              <a:rPr sz="1200"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 질환을</a:t>
            </a:r>
            <a:r>
              <a:rPr sz="1200" b="1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겪는</a:t>
            </a:r>
            <a:r>
              <a:rPr sz="1200" b="1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endParaRPr lang="en-US" sz="1200" b="1" spc="-15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72390" algn="ctr">
              <a:lnSpc>
                <a:spcPct val="100000"/>
              </a:lnSpc>
              <a:spcBef>
                <a:spcPts val="340"/>
              </a:spcBef>
            </a:pPr>
            <a:r>
              <a:rPr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환자</a:t>
            </a:r>
            <a:r>
              <a:rPr sz="1200"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증가세도</a:t>
            </a:r>
            <a:r>
              <a:rPr sz="1200" b="1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강화될</a:t>
            </a:r>
            <a:r>
              <a:rPr sz="1200" b="1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것이다.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52" name="object 39"/>
          <p:cNvSpPr txBox="1"/>
          <p:nvPr/>
        </p:nvSpPr>
        <p:spPr>
          <a:xfrm>
            <a:off x="6078358" y="4520162"/>
            <a:ext cx="70802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FFFFFF"/>
                </a:solidFill>
                <a:latin typeface="맑은 고딕" panose="020B0503020000020004" pitchFamily="50" charset="-127"/>
                <a:cs typeface="Malgun Gothic"/>
              </a:rPr>
              <a:t>14,344,792</a:t>
            </a:r>
            <a:endParaRPr sz="1100" dirty="0">
              <a:latin typeface="맑은 고딕" panose="020B0503020000020004" pitchFamily="50" charset="-127"/>
              <a:cs typeface="Malgun Gothic"/>
            </a:endParaRPr>
          </a:p>
        </p:txBody>
      </p:sp>
      <p:sp>
        <p:nvSpPr>
          <p:cNvPr id="53" name="object 40"/>
          <p:cNvSpPr txBox="1"/>
          <p:nvPr/>
        </p:nvSpPr>
        <p:spPr>
          <a:xfrm>
            <a:off x="7149688" y="4520162"/>
            <a:ext cx="70802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FFFFFF"/>
                </a:solidFill>
                <a:latin typeface="맑은 고딕" panose="020B0503020000020004" pitchFamily="50" charset="-127"/>
                <a:cs typeface="Malgun Gothic"/>
              </a:rPr>
              <a:t>15,121,173</a:t>
            </a:r>
            <a:endParaRPr sz="1100" dirty="0">
              <a:latin typeface="맑은 고딕" panose="020B0503020000020004" pitchFamily="50" charset="-127"/>
              <a:cs typeface="Malgun Gothic"/>
            </a:endParaRPr>
          </a:p>
        </p:txBody>
      </p:sp>
      <p:sp>
        <p:nvSpPr>
          <p:cNvPr id="54" name="object 41"/>
          <p:cNvSpPr/>
          <p:nvPr/>
        </p:nvSpPr>
        <p:spPr>
          <a:xfrm>
            <a:off x="6432596" y="2784416"/>
            <a:ext cx="4285615" cy="475615"/>
          </a:xfrm>
          <a:custGeom>
            <a:avLst/>
            <a:gdLst/>
            <a:ahLst/>
            <a:cxnLst/>
            <a:rect l="l" t="t" r="r" b="b"/>
            <a:pathLst>
              <a:path w="4285615" h="475614">
                <a:moveTo>
                  <a:pt x="0" y="475488"/>
                </a:moveTo>
                <a:lnTo>
                  <a:pt x="4285488" y="0"/>
                </a:lnTo>
              </a:path>
            </a:pathLst>
          </a:custGeom>
          <a:ln w="19050">
            <a:solidFill>
              <a:srgbClr val="5B9BD4"/>
            </a:solidFill>
            <a:prstDash val="dash"/>
          </a:ln>
        </p:spPr>
        <p:txBody>
          <a:bodyPr wrap="square" lIns="0" tIns="0" rIns="0" bIns="0" rtlCol="0"/>
          <a:lstStyle/>
          <a:p>
            <a:endParaRPr dirty="0">
              <a:latin typeface="맑은 고딕" panose="020B0503020000020004" pitchFamily="50" charset="-127"/>
            </a:endParaRPr>
          </a:p>
        </p:txBody>
      </p:sp>
      <p:sp>
        <p:nvSpPr>
          <p:cNvPr id="55" name="object 42"/>
          <p:cNvSpPr txBox="1"/>
          <p:nvPr/>
        </p:nvSpPr>
        <p:spPr>
          <a:xfrm>
            <a:off x="6251967" y="5357598"/>
            <a:ext cx="46462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3945" algn="l"/>
                <a:tab pos="2155190" algn="l"/>
                <a:tab pos="3226435" algn="l"/>
                <a:tab pos="4297680" algn="l"/>
              </a:tabLst>
            </a:pPr>
            <a:r>
              <a:rPr sz="1200" spc="-5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201</a:t>
            </a:r>
            <a:r>
              <a:rPr sz="1200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1	</a:t>
            </a:r>
            <a:r>
              <a:rPr sz="1200" spc="-5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201</a:t>
            </a:r>
            <a:r>
              <a:rPr sz="1200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3	</a:t>
            </a:r>
            <a:r>
              <a:rPr sz="1200" spc="-5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201</a:t>
            </a:r>
            <a:r>
              <a:rPr sz="1200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5	</a:t>
            </a:r>
            <a:r>
              <a:rPr sz="1200" spc="-5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201</a:t>
            </a:r>
            <a:r>
              <a:rPr sz="1200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7	</a:t>
            </a:r>
            <a:r>
              <a:rPr sz="1200" spc="-5" dirty="0">
                <a:solidFill>
                  <a:srgbClr val="585858"/>
                </a:solidFill>
                <a:latin typeface="맑은 고딕" panose="020B0503020000020004" pitchFamily="50" charset="-127"/>
                <a:cs typeface="Malgun Gothic"/>
              </a:rPr>
              <a:t>2019</a:t>
            </a:r>
            <a:endParaRPr sz="1200" dirty="0">
              <a:latin typeface="맑은 고딕" panose="020B0503020000020004" pitchFamily="50" charset="-127"/>
              <a:cs typeface="Malgun Gothic"/>
            </a:endParaRPr>
          </a:p>
        </p:txBody>
      </p:sp>
      <p:sp>
        <p:nvSpPr>
          <p:cNvPr id="58" name="object 45"/>
          <p:cNvSpPr/>
          <p:nvPr/>
        </p:nvSpPr>
        <p:spPr>
          <a:xfrm>
            <a:off x="5756702" y="1588647"/>
            <a:ext cx="5636260" cy="4048125"/>
          </a:xfrm>
          <a:custGeom>
            <a:avLst/>
            <a:gdLst/>
            <a:ahLst/>
            <a:cxnLst/>
            <a:rect l="l" t="t" r="r" b="b"/>
            <a:pathLst>
              <a:path w="5636259" h="4048125">
                <a:moveTo>
                  <a:pt x="0" y="0"/>
                </a:moveTo>
                <a:lnTo>
                  <a:pt x="5635752" y="0"/>
                </a:lnTo>
                <a:lnTo>
                  <a:pt x="5635752" y="4047744"/>
                </a:lnTo>
                <a:lnTo>
                  <a:pt x="0" y="4047744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 dirty="0">
              <a:latin typeface="맑은 고딕" panose="020B0503020000020004" pitchFamily="50" charset="-127"/>
            </a:endParaRPr>
          </a:p>
        </p:txBody>
      </p:sp>
      <p:sp>
        <p:nvSpPr>
          <p:cNvPr id="60" name="object 47"/>
          <p:cNvSpPr txBox="1"/>
          <p:nvPr/>
        </p:nvSpPr>
        <p:spPr>
          <a:xfrm>
            <a:off x="5756702" y="5749358"/>
            <a:ext cx="5636260" cy="762388"/>
          </a:xfrm>
          <a:prstGeom prst="rect">
            <a:avLst/>
          </a:prstGeom>
          <a:noFill/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정형외과,</a:t>
            </a:r>
            <a:r>
              <a:rPr sz="1100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재활의학과,</a:t>
            </a:r>
            <a:r>
              <a:rPr sz="1100" b="1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마취통증의학과에서</a:t>
            </a:r>
            <a:r>
              <a:rPr sz="1100" b="1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진료하는</a:t>
            </a:r>
            <a:r>
              <a:rPr sz="1100" b="1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근골격계</a:t>
            </a:r>
            <a:r>
              <a:rPr sz="1100" b="1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</a:t>
            </a:r>
            <a:r>
              <a:rPr sz="1100" b="1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환자수는</a:t>
            </a:r>
            <a:endParaRPr sz="11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835"/>
              </a:spcBef>
            </a:pPr>
            <a:r>
              <a:rPr sz="1100" b="1" u="sng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매년</a:t>
            </a:r>
            <a:r>
              <a:rPr sz="1100" b="1" u="sng" spc="-8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u="sng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약</a:t>
            </a:r>
            <a:r>
              <a:rPr sz="1100" b="1" u="sng" spc="-6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u="sng" spc="1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42만명씩</a:t>
            </a:r>
            <a:r>
              <a:rPr sz="1100" b="1" u="sng" spc="-10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u="sng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증가하고</a:t>
            </a:r>
            <a:r>
              <a:rPr sz="1100" b="1" u="sng" spc="-3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있다.</a:t>
            </a:r>
            <a:r>
              <a:rPr sz="1100" b="1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개원</a:t>
            </a:r>
            <a:r>
              <a:rPr sz="1100" b="1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트렌드도 통증의원이</a:t>
            </a:r>
            <a:r>
              <a:rPr sz="1100" b="1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트렌드다</a:t>
            </a:r>
            <a:r>
              <a:rPr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(출처</a:t>
            </a:r>
            <a:r>
              <a:rPr sz="8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:</a:t>
            </a:r>
            <a:r>
              <a:rPr sz="8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8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  <a:hlinkClick r:id="rId25"/>
              </a:rPr>
              <a:t>http://www.medicaltimes.com/Users/News/NewsView.html?ID=1144536)</a:t>
            </a:r>
            <a:endParaRPr sz="8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1732722" y="1122926"/>
            <a:ext cx="3290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65</a:t>
            </a:r>
            <a:r>
              <a:rPr lang="ko-KR" altLang="en-US"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세</a:t>
            </a:r>
            <a:r>
              <a:rPr lang="ko-KR" altLang="en-US"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이상</a:t>
            </a:r>
            <a:r>
              <a:rPr lang="ko-KR" altLang="en-US" b="1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고령인구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(</a:t>
            </a:r>
            <a:r>
              <a:rPr lang="ko-KR" alt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자료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:</a:t>
            </a:r>
            <a:r>
              <a:rPr lang="ko-KR" alt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통계청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)</a:t>
            </a:r>
          </a:p>
        </p:txBody>
      </p:sp>
      <p:sp>
        <p:nvSpPr>
          <p:cNvPr id="76" name="object 40"/>
          <p:cNvSpPr txBox="1"/>
          <p:nvPr/>
        </p:nvSpPr>
        <p:spPr>
          <a:xfrm>
            <a:off x="8234776" y="4520162"/>
            <a:ext cx="70802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10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15,869,748</a:t>
            </a:r>
            <a:endParaRPr sz="1100" dirty="0">
              <a:latin typeface="맑은 고딕" panose="020B0503020000020004" pitchFamily="50" charset="-127"/>
              <a:cs typeface="Malgun Gothic"/>
            </a:endParaRPr>
          </a:p>
        </p:txBody>
      </p:sp>
      <p:sp>
        <p:nvSpPr>
          <p:cNvPr id="77" name="object 40"/>
          <p:cNvSpPr txBox="1"/>
          <p:nvPr/>
        </p:nvSpPr>
        <p:spPr>
          <a:xfrm>
            <a:off x="9288736" y="4520162"/>
            <a:ext cx="70802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10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16,831,638</a:t>
            </a:r>
            <a:endParaRPr sz="1100" dirty="0">
              <a:latin typeface="맑은 고딕" panose="020B0503020000020004" pitchFamily="50" charset="-127"/>
              <a:cs typeface="Malgun Gothic"/>
            </a:endParaRPr>
          </a:p>
        </p:txBody>
      </p:sp>
      <p:sp>
        <p:nvSpPr>
          <p:cNvPr id="78" name="object 40"/>
          <p:cNvSpPr txBox="1"/>
          <p:nvPr/>
        </p:nvSpPr>
        <p:spPr>
          <a:xfrm>
            <a:off x="10367712" y="4520162"/>
            <a:ext cx="70802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100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17,761,043</a:t>
            </a:r>
            <a:endParaRPr sz="1100" dirty="0">
              <a:latin typeface="맑은 고딕" panose="020B0503020000020004" pitchFamily="50" charset="-127"/>
              <a:cs typeface="Malgun Gothic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871728" y="2078736"/>
            <a:ext cx="34137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bject 24"/>
          <p:cNvSpPr txBox="1"/>
          <p:nvPr/>
        </p:nvSpPr>
        <p:spPr>
          <a:xfrm>
            <a:off x="1226200" y="1988840"/>
            <a:ext cx="1041512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(</a:t>
            </a:r>
            <a:r>
              <a:rPr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단위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: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만명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)</a:t>
            </a:r>
            <a:endParaRPr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80" name="object 46"/>
          <p:cNvSpPr txBox="1"/>
          <p:nvPr/>
        </p:nvSpPr>
        <p:spPr>
          <a:xfrm>
            <a:off x="5766816" y="1162681"/>
            <a:ext cx="56198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근골격계</a:t>
            </a:r>
            <a:r>
              <a:rPr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및</a:t>
            </a:r>
            <a:r>
              <a:rPr b="1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결합조직</a:t>
            </a:r>
            <a:r>
              <a:rPr b="1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질환 환자수</a:t>
            </a:r>
            <a:r>
              <a:rPr b="1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(자료</a:t>
            </a:r>
            <a:r>
              <a:rPr sz="11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: </a:t>
            </a:r>
            <a:r>
              <a:rPr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건강보험심사평가원</a:t>
            </a:r>
            <a:r>
              <a:rPr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)</a:t>
            </a:r>
          </a:p>
        </p:txBody>
      </p:sp>
      <p:pic>
        <p:nvPicPr>
          <p:cNvPr id="81" name="object 23"/>
          <p:cNvPicPr/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17896" y="1813282"/>
            <a:ext cx="320039" cy="91439"/>
          </a:xfrm>
          <a:prstGeom prst="rect">
            <a:avLst/>
          </a:prstGeom>
        </p:spPr>
      </p:pic>
      <p:sp>
        <p:nvSpPr>
          <p:cNvPr id="82" name="object 24"/>
          <p:cNvSpPr txBox="1"/>
          <p:nvPr/>
        </p:nvSpPr>
        <p:spPr>
          <a:xfrm>
            <a:off x="6367519" y="1765891"/>
            <a:ext cx="1041512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(</a:t>
            </a:r>
            <a:r>
              <a:rPr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단위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: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명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)</a:t>
            </a:r>
            <a:endParaRPr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cxnSp>
        <p:nvCxnSpPr>
          <p:cNvPr id="83" name="직선 연결선 82"/>
          <p:cNvCxnSpPr/>
          <p:nvPr/>
        </p:nvCxnSpPr>
        <p:spPr>
          <a:xfrm>
            <a:off x="6013047" y="2078736"/>
            <a:ext cx="341376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bject 24"/>
          <p:cNvSpPr txBox="1"/>
          <p:nvPr/>
        </p:nvSpPr>
        <p:spPr>
          <a:xfrm>
            <a:off x="6367519" y="1988840"/>
            <a:ext cx="1041512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(</a:t>
            </a:r>
            <a:r>
              <a:rPr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단위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: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명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)</a:t>
            </a:r>
            <a:endParaRPr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45875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52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 치료 요법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543843160"/>
              </p:ext>
            </p:extLst>
          </p:nvPr>
        </p:nvGraphicFramePr>
        <p:xfrm>
          <a:off x="2025904" y="107933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그룹 4"/>
          <p:cNvGrpSpPr/>
          <p:nvPr/>
        </p:nvGrpSpPr>
        <p:grpSpPr>
          <a:xfrm>
            <a:off x="5151120" y="3128631"/>
            <a:ext cx="1871472" cy="1213104"/>
            <a:chOff x="1401171" y="1118968"/>
            <a:chExt cx="1458515" cy="948035"/>
          </a:xfrm>
          <a:scene3d>
            <a:camera prst="orthographicFront"/>
            <a:lightRig rig="flat" dir="t"/>
          </a:scene3d>
        </p:grpSpPr>
        <p:sp>
          <p:nvSpPr>
            <p:cNvPr id="6" name="모서리가 둥근 직사각형 5"/>
            <p:cNvSpPr/>
            <p:nvPr/>
          </p:nvSpPr>
          <p:spPr>
            <a:xfrm>
              <a:off x="1401171" y="1118968"/>
              <a:ext cx="1458515" cy="948035"/>
            </a:xfrm>
            <a:prstGeom prst="roundRect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모서리가 둥근 직사각형 4"/>
            <p:cNvSpPr txBox="1"/>
            <p:nvPr/>
          </p:nvSpPr>
          <p:spPr>
            <a:xfrm>
              <a:off x="1447450" y="1165247"/>
              <a:ext cx="1365957" cy="855477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2700" kern="12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5329986" y="3215237"/>
            <a:ext cx="1479892" cy="1056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25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대표적인</a:t>
            </a:r>
            <a:endParaRPr lang="en-US" altLang="ko-KR" sz="2500" b="1" spc="-65" dirty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2500" b="1" spc="-5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보존요법</a:t>
            </a:r>
            <a:endParaRPr lang="en-US" altLang="ko-KR" sz="2500" b="1" spc="-5" dirty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ko-KR" sz="1100" b="1" spc="-5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(</a:t>
            </a:r>
            <a:r>
              <a:rPr lang="ko-KR" altLang="en-US" sz="1100" b="1" spc="-5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물리치료</a:t>
            </a:r>
            <a:r>
              <a:rPr lang="en-US" altLang="ko-KR" sz="1100" b="1" spc="-5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)</a:t>
            </a:r>
            <a:endParaRPr lang="ko-KR" altLang="en-US" sz="1100" dirty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2018" y="2410691"/>
            <a:ext cx="173874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altLang="ko-KR" sz="17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LASER</a:t>
            </a:r>
            <a:r>
              <a:rPr lang="ko-KR" altLang="en-US" sz="17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700" b="1" spc="-15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광조사기</a:t>
            </a:r>
            <a:endParaRPr lang="ko-KR" altLang="en-US" sz="1700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lang="en-US" altLang="ko-KR" sz="1200" spc="-5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(</a:t>
            </a:r>
            <a:r>
              <a:rPr lang="ko-KR" altLang="en-US" sz="1200" spc="-5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저출력</a:t>
            </a:r>
            <a:r>
              <a:rPr lang="en-US" altLang="ko-KR" sz="1200" spc="-5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/</a:t>
            </a:r>
            <a:r>
              <a:rPr lang="ko-KR" altLang="en-US" sz="1200" spc="-5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고강도레이저</a:t>
            </a:r>
            <a:r>
              <a:rPr lang="en-US" altLang="ko-KR" sz="1200" spc="-5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2956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52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 관리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1" y="1718519"/>
            <a:ext cx="4379755" cy="404829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775200" y="1298448"/>
            <a:ext cx="6574027" cy="1426464"/>
          </a:xfrm>
          <a:prstGeom prst="rect">
            <a:avLst/>
          </a:prstGeom>
        </p:spPr>
        <p:style>
          <a:lnRef idx="1">
            <a:schemeClr val="accent1">
              <a:shade val="5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자유형 7"/>
          <p:cNvSpPr/>
          <p:nvPr/>
        </p:nvSpPr>
        <p:spPr>
          <a:xfrm>
            <a:off x="5103901" y="1097280"/>
            <a:ext cx="2345411" cy="445008"/>
          </a:xfrm>
          <a:custGeom>
            <a:avLst/>
            <a:gdLst>
              <a:gd name="connsiteX0" fmla="*/ 0 w 4601818"/>
              <a:gd name="connsiteY0" fmla="*/ 196804 h 1180800"/>
              <a:gd name="connsiteX1" fmla="*/ 196804 w 4601818"/>
              <a:gd name="connsiteY1" fmla="*/ 0 h 1180800"/>
              <a:gd name="connsiteX2" fmla="*/ 4405014 w 4601818"/>
              <a:gd name="connsiteY2" fmla="*/ 0 h 1180800"/>
              <a:gd name="connsiteX3" fmla="*/ 4601818 w 4601818"/>
              <a:gd name="connsiteY3" fmla="*/ 196804 h 1180800"/>
              <a:gd name="connsiteX4" fmla="*/ 4601818 w 4601818"/>
              <a:gd name="connsiteY4" fmla="*/ 983996 h 1180800"/>
              <a:gd name="connsiteX5" fmla="*/ 4405014 w 4601818"/>
              <a:gd name="connsiteY5" fmla="*/ 1180800 h 1180800"/>
              <a:gd name="connsiteX6" fmla="*/ 196804 w 4601818"/>
              <a:gd name="connsiteY6" fmla="*/ 1180800 h 1180800"/>
              <a:gd name="connsiteX7" fmla="*/ 0 w 4601818"/>
              <a:gd name="connsiteY7" fmla="*/ 983996 h 1180800"/>
              <a:gd name="connsiteX8" fmla="*/ 0 w 4601818"/>
              <a:gd name="connsiteY8" fmla="*/ 196804 h 118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01818" h="1180800">
                <a:moveTo>
                  <a:pt x="0" y="196804"/>
                </a:moveTo>
                <a:cubicBezTo>
                  <a:pt x="0" y="88112"/>
                  <a:pt x="88112" y="0"/>
                  <a:pt x="196804" y="0"/>
                </a:cubicBezTo>
                <a:lnTo>
                  <a:pt x="4405014" y="0"/>
                </a:lnTo>
                <a:cubicBezTo>
                  <a:pt x="4513706" y="0"/>
                  <a:pt x="4601818" y="88112"/>
                  <a:pt x="4601818" y="196804"/>
                </a:cubicBezTo>
                <a:lnTo>
                  <a:pt x="4601818" y="983996"/>
                </a:lnTo>
                <a:cubicBezTo>
                  <a:pt x="4601818" y="1092688"/>
                  <a:pt x="4513706" y="1180800"/>
                  <a:pt x="4405014" y="1180800"/>
                </a:cubicBezTo>
                <a:lnTo>
                  <a:pt x="196804" y="1180800"/>
                </a:lnTo>
                <a:cubicBezTo>
                  <a:pt x="88112" y="1180800"/>
                  <a:pt x="0" y="1092688"/>
                  <a:pt x="0" y="983996"/>
                </a:cubicBezTo>
                <a:lnTo>
                  <a:pt x="0" y="196804"/>
                </a:lnTo>
                <a:close/>
              </a:path>
            </a:pathLst>
          </a:cu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231580" tIns="57642" rIns="231580" bIns="57642" numCol="1" spcCol="1270" anchor="ctr" anchorCtr="0">
            <a:noAutofit/>
          </a:bodyPr>
          <a:lstStyle/>
          <a:p>
            <a:pPr lvl="0" algn="l" defTabSz="17780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 kern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55932" y="1192685"/>
            <a:ext cx="1641348" cy="23225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169042" y="1633132"/>
            <a:ext cx="3956050" cy="855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E</a:t>
            </a:r>
            <a:r>
              <a:rPr 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-</a:t>
            </a:r>
            <a:r>
              <a:rPr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TRON WAVE를 생성하여 급만성통증의 </a:t>
            </a:r>
            <a:r>
              <a:rPr sz="105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병변에</a:t>
            </a:r>
            <a:r>
              <a:rPr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보다</a:t>
            </a:r>
            <a:r>
              <a:rPr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더 </a:t>
            </a:r>
            <a:r>
              <a:rPr sz="105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안정감있게</a:t>
            </a:r>
            <a:r>
              <a:rPr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적극적으로</a:t>
            </a:r>
            <a:r>
              <a:rPr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자극합니다. </a:t>
            </a:r>
            <a:r>
              <a:rPr 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사용</a:t>
            </a:r>
            <a:r>
              <a:rPr 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부위에</a:t>
            </a:r>
            <a:r>
              <a:rPr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부착한</a:t>
            </a:r>
            <a:r>
              <a:rPr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E</a:t>
            </a:r>
            <a:r>
              <a:rPr lang="en-US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-</a:t>
            </a:r>
            <a:r>
              <a:rPr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TRON </a:t>
            </a:r>
            <a:endParaRPr lang="en-US" sz="1050" b="1" u="sng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전극을</a:t>
            </a:r>
            <a:r>
              <a:rPr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통해</a:t>
            </a:r>
            <a:r>
              <a:rPr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전기적</a:t>
            </a:r>
            <a:r>
              <a:rPr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</a:t>
            </a:r>
            <a:r>
              <a:rPr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 </a:t>
            </a:r>
            <a:r>
              <a:rPr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교란신호가</a:t>
            </a:r>
            <a:r>
              <a:rPr lang="en-US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무통증</a:t>
            </a:r>
            <a:r>
              <a:rPr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신경정보로</a:t>
            </a:r>
            <a:r>
              <a:rPr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endParaRPr lang="en-US" sz="1050" b="1" u="sng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넓은</a:t>
            </a:r>
            <a:r>
              <a:rPr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범위에</a:t>
            </a:r>
            <a:r>
              <a:rPr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전달되어</a:t>
            </a:r>
            <a:r>
              <a:rPr lang="en-US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</a:t>
            </a:r>
            <a:r>
              <a:rPr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완화에 도움을 줍니다.</a:t>
            </a:r>
          </a:p>
        </p:txBody>
      </p:sp>
      <p:pic>
        <p:nvPicPr>
          <p:cNvPr id="15" name="object 17"/>
          <p:cNvPicPr/>
          <p:nvPr/>
        </p:nvPicPr>
        <p:blipFill rotWithShape="1">
          <a:blip r:embed="rId4" cstate="print"/>
          <a:srcRect l="19252"/>
          <a:stretch/>
        </p:blipFill>
        <p:spPr>
          <a:xfrm>
            <a:off x="9235440" y="1458468"/>
            <a:ext cx="1975104" cy="1132231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4775200" y="3129152"/>
            <a:ext cx="6574027" cy="1426464"/>
          </a:xfrm>
          <a:prstGeom prst="rect">
            <a:avLst/>
          </a:prstGeom>
        </p:spPr>
        <p:style>
          <a:lnRef idx="1">
            <a:schemeClr val="accent1">
              <a:shade val="5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자유형 16"/>
          <p:cNvSpPr/>
          <p:nvPr/>
        </p:nvSpPr>
        <p:spPr>
          <a:xfrm>
            <a:off x="5103901" y="2927984"/>
            <a:ext cx="2345411" cy="445008"/>
          </a:xfrm>
          <a:custGeom>
            <a:avLst/>
            <a:gdLst>
              <a:gd name="connsiteX0" fmla="*/ 0 w 4601818"/>
              <a:gd name="connsiteY0" fmla="*/ 196804 h 1180800"/>
              <a:gd name="connsiteX1" fmla="*/ 196804 w 4601818"/>
              <a:gd name="connsiteY1" fmla="*/ 0 h 1180800"/>
              <a:gd name="connsiteX2" fmla="*/ 4405014 w 4601818"/>
              <a:gd name="connsiteY2" fmla="*/ 0 h 1180800"/>
              <a:gd name="connsiteX3" fmla="*/ 4601818 w 4601818"/>
              <a:gd name="connsiteY3" fmla="*/ 196804 h 1180800"/>
              <a:gd name="connsiteX4" fmla="*/ 4601818 w 4601818"/>
              <a:gd name="connsiteY4" fmla="*/ 983996 h 1180800"/>
              <a:gd name="connsiteX5" fmla="*/ 4405014 w 4601818"/>
              <a:gd name="connsiteY5" fmla="*/ 1180800 h 1180800"/>
              <a:gd name="connsiteX6" fmla="*/ 196804 w 4601818"/>
              <a:gd name="connsiteY6" fmla="*/ 1180800 h 1180800"/>
              <a:gd name="connsiteX7" fmla="*/ 0 w 4601818"/>
              <a:gd name="connsiteY7" fmla="*/ 983996 h 1180800"/>
              <a:gd name="connsiteX8" fmla="*/ 0 w 4601818"/>
              <a:gd name="connsiteY8" fmla="*/ 196804 h 118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01818" h="1180800">
                <a:moveTo>
                  <a:pt x="0" y="196804"/>
                </a:moveTo>
                <a:cubicBezTo>
                  <a:pt x="0" y="88112"/>
                  <a:pt x="88112" y="0"/>
                  <a:pt x="196804" y="0"/>
                </a:cubicBezTo>
                <a:lnTo>
                  <a:pt x="4405014" y="0"/>
                </a:lnTo>
                <a:cubicBezTo>
                  <a:pt x="4513706" y="0"/>
                  <a:pt x="4601818" y="88112"/>
                  <a:pt x="4601818" y="196804"/>
                </a:cubicBezTo>
                <a:lnTo>
                  <a:pt x="4601818" y="983996"/>
                </a:lnTo>
                <a:cubicBezTo>
                  <a:pt x="4601818" y="1092688"/>
                  <a:pt x="4513706" y="1180800"/>
                  <a:pt x="4405014" y="1180800"/>
                </a:cubicBezTo>
                <a:lnTo>
                  <a:pt x="196804" y="1180800"/>
                </a:lnTo>
                <a:cubicBezTo>
                  <a:pt x="88112" y="1180800"/>
                  <a:pt x="0" y="1092688"/>
                  <a:pt x="0" y="983996"/>
                </a:cubicBezTo>
                <a:lnTo>
                  <a:pt x="0" y="196804"/>
                </a:lnTo>
                <a:close/>
              </a:path>
            </a:pathLst>
          </a:cu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231580" tIns="57642" rIns="231580" bIns="57642" numCol="1" spcCol="1270" anchor="ctr" anchorCtr="0">
            <a:noAutofit/>
          </a:bodyPr>
          <a:lstStyle/>
          <a:p>
            <a:pPr lvl="0" algn="l" defTabSz="17780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 kern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5169042" y="3567468"/>
            <a:ext cx="3956050" cy="708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marR="172720">
              <a:lnSpc>
                <a:spcPct val="150000"/>
              </a:lnSpc>
            </a:pPr>
            <a:r>
              <a: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근골격계질환의 급성 만성 </a:t>
            </a:r>
            <a:r>
              <a:rPr lang="ko-KR" altLang="en-US" sz="105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염증성</a:t>
            </a:r>
            <a:r>
              <a: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질환의 통증완화</a:t>
            </a:r>
            <a:r>
              <a:rPr lang="en-US" altLang="ko-KR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, </a:t>
            </a:r>
          </a:p>
          <a:p>
            <a:pPr marL="179070" marR="172720">
              <a:lnSpc>
                <a:spcPct val="150000"/>
              </a:lnSpc>
            </a:pPr>
            <a:r>
              <a: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살균</a:t>
            </a:r>
            <a:r>
              <a:rPr lang="en-US" altLang="ko-KR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,</a:t>
            </a:r>
            <a:r>
              <a: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관절치유</a:t>
            </a:r>
            <a:r>
              <a:rPr lang="en-US" altLang="ko-KR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, </a:t>
            </a:r>
            <a:r>
              <a:rPr lang="ko-KR" altLang="en-US" sz="105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근막통증</a:t>
            </a:r>
            <a:r>
              <a:rPr lang="en-US" altLang="ko-KR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증후군의 염증완화와 </a:t>
            </a:r>
            <a:endParaRPr lang="en-US" altLang="ko-KR" sz="105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79070" marR="172720">
              <a:lnSpc>
                <a:spcPct val="150000"/>
              </a:lnSpc>
            </a:pPr>
            <a:r>
              <a:rPr lang="ko-KR" altLang="en-US" sz="105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조직이완등</a:t>
            </a:r>
            <a:r>
              <a: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통증 완화에 도움을</a:t>
            </a:r>
            <a:r>
              <a:rPr lang="en-US" altLang="ko-KR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줍니다</a:t>
            </a:r>
            <a:r>
              <a:rPr lang="en-US" altLang="ko-KR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.</a:t>
            </a:r>
          </a:p>
        </p:txBody>
      </p:sp>
      <p:sp>
        <p:nvSpPr>
          <p:cNvPr id="19" name="object 8"/>
          <p:cNvSpPr txBox="1"/>
          <p:nvPr/>
        </p:nvSpPr>
        <p:spPr>
          <a:xfrm>
            <a:off x="5102352" y="2982040"/>
            <a:ext cx="231647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U</a:t>
            </a:r>
            <a:r>
              <a:rPr lang="en-US" sz="22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L</a:t>
            </a:r>
            <a:r>
              <a:rPr sz="22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TRASOUND</a:t>
            </a:r>
          </a:p>
        </p:txBody>
      </p:sp>
      <p:pic>
        <p:nvPicPr>
          <p:cNvPr id="20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1056" y="3246120"/>
            <a:ext cx="2005584" cy="1187183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4775200" y="4941168"/>
            <a:ext cx="6574027" cy="1426464"/>
          </a:xfrm>
          <a:prstGeom prst="rect">
            <a:avLst/>
          </a:prstGeom>
        </p:spPr>
        <p:style>
          <a:lnRef idx="1">
            <a:schemeClr val="accent1">
              <a:shade val="5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자유형 21"/>
          <p:cNvSpPr/>
          <p:nvPr/>
        </p:nvSpPr>
        <p:spPr>
          <a:xfrm>
            <a:off x="5103901" y="4740000"/>
            <a:ext cx="2345411" cy="445008"/>
          </a:xfrm>
          <a:custGeom>
            <a:avLst/>
            <a:gdLst>
              <a:gd name="connsiteX0" fmla="*/ 0 w 4601818"/>
              <a:gd name="connsiteY0" fmla="*/ 196804 h 1180800"/>
              <a:gd name="connsiteX1" fmla="*/ 196804 w 4601818"/>
              <a:gd name="connsiteY1" fmla="*/ 0 h 1180800"/>
              <a:gd name="connsiteX2" fmla="*/ 4405014 w 4601818"/>
              <a:gd name="connsiteY2" fmla="*/ 0 h 1180800"/>
              <a:gd name="connsiteX3" fmla="*/ 4601818 w 4601818"/>
              <a:gd name="connsiteY3" fmla="*/ 196804 h 1180800"/>
              <a:gd name="connsiteX4" fmla="*/ 4601818 w 4601818"/>
              <a:gd name="connsiteY4" fmla="*/ 983996 h 1180800"/>
              <a:gd name="connsiteX5" fmla="*/ 4405014 w 4601818"/>
              <a:gd name="connsiteY5" fmla="*/ 1180800 h 1180800"/>
              <a:gd name="connsiteX6" fmla="*/ 196804 w 4601818"/>
              <a:gd name="connsiteY6" fmla="*/ 1180800 h 1180800"/>
              <a:gd name="connsiteX7" fmla="*/ 0 w 4601818"/>
              <a:gd name="connsiteY7" fmla="*/ 983996 h 1180800"/>
              <a:gd name="connsiteX8" fmla="*/ 0 w 4601818"/>
              <a:gd name="connsiteY8" fmla="*/ 196804 h 118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01818" h="1180800">
                <a:moveTo>
                  <a:pt x="0" y="196804"/>
                </a:moveTo>
                <a:cubicBezTo>
                  <a:pt x="0" y="88112"/>
                  <a:pt x="88112" y="0"/>
                  <a:pt x="196804" y="0"/>
                </a:cubicBezTo>
                <a:lnTo>
                  <a:pt x="4405014" y="0"/>
                </a:lnTo>
                <a:cubicBezTo>
                  <a:pt x="4513706" y="0"/>
                  <a:pt x="4601818" y="88112"/>
                  <a:pt x="4601818" y="196804"/>
                </a:cubicBezTo>
                <a:lnTo>
                  <a:pt x="4601818" y="983996"/>
                </a:lnTo>
                <a:cubicBezTo>
                  <a:pt x="4601818" y="1092688"/>
                  <a:pt x="4513706" y="1180800"/>
                  <a:pt x="4405014" y="1180800"/>
                </a:cubicBezTo>
                <a:lnTo>
                  <a:pt x="196804" y="1180800"/>
                </a:lnTo>
                <a:cubicBezTo>
                  <a:pt x="88112" y="1180800"/>
                  <a:pt x="0" y="1092688"/>
                  <a:pt x="0" y="983996"/>
                </a:cubicBezTo>
                <a:lnTo>
                  <a:pt x="0" y="196804"/>
                </a:lnTo>
                <a:close/>
              </a:path>
            </a:pathLst>
          </a:cu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231580" tIns="57642" rIns="231580" bIns="57642" numCol="1" spcCol="1270" anchor="ctr" anchorCtr="0">
            <a:noAutofit/>
          </a:bodyPr>
          <a:lstStyle/>
          <a:p>
            <a:pPr lvl="0" algn="l" defTabSz="17780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 kern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object 14"/>
          <p:cNvSpPr txBox="1"/>
          <p:nvPr/>
        </p:nvSpPr>
        <p:spPr>
          <a:xfrm>
            <a:off x="5169042" y="5379484"/>
            <a:ext cx="2975214" cy="7343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50000"/>
              </a:lnSpc>
              <a:spcBef>
                <a:spcPts val="100"/>
              </a:spcBef>
            </a:pPr>
            <a:r>
              <a: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경피신경자극을 통해 통증이 있는 부위 또는 </a:t>
            </a:r>
            <a:endParaRPr lang="en-US" altLang="ko-KR" sz="105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 marR="5080" indent="-635" algn="just">
              <a:lnSpc>
                <a:spcPct val="150000"/>
              </a:lnSpc>
              <a:spcBef>
                <a:spcPts val="100"/>
              </a:spcBef>
            </a:pPr>
            <a:r>
              <a: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근</a:t>
            </a:r>
            <a:r>
              <a:rPr lang="en-US" altLang="ko-KR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장애 부위에 공급하여 근육을 수축 이완하여 </a:t>
            </a:r>
            <a:endParaRPr lang="en-US" altLang="ko-KR" sz="105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 marR="5080" indent="-635" algn="just">
              <a:lnSpc>
                <a:spcPct val="150000"/>
              </a:lnSpc>
              <a:spcBef>
                <a:spcPts val="100"/>
              </a:spcBef>
            </a:pPr>
            <a:r>
              <a: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</a:t>
            </a:r>
            <a:r>
              <a:rPr lang="en-US" altLang="ko-KR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완화에 도움을 줍니다</a:t>
            </a:r>
          </a:p>
        </p:txBody>
      </p:sp>
      <p:sp>
        <p:nvSpPr>
          <p:cNvPr id="24" name="object 8"/>
          <p:cNvSpPr txBox="1"/>
          <p:nvPr/>
        </p:nvSpPr>
        <p:spPr>
          <a:xfrm>
            <a:off x="5419355" y="4794056"/>
            <a:ext cx="1755637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200" b="1" dirty="0">
                <a:solidFill>
                  <a:schemeClr val="accent5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LF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(Low Frequency)</a:t>
            </a:r>
            <a:endParaRPr sz="2200" b="1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98864" y="5108448"/>
            <a:ext cx="2013204" cy="112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57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52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 관리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488" y="1906621"/>
            <a:ext cx="5718047" cy="3812408"/>
          </a:xfrm>
          <a:prstGeom prst="rect">
            <a:avLst/>
          </a:prstGeom>
        </p:spPr>
      </p:pic>
      <p:sp>
        <p:nvSpPr>
          <p:cNvPr id="6" name="object 5"/>
          <p:cNvSpPr txBox="1"/>
          <p:nvPr/>
        </p:nvSpPr>
        <p:spPr>
          <a:xfrm>
            <a:off x="1074287" y="4208361"/>
            <a:ext cx="4375537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실제</a:t>
            </a:r>
            <a:r>
              <a:rPr b="1" spc="-254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발생한</a:t>
            </a:r>
            <a:r>
              <a:rPr b="1" spc="-24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손상</a:t>
            </a:r>
            <a:r>
              <a:rPr b="1" spc="-254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또는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>
              <a:lnSpc>
                <a:spcPct val="100000"/>
              </a:lnSpc>
            </a:pPr>
            <a:r>
              <a:rPr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발생</a:t>
            </a:r>
            <a:r>
              <a:rPr b="1" spc="-254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가능한</a:t>
            </a:r>
            <a:r>
              <a:rPr b="1" spc="-24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손상을</a:t>
            </a:r>
            <a:r>
              <a:rPr b="1" spc="-254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나타내는</a:t>
            </a:r>
            <a:r>
              <a:rPr b="1" spc="-24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불쾌한</a:t>
            </a:r>
            <a:r>
              <a:rPr b="1" spc="-254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감각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>
              <a:lnSpc>
                <a:spcPct val="200000"/>
              </a:lnSpc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[</a:t>
            </a:r>
            <a:r>
              <a:rPr sz="12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종류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]</a:t>
            </a:r>
            <a:endParaRPr lang="en-US" sz="1200" spc="-5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만/급성</a:t>
            </a:r>
            <a:r>
              <a:rPr sz="1200" spc="-1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통증,</a:t>
            </a:r>
            <a:r>
              <a:rPr sz="1200" spc="-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신경병성 통증,</a:t>
            </a:r>
            <a:r>
              <a:rPr sz="1200" spc="-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복합부위</a:t>
            </a:r>
            <a:r>
              <a:rPr sz="12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</a:t>
            </a:r>
            <a:r>
              <a:rPr sz="1200" spc="-1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증후군,</a:t>
            </a:r>
            <a:r>
              <a:rPr sz="1200" spc="-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endParaRPr lang="en-US" sz="1200" spc="-1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>
              <a:lnSpc>
                <a:spcPct val="100000"/>
              </a:lnSpc>
            </a:pPr>
            <a:r>
              <a:rPr sz="12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침해성</a:t>
            </a:r>
            <a:r>
              <a:rPr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통증,</a:t>
            </a:r>
            <a:r>
              <a:rPr sz="1200" spc="-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등</a:t>
            </a:r>
          </a:p>
        </p:txBody>
      </p:sp>
      <p:sp>
        <p:nvSpPr>
          <p:cNvPr id="7" name="object 5"/>
          <p:cNvSpPr txBox="1"/>
          <p:nvPr/>
        </p:nvSpPr>
        <p:spPr>
          <a:xfrm>
            <a:off x="1074287" y="1677291"/>
            <a:ext cx="4674241" cy="18588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o-KR" altLang="en-US" sz="12000" b="1" spc="-5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</a:t>
            </a:r>
            <a:endParaRPr sz="120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1072896" y="3852672"/>
            <a:ext cx="47426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941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540327" y="3703904"/>
            <a:ext cx="4094018" cy="311727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타원 46"/>
          <p:cNvSpPr/>
          <p:nvPr/>
        </p:nvSpPr>
        <p:spPr>
          <a:xfrm>
            <a:off x="1934846" y="4315690"/>
            <a:ext cx="1191491" cy="11914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3230990" y="4315690"/>
            <a:ext cx="1191491" cy="11914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665017" y="4315690"/>
            <a:ext cx="1191491" cy="119149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108704" y="2785872"/>
            <a:ext cx="5535168" cy="274320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52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 관리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4160355" y="2747673"/>
            <a:ext cx="8102332" cy="26898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R="608330">
              <a:lnSpc>
                <a:spcPct val="170000"/>
              </a:lnSpc>
            </a:pPr>
            <a:r>
              <a:rPr sz="1200" b="1" spc="-5" dirty="0" err="1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근골격계질환의</a:t>
            </a:r>
            <a:r>
              <a:rPr sz="1200" b="1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통증완화</a:t>
            </a:r>
            <a:r>
              <a:rPr sz="1200" b="1" spc="-1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염증완화등</a:t>
            </a:r>
            <a:r>
              <a:rPr sz="1200" b="1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사용용도에</a:t>
            </a:r>
            <a:r>
              <a:rPr sz="1200" b="1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따라 </a:t>
            </a:r>
            <a:r>
              <a:rPr sz="1200" b="1" spc="-54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다양하게</a:t>
            </a:r>
            <a:r>
              <a:rPr sz="1200" b="1" spc="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활용되고</a:t>
            </a:r>
            <a:r>
              <a:rPr sz="1200" b="1" spc="1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있다.</a:t>
            </a:r>
            <a:endParaRPr sz="1200" b="1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12" name="object 9"/>
          <p:cNvSpPr txBox="1"/>
          <p:nvPr/>
        </p:nvSpPr>
        <p:spPr>
          <a:xfrm>
            <a:off x="4123780" y="1754514"/>
            <a:ext cx="8677820" cy="734368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95"/>
              </a:spcBef>
            </a:pP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기본</a:t>
            </a:r>
            <a:r>
              <a:rPr sz="1300" spc="-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0.8~1㎒의 초음파 전기적에너지가 물리적인 에너지로 변환되어 </a:t>
            </a:r>
            <a:r>
              <a:rPr sz="13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심부열과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바이</a:t>
            </a:r>
            <a:r>
              <a:rPr sz="1300" spc="-68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브레이션이</a:t>
            </a:r>
            <a:r>
              <a:rPr sz="1300" spc="-2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발생,</a:t>
            </a:r>
            <a:r>
              <a:rPr sz="1300" spc="-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endParaRPr lang="en-US" sz="1300" spc="-1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 marR="5080" indent="-635">
              <a:lnSpc>
                <a:spcPct val="120000"/>
              </a:lnSpc>
              <a:spcBef>
                <a:spcPts val="95"/>
              </a:spcBef>
            </a:pP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그</a:t>
            </a:r>
            <a:r>
              <a:rPr sz="13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열로</a:t>
            </a:r>
            <a:r>
              <a:rPr sz="1300" spc="-2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인해서</a:t>
            </a:r>
            <a:r>
              <a:rPr sz="13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인체</a:t>
            </a:r>
            <a:r>
              <a:rPr sz="1300" spc="-1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조직의</a:t>
            </a:r>
            <a:r>
              <a:rPr sz="13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온도를</a:t>
            </a:r>
            <a:r>
              <a:rPr sz="1300" spc="-2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상승시켜</a:t>
            </a:r>
            <a:r>
              <a:rPr sz="1300" spc="-1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혈액순환</a:t>
            </a:r>
            <a:r>
              <a:rPr sz="1300" spc="-1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신진대사에 </a:t>
            </a:r>
            <a:r>
              <a:rPr sz="1300" spc="-69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도움을</a:t>
            </a:r>
            <a:r>
              <a:rPr sz="1300" spc="-2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주어</a:t>
            </a:r>
            <a:r>
              <a:rPr sz="1300" spc="-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통증을</a:t>
            </a:r>
            <a:r>
              <a:rPr sz="1300" spc="-2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완화하는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 marR="5080" indent="-635">
              <a:lnSpc>
                <a:spcPct val="120000"/>
              </a:lnSpc>
              <a:spcBef>
                <a:spcPts val="95"/>
              </a:spcBef>
            </a:pPr>
            <a:r>
              <a:rPr sz="1300" u="sng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심부열자극요법의</a:t>
            </a:r>
            <a:r>
              <a:rPr sz="1300" u="sng" spc="-3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u="sng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대표적인</a:t>
            </a:r>
            <a:r>
              <a:rPr sz="1300" u="sng" spc="-1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sz="1300" u="sng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물리치료이다.</a:t>
            </a:r>
          </a:p>
        </p:txBody>
      </p:sp>
      <p:pic>
        <p:nvPicPr>
          <p:cNvPr id="14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4612" y="1349929"/>
            <a:ext cx="2953726" cy="1713497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4068915" y="1343875"/>
            <a:ext cx="2943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초음파</a:t>
            </a:r>
            <a:r>
              <a:rPr lang="ko-KR" altLang="en-US" b="1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b="1" spc="-5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자극기</a:t>
            </a:r>
            <a:r>
              <a:rPr lang="en-US" altLang="ko-KR"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_Ultrasound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645093" y="1024619"/>
            <a:ext cx="2036135" cy="276999"/>
            <a:chOff x="4133256" y="1320214"/>
            <a:chExt cx="1851639" cy="276999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4173894" y="1324947"/>
              <a:ext cx="1747935" cy="261257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4133256" y="1320214"/>
              <a:ext cx="185163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ts val="805"/>
                </a:spcBef>
              </a:pPr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Malgun Gothic"/>
                </a:rPr>
                <a:t>통증 케어 시스템 </a:t>
              </a:r>
              <a:r>
                <a:rPr lang="en-US" altLang="ko-KR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Malgun Gothic"/>
                </a:rPr>
                <a:t> : </a:t>
              </a:r>
              <a:r>
                <a:rPr lang="ko-KR" altLang="en-US" sz="1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Malgun Gothic"/>
                </a:rPr>
                <a:t>초음파</a:t>
              </a: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906422" y="838007"/>
            <a:ext cx="7489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en-US" altLang="ko-KR" sz="40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01</a:t>
            </a:r>
            <a:endParaRPr lang="ko-KR" altLang="en-US" sz="40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1934547" y="1458563"/>
            <a:ext cx="1349829" cy="1349829"/>
          </a:xfrm>
          <a:prstGeom prst="ellipse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145549" y="3698185"/>
            <a:ext cx="95410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ko-KR" altLang="en-US" sz="1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사용방법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05" b="69226"/>
          <a:stretch/>
        </p:blipFill>
        <p:spPr>
          <a:xfrm>
            <a:off x="776316" y="4735026"/>
            <a:ext cx="913938" cy="50975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" t="37813" r="50566" b="14471"/>
          <a:stretch/>
        </p:blipFill>
        <p:spPr>
          <a:xfrm>
            <a:off x="2041308" y="4516119"/>
            <a:ext cx="895856" cy="707353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1" t="36059" r="-1475" b="16225"/>
          <a:stretch/>
        </p:blipFill>
        <p:spPr>
          <a:xfrm>
            <a:off x="3299395" y="4466226"/>
            <a:ext cx="984973" cy="777719"/>
          </a:xfrm>
          <a:prstGeom prst="rect">
            <a:avLst/>
          </a:prstGeom>
        </p:spPr>
      </p:pic>
      <p:sp>
        <p:nvSpPr>
          <p:cNvPr id="41" name="object 9"/>
          <p:cNvSpPr txBox="1"/>
          <p:nvPr/>
        </p:nvSpPr>
        <p:spPr>
          <a:xfrm>
            <a:off x="617153" y="5641473"/>
            <a:ext cx="1177010" cy="189154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spcBef>
                <a:spcPts val="95"/>
              </a:spcBef>
            </a:pPr>
            <a:r>
              <a:rPr lang="ko-KR" altLang="en-US" sz="1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젤 도포</a:t>
            </a:r>
            <a:endParaRPr sz="115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42" name="object 9"/>
          <p:cNvSpPr txBox="1"/>
          <p:nvPr/>
        </p:nvSpPr>
        <p:spPr>
          <a:xfrm>
            <a:off x="1558743" y="5641473"/>
            <a:ext cx="1814944" cy="378950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spcBef>
                <a:spcPts val="95"/>
              </a:spcBef>
            </a:pPr>
            <a:r>
              <a:rPr lang="ko-KR" altLang="en-US" sz="1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 부위 </a:t>
            </a:r>
            <a:endParaRPr lang="en-US" altLang="ko-KR" sz="115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 marR="5080" indent="-635" algn="ctr">
              <a:spcBef>
                <a:spcPts val="95"/>
              </a:spcBef>
            </a:pPr>
            <a:r>
              <a:rPr lang="ko-KR" altLang="en-US" sz="1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밀착 후 시작</a:t>
            </a:r>
            <a:endParaRPr sz="115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43" name="object 9"/>
          <p:cNvSpPr txBox="1"/>
          <p:nvPr/>
        </p:nvSpPr>
        <p:spPr>
          <a:xfrm>
            <a:off x="2954649" y="5641473"/>
            <a:ext cx="1693549" cy="378950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spcBef>
                <a:spcPts val="95"/>
              </a:spcBef>
            </a:pPr>
            <a:r>
              <a:rPr lang="ko-KR" altLang="en-US" sz="1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 부위 </a:t>
            </a:r>
            <a:endParaRPr lang="en-US" altLang="ko-KR" sz="115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L="12700" marR="5080" indent="-635" algn="ctr">
              <a:spcBef>
                <a:spcPts val="95"/>
              </a:spcBef>
            </a:pPr>
            <a:r>
              <a:rPr lang="ko-KR" altLang="en-US" sz="1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롤링</a:t>
            </a:r>
            <a:endParaRPr sz="115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A6FB29-C3D9-474C-847E-D0612327439F}"/>
              </a:ext>
            </a:extLst>
          </p:cNvPr>
          <p:cNvSpPr txBox="1"/>
          <p:nvPr/>
        </p:nvSpPr>
        <p:spPr>
          <a:xfrm>
            <a:off x="8312726" y="4174763"/>
            <a:ext cx="3671456" cy="2272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환부 세포의 마찰 운동으로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근수축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이완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 및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비열성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효과로 혈액과 림프 순환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독소 배출 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심부열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발생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통증부위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집중투여로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통증 완화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연골재생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 활성화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염증 완화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지방 분해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3FFA4844-B39F-47BD-9A36-5B0C9173B8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436" y="3622964"/>
            <a:ext cx="2939004" cy="2909456"/>
          </a:xfrm>
          <a:prstGeom prst="rect">
            <a:avLst/>
          </a:prstGeom>
        </p:spPr>
      </p:pic>
      <p:cxnSp>
        <p:nvCxnSpPr>
          <p:cNvPr id="9" name="직선 연결선 8"/>
          <p:cNvCxnSpPr/>
          <p:nvPr/>
        </p:nvCxnSpPr>
        <p:spPr>
          <a:xfrm>
            <a:off x="505691" y="3366655"/>
            <a:ext cx="112983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35"/>
          <p:cNvSpPr/>
          <p:nvPr/>
        </p:nvSpPr>
        <p:spPr>
          <a:xfrm>
            <a:off x="8381462" y="3793773"/>
            <a:ext cx="783320" cy="26125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8340823" y="3789040"/>
            <a:ext cx="8629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Key 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Point</a:t>
            </a:r>
            <a:endParaRPr lang="ko-KR" altLang="en-US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16171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56" r="46978" b="4952"/>
          <a:stretch/>
        </p:blipFill>
        <p:spPr>
          <a:xfrm>
            <a:off x="993648" y="1367146"/>
            <a:ext cx="2963344" cy="2656214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1645093" y="1024619"/>
            <a:ext cx="2311899" cy="276999"/>
            <a:chOff x="4133256" y="1320214"/>
            <a:chExt cx="2311899" cy="276999"/>
          </a:xfrm>
        </p:grpSpPr>
        <p:sp>
          <p:nvSpPr>
            <p:cNvPr id="23" name="모서리가 둥근 직사각형 22"/>
            <p:cNvSpPr/>
            <p:nvPr/>
          </p:nvSpPr>
          <p:spPr>
            <a:xfrm>
              <a:off x="4173894" y="1324947"/>
              <a:ext cx="2271261" cy="261257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133256" y="1320214"/>
              <a:ext cx="231189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805"/>
                </a:spcBef>
              </a:pPr>
              <a:r>
                <a:rPr lang="ko-KR" altLang="en-US" sz="12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Malgun Gothic"/>
                </a:rPr>
                <a:t>통증 케어 시스템 </a:t>
              </a:r>
              <a:r>
                <a:rPr lang="en-US" altLang="ko-KR" sz="12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Malgun Gothic"/>
                </a:rPr>
                <a:t> : </a:t>
              </a:r>
              <a:r>
                <a:rPr lang="ko-KR" altLang="en-US" sz="12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Malgun Gothic"/>
                </a:rPr>
                <a:t>저주파</a:t>
              </a: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906422" y="838007"/>
            <a:ext cx="7489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en-US" altLang="ko-KR" sz="40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02</a:t>
            </a:r>
            <a:endParaRPr lang="ko-KR" altLang="en-US" sz="40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108704" y="3013801"/>
            <a:ext cx="6248400" cy="101120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object 6"/>
          <p:cNvSpPr txBox="1"/>
          <p:nvPr/>
        </p:nvSpPr>
        <p:spPr>
          <a:xfrm>
            <a:off x="4227411" y="3209743"/>
            <a:ext cx="3788829" cy="812530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ko-KR" altLang="en-US" sz="1100" dirty="0" err="1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ㆍ통증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부위 및 주변의 뭉치거나 손상된 신경과 근육을 자극</a:t>
            </a:r>
            <a:endParaRPr lang="en-US" altLang="ko-KR" sz="11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 err="1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ㆍ전기자극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근육운동으로 근육 강화 </a:t>
            </a:r>
            <a:endParaRPr lang="en-US" altLang="ko-KR" sz="11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 err="1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ㆍ신경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근 기능을 회복</a:t>
            </a:r>
            <a:endParaRPr lang="en-US" altLang="ko-KR" sz="11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 err="1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ㆍ운동효과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28" name="object 9"/>
          <p:cNvSpPr txBox="1"/>
          <p:nvPr/>
        </p:nvSpPr>
        <p:spPr>
          <a:xfrm>
            <a:off x="4123780" y="1744699"/>
            <a:ext cx="7970684" cy="898579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경피신경자극기</a:t>
            </a:r>
            <a:r>
              <a:rPr lang="ko-KR" altLang="en-US" sz="1200" spc="-2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sz="1200" spc="-1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(TENS/ Transcutaneous</a:t>
            </a:r>
            <a:r>
              <a:rPr lang="ko-KR" altLang="en-US" sz="1200" spc="-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sz="1200" spc="-5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electirical</a:t>
            </a:r>
            <a:r>
              <a:rPr lang="ko-KR" altLang="en-US" sz="1200" spc="-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sz="1200" spc="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nerve</a:t>
            </a:r>
            <a:r>
              <a:rPr lang="ko-KR" altLang="en-US" sz="1200" spc="3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stimulation)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라</a:t>
            </a:r>
            <a:r>
              <a:rPr lang="ko-KR" altLang="en-US" sz="1200" spc="-3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불리며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,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대표적인</a:t>
            </a:r>
            <a:r>
              <a:rPr lang="ko-KR" altLang="en-US" sz="1200" b="1" spc="-3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기본</a:t>
            </a:r>
            <a:r>
              <a:rPr lang="ko-KR" altLang="en-US" sz="1200" b="1" spc="-2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물리치료요법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이다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저주파란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10khz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이하의 주파수가 낮은 파동을 </a:t>
            </a: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저주파라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한다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저주파</a:t>
            </a:r>
            <a:r>
              <a:rPr lang="ko-KR" altLang="en-US" sz="1200" u="sng" spc="-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spc="-5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발생신호가</a:t>
            </a:r>
            <a:r>
              <a:rPr lang="ko-KR" altLang="en-US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spc="-5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통증부위</a:t>
            </a:r>
            <a:r>
              <a:rPr lang="ko-KR" altLang="en-US" sz="1200" u="sng" spc="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신경을</a:t>
            </a:r>
            <a:r>
              <a:rPr lang="ko-KR" altLang="en-US" sz="1200" u="sng" spc="-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자극하여</a:t>
            </a:r>
            <a:r>
              <a:rPr lang="ko-KR" altLang="en-US" sz="1200" u="sng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endParaRPr lang="en-US" altLang="ko-KR" sz="1200" u="sng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>
              <a:lnSpc>
                <a:spcPct val="120000"/>
              </a:lnSpc>
            </a:pPr>
            <a:r>
              <a:rPr lang="ko-KR" altLang="en-US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통증을</a:t>
            </a:r>
            <a:r>
              <a:rPr lang="ko-KR" altLang="en-US" sz="1200" u="sng" spc="14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줄여주고</a:t>
            </a:r>
            <a:r>
              <a:rPr lang="en-US" altLang="ko-KR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,</a:t>
            </a:r>
            <a:r>
              <a:rPr lang="ko-KR" altLang="en-US" sz="1200" u="sng" spc="15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gate</a:t>
            </a:r>
            <a:r>
              <a:rPr lang="ko-KR" altLang="en-US" sz="1200" u="sng" spc="14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control</a:t>
            </a:r>
            <a:r>
              <a:rPr lang="ko-KR" altLang="en-US" sz="1200" u="sng" spc="15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sz="1200" u="sng" spc="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theory</a:t>
            </a:r>
            <a:r>
              <a:rPr lang="ko-KR" altLang="en-US" sz="1200" u="sng" spc="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등의</a:t>
            </a:r>
            <a:r>
              <a:rPr lang="ko-KR" altLang="en-US" sz="1200" u="sng" spc="14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여러</a:t>
            </a:r>
            <a:r>
              <a:rPr lang="ko-KR" altLang="en-US" sz="1200" u="sng" spc="15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기전들이 </a:t>
            </a:r>
            <a:r>
              <a:rPr lang="ko-KR" altLang="en-US" sz="1200" u="sng" spc="-54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복합적으로</a:t>
            </a:r>
            <a:r>
              <a:rPr lang="ko-KR" altLang="en-US" sz="1200" u="sng" spc="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작용하여</a:t>
            </a:r>
            <a:r>
              <a:rPr lang="en-US" altLang="ko-KR" sz="1200" u="sng" spc="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통증을</a:t>
            </a:r>
            <a:r>
              <a:rPr lang="ko-KR" altLang="en-US" sz="1200" u="sng" spc="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완화에</a:t>
            </a:r>
            <a:r>
              <a:rPr lang="ko-KR" altLang="en-US" sz="1200" u="sng" spc="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도움을 줍니다</a:t>
            </a:r>
            <a:r>
              <a:rPr lang="en-US" altLang="ko-KR" sz="1200" u="sng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ko-KR" altLang="en-US" sz="12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경미한</a:t>
            </a:r>
            <a:r>
              <a:rPr lang="ko-KR" altLang="en-US" sz="1200" spc="1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</a:t>
            </a:r>
            <a:r>
              <a:rPr lang="ko-KR" altLang="en-US" sz="1200" spc="1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완화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,</a:t>
            </a:r>
            <a:r>
              <a:rPr lang="ko-KR" altLang="en-US" sz="1200" spc="114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뭉친</a:t>
            </a:r>
            <a:r>
              <a:rPr lang="ko-KR" altLang="en-US" sz="1200" spc="1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근육의</a:t>
            </a:r>
            <a:r>
              <a:rPr lang="ko-KR" altLang="en-US" sz="1200" spc="12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이완</a:t>
            </a:r>
            <a:r>
              <a:rPr lang="en-US" altLang="ko-KR" sz="12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,</a:t>
            </a:r>
            <a:r>
              <a:rPr lang="ko-KR" altLang="en-US" sz="1200" spc="114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수족</a:t>
            </a:r>
            <a:r>
              <a:rPr lang="ko-KR" altLang="en-US" sz="1200" spc="11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spc="-5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재활관리</a:t>
            </a:r>
            <a:r>
              <a:rPr lang="ko-KR" altLang="en-US" sz="1200" spc="114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등에 </a:t>
            </a:r>
            <a:r>
              <a:rPr lang="ko-KR" altLang="en-US" sz="1200" spc="-5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적용한다</a:t>
            </a:r>
            <a:r>
              <a:rPr lang="en-US" altLang="ko-KR" sz="1200" spc="-5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.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068915" y="1334060"/>
            <a:ext cx="7385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저주파</a:t>
            </a:r>
            <a:r>
              <a:rPr lang="ko-KR" altLang="en-US" b="1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b="1" spc="-5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자극기</a:t>
            </a:r>
            <a:r>
              <a:rPr lang="en-US" altLang="ko-KR" b="1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_</a:t>
            </a:r>
            <a:r>
              <a:rPr lang="en-US" altLang="ko-KR" b="1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TENS/ Transcutaneous</a:t>
            </a:r>
            <a:r>
              <a:rPr lang="en-US" altLang="ko-KR" b="1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b="1" spc="-5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electirical</a:t>
            </a:r>
            <a:r>
              <a:rPr lang="en-US" altLang="ko-KR" b="1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b="1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nerve</a:t>
            </a:r>
            <a:r>
              <a:rPr lang="en-US" altLang="ko-KR" b="1" spc="3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stimulation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8022336" y="3173167"/>
            <a:ext cx="2694432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 err="1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ㆍ세포의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성장과 운동에 효과 </a:t>
            </a:r>
            <a:endParaRPr lang="en-US" altLang="ko-KR" sz="11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 err="1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ㆍ지방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분해</a:t>
            </a:r>
            <a:endParaRPr lang="en-US" altLang="ko-KR" sz="11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 err="1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ㆍ부종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완화</a:t>
            </a:r>
          </a:p>
        </p:txBody>
      </p:sp>
      <p:sp>
        <p:nvSpPr>
          <p:cNvPr id="33" name="모서리가 둥근 직사각형 32"/>
          <p:cNvSpPr/>
          <p:nvPr/>
        </p:nvSpPr>
        <p:spPr>
          <a:xfrm>
            <a:off x="4285488" y="2878955"/>
            <a:ext cx="548640" cy="24384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279392" y="2848547"/>
            <a:ext cx="13655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</a:t>
            </a:r>
            <a:endParaRPr lang="en-US" altLang="ko-KR" sz="15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5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52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 관리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1934547" y="1458563"/>
            <a:ext cx="1349829" cy="1349829"/>
          </a:xfrm>
          <a:prstGeom prst="ellipse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42"/>
          <a:stretch/>
        </p:blipFill>
        <p:spPr>
          <a:xfrm>
            <a:off x="1872211" y="4755430"/>
            <a:ext cx="4020963" cy="1706329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911424" y="432434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사용방법</a:t>
            </a:r>
          </a:p>
        </p:txBody>
      </p:sp>
      <p:cxnSp>
        <p:nvCxnSpPr>
          <p:cNvPr id="35" name="직선 연결선 34"/>
          <p:cNvCxnSpPr>
            <a:stCxn id="32" idx="3"/>
          </p:cNvCxnSpPr>
          <p:nvPr/>
        </p:nvCxnSpPr>
        <p:spPr>
          <a:xfrm flipV="1">
            <a:off x="2019420" y="4480560"/>
            <a:ext cx="9630036" cy="284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8" t="48983" b="1159"/>
          <a:stretch/>
        </p:blipFill>
        <p:spPr>
          <a:xfrm>
            <a:off x="5821680" y="4755430"/>
            <a:ext cx="3874283" cy="170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22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 </a:t>
            </a: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저주파 비교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702411"/>
              </p:ext>
            </p:extLst>
          </p:nvPr>
        </p:nvGraphicFramePr>
        <p:xfrm>
          <a:off x="1297709" y="1758758"/>
          <a:ext cx="9600946" cy="39423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61327">
                  <a:extLst>
                    <a:ext uri="{9D8B030D-6E8A-4147-A177-3AD203B41FA5}">
                      <a16:colId xmlns:a16="http://schemas.microsoft.com/office/drawing/2014/main" val="3800939690"/>
                    </a:ext>
                  </a:extLst>
                </a:gridCol>
                <a:gridCol w="2939304">
                  <a:extLst>
                    <a:ext uri="{9D8B030D-6E8A-4147-A177-3AD203B41FA5}">
                      <a16:colId xmlns:a16="http://schemas.microsoft.com/office/drawing/2014/main" val="2708643086"/>
                    </a:ext>
                  </a:extLst>
                </a:gridCol>
                <a:gridCol w="3200315">
                  <a:extLst>
                    <a:ext uri="{9D8B030D-6E8A-4147-A177-3AD203B41FA5}">
                      <a16:colId xmlns:a16="http://schemas.microsoft.com/office/drawing/2014/main" val="3523677124"/>
                    </a:ext>
                  </a:extLst>
                </a:gridCol>
              </a:tblGrid>
              <a:tr h="4380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효과</a:t>
                      </a: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초음파</a:t>
                      </a:r>
                      <a:r>
                        <a:rPr lang="en-US" altLang="ko-KR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(Ultrasound)</a:t>
                      </a:r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저주파</a:t>
                      </a:r>
                      <a:r>
                        <a:rPr lang="en-US" altLang="ko-KR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(low)</a:t>
                      </a:r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extLst>
                  <a:ext uri="{0D108BD9-81ED-4DB2-BD59-A6C34878D82A}">
                    <a16:rowId xmlns:a16="http://schemas.microsoft.com/office/drawing/2014/main" val="2124259014"/>
                  </a:ext>
                </a:extLst>
              </a:tr>
              <a:tr h="4380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통증완화</a:t>
                      </a: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extLst>
                  <a:ext uri="{0D108BD9-81ED-4DB2-BD59-A6C34878D82A}">
                    <a16:rowId xmlns:a16="http://schemas.microsoft.com/office/drawing/2014/main" val="3439658360"/>
                  </a:ext>
                </a:extLst>
              </a:tr>
              <a:tr h="4380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연골 재생 세포 활성화</a:t>
                      </a: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extLst>
                  <a:ext uri="{0D108BD9-81ED-4DB2-BD59-A6C34878D82A}">
                    <a16:rowId xmlns:a16="http://schemas.microsoft.com/office/drawing/2014/main" val="3084711786"/>
                  </a:ext>
                </a:extLst>
              </a:tr>
              <a:tr h="4380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염증 완화</a:t>
                      </a: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extLst>
                  <a:ext uri="{0D108BD9-81ED-4DB2-BD59-A6C34878D82A}">
                    <a16:rowId xmlns:a16="http://schemas.microsoft.com/office/drawing/2014/main" val="2015216844"/>
                  </a:ext>
                </a:extLst>
              </a:tr>
              <a:tr h="4380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림프 순환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en-US" altLang="ko-KR" sz="15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5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독소 배출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extLst>
                  <a:ext uri="{0D108BD9-81ED-4DB2-BD59-A6C34878D82A}">
                    <a16:rowId xmlns:a16="http://schemas.microsoft.com/office/drawing/2014/main" val="3238779267"/>
                  </a:ext>
                </a:extLst>
              </a:tr>
              <a:tr h="4380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혈류랑</a:t>
                      </a:r>
                      <a:r>
                        <a:rPr lang="ko-KR" altLang="en-US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증가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대사 증진</a:t>
                      </a: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extLst>
                  <a:ext uri="{0D108BD9-81ED-4DB2-BD59-A6C34878D82A}">
                    <a16:rowId xmlns:a16="http://schemas.microsoft.com/office/drawing/2014/main" val="2783114112"/>
                  </a:ext>
                </a:extLst>
              </a:tr>
              <a:tr h="4380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신경 자극</a:t>
                      </a: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extLst>
                  <a:ext uri="{0D108BD9-81ED-4DB2-BD59-A6C34878D82A}">
                    <a16:rowId xmlns:a16="http://schemas.microsoft.com/office/drawing/2014/main" val="804115348"/>
                  </a:ext>
                </a:extLst>
              </a:tr>
              <a:tr h="4380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근수축</a:t>
                      </a:r>
                      <a:r>
                        <a:rPr lang="ko-KR" altLang="en-US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이완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근력 강화</a:t>
                      </a: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en-US" altLang="ko-KR" sz="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*</a:t>
                      </a:r>
                      <a:r>
                        <a:rPr lang="ko-KR" altLang="en-US" sz="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근력 강화 제외</a:t>
                      </a: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extLst>
                  <a:ext uri="{0D108BD9-81ED-4DB2-BD59-A6C34878D82A}">
                    <a16:rowId xmlns:a16="http://schemas.microsoft.com/office/drawing/2014/main" val="3946644493"/>
                  </a:ext>
                </a:extLst>
              </a:tr>
              <a:tr h="4380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지방 분해</a:t>
                      </a: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11" marR="108011" marT="54005" marB="54005" anchor="ctr"/>
                </a:tc>
                <a:extLst>
                  <a:ext uri="{0D108BD9-81ED-4DB2-BD59-A6C34878D82A}">
                    <a16:rowId xmlns:a16="http://schemas.microsoft.com/office/drawing/2014/main" val="524384850"/>
                  </a:ext>
                </a:extLst>
              </a:tr>
            </a:tbl>
          </a:graphicData>
        </a:graphic>
      </p:graphicFrame>
      <p:sp>
        <p:nvSpPr>
          <p:cNvPr id="34" name="타원 33"/>
          <p:cNvSpPr/>
          <p:nvPr/>
        </p:nvSpPr>
        <p:spPr>
          <a:xfrm>
            <a:off x="6102928" y="2313709"/>
            <a:ext cx="216000" cy="21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6102928" y="2736628"/>
            <a:ext cx="216000" cy="21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6102928" y="3192195"/>
            <a:ext cx="216000" cy="21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6102928" y="3615114"/>
            <a:ext cx="216000" cy="21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6102928" y="5373216"/>
            <a:ext cx="216000" cy="21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6102928" y="4941168"/>
            <a:ext cx="216000" cy="21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9286502" y="2313709"/>
            <a:ext cx="216000" cy="21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9286502" y="3192195"/>
            <a:ext cx="216000" cy="21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타원 43"/>
          <p:cNvSpPr/>
          <p:nvPr/>
        </p:nvSpPr>
        <p:spPr>
          <a:xfrm>
            <a:off x="9286502" y="5373216"/>
            <a:ext cx="216000" cy="21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9286502" y="4077072"/>
            <a:ext cx="216000" cy="21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타원 45"/>
          <p:cNvSpPr/>
          <p:nvPr/>
        </p:nvSpPr>
        <p:spPr>
          <a:xfrm>
            <a:off x="9286502" y="4509120"/>
            <a:ext cx="216000" cy="21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타원 46"/>
          <p:cNvSpPr/>
          <p:nvPr/>
        </p:nvSpPr>
        <p:spPr>
          <a:xfrm>
            <a:off x="9286502" y="4941168"/>
            <a:ext cx="216000" cy="21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560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108704" y="4224528"/>
            <a:ext cx="6601968" cy="274320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52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 관리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4160355" y="4194918"/>
            <a:ext cx="8102332" cy="26898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R="608330">
              <a:lnSpc>
                <a:spcPct val="170000"/>
              </a:lnSpc>
            </a:pPr>
            <a:r>
              <a:rPr lang="ko-KR" altLang="en-US" sz="1200" b="1" spc="-5" dirty="0" err="1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근골격계</a:t>
            </a:r>
            <a:r>
              <a:rPr lang="ko-KR" altLang="en-US" sz="1200" b="1" spc="1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질환에 급</a:t>
            </a:r>
            <a:r>
              <a:rPr lang="en-US" altLang="ko-KR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.</a:t>
            </a:r>
            <a:r>
              <a:rPr lang="ko-KR" altLang="en-US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만성</a:t>
            </a:r>
            <a:r>
              <a:rPr lang="ko-KR" altLang="en-US" sz="1200" b="1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</a:t>
            </a:r>
            <a:r>
              <a:rPr lang="en-US" altLang="ko-KR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, </a:t>
            </a:r>
            <a:r>
              <a:rPr lang="ko-KR" altLang="en-US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스포츠</a:t>
            </a:r>
            <a:r>
              <a:rPr lang="ko-KR" altLang="en-US" sz="1200" b="1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외상</a:t>
            </a:r>
            <a:r>
              <a:rPr lang="en-US" altLang="ko-KR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, </a:t>
            </a:r>
            <a:r>
              <a:rPr lang="ko-KR" altLang="en-US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수술 후</a:t>
            </a:r>
            <a:r>
              <a:rPr lang="ko-KR" altLang="en-US" sz="1200" b="1" spc="-1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</a:t>
            </a:r>
            <a:r>
              <a:rPr lang="ko-KR" altLang="en-US" sz="1200" b="1" spc="-10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등의</a:t>
            </a:r>
            <a:r>
              <a:rPr lang="ko-KR" altLang="en-US" sz="1200" b="1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통증완화</a:t>
            </a:r>
            <a:r>
              <a:rPr lang="ko-KR" altLang="en-US" sz="1200" b="1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도움에</a:t>
            </a:r>
            <a:r>
              <a:rPr lang="ko-KR" altLang="en-US" sz="1200" b="1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활용되고 있다</a:t>
            </a:r>
            <a:r>
              <a:rPr lang="en-US" altLang="ko-KR" sz="1200" b="1" spc="-5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.</a:t>
            </a:r>
            <a:endParaRPr sz="1200" b="1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12" name="object 9"/>
          <p:cNvSpPr txBox="1"/>
          <p:nvPr/>
        </p:nvSpPr>
        <p:spPr>
          <a:xfrm>
            <a:off x="4123780" y="3412626"/>
            <a:ext cx="7525926" cy="530466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50000"/>
              </a:lnSpc>
              <a:tabLst>
                <a:tab pos="6819900" algn="l"/>
              </a:tabLst>
            </a:pPr>
            <a:r>
              <a:rPr lang="ko-KR" altLang="en-US" sz="12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무통증신호요법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을 기반으로 </a:t>
            </a:r>
            <a:r>
              <a:rPr lang="en-US" altLang="ko-KR" sz="1200" spc="-4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E-TRON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파형의 다양한 전기적 자극을 통해 </a:t>
            </a:r>
            <a:r>
              <a:rPr lang="ko-KR" altLang="en-US" sz="12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endParaRPr lang="en-US" altLang="ko-KR" sz="1200" spc="5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  <a:p>
            <a:pPr marR="5080">
              <a:lnSpc>
                <a:spcPct val="150000"/>
              </a:lnSpc>
              <a:tabLst>
                <a:tab pos="6819900" algn="l"/>
              </a:tabLst>
            </a:pPr>
            <a:r>
              <a:rPr lang="ko-KR" altLang="en-US" sz="120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아픈부위의</a:t>
            </a:r>
            <a:r>
              <a:rPr lang="ko-KR" altLang="en-US" sz="1200" u="sng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</a:t>
            </a:r>
            <a:r>
              <a:rPr lang="ko-KR" altLang="en-US" sz="1200" u="sng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신호를</a:t>
            </a:r>
            <a:r>
              <a:rPr lang="ko-KR" altLang="en-US" sz="1200" u="sng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교란하여</a:t>
            </a:r>
            <a:r>
              <a:rPr lang="ko-KR" altLang="en-US" sz="1200" u="sng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통증완화에</a:t>
            </a:r>
            <a:r>
              <a:rPr lang="ko-KR" altLang="en-US" sz="1200" u="sng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도움을</a:t>
            </a:r>
            <a:r>
              <a:rPr lang="ko-KR" altLang="en-US" sz="1200" u="sng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주는 신개념</a:t>
            </a:r>
            <a:r>
              <a:rPr lang="ko-KR" altLang="en-US" sz="1200" u="sng" spc="-8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</a:t>
            </a:r>
            <a:r>
              <a:rPr lang="ko-KR" altLang="en-US" sz="12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통증관리이다</a:t>
            </a:r>
            <a:r>
              <a:rPr lang="en-US" altLang="ko-KR" sz="12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068915" y="3001987"/>
            <a:ext cx="1054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E-TRON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685731" y="2687464"/>
            <a:ext cx="2126473" cy="26125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645093" y="2682731"/>
            <a:ext cx="21671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805"/>
              </a:spcBef>
            </a:pP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통증 케어 시스템 </a:t>
            </a:r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 : E-TRON</a:t>
            </a:r>
            <a:endParaRPr lang="ko-KR" altLang="en-US" sz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06422" y="2496119"/>
            <a:ext cx="7489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r>
              <a:rPr lang="en-US" altLang="ko-KR" sz="40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03</a:t>
            </a:r>
            <a:endParaRPr lang="ko-KR" altLang="en-US" sz="40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"/>
            </a:endParaRPr>
          </a:p>
        </p:txBody>
      </p:sp>
      <p:pic>
        <p:nvPicPr>
          <p:cNvPr id="31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4085" y="3064765"/>
            <a:ext cx="2205228" cy="173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88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52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 대상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/>
          <a:srcRect t="11156"/>
          <a:stretch/>
        </p:blipFill>
        <p:spPr>
          <a:xfrm>
            <a:off x="6372608" y="1018032"/>
            <a:ext cx="5014719" cy="527562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2" r="31231" b="9259"/>
          <a:stretch/>
        </p:blipFill>
        <p:spPr>
          <a:xfrm>
            <a:off x="1901952" y="1103376"/>
            <a:ext cx="3968496" cy="53766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2848432" y="2316880"/>
            <a:ext cx="2430704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이런분께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200" b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필요합니다</a:t>
            </a:r>
            <a:r>
              <a:rPr lang="en-US" altLang="ko-KR" sz="2200" b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2773680" y="2791968"/>
            <a:ext cx="337647" cy="2682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3027848" y="2820168"/>
            <a:ext cx="3397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000" b="1" spc="-15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통증으로 고통</a:t>
            </a:r>
            <a:r>
              <a:rPr lang="ko-KR" altLang="en-US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받고 있으신 분</a:t>
            </a:r>
            <a:endParaRPr lang="en-US" altLang="ko-KR" sz="1000" b="1" spc="-15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2773680" y="3054472"/>
            <a:ext cx="337647" cy="26822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3027848" y="3082672"/>
            <a:ext cx="3397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통증이 적은 의료기기가 필요하신 분</a:t>
            </a:r>
            <a:endParaRPr lang="en-US" altLang="ko-KR" sz="1000" b="1" spc="-15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2773680" y="3336408"/>
            <a:ext cx="337647" cy="2682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3027848" y="3279264"/>
            <a:ext cx="3397336" cy="636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ko-KR" altLang="en-US" sz="1000" b="1" spc="-15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언제</a:t>
            </a:r>
            <a:r>
              <a:rPr lang="en-US" altLang="ko-KR" sz="1000" b="1" spc="-15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1" spc="-15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어디서나 쉽게 통증 관리가  </a:t>
            </a:r>
            <a:endParaRPr lang="en-US" altLang="ko-KR" sz="1000" b="1" spc="-15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</a:pPr>
            <a:r>
              <a:rPr lang="ko-KR" altLang="en-US" sz="1000" b="1" spc="-15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필요하신 분</a:t>
            </a:r>
            <a:r>
              <a:rPr lang="ko-KR" altLang="en-US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8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전원이 있는 곳에 한함</a:t>
            </a:r>
            <a:r>
              <a:rPr lang="en-US" altLang="ko-KR" sz="8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800" b="1" spc="-15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2773680" y="3852656"/>
            <a:ext cx="337647" cy="26822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3027848" y="3829040"/>
            <a:ext cx="3397336" cy="636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ko-KR" altLang="en-US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골프</a:t>
            </a:r>
            <a:r>
              <a:rPr lang="en-US" altLang="ko-KR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등산</a:t>
            </a:r>
            <a:r>
              <a:rPr lang="en-US" altLang="ko-KR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자전거 등 강력한 스포츠 및</a:t>
            </a:r>
            <a:endParaRPr lang="en-US" altLang="ko-KR" sz="1000" b="1" spc="-15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</a:pPr>
            <a:r>
              <a:rPr lang="ko-KR" altLang="en-US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레저활동 후 관리가  필요한 분</a:t>
            </a:r>
            <a:endParaRPr lang="en-US" altLang="ko-KR" sz="800" b="1" spc="-15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2773680" y="4458056"/>
            <a:ext cx="337647" cy="26822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3027848" y="4399424"/>
            <a:ext cx="3574120" cy="636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ko-KR" altLang="en-US" sz="1000" b="1" spc="-15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평소 적은 활동에도 각종 부위 통증이 </a:t>
            </a:r>
            <a:endParaRPr lang="en-US" altLang="ko-KR" sz="1000" b="1" spc="-15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</a:pPr>
            <a:r>
              <a:rPr lang="ko-KR" altLang="en-US" sz="1000" b="1" spc="-150" dirty="0" err="1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있으신분</a:t>
            </a:r>
            <a:r>
              <a:rPr lang="en-US" altLang="ko-KR" sz="8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무릎</a:t>
            </a:r>
            <a:r>
              <a:rPr lang="en-US" altLang="ko-KR" sz="8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8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어깨 등</a:t>
            </a:r>
            <a:r>
              <a:rPr lang="en-US" altLang="ko-KR" sz="8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800" b="1" spc="-15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2773680" y="4986496"/>
            <a:ext cx="337647" cy="26822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3027848" y="5026888"/>
            <a:ext cx="33973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부모님을 위한 선물을 찾으시는 분</a:t>
            </a:r>
            <a:endParaRPr lang="en-US" altLang="ko-KR" sz="800" b="1" spc="-15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2773680" y="5273008"/>
            <a:ext cx="337647" cy="26822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3027848" y="5295112"/>
            <a:ext cx="36118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통증에 대해 인지하고 관리를 원하시는 분</a:t>
            </a:r>
            <a:endParaRPr lang="en-US" altLang="ko-KR" sz="800" b="1" spc="-15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2773680" y="5574752"/>
            <a:ext cx="337647" cy="26822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3027848" y="5596856"/>
            <a:ext cx="36118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집에서 통증 관리가 필요하다는 </a:t>
            </a:r>
            <a:endParaRPr lang="en-US" altLang="ko-KR" sz="1000" b="1" spc="-15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b="1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의사 소견을 받으신 분</a:t>
            </a:r>
            <a:endParaRPr lang="en-US" altLang="ko-KR" sz="800" b="1" spc="-15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7265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52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기능 설명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958458" y="1351709"/>
            <a:ext cx="58446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altLang="ko-KR" sz="25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Sensing </a:t>
            </a:r>
            <a:r>
              <a:rPr lang="ko-KR" altLang="en-US" sz="25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이란</a:t>
            </a:r>
            <a:r>
              <a:rPr lang="en-US" altLang="ko-KR" sz="25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5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9" r="35485"/>
          <a:stretch/>
        </p:blipFill>
        <p:spPr>
          <a:xfrm>
            <a:off x="5602134" y="1603248"/>
            <a:ext cx="3213710" cy="415324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629" y="2020870"/>
            <a:ext cx="935691" cy="935690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D0AA0D1-382C-44F8-BF5C-8ADA9CA4CB85}"/>
              </a:ext>
            </a:extLst>
          </p:cNvPr>
          <p:cNvSpPr txBox="1"/>
          <p:nvPr/>
        </p:nvSpPr>
        <p:spPr>
          <a:xfrm>
            <a:off x="1314647" y="5902800"/>
            <a:ext cx="10225136" cy="4860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ko-KR" altLang="en-US" sz="15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초음파 진동자에 전용 겔</a:t>
            </a:r>
            <a:r>
              <a:rPr lang="en-US" altLang="ko-KR" sz="15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(Gel)</a:t>
            </a:r>
            <a:r>
              <a:rPr lang="ko-KR" altLang="en-US" sz="15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이 닿지 않을 경우 기기가 사용을 멈춰 </a:t>
            </a:r>
            <a:endParaRPr lang="en-US" altLang="ko-KR" sz="15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스퀘어 Bold"/>
            </a:endParaRPr>
          </a:p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ko-KR" altLang="en-US" sz="1500" b="1" u="sng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과열 및 화상을 방지</a:t>
            </a:r>
            <a:r>
              <a:rPr lang="ko-KR" altLang="en-US" sz="15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하는 </a:t>
            </a:r>
            <a:r>
              <a:rPr lang="ko-KR" altLang="en-US" sz="1500" b="1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케어셀브</a:t>
            </a:r>
            <a:r>
              <a:rPr lang="ko-KR" altLang="en-US" sz="15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 메카닉 만의 독자적인 기술을 뜻함</a:t>
            </a:r>
            <a:endParaRPr sz="15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나눔스퀘어 Bold"/>
            </a:endParaRPr>
          </a:p>
        </p:txBody>
      </p:sp>
      <p:pic>
        <p:nvPicPr>
          <p:cNvPr id="8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59586" y="2083169"/>
            <a:ext cx="2969200" cy="322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55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9" t="-1" r="490" b="13581"/>
          <a:stretch/>
        </p:blipFill>
        <p:spPr>
          <a:xfrm>
            <a:off x="-6221" y="931334"/>
            <a:ext cx="12198221" cy="592666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" t="25936" r="36578" b="32964"/>
          <a:stretch/>
        </p:blipFill>
        <p:spPr>
          <a:xfrm>
            <a:off x="-6221" y="0"/>
            <a:ext cx="12198221" cy="2616199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0" y="2258291"/>
            <a:ext cx="12192000" cy="25700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220307" y="2881580"/>
            <a:ext cx="1079975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체형관리</a:t>
            </a:r>
            <a:r>
              <a:rPr lang="en-US" altLang="ko-KR" sz="8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! </a:t>
            </a:r>
            <a:r>
              <a:rPr lang="ko-KR" altLang="en-US" sz="8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더 </a:t>
            </a:r>
            <a:r>
              <a:rPr lang="ko-KR" altLang="en-US" sz="8000" b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슬림하게</a:t>
            </a:r>
            <a:r>
              <a:rPr lang="en-US" altLang="ko-KR" sz="8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!</a:t>
            </a:r>
            <a:endParaRPr lang="ko-KR" altLang="en-US" sz="8000" dirty="0">
              <a:solidFill>
                <a:schemeClr val="accent4">
                  <a:lumMod val="40000"/>
                  <a:lumOff val="6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1284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366" y="1481666"/>
            <a:ext cx="6883400" cy="45889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52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체형 관리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73621" y="1664992"/>
            <a:ext cx="42458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4000" b="1" spc="-150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말이 </a:t>
            </a:r>
            <a:r>
              <a:rPr lang="ko-KR" altLang="en-US" sz="4000" b="1" spc="-150" dirty="0" err="1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필요없다</a:t>
            </a:r>
            <a:r>
              <a:rPr lang="en-US" altLang="ko-KR" sz="4000" b="1" spc="-150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!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716619" y="2287657"/>
            <a:ext cx="52269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체형관리</a:t>
            </a:r>
            <a:r>
              <a:rPr lang="en-US" altLang="ko-KR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pc="-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슬리밍</a:t>
            </a:r>
            <a:r>
              <a:rPr lang="ko-KR" altLang="en-US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관리</a:t>
            </a:r>
            <a:r>
              <a:rPr lang="en-US" altLang="ko-KR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부종 관리까지</a:t>
            </a:r>
            <a:r>
              <a:rPr lang="en-US" altLang="ko-KR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!</a:t>
            </a:r>
          </a:p>
          <a:p>
            <a:pPr>
              <a:lnSpc>
                <a:spcPts val="2400"/>
              </a:lnSpc>
            </a:pPr>
            <a:r>
              <a:rPr lang="ko-KR" altLang="en-US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누구나 사용할 수 있도록 크기를 작게</a:t>
            </a:r>
            <a:r>
              <a:rPr lang="en-US" altLang="ko-KR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</a:p>
          <a:p>
            <a:pPr>
              <a:lnSpc>
                <a:spcPts val="2400"/>
              </a:lnSpc>
            </a:pPr>
            <a:r>
              <a:rPr lang="ko-KR" altLang="en-US" b="1" u="sng" spc="-150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무게는 가볍게 </a:t>
            </a:r>
            <a:r>
              <a:rPr lang="en-US" altLang="ko-KR" b="1" u="sng" spc="-150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b="1" u="sng" spc="-150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효과는 </a:t>
            </a:r>
            <a:r>
              <a:rPr lang="ko-KR" altLang="en-US" b="1" u="sng" spc="-150" dirty="0" err="1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더블업</a:t>
            </a:r>
            <a:r>
              <a:rPr lang="ko-KR" altLang="en-US" b="1" u="sng" spc="-150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b="1" u="sng" spc="-150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UP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8835474" y="1682275"/>
            <a:ext cx="35729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u="sng" spc="-150" dirty="0">
                <a:solidFill>
                  <a:srgbClr val="FFFF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원하는 부위 어디든</a:t>
            </a:r>
            <a:r>
              <a:rPr lang="en-US" altLang="ko-KR" b="1" u="sng" spc="-150" dirty="0">
                <a:solidFill>
                  <a:srgbClr val="FFFF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!</a:t>
            </a:r>
          </a:p>
          <a:p>
            <a:pPr>
              <a:lnSpc>
                <a:spcPts val="2400"/>
              </a:lnSpc>
            </a:pPr>
            <a:r>
              <a:rPr lang="ko-KR" altLang="en-US" sz="1200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초음파 </a:t>
            </a:r>
            <a:r>
              <a:rPr lang="en-US" altLang="ko-KR" sz="1200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200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저주파 지방층 </a:t>
            </a:r>
            <a:r>
              <a:rPr lang="ko-KR" altLang="en-US" sz="1200" spc="-15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이중자극</a:t>
            </a:r>
            <a:r>
              <a:rPr lang="ko-KR" altLang="en-US" sz="1200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시스템</a:t>
            </a:r>
            <a:endParaRPr lang="en-US" altLang="ko-KR" sz="1200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ko-KR" altLang="en-US" sz="1200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원하는 부위 어디든 </a:t>
            </a:r>
            <a:r>
              <a:rPr lang="ko-KR" altLang="en-US" sz="1200" spc="-15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슬림하게</a:t>
            </a:r>
            <a:r>
              <a:rPr lang="en-US" altLang="ko-KR" sz="1200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7587758" y="2280899"/>
            <a:ext cx="1315451" cy="359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복부 관리</a:t>
            </a:r>
            <a:endParaRPr lang="en-US" altLang="ko-KR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363728" y="1628800"/>
            <a:ext cx="1315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옆구리 관리</a:t>
            </a:r>
            <a:endParaRPr lang="en-US" altLang="ko-KR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715656" y="4365104"/>
            <a:ext cx="1315451" cy="359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200" b="1" spc="-15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힙업</a:t>
            </a: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관리</a:t>
            </a:r>
            <a:endParaRPr lang="en-US" altLang="ko-KR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184698" y="5101869"/>
            <a:ext cx="16115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하체 관리 </a:t>
            </a:r>
            <a:r>
              <a:rPr lang="en-US" altLang="ko-KR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or </a:t>
            </a:r>
            <a:r>
              <a:rPr lang="ko-KR" altLang="en-US" sz="12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팔 관리</a:t>
            </a:r>
            <a:endParaRPr lang="en-US" altLang="ko-KR" sz="12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384799" y="1701799"/>
            <a:ext cx="880533" cy="2963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36160" y="2348880"/>
            <a:ext cx="880533" cy="2963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655840" y="4437112"/>
            <a:ext cx="880533" cy="2963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256240" y="5157192"/>
            <a:ext cx="1243360" cy="2963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88" y="2836332"/>
            <a:ext cx="4076147" cy="3767667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4546599" y="5985933"/>
            <a:ext cx="6876000" cy="36406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728633" y="5995888"/>
            <a:ext cx="6536267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부위</a:t>
            </a:r>
            <a:endParaRPr lang="en-US" altLang="ko-KR" sz="1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0973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52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체형 관리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52869" y="1394060"/>
            <a:ext cx="7637598" cy="435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4000" b="1" spc="-150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초음파 효과에 따른 변화</a:t>
            </a:r>
            <a:endParaRPr lang="en-US" altLang="ko-KR" sz="4000" b="1" spc="-150" dirty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855132" y="2633132"/>
            <a:ext cx="10143068" cy="1991342"/>
            <a:chOff x="855132" y="2582334"/>
            <a:chExt cx="9660149" cy="1896533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766"/>
            <a:stretch/>
          </p:blipFill>
          <p:spPr>
            <a:xfrm>
              <a:off x="855132" y="2582334"/>
              <a:ext cx="9660149" cy="1896533"/>
            </a:xfrm>
            <a:prstGeom prst="rect">
              <a:avLst/>
            </a:prstGeom>
          </p:spPr>
        </p:pic>
        <p:grpSp>
          <p:nvGrpSpPr>
            <p:cNvPr id="7" name="그룹 6"/>
            <p:cNvGrpSpPr/>
            <p:nvPr/>
          </p:nvGrpSpPr>
          <p:grpSpPr>
            <a:xfrm>
              <a:off x="919891" y="2780680"/>
              <a:ext cx="9080566" cy="1224707"/>
              <a:chOff x="919891" y="2255746"/>
              <a:chExt cx="9080566" cy="1224707"/>
            </a:xfrm>
          </p:grpSpPr>
          <p:sp>
            <p:nvSpPr>
              <p:cNvPr id="8" name="직사각형 7"/>
              <p:cNvSpPr/>
              <p:nvPr/>
            </p:nvSpPr>
            <p:spPr>
              <a:xfrm>
                <a:off x="1092199" y="3111789"/>
                <a:ext cx="1600201" cy="36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ko-KR" altLang="en-US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Arial" panose="020B0604020202020204" pitchFamily="34" charset="0"/>
                  </a:rPr>
                  <a:t>지방</a:t>
                </a:r>
                <a:endParaRPr lang="en-US" altLang="ko-KR" sz="1300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919891" y="2255746"/>
                <a:ext cx="1600201" cy="3483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altLang="ko-KR" sz="1200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Arial" panose="020B0604020202020204" pitchFamily="34" charset="0"/>
                  </a:rPr>
                  <a:t>Before</a:t>
                </a:r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8400256" y="2255746"/>
                <a:ext cx="1600201" cy="3483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altLang="ko-KR" sz="1200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Arial" panose="020B0604020202020204" pitchFamily="34" charset="0"/>
                  </a:rPr>
                  <a:t>After</a:t>
                </a:r>
              </a:p>
            </p:txBody>
          </p:sp>
        </p:grpSp>
      </p:grpSp>
      <p:sp>
        <p:nvSpPr>
          <p:cNvPr id="13" name="직사각형 12"/>
          <p:cNvSpPr/>
          <p:nvPr/>
        </p:nvSpPr>
        <p:spPr>
          <a:xfrm>
            <a:off x="770384" y="1813591"/>
            <a:ext cx="6384032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ko-KR" altLang="en-US" sz="20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수술없이</a:t>
            </a:r>
            <a:r>
              <a:rPr lang="en-US" altLang="ko-KR" sz="20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20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부작용 없이 모든 체형을 완벽하게 관리하자</a:t>
            </a:r>
            <a:r>
              <a:rPr lang="en-US" altLang="ko-KR" sz="20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406483" y="4885349"/>
            <a:ext cx="96603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sz="15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잘 </a:t>
            </a:r>
            <a:r>
              <a:rPr lang="ko-KR" altLang="en-US" sz="1500" b="1" spc="-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안빠지는</a:t>
            </a:r>
            <a:r>
              <a:rPr lang="ko-KR" altLang="en-US" sz="15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살들</a:t>
            </a:r>
            <a:r>
              <a:rPr lang="en-US" altLang="ko-KR" sz="15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500" spc="-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케어셀브</a:t>
            </a:r>
            <a:r>
              <a:rPr lang="ko-KR" altLang="en-US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메카닉이 해결합니다</a:t>
            </a:r>
            <a:r>
              <a:rPr lang="en-US" altLang="ko-KR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ko-KR" altLang="en-US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쉽게 빼기 어려운 지방에 </a:t>
            </a:r>
            <a:r>
              <a:rPr lang="en-US" altLang="ko-KR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500" spc="-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케어셀브</a:t>
            </a:r>
            <a:r>
              <a:rPr lang="ko-KR" altLang="en-US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메카닉 </a:t>
            </a:r>
            <a:endParaRPr lang="en-US" altLang="ko-KR" sz="1500" spc="-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ko-KR" altLang="en-US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초음파 자극 </a:t>
            </a:r>
            <a:r>
              <a:rPr lang="en-US" altLang="ko-KR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수축</a:t>
            </a:r>
            <a:r>
              <a:rPr lang="en-US" altLang="ko-KR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팽창</a:t>
            </a:r>
            <a:r>
              <a:rPr lang="en-US" altLang="ko-KR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r>
              <a:rPr lang="ko-KR" altLang="en-US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을 주어 지방세포를 자극시킵니다</a:t>
            </a:r>
            <a:r>
              <a:rPr lang="en-US" altLang="ko-KR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ko-KR" altLang="en-US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이제 전문가용 체형 관리를 집에서 편하게 사용해보세요</a:t>
            </a:r>
            <a:r>
              <a:rPr lang="en-US" altLang="ko-KR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  <a:r>
              <a:rPr lang="ko-KR" altLang="en-US" sz="15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endParaRPr lang="en-US" altLang="ko-KR" sz="1500" b="1" spc="-150" dirty="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081" y="5113623"/>
            <a:ext cx="4670385" cy="105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089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34"/>
          <a:stretch/>
        </p:blipFill>
        <p:spPr>
          <a:xfrm flipH="1">
            <a:off x="0" y="2407816"/>
            <a:ext cx="12192000" cy="445018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91"/>
          <a:stretch/>
        </p:blipFill>
        <p:spPr>
          <a:xfrm>
            <a:off x="0" y="0"/>
            <a:ext cx="12192000" cy="398780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0" y="2258291"/>
            <a:ext cx="12192000" cy="25700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220307" y="2881580"/>
            <a:ext cx="1079975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피부관리</a:t>
            </a:r>
            <a:r>
              <a:rPr lang="en-US" altLang="ko-KR" sz="8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! </a:t>
            </a:r>
            <a:r>
              <a:rPr lang="ko-KR" altLang="en-US" sz="8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더 아름답게</a:t>
            </a:r>
            <a:r>
              <a:rPr lang="en-US" altLang="ko-KR" sz="8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!</a:t>
            </a:r>
            <a:endParaRPr lang="ko-KR" altLang="en-US" sz="8000" dirty="0">
              <a:solidFill>
                <a:schemeClr val="accent6">
                  <a:lumMod val="40000"/>
                  <a:lumOff val="6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7404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관리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457200" y="1092200"/>
            <a:ext cx="5901267" cy="5376332"/>
            <a:chOff x="457200" y="1092200"/>
            <a:chExt cx="5901267" cy="5376332"/>
          </a:xfrm>
        </p:grpSpPr>
        <p:grpSp>
          <p:nvGrpSpPr>
            <p:cNvPr id="20" name="그룹 19"/>
            <p:cNvGrpSpPr/>
            <p:nvPr/>
          </p:nvGrpSpPr>
          <p:grpSpPr>
            <a:xfrm>
              <a:off x="457200" y="1092200"/>
              <a:ext cx="5901267" cy="5376332"/>
              <a:chOff x="199894" y="1092200"/>
              <a:chExt cx="5901267" cy="5376332"/>
            </a:xfrm>
          </p:grpSpPr>
          <p:pic>
            <p:nvPicPr>
              <p:cNvPr id="19" name="그림 1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6" r="85144"/>
              <a:stretch/>
            </p:blipFill>
            <p:spPr>
              <a:xfrm flipH="1">
                <a:off x="199894" y="1092200"/>
                <a:ext cx="2382440" cy="5376332"/>
              </a:xfrm>
              <a:prstGeom prst="rect">
                <a:avLst/>
              </a:prstGeom>
            </p:spPr>
          </p:pic>
          <p:pic>
            <p:nvPicPr>
              <p:cNvPr id="4" name="그림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6" r="53592"/>
              <a:stretch/>
            </p:blipFill>
            <p:spPr>
              <a:xfrm>
                <a:off x="2396067" y="1092200"/>
                <a:ext cx="3705094" cy="5376332"/>
              </a:xfrm>
              <a:prstGeom prst="rect">
                <a:avLst/>
              </a:prstGeom>
            </p:spPr>
          </p:pic>
        </p:grpSp>
        <p:sp>
          <p:nvSpPr>
            <p:cNvPr id="5" name="직사각형 4"/>
            <p:cNvSpPr/>
            <p:nvPr/>
          </p:nvSpPr>
          <p:spPr>
            <a:xfrm>
              <a:off x="898017" y="1546695"/>
              <a:ext cx="5253523" cy="407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ko-KR" altLang="en-US" sz="30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초음파 피부관리의 효과</a:t>
              </a: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910208" y="2131771"/>
              <a:ext cx="4862703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ko-KR" altLang="en-US" sz="1300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초음파 관리는 순간적인 강력한 진동으로 인해서 생기는 </a:t>
              </a:r>
              <a:endParaRPr lang="en-US" altLang="ko-KR" sz="13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ts val="2400"/>
                </a:lnSpc>
              </a:pPr>
              <a:r>
                <a:rPr lang="ko-KR" altLang="en-US" sz="1300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마찰력을 이용하여</a:t>
              </a:r>
              <a:r>
                <a:rPr lang="en-US" altLang="ko-KR" sz="1300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300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인체에 무해한 초음파가 피하 깊숙이 </a:t>
              </a:r>
              <a:endParaRPr lang="en-US" altLang="ko-KR" sz="13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ts val="2400"/>
                </a:lnSpc>
              </a:pPr>
              <a:r>
                <a:rPr lang="ko-KR" altLang="en-US" sz="1300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전달되게 됩니다</a:t>
              </a:r>
              <a:r>
                <a:rPr lang="en-US" altLang="ko-KR" sz="1300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</a:p>
            <a:p>
              <a:pPr>
                <a:lnSpc>
                  <a:spcPts val="2400"/>
                </a:lnSpc>
              </a:pPr>
              <a:r>
                <a:rPr lang="ko-KR" altLang="en-US" sz="1300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이렇게 전달된 초음파는 하나하나의 세포에 자극을 주고 </a:t>
              </a:r>
              <a:endParaRPr lang="en-US" altLang="ko-KR" sz="13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ts val="2400"/>
                </a:lnSpc>
              </a:pPr>
              <a:r>
                <a:rPr lang="ko-KR" altLang="en-US" sz="1300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세포 자체를 활성화</a:t>
              </a:r>
              <a:r>
                <a:rPr lang="en-US" altLang="ko-KR" sz="1300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300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시켜 줌으로써 </a:t>
              </a:r>
              <a:endParaRPr lang="en-US" altLang="ko-KR" sz="13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ts val="2400"/>
                </a:lnSpc>
              </a:pPr>
              <a:r>
                <a:rPr lang="ko-KR" altLang="en-US" sz="1300" b="1" u="sng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피부의 밸런스를 조절하고 피부 </a:t>
              </a:r>
              <a:r>
                <a:rPr lang="ko-KR" altLang="en-US" sz="1300" b="1" u="sng" spc="-1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재생효과에</a:t>
              </a:r>
              <a:r>
                <a:rPr lang="ko-KR" altLang="en-US" sz="1300" b="1" u="sng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도움을 줍니다</a:t>
              </a:r>
              <a:r>
                <a:rPr lang="en-US" altLang="ko-KR" sz="1300" b="1" u="sng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  <p:pic>
          <p:nvPicPr>
            <p:cNvPr id="29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166" y="4309533"/>
              <a:ext cx="1808626" cy="1965383"/>
            </a:xfrm>
            <a:prstGeom prst="rect">
              <a:avLst/>
            </a:prstGeom>
          </p:spPr>
        </p:pic>
      </p:grpSp>
      <p:grpSp>
        <p:nvGrpSpPr>
          <p:cNvPr id="50" name="그룹 49"/>
          <p:cNvGrpSpPr/>
          <p:nvPr/>
        </p:nvGrpSpPr>
        <p:grpSpPr>
          <a:xfrm>
            <a:off x="6939647" y="999149"/>
            <a:ext cx="4302125" cy="5511718"/>
            <a:chOff x="7430714" y="999149"/>
            <a:chExt cx="4302125" cy="5511718"/>
          </a:xfrm>
        </p:grpSpPr>
        <p:grpSp>
          <p:nvGrpSpPr>
            <p:cNvPr id="49" name="그룹 48"/>
            <p:cNvGrpSpPr/>
            <p:nvPr/>
          </p:nvGrpSpPr>
          <p:grpSpPr>
            <a:xfrm>
              <a:off x="7430714" y="1075267"/>
              <a:ext cx="4302125" cy="5435600"/>
              <a:chOff x="7430714" y="1075267"/>
              <a:chExt cx="4302125" cy="5435600"/>
            </a:xfrm>
          </p:grpSpPr>
          <p:sp>
            <p:nvSpPr>
              <p:cNvPr id="36" name="타원 35"/>
              <p:cNvSpPr/>
              <p:nvPr/>
            </p:nvSpPr>
            <p:spPr>
              <a:xfrm>
                <a:off x="8322730" y="2489199"/>
                <a:ext cx="2946400" cy="2946400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" name="자유형 9"/>
              <p:cNvSpPr/>
              <p:nvPr/>
            </p:nvSpPr>
            <p:spPr>
              <a:xfrm>
                <a:off x="7430714" y="1814692"/>
                <a:ext cx="1621678" cy="871870"/>
              </a:xfrm>
              <a:custGeom>
                <a:avLst/>
                <a:gdLst>
                  <a:gd name="connsiteX0" fmla="*/ 0 w 1621678"/>
                  <a:gd name="connsiteY0" fmla="*/ 0 h 871870"/>
                  <a:gd name="connsiteX1" fmla="*/ 1621678 w 1621678"/>
                  <a:gd name="connsiteY1" fmla="*/ 0 h 871870"/>
                  <a:gd name="connsiteX2" fmla="*/ 1621678 w 1621678"/>
                  <a:gd name="connsiteY2" fmla="*/ 871870 h 871870"/>
                  <a:gd name="connsiteX3" fmla="*/ 0 w 1621678"/>
                  <a:gd name="connsiteY3" fmla="*/ 871870 h 871870"/>
                  <a:gd name="connsiteX4" fmla="*/ 0 w 1621678"/>
                  <a:gd name="connsiteY4" fmla="*/ 0 h 871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21678" h="871870">
                    <a:moveTo>
                      <a:pt x="0" y="0"/>
                    </a:moveTo>
                    <a:lnTo>
                      <a:pt x="1621678" y="0"/>
                    </a:lnTo>
                    <a:lnTo>
                      <a:pt x="1621678" y="871870"/>
                    </a:lnTo>
                    <a:lnTo>
                      <a:pt x="0" y="87187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18110" tIns="118110" rIns="118110" bIns="118110" numCol="1" spcCol="1270" anchor="ctr" anchorCtr="0">
                <a:noAutofit/>
              </a:bodyPr>
              <a:lstStyle/>
              <a:p>
                <a:pPr lvl="0" algn="l" defTabSz="137795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100" kern="12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7430714" y="4281503"/>
                <a:ext cx="1621678" cy="871870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8" name="모서리가 둥근 직사각형 17"/>
              <p:cNvSpPr/>
              <p:nvPr/>
            </p:nvSpPr>
            <p:spPr>
              <a:xfrm>
                <a:off x="7874000" y="1397001"/>
                <a:ext cx="1837266" cy="2289779"/>
              </a:xfrm>
              <a:prstGeom prst="roundRect">
                <a:avLst/>
              </a:prstGeom>
              <a:ln>
                <a:noFill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9895573" y="1397001"/>
                <a:ext cx="1837266" cy="2289779"/>
              </a:xfrm>
              <a:prstGeom prst="roundRect">
                <a:avLst/>
              </a:prstGeom>
              <a:ln>
                <a:noFill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3" name="모서리가 둥근 직사각형 22"/>
              <p:cNvSpPr/>
              <p:nvPr/>
            </p:nvSpPr>
            <p:spPr>
              <a:xfrm>
                <a:off x="7874000" y="4221088"/>
                <a:ext cx="1837266" cy="2289779"/>
              </a:xfrm>
              <a:prstGeom prst="roundRect">
                <a:avLst/>
              </a:prstGeom>
              <a:ln>
                <a:noFill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4" name="모서리가 둥근 직사각형 23"/>
              <p:cNvSpPr/>
              <p:nvPr/>
            </p:nvSpPr>
            <p:spPr>
              <a:xfrm>
                <a:off x="9895573" y="4221088"/>
                <a:ext cx="1837266" cy="2289779"/>
              </a:xfrm>
              <a:prstGeom prst="roundRect">
                <a:avLst/>
              </a:prstGeom>
              <a:ln>
                <a:noFill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5" name="타원 24"/>
              <p:cNvSpPr/>
              <p:nvPr/>
            </p:nvSpPr>
            <p:spPr>
              <a:xfrm>
                <a:off x="8496300" y="1075267"/>
                <a:ext cx="592666" cy="59266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6" name="타원 25"/>
              <p:cNvSpPr/>
              <p:nvPr/>
            </p:nvSpPr>
            <p:spPr>
              <a:xfrm>
                <a:off x="10517873" y="1075267"/>
                <a:ext cx="592666" cy="59266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7" name="타원 26"/>
              <p:cNvSpPr/>
              <p:nvPr/>
            </p:nvSpPr>
            <p:spPr>
              <a:xfrm>
                <a:off x="8496300" y="3933056"/>
                <a:ext cx="592666" cy="59266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8" name="타원 27"/>
              <p:cNvSpPr/>
              <p:nvPr/>
            </p:nvSpPr>
            <p:spPr>
              <a:xfrm>
                <a:off x="10517873" y="3933056"/>
                <a:ext cx="592666" cy="59266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8297417" y="3861048"/>
                <a:ext cx="948183" cy="6139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algn="ctr">
                  <a:lnSpc>
                    <a:spcPct val="150000"/>
                  </a:lnSpc>
                </a:pPr>
                <a:r>
                  <a:rPr lang="en-US" altLang="ko-KR" sz="2500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10344472" y="3861048"/>
                <a:ext cx="948183" cy="6139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algn="ctr">
                  <a:lnSpc>
                    <a:spcPct val="150000"/>
                  </a:lnSpc>
                </a:pPr>
                <a:r>
                  <a:rPr lang="en-US" altLang="ko-KR" sz="2500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37" name="직사각형 36"/>
              <p:cNvSpPr/>
              <p:nvPr/>
            </p:nvSpPr>
            <p:spPr>
              <a:xfrm>
                <a:off x="7882467" y="1705549"/>
                <a:ext cx="18288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ko-KR" altLang="en-US" sz="2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보습 관리</a:t>
                </a:r>
                <a:endParaRPr lang="en-US" altLang="ko-KR" sz="2000" b="1" u="sng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9903957" y="1705549"/>
                <a:ext cx="18288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ko-KR" altLang="en-US" sz="2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피부</a:t>
                </a:r>
                <a:r>
                  <a:rPr lang="en-US" altLang="ko-KR" sz="2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lang="ko-KR" altLang="en-US" sz="2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톤 관리</a:t>
                </a:r>
                <a:endParaRPr lang="en-US" altLang="ko-KR" sz="2000" b="1" u="sng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9" name="직사각형 38"/>
              <p:cNvSpPr/>
              <p:nvPr/>
            </p:nvSpPr>
            <p:spPr>
              <a:xfrm>
                <a:off x="7882467" y="4564741"/>
                <a:ext cx="18288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ko-KR" altLang="en-US" sz="2000" b="1" dirty="0" err="1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힐링</a:t>
                </a:r>
                <a:r>
                  <a:rPr lang="ko-KR" altLang="en-US" sz="2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케어</a:t>
                </a:r>
                <a:endParaRPr lang="en-US" altLang="ko-KR" sz="2000" b="1" u="sng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9903957" y="4564741"/>
                <a:ext cx="18288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ko-KR" altLang="en-US" sz="20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마사지 효과</a:t>
                </a:r>
                <a:endParaRPr lang="en-US" altLang="ko-KR" sz="2000" b="1" u="sng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958667" y="2142067"/>
                <a:ext cx="1676400" cy="145626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2" name="모서리가 둥근 직사각형 41"/>
              <p:cNvSpPr/>
              <p:nvPr/>
            </p:nvSpPr>
            <p:spPr>
              <a:xfrm>
                <a:off x="9984432" y="2142067"/>
                <a:ext cx="1676400" cy="145626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3" name="모서리가 둥근 직사각형 42"/>
              <p:cNvSpPr/>
              <p:nvPr/>
            </p:nvSpPr>
            <p:spPr>
              <a:xfrm>
                <a:off x="7958667" y="4958102"/>
                <a:ext cx="1676400" cy="145626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4" name="모서리가 둥근 직사각형 43"/>
              <p:cNvSpPr/>
              <p:nvPr/>
            </p:nvSpPr>
            <p:spPr>
              <a:xfrm>
                <a:off x="9984432" y="4958102"/>
                <a:ext cx="1676400" cy="145626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7941733" y="2420888"/>
                <a:ext cx="1667934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피부 속까지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흡수되도록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두드려 주어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효과적인 보습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9984432" y="2536304"/>
                <a:ext cx="166793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혈액 순환 개선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피부 탄력 및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미백 개선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7941733" y="5191060"/>
                <a:ext cx="1667934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스트레스로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지친 피부에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재생을 돕는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5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힐링</a:t>
                </a:r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케어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9984432" y="5191060"/>
                <a:ext cx="166793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미세한 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두드림으로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5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마사지 효과</a:t>
                </a:r>
                <a:endPara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0" name="직사각형 29"/>
            <p:cNvSpPr/>
            <p:nvPr/>
          </p:nvSpPr>
          <p:spPr>
            <a:xfrm>
              <a:off x="8297417" y="999149"/>
              <a:ext cx="948183" cy="6139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ko-KR" sz="2500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10344472" y="999149"/>
              <a:ext cx="948183" cy="6139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ko-KR" sz="2500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7144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관리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910209" y="1546695"/>
            <a:ext cx="5253523" cy="407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30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듀얼 기능 </a:t>
            </a:r>
            <a:r>
              <a:rPr lang="en-US" altLang="ko-KR" sz="30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30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 </a:t>
            </a:r>
            <a:r>
              <a:rPr lang="en-US" altLang="ko-KR" sz="30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30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저주파</a:t>
            </a:r>
            <a:r>
              <a:rPr lang="en-US" altLang="ko-KR" sz="30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3000" b="1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910208" y="2504304"/>
            <a:ext cx="7302459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200" b="1" dirty="0" err="1"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듀얼기능</a:t>
            </a:r>
            <a:r>
              <a:rPr lang="ko-KR" altLang="en-US" sz="2200" b="1" dirty="0"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피부 재생의 효과</a:t>
            </a:r>
          </a:p>
          <a:p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1.2 MHz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고밀도 초음파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이용해 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붓기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붉음증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없이 자연적인 세포의 활성을 유도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재생을 도와 문제 피부를 건강하게 치료해줍니다</a:t>
            </a:r>
            <a:r>
              <a:rPr lang="en-US" altLang="ko-KR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600" u="sng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ECM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세포외기질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생성과 분해의 균형을 이루어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자연적으로 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피부보습</a:t>
            </a:r>
            <a:r>
              <a:rPr lang="en-US" altLang="ko-KR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브라이트닝</a:t>
            </a:r>
            <a:r>
              <a:rPr lang="en-US" altLang="ko-KR" sz="13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안색정화</a:t>
            </a:r>
            <a:r>
              <a:rPr lang="en-US" altLang="ko-KR" sz="13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주름개선</a:t>
            </a:r>
            <a:r>
              <a:rPr lang="en-US" altLang="ko-KR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모공축소</a:t>
            </a:r>
            <a:r>
              <a:rPr lang="en-US" altLang="ko-KR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ko-KR" alt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탄력 증진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 노화된 피부를 근본적으로 젊고 건강하게 만들어 줍니다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ECM(</a:t>
            </a:r>
            <a:r>
              <a:rPr lang="ko-KR" altLang="en-US" sz="1400" dirty="0" err="1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세포외기질</a:t>
            </a: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이란</a:t>
            </a:r>
            <a:endParaRPr lang="en-US" altLang="ko-KR" sz="1400" dirty="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세포들 사이의 공간을 채우는 물질로 세포와 세포를 지지해주는 물질입니다</a:t>
            </a: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788" y="1464732"/>
            <a:ext cx="4991945" cy="4614158"/>
          </a:xfrm>
          <a:prstGeom prst="rect">
            <a:avLst/>
          </a:prstGeom>
        </p:spPr>
      </p:pic>
      <p:sp>
        <p:nvSpPr>
          <p:cNvPr id="54" name="모서리가 둥근 직사각형 53"/>
          <p:cNvSpPr/>
          <p:nvPr/>
        </p:nvSpPr>
        <p:spPr>
          <a:xfrm>
            <a:off x="995988" y="3001818"/>
            <a:ext cx="789709" cy="25630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007641" y="2975000"/>
            <a:ext cx="80502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Check 1</a:t>
            </a:r>
          </a:p>
        </p:txBody>
      </p:sp>
      <p:sp>
        <p:nvSpPr>
          <p:cNvPr id="56" name="모서리가 둥근 직사각형 55"/>
          <p:cNvSpPr/>
          <p:nvPr/>
        </p:nvSpPr>
        <p:spPr>
          <a:xfrm>
            <a:off x="995988" y="4293096"/>
            <a:ext cx="789709" cy="25630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1007641" y="4266278"/>
            <a:ext cx="80502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나눔스퀘어 Bold"/>
              </a:rPr>
              <a:t>Check 2</a:t>
            </a:r>
          </a:p>
        </p:txBody>
      </p:sp>
    </p:spTree>
    <p:extLst>
      <p:ext uri="{BB962C8B-B14F-4D97-AF65-F5344CB8AC3E}">
        <p14:creationId xmlns:p14="http://schemas.microsoft.com/office/powerpoint/2010/main" val="643565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20307" y="2881580"/>
            <a:ext cx="464903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개발 배경</a:t>
            </a:r>
            <a:endParaRPr lang="ko-KR" altLang="en-US" sz="8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8950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85" y="1456266"/>
            <a:ext cx="5190804" cy="32258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619034" y="4917738"/>
            <a:ext cx="67144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latinLnBrk="0">
              <a:lnSpc>
                <a:spcPct val="120000"/>
              </a:lnSpc>
            </a:pPr>
            <a:r>
              <a:rPr lang="ko-KR" altLang="en-US" sz="150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케어셀브</a:t>
            </a:r>
            <a:r>
              <a:rPr lang="ko-KR" altLang="en-US" sz="15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메카닉  기기는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초당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120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만회 진동으로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깊은 층인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457200" latinLnBrk="0">
              <a:lnSpc>
                <a:spcPct val="120000"/>
              </a:lnSpc>
            </a:pP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SMAS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층 </a:t>
            </a: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부터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진피층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표피층까지 초음파 열에너지를 전달하여 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457200" latinLnBrk="0">
              <a:lnSpc>
                <a:spcPct val="120000"/>
              </a:lnSpc>
            </a:pP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피부노화의 주범인 넓어진 모공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깊어진 주름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탄력 개선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457200" latinLnBrk="0">
              <a:lnSpc>
                <a:spcPct val="120000"/>
              </a:lnSpc>
            </a:pP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미백과 </a:t>
            </a: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리프팅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효과를 볼 수 있는 기기입니다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4453466" y="2785534"/>
            <a:ext cx="62653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4453466" y="3284984"/>
            <a:ext cx="62653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453466" y="3789040"/>
            <a:ext cx="62653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4453466" y="4293096"/>
            <a:ext cx="62653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4453797" y="2873731"/>
            <a:ext cx="964869" cy="283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latinLnBrk="0"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진피 상층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453797" y="3390860"/>
            <a:ext cx="964869" cy="283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latinLnBrk="0">
              <a:lnSpc>
                <a:spcPct val="120000"/>
              </a:lnSpc>
            </a:pP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진피층</a:t>
            </a:r>
            <a:endParaRPr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453797" y="3898860"/>
            <a:ext cx="964869" cy="27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latinLnBrk="0">
              <a:lnSpc>
                <a:spcPct val="120000"/>
              </a:lnSpc>
            </a:pP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SMAS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층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60" b="10036"/>
          <a:stretch/>
        </p:blipFill>
        <p:spPr>
          <a:xfrm>
            <a:off x="6587067" y="1958432"/>
            <a:ext cx="2272518" cy="235271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9" r="42947"/>
          <a:stretch/>
        </p:blipFill>
        <p:spPr>
          <a:xfrm>
            <a:off x="9076266" y="1388532"/>
            <a:ext cx="2486361" cy="2937934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7387621" y="4331201"/>
            <a:ext cx="82504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latinLnBrk="0">
              <a:lnSpc>
                <a:spcPct val="120000"/>
              </a:lnSpc>
            </a:pPr>
            <a:r>
              <a:rPr lang="en-US" altLang="ko-KR" sz="15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Before</a:t>
            </a:r>
            <a:endParaRPr lang="ko-KR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0306248" y="4331238"/>
            <a:ext cx="825045" cy="353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latinLnBrk="0">
              <a:lnSpc>
                <a:spcPct val="120000"/>
              </a:lnSpc>
            </a:pPr>
            <a:r>
              <a:rPr lang="en-US" altLang="ko-KR" sz="15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After</a:t>
            </a:r>
            <a:endParaRPr lang="ko-KR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 배경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9796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3" y="305250"/>
            <a:ext cx="3746873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CareCellve</a:t>
            </a: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X CB DERM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08207" y="4891777"/>
            <a:ext cx="6096000" cy="1503489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 latinLnBrk="0">
              <a:lnSpc>
                <a:spcPct val="120000"/>
              </a:lnSpc>
            </a:pP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CB DERM EX</a:t>
            </a: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영양분을 피부 깊숙이 전달 시킵니다</a:t>
            </a: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5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</a:t>
            </a:r>
            <a:r>
              <a:rPr lang="en-US" altLang="ko-KR" sz="15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+  CB DERM EX]</a:t>
            </a:r>
            <a:r>
              <a:rPr lang="ko-KR" altLang="en-US" sz="15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5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같이 사용시 피부 재생 효과를 통해 주름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탄력 개선과 </a:t>
            </a:r>
            <a:endParaRPr lang="en-US" altLang="ko-KR" sz="13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미백과 </a:t>
            </a:r>
            <a:r>
              <a:rPr lang="ko-KR" altLang="en-US" sz="13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리프팅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케어를 빠르게 도와 줍니다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defTabSz="457200" latinLnBrk="0">
              <a:lnSpc>
                <a:spcPct val="120000"/>
              </a:lnSpc>
            </a:pP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85333" y="1689081"/>
            <a:ext cx="6096000" cy="186512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 latinLnBrk="0">
              <a:lnSpc>
                <a:spcPct val="120000"/>
              </a:lnSpc>
            </a:pPr>
            <a:r>
              <a:rPr lang="ko-KR" altLang="en-US" sz="32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초음파 기기로 </a:t>
            </a:r>
            <a:endParaRPr lang="en-US" altLang="ko-KR" sz="3200" b="1" spc="-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defTabSz="457200" latinLnBrk="0">
              <a:lnSpc>
                <a:spcPct val="120000"/>
              </a:lnSpc>
            </a:pPr>
            <a:r>
              <a:rPr lang="en-US" altLang="ko-KR" sz="32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CB DERM EX </a:t>
            </a:r>
            <a:r>
              <a:rPr lang="ko-KR" altLang="en-US" sz="32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의 </a:t>
            </a:r>
            <a:endParaRPr lang="en-US" altLang="ko-KR" sz="3200" b="1" spc="-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defTabSz="457200" latinLnBrk="0">
              <a:lnSpc>
                <a:spcPct val="120000"/>
              </a:lnSpc>
            </a:pPr>
            <a:r>
              <a:rPr lang="ko-KR" altLang="en-US" sz="32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영양분을 손실없이 공급하자</a:t>
            </a:r>
            <a:r>
              <a:rPr lang="en-US" altLang="ko-KR" sz="32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  <a:endParaRPr lang="ko-KR" altLang="en-US" sz="3200" b="1" spc="-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118" y="1039747"/>
            <a:ext cx="4789429" cy="2694054"/>
          </a:xfrm>
          <a:prstGeom prst="rect">
            <a:avLst/>
          </a:prstGeom>
        </p:spPr>
      </p:pic>
      <p:pic>
        <p:nvPicPr>
          <p:cNvPr id="1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41568" y="1625600"/>
            <a:ext cx="1816416" cy="197384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3403EF5-F7E7-4522-92A6-5FFEAC9201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504" t="23026" r="54426" b="56942"/>
          <a:stretch/>
        </p:blipFill>
        <p:spPr>
          <a:xfrm rot="10800000">
            <a:off x="6833616" y="4974333"/>
            <a:ext cx="1972128" cy="1038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3403EF5-F7E7-4522-92A6-5FFEAC9201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974" t="23900" r="5361" b="56309"/>
          <a:stretch/>
        </p:blipFill>
        <p:spPr>
          <a:xfrm rot="10800000">
            <a:off x="9489903" y="4968238"/>
            <a:ext cx="1762521" cy="1054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직선 연결선 10"/>
          <p:cNvCxnSpPr/>
          <p:nvPr/>
        </p:nvCxnSpPr>
        <p:spPr>
          <a:xfrm>
            <a:off x="762000" y="4419600"/>
            <a:ext cx="10631424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7418101" y="6019830"/>
            <a:ext cx="82504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latinLnBrk="0">
              <a:lnSpc>
                <a:spcPct val="120000"/>
              </a:lnSpc>
            </a:pPr>
            <a:r>
              <a:rPr lang="en-US" altLang="ko-KR" sz="15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Before</a:t>
            </a:r>
            <a:endParaRPr lang="ko-KR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9977064" y="6019830"/>
            <a:ext cx="825045" cy="353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latinLnBrk="0">
              <a:lnSpc>
                <a:spcPct val="120000"/>
              </a:lnSpc>
            </a:pPr>
            <a:r>
              <a:rPr lang="en-US" altLang="ko-KR" sz="15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After</a:t>
            </a:r>
            <a:endParaRPr lang="ko-KR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" name="직선 화살표 연결선 15"/>
          <p:cNvCxnSpPr/>
          <p:nvPr/>
        </p:nvCxnSpPr>
        <p:spPr>
          <a:xfrm>
            <a:off x="8952048" y="5524006"/>
            <a:ext cx="409839" cy="2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570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 및 인증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04. </a:t>
            </a:r>
            <a:r>
              <a:rPr lang="ko-KR" altLang="en-US" sz="16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인증자료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object 5"/>
          <p:cNvPicPr/>
          <p:nvPr/>
        </p:nvPicPr>
        <p:blipFill rotWithShape="1">
          <a:blip r:embed="rId2" cstate="print"/>
          <a:srcRect b="67970"/>
          <a:stretch/>
        </p:blipFill>
        <p:spPr>
          <a:xfrm>
            <a:off x="2411816" y="990104"/>
            <a:ext cx="6749345" cy="2786766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0801D166-F6DB-F984-34A1-E1DD6B13FD63}"/>
              </a:ext>
            </a:extLst>
          </p:cNvPr>
          <p:cNvPicPr/>
          <p:nvPr/>
        </p:nvPicPr>
        <p:blipFill rotWithShape="1">
          <a:blip r:embed="rId2" cstate="print"/>
          <a:srcRect l="-206" t="33179" r="34065" b="33526"/>
          <a:stretch/>
        </p:blipFill>
        <p:spPr>
          <a:xfrm>
            <a:off x="3733721" y="3875812"/>
            <a:ext cx="4336854" cy="281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35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 및 인증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04. </a:t>
            </a:r>
            <a:r>
              <a:rPr lang="ko-KR" altLang="en-US" sz="16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인증자료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object 5">
            <a:extLst>
              <a:ext uri="{FF2B5EF4-FFF2-40B4-BE49-F238E27FC236}">
                <a16:creationId xmlns:a16="http://schemas.microsoft.com/office/drawing/2014/main" id="{AE7C07E6-5FE5-6F53-76E8-C96661F10AA5}"/>
              </a:ext>
            </a:extLst>
          </p:cNvPr>
          <p:cNvPicPr/>
          <p:nvPr/>
        </p:nvPicPr>
        <p:blipFill rotWithShape="1">
          <a:blip r:embed="rId2" cstate="print"/>
          <a:srcRect l="70094" t="34145" r="222" b="33582"/>
          <a:stretch/>
        </p:blipFill>
        <p:spPr>
          <a:xfrm>
            <a:off x="3713457" y="970588"/>
            <a:ext cx="1958009" cy="2788920"/>
          </a:xfrm>
          <a:prstGeom prst="rect">
            <a:avLst/>
          </a:prstGeom>
        </p:spPr>
      </p:pic>
      <p:pic>
        <p:nvPicPr>
          <p:cNvPr id="8" name="object 5">
            <a:extLst>
              <a:ext uri="{FF2B5EF4-FFF2-40B4-BE49-F238E27FC236}">
                <a16:creationId xmlns:a16="http://schemas.microsoft.com/office/drawing/2014/main" id="{71E63BEF-5F5F-0845-AEAE-C6B4867D4537}"/>
              </a:ext>
            </a:extLst>
          </p:cNvPr>
          <p:cNvPicPr/>
          <p:nvPr/>
        </p:nvPicPr>
        <p:blipFill rotWithShape="1">
          <a:blip r:embed="rId2" cstate="print"/>
          <a:srcRect t="68094" r="69151"/>
          <a:stretch/>
        </p:blipFill>
        <p:spPr>
          <a:xfrm>
            <a:off x="6947358" y="958993"/>
            <a:ext cx="2100549" cy="2800515"/>
          </a:xfrm>
          <a:prstGeom prst="rect">
            <a:avLst/>
          </a:prstGeom>
        </p:spPr>
      </p:pic>
      <p:pic>
        <p:nvPicPr>
          <p:cNvPr id="9" name="object 5">
            <a:extLst>
              <a:ext uri="{FF2B5EF4-FFF2-40B4-BE49-F238E27FC236}">
                <a16:creationId xmlns:a16="http://schemas.microsoft.com/office/drawing/2014/main" id="{0F9379BC-8E35-CD3C-BB78-1CA7816C2AA8}"/>
              </a:ext>
            </a:extLst>
          </p:cNvPr>
          <p:cNvPicPr/>
          <p:nvPr/>
        </p:nvPicPr>
        <p:blipFill rotWithShape="1">
          <a:blip r:embed="rId2" cstate="print"/>
          <a:srcRect l="34594" t="67860" r="34604"/>
          <a:stretch/>
        </p:blipFill>
        <p:spPr>
          <a:xfrm>
            <a:off x="3677478" y="3856384"/>
            <a:ext cx="2029968" cy="2697480"/>
          </a:xfrm>
          <a:prstGeom prst="rect">
            <a:avLst/>
          </a:prstGeom>
        </p:spPr>
      </p:pic>
      <p:pic>
        <p:nvPicPr>
          <p:cNvPr id="10" name="object 5">
            <a:extLst>
              <a:ext uri="{FF2B5EF4-FFF2-40B4-BE49-F238E27FC236}">
                <a16:creationId xmlns:a16="http://schemas.microsoft.com/office/drawing/2014/main" id="{2C82653C-A375-AA6C-BE72-370E0C5C472F}"/>
              </a:ext>
            </a:extLst>
          </p:cNvPr>
          <p:cNvPicPr/>
          <p:nvPr/>
        </p:nvPicPr>
        <p:blipFill rotWithShape="1">
          <a:blip r:embed="rId2" cstate="print"/>
          <a:srcRect l="69634" t="67860"/>
          <a:stretch/>
        </p:blipFill>
        <p:spPr>
          <a:xfrm>
            <a:off x="6947358" y="3856384"/>
            <a:ext cx="2027677" cy="269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24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/>
          <p:cNvGrpSpPr/>
          <p:nvPr/>
        </p:nvGrpSpPr>
        <p:grpSpPr>
          <a:xfrm>
            <a:off x="6594764" y="2265218"/>
            <a:ext cx="4606636" cy="2957946"/>
            <a:chOff x="6594764" y="2265218"/>
            <a:chExt cx="4606636" cy="2957946"/>
          </a:xfrm>
        </p:grpSpPr>
        <p:sp>
          <p:nvSpPr>
            <p:cNvPr id="26" name="직사각형 25"/>
            <p:cNvSpPr/>
            <p:nvPr/>
          </p:nvSpPr>
          <p:spPr>
            <a:xfrm>
              <a:off x="6594764" y="2431473"/>
              <a:ext cx="4606636" cy="2791691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6719456" y="2265218"/>
              <a:ext cx="2362200" cy="339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6645149" y="2228381"/>
            <a:ext cx="27792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2000" b="1" spc="-15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이런 분께 필요합니다</a:t>
            </a:r>
            <a:r>
              <a:rPr lang="en-US" altLang="ko-KR" sz="2000" b="1" spc="-15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3806"/>
          <a:stretch/>
        </p:blipFill>
        <p:spPr>
          <a:xfrm>
            <a:off x="1274619" y="1717965"/>
            <a:ext cx="4576380" cy="21197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필요하신 분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05.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권장 대상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73" y="2336592"/>
            <a:ext cx="4976291" cy="459968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934761" y="2768759"/>
            <a:ext cx="53057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병원 전문 샵에서 많이 사용하는 미용기기 효과 그대로</a:t>
            </a:r>
            <a:endParaRPr lang="en-US" altLang="ko-KR" sz="1200" spc="-15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피부 및 모든 체형을  완벽하게  관리합니다</a:t>
            </a:r>
            <a:r>
              <a:rPr lang="en-US" altLang="ko-KR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  <a:endParaRPr lang="en-US" altLang="ko-KR" sz="1200" spc="-15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체형 관리 시 선택적으로 부분별 부위 관리가 가능합니다</a:t>
            </a:r>
            <a:r>
              <a:rPr lang="en-US" altLang="ko-KR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멍이나 흉터가 없는 수술없이 체형 관리가 가능합니다</a:t>
            </a:r>
            <a:r>
              <a:rPr lang="en-US" altLang="ko-KR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 후 에도 요요나 부작용이 거의 없고</a:t>
            </a:r>
            <a:r>
              <a:rPr lang="en-US" altLang="ko-KR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일상 생활이 가능합니다</a:t>
            </a:r>
            <a:r>
              <a:rPr lang="en-US" altLang="ko-KR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인체에 무해한 초음파로 안전하고 간단하게 사용 가능합니다</a:t>
            </a:r>
            <a:r>
              <a:rPr lang="en-US" altLang="ko-KR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2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spc="-15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6728543" y="2853302"/>
            <a:ext cx="337647" cy="268224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6728543" y="3237461"/>
            <a:ext cx="337647" cy="268224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6728543" y="3597501"/>
            <a:ext cx="337647" cy="268224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6728543" y="3957541"/>
            <a:ext cx="337647" cy="268224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6728543" y="4322718"/>
            <a:ext cx="337647" cy="268224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31" t="29185" r="-1133" b="62070"/>
          <a:stretch/>
        </p:blipFill>
        <p:spPr>
          <a:xfrm>
            <a:off x="6728543" y="4698259"/>
            <a:ext cx="337647" cy="26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666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20307" y="2881580"/>
            <a:ext cx="464903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ko-KR" altLang="en-US" sz="8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90861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 정의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572742-CEB0-4028-A9E5-D519BBDA3C23}"/>
              </a:ext>
            </a:extLst>
          </p:cNvPr>
          <p:cNvSpPr txBox="1"/>
          <p:nvPr/>
        </p:nvSpPr>
        <p:spPr>
          <a:xfrm>
            <a:off x="1998137" y="1229100"/>
            <a:ext cx="10462087" cy="2485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2500" b="1" dirty="0" err="1">
                <a:solidFill>
                  <a:schemeClr val="accent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초음파란</a:t>
            </a:r>
            <a:r>
              <a:rPr lang="en-US" altLang="ko-KR" sz="2500" b="1" dirty="0">
                <a:solidFill>
                  <a:schemeClr val="accent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 Ultrasound</a:t>
            </a:r>
          </a:p>
          <a:p>
            <a:pPr fontAlgn="base"/>
            <a:endParaRPr lang="ko-KR" altLang="en-US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초과한다는 뜻의 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‘Ultra’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소리를 뜻하는 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‘Sound’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더하여 소리가 초과한다는 뜻이다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사람의 귀로 소리를 들을 수 있는 영역대가 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20hz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부터 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20khz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 이고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fontAlgn="base"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사이의 영역대를 가청주파수라고 한다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fontAlgn="base">
              <a:lnSpc>
                <a:spcPct val="150000"/>
              </a:lnSpc>
            </a:pP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초음파는 가청주파수 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20Khz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넘어서는 음파를 말하고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사람의 귀로 소리를 들을 수 없는 </a:t>
            </a:r>
            <a:r>
              <a:rPr lang="ko-KR" altLang="en-US" sz="15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영역대이다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01" y="3927763"/>
            <a:ext cx="4502081" cy="23724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572742-CEB0-4028-A9E5-D519BBDA3C23}"/>
              </a:ext>
            </a:extLst>
          </p:cNvPr>
          <p:cNvSpPr txBox="1"/>
          <p:nvPr/>
        </p:nvSpPr>
        <p:spPr>
          <a:xfrm>
            <a:off x="6182210" y="5871203"/>
            <a:ext cx="1769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0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 출처 </a:t>
            </a:r>
            <a:r>
              <a:rPr lang="en-US" altLang="ko-KR" sz="10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0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네이버</a:t>
            </a:r>
            <a:endParaRPr lang="en-US" altLang="ko-KR" sz="1000"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81323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420484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초음파의 </a:t>
            </a:r>
            <a:r>
              <a:rPr lang="ko-KR" altLang="en-US" sz="1600" b="1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뷰티케어</a:t>
            </a: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개선 원리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1CC14D39-0C2B-444E-80FA-2958342114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412667"/>
              </p:ext>
            </p:extLst>
          </p:nvPr>
        </p:nvGraphicFramePr>
        <p:xfrm>
          <a:off x="1919536" y="974516"/>
          <a:ext cx="8963812" cy="559946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623049">
                  <a:extLst>
                    <a:ext uri="{9D8B030D-6E8A-4147-A177-3AD203B41FA5}">
                      <a16:colId xmlns:a16="http://schemas.microsoft.com/office/drawing/2014/main" val="2398819028"/>
                    </a:ext>
                  </a:extLst>
                </a:gridCol>
                <a:gridCol w="5876539">
                  <a:extLst>
                    <a:ext uri="{9D8B030D-6E8A-4147-A177-3AD203B41FA5}">
                      <a16:colId xmlns:a16="http://schemas.microsoft.com/office/drawing/2014/main" val="3054450423"/>
                    </a:ext>
                  </a:extLst>
                </a:gridCol>
                <a:gridCol w="1464224">
                  <a:extLst>
                    <a:ext uri="{9D8B030D-6E8A-4147-A177-3AD203B41FA5}">
                      <a16:colId xmlns:a16="http://schemas.microsoft.com/office/drawing/2014/main" val="1290359836"/>
                    </a:ext>
                  </a:extLst>
                </a:gridCol>
              </a:tblGrid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개선 내용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원리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3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 </a:t>
                      </a:r>
                      <a:r>
                        <a:rPr lang="en-US" altLang="ko-KR" sz="13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3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3697400653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여드름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모공 속 피지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노폐물로 인한 화농 제거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살균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재생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3~4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251495089"/>
                  </a:ext>
                </a:extLst>
              </a:tr>
              <a:tr h="4362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잡티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기미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주근깨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침착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멜라닌 색소 환원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20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 사용시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주기로 활성화</a:t>
                      </a:r>
                      <a:endParaRPr lang="en-US" altLang="ko-KR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피부세포 순환주기 단축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피부 세포 내 세균 박멸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노폐물 포획 배출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4~12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252187153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복부 관리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 기능 활성화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숙변 제거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독소 배출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2~3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2719885439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잔주름 개선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신진대사 촉진으로 피부가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젊어지며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투명해짐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4~12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3357785786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노화 방지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콜라겐 및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엘라스틴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섬유생성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정상화 및 피부 탄력 회복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3~4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947190381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모공 세척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섬세한 마이크로 마사지 효과로 모공 속 노폐물 제거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2~3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3111117138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모공 축소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콜라겐 생성으로 인한 탄력 회복과 모공 축소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1~2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8672936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밸런스 관리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지성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건성 모두 피부세포 기능 정상화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중성화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1~2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208766733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각질 제거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표피 각질층의 죽은 세포와 이물질 제거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1~2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2399078436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리프팅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분해 제거된 지방만큼 피부가 수축되면서 탄력회복 및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리프팅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4~5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400019790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딥 클리닝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진동 및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박포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작용으로 모공 깊숙이 노폐물을 세정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4~5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2434110090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화이트닝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진동으로 침착색소 분해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피부 정상화로 색소 침착 예방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3~4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1705292102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보습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이화작용 및 포화지방 분해로 인하여 수분으로 변환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촉촉한 피부 유지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2~3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1818318789"/>
                  </a:ext>
                </a:extLst>
              </a:tr>
              <a:tr h="337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슬리밍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부위별 지방분해 및 제거로 얼굴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몸매의 균형 조절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2~3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1928102215"/>
                  </a:ext>
                </a:extLst>
              </a:tr>
              <a:tr h="4362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화장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표피의 분비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보습 개선 향상 </a:t>
                      </a:r>
                      <a:endParaRPr lang="en-US" altLang="ko-KR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기능성 천연화장품 사용 시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음파영동으로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진피층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까지 전달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3~5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7250" marR="87250" marT="43625" marB="43625" anchor="ctr"/>
                </a:tc>
                <a:extLst>
                  <a:ext uri="{0D108BD9-81ED-4DB2-BD59-A6C34878D82A}">
                    <a16:rowId xmlns:a16="http://schemas.microsoft.com/office/drawing/2014/main" val="3789679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850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420484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초음파의 헬스케어 개선 원리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5AB69E46-E91A-4F74-956D-C439BC018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315722"/>
              </p:ext>
            </p:extLst>
          </p:nvPr>
        </p:nvGraphicFramePr>
        <p:xfrm>
          <a:off x="623392" y="2013584"/>
          <a:ext cx="10873209" cy="352557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159565">
                  <a:extLst>
                    <a:ext uri="{9D8B030D-6E8A-4147-A177-3AD203B41FA5}">
                      <a16:colId xmlns:a16="http://schemas.microsoft.com/office/drawing/2014/main" val="2398819028"/>
                    </a:ext>
                  </a:extLst>
                </a:gridCol>
                <a:gridCol w="4979504">
                  <a:extLst>
                    <a:ext uri="{9D8B030D-6E8A-4147-A177-3AD203B41FA5}">
                      <a16:colId xmlns:a16="http://schemas.microsoft.com/office/drawing/2014/main" val="3054450423"/>
                    </a:ext>
                  </a:extLst>
                </a:gridCol>
                <a:gridCol w="3734140">
                  <a:extLst>
                    <a:ext uri="{9D8B030D-6E8A-4147-A177-3AD203B41FA5}">
                      <a16:colId xmlns:a16="http://schemas.microsoft.com/office/drawing/2014/main" val="1290359836"/>
                    </a:ext>
                  </a:extLst>
                </a:gridCol>
              </a:tblGrid>
              <a:tr h="4085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개선 내용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원리 및 요령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7400653"/>
                  </a:ext>
                </a:extLst>
              </a:tr>
              <a:tr h="4085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종양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암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2~3cm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직선 왕복 운동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멈춤 반복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독성온도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altLang="ko-KR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  <a:r>
                        <a:rPr lang="ko-KR" alt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℃ 이상 유지</a:t>
                      </a:r>
                      <a:r>
                        <a:rPr lang="en-US" altLang="ko-KR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495089"/>
                  </a:ext>
                </a:extLst>
              </a:tr>
              <a:tr h="4085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염증 제거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2~3cm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직선 왕복 운동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멈춤 반복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살균 림프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백혈구 활동 강화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187153"/>
                  </a:ext>
                </a:extLst>
              </a:tr>
              <a:tr h="4085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통증 완화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3280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2~3cm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직선 왕복 운동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멈춤 반복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결정화 된 요산 용해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9885439"/>
                  </a:ext>
                </a:extLst>
              </a:tr>
              <a:tr h="4085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기혈 순환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손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발바닥 림프 전체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독맥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전신 관리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신진대사 촉진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체내 노폐물 제거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7785786"/>
                  </a:ext>
                </a:extLst>
              </a:tr>
              <a:tr h="4085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연골 재생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3280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2~3cm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직선 왕복 운동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멈춤 반복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단백질 합성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교원질의 신장성 증가 </a:t>
                      </a:r>
                      <a:endParaRPr lang="en-US" altLang="ko-KR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콜라겐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연골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생성 촉진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7190381"/>
                  </a:ext>
                </a:extLst>
              </a:tr>
              <a:tr h="5279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눈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백내장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녹내장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눈꺼풀 위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아래와 양쪽 눈 꼬리 주변을 멈추지 않고 계속 이동하면서 사용</a:t>
                      </a:r>
                      <a:endParaRPr lang="en-US" altLang="ko-KR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눈동자 가운데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수정체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피해서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 지속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신진대사 촉진 및 노폐물 제거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1117138"/>
                  </a:ext>
                </a:extLst>
              </a:tr>
              <a:tr h="5279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두통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치매 및 기억력 증강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눈 마사지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왼쪽 관자놀이</a:t>
                      </a:r>
                      <a:endParaRPr lang="en-US" altLang="ko-KR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두상 전체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쇄골 림프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경추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히포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캠퍼스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임시기억장치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 강화로 </a:t>
                      </a:r>
                      <a:endParaRPr lang="en-US" altLang="ko-KR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대뇌피질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영구기억장치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 데이터 전달활동 강화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72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539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420484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올바른 </a:t>
            </a:r>
            <a:r>
              <a:rPr lang="en-US" altLang="ko-KR" sz="1600" b="1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CareCellve</a:t>
            </a: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Mechanic </a:t>
            </a: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방법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1108272" y="1362423"/>
            <a:ext cx="2877310" cy="2877310"/>
          </a:xfrm>
          <a:custGeom>
            <a:avLst/>
            <a:gdLst>
              <a:gd name="connsiteX0" fmla="*/ 0 w 2877310"/>
              <a:gd name="connsiteY0" fmla="*/ 1438655 h 2877310"/>
              <a:gd name="connsiteX1" fmla="*/ 1438655 w 2877310"/>
              <a:gd name="connsiteY1" fmla="*/ 0 h 2877310"/>
              <a:gd name="connsiteX2" fmla="*/ 2877310 w 2877310"/>
              <a:gd name="connsiteY2" fmla="*/ 1438655 h 2877310"/>
              <a:gd name="connsiteX3" fmla="*/ 1438655 w 2877310"/>
              <a:gd name="connsiteY3" fmla="*/ 2877310 h 2877310"/>
              <a:gd name="connsiteX4" fmla="*/ 0 w 2877310"/>
              <a:gd name="connsiteY4" fmla="*/ 1438655 h 2877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7310" h="2877310">
                <a:moveTo>
                  <a:pt x="0" y="1438655"/>
                </a:moveTo>
                <a:cubicBezTo>
                  <a:pt x="0" y="644108"/>
                  <a:pt x="644108" y="0"/>
                  <a:pt x="1438655" y="0"/>
                </a:cubicBezTo>
                <a:cubicBezTo>
                  <a:pt x="2233202" y="0"/>
                  <a:pt x="2877310" y="644108"/>
                  <a:pt x="2877310" y="1438655"/>
                </a:cubicBezTo>
                <a:cubicBezTo>
                  <a:pt x="2877310" y="2233202"/>
                  <a:pt x="2233202" y="2877310"/>
                  <a:pt x="1438655" y="2877310"/>
                </a:cubicBezTo>
                <a:cubicBezTo>
                  <a:pt x="644108" y="2877310"/>
                  <a:pt x="0" y="2233202"/>
                  <a:pt x="0" y="1438655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50000"/>
              <a:hueOff val="0"/>
              <a:satOff val="0"/>
              <a:lumOff val="0"/>
              <a:alphaOff val="0"/>
            </a:schemeClr>
          </a:fillRef>
          <a:effectRef idx="1">
            <a:schemeClr val="accent2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83642" tIns="503529" rIns="383641" bIns="1078992" numCol="1" spcCol="1270" anchor="ctr" anchorCtr="0">
            <a:noAutofit/>
          </a:bodyPr>
          <a:lstStyle/>
          <a:p>
            <a:pPr lvl="0" algn="ctr" defTabSz="1111250" latinLnBrk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1400" kern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7930775" y="1362423"/>
            <a:ext cx="2877310" cy="2877310"/>
          </a:xfrm>
          <a:custGeom>
            <a:avLst/>
            <a:gdLst>
              <a:gd name="connsiteX0" fmla="*/ 0 w 2877310"/>
              <a:gd name="connsiteY0" fmla="*/ 1438655 h 2877310"/>
              <a:gd name="connsiteX1" fmla="*/ 1438655 w 2877310"/>
              <a:gd name="connsiteY1" fmla="*/ 0 h 2877310"/>
              <a:gd name="connsiteX2" fmla="*/ 2877310 w 2877310"/>
              <a:gd name="connsiteY2" fmla="*/ 1438655 h 2877310"/>
              <a:gd name="connsiteX3" fmla="*/ 1438655 w 2877310"/>
              <a:gd name="connsiteY3" fmla="*/ 2877310 h 2877310"/>
              <a:gd name="connsiteX4" fmla="*/ 0 w 2877310"/>
              <a:gd name="connsiteY4" fmla="*/ 1438655 h 2877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7310" h="2877310">
                <a:moveTo>
                  <a:pt x="0" y="1438655"/>
                </a:moveTo>
                <a:cubicBezTo>
                  <a:pt x="0" y="644108"/>
                  <a:pt x="644108" y="0"/>
                  <a:pt x="1438655" y="0"/>
                </a:cubicBezTo>
                <a:cubicBezTo>
                  <a:pt x="2233202" y="0"/>
                  <a:pt x="2877310" y="644108"/>
                  <a:pt x="2877310" y="1438655"/>
                </a:cubicBezTo>
                <a:cubicBezTo>
                  <a:pt x="2877310" y="2233202"/>
                  <a:pt x="2233202" y="2877310"/>
                  <a:pt x="1438655" y="2877310"/>
                </a:cubicBezTo>
                <a:cubicBezTo>
                  <a:pt x="644108" y="2877310"/>
                  <a:pt x="0" y="2233202"/>
                  <a:pt x="0" y="1438655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50000"/>
              <a:hueOff val="-727682"/>
              <a:satOff val="-41964"/>
              <a:lumOff val="4314"/>
              <a:alphaOff val="0"/>
            </a:schemeClr>
          </a:fillRef>
          <a:effectRef idx="1">
            <a:schemeClr val="accent2">
              <a:alpha val="50000"/>
              <a:hueOff val="-727682"/>
              <a:satOff val="-41964"/>
              <a:lumOff val="4314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879977" tIns="743305" rIns="270947" bIns="551485" numCol="1" spcCol="1270" anchor="ctr" anchorCtr="0">
            <a:noAutofit/>
          </a:bodyPr>
          <a:lstStyle/>
          <a:p>
            <a:pPr lvl="0" algn="ctr" defTabSz="11112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500" b="1" kern="120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자유형 24"/>
          <p:cNvSpPr/>
          <p:nvPr/>
        </p:nvSpPr>
        <p:spPr>
          <a:xfrm>
            <a:off x="4519523" y="1362423"/>
            <a:ext cx="2877310" cy="2877310"/>
          </a:xfrm>
          <a:custGeom>
            <a:avLst/>
            <a:gdLst>
              <a:gd name="connsiteX0" fmla="*/ 0 w 2877310"/>
              <a:gd name="connsiteY0" fmla="*/ 1438655 h 2877310"/>
              <a:gd name="connsiteX1" fmla="*/ 1438655 w 2877310"/>
              <a:gd name="connsiteY1" fmla="*/ 0 h 2877310"/>
              <a:gd name="connsiteX2" fmla="*/ 2877310 w 2877310"/>
              <a:gd name="connsiteY2" fmla="*/ 1438655 h 2877310"/>
              <a:gd name="connsiteX3" fmla="*/ 1438655 w 2877310"/>
              <a:gd name="connsiteY3" fmla="*/ 2877310 h 2877310"/>
              <a:gd name="connsiteX4" fmla="*/ 0 w 2877310"/>
              <a:gd name="connsiteY4" fmla="*/ 1438655 h 2877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7310" h="2877310">
                <a:moveTo>
                  <a:pt x="0" y="1438655"/>
                </a:moveTo>
                <a:cubicBezTo>
                  <a:pt x="0" y="644108"/>
                  <a:pt x="644108" y="0"/>
                  <a:pt x="1438655" y="0"/>
                </a:cubicBezTo>
                <a:cubicBezTo>
                  <a:pt x="2233202" y="0"/>
                  <a:pt x="2877310" y="644108"/>
                  <a:pt x="2877310" y="1438655"/>
                </a:cubicBezTo>
                <a:cubicBezTo>
                  <a:pt x="2877310" y="2233202"/>
                  <a:pt x="2233202" y="2877310"/>
                  <a:pt x="1438655" y="2877310"/>
                </a:cubicBezTo>
                <a:cubicBezTo>
                  <a:pt x="644108" y="2877310"/>
                  <a:pt x="0" y="2233202"/>
                  <a:pt x="0" y="1438655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50000"/>
              <a:hueOff val="-1455363"/>
              <a:satOff val="-83928"/>
              <a:lumOff val="8628"/>
              <a:alphaOff val="0"/>
            </a:schemeClr>
          </a:fillRef>
          <a:effectRef idx="1">
            <a:schemeClr val="accent2">
              <a:alpha val="50000"/>
              <a:hueOff val="-1455363"/>
              <a:satOff val="-83928"/>
              <a:lumOff val="8628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70946" tIns="743305" rIns="879978" bIns="551485" numCol="1" spcCol="1270" anchor="ctr" anchorCtr="0">
            <a:noAutofit/>
          </a:bodyPr>
          <a:lstStyle/>
          <a:p>
            <a:pPr lvl="0" algn="ctr" defTabSz="11112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400" kern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523DFC78-1423-4CB3-B5C8-9F6090894F45}"/>
              </a:ext>
            </a:extLst>
          </p:cNvPr>
          <p:cNvSpPr/>
          <p:nvPr/>
        </p:nvSpPr>
        <p:spPr>
          <a:xfrm>
            <a:off x="1658500" y="1002640"/>
            <a:ext cx="1763572" cy="720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</a:t>
            </a:r>
            <a:endParaRPr lang="ko-KR" altLang="en-US" sz="6000" b="1" dirty="0">
              <a:solidFill>
                <a:schemeClr val="accent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523DFC78-1423-4CB3-B5C8-9F6090894F45}"/>
              </a:ext>
            </a:extLst>
          </p:cNvPr>
          <p:cNvSpPr/>
          <p:nvPr/>
        </p:nvSpPr>
        <p:spPr>
          <a:xfrm>
            <a:off x="5073072" y="1002640"/>
            <a:ext cx="1763572" cy="720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0" b="1" dirty="0">
                <a:solidFill>
                  <a:schemeClr val="accent5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</a:t>
            </a:r>
            <a:endParaRPr lang="ko-KR" altLang="en-US" sz="6000" b="1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523DFC78-1423-4CB3-B5C8-9F6090894F45}"/>
              </a:ext>
            </a:extLst>
          </p:cNvPr>
          <p:cNvSpPr/>
          <p:nvPr/>
        </p:nvSpPr>
        <p:spPr>
          <a:xfrm>
            <a:off x="8487644" y="1002640"/>
            <a:ext cx="1763572" cy="720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</a:t>
            </a:r>
            <a:endParaRPr lang="ko-KR" altLang="en-US" sz="60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018612" y="2098527"/>
            <a:ext cx="2701637" cy="1645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500" b="1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슬로우</a:t>
            </a:r>
            <a:r>
              <a:rPr lang="ko-KR" altLang="en-US" sz="25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케어</a:t>
            </a:r>
            <a:endParaRPr lang="en-US" altLang="ko-KR" sz="25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defTabSz="1111250">
              <a:lnSpc>
                <a:spcPct val="90000"/>
              </a:lnSpc>
              <a:spcBef>
                <a:spcPct val="0"/>
              </a:spcBef>
            </a:pP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부위에 초음파 </a:t>
            </a:r>
            <a:endParaRPr lang="en-US" altLang="ko-KR" sz="14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defTabSz="1111250">
              <a:lnSpc>
                <a:spcPct val="90000"/>
              </a:lnSpc>
              <a:spcBef>
                <a:spcPct val="0"/>
              </a:spcBef>
            </a:pP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헤드를 밀착하여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1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 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2~4cm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 </a:t>
            </a:r>
            <a:endParaRPr lang="en-US" altLang="ko-KR" sz="14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defTabSz="1111250">
              <a:lnSpc>
                <a:spcPct val="90000"/>
              </a:lnSpc>
              <a:spcBef>
                <a:spcPct val="0"/>
              </a:spcBef>
            </a:pP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천천히 이동하며 </a:t>
            </a:r>
            <a:r>
              <a:rPr lang="ko-KR" alt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케어합니다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 algn="ctr" defTabSz="1111250">
              <a:lnSpc>
                <a:spcPct val="200000"/>
              </a:lnSpc>
              <a:spcBef>
                <a:spcPct val="0"/>
              </a:spcBef>
            </a:pP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*3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케어 중 선택하여 </a:t>
            </a:r>
            <a:endParaRPr lang="en-US" altLang="ko-KR" sz="11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defTabSz="1111250">
              <a:lnSpc>
                <a:spcPct val="90000"/>
              </a:lnSpc>
              <a:spcBef>
                <a:spcPct val="0"/>
              </a:spcBef>
            </a:pP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사용하셔도 좋습니다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72ED8DAA-5F3C-4E32-A77A-C90E2991D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388" y="4441684"/>
            <a:ext cx="2526559" cy="185376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2" name="직사각형 31"/>
          <p:cNvSpPr/>
          <p:nvPr/>
        </p:nvSpPr>
        <p:spPr>
          <a:xfrm>
            <a:off x="4849815" y="2098527"/>
            <a:ext cx="2216727" cy="1435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500" b="1" dirty="0">
                <a:solidFill>
                  <a:schemeClr val="accent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집중 케어</a:t>
            </a:r>
            <a:endParaRPr lang="en-US" altLang="ko-KR" sz="2500" b="1" dirty="0">
              <a:solidFill>
                <a:schemeClr val="accent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defTabSz="1111250">
              <a:spcBef>
                <a:spcPct val="0"/>
              </a:spcBef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부위에 초음파 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defTabSz="1111250">
              <a:spcBef>
                <a:spcPct val="0"/>
              </a:spcBef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헤드를 밀착하여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defTabSz="1111250">
              <a:spcBef>
                <a:spcPct val="0"/>
              </a:spcBef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 이상 지그시 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defTabSz="1111250">
              <a:spcBef>
                <a:spcPct val="0"/>
              </a:spcBef>
            </a:pPr>
            <a:r>
              <a:rPr lang="ko-KR" alt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케어합니다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E8E6E8EC-BA39-4B14-BC5E-D416EE97B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575" y="4479812"/>
            <a:ext cx="2526557" cy="181563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81E3D095-B60C-4354-B41B-F2AE90297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761" y="4484384"/>
            <a:ext cx="2520602" cy="181106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3" name="직사각형 32"/>
          <p:cNvSpPr/>
          <p:nvPr/>
        </p:nvSpPr>
        <p:spPr>
          <a:xfrm>
            <a:off x="1424709" y="2098527"/>
            <a:ext cx="2244436" cy="1042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11250">
              <a:spcBef>
                <a:spcPct val="0"/>
              </a:spcBef>
              <a:spcAft>
                <a:spcPct val="35000"/>
              </a:spcAft>
            </a:pPr>
            <a:r>
              <a:rPr lang="ko-KR" altLang="en-US" sz="25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탐색 케어</a:t>
            </a:r>
            <a:endParaRPr lang="en-US" altLang="ko-KR" sz="2500" b="1" dirty="0">
              <a:solidFill>
                <a:schemeClr val="accent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defTabSz="1111250">
              <a:spcBef>
                <a:spcPct val="0"/>
              </a:spcBef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부위를 탐색하듯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 defTabSz="1111250">
              <a:spcBef>
                <a:spcPct val="0"/>
              </a:spcBef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2~3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 빠르게 지나갑니다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62447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420484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초음파의 효과적인 사용 방법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4DB932-A6B5-4446-8DE4-45EA7D3F84CF}"/>
              </a:ext>
            </a:extLst>
          </p:cNvPr>
          <p:cNvSpPr txBox="1"/>
          <p:nvPr/>
        </p:nvSpPr>
        <p:spPr>
          <a:xfrm>
            <a:off x="3016037" y="1720794"/>
            <a:ext cx="3232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ko-KR" sz="20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매일 손바닥과 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ko-KR" sz="20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발바닥을 관리한다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4DB932-A6B5-4446-8DE4-45EA7D3F84CF}"/>
              </a:ext>
            </a:extLst>
          </p:cNvPr>
          <p:cNvSpPr txBox="1"/>
          <p:nvPr/>
        </p:nvSpPr>
        <p:spPr>
          <a:xfrm>
            <a:off x="5894544" y="3127028"/>
            <a:ext cx="451132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 림프절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/ 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쇄골 림프 터미널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/ 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겨드랑이 림프절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/ </a:t>
            </a:r>
          </a:p>
          <a:p>
            <a:pPr lvl="0"/>
            <a:r>
              <a:rPr lang="ko-KR" altLang="ko-KR" sz="11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</a:t>
            </a:r>
            <a:r>
              <a:rPr lang="ko-KR" altLang="en-US" sz="11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혜</a:t>
            </a:r>
            <a:r>
              <a:rPr lang="ko-KR" altLang="ko-KR" sz="11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림프절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/ 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오금 림프절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/ 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발목 아킬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레스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림프 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관리로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속한 체내 노폐물을 배출시키고 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몸의 부종을 제거 할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 있는 효과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4DB932-A6B5-4446-8DE4-45EA7D3F84CF}"/>
              </a:ext>
            </a:extLst>
          </p:cNvPr>
          <p:cNvSpPr txBox="1"/>
          <p:nvPr/>
        </p:nvSpPr>
        <p:spPr>
          <a:xfrm>
            <a:off x="5894544" y="4775719"/>
            <a:ext cx="565322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ko-KR" sz="11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경추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번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부터 선골까지 척추를 중심으로 </a:t>
            </a:r>
            <a:r>
              <a:rPr lang="ko-KR" altLang="ko-KR" sz="11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기립근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/ 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가장 근본적인 치유방법으로 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척추를 바로잡고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기혈순환을 원상태로 돌려놓고 쌓인 어혈을 풀어야 한다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 몸의 조화가 깨진 탓에 모든 장부에도 이상이 있을 수 있으므로 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몸 전체의 조화를 찾을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 있는 환경만 만들어 주면 원활한 기혈 순환으로 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몸은 건강해진다</a:t>
            </a: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523DFC78-1423-4CB3-B5C8-9F6090894F45}"/>
              </a:ext>
            </a:extLst>
          </p:cNvPr>
          <p:cNvSpPr/>
          <p:nvPr/>
        </p:nvSpPr>
        <p:spPr>
          <a:xfrm>
            <a:off x="1144736" y="1695368"/>
            <a:ext cx="1763572" cy="720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6000" b="1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</a:t>
            </a:r>
            <a:endParaRPr lang="ko-KR" altLang="en-US" sz="6000" b="1" dirty="0">
              <a:solidFill>
                <a:schemeClr val="accent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523DFC78-1423-4CB3-B5C8-9F6090894F45}"/>
              </a:ext>
            </a:extLst>
          </p:cNvPr>
          <p:cNvSpPr/>
          <p:nvPr/>
        </p:nvSpPr>
        <p:spPr>
          <a:xfrm>
            <a:off x="1144736" y="3215905"/>
            <a:ext cx="1763572" cy="720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6000" b="1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</a:t>
            </a:r>
            <a:endParaRPr lang="ko-KR" altLang="en-US" sz="6000" b="1" dirty="0">
              <a:solidFill>
                <a:schemeClr val="accent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523DFC78-1423-4CB3-B5C8-9F6090894F45}"/>
              </a:ext>
            </a:extLst>
          </p:cNvPr>
          <p:cNvSpPr/>
          <p:nvPr/>
        </p:nvSpPr>
        <p:spPr>
          <a:xfrm>
            <a:off x="1144736" y="4784931"/>
            <a:ext cx="1763572" cy="720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6000" b="1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</a:t>
            </a:r>
            <a:endParaRPr lang="ko-KR" altLang="en-US" sz="6000" b="1" dirty="0">
              <a:solidFill>
                <a:schemeClr val="accent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894544" y="1761920"/>
            <a:ext cx="1420582" cy="4542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ko-KR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수지침 효과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4DB932-A6B5-4446-8DE4-45EA7D3F84CF}"/>
              </a:ext>
            </a:extLst>
          </p:cNvPr>
          <p:cNvSpPr txBox="1"/>
          <p:nvPr/>
        </p:nvSpPr>
        <p:spPr>
          <a:xfrm>
            <a:off x="3016037" y="3382969"/>
            <a:ext cx="3232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림프를 관리한다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4DB932-A6B5-4446-8DE4-45EA7D3F84CF}"/>
              </a:ext>
            </a:extLst>
          </p:cNvPr>
          <p:cNvSpPr txBox="1"/>
          <p:nvPr/>
        </p:nvSpPr>
        <p:spPr>
          <a:xfrm>
            <a:off x="3016037" y="4965965"/>
            <a:ext cx="3232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동맥을 관리한다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5527965" y="1690253"/>
            <a:ext cx="0" cy="775855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5527965" y="3211801"/>
            <a:ext cx="0" cy="775855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5527965" y="4754130"/>
            <a:ext cx="0" cy="775855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603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420484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 </a:t>
            </a:r>
            <a:r>
              <a:rPr lang="ko-KR" altLang="en-US" sz="1600" b="1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혈자리</a:t>
            </a: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13861C1-E353-4FEB-AD36-BBA3490E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870" y="2402139"/>
            <a:ext cx="4431063" cy="3160460"/>
          </a:xfrm>
          <a:prstGeom prst="rect">
            <a:avLst/>
          </a:prstGeom>
        </p:spPr>
      </p:pic>
      <p:sp>
        <p:nvSpPr>
          <p:cNvPr id="6" name="사각형: 둥근 모서리 9">
            <a:extLst>
              <a:ext uri="{FF2B5EF4-FFF2-40B4-BE49-F238E27FC236}">
                <a16:creationId xmlns:a16="http://schemas.microsoft.com/office/drawing/2014/main" id="{3CAD57E2-C57D-451D-8758-A777C3CAA98B}"/>
              </a:ext>
            </a:extLst>
          </p:cNvPr>
          <p:cNvSpPr/>
          <p:nvPr/>
        </p:nvSpPr>
        <p:spPr>
          <a:xfrm>
            <a:off x="3549652" y="2390442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심장</a:t>
            </a:r>
          </a:p>
        </p:txBody>
      </p:sp>
      <p:sp>
        <p:nvSpPr>
          <p:cNvPr id="7" name="사각형: 둥근 모서리 12">
            <a:extLst>
              <a:ext uri="{FF2B5EF4-FFF2-40B4-BE49-F238E27FC236}">
                <a16:creationId xmlns:a16="http://schemas.microsoft.com/office/drawing/2014/main" id="{7750F4C5-E827-4A18-9CE8-8CBFA11D7BD6}"/>
              </a:ext>
            </a:extLst>
          </p:cNvPr>
          <p:cNvSpPr/>
          <p:nvPr/>
        </p:nvSpPr>
        <p:spPr>
          <a:xfrm>
            <a:off x="2062596" y="2824891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담낭</a:t>
            </a:r>
          </a:p>
        </p:txBody>
      </p:sp>
      <p:sp>
        <p:nvSpPr>
          <p:cNvPr id="8" name="사각형: 둥근 모서리 15">
            <a:extLst>
              <a:ext uri="{FF2B5EF4-FFF2-40B4-BE49-F238E27FC236}">
                <a16:creationId xmlns:a16="http://schemas.microsoft.com/office/drawing/2014/main" id="{668AA51C-F142-4B38-BF3A-27E7E519F55E}"/>
              </a:ext>
            </a:extLst>
          </p:cNvPr>
          <p:cNvSpPr/>
          <p:nvPr/>
        </p:nvSpPr>
        <p:spPr>
          <a:xfrm>
            <a:off x="1952444" y="3142141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간</a:t>
            </a:r>
          </a:p>
        </p:txBody>
      </p:sp>
      <p:sp>
        <p:nvSpPr>
          <p:cNvPr id="9" name="사각형: 둥근 모서리 17">
            <a:extLst>
              <a:ext uri="{FF2B5EF4-FFF2-40B4-BE49-F238E27FC236}">
                <a16:creationId xmlns:a16="http://schemas.microsoft.com/office/drawing/2014/main" id="{9F9A2304-4B7D-4305-A48F-FB4CA2594C89}"/>
              </a:ext>
            </a:extLst>
          </p:cNvPr>
          <p:cNvSpPr/>
          <p:nvPr/>
        </p:nvSpPr>
        <p:spPr>
          <a:xfrm>
            <a:off x="1827223" y="3839845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폐</a:t>
            </a:r>
          </a:p>
        </p:txBody>
      </p:sp>
      <p:sp>
        <p:nvSpPr>
          <p:cNvPr id="10" name="사각형: 둥근 모서리 18">
            <a:extLst>
              <a:ext uri="{FF2B5EF4-FFF2-40B4-BE49-F238E27FC236}">
                <a16:creationId xmlns:a16="http://schemas.microsoft.com/office/drawing/2014/main" id="{D086FD65-406B-477D-BBFF-71C9FA6D5E02}"/>
              </a:ext>
            </a:extLst>
          </p:cNvPr>
          <p:cNvSpPr/>
          <p:nvPr/>
        </p:nvSpPr>
        <p:spPr>
          <a:xfrm>
            <a:off x="1786019" y="4160316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비장</a:t>
            </a:r>
          </a:p>
        </p:txBody>
      </p:sp>
      <p:sp>
        <p:nvSpPr>
          <p:cNvPr id="11" name="사각형: 둥근 모서리 20">
            <a:extLst>
              <a:ext uri="{FF2B5EF4-FFF2-40B4-BE49-F238E27FC236}">
                <a16:creationId xmlns:a16="http://schemas.microsoft.com/office/drawing/2014/main" id="{327EBA72-3224-41A2-8D5D-8517D2EAB727}"/>
              </a:ext>
            </a:extLst>
          </p:cNvPr>
          <p:cNvSpPr/>
          <p:nvPr/>
        </p:nvSpPr>
        <p:spPr>
          <a:xfrm>
            <a:off x="1898421" y="4457061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신장</a:t>
            </a:r>
          </a:p>
        </p:txBody>
      </p:sp>
      <p:sp>
        <p:nvSpPr>
          <p:cNvPr id="12" name="사각형: 둥근 모서리 21">
            <a:extLst>
              <a:ext uri="{FF2B5EF4-FFF2-40B4-BE49-F238E27FC236}">
                <a16:creationId xmlns:a16="http://schemas.microsoft.com/office/drawing/2014/main" id="{798B8832-DA9B-4BC8-921A-5F58C9A5FB4C}"/>
              </a:ext>
            </a:extLst>
          </p:cNvPr>
          <p:cNvSpPr/>
          <p:nvPr/>
        </p:nvSpPr>
        <p:spPr>
          <a:xfrm>
            <a:off x="1390347" y="4611282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소장</a:t>
            </a:r>
          </a:p>
        </p:txBody>
      </p:sp>
      <p:sp>
        <p:nvSpPr>
          <p:cNvPr id="13" name="사각형: 둥근 모서리 22">
            <a:extLst>
              <a:ext uri="{FF2B5EF4-FFF2-40B4-BE49-F238E27FC236}">
                <a16:creationId xmlns:a16="http://schemas.microsoft.com/office/drawing/2014/main" id="{38720725-9993-4E18-B9A5-7CFAE6F3AC8B}"/>
              </a:ext>
            </a:extLst>
          </p:cNvPr>
          <p:cNvSpPr/>
          <p:nvPr/>
        </p:nvSpPr>
        <p:spPr>
          <a:xfrm>
            <a:off x="1390346" y="4873830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대장</a:t>
            </a:r>
          </a:p>
        </p:txBody>
      </p:sp>
      <p:sp>
        <p:nvSpPr>
          <p:cNvPr id="14" name="사각형: 둥근 모서리 23">
            <a:extLst>
              <a:ext uri="{FF2B5EF4-FFF2-40B4-BE49-F238E27FC236}">
                <a16:creationId xmlns:a16="http://schemas.microsoft.com/office/drawing/2014/main" id="{44A1BCB5-2E41-4D2C-A5B5-81B696AD0EC5}"/>
              </a:ext>
            </a:extLst>
          </p:cNvPr>
          <p:cNvSpPr/>
          <p:nvPr/>
        </p:nvSpPr>
        <p:spPr>
          <a:xfrm>
            <a:off x="1951699" y="5090799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방광</a:t>
            </a:r>
          </a:p>
        </p:txBody>
      </p:sp>
      <p:sp>
        <p:nvSpPr>
          <p:cNvPr id="15" name="사각형: 둥근 모서리 24">
            <a:extLst>
              <a:ext uri="{FF2B5EF4-FFF2-40B4-BE49-F238E27FC236}">
                <a16:creationId xmlns:a16="http://schemas.microsoft.com/office/drawing/2014/main" id="{FD2CCFCB-709C-4657-A4B4-8C63E2461F3E}"/>
              </a:ext>
            </a:extLst>
          </p:cNvPr>
          <p:cNvSpPr/>
          <p:nvPr/>
        </p:nvSpPr>
        <p:spPr>
          <a:xfrm>
            <a:off x="4880677" y="2795079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</a:t>
            </a:r>
          </a:p>
        </p:txBody>
      </p:sp>
      <p:sp>
        <p:nvSpPr>
          <p:cNvPr id="16" name="사각형: 둥근 모서리 25">
            <a:extLst>
              <a:ext uri="{FF2B5EF4-FFF2-40B4-BE49-F238E27FC236}">
                <a16:creationId xmlns:a16="http://schemas.microsoft.com/office/drawing/2014/main" id="{0EC08E02-0178-4FE5-B38A-9231A135DB77}"/>
              </a:ext>
            </a:extLst>
          </p:cNvPr>
          <p:cNvSpPr/>
          <p:nvPr/>
        </p:nvSpPr>
        <p:spPr>
          <a:xfrm>
            <a:off x="5393679" y="3124581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삼초</a:t>
            </a:r>
            <a:endParaRPr lang="ko-KR" altLang="en-US" sz="1400" b="1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사각형: 둥근 모서리 26">
            <a:extLst>
              <a:ext uri="{FF2B5EF4-FFF2-40B4-BE49-F238E27FC236}">
                <a16:creationId xmlns:a16="http://schemas.microsoft.com/office/drawing/2014/main" id="{160056BC-3288-4CC5-9B99-EB8D4A93BE94}"/>
              </a:ext>
            </a:extLst>
          </p:cNvPr>
          <p:cNvSpPr/>
          <p:nvPr/>
        </p:nvSpPr>
        <p:spPr>
          <a:xfrm>
            <a:off x="5393679" y="3619940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심포</a:t>
            </a:r>
            <a:endParaRPr lang="ko-KR" altLang="en-US" sz="1400" b="1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사각형: 둥근 모서리 27">
            <a:extLst>
              <a:ext uri="{FF2B5EF4-FFF2-40B4-BE49-F238E27FC236}">
                <a16:creationId xmlns:a16="http://schemas.microsoft.com/office/drawing/2014/main" id="{B0EFF120-1A47-4C6C-9BB0-62AA20658011}"/>
              </a:ext>
            </a:extLst>
          </p:cNvPr>
          <p:cNvSpPr/>
          <p:nvPr/>
        </p:nvSpPr>
        <p:spPr>
          <a:xfrm>
            <a:off x="5272975" y="3933295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폐</a:t>
            </a:r>
          </a:p>
        </p:txBody>
      </p:sp>
      <p:sp>
        <p:nvSpPr>
          <p:cNvPr id="19" name="사각형: 둥근 모서리 28">
            <a:extLst>
              <a:ext uri="{FF2B5EF4-FFF2-40B4-BE49-F238E27FC236}">
                <a16:creationId xmlns:a16="http://schemas.microsoft.com/office/drawing/2014/main" id="{B1B85409-78BA-4A7F-A704-2DD99E247F98}"/>
              </a:ext>
            </a:extLst>
          </p:cNvPr>
          <p:cNvSpPr/>
          <p:nvPr/>
        </p:nvSpPr>
        <p:spPr>
          <a:xfrm>
            <a:off x="5342917" y="4655737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소장</a:t>
            </a:r>
          </a:p>
        </p:txBody>
      </p:sp>
      <p:sp>
        <p:nvSpPr>
          <p:cNvPr id="20" name="사각형: 둥근 모서리 29">
            <a:extLst>
              <a:ext uri="{FF2B5EF4-FFF2-40B4-BE49-F238E27FC236}">
                <a16:creationId xmlns:a16="http://schemas.microsoft.com/office/drawing/2014/main" id="{7A4B1694-F827-4890-AB4F-24EBC4EF8E7B}"/>
              </a:ext>
            </a:extLst>
          </p:cNvPr>
          <p:cNvSpPr/>
          <p:nvPr/>
        </p:nvSpPr>
        <p:spPr>
          <a:xfrm>
            <a:off x="5390287" y="4940785"/>
            <a:ext cx="630777" cy="2850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대장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653F82A-E3B6-42C6-8410-7ECEA60EEC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6" t="166" r="900" b="1312"/>
          <a:stretch/>
        </p:blipFill>
        <p:spPr>
          <a:xfrm>
            <a:off x="7038109" y="2085109"/>
            <a:ext cx="2964873" cy="3685309"/>
          </a:xfrm>
          <a:prstGeom prst="rect">
            <a:avLst/>
          </a:prstGeom>
        </p:spPr>
      </p:pic>
      <p:sp>
        <p:nvSpPr>
          <p:cNvPr id="21" name="사각형: 둥근 모서리 30">
            <a:extLst>
              <a:ext uri="{FF2B5EF4-FFF2-40B4-BE49-F238E27FC236}">
                <a16:creationId xmlns:a16="http://schemas.microsoft.com/office/drawing/2014/main" id="{D131CE78-7E6D-4501-9C42-3BD1CC03B812}"/>
              </a:ext>
            </a:extLst>
          </p:cNvPr>
          <p:cNvSpPr/>
          <p:nvPr/>
        </p:nvSpPr>
        <p:spPr>
          <a:xfrm>
            <a:off x="9234053" y="3075075"/>
            <a:ext cx="755073" cy="2249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대추뼈</a:t>
            </a:r>
            <a:endParaRPr lang="ko-KR" altLang="en-US" sz="1200" b="1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사각형: 둥근 모서리 31">
            <a:extLst>
              <a:ext uri="{FF2B5EF4-FFF2-40B4-BE49-F238E27FC236}">
                <a16:creationId xmlns:a16="http://schemas.microsoft.com/office/drawing/2014/main" id="{2E624A7F-9F7A-41A7-88D4-C053241FE651}"/>
              </a:ext>
            </a:extLst>
          </p:cNvPr>
          <p:cNvSpPr/>
          <p:nvPr/>
        </p:nvSpPr>
        <p:spPr>
          <a:xfrm>
            <a:off x="8846164" y="3323996"/>
            <a:ext cx="276300" cy="2249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폐</a:t>
            </a:r>
          </a:p>
        </p:txBody>
      </p:sp>
      <p:sp>
        <p:nvSpPr>
          <p:cNvPr id="23" name="사각형: 둥근 모서리 32">
            <a:extLst>
              <a:ext uri="{FF2B5EF4-FFF2-40B4-BE49-F238E27FC236}">
                <a16:creationId xmlns:a16="http://schemas.microsoft.com/office/drawing/2014/main" id="{42D7ABED-24C4-43CE-9C74-B6EEC8393C4A}"/>
              </a:ext>
            </a:extLst>
          </p:cNvPr>
          <p:cNvSpPr/>
          <p:nvPr/>
        </p:nvSpPr>
        <p:spPr>
          <a:xfrm>
            <a:off x="8846164" y="3548907"/>
            <a:ext cx="533096" cy="2249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심장</a:t>
            </a:r>
          </a:p>
        </p:txBody>
      </p:sp>
      <p:sp>
        <p:nvSpPr>
          <p:cNvPr id="24" name="사각형: 둥근 모서리 33">
            <a:extLst>
              <a:ext uri="{FF2B5EF4-FFF2-40B4-BE49-F238E27FC236}">
                <a16:creationId xmlns:a16="http://schemas.microsoft.com/office/drawing/2014/main" id="{0030E305-4D2B-4C42-A09C-4CD1FCD7FE38}"/>
              </a:ext>
            </a:extLst>
          </p:cNvPr>
          <p:cNvSpPr/>
          <p:nvPr/>
        </p:nvSpPr>
        <p:spPr>
          <a:xfrm>
            <a:off x="8846164" y="3871814"/>
            <a:ext cx="276300" cy="2249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간</a:t>
            </a:r>
          </a:p>
        </p:txBody>
      </p:sp>
      <p:sp>
        <p:nvSpPr>
          <p:cNvPr id="25" name="사각형: 둥근 모서리 36">
            <a:extLst>
              <a:ext uri="{FF2B5EF4-FFF2-40B4-BE49-F238E27FC236}">
                <a16:creationId xmlns:a16="http://schemas.microsoft.com/office/drawing/2014/main" id="{B5FBF3C2-C5BE-4C3D-B899-D5B45976D7B3}"/>
              </a:ext>
            </a:extLst>
          </p:cNvPr>
          <p:cNvSpPr/>
          <p:nvPr/>
        </p:nvSpPr>
        <p:spPr>
          <a:xfrm>
            <a:off x="8846164" y="4258579"/>
            <a:ext cx="533096" cy="2249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비장</a:t>
            </a:r>
          </a:p>
        </p:txBody>
      </p:sp>
      <p:sp>
        <p:nvSpPr>
          <p:cNvPr id="26" name="사각형: 둥근 모서리 37">
            <a:extLst>
              <a:ext uri="{FF2B5EF4-FFF2-40B4-BE49-F238E27FC236}">
                <a16:creationId xmlns:a16="http://schemas.microsoft.com/office/drawing/2014/main" id="{E344ED3C-F74F-45BF-8873-C82EE52EC582}"/>
              </a:ext>
            </a:extLst>
          </p:cNvPr>
          <p:cNvSpPr/>
          <p:nvPr/>
        </p:nvSpPr>
        <p:spPr>
          <a:xfrm>
            <a:off x="8846164" y="4061245"/>
            <a:ext cx="276300" cy="2249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담</a:t>
            </a:r>
          </a:p>
        </p:txBody>
      </p:sp>
      <p:sp>
        <p:nvSpPr>
          <p:cNvPr id="27" name="사각형: 둥근 모서리 38">
            <a:extLst>
              <a:ext uri="{FF2B5EF4-FFF2-40B4-BE49-F238E27FC236}">
                <a16:creationId xmlns:a16="http://schemas.microsoft.com/office/drawing/2014/main" id="{891CAA39-4D3F-4594-A9C9-9E7063E20C8D}"/>
              </a:ext>
            </a:extLst>
          </p:cNvPr>
          <p:cNvSpPr/>
          <p:nvPr/>
        </p:nvSpPr>
        <p:spPr>
          <a:xfrm>
            <a:off x="8846164" y="4441913"/>
            <a:ext cx="276300" cy="2249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</a:t>
            </a:r>
          </a:p>
        </p:txBody>
      </p:sp>
      <p:sp>
        <p:nvSpPr>
          <p:cNvPr id="28" name="사각형: 둥근 모서리 39">
            <a:extLst>
              <a:ext uri="{FF2B5EF4-FFF2-40B4-BE49-F238E27FC236}">
                <a16:creationId xmlns:a16="http://schemas.microsoft.com/office/drawing/2014/main" id="{5CB53ADC-7B90-4092-8B62-2DCCD23EDE15}"/>
              </a:ext>
            </a:extLst>
          </p:cNvPr>
          <p:cNvSpPr/>
          <p:nvPr/>
        </p:nvSpPr>
        <p:spPr>
          <a:xfrm>
            <a:off x="8846164" y="4682382"/>
            <a:ext cx="533096" cy="2249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신장</a:t>
            </a:r>
          </a:p>
        </p:txBody>
      </p:sp>
      <p:sp>
        <p:nvSpPr>
          <p:cNvPr id="29" name="사각형: 둥근 모서리 40">
            <a:extLst>
              <a:ext uri="{FF2B5EF4-FFF2-40B4-BE49-F238E27FC236}">
                <a16:creationId xmlns:a16="http://schemas.microsoft.com/office/drawing/2014/main" id="{408E5BD8-43A6-4338-B886-EFF48514C36A}"/>
              </a:ext>
            </a:extLst>
          </p:cNvPr>
          <p:cNvSpPr/>
          <p:nvPr/>
        </p:nvSpPr>
        <p:spPr>
          <a:xfrm>
            <a:off x="8846164" y="4966037"/>
            <a:ext cx="533096" cy="2249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대장</a:t>
            </a:r>
          </a:p>
        </p:txBody>
      </p:sp>
      <p:sp>
        <p:nvSpPr>
          <p:cNvPr id="30" name="사각형: 둥근 모서리 41">
            <a:extLst>
              <a:ext uri="{FF2B5EF4-FFF2-40B4-BE49-F238E27FC236}">
                <a16:creationId xmlns:a16="http://schemas.microsoft.com/office/drawing/2014/main" id="{3A9299A1-4946-4145-BF7A-A3070C39B6FC}"/>
              </a:ext>
            </a:extLst>
          </p:cNvPr>
          <p:cNvSpPr/>
          <p:nvPr/>
        </p:nvSpPr>
        <p:spPr>
          <a:xfrm>
            <a:off x="8846164" y="5261853"/>
            <a:ext cx="533096" cy="2249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소장</a:t>
            </a:r>
          </a:p>
        </p:txBody>
      </p:sp>
      <p:sp>
        <p:nvSpPr>
          <p:cNvPr id="31" name="사각형: 둥근 모서리 42">
            <a:extLst>
              <a:ext uri="{FF2B5EF4-FFF2-40B4-BE49-F238E27FC236}">
                <a16:creationId xmlns:a16="http://schemas.microsoft.com/office/drawing/2014/main" id="{A8A12E0D-67F3-4E33-993B-80966BEEDB74}"/>
              </a:ext>
            </a:extLst>
          </p:cNvPr>
          <p:cNvSpPr/>
          <p:nvPr/>
        </p:nvSpPr>
        <p:spPr>
          <a:xfrm>
            <a:off x="8846164" y="5459136"/>
            <a:ext cx="533096" cy="2249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방광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4DB932-A6B5-4446-8DE4-45EA7D3F84CF}"/>
              </a:ext>
            </a:extLst>
          </p:cNvPr>
          <p:cNvSpPr txBox="1"/>
          <p:nvPr/>
        </p:nvSpPr>
        <p:spPr>
          <a:xfrm>
            <a:off x="258982" y="1215104"/>
            <a:ext cx="32323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35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혈자리</a:t>
            </a:r>
            <a:r>
              <a:rPr lang="ko-KR" altLang="en-US" sz="3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  <a:endParaRPr lang="en-US" altLang="ko-KR" sz="35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6386945" y="1773382"/>
            <a:ext cx="0" cy="443345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5293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사각형: 둥근 모서리 28">
            <a:extLst>
              <a:ext uri="{FF2B5EF4-FFF2-40B4-BE49-F238E27FC236}">
                <a16:creationId xmlns:a16="http://schemas.microsoft.com/office/drawing/2014/main" id="{2DC4E88E-0A7D-4CF8-844A-C1CDF88DBE01}"/>
              </a:ext>
            </a:extLst>
          </p:cNvPr>
          <p:cNvSpPr/>
          <p:nvPr/>
        </p:nvSpPr>
        <p:spPr>
          <a:xfrm>
            <a:off x="6474507" y="2698419"/>
            <a:ext cx="1446746" cy="3337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골다공증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알러지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D853BD16-41C9-476D-B365-50C5CD3FD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6"/>
          <a:stretch/>
        </p:blipFill>
        <p:spPr>
          <a:xfrm>
            <a:off x="1550888" y="2124828"/>
            <a:ext cx="4840412" cy="41198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420484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손 </a:t>
            </a: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 </a:t>
            </a:r>
            <a:r>
              <a:rPr lang="ko-KR" altLang="en-US" sz="1600" b="1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혈자리</a:t>
            </a: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4DB932-A6B5-4446-8DE4-45EA7D3F84CF}"/>
              </a:ext>
            </a:extLst>
          </p:cNvPr>
          <p:cNvSpPr txBox="1"/>
          <p:nvPr/>
        </p:nvSpPr>
        <p:spPr>
          <a:xfrm>
            <a:off x="258982" y="1215104"/>
            <a:ext cx="32323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35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혈자리</a:t>
            </a:r>
            <a:r>
              <a:rPr lang="ko-KR" altLang="en-US" sz="3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  <a:endParaRPr lang="en-US" altLang="ko-KR" sz="35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6386945" y="1773382"/>
            <a:ext cx="0" cy="443345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사각형: 둥근 모서리 9">
            <a:extLst>
              <a:ext uri="{FF2B5EF4-FFF2-40B4-BE49-F238E27FC236}">
                <a16:creationId xmlns:a16="http://schemas.microsoft.com/office/drawing/2014/main" id="{3CAD57E2-C57D-451D-8758-A777C3CAA98B}"/>
              </a:ext>
            </a:extLst>
          </p:cNvPr>
          <p:cNvSpPr/>
          <p:nvPr/>
        </p:nvSpPr>
        <p:spPr>
          <a:xfrm>
            <a:off x="1698502" y="3108308"/>
            <a:ext cx="872519" cy="2892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비장</a:t>
            </a:r>
            <a:r>
              <a: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</a:t>
            </a:r>
          </a:p>
        </p:txBody>
      </p:sp>
      <p:sp>
        <p:nvSpPr>
          <p:cNvPr id="38" name="사각형: 둥근 모서리 43">
            <a:extLst>
              <a:ext uri="{FF2B5EF4-FFF2-40B4-BE49-F238E27FC236}">
                <a16:creationId xmlns:a16="http://schemas.microsoft.com/office/drawing/2014/main" id="{36B00AAD-754C-478A-94AA-329B3CBD09A2}"/>
              </a:ext>
            </a:extLst>
          </p:cNvPr>
          <p:cNvSpPr/>
          <p:nvPr/>
        </p:nvSpPr>
        <p:spPr>
          <a:xfrm>
            <a:off x="2291268" y="2534676"/>
            <a:ext cx="872519" cy="2892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폐</a:t>
            </a:r>
            <a:r>
              <a: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대장</a:t>
            </a:r>
          </a:p>
        </p:txBody>
      </p:sp>
      <p:sp>
        <p:nvSpPr>
          <p:cNvPr id="39" name="사각형: 둥근 모서리 44">
            <a:extLst>
              <a:ext uri="{FF2B5EF4-FFF2-40B4-BE49-F238E27FC236}">
                <a16:creationId xmlns:a16="http://schemas.microsoft.com/office/drawing/2014/main" id="{18C4E672-0EC4-4A51-BCEF-A6E3354B9178}"/>
              </a:ext>
            </a:extLst>
          </p:cNvPr>
          <p:cNvSpPr/>
          <p:nvPr/>
        </p:nvSpPr>
        <p:spPr>
          <a:xfrm>
            <a:off x="4769389" y="2934753"/>
            <a:ext cx="872519" cy="2892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심장</a:t>
            </a:r>
            <a:r>
              <a: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소장</a:t>
            </a:r>
          </a:p>
        </p:txBody>
      </p:sp>
      <p:sp>
        <p:nvSpPr>
          <p:cNvPr id="40" name="사각형: 둥근 모서리 46">
            <a:extLst>
              <a:ext uri="{FF2B5EF4-FFF2-40B4-BE49-F238E27FC236}">
                <a16:creationId xmlns:a16="http://schemas.microsoft.com/office/drawing/2014/main" id="{9946198C-12B3-42FC-8AEE-3143B6562271}"/>
              </a:ext>
            </a:extLst>
          </p:cNvPr>
          <p:cNvSpPr/>
          <p:nvPr/>
        </p:nvSpPr>
        <p:spPr>
          <a:xfrm>
            <a:off x="1645393" y="5133120"/>
            <a:ext cx="645876" cy="2892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신장</a:t>
            </a:r>
          </a:p>
        </p:txBody>
      </p:sp>
      <p:sp>
        <p:nvSpPr>
          <p:cNvPr id="41" name="사각형: 둥근 모서리 47">
            <a:extLst>
              <a:ext uri="{FF2B5EF4-FFF2-40B4-BE49-F238E27FC236}">
                <a16:creationId xmlns:a16="http://schemas.microsoft.com/office/drawing/2014/main" id="{22F48EAB-FCDB-4745-B33E-B478C53FC217}"/>
              </a:ext>
            </a:extLst>
          </p:cNvPr>
          <p:cNvSpPr/>
          <p:nvPr/>
        </p:nvSpPr>
        <p:spPr>
          <a:xfrm>
            <a:off x="1940632" y="4676475"/>
            <a:ext cx="388257" cy="2892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</a:t>
            </a:r>
          </a:p>
        </p:txBody>
      </p:sp>
      <p:sp>
        <p:nvSpPr>
          <p:cNvPr id="42" name="사각형: 둥근 모서리 48">
            <a:extLst>
              <a:ext uri="{FF2B5EF4-FFF2-40B4-BE49-F238E27FC236}">
                <a16:creationId xmlns:a16="http://schemas.microsoft.com/office/drawing/2014/main" id="{858A0DDE-D18B-4789-BDF4-266552262CBC}"/>
              </a:ext>
            </a:extLst>
          </p:cNvPr>
          <p:cNvSpPr/>
          <p:nvPr/>
        </p:nvSpPr>
        <p:spPr>
          <a:xfrm>
            <a:off x="3302510" y="2245417"/>
            <a:ext cx="388257" cy="2892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</a:t>
            </a:r>
          </a:p>
        </p:txBody>
      </p:sp>
      <p:sp>
        <p:nvSpPr>
          <p:cNvPr id="43" name="사각형: 둥근 모서리 49">
            <a:extLst>
              <a:ext uri="{FF2B5EF4-FFF2-40B4-BE49-F238E27FC236}">
                <a16:creationId xmlns:a16="http://schemas.microsoft.com/office/drawing/2014/main" id="{DB2DECD1-1252-4112-BA9E-C8B57B0C2149}"/>
              </a:ext>
            </a:extLst>
          </p:cNvPr>
          <p:cNvSpPr/>
          <p:nvPr/>
        </p:nvSpPr>
        <p:spPr>
          <a:xfrm>
            <a:off x="3936459" y="2237757"/>
            <a:ext cx="388257" cy="2892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</a:t>
            </a:r>
          </a:p>
        </p:txBody>
      </p:sp>
      <p:sp>
        <p:nvSpPr>
          <p:cNvPr id="44" name="사각형: 둥근 모서리 50">
            <a:extLst>
              <a:ext uri="{FF2B5EF4-FFF2-40B4-BE49-F238E27FC236}">
                <a16:creationId xmlns:a16="http://schemas.microsoft.com/office/drawing/2014/main" id="{25C9D556-AF26-4D2B-8112-DC9E18A08BFE}"/>
              </a:ext>
            </a:extLst>
          </p:cNvPr>
          <p:cNvSpPr/>
          <p:nvPr/>
        </p:nvSpPr>
        <p:spPr>
          <a:xfrm>
            <a:off x="3800723" y="4234472"/>
            <a:ext cx="515590" cy="2892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심장</a:t>
            </a:r>
          </a:p>
        </p:txBody>
      </p:sp>
      <p:sp>
        <p:nvSpPr>
          <p:cNvPr id="45" name="사각형: 둥근 모서리 51">
            <a:extLst>
              <a:ext uri="{FF2B5EF4-FFF2-40B4-BE49-F238E27FC236}">
                <a16:creationId xmlns:a16="http://schemas.microsoft.com/office/drawing/2014/main" id="{C900B12C-5351-48D7-9A1E-FC6610BB3D7C}"/>
              </a:ext>
            </a:extLst>
          </p:cNvPr>
          <p:cNvSpPr/>
          <p:nvPr/>
        </p:nvSpPr>
        <p:spPr>
          <a:xfrm>
            <a:off x="4495933" y="4821104"/>
            <a:ext cx="515590" cy="2892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대장</a:t>
            </a:r>
          </a:p>
        </p:txBody>
      </p:sp>
      <p:sp>
        <p:nvSpPr>
          <p:cNvPr id="46" name="사각형: 둥근 모서리 52">
            <a:extLst>
              <a:ext uri="{FF2B5EF4-FFF2-40B4-BE49-F238E27FC236}">
                <a16:creationId xmlns:a16="http://schemas.microsoft.com/office/drawing/2014/main" id="{22A9E4F0-F8F1-415A-8877-6641EBDFCA3C}"/>
              </a:ext>
            </a:extLst>
          </p:cNvPr>
          <p:cNvSpPr/>
          <p:nvPr/>
        </p:nvSpPr>
        <p:spPr>
          <a:xfrm>
            <a:off x="3695540" y="5393893"/>
            <a:ext cx="1073848" cy="2892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난소</a:t>
            </a:r>
            <a:r>
              <a: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자궁</a:t>
            </a:r>
          </a:p>
        </p:txBody>
      </p:sp>
      <p:sp>
        <p:nvSpPr>
          <p:cNvPr id="47" name="사각형: 둥근 모서리 53">
            <a:extLst>
              <a:ext uri="{FF2B5EF4-FFF2-40B4-BE49-F238E27FC236}">
                <a16:creationId xmlns:a16="http://schemas.microsoft.com/office/drawing/2014/main" id="{1CA20DB9-DD86-4C70-940C-C154A58729F1}"/>
              </a:ext>
            </a:extLst>
          </p:cNvPr>
          <p:cNvSpPr/>
          <p:nvPr/>
        </p:nvSpPr>
        <p:spPr>
          <a:xfrm>
            <a:off x="3267876" y="3310330"/>
            <a:ext cx="633738" cy="2326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기관지</a:t>
            </a:r>
          </a:p>
        </p:txBody>
      </p:sp>
      <p:sp>
        <p:nvSpPr>
          <p:cNvPr id="48" name="사각형: 둥근 모서리 54">
            <a:extLst>
              <a:ext uri="{FF2B5EF4-FFF2-40B4-BE49-F238E27FC236}">
                <a16:creationId xmlns:a16="http://schemas.microsoft.com/office/drawing/2014/main" id="{E9FDCCD2-74E1-4B0F-A752-BC186532AF84}"/>
              </a:ext>
            </a:extLst>
          </p:cNvPr>
          <p:cNvSpPr/>
          <p:nvPr/>
        </p:nvSpPr>
        <p:spPr>
          <a:xfrm>
            <a:off x="3407260" y="3783144"/>
            <a:ext cx="393463" cy="2326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폐</a:t>
            </a:r>
          </a:p>
        </p:txBody>
      </p:sp>
      <p:sp>
        <p:nvSpPr>
          <p:cNvPr id="49" name="사각형: 둥근 모서리 55">
            <a:extLst>
              <a:ext uri="{FF2B5EF4-FFF2-40B4-BE49-F238E27FC236}">
                <a16:creationId xmlns:a16="http://schemas.microsoft.com/office/drawing/2014/main" id="{9F910A49-D05C-4C18-99CD-BC1DEEB0635D}"/>
              </a:ext>
            </a:extLst>
          </p:cNvPr>
          <p:cNvSpPr/>
          <p:nvPr/>
        </p:nvSpPr>
        <p:spPr>
          <a:xfrm>
            <a:off x="3679879" y="5920089"/>
            <a:ext cx="1508648" cy="2892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요도</a:t>
            </a:r>
            <a:r>
              <a: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방광</a:t>
            </a:r>
            <a:r>
              <a: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전립선</a:t>
            </a:r>
          </a:p>
        </p:txBody>
      </p:sp>
      <p:sp>
        <p:nvSpPr>
          <p:cNvPr id="50" name="사각형: 둥근 모서리 44">
            <a:extLst>
              <a:ext uri="{FF2B5EF4-FFF2-40B4-BE49-F238E27FC236}">
                <a16:creationId xmlns:a16="http://schemas.microsoft.com/office/drawing/2014/main" id="{18C4E672-0EC4-4A51-BCEF-A6E3354B9178}"/>
              </a:ext>
            </a:extLst>
          </p:cNvPr>
          <p:cNvSpPr/>
          <p:nvPr/>
        </p:nvSpPr>
        <p:spPr>
          <a:xfrm>
            <a:off x="5211123" y="4005064"/>
            <a:ext cx="872519" cy="2892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간</a:t>
            </a:r>
          </a:p>
        </p:txBody>
      </p:sp>
      <p:sp>
        <p:nvSpPr>
          <p:cNvPr id="51" name="사각형: 둥근 모서리 22">
            <a:extLst>
              <a:ext uri="{FF2B5EF4-FFF2-40B4-BE49-F238E27FC236}">
                <a16:creationId xmlns:a16="http://schemas.microsoft.com/office/drawing/2014/main" id="{06FA099D-C04F-47F7-9314-6D4820CCBF48}"/>
              </a:ext>
            </a:extLst>
          </p:cNvPr>
          <p:cNvSpPr/>
          <p:nvPr/>
        </p:nvSpPr>
        <p:spPr>
          <a:xfrm>
            <a:off x="7569127" y="1496126"/>
            <a:ext cx="411446" cy="3065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</a:t>
            </a:r>
          </a:p>
        </p:txBody>
      </p:sp>
      <p:sp>
        <p:nvSpPr>
          <p:cNvPr id="52" name="사각형: 둥근 모서리 23">
            <a:extLst>
              <a:ext uri="{FF2B5EF4-FFF2-40B4-BE49-F238E27FC236}">
                <a16:creationId xmlns:a16="http://schemas.microsoft.com/office/drawing/2014/main" id="{AB8F62D9-9F0C-4B38-96C6-CC86C742DB57}"/>
              </a:ext>
            </a:extLst>
          </p:cNvPr>
          <p:cNvSpPr/>
          <p:nvPr/>
        </p:nvSpPr>
        <p:spPr>
          <a:xfrm>
            <a:off x="6615545" y="1496858"/>
            <a:ext cx="1137283" cy="2841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축농증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화분증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사각형: 둥근 모서리 24">
            <a:extLst>
              <a:ext uri="{FF2B5EF4-FFF2-40B4-BE49-F238E27FC236}">
                <a16:creationId xmlns:a16="http://schemas.microsoft.com/office/drawing/2014/main" id="{2EEF1D25-4838-49CA-8623-18FE74A5067C}"/>
              </a:ext>
            </a:extLst>
          </p:cNvPr>
          <p:cNvSpPr/>
          <p:nvPr/>
        </p:nvSpPr>
        <p:spPr>
          <a:xfrm>
            <a:off x="9234118" y="1565850"/>
            <a:ext cx="411446" cy="3065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</a:t>
            </a:r>
          </a:p>
        </p:txBody>
      </p:sp>
      <p:sp>
        <p:nvSpPr>
          <p:cNvPr id="54" name="사각형: 둥근 모서리 25">
            <a:extLst>
              <a:ext uri="{FF2B5EF4-FFF2-40B4-BE49-F238E27FC236}">
                <a16:creationId xmlns:a16="http://schemas.microsoft.com/office/drawing/2014/main" id="{B6FCF5B2-E68E-4B4B-BC46-B917461B7990}"/>
              </a:ext>
            </a:extLst>
          </p:cNvPr>
          <p:cNvSpPr/>
          <p:nvPr/>
        </p:nvSpPr>
        <p:spPr>
          <a:xfrm>
            <a:off x="9493163" y="1579420"/>
            <a:ext cx="1550379" cy="2841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충혈된 눈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녹내장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백내장</a:t>
            </a:r>
          </a:p>
        </p:txBody>
      </p:sp>
      <p:sp>
        <p:nvSpPr>
          <p:cNvPr id="55" name="사각형: 둥근 모서리 26">
            <a:extLst>
              <a:ext uri="{FF2B5EF4-FFF2-40B4-BE49-F238E27FC236}">
                <a16:creationId xmlns:a16="http://schemas.microsoft.com/office/drawing/2014/main" id="{A7E79DA5-975A-49D9-A489-0ABD0B73AECE}"/>
              </a:ext>
            </a:extLst>
          </p:cNvPr>
          <p:cNvSpPr/>
          <p:nvPr/>
        </p:nvSpPr>
        <p:spPr>
          <a:xfrm>
            <a:off x="7328053" y="2168231"/>
            <a:ext cx="411446" cy="3065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</a:t>
            </a:r>
          </a:p>
        </p:txBody>
      </p:sp>
      <p:sp>
        <p:nvSpPr>
          <p:cNvPr id="56" name="사각형: 둥근 모서리 27">
            <a:extLst>
              <a:ext uri="{FF2B5EF4-FFF2-40B4-BE49-F238E27FC236}">
                <a16:creationId xmlns:a16="http://schemas.microsoft.com/office/drawing/2014/main" id="{9315553A-8254-4457-9F50-67CC1B574427}"/>
              </a:ext>
            </a:extLst>
          </p:cNvPr>
          <p:cNvSpPr/>
          <p:nvPr/>
        </p:nvSpPr>
        <p:spPr>
          <a:xfrm>
            <a:off x="6492518" y="2210892"/>
            <a:ext cx="1231747" cy="2841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어깨 결림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 디스크</a:t>
            </a:r>
          </a:p>
        </p:txBody>
      </p:sp>
      <p:sp>
        <p:nvSpPr>
          <p:cNvPr id="57" name="사각형: 둥근 모서리 29">
            <a:extLst>
              <a:ext uri="{FF2B5EF4-FFF2-40B4-BE49-F238E27FC236}">
                <a16:creationId xmlns:a16="http://schemas.microsoft.com/office/drawing/2014/main" id="{A051AB1B-5316-4465-8D65-7E4E69FEDCFE}"/>
              </a:ext>
            </a:extLst>
          </p:cNvPr>
          <p:cNvSpPr/>
          <p:nvPr/>
        </p:nvSpPr>
        <p:spPr>
          <a:xfrm>
            <a:off x="7034286" y="3192389"/>
            <a:ext cx="900607" cy="3065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갑상선</a:t>
            </a:r>
          </a:p>
        </p:txBody>
      </p:sp>
      <p:sp>
        <p:nvSpPr>
          <p:cNvPr id="58" name="사각형: 둥근 모서리 30">
            <a:extLst>
              <a:ext uri="{FF2B5EF4-FFF2-40B4-BE49-F238E27FC236}">
                <a16:creationId xmlns:a16="http://schemas.microsoft.com/office/drawing/2014/main" id="{87DD4393-4813-411D-AC37-57EF6CEEC475}"/>
              </a:ext>
            </a:extLst>
          </p:cNvPr>
          <p:cNvSpPr/>
          <p:nvPr/>
        </p:nvSpPr>
        <p:spPr>
          <a:xfrm>
            <a:off x="6942184" y="3464286"/>
            <a:ext cx="1155797" cy="1586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비만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야윔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부정맥</a:t>
            </a:r>
          </a:p>
        </p:txBody>
      </p:sp>
      <p:sp>
        <p:nvSpPr>
          <p:cNvPr id="59" name="사각형: 둥근 모서리 31">
            <a:extLst>
              <a:ext uri="{FF2B5EF4-FFF2-40B4-BE49-F238E27FC236}">
                <a16:creationId xmlns:a16="http://schemas.microsoft.com/office/drawing/2014/main" id="{ECB361D1-8489-455E-B2DB-66366115BC17}"/>
              </a:ext>
            </a:extLst>
          </p:cNvPr>
          <p:cNvSpPr/>
          <p:nvPr/>
        </p:nvSpPr>
        <p:spPr>
          <a:xfrm>
            <a:off x="7413649" y="3751543"/>
            <a:ext cx="411446" cy="3065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</a:t>
            </a:r>
          </a:p>
        </p:txBody>
      </p:sp>
      <p:sp>
        <p:nvSpPr>
          <p:cNvPr id="60" name="사각형: 둥근 모서리 32">
            <a:extLst>
              <a:ext uri="{FF2B5EF4-FFF2-40B4-BE49-F238E27FC236}">
                <a16:creationId xmlns:a16="http://schemas.microsoft.com/office/drawing/2014/main" id="{B751CF0F-75CB-4CEC-93A4-2306C5322A72}"/>
              </a:ext>
            </a:extLst>
          </p:cNvPr>
          <p:cNvSpPr/>
          <p:nvPr/>
        </p:nvSpPr>
        <p:spPr>
          <a:xfrm>
            <a:off x="6980651" y="4038284"/>
            <a:ext cx="1106330" cy="2058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위궤양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위하수</a:t>
            </a:r>
          </a:p>
        </p:txBody>
      </p:sp>
      <p:sp>
        <p:nvSpPr>
          <p:cNvPr id="61" name="사각형: 둥근 모서리 33">
            <a:extLst>
              <a:ext uri="{FF2B5EF4-FFF2-40B4-BE49-F238E27FC236}">
                <a16:creationId xmlns:a16="http://schemas.microsoft.com/office/drawing/2014/main" id="{D97DCC85-FA6C-4A4F-8BCC-A067625CD383}"/>
              </a:ext>
            </a:extLst>
          </p:cNvPr>
          <p:cNvSpPr/>
          <p:nvPr/>
        </p:nvSpPr>
        <p:spPr>
          <a:xfrm>
            <a:off x="7268445" y="4457586"/>
            <a:ext cx="694884" cy="3065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신장</a:t>
            </a:r>
          </a:p>
        </p:txBody>
      </p:sp>
      <p:sp>
        <p:nvSpPr>
          <p:cNvPr id="62" name="사각형: 둥근 모서리 34">
            <a:extLst>
              <a:ext uri="{FF2B5EF4-FFF2-40B4-BE49-F238E27FC236}">
                <a16:creationId xmlns:a16="http://schemas.microsoft.com/office/drawing/2014/main" id="{65D53CE6-42B6-48B8-81D3-B511DDAAB2D6}"/>
              </a:ext>
            </a:extLst>
          </p:cNvPr>
          <p:cNvSpPr/>
          <p:nvPr/>
        </p:nvSpPr>
        <p:spPr>
          <a:xfrm>
            <a:off x="7052352" y="4739715"/>
            <a:ext cx="1106330" cy="2058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동맥경화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부종</a:t>
            </a:r>
          </a:p>
        </p:txBody>
      </p:sp>
      <p:sp>
        <p:nvSpPr>
          <p:cNvPr id="63" name="사각형: 둥근 모서리 36">
            <a:extLst>
              <a:ext uri="{FF2B5EF4-FFF2-40B4-BE49-F238E27FC236}">
                <a16:creationId xmlns:a16="http://schemas.microsoft.com/office/drawing/2014/main" id="{82DD74E3-84B0-451A-AC16-84A8EF0A510F}"/>
              </a:ext>
            </a:extLst>
          </p:cNvPr>
          <p:cNvSpPr/>
          <p:nvPr/>
        </p:nvSpPr>
        <p:spPr>
          <a:xfrm>
            <a:off x="7287462" y="5132735"/>
            <a:ext cx="694884" cy="3065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방광</a:t>
            </a:r>
          </a:p>
        </p:txBody>
      </p:sp>
      <p:sp>
        <p:nvSpPr>
          <p:cNvPr id="64" name="사각형: 둥근 모서리 37">
            <a:extLst>
              <a:ext uri="{FF2B5EF4-FFF2-40B4-BE49-F238E27FC236}">
                <a16:creationId xmlns:a16="http://schemas.microsoft.com/office/drawing/2014/main" id="{4CEDE959-5E7D-42FB-9DEA-D7002D514532}"/>
              </a:ext>
            </a:extLst>
          </p:cNvPr>
          <p:cNvSpPr/>
          <p:nvPr/>
        </p:nvSpPr>
        <p:spPr>
          <a:xfrm>
            <a:off x="7031181" y="5465401"/>
            <a:ext cx="1204370" cy="1941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방광염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배뇨 불량</a:t>
            </a:r>
          </a:p>
        </p:txBody>
      </p:sp>
      <p:sp>
        <p:nvSpPr>
          <p:cNvPr id="67" name="사각형: 둥근 모서리 40">
            <a:extLst>
              <a:ext uri="{FF2B5EF4-FFF2-40B4-BE49-F238E27FC236}">
                <a16:creationId xmlns:a16="http://schemas.microsoft.com/office/drawing/2014/main" id="{311B0C8E-F1FD-4B9A-860D-3CB82FB2BB72}"/>
              </a:ext>
            </a:extLst>
          </p:cNvPr>
          <p:cNvSpPr/>
          <p:nvPr/>
        </p:nvSpPr>
        <p:spPr>
          <a:xfrm>
            <a:off x="10281479" y="2488347"/>
            <a:ext cx="694884" cy="270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어깨</a:t>
            </a:r>
          </a:p>
        </p:txBody>
      </p:sp>
      <p:sp>
        <p:nvSpPr>
          <p:cNvPr id="68" name="사각형: 둥근 모서리 41">
            <a:extLst>
              <a:ext uri="{FF2B5EF4-FFF2-40B4-BE49-F238E27FC236}">
                <a16:creationId xmlns:a16="http://schemas.microsoft.com/office/drawing/2014/main" id="{6DD114D4-60C7-465B-93C5-3A2038A2935F}"/>
              </a:ext>
            </a:extLst>
          </p:cNvPr>
          <p:cNvSpPr/>
          <p:nvPr/>
        </p:nvSpPr>
        <p:spPr>
          <a:xfrm>
            <a:off x="10061591" y="1959206"/>
            <a:ext cx="411446" cy="3065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</a:t>
            </a:r>
          </a:p>
        </p:txBody>
      </p:sp>
      <p:sp>
        <p:nvSpPr>
          <p:cNvPr id="69" name="사각형: 둥근 모서리 42">
            <a:extLst>
              <a:ext uri="{FF2B5EF4-FFF2-40B4-BE49-F238E27FC236}">
                <a16:creationId xmlns:a16="http://schemas.microsoft.com/office/drawing/2014/main" id="{EAFDB353-9376-426A-AC23-49023EB224E5}"/>
              </a:ext>
            </a:extLst>
          </p:cNvPr>
          <p:cNvSpPr/>
          <p:nvPr/>
        </p:nvSpPr>
        <p:spPr>
          <a:xfrm>
            <a:off x="10345610" y="2009315"/>
            <a:ext cx="970673" cy="178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 울림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난청</a:t>
            </a:r>
          </a:p>
        </p:txBody>
      </p:sp>
      <p:sp>
        <p:nvSpPr>
          <p:cNvPr id="70" name="사각형: 둥근 모서리 45">
            <a:extLst>
              <a:ext uri="{FF2B5EF4-FFF2-40B4-BE49-F238E27FC236}">
                <a16:creationId xmlns:a16="http://schemas.microsoft.com/office/drawing/2014/main" id="{86992B28-F805-4675-BFE7-1CAFAA1A9C13}"/>
              </a:ext>
            </a:extLst>
          </p:cNvPr>
          <p:cNvSpPr/>
          <p:nvPr/>
        </p:nvSpPr>
        <p:spPr>
          <a:xfrm>
            <a:off x="10784072" y="2538200"/>
            <a:ext cx="970673" cy="178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오십견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손저림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사각형: 둥근 모서리 56">
            <a:extLst>
              <a:ext uri="{FF2B5EF4-FFF2-40B4-BE49-F238E27FC236}">
                <a16:creationId xmlns:a16="http://schemas.microsoft.com/office/drawing/2014/main" id="{25C5D2B7-2CFC-41B8-A895-06CC3EA83C0A}"/>
              </a:ext>
            </a:extLst>
          </p:cNvPr>
          <p:cNvSpPr/>
          <p:nvPr/>
        </p:nvSpPr>
        <p:spPr>
          <a:xfrm>
            <a:off x="10329867" y="3169714"/>
            <a:ext cx="970673" cy="178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천식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기침</a:t>
            </a:r>
          </a:p>
        </p:txBody>
      </p:sp>
      <p:sp>
        <p:nvSpPr>
          <p:cNvPr id="72" name="사각형: 둥근 모서리 57">
            <a:extLst>
              <a:ext uri="{FF2B5EF4-FFF2-40B4-BE49-F238E27FC236}">
                <a16:creationId xmlns:a16="http://schemas.microsoft.com/office/drawing/2014/main" id="{AF9D4D84-14FA-4D1F-BDA0-9FD64F4DC090}"/>
              </a:ext>
            </a:extLst>
          </p:cNvPr>
          <p:cNvSpPr/>
          <p:nvPr/>
        </p:nvSpPr>
        <p:spPr>
          <a:xfrm>
            <a:off x="10428633" y="3425665"/>
            <a:ext cx="694884" cy="3220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심장</a:t>
            </a:r>
          </a:p>
        </p:txBody>
      </p:sp>
      <p:sp>
        <p:nvSpPr>
          <p:cNvPr id="73" name="사각형: 둥근 모서리 58">
            <a:extLst>
              <a:ext uri="{FF2B5EF4-FFF2-40B4-BE49-F238E27FC236}">
                <a16:creationId xmlns:a16="http://schemas.microsoft.com/office/drawing/2014/main" id="{BB70EBA0-FCAE-4D1C-9A1F-B34F0F92EE57}"/>
              </a:ext>
            </a:extLst>
          </p:cNvPr>
          <p:cNvSpPr/>
          <p:nvPr/>
        </p:nvSpPr>
        <p:spPr>
          <a:xfrm>
            <a:off x="10929810" y="3514832"/>
            <a:ext cx="970673" cy="178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부정맥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협심증</a:t>
            </a:r>
          </a:p>
        </p:txBody>
      </p:sp>
      <p:sp>
        <p:nvSpPr>
          <p:cNvPr id="74" name="사각형: 둥근 모서리 60">
            <a:extLst>
              <a:ext uri="{FF2B5EF4-FFF2-40B4-BE49-F238E27FC236}">
                <a16:creationId xmlns:a16="http://schemas.microsoft.com/office/drawing/2014/main" id="{F5457EE7-D84F-41EF-9EAE-A02102CBA98B}"/>
              </a:ext>
            </a:extLst>
          </p:cNvPr>
          <p:cNvSpPr/>
          <p:nvPr/>
        </p:nvSpPr>
        <p:spPr>
          <a:xfrm>
            <a:off x="10151942" y="3880872"/>
            <a:ext cx="1044054" cy="270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횡행결장</a:t>
            </a:r>
          </a:p>
        </p:txBody>
      </p:sp>
      <p:sp>
        <p:nvSpPr>
          <p:cNvPr id="75" name="사각형: 둥근 모서리 61">
            <a:extLst>
              <a:ext uri="{FF2B5EF4-FFF2-40B4-BE49-F238E27FC236}">
                <a16:creationId xmlns:a16="http://schemas.microsoft.com/office/drawing/2014/main" id="{12A1D70E-6B91-4DF5-82DF-6BA4DED3F3A4}"/>
              </a:ext>
            </a:extLst>
          </p:cNvPr>
          <p:cNvSpPr/>
          <p:nvPr/>
        </p:nvSpPr>
        <p:spPr>
          <a:xfrm>
            <a:off x="10874152" y="3933377"/>
            <a:ext cx="970673" cy="178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복통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설사</a:t>
            </a:r>
          </a:p>
        </p:txBody>
      </p:sp>
      <p:sp>
        <p:nvSpPr>
          <p:cNvPr id="76" name="사각형: 둥근 모서리 62">
            <a:extLst>
              <a:ext uri="{FF2B5EF4-FFF2-40B4-BE49-F238E27FC236}">
                <a16:creationId xmlns:a16="http://schemas.microsoft.com/office/drawing/2014/main" id="{7A332BB8-DD2E-442C-A939-ADDD6C946BFE}"/>
              </a:ext>
            </a:extLst>
          </p:cNvPr>
          <p:cNvSpPr/>
          <p:nvPr/>
        </p:nvSpPr>
        <p:spPr>
          <a:xfrm>
            <a:off x="10116675" y="4326492"/>
            <a:ext cx="694884" cy="2783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소장</a:t>
            </a:r>
          </a:p>
        </p:txBody>
      </p:sp>
      <p:sp>
        <p:nvSpPr>
          <p:cNvPr id="77" name="사각형: 둥근 모서리 63">
            <a:extLst>
              <a:ext uri="{FF2B5EF4-FFF2-40B4-BE49-F238E27FC236}">
                <a16:creationId xmlns:a16="http://schemas.microsoft.com/office/drawing/2014/main" id="{941346C2-5984-4ECE-98F0-861DAB8E62EC}"/>
              </a:ext>
            </a:extLst>
          </p:cNvPr>
          <p:cNvSpPr/>
          <p:nvPr/>
        </p:nvSpPr>
        <p:spPr>
          <a:xfrm>
            <a:off x="10473023" y="4380779"/>
            <a:ext cx="1545793" cy="19122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소화흡수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설사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복통</a:t>
            </a:r>
          </a:p>
        </p:txBody>
      </p:sp>
      <p:sp>
        <p:nvSpPr>
          <p:cNvPr id="78" name="사각형: 둥근 모서리 64">
            <a:extLst>
              <a:ext uri="{FF2B5EF4-FFF2-40B4-BE49-F238E27FC236}">
                <a16:creationId xmlns:a16="http://schemas.microsoft.com/office/drawing/2014/main" id="{8B3B236A-F963-491F-9E03-BA81FEF00AC8}"/>
              </a:ext>
            </a:extLst>
          </p:cNvPr>
          <p:cNvSpPr/>
          <p:nvPr/>
        </p:nvSpPr>
        <p:spPr>
          <a:xfrm>
            <a:off x="10016853" y="4836141"/>
            <a:ext cx="694884" cy="3372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</a:t>
            </a:r>
          </a:p>
        </p:txBody>
      </p:sp>
      <p:sp>
        <p:nvSpPr>
          <p:cNvPr id="79" name="사각형: 둥근 모서리 65">
            <a:extLst>
              <a:ext uri="{FF2B5EF4-FFF2-40B4-BE49-F238E27FC236}">
                <a16:creationId xmlns:a16="http://schemas.microsoft.com/office/drawing/2014/main" id="{90AA357D-9045-4B6C-B071-9C579B1CA08E}"/>
              </a:ext>
            </a:extLst>
          </p:cNvPr>
          <p:cNvSpPr/>
          <p:nvPr/>
        </p:nvSpPr>
        <p:spPr>
          <a:xfrm>
            <a:off x="10138757" y="4928097"/>
            <a:ext cx="1254010" cy="1625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변비</a:t>
            </a:r>
          </a:p>
        </p:txBody>
      </p:sp>
      <p:sp>
        <p:nvSpPr>
          <p:cNvPr id="80" name="사각형: 둥근 모서리 66">
            <a:extLst>
              <a:ext uri="{FF2B5EF4-FFF2-40B4-BE49-F238E27FC236}">
                <a16:creationId xmlns:a16="http://schemas.microsoft.com/office/drawing/2014/main" id="{EEC6056E-DA72-4B8A-AE81-E19486BBC0FE}"/>
              </a:ext>
            </a:extLst>
          </p:cNvPr>
          <p:cNvSpPr/>
          <p:nvPr/>
        </p:nvSpPr>
        <p:spPr>
          <a:xfrm>
            <a:off x="9840259" y="5512362"/>
            <a:ext cx="970672" cy="3372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생식선</a:t>
            </a:r>
          </a:p>
        </p:txBody>
      </p:sp>
      <p:sp>
        <p:nvSpPr>
          <p:cNvPr id="81" name="사각형: 둥근 모서리 67">
            <a:extLst>
              <a:ext uri="{FF2B5EF4-FFF2-40B4-BE49-F238E27FC236}">
                <a16:creationId xmlns:a16="http://schemas.microsoft.com/office/drawing/2014/main" id="{FE53B00F-C571-4EA9-9B3F-D528D1117BD1}"/>
              </a:ext>
            </a:extLst>
          </p:cNvPr>
          <p:cNvSpPr/>
          <p:nvPr/>
        </p:nvSpPr>
        <p:spPr>
          <a:xfrm>
            <a:off x="10244973" y="5661766"/>
            <a:ext cx="1731140" cy="1944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생리통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생리불순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갱년기 장애</a:t>
            </a:r>
          </a:p>
        </p:txBody>
      </p:sp>
      <p:pic>
        <p:nvPicPr>
          <p:cNvPr id="84" name="그림 8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35"/>
          <a:stretch/>
        </p:blipFill>
        <p:spPr>
          <a:xfrm>
            <a:off x="8312727" y="1801090"/>
            <a:ext cx="1687349" cy="4031673"/>
          </a:xfrm>
          <a:prstGeom prst="rect">
            <a:avLst/>
          </a:prstGeom>
        </p:spPr>
      </p:pic>
      <p:cxnSp>
        <p:nvCxnSpPr>
          <p:cNvPr id="86" name="직선 연결선 85"/>
          <p:cNvCxnSpPr/>
          <p:nvPr/>
        </p:nvCxnSpPr>
        <p:spPr>
          <a:xfrm flipV="1">
            <a:off x="9289473" y="1884218"/>
            <a:ext cx="90054" cy="671946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 flipV="1">
            <a:off x="9768408" y="2105891"/>
            <a:ext cx="359265" cy="698911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 flipV="1">
            <a:off x="9840416" y="2639291"/>
            <a:ext cx="543566" cy="336493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 flipV="1">
            <a:off x="9552384" y="3255818"/>
            <a:ext cx="900871" cy="5620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V="1">
            <a:off x="9624392" y="3573016"/>
            <a:ext cx="900871" cy="5620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9336360" y="4005064"/>
            <a:ext cx="900871" cy="5620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 flipV="1">
            <a:off x="9264352" y="4437112"/>
            <a:ext cx="900871" cy="5620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9120336" y="4730764"/>
            <a:ext cx="931137" cy="277654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9048328" y="5373216"/>
            <a:ext cx="931137" cy="277654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6" name="사각형: 둥근 모서리 39">
            <a:extLst>
              <a:ext uri="{FF2B5EF4-FFF2-40B4-BE49-F238E27FC236}">
                <a16:creationId xmlns:a16="http://schemas.microsoft.com/office/drawing/2014/main" id="{BC678F5B-3245-4B09-A3C6-2372EE0AFA2B}"/>
              </a:ext>
            </a:extLst>
          </p:cNvPr>
          <p:cNvSpPr/>
          <p:nvPr/>
        </p:nvSpPr>
        <p:spPr>
          <a:xfrm>
            <a:off x="8510594" y="5607722"/>
            <a:ext cx="993624" cy="2527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좌골신경통</a:t>
            </a:r>
          </a:p>
        </p:txBody>
      </p:sp>
      <p:sp>
        <p:nvSpPr>
          <p:cNvPr id="65" name="사각형: 둥근 모서리 38">
            <a:extLst>
              <a:ext uri="{FF2B5EF4-FFF2-40B4-BE49-F238E27FC236}">
                <a16:creationId xmlns:a16="http://schemas.microsoft.com/office/drawing/2014/main" id="{AB9580BB-A2E7-474F-B9A9-19BD32C1F188}"/>
              </a:ext>
            </a:extLst>
          </p:cNvPr>
          <p:cNvSpPr/>
          <p:nvPr/>
        </p:nvSpPr>
        <p:spPr>
          <a:xfrm>
            <a:off x="8147013" y="5187321"/>
            <a:ext cx="993624" cy="2527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치질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변비</a:t>
            </a:r>
          </a:p>
        </p:txBody>
      </p:sp>
      <p:cxnSp>
        <p:nvCxnSpPr>
          <p:cNvPr id="99" name="직선 연결선 98"/>
          <p:cNvCxnSpPr/>
          <p:nvPr/>
        </p:nvCxnSpPr>
        <p:spPr>
          <a:xfrm flipH="1" flipV="1">
            <a:off x="7890164" y="1697182"/>
            <a:ext cx="798124" cy="387540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 flipH="1" flipV="1">
            <a:off x="7710055" y="2299855"/>
            <a:ext cx="1128285" cy="76525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 flipH="1" flipV="1">
            <a:off x="7703127" y="2847109"/>
            <a:ext cx="889311" cy="82353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 flipH="1">
            <a:off x="7807036" y="3079306"/>
            <a:ext cx="1036630" cy="225003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 flipH="1">
            <a:off x="7824192" y="3645024"/>
            <a:ext cx="1036630" cy="225003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 flipH="1">
            <a:off x="7924800" y="3645024"/>
            <a:ext cx="1296062" cy="920049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 flipH="1">
            <a:off x="7897091" y="4581128"/>
            <a:ext cx="828488" cy="621254"/>
          </a:xfrm>
          <a:prstGeom prst="line">
            <a:avLst/>
          </a:prstGeom>
          <a:ln>
            <a:head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3078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7" t="10714" r="58021" b="25136"/>
          <a:stretch/>
        </p:blipFill>
        <p:spPr>
          <a:xfrm>
            <a:off x="1703156" y="1884219"/>
            <a:ext cx="2439353" cy="4353312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551709" y="5029200"/>
            <a:ext cx="2646218" cy="1191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420484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림프 순환 관리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4DB932-A6B5-4446-8DE4-45EA7D3F84CF}"/>
              </a:ext>
            </a:extLst>
          </p:cNvPr>
          <p:cNvSpPr txBox="1"/>
          <p:nvPr/>
        </p:nvSpPr>
        <p:spPr>
          <a:xfrm>
            <a:off x="1886892" y="1166613"/>
            <a:ext cx="2172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ko-KR" sz="3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For Face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DB932-A6B5-4446-8DE4-45EA7D3F84CF}"/>
              </a:ext>
            </a:extLst>
          </p:cNvPr>
          <p:cNvSpPr txBox="1"/>
          <p:nvPr/>
        </p:nvSpPr>
        <p:spPr>
          <a:xfrm>
            <a:off x="8120786" y="1166613"/>
            <a:ext cx="2172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ko-KR" sz="3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For Body</a:t>
            </a:r>
          </a:p>
        </p:txBody>
      </p:sp>
      <p:sp>
        <p:nvSpPr>
          <p:cNvPr id="9" name="사각형: 둥근 모서리 44">
            <a:extLst>
              <a:ext uri="{FF2B5EF4-FFF2-40B4-BE49-F238E27FC236}">
                <a16:creationId xmlns:a16="http://schemas.microsoft.com/office/drawing/2014/main" id="{07D4CA82-4453-4F55-80B9-C2A169654361}"/>
              </a:ext>
            </a:extLst>
          </p:cNvPr>
          <p:cNvSpPr/>
          <p:nvPr/>
        </p:nvSpPr>
        <p:spPr>
          <a:xfrm>
            <a:off x="1264680" y="5161741"/>
            <a:ext cx="1505000" cy="214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귀밑샘 림프절</a:t>
            </a:r>
          </a:p>
        </p:txBody>
      </p:sp>
      <p:sp>
        <p:nvSpPr>
          <p:cNvPr id="10" name="사각형: 둥근 모서리 46">
            <a:extLst>
              <a:ext uri="{FF2B5EF4-FFF2-40B4-BE49-F238E27FC236}">
                <a16:creationId xmlns:a16="http://schemas.microsoft.com/office/drawing/2014/main" id="{F99AA2C8-F1DA-4BF1-8444-03EA3D6A9AF3}"/>
              </a:ext>
            </a:extLst>
          </p:cNvPr>
          <p:cNvSpPr/>
          <p:nvPr/>
        </p:nvSpPr>
        <p:spPr>
          <a:xfrm>
            <a:off x="1192189" y="5114390"/>
            <a:ext cx="1827503" cy="118250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얼굴 림프의 출구로</a:t>
            </a: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불리우는 귀가 붙어있는 </a:t>
            </a: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옆에 있습니다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사각형: 둥근 모서리 47">
            <a:extLst>
              <a:ext uri="{FF2B5EF4-FFF2-40B4-BE49-F238E27FC236}">
                <a16:creationId xmlns:a16="http://schemas.microsoft.com/office/drawing/2014/main" id="{AE851AC2-6B65-4534-8BFA-C5BFD3613851}"/>
              </a:ext>
            </a:extLst>
          </p:cNvPr>
          <p:cNvSpPr/>
          <p:nvPr/>
        </p:nvSpPr>
        <p:spPr>
          <a:xfrm>
            <a:off x="2826988" y="5147887"/>
            <a:ext cx="1505000" cy="214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 림프절</a:t>
            </a:r>
          </a:p>
        </p:txBody>
      </p:sp>
      <p:sp>
        <p:nvSpPr>
          <p:cNvPr id="12" name="사각형: 둥근 모서리 48">
            <a:extLst>
              <a:ext uri="{FF2B5EF4-FFF2-40B4-BE49-F238E27FC236}">
                <a16:creationId xmlns:a16="http://schemas.microsoft.com/office/drawing/2014/main" id="{FB863CF8-2B89-42F9-88B6-CCB30D2BE6D4}"/>
              </a:ext>
            </a:extLst>
          </p:cNvPr>
          <p:cNvSpPr/>
          <p:nvPr/>
        </p:nvSpPr>
        <p:spPr>
          <a:xfrm>
            <a:off x="2796160" y="5217314"/>
            <a:ext cx="1827503" cy="86000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림프가 지나가는 길로 </a:t>
            </a: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목덜미에 있습니다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7377545" y="1898072"/>
            <a:ext cx="2695732" cy="4495801"/>
            <a:chOff x="7377545" y="1898072"/>
            <a:chExt cx="2695732" cy="4495801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30" t="10714" r="3429" b="2510"/>
            <a:stretch/>
          </p:blipFill>
          <p:spPr>
            <a:xfrm>
              <a:off x="7426037" y="1898072"/>
              <a:ext cx="2647240" cy="4495801"/>
            </a:xfrm>
            <a:prstGeom prst="rect">
              <a:avLst/>
            </a:prstGeom>
          </p:spPr>
        </p:pic>
        <p:sp>
          <p:nvSpPr>
            <p:cNvPr id="23" name="직사각형 22"/>
            <p:cNvSpPr/>
            <p:nvPr/>
          </p:nvSpPr>
          <p:spPr>
            <a:xfrm>
              <a:off x="7377545" y="2757055"/>
              <a:ext cx="983673" cy="34012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사각형: 둥근 모서리 49">
            <a:extLst>
              <a:ext uri="{FF2B5EF4-FFF2-40B4-BE49-F238E27FC236}">
                <a16:creationId xmlns:a16="http://schemas.microsoft.com/office/drawing/2014/main" id="{333FF697-2C3C-49F3-80A7-3E3EDD4D38CC}"/>
              </a:ext>
            </a:extLst>
          </p:cNvPr>
          <p:cNvSpPr/>
          <p:nvPr/>
        </p:nvSpPr>
        <p:spPr>
          <a:xfrm>
            <a:off x="7381980" y="2809540"/>
            <a:ext cx="1008111" cy="14401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쇄골 림프절</a:t>
            </a:r>
          </a:p>
        </p:txBody>
      </p:sp>
      <p:sp>
        <p:nvSpPr>
          <p:cNvPr id="14" name="사각형: 둥근 모서리 50">
            <a:extLst>
              <a:ext uri="{FF2B5EF4-FFF2-40B4-BE49-F238E27FC236}">
                <a16:creationId xmlns:a16="http://schemas.microsoft.com/office/drawing/2014/main" id="{EC707801-AEAB-4E45-86A6-8B9713D784D1}"/>
              </a:ext>
            </a:extLst>
          </p:cNvPr>
          <p:cNvSpPr/>
          <p:nvPr/>
        </p:nvSpPr>
        <p:spPr>
          <a:xfrm>
            <a:off x="5758185" y="2993539"/>
            <a:ext cx="2631906" cy="2796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쇄골 위 오목한 부분으로 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중요 포인트 입니다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사각형: 둥근 모서리 51">
            <a:extLst>
              <a:ext uri="{FF2B5EF4-FFF2-40B4-BE49-F238E27FC236}">
                <a16:creationId xmlns:a16="http://schemas.microsoft.com/office/drawing/2014/main" id="{B2E234AF-0E6D-497B-AC06-60FF1A86FCDB}"/>
              </a:ext>
            </a:extLst>
          </p:cNvPr>
          <p:cNvSpPr/>
          <p:nvPr/>
        </p:nvSpPr>
        <p:spPr>
          <a:xfrm>
            <a:off x="7236248" y="3377804"/>
            <a:ext cx="1153843" cy="2796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겨드랑이 림프절</a:t>
            </a:r>
          </a:p>
        </p:txBody>
      </p:sp>
      <p:sp>
        <p:nvSpPr>
          <p:cNvPr id="16" name="사각형: 둥근 모서리 52">
            <a:extLst>
              <a:ext uri="{FF2B5EF4-FFF2-40B4-BE49-F238E27FC236}">
                <a16:creationId xmlns:a16="http://schemas.microsoft.com/office/drawing/2014/main" id="{67288A38-F833-44D5-88F9-987BBC4EDD4F}"/>
              </a:ext>
            </a:extLst>
          </p:cNvPr>
          <p:cNvSpPr/>
          <p:nvPr/>
        </p:nvSpPr>
        <p:spPr>
          <a:xfrm>
            <a:off x="6381846" y="3537620"/>
            <a:ext cx="2008246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겨드랑이 아래 부분에 있습니다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사각형: 둥근 모서리 53">
            <a:extLst>
              <a:ext uri="{FF2B5EF4-FFF2-40B4-BE49-F238E27FC236}">
                <a16:creationId xmlns:a16="http://schemas.microsoft.com/office/drawing/2014/main" id="{23F6FC9E-EE20-4212-B625-292E2CB489F1}"/>
              </a:ext>
            </a:extLst>
          </p:cNvPr>
          <p:cNvSpPr/>
          <p:nvPr/>
        </p:nvSpPr>
        <p:spPr>
          <a:xfrm>
            <a:off x="7236248" y="4101567"/>
            <a:ext cx="1153843" cy="2796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복부 림프절</a:t>
            </a:r>
          </a:p>
        </p:txBody>
      </p:sp>
      <p:sp>
        <p:nvSpPr>
          <p:cNvPr id="18" name="사각형: 둥근 모서리 54">
            <a:extLst>
              <a:ext uri="{FF2B5EF4-FFF2-40B4-BE49-F238E27FC236}">
                <a16:creationId xmlns:a16="http://schemas.microsoft.com/office/drawing/2014/main" id="{D9EAF2D5-82DE-4F90-857D-B600F2F7DC09}"/>
              </a:ext>
            </a:extLst>
          </p:cNvPr>
          <p:cNvSpPr/>
          <p:nvPr/>
        </p:nvSpPr>
        <p:spPr>
          <a:xfrm>
            <a:off x="6144768" y="4353549"/>
            <a:ext cx="2245323" cy="2796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배꼽 주변 부분에 있는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림프절</a:t>
            </a:r>
          </a:p>
        </p:txBody>
      </p:sp>
      <p:sp>
        <p:nvSpPr>
          <p:cNvPr id="19" name="사각형: 둥근 모서리 55">
            <a:extLst>
              <a:ext uri="{FF2B5EF4-FFF2-40B4-BE49-F238E27FC236}">
                <a16:creationId xmlns:a16="http://schemas.microsoft.com/office/drawing/2014/main" id="{E22A64FB-E20F-45F6-A1D7-C6CEF3BDAFD8}"/>
              </a:ext>
            </a:extLst>
          </p:cNvPr>
          <p:cNvSpPr/>
          <p:nvPr/>
        </p:nvSpPr>
        <p:spPr>
          <a:xfrm>
            <a:off x="7236248" y="4730230"/>
            <a:ext cx="1153843" cy="2796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서해 림프절</a:t>
            </a:r>
          </a:p>
        </p:txBody>
      </p:sp>
      <p:sp>
        <p:nvSpPr>
          <p:cNvPr id="20" name="사각형: 둥근 모서리 59">
            <a:extLst>
              <a:ext uri="{FF2B5EF4-FFF2-40B4-BE49-F238E27FC236}">
                <a16:creationId xmlns:a16="http://schemas.microsoft.com/office/drawing/2014/main" id="{5CB87BD2-3FF2-4883-8B72-40EBA09169E3}"/>
              </a:ext>
            </a:extLst>
          </p:cNvPr>
          <p:cNvSpPr/>
          <p:nvPr/>
        </p:nvSpPr>
        <p:spPr>
          <a:xfrm>
            <a:off x="6144768" y="4988924"/>
            <a:ext cx="2245323" cy="2796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대퇴 부분에 있는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하반신의 주요 포인트</a:t>
            </a:r>
          </a:p>
        </p:txBody>
      </p:sp>
      <p:sp>
        <p:nvSpPr>
          <p:cNvPr id="21" name="사각형: 둥근 모서리 68">
            <a:extLst>
              <a:ext uri="{FF2B5EF4-FFF2-40B4-BE49-F238E27FC236}">
                <a16:creationId xmlns:a16="http://schemas.microsoft.com/office/drawing/2014/main" id="{A6A29806-8E53-4E26-888F-3A8B7BF70B03}"/>
              </a:ext>
            </a:extLst>
          </p:cNvPr>
          <p:cNvSpPr/>
          <p:nvPr/>
        </p:nvSpPr>
        <p:spPr>
          <a:xfrm>
            <a:off x="7236248" y="5388501"/>
            <a:ext cx="1153843" cy="2796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오금 림프절</a:t>
            </a:r>
          </a:p>
        </p:txBody>
      </p:sp>
      <p:sp>
        <p:nvSpPr>
          <p:cNvPr id="22" name="사각형: 둥근 모서리 69">
            <a:extLst>
              <a:ext uri="{FF2B5EF4-FFF2-40B4-BE49-F238E27FC236}">
                <a16:creationId xmlns:a16="http://schemas.microsoft.com/office/drawing/2014/main" id="{68E06100-88E5-45FD-8E4F-26D8F316AA0F}"/>
              </a:ext>
            </a:extLst>
          </p:cNvPr>
          <p:cNvSpPr/>
          <p:nvPr/>
        </p:nvSpPr>
        <p:spPr>
          <a:xfrm>
            <a:off x="6144768" y="5647195"/>
            <a:ext cx="2245323" cy="41512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무릎 뒷면에 있어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심장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이라고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불리는 중요한 림프절</a:t>
            </a:r>
          </a:p>
        </p:txBody>
      </p:sp>
      <p:cxnSp>
        <p:nvCxnSpPr>
          <p:cNvPr id="27" name="직선 연결선 26"/>
          <p:cNvCxnSpPr/>
          <p:nvPr/>
        </p:nvCxnSpPr>
        <p:spPr>
          <a:xfrm>
            <a:off x="6005945" y="1101436"/>
            <a:ext cx="0" cy="51054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0027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420484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 체험 사례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6165A89-44F1-4396-AB71-EA34293EB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394" y="1694094"/>
            <a:ext cx="3681876" cy="424415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6DB0D2E-85CE-4A46-B4AC-87F51718D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625" y="1717012"/>
            <a:ext cx="3507522" cy="422123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338919B-F27F-424D-98E5-A4D60891D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612" y="1717012"/>
            <a:ext cx="4221234" cy="422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969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420484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 체험 사례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72C9FE8-887A-43B2-A9D3-341E25B10E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77" t="12918" r="-424" b="-4538"/>
          <a:stretch/>
        </p:blipFill>
        <p:spPr>
          <a:xfrm>
            <a:off x="263237" y="1071728"/>
            <a:ext cx="2422632" cy="269196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8179927-6B67-4935-AB13-26455C118F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56" t="6600" b="667"/>
          <a:stretch/>
        </p:blipFill>
        <p:spPr>
          <a:xfrm>
            <a:off x="3240447" y="1072871"/>
            <a:ext cx="2330073" cy="255395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6656757-2410-4AC8-BDF4-7B7A87714E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713" b="11336"/>
          <a:stretch/>
        </p:blipFill>
        <p:spPr>
          <a:xfrm>
            <a:off x="7253204" y="1087582"/>
            <a:ext cx="3312798" cy="2549238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80B5892-6F5C-493F-A760-DD143550C1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83" t="-877" r="22508" b="877"/>
          <a:stretch/>
        </p:blipFill>
        <p:spPr>
          <a:xfrm>
            <a:off x="1670363" y="4116526"/>
            <a:ext cx="2437510" cy="243421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00FD87F-05D8-4D5E-AEB0-F8C5D015E9B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38" t="3326" r="1623" b="2085"/>
          <a:stretch/>
        </p:blipFill>
        <p:spPr>
          <a:xfrm>
            <a:off x="7169728" y="4364183"/>
            <a:ext cx="3906982" cy="2078182"/>
          </a:xfrm>
          <a:prstGeom prst="rect">
            <a:avLst/>
          </a:prstGeom>
        </p:spPr>
      </p:pic>
      <p:cxnSp>
        <p:nvCxnSpPr>
          <p:cNvPr id="12" name="직선 연결선 11"/>
          <p:cNvCxnSpPr/>
          <p:nvPr/>
        </p:nvCxnSpPr>
        <p:spPr>
          <a:xfrm>
            <a:off x="6005945" y="1101436"/>
            <a:ext cx="0" cy="559030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>
            <a:off x="2798618" y="2473036"/>
            <a:ext cx="3671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/>
          <p:cNvSpPr/>
          <p:nvPr/>
        </p:nvSpPr>
        <p:spPr>
          <a:xfrm>
            <a:off x="2847109" y="4731327"/>
            <a:ext cx="1018309" cy="1018309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207818" y="3893127"/>
            <a:ext cx="556952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6168008" y="3893127"/>
            <a:ext cx="556952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3604142" y="2132856"/>
            <a:ext cx="845871" cy="845871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9336360" y="2132856"/>
            <a:ext cx="845871" cy="845871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9336360" y="5445224"/>
            <a:ext cx="845871" cy="845871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03406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420484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Q&amp;A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3403EF5-F7E7-4522-92A6-5FFEAC920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114" y="1300902"/>
            <a:ext cx="3234905" cy="226664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B240613-A09F-415D-88BF-E8E20CFC6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514" y="1134649"/>
            <a:ext cx="3251390" cy="2453680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2847110" y="1572492"/>
            <a:ext cx="827285" cy="93427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6005945" y="1101436"/>
            <a:ext cx="0" cy="559030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207818" y="3893127"/>
            <a:ext cx="556952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168008" y="3893127"/>
            <a:ext cx="556952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원호 12"/>
          <p:cNvSpPr/>
          <p:nvPr/>
        </p:nvSpPr>
        <p:spPr>
          <a:xfrm rot="3690587">
            <a:off x="9434946" y="1911928"/>
            <a:ext cx="1122218" cy="1233054"/>
          </a:xfrm>
          <a:prstGeom prst="arc">
            <a:avLst/>
          </a:prstGeom>
          <a:ln>
            <a:solidFill>
              <a:srgbClr val="FF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0568702" y="2506750"/>
            <a:ext cx="514934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Up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1A74F1B7-5406-4204-BF24-072D12E8C4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010" r="15817" b="51239"/>
          <a:stretch/>
        </p:blipFill>
        <p:spPr>
          <a:xfrm>
            <a:off x="450272" y="4308764"/>
            <a:ext cx="2244437" cy="202276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A74F1B7-5406-4204-BF24-072D12E8C4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92" t="51130" r="19386" b="4173"/>
          <a:stretch/>
        </p:blipFill>
        <p:spPr>
          <a:xfrm>
            <a:off x="3153511" y="4391646"/>
            <a:ext cx="2244437" cy="1960664"/>
          </a:xfrm>
          <a:prstGeom prst="rect">
            <a:avLst/>
          </a:prstGeom>
        </p:spPr>
      </p:pic>
      <p:sp>
        <p:nvSpPr>
          <p:cNvPr id="18" name="타원 17"/>
          <p:cNvSpPr/>
          <p:nvPr/>
        </p:nvSpPr>
        <p:spPr>
          <a:xfrm>
            <a:off x="3575720" y="4581128"/>
            <a:ext cx="1495044" cy="93427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30ED0C40-7FDA-45CE-9400-E1B783C8A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9826" y="4080165"/>
            <a:ext cx="3392865" cy="2379030"/>
          </a:xfrm>
          <a:prstGeom prst="rect">
            <a:avLst/>
          </a:prstGeom>
        </p:spPr>
      </p:pic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2921242E-2E03-CB15-6140-42E088362C3B}"/>
              </a:ext>
            </a:extLst>
          </p:cNvPr>
          <p:cNvSpPr/>
          <p:nvPr/>
        </p:nvSpPr>
        <p:spPr>
          <a:xfrm>
            <a:off x="7536872" y="1773388"/>
            <a:ext cx="1269198" cy="266239"/>
          </a:xfrm>
          <a:prstGeom prst="roundRect">
            <a:avLst>
              <a:gd name="adj" fmla="val 50000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US" altLang="en-US"/>
          </a:p>
        </p:txBody>
      </p:sp>
      <p:sp>
        <p:nvSpPr>
          <p:cNvPr id="11" name="모서리가 둥근 직사각형 10">
            <a:extLst>
              <a:ext uri="{FF2B5EF4-FFF2-40B4-BE49-F238E27FC236}">
                <a16:creationId xmlns:a16="http://schemas.microsoft.com/office/drawing/2014/main" id="{8EBF91FB-F580-1225-F4EC-2029E23053F2}"/>
              </a:ext>
            </a:extLst>
          </p:cNvPr>
          <p:cNvSpPr/>
          <p:nvPr/>
        </p:nvSpPr>
        <p:spPr>
          <a:xfrm>
            <a:off x="9186536" y="1886629"/>
            <a:ext cx="1269198" cy="266239"/>
          </a:xfrm>
          <a:prstGeom prst="roundRect">
            <a:avLst>
              <a:gd name="adj" fmla="val 50000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US" altLang="en-US"/>
          </a:p>
        </p:txBody>
      </p:sp>
    </p:spTree>
    <p:extLst>
      <p:ext uri="{BB962C8B-B14F-4D97-AF65-F5344CB8AC3E}">
        <p14:creationId xmlns:p14="http://schemas.microsoft.com/office/powerpoint/2010/main" val="38827554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420484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Q&amp;A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4D4DBEA-FE29-42A1-B665-6D819D0E3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1361" y="1191491"/>
            <a:ext cx="5650068" cy="530784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DA580F9-F1E9-4889-B0AE-D2645F360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296" y="1123402"/>
            <a:ext cx="4254687" cy="5542186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2639292" y="5652656"/>
            <a:ext cx="827285" cy="678871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01826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420484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Q&amp;A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 자료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07838" y="1526927"/>
            <a:ext cx="11737304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 : 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시술은 얼마나 받아야 효과적인가요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20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: 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여드름과 예민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건조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홍조 피부에는 일주일에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1-2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회씩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6-8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 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피부노화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탄력개선에는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주일에 한번씩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6-8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 정도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받으시면 효과적이며 </a:t>
            </a:r>
            <a:endParaRPr lang="en-US" altLang="ko-KR" sz="11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단독 치료보다는 초음파 </a:t>
            </a:r>
            <a:r>
              <a:rPr lang="ko-KR" alt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리프팅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시술이나 실 </a:t>
            </a:r>
            <a:r>
              <a:rPr lang="ko-KR" alt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리프팅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 다양한 노화시술과 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병행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하시면 더욱 효과적입니다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1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1100" dirty="0">
              <a:solidFill>
                <a:srgbClr val="66666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 : 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초음파의 유지 기간은 얼마나 되나요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20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: 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 이상 시술 시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 이상의 피부 문제의 개선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느낄 수 있고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 이상 받으면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-1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정도 유지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됩니다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 </a:t>
            </a:r>
          </a:p>
          <a:p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    (10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 이후에는 월 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1-2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 시술로 꾸준히 치료 하시면 더욱 오래 유지가 가능합니다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11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1100" b="1" dirty="0">
              <a:solidFill>
                <a:srgbClr val="66666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 : 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예민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붉음증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트러블 문제가 있는데 받아도 되나요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20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건강한 피부보다 예민피부 시술 시 피부 개선을 확실히 느낄 수 있습니다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 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자극없이 피부 안쪽 환경을 건강하게 만들어 주기 때문에 오히려 더 적합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100" dirty="0">
              <a:solidFill>
                <a:srgbClr val="66666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 : 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임신 계획 중이거나 임산부인데 받아도 되나요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물론입니다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임산부도 얼굴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 부위 시술은 가능합니다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1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 : 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노화방지가 되는 이유는 무엇인가요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: 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수명을 다한 노화된 콜라겐을 분해시켜 새로운 콜라겐이 생성될 공간을 만들어 주고 피부 자체의 면역력과 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재생력을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극대화 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시켜 </a:t>
            </a:r>
            <a:b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피부의 정상적 균형을 회복시켜 주기 때문입니다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11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 : 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시술 시간이 얼마나 걸리나요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고객님의 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피부상태와 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적응증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부위에 따라 최소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10-20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 전후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문제에 따라 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다른 치료와 복합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병행하시는 경우 약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-1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 정도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 소요 됩니다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11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 : </a:t>
            </a:r>
            <a:r>
              <a:rPr lang="ko-KR" altLang="en-US" sz="1200" b="1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시술효과는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언제부터 나타날까요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: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효과는 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 시술 시 바로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 느낄 수 있으며 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 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회를 거듭할 수록 눈에 보이는 효과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확인됩니다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 : 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시술 후 주의할 점이 있나요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20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: 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시술시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통증이 거의 없고 따뜻한 열감만으로 자극이 없으며 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시술 후에도 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홍반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붓기가 없어 평소와 똑같이 보습제와 자외선차단제만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 잘 발라주시면 됩니다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 </a:t>
            </a:r>
            <a:endParaRPr lang="en-US" altLang="ko-KR" sz="1100" b="0" i="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33140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270780" y="2618344"/>
            <a:ext cx="531395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Thank you</a:t>
            </a:r>
            <a:endParaRPr lang="ko-KR" altLang="en-US" sz="8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7472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2615</Words>
  <Application>Microsoft Macintosh PowerPoint</Application>
  <PresentationFormat>와이드스크린</PresentationFormat>
  <Paragraphs>576</Paragraphs>
  <Slides>43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7" baseType="lpstr">
      <vt:lpstr>Arial</vt:lpstr>
      <vt:lpstr>Malgun Gothic</vt:lpstr>
      <vt:lpstr>Malgun Gothic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GCOOP</dc:creator>
  <cp:lastModifiedBy>Microsoft Office User</cp:lastModifiedBy>
  <cp:revision>97</cp:revision>
  <dcterms:created xsi:type="dcterms:W3CDTF">2023-01-19T07:36:45Z</dcterms:created>
  <dcterms:modified xsi:type="dcterms:W3CDTF">2023-01-28T00:22:12Z</dcterms:modified>
</cp:coreProperties>
</file>