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embeddedFontLst>
    <p:embeddedFont>
      <p:font typeface="나눔스퀘어OTF" panose="020B0600000101010101" pitchFamily="34" charset="-127"/>
      <p:regular r:id="rId21"/>
    </p:embeddedFont>
    <p:embeddedFont>
      <p:font typeface="맑은 고딕" panose="020B0503020000020004" pitchFamily="50" charset="-127"/>
      <p:regular r:id="rId22"/>
      <p:bold r:id="rId23"/>
    </p:embeddedFont>
    <p:embeddedFont>
      <p:font typeface="나눔스퀘어 네오 OTF Bold" panose="00000800000000000000" pitchFamily="50" charset="-127"/>
      <p:bold r:id="rId24"/>
    </p:embeddedFont>
    <p:embeddedFont>
      <p:font typeface="나눔스퀘어 네오 OTF ExtraBold" panose="00000900000000000000" pitchFamily="50" charset="-127"/>
      <p:bold r:id="rId25"/>
    </p:embeddedFont>
    <p:embeddedFont>
      <p:font typeface="나눔스퀘어" panose="020B0600000101010101" pitchFamily="50" charset="-127"/>
      <p:regular r:id="rId26"/>
    </p:embeddedFont>
    <p:embeddedFont>
      <p:font typeface="나눔스퀘어 네오 OTF Heavy" panose="00000A00000000000000" pitchFamily="50" charset="-127"/>
      <p:bold r:id="rId27"/>
    </p:embeddedFont>
    <p:embeddedFont>
      <p:font typeface="Malgun Gothic Semilight" panose="020B0502040204020203" pitchFamily="50" charset="-127"/>
      <p:regular r:id="rId2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5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4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2" d="100"/>
          <a:sy n="92" d="100"/>
        </p:scale>
        <p:origin x="37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01T07:45:53.915"/>
    </inkml:context>
    <inkml:brush xml:id="br0">
      <inkml:brushProperty name="width" value="0.05833" units="cm"/>
      <inkml:brushProperty name="height" value="0.05833" units="cm"/>
      <inkml:brushProperty name="color" value="#548235"/>
      <inkml:brushProperty name="fitToCurve" value="1"/>
    </inkml:brush>
  </inkml:definitions>
  <inkml:trace contextRef="#ctx0" brushRef="#br0">1095 84 1048 0,'0'0'826'0,"0"0"-587"16,0 0-57-16,0 0-102 15,0 0-31-15,0 0-12 16,0 0-7-16,0-3 17 16,0 3 11-16,-21 11 3 15,-22 5 14-15,-6 3-19 16,-15 6-9-16,-14 0 15 0,-14 5 13 15,-8 1-21-15,-6 0-12 16,0-1-14-16,3 0-7 16,7-2-7-16,18-4-1 15,22-4-5-15,13-3-2 16,15-6-6-16,7-3 1 16,13-6-1-16,5 1 0 15,3-3 0-15,0 0-6 16,0 0 5-16,0 0 1 15,0 0-1-15,0 0-7 16,0 3-5-16,32 5-5 16,10 3 18-16,22 3 4 15,18 3 8-15,3-1-11 0,17 1 8 16,1 3-9-16,0 1 0 16,3 2 0-16,-3-4-6 15,0 3 5-15,-8-3-6 16,-2-5-7-16,-12 1 5 15,-17-5-3-15,-11-4-3 16,-21-1 9-16,-11-5 6 16,-10 0 0-16,-11 0 0 15,7 0 0-15,-7 0 1 16,0 0 13-16,0 0-2 16,0 0 1-16,0 0-5 15,0 0 1-15,0 0 13 16,0-2-2-16,-11-9-4 0,-17-6-2 15,-11-3-7 1,4-5-5-16,-8-2 4 0,-10-6-6 16,-7-6 1-16,-11 0-1 15,-4-5 0-15,-6 3-1 16,6-1-14-16,5 3 14 16,13 6-5-16,0 4-11 15,15 3 17-15,6 7 1 16,8 0 5-16,-1 7-4 15,8-1-1-15,7 5 0 16,3-1 1-16,1 1-2 16,-1 0 1-16,1 4-1 0,2 2 0 15,8 0 2 1,0 2-1-16,0 0 0 0,0 0-1 16,0 0 1-16,0 0 11 15,0 0-4-15,0 0 1 16,0 0-3-16,0 0-5 15,0 0 0-15,0 2 5 16,0 9 1-16,0 0-6 16,0 6 5-16,0 4-5 15,8 4-1-15,2 8 0 16,1 10 0-16,-8 3 1 16,8 10 0-16,7 1-1 15,3 5 1-15,0 1 0 16,8 1-1-16,-8-1 1 15,-7-5 0-15,-3-2-1 0,-1-6 1 16,-10-9-1-16,7-5 1 16,-7-8-1-16,0-3 0 15,0-6 0-15,0-9 0 16,0-1 0-16,0-6 0 16,0-3 0-16,0 0-14 15,4 0 13-15,-4 0-11 16,11-20 12-16,-1-10 0 15,11-14 8-15,15-12-7 16,-1-13-1-16,15-14 1 16,7-11-1-16,3-5-7 15,4-4-11-15,-4 9-14 16,-7 11-26-16,-10 17-17 0,-12 14-13 16,-2 11-42-1,-8 4-42-15,0 6-36 0,-10 8-131 16,-4 8-538-16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EF0B3D-CBA5-4F13-896D-C811B609863C}" type="datetimeFigureOut">
              <a:rPr lang="ko-KR" altLang="en-US" smtClean="0"/>
              <a:t>2023-01-11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8347D0-4691-4D84-AC1E-6D55F5CF56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9778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694" y="0"/>
            <a:ext cx="12548936" cy="685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297855" y="400474"/>
            <a:ext cx="1521796" cy="2526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5B9AB5-9BF9-9C48-82AA-14F0E7A1A968}"/>
              </a:ext>
            </a:extLst>
          </p:cNvPr>
          <p:cNvSpPr txBox="1"/>
          <p:nvPr userDrawn="1"/>
        </p:nvSpPr>
        <p:spPr>
          <a:xfrm>
            <a:off x="2438258" y="4134634"/>
            <a:ext cx="7691703" cy="69383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ko-KR" altLang="en-US" sz="20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  <a:cs typeface="+mn-cs"/>
              </a:rPr>
              <a:t>지쿱 바디로션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  <a:cs typeface="Malgun Gothic Semilight" panose="020B0502040204020203" pitchFamily="34" charset="-128"/>
              </a:rPr>
              <a:t> </a:t>
            </a: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  <a:cs typeface="Malgun Gothic Semilight" panose="020B0502040204020203" pitchFamily="34" charset="-128"/>
              </a:rPr>
              <a:t>교육자료 </a:t>
            </a:r>
            <a:endParaRPr lang="en-US" altLang="ko-Kore-KR" sz="2000" dirty="0">
              <a:solidFill>
                <a:schemeClr val="accent6">
                  <a:lumMod val="50000"/>
                </a:schemeClr>
              </a:solidFill>
              <a:effectLst/>
              <a:latin typeface="나눔스퀘어OTF" panose="020B0600000101010101" pitchFamily="34" charset="-127"/>
              <a:ea typeface="나눔스퀘어OTF" panose="020B0600000101010101" pitchFamily="34" charset="-127"/>
              <a:cs typeface="Malgun Gothic Semilight" panose="020B0502040204020203" pitchFamily="34" charset="-128"/>
            </a:endParaRPr>
          </a:p>
        </p:txBody>
      </p:sp>
      <p:sp>
        <p:nvSpPr>
          <p:cNvPr id="10" name="Google Shape;137;p28">
            <a:extLst>
              <a:ext uri="{FF2B5EF4-FFF2-40B4-BE49-F238E27FC236}">
                <a16:creationId xmlns:a16="http://schemas.microsoft.com/office/drawing/2014/main" id="{8A49EE56-38AC-A348-A6EE-FEEFC80C5772}"/>
              </a:ext>
            </a:extLst>
          </p:cNvPr>
          <p:cNvSpPr txBox="1">
            <a:spLocks/>
          </p:cNvSpPr>
          <p:nvPr userDrawn="1"/>
        </p:nvSpPr>
        <p:spPr>
          <a:xfrm>
            <a:off x="8956254" y="6150176"/>
            <a:ext cx="5630371" cy="154823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나눔스퀘어OTF"/>
              <a:buNone/>
              <a:defRPr sz="4800" b="1" i="0" u="none" strike="noStrike" cap="none">
                <a:solidFill>
                  <a:schemeClr val="dk1"/>
                </a:solidFill>
                <a:latin typeface="나눔스퀘어OTF"/>
                <a:ea typeface="나눔스퀘어OTF"/>
                <a:cs typeface="나눔스퀘어OTF"/>
                <a:sym typeface="나눔스퀘어OT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accent6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마케팅본부 상품기획팀 </a:t>
            </a:r>
            <a:r>
              <a:rPr lang="en-US" altLang="ko-KR" sz="1000" dirty="0" smtClean="0">
                <a:solidFill>
                  <a:schemeClr val="accent6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| </a:t>
            </a:r>
            <a:r>
              <a:rPr lang="en-US" altLang="ko-KR" sz="1000" dirty="0">
                <a:solidFill>
                  <a:schemeClr val="accent6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Draft ver. </a:t>
            </a:r>
            <a:r>
              <a:rPr lang="en-US" altLang="ko-KR" sz="1000" b="0" dirty="0">
                <a:solidFill>
                  <a:schemeClr val="accent6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2022. </a:t>
            </a:r>
            <a:r>
              <a:rPr lang="en-US" altLang="ko-KR" sz="1000" b="0" dirty="0" smtClean="0">
                <a:solidFill>
                  <a:schemeClr val="accent6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12.01</a:t>
            </a:r>
            <a:r>
              <a:rPr lang="ko-KR" altLang="en-US" sz="1000" dirty="0" smtClean="0">
                <a:solidFill>
                  <a:schemeClr val="accent6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endParaRPr lang="en-US" sz="1000" dirty="0">
              <a:solidFill>
                <a:schemeClr val="accent6">
                  <a:lumMod val="50000"/>
                </a:schemeClr>
              </a:solidFill>
              <a:effectLst/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5B9AB5-9BF9-9C48-82AA-14F0E7A1A968}"/>
              </a:ext>
            </a:extLst>
          </p:cNvPr>
          <p:cNvSpPr txBox="1"/>
          <p:nvPr userDrawn="1"/>
        </p:nvSpPr>
        <p:spPr>
          <a:xfrm>
            <a:off x="2438258" y="1964269"/>
            <a:ext cx="7691703" cy="69383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altLang="ko-Kore-KR" sz="42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  <a:cs typeface="Malgun Gothic Semilight" panose="020B0502040204020203" pitchFamily="34" charset="-128"/>
              </a:rPr>
              <a:t>GCOOP</a:t>
            </a:r>
            <a:r>
              <a:rPr lang="en-US" altLang="ko-Kore-KR" sz="4200" b="1" baseline="0" dirty="0" smtClean="0">
                <a:solidFill>
                  <a:schemeClr val="accent6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  <a:cs typeface="Malgun Gothic Semilight" panose="020B0502040204020203" pitchFamily="34" charset="-128"/>
              </a:rPr>
              <a:t> BODY LOTION</a:t>
            </a:r>
          </a:p>
          <a:p>
            <a:pPr algn="ctr"/>
            <a:r>
              <a:rPr lang="en-US" altLang="ko-Kore-KR" sz="4200" b="1" baseline="0" dirty="0" smtClean="0">
                <a:solidFill>
                  <a:schemeClr val="accent6">
                    <a:lumMod val="50000"/>
                  </a:schemeClr>
                </a:solidFill>
                <a:effectLst/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  <a:cs typeface="Malgun Gothic Semilight" panose="020B0502040204020203" pitchFamily="34" charset="-128"/>
              </a:rPr>
              <a:t>Training Material</a:t>
            </a:r>
            <a:endParaRPr lang="en-US" altLang="ko-Kore-KR" sz="4200" b="1" dirty="0">
              <a:solidFill>
                <a:schemeClr val="accent6">
                  <a:lumMod val="50000"/>
                </a:schemeClr>
              </a:solidFill>
              <a:effectLst/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  <a:cs typeface="Malgun Gothic Semilight" panose="020B0502040204020203" pitchFamily="34" charset="-128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5914332" y="3733800"/>
            <a:ext cx="363337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Google Shape;137;p28">
            <a:extLst>
              <a:ext uri="{FF2B5EF4-FFF2-40B4-BE49-F238E27FC236}">
                <a16:creationId xmlns:a16="http://schemas.microsoft.com/office/drawing/2014/main" id="{8A49EE56-38AC-A348-A6EE-FEEFC80C5772}"/>
              </a:ext>
            </a:extLst>
          </p:cNvPr>
          <p:cNvSpPr txBox="1">
            <a:spLocks/>
          </p:cNvSpPr>
          <p:nvPr userDrawn="1"/>
        </p:nvSpPr>
        <p:spPr>
          <a:xfrm>
            <a:off x="297855" y="5534138"/>
            <a:ext cx="5630371" cy="97173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나눔스퀘어OTF"/>
              <a:buNone/>
              <a:defRPr sz="4800" b="1" i="0" u="none" strike="noStrike" cap="none">
                <a:solidFill>
                  <a:schemeClr val="dk1"/>
                </a:solidFill>
                <a:latin typeface="나눔스퀘어OTF"/>
                <a:ea typeface="나눔스퀘어OTF"/>
                <a:cs typeface="나눔스퀘어OTF"/>
                <a:sym typeface="나눔스퀘어OT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ko-KR" sz="1400" b="0" dirty="0" smtClean="0">
                <a:solidFill>
                  <a:srgbClr val="385723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</a:t>
            </a:r>
            <a:r>
              <a:rPr lang="ko-KR" altLang="en-US" sz="900" b="0" dirty="0" smtClean="0">
                <a:solidFill>
                  <a:srgbClr val="385723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본 자료는 한국 </a:t>
            </a:r>
            <a:r>
              <a:rPr lang="ko-KR" altLang="en-US" sz="900" b="0" dirty="0" err="1" smtClean="0">
                <a:solidFill>
                  <a:srgbClr val="385723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식약처</a:t>
            </a:r>
            <a:r>
              <a:rPr lang="ko-KR" altLang="en-US" sz="900" b="0" dirty="0" smtClean="0">
                <a:solidFill>
                  <a:srgbClr val="385723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기준으로 만들어진 자료입니다</a:t>
            </a:r>
            <a:r>
              <a:rPr lang="en-US" altLang="ko-KR" sz="900" b="0" dirty="0" smtClean="0">
                <a:solidFill>
                  <a:srgbClr val="385723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  <a:p>
            <a:pPr algn="l">
              <a:lnSpc>
                <a:spcPct val="100000"/>
              </a:lnSpc>
            </a:pPr>
            <a:r>
              <a:rPr lang="en-US" altLang="ko-KR" sz="1400" b="0" dirty="0" smtClean="0">
                <a:solidFill>
                  <a:srgbClr val="385723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</a:t>
            </a:r>
            <a:r>
              <a:rPr lang="en-US" altLang="ko-KR" sz="900" b="0" dirty="0" smtClean="0">
                <a:solidFill>
                  <a:srgbClr val="385723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900" b="0" dirty="0" smtClean="0">
                <a:solidFill>
                  <a:srgbClr val="385723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각 국가별 </a:t>
            </a:r>
            <a:r>
              <a:rPr lang="ko-KR" altLang="en-US" sz="900" b="0" dirty="0" err="1" smtClean="0">
                <a:solidFill>
                  <a:srgbClr val="385723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식악처</a:t>
            </a:r>
            <a:r>
              <a:rPr lang="ko-KR" altLang="en-US" sz="900" b="0" dirty="0" smtClean="0">
                <a:solidFill>
                  <a:srgbClr val="385723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기준 및 법률 기준이 다르니 참고하여 주시기 바랍니다</a:t>
            </a:r>
            <a:r>
              <a:rPr lang="en-US" altLang="ko-KR" sz="900" b="0" dirty="0" smtClean="0">
                <a:solidFill>
                  <a:srgbClr val="385723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  <a:p>
            <a:pPr algn="l">
              <a:lnSpc>
                <a:spcPct val="100000"/>
              </a:lnSpc>
            </a:pPr>
            <a:r>
              <a:rPr lang="en-US" altLang="ko-KR" sz="1400" b="0" dirty="0" smtClean="0">
                <a:solidFill>
                  <a:srgbClr val="385723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</a:t>
            </a:r>
            <a:r>
              <a:rPr lang="ko-KR" altLang="en-US" sz="900" b="0" dirty="0" smtClean="0">
                <a:solidFill>
                  <a:srgbClr val="385723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본 자료는 내부 교육용 자료</a:t>
            </a:r>
            <a:r>
              <a:rPr lang="ko-KR" altLang="en-US" sz="900" b="0" baseline="0" dirty="0" smtClean="0">
                <a:solidFill>
                  <a:srgbClr val="385723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입니다</a:t>
            </a:r>
            <a:r>
              <a:rPr lang="en-US" altLang="ko-KR" sz="900" b="0" baseline="0" dirty="0" smtClean="0">
                <a:solidFill>
                  <a:srgbClr val="385723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 </a:t>
            </a:r>
            <a:r>
              <a:rPr lang="ko-KR" altLang="en-US" sz="900" b="0" baseline="0" dirty="0" smtClean="0">
                <a:solidFill>
                  <a:srgbClr val="385723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외부에 배포되지 않도록 해주시기 바랍니다</a:t>
            </a:r>
            <a:r>
              <a:rPr lang="en-US" altLang="ko-KR" sz="1000" b="0" baseline="0" dirty="0" smtClean="0">
                <a:solidFill>
                  <a:srgbClr val="385723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en-US" sz="1000" b="0" dirty="0">
              <a:solidFill>
                <a:srgbClr val="385723"/>
              </a:solidFill>
              <a:effectLst/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2149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72" y="1244697"/>
            <a:ext cx="838444" cy="46980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0" name="그림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849" y="2394284"/>
            <a:ext cx="8506325" cy="37413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cxnSp>
        <p:nvCxnSpPr>
          <p:cNvPr id="7" name="직선 연결선 6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1810268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Notice</a:t>
            </a:r>
            <a:endParaRPr lang="ko-KR" altLang="en-US" sz="1400" b="1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All Rights Reserved.</a:t>
            </a:r>
          </a:p>
        </p:txBody>
      </p:sp>
      <p:pic>
        <p:nvPicPr>
          <p:cNvPr id="13" name="그림 12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297855" y="387412"/>
            <a:ext cx="1147719" cy="190559"/>
          </a:xfrm>
          <a:prstGeom prst="rect">
            <a:avLst/>
          </a:prstGeom>
        </p:spPr>
      </p:pic>
      <p:grpSp>
        <p:nvGrpSpPr>
          <p:cNvPr id="24" name="그룹 23"/>
          <p:cNvGrpSpPr/>
          <p:nvPr userDrawn="1"/>
        </p:nvGrpSpPr>
        <p:grpSpPr>
          <a:xfrm>
            <a:off x="1774074" y="1260957"/>
            <a:ext cx="9499667" cy="866904"/>
            <a:chOff x="1774074" y="1476621"/>
            <a:chExt cx="9499667" cy="866904"/>
          </a:xfrm>
        </p:grpSpPr>
        <p:sp>
          <p:nvSpPr>
            <p:cNvPr id="16" name="TextBox 15"/>
            <p:cNvSpPr txBox="1"/>
            <p:nvPr userDrawn="1"/>
          </p:nvSpPr>
          <p:spPr>
            <a:xfrm>
              <a:off x="1774074" y="1476621"/>
              <a:ext cx="9499667" cy="866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                  은 </a:t>
              </a:r>
              <a:r>
                <a:rPr lang="ko-KR" altLang="en-US" sz="12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모든 회원 분이 과대 광고로 인하여</a:t>
              </a:r>
              <a:r>
                <a:rPr lang="en-US" altLang="ko-KR" sz="12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2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피해가 가지 않도록 건전한 광고 문화에 힘쓰고 있습니다</a:t>
              </a:r>
              <a:r>
                <a:rPr lang="en-US" altLang="ko-KR" sz="12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</a:t>
              </a:r>
            </a:p>
            <a:p>
              <a:pPr>
                <a:lnSpc>
                  <a:spcPts val="2300"/>
                </a:lnSpc>
              </a:pPr>
              <a:r>
                <a:rPr lang="ko-KR" altLang="en-US" sz="1200" dirty="0" smtClean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화장품 </a:t>
              </a:r>
              <a:r>
                <a:rPr lang="ko-KR" altLang="en-US" sz="12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과대광고에 관한 법률을 참고 하시어 허위 과대광고로 이어지지 않도록 많은 협조 부탁드립니다</a:t>
              </a:r>
              <a:r>
                <a:rPr lang="en-US" altLang="ko-KR" sz="12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</a:t>
              </a:r>
            </a:p>
            <a:p>
              <a:pPr>
                <a:lnSpc>
                  <a:spcPts val="2300"/>
                </a:lnSpc>
              </a:pPr>
              <a:r>
                <a:rPr lang="ko-KR" altLang="en-US" sz="1200" dirty="0">
                  <a:solidFill>
                    <a:srgbClr val="C0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본 자료는 내부 교육을 위한 자료로 외부 반출 및 별도 게시를 할 수 없습니다</a:t>
              </a:r>
              <a:r>
                <a:rPr lang="en-US" altLang="ko-KR" sz="1200" dirty="0">
                  <a:solidFill>
                    <a:srgbClr val="C0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 </a:t>
              </a:r>
            </a:p>
          </p:txBody>
        </p:sp>
        <p:pic>
          <p:nvPicPr>
            <p:cNvPr id="18" name="그림 17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4480"/>
            <a:stretch/>
          </p:blipFill>
          <p:spPr>
            <a:xfrm>
              <a:off x="1892699" y="1563362"/>
              <a:ext cx="682668" cy="113345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 userDrawn="1"/>
        </p:nvSpPr>
        <p:spPr>
          <a:xfrm>
            <a:off x="1999777" y="2584352"/>
            <a:ext cx="2356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화장품 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과대광고에 관한 법률 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691286" y="1295805"/>
            <a:ext cx="784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Important</a:t>
            </a:r>
            <a:endParaRPr lang="en-US" altLang="ko-KR" sz="1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en-US" altLang="ko-KR" sz="10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Notice</a:t>
            </a:r>
            <a:endParaRPr lang="ko-KR" altLang="en-US" sz="10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1793440" y="6305113"/>
            <a:ext cx="8670075" cy="437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[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발췌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] 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+mn-ea"/>
              </a:rPr>
              <a:t>화장품법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 시행규칙 제 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22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조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(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+mn-ea"/>
              </a:rPr>
              <a:t>표시ㆍ광고의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 범위 등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) [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시행 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2018. 4. 19.] [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+mn-ea"/>
              </a:rPr>
              <a:t>총리령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 제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1454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호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, 2018. 4. 11., 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+mn-ea"/>
              </a:rPr>
              <a:t>타법개정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[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별표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5]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 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&lt;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개정 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2017. 1. 12.&gt; 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화장품 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+mn-ea"/>
              </a:rPr>
              <a:t>표시ㆍ광고의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 범위 및 준수사항</a:t>
            </a:r>
            <a:endParaRPr lang="en-US" altLang="ko-KR" sz="800" dirty="0">
              <a:latin typeface="맑은 고딕" panose="020B0503020000020004" pitchFamily="50" charset="-127"/>
              <a:ea typeface="+mn-ea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2228038" y="2924335"/>
            <a:ext cx="940517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의약품으로 잘못 인식할 우려가 있는 내용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제품의 명칭 및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효능ㆍ효과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등에 대한 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경쟁상품과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비교하는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표시ㆍ광고는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비교 대상 및 기준을 분명히 밝히고 객관적으로 확인될 수 있는 사항만을 </a:t>
            </a:r>
            <a:endParaRPr lang="en-US" altLang="ko-KR" sz="12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표시ㆍ광고하여야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하며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배타성을 띤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＂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최고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＂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또는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＂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최상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＂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등의 절대적 표현의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사실과 다르거나 부분적으로 사실이라고 하더라도 전체적으로 보아 소비자가 잘못 인식할 우려가 있는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또는    </a:t>
            </a:r>
            <a:endParaRPr lang="en-US" altLang="ko-KR" sz="12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소비자를 속이거나 소비자가 속을 우려가 있는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품질ㆍ효능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등에 관하여 객관적으로 확인될 수 없거나 확인되지 않았는데도 불구하고 이를 광고하거나 법 제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조제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1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호에 </a:t>
            </a:r>
            <a:endParaRPr lang="en-US" altLang="ko-KR" sz="12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따른 화장품의 범위를 벗어나는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저속하거나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혐오감을 주는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표현ㆍ도안ㆍ사진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등을 이용하는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국제적 멸종위기종의 가공품이 함유된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화장품임을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표현하거나 암시하는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하지 말 것</a:t>
            </a:r>
            <a:endParaRPr lang="en-US" altLang="ko-KR" sz="12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사실 유무와 관계없이 다른 제품을 비방하거나 비방한다고 의심이 되는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하지 말 것  </a:t>
            </a:r>
            <a:endParaRPr lang="en-US" altLang="ko-KR" sz="1200" spc="-50" dirty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2034674" y="2924335"/>
            <a:ext cx="432479" cy="347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1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</a:t>
            </a:r>
          </a:p>
          <a:p>
            <a:pPr>
              <a:lnSpc>
                <a:spcPct val="150000"/>
              </a:lnSpc>
              <a:defRPr/>
            </a:pPr>
            <a:endParaRPr lang="en-US" altLang="ko-KR" sz="12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3</a:t>
            </a:r>
          </a:p>
          <a:p>
            <a:pPr>
              <a:lnSpc>
                <a:spcPct val="150000"/>
              </a:lnSpc>
              <a:defRPr/>
            </a:pPr>
            <a:endParaRPr lang="en-US" altLang="ko-KR" sz="12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4</a:t>
            </a:r>
          </a:p>
          <a:p>
            <a:pPr>
              <a:lnSpc>
                <a:spcPct val="150000"/>
              </a:lnSpc>
              <a:defRPr/>
            </a:pPr>
            <a:endParaRPr lang="en-US" altLang="ko-KR" sz="12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5</a:t>
            </a: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6</a:t>
            </a: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7</a:t>
            </a:r>
          </a:p>
          <a:p>
            <a:pPr>
              <a:lnSpc>
                <a:spcPct val="150000"/>
              </a:lnSpc>
              <a:defRPr/>
            </a:pPr>
            <a:endParaRPr lang="en-US" altLang="ko-KR" sz="1200" spc="-50" dirty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90005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694" y="0"/>
            <a:ext cx="12548936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63E4605-F661-E64A-9C97-C083C45A215F}"/>
              </a:ext>
            </a:extLst>
          </p:cNvPr>
          <p:cNvSpPr txBox="1"/>
          <p:nvPr userDrawn="1"/>
        </p:nvSpPr>
        <p:spPr>
          <a:xfrm rot="16200000">
            <a:off x="-1394630" y="3911784"/>
            <a:ext cx="4343403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60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CONTENTS.</a:t>
            </a:r>
            <a:endParaRPr lang="en-US" altLang="ko-KR" sz="6000" b="1" dirty="0">
              <a:solidFill>
                <a:schemeClr val="accent6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 userDrawn="1"/>
        </p:nvSpPr>
        <p:spPr>
          <a:xfrm>
            <a:off x="4412585" y="832839"/>
            <a:ext cx="9551577" cy="6001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3000" b="1" kern="1200" dirty="0" smtClean="0">
                <a:solidFill>
                  <a:schemeClr val="accent6">
                    <a:lumMod val="50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  <a:cs typeface="+mn-cs"/>
              </a:rPr>
              <a:t>MARKET REVIEW</a:t>
            </a:r>
            <a:endParaRPr lang="en-US" altLang="ko-KR" sz="3000" b="1" kern="1200" dirty="0">
              <a:solidFill>
                <a:schemeClr val="accent6">
                  <a:lumMod val="50000"/>
                </a:schemeClr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4412586" y="1437335"/>
            <a:ext cx="3497339" cy="10618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Market Overview : </a:t>
            </a:r>
            <a:r>
              <a:rPr lang="ko-KR" altLang="en-US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헤어 </a:t>
            </a:r>
            <a:r>
              <a:rPr lang="en-US" altLang="ko-KR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&amp; </a:t>
            </a:r>
            <a:r>
              <a:rPr lang="ko-KR" altLang="en-US" sz="1400" dirty="0" err="1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바디케어</a:t>
            </a:r>
            <a:r>
              <a:rPr lang="ko-KR" altLang="en-US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시장</a:t>
            </a:r>
            <a:endParaRPr lang="en-US" altLang="ko-KR" sz="1400" dirty="0" smtClean="0">
              <a:solidFill>
                <a:schemeClr val="accent6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Beauty Trends : </a:t>
            </a:r>
            <a:r>
              <a:rPr lang="ko-KR" altLang="en-US" sz="1400" dirty="0" err="1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클린</a:t>
            </a:r>
            <a:r>
              <a:rPr lang="en-US" altLang="ko-KR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400" dirty="0" err="1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뷰티</a:t>
            </a:r>
            <a:endParaRPr lang="en-US" altLang="ko-KR" sz="1400" dirty="0" smtClean="0">
              <a:solidFill>
                <a:schemeClr val="accent6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Product Concept : </a:t>
            </a:r>
            <a:r>
              <a:rPr lang="ko-KR" altLang="en-US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방향성</a:t>
            </a:r>
            <a:endParaRPr lang="en-US" altLang="ko-KR" sz="1400" dirty="0" smtClean="0">
              <a:solidFill>
                <a:schemeClr val="accent6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 userDrawn="1"/>
        </p:nvSpPr>
        <p:spPr>
          <a:xfrm>
            <a:off x="4412586" y="377053"/>
            <a:ext cx="2963890" cy="6001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30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01.</a:t>
            </a:r>
            <a:endParaRPr lang="en-US" altLang="ko-KR" sz="3000" b="1" dirty="0">
              <a:solidFill>
                <a:schemeClr val="accent6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 userDrawn="1"/>
        </p:nvSpPr>
        <p:spPr>
          <a:xfrm>
            <a:off x="4412586" y="3540769"/>
            <a:ext cx="7530598" cy="6001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3000" b="1" kern="1200" dirty="0" smtClean="0">
                <a:solidFill>
                  <a:schemeClr val="accent6">
                    <a:lumMod val="50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  <a:cs typeface="+mn-cs"/>
              </a:rPr>
              <a:t>PRODUCT INFORMATION</a:t>
            </a:r>
            <a:endParaRPr lang="en-US" altLang="ko-KR" sz="3000" b="1" kern="1200" dirty="0">
              <a:solidFill>
                <a:schemeClr val="accent6">
                  <a:lumMod val="50000"/>
                </a:schemeClr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 userDrawn="1"/>
        </p:nvSpPr>
        <p:spPr>
          <a:xfrm>
            <a:off x="4412586" y="3089215"/>
            <a:ext cx="2963890" cy="6001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30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</a:t>
            </a:r>
            <a:endParaRPr lang="en-US" altLang="ko-KR" sz="3000" b="1" dirty="0">
              <a:solidFill>
                <a:schemeClr val="accent6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4412586" y="4101803"/>
            <a:ext cx="3497339" cy="20313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</a:t>
            </a:r>
            <a:r>
              <a:rPr lang="ko-KR" altLang="en-US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비교 </a:t>
            </a:r>
            <a:r>
              <a:rPr lang="en-US" altLang="ko-KR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</a:t>
            </a:r>
            <a:r>
              <a:rPr lang="ko-KR" altLang="en-US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기존</a:t>
            </a:r>
            <a:r>
              <a:rPr lang="en-US" altLang="ko-KR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/</a:t>
            </a:r>
            <a:r>
              <a:rPr lang="ko-KR" altLang="en-US" sz="1400" dirty="0" err="1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리뉴얼</a:t>
            </a:r>
            <a:r>
              <a:rPr lang="en-US" altLang="ko-KR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</a:t>
            </a:r>
            <a:r>
              <a:rPr lang="ko-KR" altLang="en-US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소개</a:t>
            </a:r>
            <a:endParaRPr lang="en-US" altLang="ko-KR" sz="1400" dirty="0" smtClean="0">
              <a:solidFill>
                <a:schemeClr val="accent6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</a:t>
            </a:r>
            <a:r>
              <a:rPr lang="ko-KR" altLang="en-US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특징 및 주요 성분</a:t>
            </a:r>
            <a:endParaRPr lang="en-US" altLang="ko-KR" sz="1400" dirty="0" smtClean="0">
              <a:solidFill>
                <a:schemeClr val="accent6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</a:t>
            </a:r>
            <a:r>
              <a:rPr lang="ko-KR" altLang="en-US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사용 방법</a:t>
            </a:r>
            <a:endParaRPr lang="en-US" altLang="ko-KR" sz="1400" dirty="0" smtClean="0">
              <a:solidFill>
                <a:schemeClr val="accent6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</a:t>
            </a:r>
            <a:r>
              <a:rPr lang="ko-KR" altLang="en-US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사용 순서 및 함께 사용하는 제품</a:t>
            </a:r>
            <a:endParaRPr lang="en-US" altLang="ko-KR" sz="1400" dirty="0" smtClean="0">
              <a:solidFill>
                <a:schemeClr val="accent6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FAQ</a:t>
            </a:r>
          </a:p>
        </p:txBody>
      </p:sp>
    </p:spTree>
    <p:extLst>
      <p:ext uri="{BB962C8B-B14F-4D97-AF65-F5344CB8AC3E}">
        <p14:creationId xmlns:p14="http://schemas.microsoft.com/office/powerpoint/2010/main" val="525607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694" y="0"/>
            <a:ext cx="12548936" cy="6858000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5075"/>
            <a:ext cx="2295340" cy="196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accent6">
                    <a:lumMod val="50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accent6">
                    <a:lumMod val="50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accent6">
                    <a:lumMod val="50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All Rights Reserved.</a:t>
            </a:r>
          </a:p>
        </p:txBody>
      </p:sp>
      <p:pic>
        <p:nvPicPr>
          <p:cNvPr id="13" name="그림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297855" y="400474"/>
            <a:ext cx="1142325" cy="18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014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694" y="0"/>
            <a:ext cx="12548936" cy="68580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297855" y="400474"/>
            <a:ext cx="1142325" cy="189663"/>
          </a:xfrm>
          <a:prstGeom prst="rect">
            <a:avLst/>
          </a:prstGeom>
        </p:spPr>
      </p:pic>
      <p:cxnSp>
        <p:nvCxnSpPr>
          <p:cNvPr id="10" name="직선 연결선 9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All Rights Reserved.</a:t>
            </a:r>
          </a:p>
        </p:txBody>
      </p:sp>
      <p:pic>
        <p:nvPicPr>
          <p:cNvPr id="19" name="그림 1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512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297855" y="400474"/>
            <a:ext cx="1142325" cy="189663"/>
          </a:xfrm>
          <a:prstGeom prst="rect">
            <a:avLst/>
          </a:prstGeom>
        </p:spPr>
      </p:pic>
      <p:cxnSp>
        <p:nvCxnSpPr>
          <p:cNvPr id="10" name="직선 연결선 9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All Rights Reserved.</a:t>
            </a:r>
          </a:p>
        </p:txBody>
      </p:sp>
      <p:pic>
        <p:nvPicPr>
          <p:cNvPr id="19" name="그림 1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054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93" b="4473"/>
          <a:stretch/>
        </p:blipFill>
        <p:spPr>
          <a:xfrm>
            <a:off x="-264694" y="5293894"/>
            <a:ext cx="12548936" cy="1257301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297855" y="400474"/>
            <a:ext cx="1142325" cy="189663"/>
          </a:xfrm>
          <a:prstGeom prst="rect">
            <a:avLst/>
          </a:prstGeom>
        </p:spPr>
      </p:pic>
      <p:cxnSp>
        <p:nvCxnSpPr>
          <p:cNvPr id="10" name="직선 연결선 9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All Rights Reserved.</a:t>
            </a:r>
          </a:p>
        </p:txBody>
      </p:sp>
      <p:pic>
        <p:nvPicPr>
          <p:cNvPr id="19" name="그림 1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504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defRPr>
            </a:lvl1pPr>
          </a:lstStyle>
          <a:p>
            <a:fld id="{81B133B5-EFFF-416E-BEC2-7E451434B955}" type="datetimeFigureOut">
              <a:rPr lang="ko-KR" altLang="en-US" smtClean="0"/>
              <a:pPr/>
              <a:t>2023-01-11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defRPr>
            </a:lvl1pPr>
          </a:lstStyle>
          <a:p>
            <a:fld id="{8FA7B38F-6B74-40AA-B105-52DC96BDDB4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49920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나눔스퀘어OTF" panose="020B0600000101010101" pitchFamily="34" charset="-127"/>
          <a:ea typeface="나눔스퀘어OTF" panose="020B0600000101010101" pitchFamily="34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나눔스퀘어OTF" panose="020B0600000101010101" pitchFamily="34" charset="-127"/>
          <a:ea typeface="나눔스퀘어OTF" panose="020B0600000101010101" pitchFamily="34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나눔스퀘어OTF" panose="020B0600000101010101" pitchFamily="34" charset="-127"/>
          <a:ea typeface="나눔스퀘어OTF" panose="020B0600000101010101" pitchFamily="34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나눔스퀘어OTF" panose="020B0600000101010101" pitchFamily="34" charset="-127"/>
          <a:ea typeface="나눔스퀘어OTF" panose="020B0600000101010101" pitchFamily="34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스퀘어OTF" panose="020B0600000101010101" pitchFamily="34" charset="-127"/>
          <a:ea typeface="나눔스퀘어OTF" panose="020B0600000101010101" pitchFamily="34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스퀘어OTF" panose="020B0600000101010101" pitchFamily="34" charset="-127"/>
          <a:ea typeface="나눔스퀘어OTF" panose="020B0600000101010101" pitchFamily="34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0027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747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0800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4" t="263" r="16503" b="-263"/>
          <a:stretch/>
        </p:blipFill>
        <p:spPr>
          <a:xfrm>
            <a:off x="5841332" y="1269331"/>
            <a:ext cx="4896852" cy="4875445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16408" y="2959426"/>
            <a:ext cx="61791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 smtClean="0">
                <a:solidFill>
                  <a:schemeClr val="accent6">
                    <a:lumMod val="50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MARKET REVIEW</a:t>
            </a:r>
            <a:r>
              <a:rPr lang="en-US" altLang="ko-KR" sz="4000" b="1" dirty="0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</a:br>
            <a:r>
              <a:rPr lang="ko-KR" altLang="en-US" sz="20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시장 현황 </a:t>
            </a:r>
            <a:r>
              <a:rPr lang="en-US" altLang="ko-KR" sz="20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&amp; </a:t>
            </a:r>
            <a:r>
              <a:rPr lang="ko-KR" altLang="en-US" sz="2000" b="1" dirty="0" err="1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뷰티</a:t>
            </a:r>
            <a:r>
              <a:rPr lang="ko-KR" altLang="en-US" sz="20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트렌드</a:t>
            </a:r>
            <a:endParaRPr lang="ko-KR" altLang="en-US" sz="4000" dirty="0">
              <a:solidFill>
                <a:schemeClr val="accent6">
                  <a:lumMod val="50000"/>
                </a:schemeClr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45223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1574" y="1150121"/>
            <a:ext cx="20502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TOTAL : </a:t>
            </a:r>
            <a:r>
              <a:rPr lang="ko-KR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헤어 유형</a:t>
            </a:r>
            <a:r>
              <a: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04740" y="1150121"/>
            <a:ext cx="20502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TOTAL : </a:t>
            </a:r>
            <a:r>
              <a:rPr lang="ko-KR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 유형</a:t>
            </a:r>
            <a:r>
              <a: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59498" y="1150121"/>
            <a:ext cx="20502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|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바디보습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: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세부 유형별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|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59498" y="3263236"/>
            <a:ext cx="20502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|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바디세정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: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세부 유형별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|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244" y="1627804"/>
            <a:ext cx="2924982" cy="347297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133" y="1639078"/>
            <a:ext cx="2547794" cy="347297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9023" y="1510735"/>
            <a:ext cx="3382701" cy="147451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4944" y="3589438"/>
            <a:ext cx="3196856" cy="149726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871923" y="1177018"/>
            <a:ext cx="21050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Source : Kantar World Panel (2021</a:t>
            </a:r>
            <a:r>
              <a:rPr lang="ko-KR" altLang="en-US" sz="800" dirty="0" smtClean="0">
                <a:solidFill>
                  <a:schemeClr val="bg1">
                    <a:lumMod val="6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년 </a:t>
            </a: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4Q)</a:t>
            </a:r>
            <a:endParaRPr lang="ko-KR" altLang="en-US" sz="800" dirty="0">
              <a:solidFill>
                <a:schemeClr val="bg1">
                  <a:lumMod val="6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02020" y="259126"/>
            <a:ext cx="5119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1) 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Market Overview : 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헤어 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&amp; 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 케어 시장</a:t>
            </a:r>
            <a:endParaRPr lang="en-US" altLang="ko-KR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71641" y="327124"/>
            <a:ext cx="2388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01. MARKET REVIEW</a:t>
            </a:r>
            <a:endParaRPr lang="ko-KR" altLang="en-US" sz="16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2345659" y="5501254"/>
            <a:ext cx="251008" cy="309308"/>
          </a:xfrm>
          <a:prstGeom prst="rect">
            <a:avLst/>
          </a:prstGeom>
          <a:noFill/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2345659" y="5828577"/>
            <a:ext cx="251008" cy="309308"/>
          </a:xfrm>
          <a:prstGeom prst="rect">
            <a:avLst/>
          </a:prstGeom>
          <a:noFill/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2345659" y="6116608"/>
            <a:ext cx="251008" cy="309308"/>
          </a:xfrm>
          <a:prstGeom prst="rect">
            <a:avLst/>
          </a:prstGeom>
          <a:noFill/>
        </p:spPr>
      </p:pic>
      <p:sp>
        <p:nvSpPr>
          <p:cNvPr id="17" name="직사각형 16"/>
          <p:cNvSpPr/>
          <p:nvPr/>
        </p:nvSpPr>
        <p:spPr>
          <a:xfrm>
            <a:off x="6873139" y="5571179"/>
            <a:ext cx="3372986" cy="14533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367808" y="5877272"/>
            <a:ext cx="2744918" cy="157768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071664" y="6198125"/>
            <a:ext cx="2845810" cy="16348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00919" y="5411101"/>
            <a:ext cx="8175942" cy="10618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샴푸</a:t>
            </a:r>
            <a:r>
              <a:rPr lang="en-US" altLang="ko-KR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b="1" dirty="0" err="1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트리트먼트</a:t>
            </a: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유형이 전체 </a:t>
            </a:r>
            <a:r>
              <a:rPr lang="ko-KR" altLang="en-US" sz="1400" b="1" dirty="0" err="1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헤어시장을</a:t>
            </a: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이끌고 있음 </a:t>
            </a:r>
            <a:r>
              <a:rPr lang="en-US" altLang="ko-KR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- </a:t>
            </a:r>
            <a:r>
              <a:rPr lang="en-US" altLang="ko-KR" sz="1400" b="1" u="sng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2019</a:t>
            </a:r>
            <a:r>
              <a:rPr lang="ko-KR" altLang="en-US" sz="1400" b="1" u="sng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년도부터 </a:t>
            </a:r>
            <a:r>
              <a:rPr lang="en-US" altLang="ko-KR" sz="1400" b="1" u="sng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2021</a:t>
            </a:r>
            <a:r>
              <a:rPr lang="ko-KR" altLang="en-US" sz="1400" b="1" u="sng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년도까지 지속적인 성장</a:t>
            </a:r>
            <a:endParaRPr lang="en-US" altLang="ko-KR" sz="1400" b="1" u="sng" dirty="0" smtClean="0">
              <a:solidFill>
                <a:schemeClr val="accent6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스크럽</a:t>
            </a:r>
            <a:r>
              <a:rPr lang="en-US" altLang="ko-KR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b="1" dirty="0" err="1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바디마사지</a:t>
            </a: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등 </a:t>
            </a:r>
            <a:r>
              <a:rPr lang="ko-KR" altLang="en-US" sz="1400" b="1" u="sng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 홈 케어는 유형 세분화되어 성장</a:t>
            </a:r>
            <a:endParaRPr lang="en-US" altLang="ko-KR" sz="1400" b="1" u="sng" dirty="0" smtClean="0">
              <a:solidFill>
                <a:schemeClr val="accent6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가장 </a:t>
            </a:r>
            <a:r>
              <a:rPr lang="ko-KR" altLang="en-US" sz="1400" b="1" u="sng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기본적인 품목은 지속적으로 성장 유지</a:t>
            </a: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en-US" altLang="ko-KR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- </a:t>
            </a:r>
            <a:r>
              <a:rPr lang="ko-KR" altLang="en-US" sz="1400" b="1" dirty="0" err="1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바디워시</a:t>
            </a:r>
            <a:r>
              <a:rPr lang="en-US" altLang="ko-KR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b="1" dirty="0" err="1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바디보습</a:t>
            </a:r>
            <a:endParaRPr lang="en-US" altLang="ko-KR" sz="1400" b="1" dirty="0" smtClean="0">
              <a:solidFill>
                <a:schemeClr val="accent6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07941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202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2) Beauty Trends : </a:t>
            </a:r>
            <a:r>
              <a:rPr lang="ko-KR" altLang="en-US" sz="1400" dirty="0" err="1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클린</a:t>
            </a: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400" dirty="0" err="1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뷰티</a:t>
            </a:r>
            <a:endParaRPr lang="en-US" altLang="ko-KR" sz="1400" dirty="0" smtClean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71641" y="327124"/>
            <a:ext cx="2388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01. MARKET REVIEW</a:t>
            </a:r>
            <a:endParaRPr lang="ko-KR" altLang="en-US" sz="16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2345659" y="5501254"/>
            <a:ext cx="251008" cy="309308"/>
          </a:xfrm>
          <a:prstGeom prst="rect">
            <a:avLst/>
          </a:prstGeom>
          <a:noFill/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2345659" y="5828577"/>
            <a:ext cx="251008" cy="309308"/>
          </a:xfrm>
          <a:prstGeom prst="rect">
            <a:avLst/>
          </a:prstGeom>
          <a:noFill/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2345659" y="6116608"/>
            <a:ext cx="251008" cy="309308"/>
          </a:xfrm>
          <a:prstGeom prst="rect">
            <a:avLst/>
          </a:prstGeom>
          <a:noFill/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35" y="2143360"/>
            <a:ext cx="4164344" cy="1830254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3933" y="1613075"/>
            <a:ext cx="4428411" cy="3061748"/>
          </a:xfrm>
          <a:prstGeom prst="rect">
            <a:avLst/>
          </a:prstGeom>
        </p:spPr>
      </p:pic>
      <p:pic>
        <p:nvPicPr>
          <p:cNvPr id="13" name="Picture 2" descr="화장품 인증 | (주)아이지씨인증원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985" y="2005123"/>
            <a:ext cx="1994467" cy="190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2676168" y="5557232"/>
            <a:ext cx="1262283" cy="177362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439816" y="6165303"/>
            <a:ext cx="5122195" cy="200663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00919" y="5402392"/>
            <a:ext cx="8175942" cy="10618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“Clean Beauty”</a:t>
            </a: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는 과거</a:t>
            </a:r>
            <a:r>
              <a:rPr lang="en-US" altLang="ko-KR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현재는 물론</a:t>
            </a:r>
            <a:r>
              <a:rPr lang="en-US" altLang="ko-KR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앞으로도 빼놓을 수 없는 </a:t>
            </a:r>
            <a:r>
              <a:rPr lang="ko-KR" altLang="en-US" sz="1400" b="1" dirty="0" err="1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뷰티</a:t>
            </a: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키워드</a:t>
            </a:r>
            <a:endParaRPr lang="en-US" altLang="ko-KR" sz="1400" b="1" dirty="0" smtClean="0">
              <a:solidFill>
                <a:schemeClr val="accent6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다양한 </a:t>
            </a:r>
            <a:r>
              <a:rPr lang="ko-KR" altLang="en-US" sz="1400" b="1" dirty="0" err="1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뷰티</a:t>
            </a: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유통 플랫폼 및 매거진 등에서도 </a:t>
            </a:r>
            <a:r>
              <a:rPr lang="ko-KR" altLang="en-US" sz="1400" b="1" dirty="0" err="1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클린</a:t>
            </a: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400" b="1" dirty="0" err="1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뷰티에</a:t>
            </a: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대한 정보 노출</a:t>
            </a:r>
            <a:r>
              <a:rPr lang="en-US" altLang="ko-KR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제품을 선정하여 발표</a:t>
            </a:r>
            <a:endParaRPr lang="en-US" altLang="ko-KR" sz="1400" b="1" dirty="0" smtClean="0">
              <a:solidFill>
                <a:schemeClr val="accent6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깨끗한 성분을 뛰어넘어 </a:t>
            </a:r>
            <a:r>
              <a:rPr lang="ko-KR" altLang="en-US" sz="1400" b="1" u="sng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사람</a:t>
            </a:r>
            <a:r>
              <a:rPr lang="en-US" altLang="ko-KR" sz="1400" b="1" u="sng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b="1" u="sng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동식물</a:t>
            </a:r>
            <a:r>
              <a:rPr lang="en-US" altLang="ko-KR" sz="1400" b="1" u="sng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b="1" u="sng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지구까지 생각하는 기업윤리를 지속적으로 홍보하는 추세</a:t>
            </a:r>
            <a:endParaRPr lang="en-US" altLang="ko-KR" sz="1400" b="1" u="sng" dirty="0">
              <a:solidFill>
                <a:schemeClr val="accent6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56425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202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3) Product Concept : </a:t>
            </a:r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방향성</a:t>
            </a:r>
            <a:endParaRPr lang="en-US" altLang="ko-KR" sz="1400" dirty="0" smtClean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71641" y="327124"/>
            <a:ext cx="2388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01. MARKET REVIEW</a:t>
            </a:r>
            <a:endParaRPr lang="ko-KR" altLang="en-US" sz="16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550161" y="2090807"/>
            <a:ext cx="5114873" cy="14729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52655" y="1201834"/>
            <a:ext cx="568669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두피와 바디 피부도 스킨케어 답게 관리하기</a:t>
            </a:r>
            <a:r>
              <a:rPr lang="en-US" altLang="ko-KR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!</a:t>
            </a:r>
          </a:p>
          <a:p>
            <a:pPr algn="ctr">
              <a:lnSpc>
                <a:spcPct val="150000"/>
              </a:lnSpc>
            </a:pPr>
            <a:r>
              <a:rPr lang="ko-KR" altLang="en-US" sz="2800" b="1" dirty="0" err="1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사용감은</a:t>
            </a:r>
            <a:r>
              <a:rPr lang="ko-KR" altLang="en-US" sz="2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순하게 효과는 확실하게</a:t>
            </a:r>
            <a:r>
              <a:rPr lang="en-US" altLang="ko-KR" sz="2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!</a:t>
            </a:r>
            <a:r>
              <a:rPr lang="ko-KR" altLang="en-US" sz="2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endParaRPr lang="ko-KR" altLang="en-US" sz="28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4727" y="5612255"/>
            <a:ext cx="1028254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dirty="0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EWG GREEN </a:t>
            </a:r>
            <a:r>
              <a:rPr lang="ko-KR" altLang="en-US" dirty="0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등급 </a:t>
            </a:r>
            <a:r>
              <a:rPr lang="en-US" altLang="ko-K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l</a:t>
            </a:r>
            <a:r>
              <a:rPr lang="en-US" altLang="ko-KR" dirty="0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ko-KR" altLang="en-US" dirty="0" err="1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클린</a:t>
            </a:r>
            <a:r>
              <a:rPr lang="ko-KR" altLang="en-US" dirty="0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처방 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l</a:t>
            </a:r>
            <a:r>
              <a:rPr lang="en-US" altLang="ko-K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ko-KR" altLang="en-US" dirty="0" err="1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마일드</a:t>
            </a:r>
            <a:r>
              <a:rPr lang="ko-KR" altLang="en-US" dirty="0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ko-KR" altLang="en-US" dirty="0" err="1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포뮬라</a:t>
            </a:r>
            <a:r>
              <a:rPr lang="ko-KR" altLang="en-US" dirty="0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l</a:t>
            </a:r>
            <a:r>
              <a:rPr lang="en-US" altLang="ko-KR" dirty="0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ko-KR" altLang="en-US" dirty="0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식물 유래 계면활성제 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l</a:t>
            </a:r>
            <a:r>
              <a:rPr lang="en-US" altLang="ko-KR" dirty="0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ko-KR" altLang="en-US" dirty="0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아이부터 어른까지 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l</a:t>
            </a:r>
            <a:r>
              <a:rPr lang="en-US" altLang="ko-KR" dirty="0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ko-KR" altLang="en-US" dirty="0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향료 </a:t>
            </a:r>
            <a:r>
              <a:rPr lang="ko-KR" altLang="en-US" dirty="0" err="1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무첨가</a:t>
            </a:r>
            <a:r>
              <a:rPr lang="ko-KR" altLang="en-US" dirty="0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endParaRPr lang="ko-KR" altLang="en-US" dirty="0">
              <a:solidFill>
                <a:schemeClr val="accent6">
                  <a:lumMod val="50000"/>
                </a:schemeClr>
              </a:solidFill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949234" y="5651863"/>
            <a:ext cx="10363200" cy="48768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975" y="2898684"/>
            <a:ext cx="2218874" cy="2218872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604" y="2717073"/>
            <a:ext cx="2184282" cy="259950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289" y="3067850"/>
            <a:ext cx="1712327" cy="181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48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" t="12282" r="16714" b="5350"/>
          <a:stretch/>
        </p:blipFill>
        <p:spPr>
          <a:xfrm>
            <a:off x="5836586" y="1228356"/>
            <a:ext cx="4893988" cy="4941213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16408" y="2793960"/>
            <a:ext cx="6179127" cy="1818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4000" b="1" dirty="0" smtClean="0">
                <a:solidFill>
                  <a:schemeClr val="accent6">
                    <a:lumMod val="50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PRODUCT</a:t>
            </a:r>
            <a:br>
              <a:rPr lang="en-US" altLang="ko-KR" sz="4000" b="1" dirty="0" smtClean="0">
                <a:solidFill>
                  <a:schemeClr val="accent6">
                    <a:lumMod val="50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</a:br>
            <a:r>
              <a:rPr lang="en-US" altLang="ko-KR" sz="4000" b="1" dirty="0" smtClean="0">
                <a:solidFill>
                  <a:schemeClr val="accent6">
                    <a:lumMod val="50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INFORMATION</a:t>
            </a:r>
            <a:br>
              <a:rPr lang="en-US" altLang="ko-KR" sz="4000" b="1" dirty="0" smtClean="0">
                <a:solidFill>
                  <a:schemeClr val="accent6">
                    <a:lumMod val="50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</a:br>
            <a:r>
              <a:rPr lang="ko-KR" altLang="en-US" sz="2000" b="1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지쿱 바디로션 정보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6526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2020" y="259126"/>
            <a:ext cx="5119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1</a:t>
            </a: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 </a:t>
            </a:r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비교 </a:t>
            </a: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</a:t>
            </a:r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기존 </a:t>
            </a: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/ </a:t>
            </a:r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업그레이드</a:t>
            </a: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643555" y="1270181"/>
            <a:ext cx="6728684" cy="5539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ko-KR" sz="3000" b="1" dirty="0" smtClean="0">
                <a:solidFill>
                  <a:schemeClr val="accent6">
                    <a:lumMod val="50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NEW</a:t>
            </a:r>
            <a:r>
              <a:rPr lang="ko-KR" altLang="en-US" sz="3000" b="1" dirty="0" smtClean="0">
                <a:solidFill>
                  <a:schemeClr val="accent6">
                    <a:lumMod val="50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 UPGRADE</a:t>
            </a:r>
            <a:endParaRPr lang="ko-KR" altLang="en-US" sz="3000" dirty="0" smtClean="0">
              <a:solidFill>
                <a:schemeClr val="accent6">
                  <a:lumMod val="50000"/>
                </a:schemeClr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43555" y="1742918"/>
            <a:ext cx="6728684" cy="83099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성분과 </a:t>
            </a:r>
            <a:r>
              <a:rPr lang="ko-KR" alt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사용감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그리고 디자인까지!</a:t>
            </a:r>
          </a:p>
          <a:p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지쿱 </a:t>
            </a:r>
            <a:r>
              <a:rPr lang="ko-KR" alt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바디로션</a:t>
            </a:r>
            <a:r>
              <a:rPr lang="ko-KR" alt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이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더 특별하게 업그레이드 되어 출시됩니다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.</a:t>
            </a:r>
            <a:endParaRPr lang="ko-KR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잉크 5"/>
              <p14:cNvContentPartPr/>
              <p14:nvPr/>
            </p14:nvContentPartPr>
            <p14:xfrm>
              <a:off x="3931172" y="1270181"/>
              <a:ext cx="497880" cy="374760"/>
            </p14:xfrm>
          </p:contentPart>
        </mc:Choice>
        <mc:Fallback xmlns="">
          <p:pic>
            <p:nvPicPr>
              <p:cNvPr id="6" name="잉크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16412" y="1262621"/>
                <a:ext cx="527400" cy="39744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/>
          <p:cNvSpPr txBox="1"/>
          <p:nvPr/>
        </p:nvSpPr>
        <p:spPr>
          <a:xfrm>
            <a:off x="6436092" y="3805070"/>
            <a:ext cx="486383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5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케어셀라</a:t>
            </a: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바디로션 </a:t>
            </a:r>
            <a: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(650ML) </a:t>
            </a: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기존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3500" b="1" u="sng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지쿱 바디 로션 </a:t>
            </a:r>
            <a:r>
              <a:rPr lang="en-US" altLang="ko-KR" sz="3500" b="1" u="sng" dirty="0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(300ML)</a:t>
            </a:r>
            <a:endParaRPr lang="ko-KR" altLang="en-US" sz="3500" b="1" u="sng" dirty="0">
              <a:solidFill>
                <a:schemeClr val="accent6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6537670" y="4101947"/>
            <a:ext cx="2736959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 flipH="1">
            <a:off x="6864242" y="4119154"/>
            <a:ext cx="2445221" cy="412001"/>
          </a:xfrm>
          <a:prstGeom prst="line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/>
          <p:cNvGrpSpPr/>
          <p:nvPr/>
        </p:nvGrpSpPr>
        <p:grpSpPr>
          <a:xfrm>
            <a:off x="836021" y="2547093"/>
            <a:ext cx="6688183" cy="4193341"/>
            <a:chOff x="836021" y="2547093"/>
            <a:chExt cx="6688183" cy="4193341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64" t="30222" b="33129"/>
            <a:stretch/>
          </p:blipFill>
          <p:spPr>
            <a:xfrm>
              <a:off x="836021" y="2547093"/>
              <a:ext cx="6688183" cy="4193341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917" t="45153" r="40011" b="45366"/>
            <a:stretch/>
          </p:blipFill>
          <p:spPr>
            <a:xfrm>
              <a:off x="2472330" y="4257881"/>
              <a:ext cx="1612557" cy="10688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2751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0" r="26242"/>
          <a:stretch/>
        </p:blipFill>
        <p:spPr>
          <a:xfrm>
            <a:off x="4547779" y="1792466"/>
            <a:ext cx="3260218" cy="44448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303" y="1098518"/>
            <a:ext cx="521297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기존</a:t>
            </a:r>
            <a:endParaRPr lang="ko-KR" altLang="en-US" sz="14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27848" y="1098518"/>
            <a:ext cx="7067912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400" b="1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New </a:t>
            </a:r>
            <a:r>
              <a:rPr lang="ko-KR" altLang="en-US" sz="1400" b="1" smtClean="0">
                <a:solidFill>
                  <a:schemeClr val="accent6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업그레이드</a:t>
            </a:r>
            <a:endParaRPr lang="ko-KR" altLang="en-US" sz="1400" b="1" dirty="0">
              <a:solidFill>
                <a:schemeClr val="accent6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36" y="1792466"/>
            <a:ext cx="1961711" cy="2942566"/>
          </a:xfrm>
          <a:prstGeom prst="rect">
            <a:avLst/>
          </a:prstGeom>
        </p:spPr>
      </p:pic>
      <p:cxnSp>
        <p:nvCxnSpPr>
          <p:cNvPr id="7" name="직선 연결선 6"/>
          <p:cNvCxnSpPr/>
          <p:nvPr/>
        </p:nvCxnSpPr>
        <p:spPr>
          <a:xfrm>
            <a:off x="4450702" y="1156996"/>
            <a:ext cx="0" cy="530911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73829" y="5011500"/>
            <a:ext cx="38287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+ </a:t>
            </a:r>
            <a:r>
              <a:rPr lang="ko-KR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용량 </a:t>
            </a:r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: </a:t>
            </a:r>
            <a:r>
              <a:rPr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650 mL </a:t>
            </a:r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(20.97 </a:t>
            </a:r>
            <a:r>
              <a:rPr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fl. oz.) </a:t>
            </a:r>
          </a:p>
          <a:p>
            <a:pPr>
              <a:lnSpc>
                <a:spcPct val="120000"/>
              </a:lnSpc>
              <a:defRPr/>
            </a:pPr>
            <a:r>
              <a:rPr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+ </a:t>
            </a:r>
            <a:r>
              <a:rPr lang="ko-KR" alt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주요성분 </a:t>
            </a:r>
            <a:r>
              <a:rPr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: </a:t>
            </a:r>
            <a:r>
              <a:rPr lang="ko-KR" altLang="en-US" sz="900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해바라기씨오일</a:t>
            </a:r>
            <a:r>
              <a:rPr lang="en-US" altLang="ko-KR" sz="900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알지닌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소듐하이알루로네이트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트레할로오스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>
                <a:solidFill>
                  <a:schemeClr val="accent2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오렌지껍질오일</a:t>
            </a:r>
            <a:r>
              <a:rPr lang="en-US" altLang="ko-KR" sz="900" dirty="0">
                <a:solidFill>
                  <a:schemeClr val="accent2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꿀추출물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프로폴리스추출물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돌콩오일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알란토인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 err="1">
                <a:solidFill>
                  <a:schemeClr val="accent2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베르가모트오일</a:t>
            </a:r>
            <a:r>
              <a:rPr lang="en-US" altLang="ko-KR" sz="900" dirty="0">
                <a:solidFill>
                  <a:schemeClr val="accent2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흰목이버섯폴리사카라이드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라벤더오일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아나토씨오일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리씨열매오일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바질오일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 err="1">
                <a:solidFill>
                  <a:schemeClr val="accent2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센티드제라늄꽃오일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세라마이드엔피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토코페롤</a:t>
            </a:r>
            <a:endParaRPr lang="en-US" altLang="ko-KR" sz="900" dirty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2312364" y="3108215"/>
            <a:ext cx="1101012" cy="110101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31451" y="3474055"/>
            <a:ext cx="1262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조합 향</a:t>
            </a:r>
            <a:endParaRPr lang="en-US" altLang="ko-KR" sz="10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en-US" altLang="ko-KR" sz="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(EWG 3~5</a:t>
            </a:r>
            <a:r>
              <a:rPr lang="ko-KR" altLang="en-US" sz="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등급</a:t>
            </a:r>
            <a:r>
              <a:rPr lang="en-US" altLang="ko-KR" sz="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  <a:endParaRPr lang="ko-KR" altLang="en-US" sz="8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69153" y="5011500"/>
            <a:ext cx="446875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+ </a:t>
            </a:r>
            <a:r>
              <a:rPr lang="ko-KR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용량 </a:t>
            </a:r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: </a:t>
            </a:r>
            <a:r>
              <a:rPr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300 mL (10.14 fl. oz.) </a:t>
            </a:r>
          </a:p>
          <a:p>
            <a:pPr>
              <a:lnSpc>
                <a:spcPct val="120000"/>
              </a:lnSpc>
              <a:defRPr/>
            </a:pPr>
            <a:r>
              <a:rPr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+ </a:t>
            </a:r>
            <a:r>
              <a:rPr lang="ko-KR" alt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주요성분 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: </a:t>
            </a:r>
            <a:r>
              <a:rPr lang="ko-KR" altLang="en-US" sz="900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해바라기씨오일</a:t>
            </a:r>
            <a:r>
              <a:rPr lang="en-US" altLang="ko-KR" sz="900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하이드록시아세토페논</a:t>
            </a:r>
            <a:r>
              <a:rPr lang="en-US" altLang="ko-KR" sz="900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알지닌</a:t>
            </a:r>
            <a:r>
              <a:rPr lang="en-US" altLang="ko-KR" sz="900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트레할로오스</a:t>
            </a:r>
            <a:r>
              <a:rPr lang="en-US" altLang="ko-KR" sz="900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endParaRPr lang="en-US" altLang="ko-KR" sz="900" dirty="0" smtClean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20000"/>
              </a:lnSpc>
              <a:defRPr/>
            </a:pPr>
            <a:r>
              <a:rPr lang="ko-KR" altLang="en-US" sz="900" dirty="0" err="1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소듐하이알루로네이트</a:t>
            </a:r>
            <a:r>
              <a:rPr lang="en-US" altLang="ko-KR" sz="900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 err="1">
                <a:solidFill>
                  <a:srgbClr val="00B05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라벤더오일</a:t>
            </a:r>
            <a:r>
              <a:rPr lang="en-US" altLang="ko-KR" sz="900" b="1" dirty="0">
                <a:solidFill>
                  <a:srgbClr val="00B05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</a:t>
            </a:r>
            <a:r>
              <a:rPr lang="en-US" altLang="ko-KR" sz="900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900" dirty="0" err="1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꿀추출물</a:t>
            </a:r>
            <a:r>
              <a:rPr lang="en-US" altLang="ko-KR" sz="900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프로폴리스추출물</a:t>
            </a:r>
            <a:r>
              <a:rPr lang="en-US" altLang="ko-KR" sz="900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돌콩오일</a:t>
            </a:r>
            <a:r>
              <a:rPr lang="en-US" altLang="ko-KR" sz="900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endParaRPr lang="en-US" altLang="ko-KR" sz="900" dirty="0" smtClean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20000"/>
              </a:lnSpc>
              <a:defRPr/>
            </a:pPr>
            <a:r>
              <a:rPr lang="ko-KR" altLang="en-US" sz="900" dirty="0" err="1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알란토인</a:t>
            </a:r>
            <a:r>
              <a:rPr lang="en-US" altLang="ko-KR" sz="900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흰목이버섯폴리사카라이드</a:t>
            </a:r>
            <a:r>
              <a:rPr lang="en-US" altLang="ko-KR" sz="900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아나토씨오일</a:t>
            </a:r>
            <a:r>
              <a:rPr lang="en-US" altLang="ko-KR" sz="900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세라마이드엔피</a:t>
            </a:r>
            <a:r>
              <a:rPr lang="en-US" altLang="ko-KR" sz="900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토코페롤</a:t>
            </a:r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7430107" y="2920994"/>
            <a:ext cx="1306286" cy="13062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40185" y="3251950"/>
            <a:ext cx="883576" cy="61555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단일 향</a:t>
            </a:r>
            <a:endParaRPr lang="en-US" altLang="ko-KR" sz="1400" b="1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en-US" altLang="ko-KR" sz="10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[</a:t>
            </a:r>
            <a:r>
              <a:rPr lang="ko-KR" altLang="en-US" sz="1000" b="1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라벤더오일</a:t>
            </a:r>
            <a:r>
              <a:rPr lang="en-US" altLang="ko-KR" sz="10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</a:t>
            </a:r>
          </a:p>
          <a:p>
            <a:pPr algn="ctr"/>
            <a:r>
              <a:rPr lang="en-US" altLang="ko-KR" sz="10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EWG</a:t>
            </a:r>
            <a:r>
              <a:rPr lang="ko-KR" altLang="en-US" sz="10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en-US" altLang="ko-KR" sz="10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1</a:t>
            </a:r>
            <a:r>
              <a:rPr lang="ko-KR" altLang="en-US" sz="10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등급</a:t>
            </a:r>
            <a:r>
              <a:rPr lang="en-US" altLang="ko-KR" sz="10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]</a:t>
            </a:r>
            <a:endParaRPr lang="ko-KR" altLang="en-US" sz="1000" b="1" dirty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02020" y="259126"/>
            <a:ext cx="5119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1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 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비교 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기존 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/ 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업그레이드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27418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0" r="26242"/>
          <a:stretch/>
        </p:blipFill>
        <p:spPr>
          <a:xfrm>
            <a:off x="96890" y="1114234"/>
            <a:ext cx="3827157" cy="52177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02020" y="259126"/>
            <a:ext cx="5119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</a:t>
            </a: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 </a:t>
            </a:r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소개</a:t>
            </a:r>
            <a:endParaRPr lang="en-US" altLang="ko-KR" sz="1400" dirty="0" smtClean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637067"/>
              </p:ext>
            </p:extLst>
          </p:nvPr>
        </p:nvGraphicFramePr>
        <p:xfrm>
          <a:off x="4110944" y="1104081"/>
          <a:ext cx="7473600" cy="507895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02206">
                  <a:extLst>
                    <a:ext uri="{9D8B030D-6E8A-4147-A177-3AD203B41FA5}">
                      <a16:colId xmlns:a16="http://schemas.microsoft.com/office/drawing/2014/main" val="2235466851"/>
                    </a:ext>
                  </a:extLst>
                </a:gridCol>
                <a:gridCol w="4671394">
                  <a:extLst>
                    <a:ext uri="{9D8B030D-6E8A-4147-A177-3AD203B41FA5}">
                      <a16:colId xmlns:a16="http://schemas.microsoft.com/office/drawing/2014/main" val="1651086956"/>
                    </a:ext>
                  </a:extLst>
                </a:gridCol>
              </a:tblGrid>
              <a:tr h="3092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kern="12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제품명</a:t>
                      </a:r>
                      <a:endParaRPr lang="ko-KR" altLang="en-US" sz="1050" b="0" kern="1200" dirty="0">
                        <a:solidFill>
                          <a:srgbClr val="42947B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지쿱 바디로션 </a:t>
                      </a:r>
                      <a:r>
                        <a:rPr lang="en-US" altLang="ko-KR" sz="1200" kern="12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/ </a:t>
                      </a:r>
                      <a:r>
                        <a:rPr lang="en-US" altLang="ko-Kore-KR" sz="12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GCOOP BODY LOTION</a:t>
                      </a:r>
                      <a:endParaRPr lang="en-US" altLang="ko-Kore-KR" sz="1200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Malgun Gothic Semilight" panose="020B0502040204020203" pitchFamily="34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6215948"/>
                  </a:ext>
                </a:extLst>
              </a:tr>
              <a:tr h="2619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유형</a:t>
                      </a:r>
                      <a:endParaRPr lang="ko-KR" altLang="en-US" sz="10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일반 화장품</a:t>
                      </a:r>
                      <a:endParaRPr lang="ko-KR" altLang="en-US" sz="10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1291981"/>
                  </a:ext>
                </a:extLst>
              </a:tr>
              <a:tr h="3981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내용량</a:t>
                      </a:r>
                      <a:endParaRPr lang="ko-KR" altLang="en-US" sz="10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300 mL (10. 14 fl. oz.) </a:t>
                      </a:r>
                      <a:endParaRPr lang="en-US" altLang="ko-KR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1131580"/>
                  </a:ext>
                </a:extLst>
              </a:tr>
              <a:tr h="555703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피부진정 </a:t>
                      </a:r>
                      <a:r>
                        <a:rPr lang="en-US" altLang="ko-KR" sz="10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+ </a:t>
                      </a:r>
                      <a:r>
                        <a:rPr lang="ko-KR" altLang="en-US" sz="10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영양</a:t>
                      </a:r>
                      <a:r>
                        <a:rPr lang="en-US" altLang="ko-KR" sz="10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endParaRPr lang="ko-KR" altLang="en-US" sz="10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defRPr/>
                      </a:pP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꿀추출물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프로폴리스추출물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</a:t>
                      </a:r>
                      <a:r>
                        <a:rPr lang="en-US" altLang="ko-KR" sz="10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알란토인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6044446"/>
                  </a:ext>
                </a:extLst>
              </a:tr>
              <a:tr h="687616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수분</a:t>
                      </a:r>
                      <a:r>
                        <a:rPr lang="en-US" altLang="ko-KR" sz="10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보충</a:t>
                      </a:r>
                      <a:endParaRPr lang="ko-KR" altLang="en-US" sz="10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트레할로오스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소듐하이알루로네이트</a:t>
                      </a:r>
                      <a:endParaRPr lang="en-US" altLang="ko-KR" sz="10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8514288"/>
                  </a:ext>
                </a:extLst>
              </a:tr>
              <a:tr h="446372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보습 유지</a:t>
                      </a:r>
                      <a:endParaRPr lang="ko-KR" altLang="en-US" sz="10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흰목이버섯폴리사카라이드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아나토씨오일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세라마이드엔피</a:t>
                      </a:r>
                      <a:endParaRPr lang="en-US" altLang="ko-KR" sz="10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0101768"/>
                  </a:ext>
                </a:extLst>
              </a:tr>
              <a:tr h="24199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Check Point</a:t>
                      </a:r>
                      <a:endParaRPr lang="ko-KR" altLang="en-US" sz="2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250000"/>
                        </a:lnSpc>
                      </a:pPr>
                      <a:r>
                        <a:rPr lang="en-US" altLang="ko-KR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 EWG GREEN 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등급으로 </a:t>
                      </a:r>
                      <a:r>
                        <a:rPr lang="ko-KR" altLang="en-US" sz="10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리매칭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된 착한 성분</a:t>
                      </a:r>
                      <a:endParaRPr lang="en-US" altLang="ko-KR" sz="10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 온 가족이 안전하게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향료 </a:t>
                      </a:r>
                      <a:r>
                        <a:rPr lang="ko-KR" altLang="en-US" sz="10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무첨가</a:t>
                      </a:r>
                      <a:endParaRPr lang="ko-KR" altLang="en-US" sz="10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 사용 후 더욱 촉촉해진 보습 </a:t>
                      </a:r>
                      <a:r>
                        <a:rPr lang="ko-KR" altLang="en-US" sz="10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유지력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 무겁지 않게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! 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편리하게 사용 가능한 </a:t>
                      </a:r>
                      <a:r>
                        <a:rPr lang="ko-KR" altLang="en-US" sz="10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펌프형</a:t>
                      </a:r>
                      <a:endParaRPr lang="ko-KR" altLang="en-US" sz="1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5605760"/>
                  </a:ext>
                </a:extLst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6935671" y="4314229"/>
            <a:ext cx="251008" cy="309308"/>
          </a:xfrm>
          <a:prstGeom prst="rect">
            <a:avLst/>
          </a:prstGeom>
          <a:noFill/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6935671" y="4685920"/>
            <a:ext cx="251008" cy="309308"/>
          </a:xfrm>
          <a:prstGeom prst="rect">
            <a:avLst/>
          </a:prstGeom>
          <a:noFill/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6935671" y="5063667"/>
            <a:ext cx="251008" cy="309308"/>
          </a:xfrm>
          <a:prstGeom prst="rect">
            <a:avLst/>
          </a:prstGeom>
          <a:noFill/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6935671" y="5453527"/>
            <a:ext cx="251008" cy="3093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9679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5" r="6989"/>
          <a:stretch/>
        </p:blipFill>
        <p:spPr>
          <a:xfrm>
            <a:off x="1998358" y="1211294"/>
            <a:ext cx="2694756" cy="219499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6" r="9604"/>
          <a:stretch/>
        </p:blipFill>
        <p:spPr>
          <a:xfrm>
            <a:off x="2016525" y="3748997"/>
            <a:ext cx="2658421" cy="214664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2020" y="259126"/>
            <a:ext cx="5119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3</a:t>
            </a: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 </a:t>
            </a:r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특징 및 주요 성분</a:t>
            </a:r>
            <a:endParaRPr lang="en-US" altLang="ko-KR" sz="1400" dirty="0" smtClean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050148" y="1806985"/>
            <a:ext cx="2682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피부 진정</a:t>
            </a: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,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영양 성분 함유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050148" y="2204563"/>
            <a:ext cx="58776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꿀추출물과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프로폴리스추출물을 함유하여 자극으로 인한 </a:t>
            </a:r>
            <a:endParaRPr lang="en-US" altLang="ko-KR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민감한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피부를 진정시키고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피부의 </a:t>
            </a:r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유수분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보습막을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충분히 형성하여 </a:t>
            </a:r>
            <a:endParaRPr lang="en-US" altLang="ko-KR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윤기있는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피부로 가꾸어 줍니다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050148" y="4336758"/>
            <a:ext cx="32704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건조한 바디에 충분한 보습 효과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5050148" y="4748478"/>
            <a:ext cx="53049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식물성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보습제로서 자기 무게의 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500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배에 달하는 수분을 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끌어당겨</a:t>
            </a:r>
            <a:endParaRPr lang="en-US" altLang="ko-KR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피부 보습에 효과적인 </a:t>
            </a:r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흰목이버섯폴리사카라이드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거친 </a:t>
            </a:r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피부결을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endParaRPr lang="en-US" altLang="ko-KR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유연화하는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아나토씨오일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피부 장벽 보호에 도움을 주는 세라마이드를 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함유하여 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건조함에 의한 가려움을 완화하고 충분한 보습효과를 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부여합니다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983172" y="1155992"/>
            <a:ext cx="173488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500" dirty="0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01</a:t>
            </a:r>
            <a:endParaRPr lang="ko-KR" altLang="en-US" sz="3500" dirty="0">
              <a:solidFill>
                <a:schemeClr val="accent6">
                  <a:lumMod val="50000"/>
                </a:schemeClr>
              </a:solidFill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983172" y="3645024"/>
            <a:ext cx="173488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500" dirty="0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02</a:t>
            </a:r>
            <a:endParaRPr lang="ko-KR" altLang="en-US" sz="3500" dirty="0">
              <a:solidFill>
                <a:schemeClr val="accent6">
                  <a:lumMod val="50000"/>
                </a:schemeClr>
              </a:solidFill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8966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8" r="6099"/>
          <a:stretch/>
        </p:blipFill>
        <p:spPr>
          <a:xfrm>
            <a:off x="2016524" y="3740663"/>
            <a:ext cx="2658421" cy="215449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1" r="11412"/>
          <a:stretch/>
        </p:blipFill>
        <p:spPr>
          <a:xfrm>
            <a:off x="2077080" y="1205842"/>
            <a:ext cx="2616033" cy="21943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2020" y="259126"/>
            <a:ext cx="5119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3</a:t>
            </a: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 </a:t>
            </a:r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특징 및 주요 성분</a:t>
            </a:r>
            <a:endParaRPr lang="en-US" altLang="ko-KR" sz="1400" dirty="0" smtClean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983172" y="1806985"/>
            <a:ext cx="4645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촉촉한 수분이 내재되어 문지를수록 수분 충전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4983172" y="2204563"/>
            <a:ext cx="58776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소듐하이알루로네티으와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트레할로오스가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촉촉함을 수분을 가득 담아</a:t>
            </a:r>
          </a:p>
          <a:p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피부에 문지를수록 퍼져 나가는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사용감으로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외부 환경으로부터 자극을 받아 수분을 잃은 메마른 피부에 촉촉한 </a:t>
            </a:r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수분막을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형성합니다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983172" y="4336758"/>
            <a:ext cx="3767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끈적임 없이 흡수되는 수분 로션 타입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983172" y="4748478"/>
            <a:ext cx="53049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촉촉한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수분을 가득 담아 피부에 문지를수록 </a:t>
            </a:r>
            <a:endParaRPr lang="en-US" altLang="ko-KR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부드럽게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퍼져 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나가는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사용감으로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지쿱 </a:t>
            </a:r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바디로션에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담긴 </a:t>
            </a:r>
            <a:endParaRPr lang="en-US" altLang="ko-KR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응축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된 성분들이 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촘촘한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수분 공급 및 </a:t>
            </a:r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보습케어를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도와줍니다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983172" y="1155992"/>
            <a:ext cx="173488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500" dirty="0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03</a:t>
            </a:r>
            <a:endParaRPr lang="ko-KR" altLang="en-US" sz="3500" dirty="0">
              <a:solidFill>
                <a:schemeClr val="accent6">
                  <a:lumMod val="50000"/>
                </a:schemeClr>
              </a:solidFill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983172" y="3645024"/>
            <a:ext cx="173488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500" dirty="0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04</a:t>
            </a:r>
            <a:endParaRPr lang="ko-KR" altLang="en-US" sz="3500" dirty="0">
              <a:solidFill>
                <a:schemeClr val="accent6">
                  <a:lumMod val="50000"/>
                </a:schemeClr>
              </a:solidFill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7965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6"/>
          <a:stretch/>
        </p:blipFill>
        <p:spPr>
          <a:xfrm>
            <a:off x="2010468" y="2512855"/>
            <a:ext cx="2688699" cy="21625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2020" y="259126"/>
            <a:ext cx="5119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3</a:t>
            </a: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 </a:t>
            </a:r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특징 및 주요 성분</a:t>
            </a:r>
            <a:endParaRPr lang="en-US" altLang="ko-KR" sz="1400" dirty="0" smtClean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050148" y="3128732"/>
            <a:ext cx="39901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NO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향료</a:t>
            </a: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,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오직 식물성 오일만으로 </a:t>
            </a:r>
            <a:r>
              <a:rPr lang="ko-KR" alt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부향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050148" y="3526310"/>
            <a:ext cx="5877682" cy="619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자극 없이 은은하게 퍼지는 라벤더오일이 </a:t>
            </a:r>
            <a:endParaRPr lang="en-US" altLang="ko-KR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바디에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편안함을 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주고 특유의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상쾌함과 청량감을 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부여합니다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983172" y="2397564"/>
            <a:ext cx="173488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500" dirty="0" smtClean="0">
                <a:solidFill>
                  <a:schemeClr val="accent6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05</a:t>
            </a:r>
            <a:endParaRPr lang="ko-KR" altLang="en-US" sz="3500" dirty="0">
              <a:solidFill>
                <a:schemeClr val="accent6">
                  <a:lumMod val="50000"/>
                </a:schemeClr>
              </a:solidFill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3957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2020" y="259126"/>
            <a:ext cx="5119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4</a:t>
            </a: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 </a:t>
            </a:r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사용 방법</a:t>
            </a:r>
            <a:endParaRPr lang="en-US" altLang="ko-KR" sz="1400" dirty="0" smtClean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98306" y="1790214"/>
            <a:ext cx="3395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How to Use?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 flipH="1">
            <a:off x="551062" y="2004423"/>
            <a:ext cx="45477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 flipH="1">
            <a:off x="7176120" y="2004423"/>
            <a:ext cx="45477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933731" y="5150880"/>
            <a:ext cx="2112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샤워 후 물기를</a:t>
            </a:r>
            <a:endParaRPr lang="en-US" altLang="ko-KR" sz="150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잘 닦아 내어 줍니다</a:t>
            </a:r>
            <a:r>
              <a:rPr lang="en-US" altLang="ko-KR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ko-KR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62359" y="5150880"/>
            <a:ext cx="37682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적당량을 손에 펌프로</a:t>
            </a:r>
            <a:endParaRPr lang="en-US" altLang="ko-KR" sz="150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ko-KR" alt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토출하여</a:t>
            </a:r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전신에 부드럽게 펴 발라</a:t>
            </a:r>
            <a:r>
              <a:rPr lang="en-US" altLang="ko-KR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</a:p>
          <a:p>
            <a:pPr algn="ctr"/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마사지하듯 흡수시켜 줍니다</a:t>
            </a:r>
            <a:r>
              <a:rPr lang="en-US" altLang="ko-KR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</p:txBody>
      </p:sp>
      <p:sp>
        <p:nvSpPr>
          <p:cNvPr id="12" name="타원 11"/>
          <p:cNvSpPr/>
          <p:nvPr/>
        </p:nvSpPr>
        <p:spPr>
          <a:xfrm>
            <a:off x="2909049" y="2698500"/>
            <a:ext cx="2161859" cy="216185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4" name="1/2 액자 13"/>
          <p:cNvSpPr/>
          <p:nvPr/>
        </p:nvSpPr>
        <p:spPr>
          <a:xfrm rot="8100000">
            <a:off x="5990402" y="3773797"/>
            <a:ext cx="243110" cy="243110"/>
          </a:xfrm>
          <a:prstGeom prst="halfFram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7265574" y="2698500"/>
            <a:ext cx="2161859" cy="216185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75" r="40029" b="52107"/>
          <a:stretch/>
        </p:blipFill>
        <p:spPr>
          <a:xfrm>
            <a:off x="3251199" y="2870200"/>
            <a:ext cx="1581151" cy="1689262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17" t="52750" r="78521" b="-643"/>
          <a:stretch/>
        </p:blipFill>
        <p:spPr>
          <a:xfrm>
            <a:off x="7603728" y="2871986"/>
            <a:ext cx="1581151" cy="168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398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2020" y="259126"/>
            <a:ext cx="5119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5</a:t>
            </a: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사용 순서 및 함께 사용하는 제품</a:t>
            </a:r>
            <a:endParaRPr lang="en-US" altLang="ko-KR" sz="1400" dirty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784" y="1860606"/>
            <a:ext cx="7785717" cy="362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76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202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6) FAQ</a:t>
            </a:r>
            <a:endParaRPr lang="en-US" altLang="ko-KR" sz="1400" dirty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4718" y="1563491"/>
            <a:ext cx="778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solidFill>
                  <a:schemeClr val="accent6">
                    <a:lumMod val="50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Q.</a:t>
            </a:r>
            <a:endParaRPr lang="ko-KR" altLang="en-US" sz="3000" b="1" dirty="0">
              <a:solidFill>
                <a:schemeClr val="accent6">
                  <a:lumMod val="50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10879" y="1687417"/>
            <a:ext cx="85172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지쿱 바디로션에는 색소가 들어갔나요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10879" y="2128009"/>
            <a:ext cx="8517237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아닙니다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 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제품에 들어간 성분 중 </a:t>
            </a:r>
            <a:r>
              <a:rPr lang="ko-KR" alt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아나토씨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오일의 색상으로 노란색을 띄는 제형이 되었습니다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/>
            </a:r>
            <a:b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</a:b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색소는 별로도 첨가 된 것이 아니므로 안심하고 사용하셔도 됩니다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54718" y="2082952"/>
            <a:ext cx="778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A.</a:t>
            </a:r>
            <a:endParaRPr lang="ko-KR" altLang="en-US" sz="3000" b="1" dirty="0">
              <a:solidFill>
                <a:schemeClr val="accent6">
                  <a:lumMod val="60000"/>
                  <a:lumOff val="40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54718" y="2852248"/>
            <a:ext cx="778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solidFill>
                  <a:schemeClr val="accent6">
                    <a:lumMod val="50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Q.</a:t>
            </a:r>
            <a:endParaRPr lang="ko-KR" altLang="en-US" sz="3000" b="1" dirty="0">
              <a:solidFill>
                <a:schemeClr val="accent6">
                  <a:lumMod val="50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10879" y="2982406"/>
            <a:ext cx="85172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지쿱 </a:t>
            </a:r>
            <a:r>
              <a:rPr lang="ko-KR" alt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바디로션은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 얼굴에 발라도 되나요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10879" y="3584692"/>
            <a:ext cx="85172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네 가능합니다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 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바디로션으로 만들었지만 얼굴에 발라도 무방합니다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54718" y="3385905"/>
            <a:ext cx="778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A.</a:t>
            </a:r>
            <a:endParaRPr lang="ko-KR" altLang="en-US" sz="3000" b="1" dirty="0">
              <a:solidFill>
                <a:schemeClr val="accent6">
                  <a:lumMod val="60000"/>
                  <a:lumOff val="40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54719" y="4261484"/>
            <a:ext cx="778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solidFill>
                  <a:schemeClr val="accent6">
                    <a:lumMod val="50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Q.</a:t>
            </a:r>
            <a:endParaRPr lang="ko-KR" altLang="en-US" sz="3000" b="1" dirty="0">
              <a:solidFill>
                <a:schemeClr val="accent6">
                  <a:lumMod val="50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10879" y="4373228"/>
            <a:ext cx="85172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지쿱 </a:t>
            </a:r>
            <a:r>
              <a:rPr lang="ko-KR" alt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바디로션에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 향료가 들어갔나요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?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10879" y="4858595"/>
            <a:ext cx="851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‘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지쿱 바디로션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’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에는 향료는 별도로 들어가지 않았습니다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  <a:p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아로마 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오일로 </a:t>
            </a:r>
            <a:r>
              <a:rPr lang="ko-KR" alt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부향하여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은은한 향이 나도록 제작하였습니다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en-US" altLang="ko-KR" sz="11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54719" y="4764139"/>
            <a:ext cx="778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A.</a:t>
            </a:r>
            <a:endParaRPr lang="ko-KR" altLang="en-US" sz="3000" b="1" dirty="0">
              <a:solidFill>
                <a:schemeClr val="accent6">
                  <a:lumMod val="60000"/>
                  <a:lumOff val="40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cxnSp>
        <p:nvCxnSpPr>
          <p:cNvPr id="20" name="직선 연결선 19"/>
          <p:cNvCxnSpPr/>
          <p:nvPr/>
        </p:nvCxnSpPr>
        <p:spPr>
          <a:xfrm flipH="1">
            <a:off x="1754720" y="2760547"/>
            <a:ext cx="870771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H="1">
            <a:off x="1754720" y="4132240"/>
            <a:ext cx="870771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H="1">
            <a:off x="1754720" y="5466897"/>
            <a:ext cx="870771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0995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6407" y="2959426"/>
            <a:ext cx="11353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dirty="0" smtClean="0">
                <a:solidFill>
                  <a:schemeClr val="accent6">
                    <a:lumMod val="50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Thank You!</a:t>
            </a:r>
            <a:endParaRPr lang="ko-KR" altLang="en-US" sz="4000" dirty="0">
              <a:solidFill>
                <a:schemeClr val="accent6">
                  <a:lumMod val="50000"/>
                </a:schemeClr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</a:endParaRPr>
          </a:p>
        </p:txBody>
      </p:sp>
      <p:sp>
        <p:nvSpPr>
          <p:cNvPr id="5" name="Google Shape;137;p28">
            <a:extLst>
              <a:ext uri="{FF2B5EF4-FFF2-40B4-BE49-F238E27FC236}">
                <a16:creationId xmlns:a16="http://schemas.microsoft.com/office/drawing/2014/main" id="{8A49EE56-38AC-A348-A6EE-FEEFC80C5772}"/>
              </a:ext>
            </a:extLst>
          </p:cNvPr>
          <p:cNvSpPr txBox="1">
            <a:spLocks/>
          </p:cNvSpPr>
          <p:nvPr/>
        </p:nvSpPr>
        <p:spPr>
          <a:xfrm>
            <a:off x="647298" y="6448094"/>
            <a:ext cx="5630371" cy="154823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나눔스퀘어OTF"/>
              <a:buNone/>
              <a:defRPr sz="4800" b="1" i="0" u="none" strike="noStrike" cap="none">
                <a:solidFill>
                  <a:schemeClr val="dk1"/>
                </a:solidFill>
                <a:latin typeface="나눔스퀘어OTF"/>
                <a:ea typeface="나눔스퀘어OTF"/>
                <a:cs typeface="나눔스퀘어OTF"/>
                <a:sym typeface="나눔스퀘어OT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accent6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마케팅본부 상품기획팀 </a:t>
            </a:r>
            <a:r>
              <a:rPr lang="en-US" altLang="ko-KR" sz="1000" dirty="0" smtClean="0">
                <a:solidFill>
                  <a:schemeClr val="accent6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| </a:t>
            </a:r>
            <a:r>
              <a:rPr lang="en-US" altLang="ko-KR" sz="1000" dirty="0">
                <a:solidFill>
                  <a:schemeClr val="accent6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Draft ver. </a:t>
            </a:r>
            <a:r>
              <a:rPr lang="en-US" altLang="ko-KR" sz="1000" b="0" dirty="0">
                <a:solidFill>
                  <a:schemeClr val="accent6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2022. </a:t>
            </a:r>
            <a:r>
              <a:rPr lang="en-US" altLang="ko-KR" sz="1000" b="0" dirty="0" smtClean="0">
                <a:solidFill>
                  <a:schemeClr val="accent6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12.01</a:t>
            </a:r>
            <a:r>
              <a:rPr lang="ko-KR" altLang="en-US" sz="1000" dirty="0" smtClean="0">
                <a:solidFill>
                  <a:schemeClr val="accent6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endParaRPr lang="en-US" sz="1000" dirty="0">
              <a:solidFill>
                <a:schemeClr val="accent6">
                  <a:lumMod val="50000"/>
                </a:schemeClr>
              </a:solidFill>
              <a:effectLst/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46008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1598</TotalTime>
  <Words>738</Words>
  <Application>Microsoft Office PowerPoint</Application>
  <PresentationFormat>와이드스크린</PresentationFormat>
  <Paragraphs>121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7" baseType="lpstr">
      <vt:lpstr>나눔스퀘어OTF</vt:lpstr>
      <vt:lpstr>맑은 고딕</vt:lpstr>
      <vt:lpstr>나눔스퀘어 네오 OTF Bold</vt:lpstr>
      <vt:lpstr>Arial</vt:lpstr>
      <vt:lpstr>나눔스퀘어 네오 OTF ExtraBold</vt:lpstr>
      <vt:lpstr>나눔스퀘어</vt:lpstr>
      <vt:lpstr>나눔스퀘어 네오 OTF Heavy</vt:lpstr>
      <vt:lpstr>Malgun Gothic Semilight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GCOOP</dc:creator>
  <cp:lastModifiedBy>GC_KIM YJ</cp:lastModifiedBy>
  <cp:revision>70</cp:revision>
  <dcterms:created xsi:type="dcterms:W3CDTF">2022-11-01T06:09:02Z</dcterms:created>
  <dcterms:modified xsi:type="dcterms:W3CDTF">2023-01-11T07:55:08Z</dcterms:modified>
</cp:coreProperties>
</file>