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12"/>
  </p:notesMasterIdLst>
  <p:handoutMasterIdLst>
    <p:handoutMasterId r:id="rId13"/>
  </p:handoutMasterIdLst>
  <p:sldIdLst>
    <p:sldId id="272" r:id="rId2"/>
    <p:sldId id="284" r:id="rId3"/>
    <p:sldId id="273" r:id="rId4"/>
    <p:sldId id="274" r:id="rId5"/>
    <p:sldId id="280" r:id="rId6"/>
    <p:sldId id="281" r:id="rId7"/>
    <p:sldId id="282" r:id="rId8"/>
    <p:sldId id="276" r:id="rId9"/>
    <p:sldId id="283" r:id="rId10"/>
    <p:sldId id="278" r:id="rId11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4D7"/>
    <a:srgbClr val="CFE49C"/>
    <a:srgbClr val="F7D1C7"/>
    <a:srgbClr val="FEDC86"/>
    <a:srgbClr val="FFFCD5"/>
    <a:srgbClr val="CDBED8"/>
    <a:srgbClr val="F2B5A4"/>
    <a:srgbClr val="4E4084"/>
    <a:srgbClr val="B8DBD2"/>
    <a:srgbClr val="0A5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73" autoAdjust="0"/>
  </p:normalViewPr>
  <p:slideViewPr>
    <p:cSldViewPr showGuides="1">
      <p:cViewPr varScale="1">
        <p:scale>
          <a:sx n="78" d="100"/>
          <a:sy n="78" d="100"/>
        </p:scale>
        <p:origin x="917" y="67"/>
      </p:cViewPr>
      <p:guideLst>
        <p:guide orient="horz" pos="2205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51C47-40F6-489C-989D-0DE181E5F41F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F5589-AB4F-43AA-AA4E-DB0FE1276B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6444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F3CE0-0D3E-4DD5-A192-10485573F7FE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4F55D-78B0-43F8-9EF0-C4160EC85C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9834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4255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30939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67368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7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4720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8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84950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9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39272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10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30727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image" Target="../media/image3.jpe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oleObject" Target="../embeddings/oleObject1.bin"/><Relationship Id="rId5" Type="http://schemas.openxmlformats.org/officeDocument/2006/relationships/tags" Target="../tags/tag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.xml"/><Relationship Id="rId9" Type="http://schemas.openxmlformats.org/officeDocument/2006/relationships/tags" Target="../tags/tag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white">
          <a:xfrm>
            <a:off x="0" y="5971032"/>
            <a:ext cx="9906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직사각형 9"/>
          <p:cNvSpPr/>
          <p:nvPr/>
        </p:nvSpPr>
        <p:spPr>
          <a:xfrm>
            <a:off x="-9906" y="6237312"/>
            <a:ext cx="2436876" cy="529248"/>
          </a:xfrm>
          <a:prstGeom prst="rect">
            <a:avLst/>
          </a:prstGeom>
          <a:solidFill>
            <a:srgbClr val="FF660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직사각형 10"/>
          <p:cNvSpPr/>
          <p:nvPr/>
        </p:nvSpPr>
        <p:spPr>
          <a:xfrm>
            <a:off x="2555748" y="6237312"/>
            <a:ext cx="7350252" cy="520104"/>
          </a:xfrm>
          <a:prstGeom prst="rect">
            <a:avLst/>
          </a:prstGeom>
          <a:solidFill>
            <a:srgbClr val="92D05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559050" y="4038600"/>
            <a:ext cx="701675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559050" y="6165304"/>
            <a:ext cx="7264400" cy="570533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dirty="0" smtClean="0"/>
              <a:t>마스터 부제목 스타일 편집</a:t>
            </a:r>
            <a:endParaRPr kumimoji="0" lang="en-US" dirty="0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82550" y="6068699"/>
            <a:ext cx="222885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 dirty="0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259176" y="236539"/>
            <a:ext cx="635635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667750" y="228600"/>
            <a:ext cx="90805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63702" y="228600"/>
            <a:ext cx="8832850" cy="9906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663702" y="1600200"/>
            <a:ext cx="8832850" cy="44958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485900" y="2743200"/>
            <a:ext cx="7716706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직사각형 6"/>
          <p:cNvSpPr/>
          <p:nvPr/>
        </p:nvSpPr>
        <p:spPr bwMode="white">
          <a:xfrm>
            <a:off x="0" y="1524000"/>
            <a:ext cx="9906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직사각형 7"/>
          <p:cNvSpPr/>
          <p:nvPr/>
        </p:nvSpPr>
        <p:spPr>
          <a:xfrm>
            <a:off x="0" y="1600200"/>
            <a:ext cx="1403350" cy="990600"/>
          </a:xfrm>
          <a:prstGeom prst="rect">
            <a:avLst/>
          </a:prstGeom>
          <a:solidFill>
            <a:srgbClr val="FF660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직사각형 8"/>
          <p:cNvSpPr/>
          <p:nvPr/>
        </p:nvSpPr>
        <p:spPr>
          <a:xfrm>
            <a:off x="1485900" y="1600200"/>
            <a:ext cx="8420100" cy="990600"/>
          </a:xfrm>
          <a:prstGeom prst="rect">
            <a:avLst/>
          </a:prstGeom>
          <a:solidFill>
            <a:srgbClr val="92D05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5900" y="1600200"/>
            <a:ext cx="8255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40335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660400" y="1589567"/>
            <a:ext cx="421005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5248643" y="1589567"/>
            <a:ext cx="421005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6"/>
          </p:nvPr>
        </p:nvSpPr>
        <p:spPr>
          <a:solidFill>
            <a:srgbClr val="FF6600"/>
          </a:solidFill>
        </p:spPr>
        <p:txBody>
          <a:bodyPr rtlCol="0"/>
          <a:lstStyle/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7850" y="273050"/>
            <a:ext cx="883285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660400" y="2438400"/>
            <a:ext cx="4210050" cy="35814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5200650" y="2438400"/>
            <a:ext cx="4210050" cy="35814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6"/>
          </p:nvPr>
        </p:nvSpPr>
        <p:spPr>
          <a:solidFill>
            <a:srgbClr val="FF6600"/>
          </a:solidFill>
        </p:spPr>
        <p:txBody>
          <a:bodyPr rtlCol="0"/>
          <a:lstStyle/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"/>
          </p:nvPr>
        </p:nvSpPr>
        <p:spPr>
          <a:xfrm>
            <a:off x="660400" y="1752600"/>
            <a:ext cx="4210050" cy="640080"/>
          </a:xfrm>
          <a:solidFill>
            <a:srgbClr val="FF6600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3"/>
          </p:nvPr>
        </p:nvSpPr>
        <p:spPr>
          <a:xfrm>
            <a:off x="5200650" y="1752600"/>
            <a:ext cx="421005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7785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60400" y="273050"/>
            <a:ext cx="87503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60400" y="1752600"/>
            <a:ext cx="173355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2559050" y="1752600"/>
            <a:ext cx="6934200" cy="4419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33550" y="5486400"/>
            <a:ext cx="79248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/>
        </p:nvSpPr>
        <p:spPr bwMode="white">
          <a:xfrm>
            <a:off x="-9906" y="4572000"/>
            <a:ext cx="9906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직사각형 8"/>
          <p:cNvSpPr/>
          <p:nvPr/>
        </p:nvSpPr>
        <p:spPr>
          <a:xfrm>
            <a:off x="-9906" y="4663440"/>
            <a:ext cx="158496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직사각형 9"/>
          <p:cNvSpPr/>
          <p:nvPr/>
        </p:nvSpPr>
        <p:spPr>
          <a:xfrm>
            <a:off x="1674114" y="4654296"/>
            <a:ext cx="8231886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33550" y="4648200"/>
            <a:ext cx="79248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직사각형 10"/>
          <p:cNvSpPr/>
          <p:nvPr/>
        </p:nvSpPr>
        <p:spPr bwMode="white">
          <a:xfrm>
            <a:off x="1568450" y="0"/>
            <a:ext cx="108966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>
          <a:xfrm>
            <a:off x="6769100" y="6248401"/>
            <a:ext cx="2889250" cy="365125"/>
          </a:xfrm>
        </p:spPr>
        <p:txBody>
          <a:bodyPr rtlCol="0"/>
          <a:lstStyle/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56845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>
          <a:xfrm>
            <a:off x="1733550" y="6248207"/>
            <a:ext cx="4953000" cy="365125"/>
          </a:xfrm>
        </p:spPr>
        <p:txBody>
          <a:bodyPr rtlCol="0"/>
          <a:lstStyle/>
          <a:p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690624" y="0"/>
            <a:ext cx="8215376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99300" y="609601"/>
            <a:ext cx="2228850" cy="55165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609600"/>
            <a:ext cx="6026150" cy="5516564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099300" y="6248403"/>
            <a:ext cx="2393950" cy="365125"/>
          </a:xfrm>
        </p:spPr>
        <p:txBody>
          <a:bodyPr/>
          <a:lstStyle/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95302" y="6248208"/>
            <a:ext cx="6037940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6604345" y="0"/>
            <a:ext cx="34671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직사각형 7"/>
          <p:cNvSpPr/>
          <p:nvPr/>
        </p:nvSpPr>
        <p:spPr>
          <a:xfrm>
            <a:off x="6653875" y="609600"/>
            <a:ext cx="24765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직사각형 8"/>
          <p:cNvSpPr/>
          <p:nvPr/>
        </p:nvSpPr>
        <p:spPr>
          <a:xfrm>
            <a:off x="6653875" y="0"/>
            <a:ext cx="24765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 rot="5400000">
            <a:off x="6511000" y="134276"/>
            <a:ext cx="533400" cy="264849"/>
          </a:xfrm>
        </p:spPr>
        <p:txBody>
          <a:bodyPr/>
          <a:lstStyle/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개체 8" hidden="1"/>
          <p:cNvGraphicFramePr>
            <a:graphicFrameLocks/>
          </p:cNvGraphicFramePr>
          <p:nvPr/>
        </p:nvGraphicFramePr>
        <p:xfrm>
          <a:off x="0" y="0"/>
          <a:ext cx="17197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" name="think-cell Slide" r:id="rId11" imgW="0" imgH="0" progId="">
                  <p:embed/>
                </p:oleObj>
              </mc:Choice>
              <mc:Fallback>
                <p:oleObj name="think-cell Slide" r:id="rId11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7197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직사각형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C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32139" y="1285860"/>
            <a:ext cx="9441722" cy="5143536"/>
          </a:xfrm>
        </p:spPr>
        <p:txBody>
          <a:bodyPr/>
          <a:lstStyle>
            <a:lvl1pPr>
              <a:defRPr>
                <a:latin typeface="-윤고딕340" pitchFamily="18" charset="-127"/>
                <a:ea typeface="-윤고딕340" pitchFamily="18" charset="-127"/>
              </a:defRPr>
            </a:lvl1pPr>
            <a:lvl2pPr>
              <a:defRPr>
                <a:latin typeface="-윤고딕340" pitchFamily="18" charset="-127"/>
                <a:ea typeface="-윤고딕340" pitchFamily="18" charset="-127"/>
              </a:defRPr>
            </a:lvl2pPr>
            <a:lvl3pPr>
              <a:defRPr>
                <a:latin typeface="-윤고딕340" pitchFamily="18" charset="-127"/>
                <a:ea typeface="-윤고딕340" pitchFamily="18" charset="-127"/>
              </a:defRPr>
            </a:lvl3pPr>
            <a:lvl4pPr>
              <a:defRPr>
                <a:latin typeface="-윤고딕340" pitchFamily="18" charset="-127"/>
                <a:ea typeface="-윤고딕340" pitchFamily="18" charset="-127"/>
              </a:defRPr>
            </a:lvl4pPr>
            <a:lvl5pPr>
              <a:defRPr>
                <a:latin typeface="-윤고딕340" pitchFamily="18" charset="-127"/>
                <a:ea typeface="-윤고딕340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0" name="직사각형 9"/>
          <p:cNvSpPr/>
          <p:nvPr userDrawn="1">
            <p:custDataLst>
              <p:tags r:id="rId4"/>
            </p:custDataLst>
          </p:nvPr>
        </p:nvSpPr>
        <p:spPr>
          <a:xfrm>
            <a:off x="-35" y="6682348"/>
            <a:ext cx="9906035" cy="20005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algn="r"/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This information is confidential and was prepared by </a:t>
            </a:r>
            <a:r>
              <a:rPr lang="en-US" altLang="ko-KR" sz="700" kern="1200" noProof="0" dirty="0" err="1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Nuyah</a:t>
            </a:r>
            <a:r>
              <a:rPr lang="en-US" altLang="ko-KR" sz="700" kern="1200" baseline="0" noProof="0" dirty="0" err="1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ouse</a:t>
            </a:r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 solely for the use of our members.  No part of it may be circulated, quoted, or reproduced for distribution without </a:t>
            </a:r>
            <a:r>
              <a:rPr lang="en-US" altLang="ko-KR" sz="700" kern="1200" noProof="0" dirty="0" err="1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Nuya's</a:t>
            </a:r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 prior written consent.</a:t>
            </a:r>
            <a:endParaRPr lang="en-US" altLang="ko-KR" sz="700" kern="1200" noProof="0" dirty="0">
              <a:gradFill flip="none" rotWithShape="1"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bg1">
                      <a:lumMod val="5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5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5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Tahoma" pitchFamily="34" charset="0"/>
              <a:ea typeface="-윤고딕340" pitchFamily="18" charset="-127"/>
              <a:cs typeface="Tahoma" pitchFamily="34" charset="0"/>
              <a:sym typeface="Wingdings" pitchFamily="2" charset="2"/>
            </a:endParaRPr>
          </a:p>
        </p:txBody>
      </p:sp>
      <p:sp>
        <p:nvSpPr>
          <p:cNvPr id="11" name="바닥글 개체 틀 4"/>
          <p:cNvSpPr txBox="1">
            <a:spLocks/>
          </p:cNvSpPr>
          <p:nvPr userDrawn="1">
            <p:custDataLst>
              <p:tags r:id="rId5"/>
            </p:custDataLst>
          </p:nvPr>
        </p:nvSpPr>
        <p:spPr>
          <a:xfrm>
            <a:off x="6310772" y="6572273"/>
            <a:ext cx="3595229" cy="143541"/>
          </a:xfrm>
          <a:prstGeom prst="rect">
            <a:avLst/>
          </a:prstGeom>
        </p:spPr>
        <p:txBody>
          <a:bodyPr vert="horz" lIns="100498" tIns="50249" rIns="100498" bIns="50249" rtlCol="0" anchor="ctr"/>
          <a:lstStyle/>
          <a:p>
            <a:pPr marL="0" marR="0" lvl="0" indent="0" algn="r" defTabSz="100493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120118-Nuya</a:t>
            </a:r>
            <a:r>
              <a:rPr lang="en-US" altLang="ko-KR" sz="700" kern="1200" baseline="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 introduction </a:t>
            </a:r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PPT(</a:t>
            </a:r>
            <a:r>
              <a:rPr lang="ko-KR" altLang="en-US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기관소개용</a:t>
            </a:r>
            <a:r>
              <a:rPr lang="en-US" altLang="ko-KR" sz="700" kern="1200" noProof="0" dirty="0" smtClean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50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Tahoma" pitchFamily="34" charset="0"/>
                <a:ea typeface="-윤고딕340" pitchFamily="18" charset="-127"/>
                <a:cs typeface="Tahoma" pitchFamily="34" charset="0"/>
                <a:sym typeface="Wingdings" pitchFamily="2" charset="2"/>
              </a:rPr>
              <a:t>) v.2-SYJ.pptx</a:t>
            </a:r>
            <a:endParaRPr lang="ko-KR" altLang="en-US" sz="700" kern="1200" noProof="0" dirty="0">
              <a:gradFill flip="none" rotWithShape="1">
                <a:gsLst>
                  <a:gs pos="10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  <a:gs pos="50000">
                    <a:schemeClr val="bg1">
                      <a:lumMod val="5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5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5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Tahoma" pitchFamily="34" charset="0"/>
              <a:ea typeface="-윤고딕340" pitchFamily="18" charset="-127"/>
              <a:cs typeface="Tahoma" pitchFamily="34" charset="0"/>
              <a:sym typeface="Wingdings" pitchFamily="2" charset="2"/>
            </a:endParaRPr>
          </a:p>
        </p:txBody>
      </p:sp>
      <p:sp>
        <p:nvSpPr>
          <p:cNvPr id="12" name="모서리가 둥근 직사각형 11"/>
          <p:cNvSpPr/>
          <p:nvPr userDrawn="1">
            <p:custDataLst>
              <p:tags r:id="rId6"/>
            </p:custDataLst>
          </p:nvPr>
        </p:nvSpPr>
        <p:spPr>
          <a:xfrm>
            <a:off x="154748" y="251792"/>
            <a:ext cx="9596505" cy="6334539"/>
          </a:xfrm>
          <a:prstGeom prst="roundRect">
            <a:avLst>
              <a:gd name="adj" fmla="val 58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232139" y="0"/>
            <a:ext cx="3714776" cy="214290"/>
          </a:xfrm>
        </p:spPr>
        <p:txBody>
          <a:bodyPr wrap="square">
            <a:noAutofit/>
          </a:bodyPr>
          <a:lstStyle>
            <a:lvl1pPr algn="l">
              <a:buNone/>
              <a:defRPr sz="110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</a:gradFill>
                <a:latin typeface="-윤고딕340" pitchFamily="18" charset="-127"/>
                <a:ea typeface="-윤고딕340" pitchFamily="18" charset="-127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26" name="그림 14" descr="logo.jpg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226" y="6350326"/>
            <a:ext cx="1425736" cy="22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232139" y="357166"/>
            <a:ext cx="9441722" cy="714380"/>
          </a:xfrm>
        </p:spPr>
        <p:txBody>
          <a:bodyPr>
            <a:normAutofit/>
          </a:bodyPr>
          <a:lstStyle>
            <a:lvl1pPr algn="l" eaLnBrk="1" latinLnBrk="0" hangingPunct="0">
              <a:defRPr sz="3200">
                <a:gradFill>
                  <a:gsLst>
                    <a:gs pos="0">
                      <a:schemeClr val="tx1"/>
                    </a:gs>
                    <a:gs pos="5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-윤고딕340" pitchFamily="18" charset="-127"/>
                <a:ea typeface="-윤고딕340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cxnSp>
        <p:nvCxnSpPr>
          <p:cNvPr id="32" name="직선 연결선 31"/>
          <p:cNvCxnSpPr/>
          <p:nvPr userDrawn="1"/>
        </p:nvCxnSpPr>
        <p:spPr>
          <a:xfrm>
            <a:off x="464312" y="1161413"/>
            <a:ext cx="88999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547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890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660400" y="228600"/>
            <a:ext cx="883285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663702" y="1600200"/>
            <a:ext cx="883285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604000" y="6248401"/>
            <a:ext cx="288925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26DCBE2-9177-4594-92CB-AD383F3F5C60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660401" y="6248207"/>
            <a:ext cx="5872840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0" y="1234440"/>
            <a:ext cx="9906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직사각형 7"/>
          <p:cNvSpPr/>
          <p:nvPr/>
        </p:nvSpPr>
        <p:spPr>
          <a:xfrm>
            <a:off x="0" y="1280160"/>
            <a:ext cx="57785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직사각형 8"/>
          <p:cNvSpPr/>
          <p:nvPr/>
        </p:nvSpPr>
        <p:spPr>
          <a:xfrm>
            <a:off x="639762" y="1280160"/>
            <a:ext cx="9266238" cy="228600"/>
          </a:xfrm>
          <a:prstGeom prst="rect">
            <a:avLst/>
          </a:prstGeom>
          <a:solidFill>
            <a:srgbClr val="92D05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7785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6B6E860-40DD-435B-824F-946D2CAA9C2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660" r:id="rId12"/>
    <p:sldLayoutId id="2147483733" r:id="rId13"/>
  </p:sldLayoutIdLst>
  <p:txStyles>
    <p:titleStyle>
      <a:lvl1pPr algn="l" rtl="0" eaLnBrk="1" latinLnBrk="1" hangingPunct="1">
        <a:spcBef>
          <a:spcPct val="0"/>
        </a:spcBef>
        <a:buNone/>
        <a:defRPr kumimoji="0" sz="4400" kern="1200">
          <a:solidFill>
            <a:schemeClr val="tx2"/>
          </a:solidFill>
          <a:latin typeface="맑은 고딕" pitchFamily="50" charset="-127"/>
          <a:ea typeface="맑은 고딕" pitchFamily="50" charset="-127"/>
          <a:cs typeface="+mj-cs"/>
        </a:defRPr>
      </a:lvl1pPr>
    </p:titleStyle>
    <p:bodyStyle>
      <a:lvl1pPr marL="320040" indent="-320040" algn="l" rtl="0" eaLnBrk="1" latinLnBrk="1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640080" indent="-274320" algn="l" rtl="0" eaLnBrk="1" latinLnBrk="1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914400" indent="-228600" algn="l" rtl="0" eaLnBrk="1" latinLnBrk="1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371600" indent="-228600" algn="l" rtl="0" eaLnBrk="1" latinLnBrk="1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1828800" indent="-228600" algn="l" rtl="0" eaLnBrk="1" latinLnBrk="1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5pPr>
      <a:lvl6pPr marL="2103120" indent="-228600" algn="l" rtl="0" eaLnBrk="1" latinLnBrk="1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1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1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1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4685" y="5451476"/>
            <a:ext cx="816767" cy="46672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266" y="836712"/>
            <a:ext cx="2243603" cy="428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8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"/>
            <a:ext cx="9906000" cy="68568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0512" y="3068960"/>
            <a:ext cx="885698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AutoNum type="arabicPeriod"/>
            </a:pP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사실과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다르게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표시ㆍ광고하거나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사실을 지나치게 부풀려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 </a:t>
            </a:r>
            <a:endParaRPr lang="en-US" altLang="ko-KR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AutoNum type="arabicPeriod"/>
            </a:pPr>
            <a:r>
              <a:rPr lang="ko-KR" altLang="en-US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사실을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은폐하거나 축소하는 등의 방법으로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</a:p>
          <a:p>
            <a:pPr>
              <a:lnSpc>
                <a:spcPct val="200000"/>
              </a:lnSpc>
              <a:buAutoNum type="arabicPeriod" startAt="3"/>
            </a:pPr>
            <a:r>
              <a:rPr lang="ko-KR" altLang="en-US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대상 및 기준을 분명하게 밝히지 아니하거나 객관적인 근거 없이 자기 또는 자기의 상품이나 용역을 </a:t>
            </a:r>
            <a:r>
              <a:rPr lang="ko-KR" altLang="en-US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다른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 또는 </a:t>
            </a:r>
            <a:endParaRPr lang="en-US" altLang="ko-KR" sz="1300" spc="-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사업자단체나 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다른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사업자등의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상품등과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비교하여 우량 또는 유리하다고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표시ㆍ광고를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하지 말 것</a:t>
            </a:r>
            <a:endParaRPr lang="en-US" altLang="ko-KR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buAutoNum type="arabicPeriod" startAt="4"/>
            </a:pPr>
            <a:r>
              <a:rPr lang="ko-KR" altLang="en-US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다른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다른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사업자등의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상품등에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관하여 객관적인 근거가 없는 내용으로 </a:t>
            </a:r>
            <a:r>
              <a:rPr lang="ko-KR" altLang="en-US" sz="1300" spc="-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표시ㆍ광고하여</a:t>
            </a:r>
            <a:r>
              <a:rPr lang="ko-KR" altLang="en-US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비방하거나</a:t>
            </a:r>
            <a:r>
              <a:rPr lang="en-US" altLang="ko-KR" sz="1300" spc="-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불리한 </a:t>
            </a:r>
            <a:endParaRPr lang="en-US" altLang="ko-KR" sz="1300" spc="-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사실만을 </a:t>
            </a:r>
            <a:r>
              <a:rPr lang="ko-KR" altLang="en-US" sz="1300" spc="-1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표시ㆍ광고하여</a:t>
            </a:r>
            <a:r>
              <a:rPr lang="ko-KR" altLang="en-US" sz="1300" spc="-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비방하는 것을 하지 말 것</a:t>
            </a:r>
            <a:endParaRPr lang="ko-KR" altLang="en-US" sz="1300" spc="-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0728" y="949459"/>
            <a:ext cx="6264696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o-KR" altLang="en-US" sz="17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과대광고로 인하여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피해가 </a:t>
            </a:r>
            <a:endParaRPr lang="en-US" altLang="ko-KR" sz="17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lnSpc>
                <a:spcPts val="2300"/>
              </a:lnSpc>
              <a:buNone/>
            </a:pPr>
            <a:r>
              <a:rPr lang="ko-KR" altLang="en-US" sz="17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않도록 건전한 광고 문화에 힘쓰고 있습니다</a:t>
            </a:r>
            <a:r>
              <a:rPr lang="en-US" altLang="ko-KR" sz="17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7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아래의 관련 법률을 참고하시어</a:t>
            </a:r>
            <a:r>
              <a:rPr lang="en-US" altLang="ko-KR" sz="17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</a:t>
            </a:r>
            <a:endParaRPr lang="en-US" altLang="ko-KR" sz="17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ko-KR" altLang="en-US" sz="17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이어지지 않도록 많은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협조 </a:t>
            </a:r>
            <a:r>
              <a:rPr lang="ko-KR" altLang="en-US" sz="17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부탁드립니다</a:t>
            </a:r>
            <a:r>
              <a:rPr lang="en-US" altLang="ko-KR" sz="17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700" spc="-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0512" y="21393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과대 광고에 대한 법률</a:t>
            </a:r>
            <a:endParaRPr lang="en-US" altLang="ko-KR" sz="2400" spc="-1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0512" y="6095037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공정화에 관한 법률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약칭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표시광고법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2018. 12. 13.] 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법률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15699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2018. 6. 12.,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일부개정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 marL="0" indent="0">
              <a:buNone/>
            </a:pP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 부당한 표시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광고 행위의 금지 등 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부당한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행위의 금지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</a:t>
            </a:r>
            <a:r>
              <a:rPr lang="ko-KR" altLang="en-US" sz="9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공정화에 관한 법률 시행령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약칭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표시광고법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시행령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시행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2018. 12. 13.] 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대통령령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29333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2018. 12. 4.,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일부개정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 marL="0" indent="0">
              <a:buNone/>
            </a:pP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제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부당한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표시ㆍ광고의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내용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59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1744273" y="5888618"/>
            <a:ext cx="6417454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ko-KR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내부교육용 자료로 외부 반출 및 게시를 하실 수 없습니다</a:t>
            </a:r>
            <a:r>
              <a:rPr lang="en-US" altLang="ko-KR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b="1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583006" y="4149080"/>
            <a:ext cx="1040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974770" y="3860258"/>
            <a:ext cx="256620" cy="325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2400" dirty="0" smtClean="0">
                <a:latin typeface="Helvetica65-Medium" panose="020B0600000000000000" pitchFamily="34" charset="0"/>
                <a:ea typeface="Rix모던고딕 L" panose="02020603020101020101" pitchFamily="18" charset="-127"/>
              </a:rPr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772412" y="4306411"/>
            <a:ext cx="1040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rgbClr val="4E4084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164176" y="3860258"/>
            <a:ext cx="256620" cy="325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2400" dirty="0" smtClean="0">
                <a:latin typeface="Helvetica65-Medium" panose="020B0600000000000000" pitchFamily="34" charset="0"/>
                <a:ea typeface="Rix모던고딕 L" panose="02020603020101020101" pitchFamily="18" charset="-127"/>
              </a:rPr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167028" y="4149080"/>
            <a:ext cx="1040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732395" y="3860258"/>
            <a:ext cx="256620" cy="325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2400" dirty="0">
                <a:latin typeface="Helvetica65-Medium" panose="020B0600000000000000" pitchFamily="34" charset="0"/>
                <a:ea typeface="Rix모던고딕 L" panose="02020603020101020101" pitchFamily="18" charset="-127"/>
              </a:rPr>
              <a:t>6</a:t>
            </a:r>
            <a:endParaRPr lang="en-US" altLang="ko-KR" sz="2400" dirty="0" smtClean="0">
              <a:latin typeface="Helvetica65-Medium" panose="020B0600000000000000" pitchFamily="34" charset="0"/>
              <a:ea typeface="Rix모던고딕 L" panose="02020603020101020101" pitchFamily="18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209490" y="4149080"/>
            <a:ext cx="13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합성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vs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식물성 유래 계면활성제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67645" y="4149080"/>
            <a:ext cx="1040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보관 및 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취급시의 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주의사항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53582" y="3860258"/>
            <a:ext cx="256620" cy="325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2400" dirty="0">
                <a:latin typeface="Helvetica65-Medium" panose="020B0600000000000000" pitchFamily="34" charset="0"/>
                <a:ea typeface="Rix모던고딕 L" panose="02020603020101020101" pitchFamily="18" charset="-127"/>
              </a:rPr>
              <a:t>4</a:t>
            </a:r>
            <a:endParaRPr lang="en-US" altLang="ko-KR" sz="2400" dirty="0" smtClean="0">
              <a:latin typeface="Helvetica65-Medium" panose="020B0600000000000000" pitchFamily="34" charset="0"/>
              <a:ea typeface="Rix모던고딕 L" panose="0202060302010102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59677" y="4149080"/>
            <a:ext cx="1040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시 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주의사항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42988" y="3860258"/>
            <a:ext cx="256620" cy="325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2400" dirty="0" smtClean="0">
                <a:latin typeface="Helvetica65-Medium" panose="020B0600000000000000" pitchFamily="34" charset="0"/>
                <a:ea typeface="Rix모던고딕 L" panose="02020603020101020101" pitchFamily="18" charset="-127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93600" y="4149080"/>
            <a:ext cx="1040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제품구성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785364" y="3860258"/>
            <a:ext cx="256620" cy="325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2400" dirty="0" smtClean="0">
                <a:latin typeface="Helvetica65-Medium" panose="020B0600000000000000" pitchFamily="34" charset="0"/>
                <a:ea typeface="Rix모던고딕 L" panose="02020603020101020101" pitchFamily="18" charset="-127"/>
              </a:rPr>
              <a:t>1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978" y="1305139"/>
            <a:ext cx="1492361" cy="2315471"/>
          </a:xfrm>
          <a:prstGeom prst="rect">
            <a:avLst/>
          </a:prstGeom>
        </p:spPr>
      </p:pic>
      <p:cxnSp>
        <p:nvCxnSpPr>
          <p:cNvPr id="37" name="직선 연결선 36"/>
          <p:cNvCxnSpPr/>
          <p:nvPr/>
        </p:nvCxnSpPr>
        <p:spPr>
          <a:xfrm>
            <a:off x="0" y="5085184"/>
            <a:ext cx="9906000" cy="0"/>
          </a:xfrm>
          <a:prstGeom prst="line">
            <a:avLst/>
          </a:prstGeom>
          <a:ln w="41275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9282" y="980728"/>
            <a:ext cx="9906000" cy="0"/>
          </a:xfrm>
          <a:prstGeom prst="line">
            <a:avLst/>
          </a:prstGeom>
          <a:ln w="41275" cmpd="thickThin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15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 bwMode="auto">
          <a:xfrm>
            <a:off x="191553" y="184890"/>
            <a:ext cx="1800200" cy="64807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  <a:round/>
            <a:headEnd/>
            <a:tailEnd/>
          </a:ln>
          <a:effectLst>
            <a:outerShdw blurRad="50800" dist="38100" algn="l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>
            <a:extrusionClr>
              <a:schemeClr val="bg1"/>
            </a:extrusionClr>
            <a:contourClr>
              <a:schemeClr val="bg1">
                <a:lumMod val="95000"/>
              </a:schemeClr>
            </a:contourClr>
          </a:sp3d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9" name="직선 연결선 18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41275" cap="flat" cmpd="thinThick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직선 연결선 20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41275" cap="flat" cmpd="thickThin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73" y="5317517"/>
            <a:ext cx="793159" cy="45323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60512" y="1895035"/>
            <a:ext cx="1431241" cy="373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제품구성</a:t>
            </a:r>
            <a:endParaRPr lang="ko-KR" altLang="en-US" sz="1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94128"/>
            <a:ext cx="256620" cy="3584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 smtClean="0">
                <a:latin typeface="Helvetica57-Condensed" panose="020B0500000000000000" pitchFamily="34" charset="0"/>
                <a:ea typeface="Rix모던고딕 L" panose="02020603020101020101" pitchFamily="18" charset="-127"/>
              </a:rPr>
              <a:t>1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194162" y="155513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2398930" y="4291127"/>
            <a:ext cx="734481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제품명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지쿱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고농축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주방세제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중량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200" spc="-2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1L</a:t>
            </a:r>
          </a:p>
          <a:p>
            <a:pPr>
              <a:lnSpc>
                <a:spcPts val="2300"/>
              </a:lnSpc>
              <a:defRPr/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식물성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유래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계면활성제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(24.3%),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글리세린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알로에베라겔파우더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매실추출물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유자추출물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쌀미강추출물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스피어민트오일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라벤더오일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표준사용량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물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1L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에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0.75ml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용도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야채 및 식기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조리기구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세정용</a:t>
            </a:r>
            <a:endParaRPr lang="en-US" altLang="ko-KR" sz="12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12" y="476672"/>
            <a:ext cx="4084512" cy="421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2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 bwMode="auto">
          <a:xfrm>
            <a:off x="191553" y="184890"/>
            <a:ext cx="1800200" cy="64807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  <a:round/>
            <a:headEnd/>
            <a:tailEnd/>
          </a:ln>
          <a:effectLst>
            <a:outerShdw blurRad="50800" dist="38100" algn="l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>
            <a:extrusionClr>
              <a:schemeClr val="bg1"/>
            </a:extrusionClr>
            <a:contourClr>
              <a:schemeClr val="bg1">
                <a:lumMod val="95000"/>
              </a:schemeClr>
            </a:contourClr>
          </a:sp3d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6" name="직선 연결선 15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41275" cap="flat" cmpd="thinThick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직선 연결선 18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41275" cap="flat" cmpd="thickThin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73" y="5317517"/>
            <a:ext cx="793159" cy="45323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60512" y="1895035"/>
            <a:ext cx="1431241" cy="373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8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8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94128"/>
            <a:ext cx="256620" cy="3584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solidFill>
                  <a:schemeClr val="accent6">
                    <a:lumMod val="50000"/>
                  </a:schemeClr>
                </a:solidFill>
                <a:latin typeface="Helvetica57-Condensed" panose="020B0500000000000000" pitchFamily="34" charset="0"/>
                <a:ea typeface="Rix모던고딕 L" panose="02020603020101020101" pitchFamily="18" charset="-127"/>
              </a:rPr>
              <a:t>2</a:t>
            </a:r>
            <a:endParaRPr lang="en-US" altLang="ko-KR" sz="3600" dirty="0" smtClean="0">
              <a:solidFill>
                <a:schemeClr val="accent6">
                  <a:lumMod val="50000"/>
                </a:schemeClr>
              </a:solidFill>
              <a:latin typeface="Helvetica57-Condensed" panose="020B0500000000000000" pitchFamily="34" charset="0"/>
              <a:ea typeface="Rix모던고딕 L" panose="02020603020101020101" pitchFamily="18" charset="-127"/>
            </a:endParaRP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194162" y="155513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2351793" y="747503"/>
            <a:ext cx="7344816" cy="4998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천연 유래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포뮬러로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만든 프리미엄 주방세제</a:t>
            </a:r>
            <a:endPara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endParaRPr lang="en-US" altLang="ko-KR" sz="12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endParaRPr lang="en-US" altLang="ko-KR" sz="12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식물성계면활성제 사용으로 쉽게 </a:t>
            </a:r>
            <a:r>
              <a:rPr lang="ko-KR" altLang="en-US" sz="1200" b="1" dirty="0" err="1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생분해</a:t>
            </a:r>
            <a:r>
              <a:rPr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되어 </a:t>
            </a:r>
            <a:r>
              <a:rPr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 보호에 도움</a:t>
            </a:r>
            <a:endParaRPr lang="en-US" altLang="ko-KR" sz="12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endParaRPr lang="en-US" altLang="ko-KR" sz="12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endParaRPr lang="en-US" altLang="ko-KR" sz="12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유아용 젖병 및 식기 세척도 부담없이 사용</a:t>
            </a:r>
            <a:endParaRPr lang="en-US" altLang="ko-KR" sz="12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독일 더마 테스트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국내 피부 자극 테스트 완료</a:t>
            </a:r>
            <a:endParaRPr lang="en-US" altLang="ko-KR" sz="1200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사용조건 인체 피부자극 시험결과 </a:t>
            </a:r>
            <a:r>
              <a:rPr lang="ko-KR" altLang="en-US" sz="1200" dirty="0" err="1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무자극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ts val="2300"/>
              </a:lnSpc>
              <a:defRPr/>
            </a:pPr>
            <a:endParaRPr lang="en-US" altLang="ko-KR" sz="1200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  <a:defRPr/>
            </a:pPr>
            <a:r>
              <a:rPr lang="en-US" altLang="ko-KR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 ADDED</a:t>
            </a:r>
            <a:endParaRPr lang="en-US" altLang="ko-KR" sz="13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無알러지유발물질</a:t>
            </a:r>
            <a:r>
              <a:rPr lang="en-US" altLang="ko-KR" sz="1200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26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無방부제</a:t>
            </a:r>
            <a:r>
              <a:rPr lang="en-US" altLang="ko-KR" sz="1200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1200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200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無프탈레이트</a:t>
            </a:r>
            <a:r>
              <a:rPr lang="en-US" altLang="ko-KR" sz="1200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(6</a:t>
            </a:r>
            <a:r>
              <a:rPr lang="ko-KR" altLang="en-US" sz="1200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無중금속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(4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無디옥산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無글루타알데히드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無인산염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無벤젠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無테트라클로로에틸렌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無색소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無인공향</a:t>
            </a:r>
            <a:r>
              <a:rPr lang="en-US" altLang="ko-KR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endParaRPr lang="en-US" altLang="ko-KR" sz="12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endParaRPr lang="en-US" altLang="ko-KR" sz="12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z="1200" b="1" dirty="0" err="1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자연유래</a:t>
            </a:r>
            <a:r>
              <a:rPr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dirty="0" err="1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포뮬러로</a:t>
            </a:r>
            <a:r>
              <a:rPr lang="ko-KR" altLang="en-US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깔끔한 세척</a:t>
            </a:r>
            <a:endParaRPr lang="en-US" altLang="ko-KR" sz="12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고농축 </a:t>
            </a:r>
            <a:r>
              <a:rPr lang="ko-KR" altLang="en-US" sz="1200" dirty="0" err="1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포뮬러로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기름때는 말끔 </a:t>
            </a:r>
            <a:endParaRPr lang="en-US" altLang="ko-KR" sz="1200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잔여물 </a:t>
            </a:r>
            <a:r>
              <a:rPr lang="ko-KR" altLang="en-US" sz="1200" dirty="0" err="1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걱정없이</a:t>
            </a:r>
            <a:r>
              <a:rPr lang="ko-KR" altLang="en-US" sz="1200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헹굼을 </a:t>
            </a:r>
            <a:r>
              <a:rPr lang="ko-KR" altLang="en-US" sz="1200" dirty="0" err="1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깔끔</a:t>
            </a:r>
            <a:endParaRPr lang="en-US" altLang="ko-KR" sz="1200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104" y="2420888"/>
            <a:ext cx="1787721" cy="100559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8105" y="4836771"/>
            <a:ext cx="1357439" cy="149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6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191553" y="184890"/>
            <a:ext cx="1800200" cy="64807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  <a:round/>
            <a:headEnd/>
            <a:tailEnd/>
          </a:ln>
          <a:effectLst>
            <a:outerShdw blurRad="50800" dist="38100" algn="l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>
            <a:extrusionClr>
              <a:schemeClr val="bg1"/>
            </a:extrusionClr>
            <a:contourClr>
              <a:schemeClr val="bg1">
                <a:lumMod val="95000"/>
              </a:schemeClr>
            </a:contourClr>
          </a:sp3d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3" name="직선 연결선 12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41275" cap="flat" cmpd="thinThick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직선 연결선 14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41275" cap="flat" cmpd="thickThin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73" y="5317517"/>
            <a:ext cx="793159" cy="45323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4951" y="1930365"/>
            <a:ext cx="16068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보관 및 </a:t>
            </a:r>
            <a:endParaRPr lang="en-US" altLang="ko-KR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취급상 </a:t>
            </a:r>
            <a:endParaRPr lang="en-US" altLang="ko-KR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주의사항</a:t>
            </a:r>
            <a:endParaRPr lang="ko-KR" altLang="en-US" sz="18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68226"/>
            <a:ext cx="256620" cy="3584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solidFill>
                  <a:schemeClr val="accent6">
                    <a:lumMod val="50000"/>
                  </a:schemeClr>
                </a:solidFill>
                <a:latin typeface="Helvetica57-Condensed" panose="020B0500000000000000" pitchFamily="34" charset="0"/>
                <a:ea typeface="Rix모던고딕 L" panose="02020603020101020101" pitchFamily="18" charset="-127"/>
              </a:rPr>
              <a:t>3</a:t>
            </a:r>
            <a:endParaRPr lang="en-US" altLang="ko-KR" sz="3600" dirty="0" smtClean="0">
              <a:solidFill>
                <a:schemeClr val="accent6">
                  <a:lumMod val="50000"/>
                </a:schemeClr>
              </a:solidFill>
              <a:latin typeface="Helvetica57-Condensed" panose="020B0500000000000000" pitchFamily="34" charset="0"/>
              <a:ea typeface="Rix모던고딕 L" panose="02020603020101020101" pitchFamily="18" charset="-127"/>
            </a:endParaRP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218663" y="153912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2657809" y="1192114"/>
            <a:ext cx="667445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기준 및 사용방법</a:t>
            </a:r>
            <a:endPara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과일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야채 세척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lang="en-US" altLang="ko-KR" sz="14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표준 사용량으로 희석한 세척 액에 과일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야채를 담가서 세척하십시오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희석한 세척 액에 과일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야채를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분 이상 담그지 마십시오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세척 후에는 반드시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음용에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적합한 물로 씻어 주십시오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이때 흐르는 물을 사용할 때에는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초 이상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흐르지 않는 물을 사용 할 때에는 물을 교환하여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회 이상 씻어 주십시오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식기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조리기구 </a:t>
            </a:r>
            <a:r>
              <a:rPr lang="ko-KR" altLang="en-US" sz="1400" b="1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세척</a:t>
            </a:r>
            <a:r>
              <a:rPr lang="en-US" altLang="ko-KR" sz="1400" b="1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수세미에 적당량을 취한 후 거품을 발생시켜 식기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조리기구를 세척하십시오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세척 후에는 세척제가 잔류하지 않도록 반드시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음용에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적합한 물로 씻어 주십시오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이때 흐르는 물을 사용할 때에는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초 이상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흐르지 않는 물을 사용 할 때에는 물을 교환하여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회 이상 씻어 주십시오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720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 bwMode="auto">
          <a:xfrm>
            <a:off x="191553" y="184890"/>
            <a:ext cx="1800200" cy="64807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  <a:round/>
            <a:headEnd/>
            <a:tailEnd/>
          </a:ln>
          <a:effectLst>
            <a:outerShdw blurRad="50800" dist="38100" algn="l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>
            <a:extrusionClr>
              <a:schemeClr val="bg1"/>
            </a:extrusionClr>
            <a:contourClr>
              <a:schemeClr val="bg1">
                <a:lumMod val="95000"/>
              </a:schemeClr>
            </a:contourClr>
          </a:sp3d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6" name="직선 연결선 15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41275" cap="flat" cmpd="thinThick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직선 연결선 17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41275" cap="flat" cmpd="thickThin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73" y="5317517"/>
            <a:ext cx="793159" cy="45323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4951" y="1930365"/>
            <a:ext cx="160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시 </a:t>
            </a:r>
            <a:endParaRPr lang="en-US" altLang="ko-KR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주의사항</a:t>
            </a:r>
            <a:endParaRPr lang="ko-KR" altLang="en-US" sz="18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68226"/>
            <a:ext cx="256620" cy="3584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 smtClean="0">
                <a:solidFill>
                  <a:schemeClr val="accent6">
                    <a:lumMod val="50000"/>
                  </a:schemeClr>
                </a:solidFill>
                <a:latin typeface="Helvetica57-Condensed" panose="020B0500000000000000" pitchFamily="34" charset="0"/>
                <a:ea typeface="Rix모던고딕 L" panose="02020603020101020101" pitchFamily="18" charset="-127"/>
              </a:rPr>
              <a:t>4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218663" y="153912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2792760" y="1083499"/>
            <a:ext cx="648072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및 보관상 주의사항</a:t>
            </a:r>
            <a:endPara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용도 이외 또는 표준사용량 이상으로 사용하지 마십시오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어린이의 손에 닿지 않는 곳에 보관하십시오</a:t>
            </a:r>
            <a:r>
              <a:rPr lang="en-US" altLang="ko-KR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민감한 피부이거나 장시간 사용할 경우 피부트러블이 발생 할 수 있으니 고무장갑을 착용하여 주시고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후에는 물로 손을 깨끗이 씻어 주십시오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의류에 묻으면 변색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탈색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얼룩 등이 생길 수 있으니 주의하십시오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dirty="0">
              <a:solidFill>
                <a:srgbClr val="4E4084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여름철에는 온도가 높은 곳을 </a:t>
            </a:r>
            <a:r>
              <a:rPr lang="ko-KR" altLang="en-US" sz="1400" b="1" u="sng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피아고</a:t>
            </a:r>
            <a:r>
              <a:rPr lang="en-US" altLang="ko-KR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겨울철에는 얼지않도록 </a:t>
            </a:r>
            <a:r>
              <a:rPr lang="en-US" altLang="ko-KR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0°C </a:t>
            </a:r>
            <a:r>
              <a:rPr lang="ko-KR" altLang="en-US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이상 실온에 보관하십시오</a:t>
            </a:r>
            <a:r>
              <a:rPr lang="en-US" altLang="ko-KR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고유의 특성으로 인해 침전물이 </a:t>
            </a:r>
            <a:r>
              <a:rPr lang="ko-KR" altLang="en-US" sz="1400" b="1" u="sng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생길수</a:t>
            </a:r>
            <a:r>
              <a:rPr lang="ko-KR" altLang="en-US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있으나 품질에는 이상이 없습니다</a:t>
            </a:r>
            <a:r>
              <a:rPr lang="en-US" altLang="ko-KR" sz="14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희석액을 장시간 보관 시 변질될 우려가 있으니 사용할 때마다 희석하여 사용하십시오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차량이나 가정에서 넘어진 채로 두시면 액이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흘러나올수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있으므로 주의하십시오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747809" y="5544134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응급처치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만일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마셨을 경우 토하거나 물을 마시게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하고 눈에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들어간 경우에는 </a:t>
            </a:r>
            <a:endParaRPr lang="en-US" altLang="ko-KR" sz="1400" b="1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흐르는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물로 씻고 의사와 상의하십시오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005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 bwMode="auto">
          <a:xfrm>
            <a:off x="191553" y="184890"/>
            <a:ext cx="1800200" cy="64807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  <a:round/>
            <a:headEnd/>
            <a:tailEnd/>
          </a:ln>
          <a:effectLst>
            <a:outerShdw blurRad="50800" dist="38100" algn="l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>
            <a:extrusionClr>
              <a:schemeClr val="bg1"/>
            </a:extrusionClr>
            <a:contourClr>
              <a:schemeClr val="bg1">
                <a:lumMod val="95000"/>
              </a:schemeClr>
            </a:contourClr>
          </a:sp3d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33" name="직선 연결선 32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41275" cap="flat" cmpd="thinThick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직선 연결선 33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41275" cap="flat" cmpd="thickThin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" name="그림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73" y="5317517"/>
            <a:ext cx="793159" cy="453234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549651" y="3490017"/>
            <a:ext cx="2023723" cy="468335"/>
          </a:xfrm>
          <a:prstGeom prst="rect">
            <a:avLst/>
          </a:prstGeom>
          <a:solidFill>
            <a:srgbClr val="CFE49C"/>
          </a:solidFill>
          <a:ln>
            <a:noFill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69431" y="1895035"/>
            <a:ext cx="1431241" cy="373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8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68227"/>
            <a:ext cx="256620" cy="3584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solidFill>
                  <a:schemeClr val="accent6">
                    <a:lumMod val="50000"/>
                  </a:schemeClr>
                </a:solidFill>
                <a:latin typeface="Helvetica57-Condensed" panose="020B0500000000000000" pitchFamily="34" charset="0"/>
                <a:ea typeface="Rix모던고딕 L" panose="02020603020101020101" pitchFamily="18" charset="-127"/>
              </a:rPr>
              <a:t>5</a:t>
            </a:r>
            <a:endParaRPr lang="en-US" altLang="ko-KR" sz="3600" dirty="0" smtClean="0">
              <a:solidFill>
                <a:schemeClr val="accent6">
                  <a:lumMod val="50000"/>
                </a:schemeClr>
              </a:solidFill>
              <a:latin typeface="Helvetica57-Condensed" panose="020B0500000000000000" pitchFamily="34" charset="0"/>
              <a:ea typeface="Rix모던고딕 L" panose="02020603020101020101" pitchFamily="18" charset="-127"/>
            </a:endParaRP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218663" y="153912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7511376" y="6210590"/>
            <a:ext cx="1521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한함</a:t>
            </a:r>
            <a:endParaRPr lang="ko-KR" altLang="en-US" sz="110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5" r="27908" b="14606"/>
          <a:stretch/>
        </p:blipFill>
        <p:spPr>
          <a:xfrm>
            <a:off x="7230171" y="1775208"/>
            <a:ext cx="2016224" cy="1668346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" t="37674" r="-232" b="8171"/>
          <a:stretch/>
        </p:blipFill>
        <p:spPr>
          <a:xfrm>
            <a:off x="4853907" y="1775208"/>
            <a:ext cx="2025259" cy="1656184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1" t="33262" r="8313" b="6751"/>
          <a:stretch/>
        </p:blipFill>
        <p:spPr>
          <a:xfrm>
            <a:off x="2520342" y="1780347"/>
            <a:ext cx="2053032" cy="1656185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</p:pic>
      <p:sp>
        <p:nvSpPr>
          <p:cNvPr id="10" name="직사각형 9"/>
          <p:cNvSpPr/>
          <p:nvPr/>
        </p:nvSpPr>
        <p:spPr>
          <a:xfrm>
            <a:off x="2631838" y="3592379"/>
            <a:ext cx="18630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알로에베라겔 파우더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847396" y="3490017"/>
            <a:ext cx="2023723" cy="468335"/>
          </a:xfrm>
          <a:prstGeom prst="rect">
            <a:avLst/>
          </a:prstGeom>
          <a:solidFill>
            <a:srgbClr val="ECF4D7"/>
          </a:solidFill>
          <a:ln>
            <a:noFill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223666" y="3490017"/>
            <a:ext cx="2023723" cy="468335"/>
          </a:xfrm>
          <a:prstGeom prst="rect">
            <a:avLst/>
          </a:prstGeom>
          <a:solidFill>
            <a:srgbClr val="FEDC86"/>
          </a:solidFill>
          <a:ln>
            <a:noFill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5318085" y="3564153"/>
            <a:ext cx="108234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매실추출물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7694239" y="3564153"/>
            <a:ext cx="108234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ko-KR" altLang="en-US" sz="1400" b="1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유자추출물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18856" y="3996861"/>
            <a:ext cx="2054518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피부를 부드럽고 유연하게 하며</a:t>
            </a:r>
            <a:r>
              <a:rPr lang="en-US" altLang="ko-KR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보습에</a:t>
            </a:r>
            <a:r>
              <a:rPr lang="en-US" altLang="ko-KR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도움</a:t>
            </a:r>
            <a:endParaRPr lang="en-US" altLang="ko-KR" sz="14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816986" y="3996861"/>
            <a:ext cx="2176264" cy="942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매실나무의 열매에서 추출하여 얻은 성분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보습력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증진으로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건조감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예방</a:t>
            </a:r>
            <a:endParaRPr lang="en-US" altLang="ko-KR" sz="14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150406" y="3996861"/>
            <a:ext cx="2164944" cy="1567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유자 열매에서 추출한 성분으로 비타민</a:t>
            </a:r>
            <a:r>
              <a:rPr lang="en-US" altLang="ko-KR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C, </a:t>
            </a:r>
            <a:r>
              <a:rPr lang="ko-KR" altLang="en-US" sz="14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B </a:t>
            </a:r>
            <a:r>
              <a:rPr lang="ko-KR" altLang="en-US" sz="140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등의 성분 함유</a:t>
            </a:r>
            <a:r>
              <a:rPr lang="en-US" altLang="ko-KR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ts val="2300"/>
              </a:lnSpc>
              <a:defRPr/>
            </a:pPr>
            <a:r>
              <a:rPr lang="ko-KR" altLang="en-US" sz="1400" dirty="0" err="1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컨디셔닝</a:t>
            </a:r>
            <a:r>
              <a:rPr lang="ko-KR" altLang="en-US" sz="14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역할로 피부에 활력을 부여해 줌</a:t>
            </a:r>
            <a:endParaRPr lang="en-US" altLang="ko-KR" sz="14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85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 bwMode="auto">
          <a:xfrm>
            <a:off x="191553" y="184890"/>
            <a:ext cx="1800200" cy="64807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  <a:round/>
            <a:headEnd/>
            <a:tailEnd/>
          </a:ln>
          <a:effectLst>
            <a:outerShdw blurRad="50800" dist="38100" algn="l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>
            <a:extrusionClr>
              <a:schemeClr val="bg1"/>
            </a:extrusionClr>
            <a:contourClr>
              <a:schemeClr val="bg1">
                <a:lumMod val="95000"/>
              </a:schemeClr>
            </a:contourClr>
          </a:sp3d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41" name="직선 연결선 40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41275" cap="flat" cmpd="thinThick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직선 연결선 42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41275" cap="flat" cmpd="thickThin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4" name="그림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73" y="5317517"/>
            <a:ext cx="793159" cy="45323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9" r="14783"/>
          <a:stretch/>
        </p:blipFill>
        <p:spPr>
          <a:xfrm>
            <a:off x="4853908" y="1772816"/>
            <a:ext cx="2017212" cy="165430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569431" y="1895035"/>
            <a:ext cx="1431241" cy="373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8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68227"/>
            <a:ext cx="256620" cy="3584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solidFill>
                  <a:schemeClr val="accent6">
                    <a:lumMod val="50000"/>
                  </a:schemeClr>
                </a:solidFill>
                <a:latin typeface="Helvetica57-Condensed" panose="020B0500000000000000" pitchFamily="34" charset="0"/>
                <a:ea typeface="Rix모던고딕 L" panose="02020603020101020101" pitchFamily="18" charset="-127"/>
              </a:rPr>
              <a:t>5</a:t>
            </a:r>
            <a:endParaRPr lang="en-US" altLang="ko-KR" sz="3600" dirty="0" smtClean="0">
              <a:solidFill>
                <a:schemeClr val="accent6">
                  <a:lumMod val="50000"/>
                </a:schemeClr>
              </a:solidFill>
              <a:latin typeface="Helvetica57-Condensed" panose="020B0500000000000000" pitchFamily="34" charset="0"/>
              <a:ea typeface="Rix모던고딕 L" panose="02020603020101020101" pitchFamily="18" charset="-127"/>
            </a:endParaRP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218663" y="153912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7511376" y="6210590"/>
            <a:ext cx="1521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1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한함</a:t>
            </a:r>
            <a:endParaRPr lang="ko-KR" altLang="en-US" sz="110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" r="16681"/>
          <a:stretch/>
        </p:blipFill>
        <p:spPr>
          <a:xfrm>
            <a:off x="7223666" y="1772815"/>
            <a:ext cx="2049814" cy="1630779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1" r="8499"/>
          <a:stretch/>
        </p:blipFill>
        <p:spPr>
          <a:xfrm>
            <a:off x="2549651" y="1772816"/>
            <a:ext cx="2023723" cy="1665388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</p:pic>
      <p:sp>
        <p:nvSpPr>
          <p:cNvPr id="21" name="직사각형 20"/>
          <p:cNvSpPr/>
          <p:nvPr/>
        </p:nvSpPr>
        <p:spPr>
          <a:xfrm>
            <a:off x="2549651" y="3490017"/>
            <a:ext cx="2023723" cy="468335"/>
          </a:xfrm>
          <a:prstGeom prst="rect">
            <a:avLst/>
          </a:prstGeom>
          <a:solidFill>
            <a:srgbClr val="FFFCD5"/>
          </a:solidFill>
          <a:ln>
            <a:noFill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2915949" y="3564153"/>
            <a:ext cx="126188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1400" b="1" dirty="0" err="1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쌀미강추출물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847396" y="3490017"/>
            <a:ext cx="2023723" cy="468335"/>
          </a:xfrm>
          <a:prstGeom prst="rect">
            <a:avLst/>
          </a:prstGeom>
          <a:solidFill>
            <a:srgbClr val="ECF4D7"/>
          </a:solidFill>
          <a:ln>
            <a:noFill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7223666" y="3490017"/>
            <a:ext cx="2091684" cy="468335"/>
          </a:xfrm>
          <a:prstGeom prst="rect">
            <a:avLst/>
          </a:prstGeom>
          <a:solidFill>
            <a:srgbClr val="CDBED8"/>
          </a:solidFill>
          <a:ln>
            <a:noFill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138549" y="3564153"/>
            <a:ext cx="14414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스피어민트오일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694240" y="3564153"/>
            <a:ext cx="108234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err="1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라벤더오일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518856" y="3996861"/>
            <a:ext cx="2218120" cy="1237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쌀에서 추출하여 얻은 성분으로 </a:t>
            </a:r>
            <a:r>
              <a:rPr lang="ko-KR" altLang="en-US" sz="1400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피부결을</a:t>
            </a: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부드럽고 유연하게 해주며 </a:t>
            </a:r>
            <a:r>
              <a:rPr lang="ko-KR" altLang="en-US" sz="14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활력과 </a:t>
            </a: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생기를 부여해 줌</a:t>
            </a:r>
            <a:endParaRPr lang="en-US" altLang="ko-KR" sz="14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816986" y="3996861"/>
            <a:ext cx="2176264" cy="352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산뜻한 향을 부여해 줌</a:t>
            </a:r>
            <a:endParaRPr lang="en-US" altLang="ko-KR" sz="14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150406" y="3996861"/>
            <a:ext cx="2164944" cy="642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defRPr/>
            </a:pP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부드러운 향으로 </a:t>
            </a:r>
            <a:r>
              <a:rPr lang="ko-KR" altLang="en-US" sz="1400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기분좋은</a:t>
            </a:r>
            <a:r>
              <a:rPr lang="ko-KR" altLang="en-US" sz="14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느낌을 부여해 줌</a:t>
            </a:r>
            <a:endParaRPr lang="en-US" altLang="ko-KR" sz="14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12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448944" y="980728"/>
            <a:ext cx="2277481" cy="387499"/>
          </a:xfrm>
          <a:prstGeom prst="rect">
            <a:avLst/>
          </a:prstGeom>
          <a:solidFill>
            <a:srgbClr val="F2B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43" name="TextBox 42"/>
          <p:cNvSpPr txBox="1"/>
          <p:nvPr/>
        </p:nvSpPr>
        <p:spPr>
          <a:xfrm>
            <a:off x="4736976" y="962492"/>
            <a:ext cx="1728192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합성 계면활성제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780671" y="980728"/>
            <a:ext cx="2277481" cy="387499"/>
          </a:xfrm>
          <a:prstGeom prst="rect">
            <a:avLst/>
          </a:prstGeom>
          <a:solidFill>
            <a:srgbClr val="CFE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44" name="TextBox 43"/>
          <p:cNvSpPr txBox="1"/>
          <p:nvPr/>
        </p:nvSpPr>
        <p:spPr>
          <a:xfrm>
            <a:off x="6934939" y="962492"/>
            <a:ext cx="2032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ko-KR" altLang="en-US" sz="1400" b="1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식물성 유래계면활성제</a:t>
            </a:r>
          </a:p>
        </p:txBody>
      </p:sp>
      <p:sp>
        <p:nvSpPr>
          <p:cNvPr id="40" name="직사각형 39"/>
          <p:cNvSpPr/>
          <p:nvPr/>
        </p:nvSpPr>
        <p:spPr bwMode="auto">
          <a:xfrm>
            <a:off x="191553" y="184890"/>
            <a:ext cx="1800200" cy="64807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  <a:round/>
            <a:headEnd/>
            <a:tailEnd/>
          </a:ln>
          <a:effectLst>
            <a:outerShdw blurRad="50800" dist="38100" algn="l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>
            <a:extrusionClr>
              <a:schemeClr val="bg1"/>
            </a:extrusionClr>
            <a:contourClr>
              <a:schemeClr val="bg1">
                <a:lumMod val="95000"/>
              </a:schemeClr>
            </a:contourClr>
          </a:sp3d>
        </p:spPr>
        <p:txBody>
          <a:bodyPr wrap="none" rtlCol="0" anchor="ctr"/>
          <a:lstStyle/>
          <a:p>
            <a:pPr algn="ctr">
              <a:buFontTx/>
              <a:buNone/>
            </a:pPr>
            <a:endParaRPr kumimoji="1" lang="ko-KR" altLang="en-US" sz="80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41" name="직선 연결선 40"/>
          <p:cNvCxnSpPr/>
          <p:nvPr/>
        </p:nvCxnSpPr>
        <p:spPr bwMode="auto">
          <a:xfrm flipH="1">
            <a:off x="200472" y="6665609"/>
            <a:ext cx="9543274" cy="0"/>
          </a:xfrm>
          <a:prstGeom prst="line">
            <a:avLst/>
          </a:prstGeom>
          <a:noFill/>
          <a:ln w="41275" cap="flat" cmpd="thinThick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직선 연결선 49"/>
          <p:cNvCxnSpPr/>
          <p:nvPr/>
        </p:nvCxnSpPr>
        <p:spPr bwMode="auto">
          <a:xfrm flipH="1">
            <a:off x="200472" y="188640"/>
            <a:ext cx="9543274" cy="0"/>
          </a:xfrm>
          <a:prstGeom prst="line">
            <a:avLst/>
          </a:prstGeom>
          <a:noFill/>
          <a:ln w="41275" cap="flat" cmpd="thickThin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1" name="그림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73" y="5317517"/>
            <a:ext cx="793159" cy="45323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69431" y="1895035"/>
            <a:ext cx="1431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합성</a:t>
            </a:r>
            <a:r>
              <a:rPr lang="en-US" altLang="ko-KR" b="1" dirty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VS </a:t>
            </a:r>
          </a:p>
          <a:p>
            <a:pPr>
              <a:lnSpc>
                <a:spcPts val="2400"/>
              </a:lnSpc>
            </a:pP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식물성</a:t>
            </a:r>
            <a:endParaRPr lang="ko-KR" altLang="en-US" sz="18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908" y="1368227"/>
            <a:ext cx="256620" cy="3584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3600" dirty="0">
                <a:solidFill>
                  <a:schemeClr val="accent6">
                    <a:lumMod val="50000"/>
                  </a:schemeClr>
                </a:solidFill>
                <a:latin typeface="Helvetica57-Condensed" panose="020B0500000000000000" pitchFamily="34" charset="0"/>
                <a:ea typeface="Rix모던고딕 L" panose="02020603020101020101" pitchFamily="18" charset="-127"/>
              </a:rPr>
              <a:t>6</a:t>
            </a:r>
            <a:endParaRPr lang="en-US" altLang="ko-KR" sz="3600" dirty="0" smtClean="0">
              <a:solidFill>
                <a:schemeClr val="accent6">
                  <a:lumMod val="50000"/>
                </a:schemeClr>
              </a:solidFill>
              <a:latin typeface="Helvetica57-Condensed" panose="020B0500000000000000" pitchFamily="34" charset="0"/>
              <a:ea typeface="Rix모던고딕 L" panose="02020603020101020101" pitchFamily="18" charset="-127"/>
            </a:endParaRPr>
          </a:p>
        </p:txBody>
      </p:sp>
      <p:cxnSp>
        <p:nvCxnSpPr>
          <p:cNvPr id="25" name="직선 연결선 24"/>
          <p:cNvCxnSpPr/>
          <p:nvPr/>
        </p:nvCxnSpPr>
        <p:spPr bwMode="auto">
          <a:xfrm flipV="1">
            <a:off x="218663" y="1539122"/>
            <a:ext cx="391245" cy="391243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/>
          <p:cNvCxnSpPr/>
          <p:nvPr/>
        </p:nvCxnSpPr>
        <p:spPr bwMode="auto">
          <a:xfrm flipV="1">
            <a:off x="866528" y="184890"/>
            <a:ext cx="1125225" cy="1125226"/>
          </a:xfrm>
          <a:prstGeom prst="line">
            <a:avLst/>
          </a:prstGeom>
          <a:noFill/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직선 연결선 28"/>
          <p:cNvCxnSpPr/>
          <p:nvPr/>
        </p:nvCxnSpPr>
        <p:spPr bwMode="auto">
          <a:xfrm flipH="1">
            <a:off x="2879982" y="1368227"/>
            <a:ext cx="6177474" cy="0"/>
          </a:xfrm>
          <a:prstGeom prst="line">
            <a:avLst/>
          </a:prstGeom>
          <a:noFill/>
          <a:ln w="3175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직선 연결선 46"/>
          <p:cNvCxnSpPr/>
          <p:nvPr/>
        </p:nvCxnSpPr>
        <p:spPr bwMode="auto">
          <a:xfrm flipH="1">
            <a:off x="2879982" y="1998848"/>
            <a:ext cx="6177474" cy="0"/>
          </a:xfrm>
          <a:prstGeom prst="line">
            <a:avLst/>
          </a:prstGeom>
          <a:noFill/>
          <a:ln w="3175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직선 연결선 21"/>
          <p:cNvCxnSpPr/>
          <p:nvPr/>
        </p:nvCxnSpPr>
        <p:spPr bwMode="auto">
          <a:xfrm flipH="1">
            <a:off x="2879982" y="3015884"/>
            <a:ext cx="6177474" cy="0"/>
          </a:xfrm>
          <a:prstGeom prst="line">
            <a:avLst/>
          </a:prstGeom>
          <a:noFill/>
          <a:ln w="3175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직선 연결선 26"/>
          <p:cNvCxnSpPr/>
          <p:nvPr/>
        </p:nvCxnSpPr>
        <p:spPr bwMode="auto">
          <a:xfrm flipH="1">
            <a:off x="2879982" y="3717032"/>
            <a:ext cx="6177474" cy="0"/>
          </a:xfrm>
          <a:prstGeom prst="line">
            <a:avLst/>
          </a:prstGeom>
          <a:noFill/>
          <a:ln w="3175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4448944" y="1538234"/>
            <a:ext cx="22455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석유추출물이며 황산</a:t>
            </a: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질산</a:t>
            </a: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염산 </a:t>
            </a:r>
            <a:r>
              <a:rPr lang="ko-KR" altLang="en-US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등의 </a:t>
            </a:r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화학물질에서 추출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28646" y="1538234"/>
            <a:ext cx="22455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윗</a:t>
            </a:r>
            <a:r>
              <a:rPr lang="ko-KR" altLang="en-US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점 오일과 식물성 글리세린</a:t>
            </a: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1100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사탕수수와 </a:t>
            </a:r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같은 당에서 추출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48944" y="2097609"/>
            <a:ext cx="2245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알러지</a:t>
            </a:r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유발 및 피부 층을 </a:t>
            </a:r>
            <a:r>
              <a:rPr lang="ko-KR" altLang="en-US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손상</a:t>
            </a:r>
            <a:endParaRPr lang="en-US" altLang="ko-KR" sz="1100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시킴</a:t>
            </a:r>
            <a:r>
              <a:rPr lang="en-US" altLang="ko-KR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피부에 </a:t>
            </a:r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쉽게 침투하여 피부 자극 </a:t>
            </a:r>
            <a:r>
              <a:rPr lang="ko-KR" altLang="en-US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유발</a:t>
            </a:r>
            <a:r>
              <a:rPr lang="en-US" altLang="ko-KR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쉽게 </a:t>
            </a:r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분해 되지 않고 지하수를 오염시켜 환경을 파괴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28646" y="2189875"/>
            <a:ext cx="2245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피부에 자극이 적음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48944" y="3233234"/>
            <a:ext cx="2245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많은 헹굼이 필요함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28646" y="3233234"/>
            <a:ext cx="22455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세정력은 좋으며 </a:t>
            </a:r>
            <a:r>
              <a:rPr lang="ko-KR" altLang="en-US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자연에서 </a:t>
            </a:r>
            <a:r>
              <a:rPr lang="ko-KR" altLang="en-US" sz="1100" dirty="0" err="1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생분해</a:t>
            </a:r>
            <a:r>
              <a:rPr lang="ko-KR" altLang="en-US" sz="11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되어 친환경적임</a:t>
            </a:r>
            <a:r>
              <a:rPr lang="en-US" altLang="ko-KR" sz="11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48944" y="3948152"/>
            <a:ext cx="2245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SLS(Sodium Lauryl Sulfate),  SLES(Sodium </a:t>
            </a:r>
            <a:r>
              <a:rPr lang="en-US" altLang="ko-KR" sz="1000" b="1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Laureth</a:t>
            </a:r>
            <a:r>
              <a:rPr lang="en-US" altLang="ko-KR" sz="10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Sulfate)</a:t>
            </a:r>
          </a:p>
          <a:p>
            <a:r>
              <a:rPr lang="ko-KR" altLang="en-US" sz="1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거품 세제의 주요성분</a:t>
            </a:r>
          </a:p>
          <a:p>
            <a:r>
              <a:rPr lang="ko-KR" altLang="en-US" sz="1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피부를 통해 쉽게 침투하여 피부에 </a:t>
            </a:r>
            <a:r>
              <a:rPr lang="en-US" altLang="ko-KR" sz="1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일정도 머무르며 피부에 자극을 </a:t>
            </a:r>
            <a:r>
              <a:rPr lang="ko-KR" altLang="en-US" sz="10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줌</a:t>
            </a:r>
            <a:endParaRPr lang="en-US" altLang="ko-KR" sz="1000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000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ALES( </a:t>
            </a:r>
            <a:r>
              <a:rPr lang="ko-KR" altLang="en-US" sz="1000" b="1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암모늄라우레스설페이트</a:t>
            </a:r>
            <a:r>
              <a:rPr lang="en-US" altLang="ko-KR" sz="10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) /ALS (</a:t>
            </a:r>
            <a:r>
              <a:rPr lang="ko-KR" altLang="en-US" sz="1000" b="1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암모늄라우릴설페이트</a:t>
            </a:r>
            <a:r>
              <a:rPr lang="en-US" altLang="ko-KR" sz="10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endParaRPr lang="ko-KR" altLang="en-US" sz="1000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28646" y="3948152"/>
            <a:ext cx="2245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소듐코세스설페이트</a:t>
            </a:r>
            <a:r>
              <a:rPr lang="ko-KR" altLang="en-US" sz="10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0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00" b="1" dirty="0" err="1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코코</a:t>
            </a:r>
            <a:r>
              <a:rPr lang="en-US" altLang="ko-KR" sz="10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000" b="1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글루코사이드</a:t>
            </a:r>
            <a:endParaRPr lang="ko-KR" altLang="en-US" sz="1000" b="1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코코넛오일에서 유래한 </a:t>
            </a:r>
            <a:r>
              <a:rPr lang="ko-KR" altLang="en-US" sz="1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세정성분</a:t>
            </a:r>
          </a:p>
          <a:p>
            <a:endParaRPr lang="ko-KR" altLang="en-US" sz="1000" b="1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00" b="1" dirty="0" err="1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알킬폴리글루코사이드</a:t>
            </a:r>
            <a:endParaRPr lang="en-US" altLang="ko-KR" sz="10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0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Alkyl </a:t>
            </a:r>
            <a:r>
              <a:rPr lang="en-US" altLang="ko-KR" sz="1000" b="1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Polyglucoside</a:t>
            </a:r>
            <a:r>
              <a:rPr lang="en-US" altLang="ko-KR" sz="1000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ko-KR" altLang="en-US" sz="1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사탕수수에서 추출한 천연 계면 활성제 </a:t>
            </a:r>
            <a:r>
              <a:rPr lang="ko-KR" altLang="en-US" sz="10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성분</a:t>
            </a:r>
            <a:r>
              <a:rPr lang="en-US" altLang="ko-KR" sz="10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 err="1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코코베타인과</a:t>
            </a:r>
            <a:r>
              <a:rPr lang="ko-KR" altLang="en-US" sz="1000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블렌딩하여</a:t>
            </a:r>
            <a:r>
              <a:rPr lang="ko-KR" altLang="en-US" sz="1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 사용 시 더욱 효과적임</a:t>
            </a:r>
            <a:r>
              <a:rPr lang="en-US" altLang="ko-KR" sz="10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79982" y="1476389"/>
            <a:ext cx="1568962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추출대상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79982" y="2266187"/>
            <a:ext cx="1568962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영향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79982" y="3145652"/>
            <a:ext cx="1568962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세정력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79982" y="3863618"/>
            <a:ext cx="1568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대표적</a:t>
            </a:r>
            <a:endPara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종류</a:t>
            </a:r>
            <a:endParaRPr lang="ko-KR" altLang="en-US" sz="1400" b="1" dirty="0">
              <a:solidFill>
                <a:schemeClr val="accent6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8" name="직선 연결선 37"/>
          <p:cNvCxnSpPr/>
          <p:nvPr/>
        </p:nvCxnSpPr>
        <p:spPr bwMode="auto">
          <a:xfrm flipH="1">
            <a:off x="2879982" y="5751105"/>
            <a:ext cx="6177474" cy="0"/>
          </a:xfrm>
          <a:prstGeom prst="line">
            <a:avLst/>
          </a:prstGeom>
          <a:noFill/>
          <a:ln w="3175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8595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E0iLjogT0u32MUWKQgMy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sl_85khYEWp83RNh3tIg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mc2xEDl0O1Ge1lJgEMw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JlfPBZiyk6DTCWjmhvdX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K25Tk8_5kGsC2SRWdrEy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ixoyLBpmkGso2nR7YwAk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6Bpd7gw02gjiOAXN0wb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NGxPZ65m0iAsrJP6z7SFA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가을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가을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3616</TotalTime>
  <Words>839</Words>
  <Application>Microsoft Office PowerPoint</Application>
  <PresentationFormat>A4 용지(210x297mm)</PresentationFormat>
  <Paragraphs>141</Paragraphs>
  <Slides>10</Slides>
  <Notes>7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22" baseType="lpstr">
      <vt:lpstr>Helvetica57-Condensed</vt:lpstr>
      <vt:lpstr>Helvetica65-Medium</vt:lpstr>
      <vt:lpstr>HY얕은샘물M</vt:lpstr>
      <vt:lpstr>Rix모던고딕 L</vt:lpstr>
      <vt:lpstr>-윤고딕340</vt:lpstr>
      <vt:lpstr>Tahoma</vt:lpstr>
      <vt:lpstr>Tw Cen MT</vt:lpstr>
      <vt:lpstr>Wingdings</vt:lpstr>
      <vt:lpstr>Wingdings 2</vt:lpstr>
      <vt:lpstr>맑은 고딕</vt:lpstr>
      <vt:lpstr>가을</vt:lpstr>
      <vt:lpstr>think-cell Slide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신연숙</dc:creator>
  <cp:lastModifiedBy>김 현록</cp:lastModifiedBy>
  <cp:revision>214</cp:revision>
  <cp:lastPrinted>2016-12-12T10:16:51Z</cp:lastPrinted>
  <dcterms:created xsi:type="dcterms:W3CDTF">2015-10-06T00:59:35Z</dcterms:created>
  <dcterms:modified xsi:type="dcterms:W3CDTF">2019-01-08T06:02:40Z</dcterms:modified>
</cp:coreProperties>
</file>