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1" r:id="rId15"/>
    <p:sldId id="272" r:id="rId16"/>
    <p:sldId id="273" r:id="rId17"/>
  </p:sldIdLst>
  <p:sldSz cx="12192000" cy="6858000"/>
  <p:notesSz cx="6858000" cy="9144000"/>
  <p:embeddedFontLst>
    <p:embeddedFont>
      <p:font typeface="나눔스퀘어OTF" panose="020B0600000101010101" pitchFamily="34" charset="-127"/>
      <p:regular r:id="rId18"/>
    </p:embeddedFont>
    <p:embeddedFont>
      <p:font typeface="맑은 고딕" panose="020B0503020000020004" pitchFamily="50" charset="-127"/>
      <p:regular r:id="rId19"/>
      <p:bold r:id="rId20"/>
    </p:embeddedFont>
    <p:embeddedFont>
      <p:font typeface="나눔스퀘어 네오 OTF Bold" panose="00000800000000000000" pitchFamily="50" charset="-127"/>
      <p:bold r:id="rId21"/>
    </p:embeddedFont>
    <p:embeddedFont>
      <p:font typeface="나눔스퀘어 네오 OTF ExtraBold" panose="00000900000000000000" pitchFamily="50" charset="-127"/>
      <p:bold r:id="rId22"/>
    </p:embeddedFont>
    <p:embeddedFont>
      <p:font typeface="나눔스퀘어" panose="020B0600000101010101" pitchFamily="50" charset="-127"/>
      <p:regular r:id="rId23"/>
    </p:embeddedFont>
    <p:embeddedFont>
      <p:font typeface="나눔스퀘어 네오 OTF Heavy" panose="00000A00000000000000" pitchFamily="50" charset="-127"/>
      <p:bold r:id="rId24"/>
    </p:embeddedFont>
    <p:embeddedFont>
      <p:font typeface="Malgun Gothic Semilight" panose="020B0502040204020203" pitchFamily="50" charset="-127"/>
      <p:regular r:id="rId2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4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8" r="1174"/>
          <a:stretch/>
        </p:blipFill>
        <p:spPr>
          <a:xfrm>
            <a:off x="-73513" y="0"/>
            <a:ext cx="12333691" cy="719113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400474"/>
            <a:ext cx="1521796" cy="2526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5B9AB5-9BF9-9C48-82AA-14F0E7A1A968}"/>
              </a:ext>
            </a:extLst>
          </p:cNvPr>
          <p:cNvSpPr txBox="1"/>
          <p:nvPr userDrawn="1"/>
        </p:nvSpPr>
        <p:spPr>
          <a:xfrm>
            <a:off x="2438258" y="4134634"/>
            <a:ext cx="7691703" cy="69383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ko-KR" altLang="en-US" sz="20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  <a:cs typeface="+mn-cs"/>
              </a:rPr>
              <a:t>지쿱 헤어 </a:t>
            </a:r>
            <a:r>
              <a:rPr lang="ko-KR" altLang="en-US" sz="2000" b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  <a:cs typeface="+mn-cs"/>
              </a:rPr>
              <a:t>컨디셔너</a:t>
            </a:r>
            <a:r>
              <a:rPr lang="en-US" altLang="ko-KR" sz="2000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  <a:cs typeface="Malgun Gothic Semilight" panose="020B0502040204020203" pitchFamily="34" charset="-128"/>
              </a:rPr>
              <a:t> </a:t>
            </a:r>
            <a:r>
              <a:rPr lang="ko-KR" altLang="en-US" sz="2000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  <a:cs typeface="Malgun Gothic Semilight" panose="020B0502040204020203" pitchFamily="34" charset="-128"/>
              </a:rPr>
              <a:t>교육자료 </a:t>
            </a:r>
            <a:endParaRPr lang="en-US" altLang="ko-Kore-KR" sz="2000" dirty="0">
              <a:solidFill>
                <a:schemeClr val="accent5">
                  <a:lumMod val="50000"/>
                </a:schemeClr>
              </a:solidFill>
              <a:effectLst/>
              <a:latin typeface="나눔스퀘어OTF" panose="020B0600000101010101" pitchFamily="34" charset="-127"/>
              <a:ea typeface="나눔스퀘어OTF" panose="020B0600000101010101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9" name="Google Shape;137;p28">
            <a:extLst>
              <a:ext uri="{FF2B5EF4-FFF2-40B4-BE49-F238E27FC236}">
                <a16:creationId xmlns:a16="http://schemas.microsoft.com/office/drawing/2014/main" id="{8A49EE56-38AC-A348-A6EE-FEEFC80C5772}"/>
              </a:ext>
            </a:extLst>
          </p:cNvPr>
          <p:cNvSpPr txBox="1">
            <a:spLocks/>
          </p:cNvSpPr>
          <p:nvPr userDrawn="1"/>
        </p:nvSpPr>
        <p:spPr>
          <a:xfrm>
            <a:off x="8951326" y="6150176"/>
            <a:ext cx="5630371" cy="154823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나눔스퀘어OTF"/>
              <a:buNone/>
              <a:defRPr sz="4800" b="1" i="0" u="none" strike="noStrike" cap="none">
                <a:solidFill>
                  <a:schemeClr val="dk1"/>
                </a:solidFill>
                <a:latin typeface="나눔스퀘어OTF"/>
                <a:ea typeface="나눔스퀘어OTF"/>
                <a:cs typeface="나눔스퀘어OTF"/>
                <a:sym typeface="나눔스퀘어OT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마케팅본부 상품기획팀 </a:t>
            </a:r>
            <a:r>
              <a:rPr lang="en-US" altLang="ko-KR" sz="1000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 </a:t>
            </a:r>
            <a:r>
              <a:rPr lang="en-US" altLang="ko-KR" sz="1000" dirty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Draft ver. </a:t>
            </a:r>
            <a:r>
              <a:rPr lang="en-US" altLang="ko-KR" sz="1000" b="0" dirty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2022. </a:t>
            </a:r>
            <a:r>
              <a:rPr lang="en-US" altLang="ko-KR" sz="10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12.01</a:t>
            </a:r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endParaRPr lang="en-US" sz="1000" dirty="0">
              <a:solidFill>
                <a:schemeClr val="accent5">
                  <a:lumMod val="50000"/>
                </a:schemeClr>
              </a:solidFill>
              <a:effectLst/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5B9AB5-9BF9-9C48-82AA-14F0E7A1A968}"/>
              </a:ext>
            </a:extLst>
          </p:cNvPr>
          <p:cNvSpPr txBox="1"/>
          <p:nvPr userDrawn="1"/>
        </p:nvSpPr>
        <p:spPr>
          <a:xfrm>
            <a:off x="2438258" y="1964269"/>
            <a:ext cx="7691703" cy="69383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altLang="ko-Kore-KR" sz="42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  <a:cs typeface="Malgun Gothic Semilight" panose="020B0502040204020203" pitchFamily="34" charset="-128"/>
              </a:rPr>
              <a:t>GCOOP</a:t>
            </a:r>
            <a:r>
              <a:rPr lang="en-US" altLang="ko-Kore-KR" sz="4200" b="1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  <a:cs typeface="Malgun Gothic Semilight" panose="020B0502040204020203" pitchFamily="34" charset="-128"/>
              </a:rPr>
              <a:t> HAIR CONDITIONER</a:t>
            </a:r>
          </a:p>
          <a:p>
            <a:pPr algn="ctr"/>
            <a:r>
              <a:rPr lang="en-US" altLang="ko-Kore-KR" sz="4200" b="1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  <a:cs typeface="Malgun Gothic Semilight" panose="020B0502040204020203" pitchFamily="34" charset="-128"/>
              </a:rPr>
              <a:t>Training Material</a:t>
            </a:r>
            <a:endParaRPr lang="en-US" altLang="ko-Kore-KR" sz="4200" b="1" dirty="0">
              <a:solidFill>
                <a:schemeClr val="accent5">
                  <a:lumMod val="50000"/>
                </a:schemeClr>
              </a:solidFill>
              <a:effectLst/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  <a:cs typeface="Malgun Gothic Semilight" panose="020B0502040204020203" pitchFamily="34" charset="-128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5914332" y="3733800"/>
            <a:ext cx="363337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137;p28">
            <a:extLst>
              <a:ext uri="{FF2B5EF4-FFF2-40B4-BE49-F238E27FC236}">
                <a16:creationId xmlns:a16="http://schemas.microsoft.com/office/drawing/2014/main" id="{8A49EE56-38AC-A348-A6EE-FEEFC80C5772}"/>
              </a:ext>
            </a:extLst>
          </p:cNvPr>
          <p:cNvSpPr txBox="1">
            <a:spLocks/>
          </p:cNvSpPr>
          <p:nvPr userDrawn="1"/>
        </p:nvSpPr>
        <p:spPr>
          <a:xfrm>
            <a:off x="297855" y="5523933"/>
            <a:ext cx="5630371" cy="97173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나눔스퀘어OTF"/>
              <a:buNone/>
              <a:defRPr sz="4800" b="1" i="0" u="none" strike="noStrike" cap="none">
                <a:solidFill>
                  <a:schemeClr val="dk1"/>
                </a:solidFill>
                <a:latin typeface="나눔스퀘어OTF"/>
                <a:ea typeface="나눔스퀘어OTF"/>
                <a:cs typeface="나눔스퀘어OTF"/>
                <a:sym typeface="나눔스퀘어OT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ko-KR" sz="1400" b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900" b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본 자료는 한국 </a:t>
            </a:r>
            <a:r>
              <a:rPr lang="ko-KR" altLang="en-US" sz="900" b="0" dirty="0" err="1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식약처</a:t>
            </a:r>
            <a:r>
              <a:rPr lang="ko-KR" altLang="en-US" sz="900" b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기준으로 만들어진 자료입니다</a:t>
            </a:r>
            <a:r>
              <a:rPr lang="en-US" altLang="ko-KR" sz="900" b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en-US" altLang="ko-KR" sz="1400" b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</a:t>
            </a:r>
            <a:r>
              <a:rPr lang="en-US" altLang="ko-KR" sz="900" b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900" b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각 국가별 </a:t>
            </a:r>
            <a:r>
              <a:rPr lang="ko-KR" altLang="en-US" sz="900" b="0" dirty="0" err="1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식악처</a:t>
            </a:r>
            <a:r>
              <a:rPr lang="ko-KR" altLang="en-US" sz="900" b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기준 및 법률 기준이 다르니 참고하여 주시기 바랍니다</a:t>
            </a:r>
            <a:r>
              <a:rPr lang="en-US" altLang="ko-KR" sz="900" b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en-US" altLang="ko-KR" sz="1400" b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900" b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본 자료는 내부 교육용 자료</a:t>
            </a:r>
            <a:r>
              <a:rPr lang="ko-KR" altLang="en-US" sz="900" b="0" baseline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입니다</a:t>
            </a:r>
            <a:r>
              <a:rPr lang="en-US" altLang="ko-KR" sz="900" b="0" baseline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  <a:r>
              <a:rPr lang="ko-KR" altLang="en-US" sz="900" b="0" baseline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외부에 배포되지 않도록 해주시기 바랍니다</a:t>
            </a:r>
            <a:r>
              <a:rPr lang="en-US" altLang="ko-KR" sz="1000" b="0" baseline="0" dirty="0" smtClean="0">
                <a:solidFill>
                  <a:srgbClr val="203864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en-US" sz="1000" b="0" dirty="0">
              <a:solidFill>
                <a:srgbClr val="203864"/>
              </a:solidFill>
              <a:effectLst/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4274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8" r="1526" b="19553"/>
          <a:stretch/>
        </p:blipFill>
        <p:spPr>
          <a:xfrm>
            <a:off x="661493" y="1253520"/>
            <a:ext cx="832028" cy="4838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9" name="그림 2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8" r="1526" b="19553"/>
          <a:stretch/>
        </p:blipFill>
        <p:spPr>
          <a:xfrm>
            <a:off x="1839107" y="2400300"/>
            <a:ext cx="8516473" cy="373380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7" name="직선 연결선 6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1810268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Notice</a:t>
            </a:r>
            <a:endParaRPr lang="ko-KR" altLang="en-US" sz="1400" b="1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grpSp>
        <p:nvGrpSpPr>
          <p:cNvPr id="24" name="그룹 23"/>
          <p:cNvGrpSpPr/>
          <p:nvPr userDrawn="1"/>
        </p:nvGrpSpPr>
        <p:grpSpPr>
          <a:xfrm>
            <a:off x="1774074" y="1260957"/>
            <a:ext cx="9499667" cy="866904"/>
            <a:chOff x="1774074" y="1476621"/>
            <a:chExt cx="9499667" cy="866904"/>
          </a:xfrm>
        </p:grpSpPr>
        <p:sp>
          <p:nvSpPr>
            <p:cNvPr id="16" name="TextBox 15"/>
            <p:cNvSpPr txBox="1"/>
            <p:nvPr userDrawn="1"/>
          </p:nvSpPr>
          <p:spPr>
            <a:xfrm>
              <a:off x="1774074" y="1476621"/>
              <a:ext cx="9499667" cy="866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                 은 </a:t>
              </a:r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모든 회원 분이 과대 광고로 인하여</a:t>
              </a:r>
              <a:r>
                <a:rPr lang="en-US" altLang="ko-KR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피해가 가지 않도록 건전한 광고 문화에 힘쓰고 있습니다</a:t>
              </a:r>
              <a:r>
                <a:rPr lang="en-US" altLang="ko-KR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</a:p>
            <a:p>
              <a:pPr>
                <a:lnSpc>
                  <a:spcPts val="2300"/>
                </a:lnSpc>
              </a:pPr>
              <a:r>
                <a:rPr lang="ko-KR" altLang="en-US" sz="1200" dirty="0" smtClean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화장품 </a:t>
              </a:r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과대광고에 관한 법률을 참고 하시어 허위 과대광고로 이어지지 않도록 많은 협조 부탁드립니다</a:t>
              </a:r>
              <a:r>
                <a:rPr lang="en-US" altLang="ko-KR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</a:p>
            <a:p>
              <a:pPr>
                <a:lnSpc>
                  <a:spcPts val="2300"/>
                </a:lnSpc>
              </a:pPr>
              <a:r>
                <a:rPr lang="ko-KR" altLang="en-US" sz="1200" dirty="0"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본 자료는 내부 교육을 위한 자료로 외부 반출 및 별도 게시를 할 수 없습니다</a:t>
              </a:r>
              <a:r>
                <a:rPr lang="en-US" altLang="ko-KR" sz="1200" dirty="0"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 </a:t>
              </a:r>
            </a:p>
          </p:txBody>
        </p:sp>
        <p:pic>
          <p:nvPicPr>
            <p:cNvPr id="18" name="그림 17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4480"/>
            <a:stretch/>
          </p:blipFill>
          <p:spPr>
            <a:xfrm>
              <a:off x="1892699" y="1563362"/>
              <a:ext cx="682668" cy="113345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 userDrawn="1"/>
        </p:nvSpPr>
        <p:spPr>
          <a:xfrm>
            <a:off x="1999777" y="2584352"/>
            <a:ext cx="2356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화장품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과대광고에 관한 법률 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691286" y="1295805"/>
            <a:ext cx="784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Important</a:t>
            </a:r>
            <a:endParaRPr lang="en-US" altLang="ko-KR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en-US" altLang="ko-KR" sz="1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Notice</a:t>
            </a:r>
            <a:endParaRPr lang="ko-KR" altLang="en-US" sz="10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1793440" y="6305113"/>
            <a:ext cx="8670075" cy="437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[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발췌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]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화장품법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시행규칙 제 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22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조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(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표시ㆍ광고의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범위 등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) [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시행 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2018. 4. 19.] [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총리령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제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1454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호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, 2018. 4. 11.,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타법개정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[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별표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5]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&lt;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개정 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2017. 1. 12.&gt; 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화장품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표시ㆍ광고의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범위 및 준수사항</a:t>
            </a:r>
            <a:endParaRPr lang="en-US" altLang="ko-KR" sz="800" dirty="0">
              <a:latin typeface="맑은 고딕" panose="020B0503020000020004" pitchFamily="50" charset="-127"/>
              <a:ea typeface="+mn-ea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2228038" y="2924335"/>
            <a:ext cx="94051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의약품으로 잘못 인식할 우려가 있는 내용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제품의 명칭 및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효능ㆍ효과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등에 대한 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경쟁상품과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비교하는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표시ㆍ광고는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비교 대상 및 기준을 분명히 밝히고 객관적으로 확인될 수 있는 사항만을 </a:t>
            </a: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표시ㆍ광고하여야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하며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배타성을 띤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＂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최고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＂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또는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＂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최상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＂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등의 절대적 표현의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사실과 다르거나 부분적으로 사실이라고 하더라도 전체적으로 보아 소비자가 잘못 인식할 우려가 있는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또는    </a:t>
            </a: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소비자를 속이거나 소비자가 속을 우려가 있는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품질ㆍ효능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등에 관하여 객관적으로 확인될 수 없거나 확인되지 않았는데도 불구하고 이를 광고하거나 법 제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조제</a:t>
            </a: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호에 </a:t>
            </a: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따른 화장품의 범위를 벗어나는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저속하거나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혐오감을 주는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표현ㆍ도안ㆍ사진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등을 이용하는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국제적 멸종위기종의 가공품이 함유된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화장품임을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표현하거나 암시하는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사실 유무와 관계없이 다른 제품을 비방하거나 비방한다고 의심이 되는 </a:t>
            </a:r>
            <a:r>
              <a:rPr lang="ko-KR" altLang="en-US" sz="12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  </a:t>
            </a: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2034674" y="2924335"/>
            <a:ext cx="432479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4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5</a:t>
            </a: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6</a:t>
            </a: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7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400474"/>
            <a:ext cx="1142325" cy="18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06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8" r="1174"/>
          <a:stretch/>
        </p:blipFill>
        <p:spPr>
          <a:xfrm>
            <a:off x="-73513" y="0"/>
            <a:ext cx="12333691" cy="71911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63E4605-F661-E64A-9C97-C083C45A215F}"/>
              </a:ext>
            </a:extLst>
          </p:cNvPr>
          <p:cNvSpPr txBox="1"/>
          <p:nvPr userDrawn="1"/>
        </p:nvSpPr>
        <p:spPr>
          <a:xfrm rot="16200000">
            <a:off x="-1394630" y="3911784"/>
            <a:ext cx="4343403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60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CONTENTS.</a:t>
            </a:r>
            <a:endParaRPr lang="en-US" altLang="ko-KR" sz="6000" b="1" dirty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412585" y="832839"/>
            <a:ext cx="9551577" cy="6001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kern="1200" dirty="0" smtClean="0">
                <a:solidFill>
                  <a:schemeClr val="accent5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  <a:cs typeface="+mn-cs"/>
              </a:rPr>
              <a:t>MARKET REVIEW</a:t>
            </a:r>
            <a:endParaRPr lang="en-US" altLang="ko-KR" sz="3000" b="1" kern="1200" dirty="0">
              <a:solidFill>
                <a:schemeClr val="accent5">
                  <a:lumMod val="50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412586" y="1437335"/>
            <a:ext cx="3497339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Market Overview : </a:t>
            </a:r>
            <a:r>
              <a:rPr lang="ko-KR" altLang="en-US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헤어 </a:t>
            </a:r>
            <a:r>
              <a:rPr lang="en-US" altLang="ko-KR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&amp; </a:t>
            </a:r>
            <a:r>
              <a:rPr lang="ko-KR" altLang="en-US" sz="1400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바디케어</a:t>
            </a:r>
            <a:r>
              <a:rPr lang="ko-KR" altLang="en-US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시장</a:t>
            </a:r>
            <a:endParaRPr lang="en-US" altLang="ko-KR" sz="1400" dirty="0" smtClean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Beauty Trends : </a:t>
            </a:r>
            <a:r>
              <a:rPr lang="ko-KR" altLang="en-US" sz="1400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클린</a:t>
            </a:r>
            <a:r>
              <a:rPr lang="en-US" altLang="ko-KR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400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endParaRPr lang="en-US" altLang="ko-KR" sz="1400" dirty="0" smtClean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Product Concept : </a:t>
            </a:r>
            <a:r>
              <a:rPr lang="ko-KR" altLang="en-US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방향성</a:t>
            </a:r>
            <a:endParaRPr lang="en-US" altLang="ko-KR" sz="1400" dirty="0" smtClean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412586" y="377053"/>
            <a:ext cx="2963890" cy="6001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01.</a:t>
            </a:r>
            <a:endParaRPr lang="en-US" altLang="ko-KR" sz="3000" b="1" dirty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412586" y="3540769"/>
            <a:ext cx="7530598" cy="6001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kern="1200" dirty="0" smtClean="0">
                <a:solidFill>
                  <a:schemeClr val="accent5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  <a:cs typeface="+mn-cs"/>
              </a:rPr>
              <a:t>PRODUCT INFORMATION</a:t>
            </a:r>
            <a:endParaRPr lang="en-US" altLang="ko-KR" sz="3000" b="1" kern="1200" dirty="0">
              <a:solidFill>
                <a:schemeClr val="accent5">
                  <a:lumMod val="50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412586" y="3089215"/>
            <a:ext cx="2963890" cy="6001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</a:t>
            </a:r>
            <a:endParaRPr lang="en-US" altLang="ko-KR" sz="3000" b="1" dirty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4412586" y="4101803"/>
            <a:ext cx="3497339" cy="167706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소개</a:t>
            </a:r>
            <a:endParaRPr lang="en-US" altLang="ko-KR" sz="1400" dirty="0" smtClean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특징 및 주요 성분</a:t>
            </a:r>
            <a:endParaRPr lang="en-US" altLang="ko-KR" sz="1400" dirty="0" smtClean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사용 방법</a:t>
            </a:r>
            <a:endParaRPr lang="en-US" altLang="ko-KR" sz="1400" dirty="0" smtClean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사용 순서 및 함께 사용하는 제품</a:t>
            </a:r>
            <a:endParaRPr lang="en-US" altLang="ko-KR" sz="1400" dirty="0" smtClean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FAQ</a:t>
            </a:r>
          </a:p>
        </p:txBody>
      </p:sp>
    </p:spTree>
    <p:extLst>
      <p:ext uri="{BB962C8B-B14F-4D97-AF65-F5344CB8AC3E}">
        <p14:creationId xmlns:p14="http://schemas.microsoft.com/office/powerpoint/2010/main" val="2648293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83" r="1174" b="3509"/>
          <a:stretch/>
        </p:blipFill>
        <p:spPr>
          <a:xfrm>
            <a:off x="-73513" y="6017"/>
            <a:ext cx="12333691" cy="6861508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5075"/>
            <a:ext cx="2295340" cy="196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accent5">
                    <a:lumMod val="50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accent5">
                    <a:lumMod val="50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accent5">
                    <a:lumMod val="50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400474"/>
            <a:ext cx="1142325" cy="18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96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8" r="1174"/>
          <a:stretch/>
        </p:blipFill>
        <p:spPr>
          <a:xfrm>
            <a:off x="-73513" y="0"/>
            <a:ext cx="12333691" cy="7191135"/>
          </a:xfrm>
          <a:prstGeom prst="rect">
            <a:avLst/>
          </a:prstGeom>
        </p:spPr>
      </p:pic>
      <p:cxnSp>
        <p:nvCxnSpPr>
          <p:cNvPr id="10" name="직선 연결선 9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19" name="그림 1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400474"/>
            <a:ext cx="1142325" cy="18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37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19" name="그림 1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400474"/>
            <a:ext cx="1142325" cy="18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7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46" r="1174" b="6919"/>
          <a:stretch/>
        </p:blipFill>
        <p:spPr>
          <a:xfrm>
            <a:off x="-73513" y="5295900"/>
            <a:ext cx="12333691" cy="125729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400474"/>
            <a:ext cx="1142325" cy="189663"/>
          </a:xfrm>
          <a:prstGeom prst="rect">
            <a:avLst/>
          </a:prstGeom>
        </p:spPr>
      </p:pic>
      <p:cxnSp>
        <p:nvCxnSpPr>
          <p:cNvPr id="10" name="직선 연결선 9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19" name="그림 1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0" y="5318450"/>
            <a:ext cx="12191999" cy="1250302"/>
          </a:xfrm>
          <a:prstGeom prst="rect">
            <a:avLst/>
          </a:prstGeom>
          <a:solidFill>
            <a:schemeClr val="bg2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0354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CA581-6D5E-4D54-8250-DF92D8112412}" type="datetimeFigureOut">
              <a:rPr lang="ko-KR" altLang="en-US" smtClean="0"/>
              <a:t>2023-01-11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1C137-C17D-4E56-8564-770034A4A5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985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069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730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696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0" t="1609" r="29633" b="976"/>
          <a:stretch/>
        </p:blipFill>
        <p:spPr>
          <a:xfrm>
            <a:off x="5842368" y="1296954"/>
            <a:ext cx="4850513" cy="481534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16408" y="2959426"/>
            <a:ext cx="6179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 smtClean="0">
                <a:solidFill>
                  <a:schemeClr val="accent5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MARKET REVIEW</a:t>
            </a:r>
            <a:br>
              <a:rPr lang="en-US" altLang="ko-KR" sz="4000" b="1" dirty="0" smtClean="0">
                <a:solidFill>
                  <a:schemeClr val="accent5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</a:br>
            <a:r>
              <a:rPr lang="ko-KR" altLang="en-US" sz="20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시장 현황 </a:t>
            </a:r>
            <a:r>
              <a:rPr lang="en-US" altLang="ko-KR" sz="20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&amp; </a:t>
            </a:r>
            <a:r>
              <a:rPr lang="ko-KR" alt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r>
              <a:rPr lang="ko-KR" altLang="en-US" sz="20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트렌드</a:t>
            </a:r>
            <a:endParaRPr lang="ko-KR" altLang="en-US" sz="4000" dirty="0">
              <a:solidFill>
                <a:schemeClr val="accent5">
                  <a:lumMod val="50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347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1) 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Market Overview :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헤어 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&amp;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 케어 시장</a:t>
            </a:r>
            <a:endParaRPr lang="en-US" altLang="ko-K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1641" y="327124"/>
            <a:ext cx="23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01. MARKET REVIEW</a:t>
            </a:r>
            <a:endParaRPr lang="ko-KR" altLang="en-US" sz="16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1574" y="1150121"/>
            <a:ext cx="2050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TOTAL : </a:t>
            </a:r>
            <a:r>
              <a:rPr lang="ko-KR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헤어 유형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04740" y="1150121"/>
            <a:ext cx="2050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TOTAL : </a:t>
            </a:r>
            <a:r>
              <a:rPr lang="ko-KR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바디 유형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59498" y="1150121"/>
            <a:ext cx="2050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바디보습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세부 유형별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59498" y="3263236"/>
            <a:ext cx="2050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바디세정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세부 유형별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5501254"/>
            <a:ext cx="251008" cy="309308"/>
          </a:xfrm>
          <a:prstGeom prst="rect">
            <a:avLst/>
          </a:prstGeom>
          <a:noFill/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5828577"/>
            <a:ext cx="251008" cy="309308"/>
          </a:xfrm>
          <a:prstGeom prst="rect">
            <a:avLst/>
          </a:prstGeom>
          <a:noFill/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6116608"/>
            <a:ext cx="251008" cy="309308"/>
          </a:xfrm>
          <a:prstGeom prst="rect">
            <a:avLst/>
          </a:prstGeom>
          <a:noFill/>
        </p:spPr>
      </p:pic>
      <p:cxnSp>
        <p:nvCxnSpPr>
          <p:cNvPr id="12" name="직선 연결선 11"/>
          <p:cNvCxnSpPr/>
          <p:nvPr/>
        </p:nvCxnSpPr>
        <p:spPr>
          <a:xfrm>
            <a:off x="4002835" y="1101012"/>
            <a:ext cx="0" cy="401216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244" y="1627804"/>
            <a:ext cx="2924982" cy="347297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133" y="1639078"/>
            <a:ext cx="2547794" cy="347297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9023" y="1510735"/>
            <a:ext cx="3382701" cy="147451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4944" y="3589438"/>
            <a:ext cx="3196856" cy="149726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871923" y="1177018"/>
            <a:ext cx="21050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</a:rPr>
              <a:t>Source : Kantar World Panel (2021</a:t>
            </a:r>
            <a:r>
              <a:rPr lang="ko-KR" altLang="en-US" sz="800" dirty="0" smtClean="0">
                <a:solidFill>
                  <a:schemeClr val="bg1">
                    <a:lumMod val="65000"/>
                  </a:schemeClr>
                </a:solidFill>
              </a:rPr>
              <a:t>년 </a:t>
            </a: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</a:rPr>
              <a:t>4Q)</a:t>
            </a:r>
            <a:endParaRPr lang="ko-KR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873139" y="5571179"/>
            <a:ext cx="3372986" cy="14533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4367808" y="5877272"/>
            <a:ext cx="2744918" cy="15776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071664" y="6198125"/>
            <a:ext cx="2845810" cy="16348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600919" y="5411101"/>
            <a:ext cx="8175942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샴푸</a:t>
            </a:r>
            <a:r>
              <a:rPr lang="en-US" altLang="ko-KR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트리트먼트</a:t>
            </a: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유형이 전체 </a:t>
            </a:r>
            <a:r>
              <a:rPr lang="ko-KR" altLang="en-US" sz="1400" b="1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헤어시장을</a:t>
            </a: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이끌고 있음 </a:t>
            </a:r>
            <a:r>
              <a:rPr lang="en-US" altLang="ko-KR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 </a:t>
            </a:r>
            <a:r>
              <a:rPr lang="en-US" altLang="ko-KR" sz="1400" b="1" u="sng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2019</a:t>
            </a:r>
            <a:r>
              <a:rPr lang="ko-KR" altLang="en-US" sz="1400" b="1" u="sng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년도부터 </a:t>
            </a:r>
            <a:r>
              <a:rPr lang="en-US" altLang="ko-KR" sz="1400" b="1" u="sng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2021</a:t>
            </a:r>
            <a:r>
              <a:rPr lang="ko-KR" altLang="en-US" sz="1400" b="1" u="sng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년도까지 지속적인 성장</a:t>
            </a:r>
            <a:endParaRPr lang="en-US" altLang="ko-KR" sz="1400" b="1" u="sng" dirty="0" smtClean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스크럽</a:t>
            </a:r>
            <a:r>
              <a:rPr lang="en-US" altLang="ko-KR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바디마사지</a:t>
            </a: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등 </a:t>
            </a:r>
            <a:r>
              <a:rPr lang="ko-KR" altLang="en-US" sz="1400" b="1" u="sng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 홈 케어는 유형 세분화되어 성장</a:t>
            </a:r>
            <a:endParaRPr lang="en-US" altLang="ko-KR" sz="1400" b="1" u="sng" dirty="0" smtClean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가장 </a:t>
            </a:r>
            <a:r>
              <a:rPr lang="ko-KR" altLang="en-US" sz="1400" b="1" u="sng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기본적인 품목은 지속적으로 성장 유지</a:t>
            </a: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en-US" altLang="ko-KR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 </a:t>
            </a:r>
            <a:r>
              <a:rPr lang="ko-KR" altLang="en-US" sz="1400" b="1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바디워시</a:t>
            </a:r>
            <a:r>
              <a:rPr lang="en-US" altLang="ko-KR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바디보습</a:t>
            </a:r>
            <a:endParaRPr lang="en-US" altLang="ko-KR" sz="1400" b="1" dirty="0" smtClean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872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2) Beauty Trends : </a:t>
            </a:r>
            <a:r>
              <a:rPr lang="ko-KR" altLang="en-US" sz="14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클린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4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1641" y="327124"/>
            <a:ext cx="23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01. MARKET REVIEW</a:t>
            </a:r>
            <a:endParaRPr lang="ko-KR" altLang="en-US" sz="16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5501254"/>
            <a:ext cx="251008" cy="309308"/>
          </a:xfrm>
          <a:prstGeom prst="rect">
            <a:avLst/>
          </a:prstGeom>
          <a:noFill/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5828577"/>
            <a:ext cx="251008" cy="309308"/>
          </a:xfrm>
          <a:prstGeom prst="rect">
            <a:avLst/>
          </a:prstGeom>
          <a:noFill/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6116608"/>
            <a:ext cx="251008" cy="309308"/>
          </a:xfrm>
          <a:prstGeom prst="rect">
            <a:avLst/>
          </a:prstGeom>
          <a:noFill/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35" y="2143360"/>
            <a:ext cx="4164344" cy="183025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933" y="1613075"/>
            <a:ext cx="4428411" cy="3061748"/>
          </a:xfrm>
          <a:prstGeom prst="rect">
            <a:avLst/>
          </a:prstGeom>
        </p:spPr>
      </p:pic>
      <p:pic>
        <p:nvPicPr>
          <p:cNvPr id="11" name="Picture 2" descr="화장품 인증 | (주)아이지씨인증원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985" y="2005123"/>
            <a:ext cx="1994467" cy="190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2676168" y="5557232"/>
            <a:ext cx="1262283" cy="177362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439816" y="6165303"/>
            <a:ext cx="5344264" cy="18324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600919" y="5402392"/>
            <a:ext cx="8175942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“Clean Beauty”</a:t>
            </a: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는 과거</a:t>
            </a:r>
            <a:r>
              <a:rPr lang="en-US" altLang="ko-KR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현재는 물론</a:t>
            </a:r>
            <a:r>
              <a:rPr lang="en-US" altLang="ko-KR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앞으로도 빼놓을 수 없는 </a:t>
            </a:r>
            <a:r>
              <a:rPr lang="ko-KR" altLang="en-US" sz="1400" b="1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키워드</a:t>
            </a:r>
            <a:endParaRPr lang="en-US" altLang="ko-KR" sz="1400" b="1" dirty="0" smtClean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다양한 </a:t>
            </a:r>
            <a:r>
              <a:rPr lang="ko-KR" altLang="en-US" sz="1400" b="1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유통 플랫폼 및 매거진 등에서도 </a:t>
            </a:r>
            <a:r>
              <a:rPr lang="ko-KR" altLang="en-US" sz="1400" b="1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클린</a:t>
            </a: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400" b="1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뷰티에</a:t>
            </a: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대한 정보 노출</a:t>
            </a:r>
            <a:r>
              <a:rPr lang="en-US" altLang="ko-KR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제품을 선정하여 발표</a:t>
            </a:r>
            <a:endParaRPr lang="en-US" altLang="ko-KR" sz="1400" b="1" dirty="0" smtClean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깨끗한 성분을 뛰어넘어 </a:t>
            </a:r>
            <a:r>
              <a:rPr lang="ko-KR" altLang="en-US" sz="1400" b="1" u="sng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사람</a:t>
            </a:r>
            <a:r>
              <a:rPr lang="en-US" altLang="ko-KR" sz="1400" b="1" u="sng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u="sng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동식물</a:t>
            </a:r>
            <a:r>
              <a:rPr lang="en-US" altLang="ko-KR" sz="1400" b="1" u="sng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u="sng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지구까지 생각하는 기업윤리를 지속적으로 홍보하는 추세</a:t>
            </a:r>
            <a:endParaRPr lang="en-US" altLang="ko-KR" sz="1400" b="1" u="sng" dirty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495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550161" y="2090807"/>
            <a:ext cx="5114873" cy="14729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3) Product Concept :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방향성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1641" y="327124"/>
            <a:ext cx="23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01. MARKET REVIEW</a:t>
            </a:r>
            <a:endParaRPr lang="ko-KR" altLang="en-US" sz="16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2655" y="1201834"/>
            <a:ext cx="568669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두피와 바디 피부도 스킨케어 답게 관리하기</a:t>
            </a:r>
            <a:r>
              <a:rPr lang="en-US" altLang="ko-KR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!</a:t>
            </a:r>
          </a:p>
          <a:p>
            <a:pPr algn="ctr">
              <a:lnSpc>
                <a:spcPct val="150000"/>
              </a:lnSpc>
            </a:pPr>
            <a:r>
              <a:rPr lang="ko-KR" altLang="en-US" sz="2800" b="1" dirty="0" err="1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사용감은</a:t>
            </a:r>
            <a:r>
              <a:rPr lang="ko-KR" altLang="en-US" sz="2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순하게 효과는 확실하게</a:t>
            </a:r>
            <a:r>
              <a:rPr lang="en-US" altLang="ko-KR" sz="2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!</a:t>
            </a:r>
            <a:r>
              <a:rPr lang="ko-KR" altLang="en-US" sz="2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endParaRPr lang="ko-KR" altLang="en-US" sz="28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4727" y="5612255"/>
            <a:ext cx="102825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dirty="0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EWG GREEN </a:t>
            </a:r>
            <a:r>
              <a:rPr lang="ko-KR" altLang="en-US" dirty="0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등급 </a:t>
            </a:r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err="1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클린</a:t>
            </a:r>
            <a:r>
              <a:rPr lang="ko-KR" altLang="en-US" dirty="0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처방</a:t>
            </a:r>
            <a:r>
              <a:rPr lang="ko-KR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err="1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마일드</a:t>
            </a:r>
            <a:r>
              <a:rPr lang="ko-KR" altLang="en-US" dirty="0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err="1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포뮬라</a:t>
            </a:r>
            <a:r>
              <a:rPr lang="ko-KR" altLang="en-US" dirty="0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식물 유래 계면활성제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아이부터 어른까지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향료 </a:t>
            </a:r>
            <a:r>
              <a:rPr lang="ko-KR" altLang="en-US" dirty="0" err="1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무첨가</a:t>
            </a:r>
            <a:r>
              <a:rPr lang="ko-KR" altLang="en-US" dirty="0" smtClean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endParaRPr lang="ko-KR" altLang="en-US" dirty="0">
              <a:solidFill>
                <a:schemeClr val="accent5">
                  <a:lumMod val="50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949234" y="5651863"/>
            <a:ext cx="10363200" cy="487680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975" y="2898684"/>
            <a:ext cx="2218874" cy="2218872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04" y="2717073"/>
            <a:ext cx="2184282" cy="259950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289" y="3067850"/>
            <a:ext cx="1712327" cy="181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99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" t="14242" r="42070" b="703"/>
          <a:stretch/>
        </p:blipFill>
        <p:spPr>
          <a:xfrm>
            <a:off x="5878286" y="1288868"/>
            <a:ext cx="4841965" cy="4837625"/>
          </a:xfrm>
          <a:prstGeom prst="flowChartConnector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16408" y="2793960"/>
            <a:ext cx="6179127" cy="1818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4000" b="1" dirty="0" smtClean="0">
                <a:solidFill>
                  <a:schemeClr val="accent5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PRODUCT</a:t>
            </a:r>
            <a:br>
              <a:rPr lang="en-US" altLang="ko-KR" sz="4000" b="1" dirty="0" smtClean="0">
                <a:solidFill>
                  <a:schemeClr val="accent5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</a:br>
            <a:r>
              <a:rPr lang="en-US" altLang="ko-KR" sz="4000" b="1" dirty="0" smtClean="0">
                <a:solidFill>
                  <a:schemeClr val="accent5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INFORMATION</a:t>
            </a:r>
            <a:br>
              <a:rPr lang="en-US" altLang="ko-KR" sz="4000" b="1" dirty="0" smtClean="0">
                <a:solidFill>
                  <a:schemeClr val="accent5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</a:br>
            <a:r>
              <a:rPr lang="ko-KR" altLang="en-US" sz="20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지쿱 헤어</a:t>
            </a:r>
            <a:r>
              <a:rPr lang="en-US" altLang="ko-KR" sz="20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컨디셔너</a:t>
            </a:r>
            <a:r>
              <a:rPr lang="ko-KR" altLang="en-US" sz="2000" b="1" dirty="0" smtClean="0">
                <a:solidFill>
                  <a:schemeClr val="accent5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정보</a:t>
            </a:r>
            <a:endParaRPr lang="en-US" altLang="ko-KR" sz="2000" b="1" dirty="0">
              <a:solidFill>
                <a:schemeClr val="accent5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84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소개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9" r="24366"/>
          <a:stretch/>
        </p:blipFill>
        <p:spPr>
          <a:xfrm>
            <a:off x="0" y="905132"/>
            <a:ext cx="4351020" cy="5716648"/>
          </a:xfrm>
          <a:prstGeom prst="rect">
            <a:avLst/>
          </a:prstGeom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287801"/>
              </p:ext>
            </p:extLst>
          </p:nvPr>
        </p:nvGraphicFramePr>
        <p:xfrm>
          <a:off x="4100123" y="1054486"/>
          <a:ext cx="7473600" cy="521801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02206">
                  <a:extLst>
                    <a:ext uri="{9D8B030D-6E8A-4147-A177-3AD203B41FA5}">
                      <a16:colId xmlns:a16="http://schemas.microsoft.com/office/drawing/2014/main" val="2235466851"/>
                    </a:ext>
                  </a:extLst>
                </a:gridCol>
                <a:gridCol w="4671394">
                  <a:extLst>
                    <a:ext uri="{9D8B030D-6E8A-4147-A177-3AD203B41FA5}">
                      <a16:colId xmlns:a16="http://schemas.microsoft.com/office/drawing/2014/main" val="1651086956"/>
                    </a:ext>
                  </a:extLst>
                </a:gridCol>
              </a:tblGrid>
              <a:tr h="2809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dirty="0" smtClean="0">
                          <a:latin typeface="나눔스퀘어 네오 OTF Bold" panose="00000800000000000000" pitchFamily="50" charset="-127"/>
                          <a:ea typeface="나눔스퀘어 네오 OTF Bold" panose="00000800000000000000" pitchFamily="50" charset="-127"/>
                        </a:rPr>
                        <a:t>제품명</a:t>
                      </a:r>
                      <a:endParaRPr lang="ko-KR" altLang="en-US" sz="1050" b="0" kern="1200" dirty="0">
                        <a:solidFill>
                          <a:srgbClr val="42947B"/>
                        </a:solidFill>
                        <a:latin typeface="나눔스퀘어 네오 OTF Bold" panose="00000800000000000000" pitchFamily="50" charset="-127"/>
                        <a:ea typeface="나눔스퀘어 네오 OTF Bold" panose="00000800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지쿱 헤어 </a:t>
                      </a:r>
                      <a:r>
                        <a:rPr lang="ko-KR" altLang="en-US" sz="1200" kern="1200" dirty="0" err="1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컨디셔너</a:t>
                      </a:r>
                      <a:r>
                        <a:rPr lang="ko-KR" altLang="en-US" sz="1200" kern="12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200" kern="12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/ </a:t>
                      </a:r>
                      <a:r>
                        <a:rPr lang="en-US" altLang="ko-Kore-KR" sz="12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GCOOP HAIR CONDITIONER</a:t>
                      </a:r>
                      <a:endParaRPr lang="en-US" altLang="ko-Kore-KR" sz="120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Malgun Gothic Semilight" panose="020B0502040204020203" pitchFamily="34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6215948"/>
                  </a:ext>
                </a:extLst>
              </a:tr>
              <a:tr h="2497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유형</a:t>
                      </a:r>
                      <a:endParaRPr lang="ko-KR" altLang="en-US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일반 화장품</a:t>
                      </a:r>
                      <a:endParaRPr lang="ko-KR" altLang="en-US" sz="10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1291981"/>
                  </a:ext>
                </a:extLst>
              </a:tr>
              <a:tr h="3895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내용량</a:t>
                      </a:r>
                      <a:endParaRPr lang="ko-KR" altLang="en-US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300 mL (10. 14 fl. oz.)</a:t>
                      </a:r>
                      <a:endParaRPr lang="en-US" altLang="ko-KR" sz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1131580"/>
                  </a:ext>
                </a:extLst>
              </a:tr>
              <a:tr h="824507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1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Hyprotein</a:t>
                      </a:r>
                      <a:r>
                        <a:rPr lang="en-US" altLang="ko-KR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8</a:t>
                      </a:r>
                      <a:endParaRPr lang="ko-KR" altLang="en-US" sz="12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하이드롤라이즈드케라틴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하이드롤라이즈드콜라겐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하이드롤라이즈드실크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하이드롤라이즈드엘라스틴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하이드롤라이즈드밀단백질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하이드롤라이즈드콩단백질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하이드롤라이즈드옥수수단백질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실크아미노산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6044446"/>
                  </a:ext>
                </a:extLst>
              </a:tr>
              <a:tr h="405852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보습 효과</a:t>
                      </a:r>
                      <a:endParaRPr lang="ko-KR" altLang="en-US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드럼스틱씨추출물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세라마이드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</a:t>
                      </a:r>
                      <a:r>
                        <a:rPr lang="en-US" altLang="ko-KR" sz="1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소듐하이알루로네이트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하이드롤라이즈드하이알루로닉애씨드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소듐아세틸레이티드하이알루로네이트</a:t>
                      </a:r>
                      <a:endParaRPr lang="en-US" altLang="ko-KR" sz="10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8514288"/>
                  </a:ext>
                </a:extLst>
              </a:tr>
              <a:tr h="382709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영양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탄력</a:t>
                      </a:r>
                      <a:endParaRPr lang="ko-KR" altLang="en-US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시어버터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</a:t>
                      </a:r>
                      <a:r>
                        <a:rPr lang="en-US" altLang="ko-KR" sz="1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아르간커넬오일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</a:t>
                      </a:r>
                      <a:r>
                        <a:rPr lang="en-US" altLang="ko-KR" sz="10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호호바오일</a:t>
                      </a:r>
                      <a:endParaRPr lang="en-US" altLang="ko-KR" sz="10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0101768"/>
                  </a:ext>
                </a:extLst>
              </a:tr>
              <a:tr h="58536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두피 진정</a:t>
                      </a:r>
                      <a:endParaRPr lang="ko-KR" altLang="en-US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윈터체리뿌리추출물</a:t>
                      </a:r>
                      <a:r>
                        <a:rPr lang="en-US" altLang="ko-KR" sz="105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5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시카카이열매추출물</a:t>
                      </a:r>
                      <a:r>
                        <a:rPr lang="en-US" altLang="ko-KR" sz="105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5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님잎추출물</a:t>
                      </a:r>
                      <a:r>
                        <a:rPr lang="en-US" altLang="ko-KR" sz="105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5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인디안구스베리열매추출물</a:t>
                      </a:r>
                      <a:r>
                        <a:rPr lang="en-US" altLang="ko-KR" sz="105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5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하수오뿌리추출물</a:t>
                      </a:r>
                      <a:r>
                        <a:rPr lang="en-US" altLang="ko-KR" sz="105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5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약모밀추출물</a:t>
                      </a:r>
                      <a:r>
                        <a:rPr lang="en-US" altLang="ko-KR" sz="105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5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울금뿌리추출물</a:t>
                      </a:r>
                      <a:r>
                        <a:rPr lang="en-US" altLang="ko-KR" sz="105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5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병풀추출물</a:t>
                      </a:r>
                      <a:endParaRPr lang="en-US" altLang="ko-KR" sz="5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8426167"/>
                  </a:ext>
                </a:extLst>
              </a:tr>
              <a:tr h="20747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Check Point</a:t>
                      </a:r>
                      <a:endParaRPr lang="ko-KR" altLang="en-US" sz="2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</a:t>
                      </a:r>
                      <a:r>
                        <a:rPr lang="en-US" altLang="ko-KR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EWG GREEN 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등급으로 매칭 된 착한 성분</a:t>
                      </a:r>
                      <a:endParaRPr lang="en-US" altLang="ko-KR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온 가족이 안전하게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향료 </a:t>
                      </a:r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무첨가</a:t>
                      </a:r>
                      <a:endParaRPr lang="ko-KR" altLang="en-US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NO</a:t>
                      </a:r>
                      <a:r>
                        <a:rPr lang="en-US" altLang="ko-KR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실리콘</a:t>
                      </a:r>
                      <a:r>
                        <a:rPr lang="en-US" altLang="ko-KR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화학성분 없이도 부드러운 </a:t>
                      </a:r>
                      <a:r>
                        <a:rPr lang="ko-KR" altLang="en-US" sz="1200" b="1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머리결</a:t>
                      </a:r>
                      <a:endParaRPr lang="en-US" altLang="ko-KR" sz="1200" b="1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무겁지 않게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! 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편리하게 사용 가능한 </a:t>
                      </a:r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펌프형</a:t>
                      </a:r>
                      <a:endParaRPr lang="ko-KR" altLang="en-US" sz="12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5605760"/>
                  </a:ext>
                </a:extLst>
              </a:tr>
            </a:tbl>
          </a:graphicData>
        </a:graphic>
      </p:graphicFrame>
      <p:grpSp>
        <p:nvGrpSpPr>
          <p:cNvPr id="7" name="그룹 6"/>
          <p:cNvGrpSpPr/>
          <p:nvPr/>
        </p:nvGrpSpPr>
        <p:grpSpPr>
          <a:xfrm>
            <a:off x="6983228" y="4467995"/>
            <a:ext cx="251008" cy="1678720"/>
            <a:chOff x="7041485" y="4605174"/>
            <a:chExt cx="251008" cy="1678720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53" t="-971" r="27999" b="84812"/>
            <a:stretch/>
          </p:blipFill>
          <p:spPr>
            <a:xfrm rot="821262">
              <a:off x="7041485" y="4605174"/>
              <a:ext cx="251008" cy="309308"/>
            </a:xfrm>
            <a:prstGeom prst="rect">
              <a:avLst/>
            </a:prstGeom>
            <a:noFill/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53" t="-971" r="27999" b="84812"/>
            <a:stretch/>
          </p:blipFill>
          <p:spPr>
            <a:xfrm rot="821262">
              <a:off x="7041485" y="5061645"/>
              <a:ext cx="251008" cy="309308"/>
            </a:xfrm>
            <a:prstGeom prst="rect">
              <a:avLst/>
            </a:prstGeom>
            <a:noFill/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53" t="-971" r="27999" b="84812"/>
            <a:stretch/>
          </p:blipFill>
          <p:spPr>
            <a:xfrm rot="821262">
              <a:off x="7041485" y="5518116"/>
              <a:ext cx="251008" cy="309308"/>
            </a:xfrm>
            <a:prstGeom prst="rect">
              <a:avLst/>
            </a:prstGeom>
            <a:noFill/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53" t="-971" r="27999" b="84812"/>
            <a:stretch/>
          </p:blipFill>
          <p:spPr>
            <a:xfrm rot="821262">
              <a:off x="7041485" y="5974586"/>
              <a:ext cx="251008" cy="30930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52878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7"/>
          <a:stretch/>
        </p:blipFill>
        <p:spPr>
          <a:xfrm>
            <a:off x="2016176" y="3747541"/>
            <a:ext cx="2650135" cy="2151088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15"/>
          <a:stretch/>
        </p:blipFill>
        <p:spPr>
          <a:xfrm>
            <a:off x="2009308" y="1234606"/>
            <a:ext cx="2682614" cy="216816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2)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특징 및 주요 성분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50148" y="1806985"/>
            <a:ext cx="4593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부드러운 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머릿결을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 위한 </a:t>
            </a:r>
            <a:r>
              <a:rPr lang="en-US" altLang="ko-KR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Hyprotein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 8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함유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50148" y="2204563"/>
            <a:ext cx="47404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8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가지 콤플렉스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하이드롤라이즈드케라틴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하이드롤라이즈드콜라겐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하이드롤라이즈드실크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</a:p>
          <a:p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하이드롤라이즈드엘라스틴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하이드롤라이즈드밀단백질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하이드롤라이즈드콩단백질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</a:p>
          <a:p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하이드롤라이즈드옥수수단백질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실크아미노산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가 함유되어 </a:t>
            </a:r>
            <a:endParaRPr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모발에 풍부한 영양을 공급하여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머릿결을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보호하고 윤기를 부여합니다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050148" y="4336758"/>
            <a:ext cx="3270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푸석한 모발에 충분한 보습 효과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50148" y="4748478"/>
            <a:ext cx="48386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식물성 계면활성제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다이소듐라우레스설포석시네이트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라우릴글루코사이드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</a:p>
          <a:p>
            <a:r>
              <a:rPr lang="ko-KR" altLang="en-U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소듐코코일이세티오네이트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라우릴베타인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라우릴하이드록시설테인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가 </a:t>
            </a: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모발의 건강을 지켜주고, 풍성한 거품으로 자극 없이 두피에 쌓인 </a:t>
            </a:r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노폐물과 피지를 깔끔하게 제거하여 줍니다.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92220" y="6305344"/>
            <a:ext cx="983689" cy="20005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원료적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 특성에 한함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983172" y="1155992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5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01</a:t>
            </a:r>
            <a:endParaRPr lang="ko-KR" altLang="en-US" sz="3500" dirty="0">
              <a:solidFill>
                <a:schemeClr val="accent5">
                  <a:lumMod val="75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983172" y="3645024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5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02</a:t>
            </a:r>
            <a:endParaRPr lang="ko-KR" altLang="en-US" sz="3500" dirty="0">
              <a:solidFill>
                <a:schemeClr val="accent5">
                  <a:lumMod val="75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774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0" t="-280" r="14505" b="280"/>
          <a:stretch/>
        </p:blipFill>
        <p:spPr>
          <a:xfrm>
            <a:off x="2010470" y="1243507"/>
            <a:ext cx="2686286" cy="216000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6"/>
          <a:stretch/>
        </p:blipFill>
        <p:spPr>
          <a:xfrm>
            <a:off x="2016176" y="3736055"/>
            <a:ext cx="2688699" cy="21625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2)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특징 및 주요 성분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50148" y="1806985"/>
            <a:ext cx="4682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손상 된 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머리결을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 위한 영양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·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에너지 성분 함유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50148" y="2204563"/>
            <a:ext cx="58776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손상 되어 힘을 잃은 모발에 영양을 공급해 주는</a:t>
            </a:r>
            <a:endParaRPr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시어버터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아르간커넬오일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호호바씨오일이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매끄러운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머릿결로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관리해 줍니다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050148" y="4336758"/>
            <a:ext cx="3990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NO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향료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,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오직 식물성 오일만으로 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부향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50148" y="4748478"/>
            <a:ext cx="4838694" cy="619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자극 없이 은은하게 퍼지는 라벤더오일이 두피에 편안함을 주고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특유의 상쾌함과 청량감을 부여합니다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892220" y="6305344"/>
            <a:ext cx="983689" cy="20005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원료적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 특성에 한함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983172" y="1155992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5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03</a:t>
            </a:r>
            <a:endParaRPr lang="ko-KR" altLang="en-US" sz="3500" dirty="0">
              <a:solidFill>
                <a:schemeClr val="accent5">
                  <a:lumMod val="75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983172" y="3645024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5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04</a:t>
            </a:r>
            <a:endParaRPr lang="ko-KR" altLang="en-US" sz="3500" dirty="0">
              <a:solidFill>
                <a:schemeClr val="accent5">
                  <a:lumMod val="75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131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9" r="1832" b="2585"/>
          <a:stretch/>
        </p:blipFill>
        <p:spPr>
          <a:xfrm>
            <a:off x="2016525" y="1247399"/>
            <a:ext cx="2670532" cy="21498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2)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특징 및 주요 성분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892220" y="6305344"/>
            <a:ext cx="983689" cy="20005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원료적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 특성에 한함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050148" y="1813926"/>
            <a:ext cx="3414717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두피 자극 및 스트레스 완화에 도움을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주는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8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가지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Conditional Complex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249982" y="2641461"/>
            <a:ext cx="5317089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윈터체리뿌리추출물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아슈와간다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인도의 인삼이라 불리는 식물로 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피부 보호에 도움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을 줍니다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</a:p>
          <a:p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시카카이열매추출물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인도 중부지역에 자생하는 아카시아 </a:t>
            </a:r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콘시나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나무 열매 추출물로 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가려움 완화에 도움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을 줍니다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님잎추출물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인도에서 민간 약재로도 사용되는 식물로 특히 헤어 </a:t>
            </a:r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컨디셔닝제로서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두피에 활력을 부여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합니다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인디안구스베리열매추출물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암라추출물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인도에서 </a:t>
            </a:r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암라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라고도 불리는 식물로 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비타민 </a:t>
            </a:r>
            <a:r>
              <a: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C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가 풍부하여 두피 건강에 도움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을 줍니다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</a:p>
          <a:p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약모밀추출물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어성초추출물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</a:p>
          <a:p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민감한 피부를 진정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시키는 데에 도움을 줍니다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</a:p>
          <a:p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하수오뿌리추출물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예민한 두피를 진정시키고</a:t>
            </a:r>
            <a:r>
              <a: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영양을 공급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합니다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울금뿌리추출물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강황의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뿌리에서 추출하여 얻은 성분으로 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외부 자극 및 스트레스로 지친 피부 진정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에 도움을 줍니다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병풀추출물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피부의 </a:t>
            </a:r>
            <a:r>
              <a:rPr lang="ko-KR" altLang="en-US" sz="1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자극감을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완화하고 건조함을 개선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하는데 도움을 줍니다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025924" y="2641461"/>
            <a:ext cx="587643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en-US" altLang="ko-KR" sz="8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8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3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en-US" altLang="ko-KR" sz="8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8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3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en-US" altLang="ko-KR" sz="8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8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3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en-US" altLang="ko-KR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983172" y="1155992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5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05</a:t>
            </a:r>
            <a:endParaRPr lang="ko-KR" altLang="en-US" sz="3500" dirty="0">
              <a:solidFill>
                <a:schemeClr val="accent5">
                  <a:lumMod val="75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685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사용 방법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98306" y="1790214"/>
            <a:ext cx="3395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How to Use?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H="1">
            <a:off x="551062" y="2004423"/>
            <a:ext cx="45477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 flipH="1">
            <a:off x="7176120" y="2004423"/>
            <a:ext cx="45477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42011" y="5150880"/>
            <a:ext cx="20380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샴푸 후</a:t>
            </a:r>
            <a:r>
              <a:rPr lang="en-US" altLang="ko-KR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본 품 </a:t>
            </a:r>
            <a:endParaRPr lang="en-US" altLang="ko-KR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적당량을 덜어 </a:t>
            </a:r>
            <a:endParaRPr lang="en-US" altLang="ko-KR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모발에 도포하여 줍니다</a:t>
            </a:r>
            <a:r>
              <a:rPr lang="en-US" altLang="ko-KR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18665" y="5150880"/>
            <a:ext cx="211249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약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2~3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분 적용해 주며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부드럽게 마사지 합니다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59833" y="5150880"/>
            <a:ext cx="2112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마사지 후</a:t>
            </a:r>
            <a:endParaRPr lang="en-US" altLang="ko-KR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깨끗이 헹구어 냅니다</a:t>
            </a:r>
            <a:r>
              <a:rPr lang="en-US" altLang="ko-KR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01002" y="5150880"/>
            <a:ext cx="211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*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손상이 심한 모발의 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경우에는 도포 시간을 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5~10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분 정도 적용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하셔도 좋습니다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200" dirty="0">
              <a:solidFill>
                <a:schemeClr val="accent1">
                  <a:lumMod val="7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744843" y="2666750"/>
            <a:ext cx="2161859" cy="21618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0" t="6735" r="39832" b="49198"/>
          <a:stretch/>
        </p:blipFill>
        <p:spPr>
          <a:xfrm>
            <a:off x="772914" y="2936748"/>
            <a:ext cx="1722092" cy="1550476"/>
          </a:xfrm>
          <a:prstGeom prst="rect">
            <a:avLst/>
          </a:prstGeom>
        </p:spPr>
      </p:pic>
      <p:sp>
        <p:nvSpPr>
          <p:cNvPr id="23" name="타원 22"/>
          <p:cNvSpPr/>
          <p:nvPr/>
        </p:nvSpPr>
        <p:spPr>
          <a:xfrm>
            <a:off x="8976320" y="2666750"/>
            <a:ext cx="2161859" cy="216185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" t="42803" r="68152" b="9551"/>
          <a:stretch/>
        </p:blipFill>
        <p:spPr>
          <a:xfrm>
            <a:off x="9041962" y="2834641"/>
            <a:ext cx="1905580" cy="1654835"/>
          </a:xfrm>
          <a:prstGeom prst="rect">
            <a:avLst/>
          </a:prstGeom>
        </p:spPr>
      </p:pic>
      <p:sp>
        <p:nvSpPr>
          <p:cNvPr id="21" name="타원 20"/>
          <p:cNvSpPr/>
          <p:nvPr/>
        </p:nvSpPr>
        <p:spPr>
          <a:xfrm>
            <a:off x="3493983" y="2666750"/>
            <a:ext cx="2161859" cy="21618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6235151" y="2666750"/>
            <a:ext cx="2161859" cy="21618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31" t="4056" r="6538" b="51877"/>
          <a:stretch/>
        </p:blipFill>
        <p:spPr>
          <a:xfrm>
            <a:off x="3630880" y="2863377"/>
            <a:ext cx="1913932" cy="1702573"/>
          </a:xfrm>
          <a:prstGeom prst="rect">
            <a:avLst/>
          </a:prstGeom>
        </p:spPr>
      </p:pic>
      <p:sp>
        <p:nvSpPr>
          <p:cNvPr id="16" name="1/2 액자 15"/>
          <p:cNvSpPr/>
          <p:nvPr/>
        </p:nvSpPr>
        <p:spPr>
          <a:xfrm rot="8100000">
            <a:off x="3062021" y="3605372"/>
            <a:ext cx="284615" cy="284615"/>
          </a:xfrm>
          <a:prstGeom prst="halfFram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1/2 액자 16"/>
          <p:cNvSpPr/>
          <p:nvPr/>
        </p:nvSpPr>
        <p:spPr>
          <a:xfrm rot="8100000">
            <a:off x="5803189" y="3605372"/>
            <a:ext cx="284615" cy="284615"/>
          </a:xfrm>
          <a:prstGeom prst="halfFram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" t="2504" r="68041" b="53429"/>
          <a:stretch/>
        </p:blipFill>
        <p:spPr>
          <a:xfrm>
            <a:off x="6378314" y="2930860"/>
            <a:ext cx="1903751" cy="156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8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8" t="74940" r="21315" b="1987"/>
          <a:stretch/>
        </p:blipFill>
        <p:spPr>
          <a:xfrm>
            <a:off x="7297783" y="2339527"/>
            <a:ext cx="4528457" cy="2903034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0" t="74940" r="48418" b="1987"/>
          <a:stretch/>
        </p:blipFill>
        <p:spPr>
          <a:xfrm>
            <a:off x="7062651" y="2339527"/>
            <a:ext cx="269966" cy="290303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" panose="020B0600000101010101" pitchFamily="50" charset="-127"/>
              </a:rPr>
              <a:t>4)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" panose="020B0600000101010101" pitchFamily="50" charset="-127"/>
              </a:rPr>
              <a:t>제품 사용 순서 및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" panose="020B0600000101010101" pitchFamily="50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" panose="020B0600000101010101" pitchFamily="50" charset="-127"/>
              </a:rPr>
              <a:t>함께 사용하는 제품</a:t>
            </a:r>
            <a:endParaRPr lang="en-US" altLang="ko-K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2" t="49978" r="7910" b="27047"/>
          <a:stretch/>
        </p:blipFill>
        <p:spPr>
          <a:xfrm>
            <a:off x="242225" y="2156126"/>
            <a:ext cx="6867084" cy="308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8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" panose="020B0600000101010101" pitchFamily="50" charset="-127"/>
              </a:rPr>
              <a:t>5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" panose="020B0600000101010101" pitchFamily="50" charset="-127"/>
              </a:rPr>
              <a:t>) FAQ</a:t>
            </a:r>
            <a:endParaRPr lang="en-US" altLang="ko-K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4718" y="1752365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1">
                    <a:lumMod val="5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Q.</a:t>
            </a:r>
            <a:endParaRPr lang="ko-KR" altLang="en-US" sz="3000" b="1" dirty="0">
              <a:solidFill>
                <a:schemeClr val="accent1">
                  <a:lumMod val="5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0879" y="1876291"/>
            <a:ext cx="8517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지쿱 헤어 </a:t>
            </a:r>
            <a:r>
              <a:rPr lang="ko-KR" alt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컨디셔너의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 주요 성분은 무엇인가요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?</a:t>
            </a: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10879" y="2316883"/>
            <a:ext cx="8517237" cy="490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1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하이드롤라이즈드케라틴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1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하이드롤라이즈드콜라겐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1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하이드롤라이즈드엘라스틴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1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하이드롤라이즈드시르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실크아미노산으로 </a:t>
            </a:r>
            <a:endParaRPr lang="en-US" altLang="ko-KR" sz="11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체계적인 모발 관리에 도움이 되도록 성분이 구성이 되어 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4718" y="2271826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A.</a:t>
            </a:r>
            <a:endParaRPr lang="ko-KR" altLang="en-US" sz="3000" b="1" dirty="0">
              <a:solidFill>
                <a:schemeClr val="accent1">
                  <a:lumMod val="60000"/>
                  <a:lumOff val="4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4718" y="3041122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1">
                    <a:lumMod val="5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Q.</a:t>
            </a:r>
            <a:endParaRPr lang="ko-KR" altLang="en-US" sz="3000" b="1" dirty="0">
              <a:solidFill>
                <a:schemeClr val="accent1">
                  <a:lumMod val="5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10879" y="3171280"/>
            <a:ext cx="8517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지쿱 헤어 </a:t>
            </a:r>
            <a:r>
              <a:rPr lang="ko-KR" alt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컨디셔너는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 </a:t>
            </a:r>
            <a:r>
              <a:rPr lang="ko-KR" alt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손상모만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 사용 가능한가요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10879" y="3610064"/>
            <a:ext cx="85172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아닙니다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일반 모발에 사용하셔도 됩니다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모발의 윤기와 영양을 부여해 주는 </a:t>
            </a:r>
            <a:r>
              <a:rPr lang="ko-KR" altLang="en-US" sz="11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아르간커넬오일과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모발에 </a:t>
            </a:r>
            <a:r>
              <a:rPr lang="ko-KR" altLang="en-US" sz="11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유연감과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부드러움을 주는 시어버터 등은</a:t>
            </a:r>
            <a:endParaRPr lang="en-US" altLang="ko-KR" sz="11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손상되지 않은 모발일지라도 평소 모발 관리를 위해 사용해 주시면 좋습니다</a:t>
            </a:r>
            <a:r>
              <a:rPr lang="en-US" altLang="ko-KR" sz="1100" u="sng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en-US" altLang="ko-KR" sz="600" u="sng" dirty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4718" y="3574779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A.</a:t>
            </a:r>
            <a:endParaRPr lang="ko-KR" altLang="en-US" sz="3000" b="1" dirty="0">
              <a:solidFill>
                <a:schemeClr val="accent1">
                  <a:lumMod val="60000"/>
                  <a:lumOff val="4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4719" y="4450358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1">
                    <a:lumMod val="5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Q.</a:t>
            </a:r>
            <a:endParaRPr lang="ko-KR" altLang="en-US" sz="3000" b="1" dirty="0">
              <a:solidFill>
                <a:schemeClr val="accent1">
                  <a:lumMod val="5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10879" y="4562102"/>
            <a:ext cx="8517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지쿱 헤어 </a:t>
            </a:r>
            <a:r>
              <a:rPr lang="ko-KR" altLang="en-US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컨디셔너는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 향료가 들어갔나요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?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10879" y="5047469"/>
            <a:ext cx="851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지쿱 헤어 </a:t>
            </a:r>
            <a:r>
              <a:rPr lang="ko-KR" altLang="en-US" sz="1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컨디셔너에는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향료는 별도로 들어가지 않았습니다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/>
            </a:r>
            <a:b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</a:br>
            <a:r>
              <a:rPr lang="ko-KR" altLang="en-US" sz="11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아로마 오일로 </a:t>
            </a:r>
            <a:r>
              <a:rPr lang="ko-KR" altLang="en-US" sz="1100" u="sng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부향하여</a:t>
            </a:r>
            <a:r>
              <a:rPr lang="en-US" altLang="ko-KR" sz="11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1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은은한 향이 나도록 제작하였습니다</a:t>
            </a:r>
            <a:r>
              <a:rPr lang="en-US" altLang="ko-KR" sz="11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en-US" altLang="ko-KR" sz="1100" u="sng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54719" y="4953013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A.</a:t>
            </a:r>
            <a:endParaRPr lang="ko-KR" altLang="en-US" sz="3000" b="1" dirty="0">
              <a:solidFill>
                <a:schemeClr val="accent1">
                  <a:lumMod val="60000"/>
                  <a:lumOff val="4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 flipH="1">
            <a:off x="1754720" y="2949421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H="1">
            <a:off x="1754720" y="4321114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486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6407" y="2959426"/>
            <a:ext cx="11353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dirty="0" smtClean="0">
                <a:solidFill>
                  <a:schemeClr val="accent5">
                    <a:lumMod val="5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Thank You!</a:t>
            </a:r>
            <a:endParaRPr lang="ko-KR" altLang="en-US" sz="4000" dirty="0">
              <a:solidFill>
                <a:schemeClr val="accent5">
                  <a:lumMod val="50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  <p:sp>
        <p:nvSpPr>
          <p:cNvPr id="3" name="Google Shape;137;p28">
            <a:extLst>
              <a:ext uri="{FF2B5EF4-FFF2-40B4-BE49-F238E27FC236}">
                <a16:creationId xmlns:a16="http://schemas.microsoft.com/office/drawing/2014/main" id="{8A49EE56-38AC-A348-A6EE-FEEFC80C5772}"/>
              </a:ext>
            </a:extLst>
          </p:cNvPr>
          <p:cNvSpPr txBox="1">
            <a:spLocks/>
          </p:cNvSpPr>
          <p:nvPr/>
        </p:nvSpPr>
        <p:spPr>
          <a:xfrm>
            <a:off x="647298" y="6448094"/>
            <a:ext cx="5630371" cy="154823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나눔스퀘어OTF"/>
              <a:buNone/>
              <a:defRPr sz="4800" b="1" i="0" u="none" strike="noStrike" cap="none">
                <a:solidFill>
                  <a:schemeClr val="dk1"/>
                </a:solidFill>
                <a:latin typeface="나눔스퀘어OTF"/>
                <a:ea typeface="나눔스퀘어OTF"/>
                <a:cs typeface="나눔스퀘어OTF"/>
                <a:sym typeface="나눔스퀘어OT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마케팅본부 상품기획팀 </a:t>
            </a:r>
            <a:r>
              <a:rPr lang="en-US" altLang="ko-KR" sz="1000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 </a:t>
            </a:r>
            <a:r>
              <a:rPr lang="en-US" altLang="ko-KR" sz="1000" dirty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Draft ver. </a:t>
            </a:r>
            <a:r>
              <a:rPr lang="en-US" altLang="ko-KR" sz="1000" b="0" dirty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2022. </a:t>
            </a:r>
            <a:r>
              <a:rPr lang="en-US" altLang="ko-KR" sz="10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12.01</a:t>
            </a:r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endParaRPr lang="en-US" sz="1000" dirty="0">
              <a:solidFill>
                <a:schemeClr val="accent5">
                  <a:lumMod val="50000"/>
                </a:schemeClr>
              </a:solidFill>
              <a:effectLst/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913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757</Words>
  <Application>Microsoft Office PowerPoint</Application>
  <PresentationFormat>와이드스크린</PresentationFormat>
  <Paragraphs>158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5" baseType="lpstr">
      <vt:lpstr>나눔스퀘어OTF</vt:lpstr>
      <vt:lpstr>맑은 고딕</vt:lpstr>
      <vt:lpstr>나눔스퀘어 네오 OTF Bold</vt:lpstr>
      <vt:lpstr>Arial</vt:lpstr>
      <vt:lpstr>나눔스퀘어 네오 OTF ExtraBold</vt:lpstr>
      <vt:lpstr>나눔스퀘어</vt:lpstr>
      <vt:lpstr>나눔스퀘어 네오 OTF Heavy</vt:lpstr>
      <vt:lpstr>Malgun Gothic Semilight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GCOOP</dc:creator>
  <cp:lastModifiedBy>GC_KIM YJ</cp:lastModifiedBy>
  <cp:revision>39</cp:revision>
  <dcterms:created xsi:type="dcterms:W3CDTF">2022-11-01T03:29:01Z</dcterms:created>
  <dcterms:modified xsi:type="dcterms:W3CDTF">2023-01-11T07:52:20Z</dcterms:modified>
</cp:coreProperties>
</file>