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4" r:id="rId20"/>
    <p:sldId id="275" r:id="rId21"/>
  </p:sldIdLst>
  <p:sldSz cx="12192000" cy="6858000"/>
  <p:notesSz cx="6858000" cy="9144000"/>
  <p:embeddedFontLst>
    <p:embeddedFont>
      <p:font typeface="나눔스퀘어OTF" panose="020B0600000101010101" pitchFamily="34" charset="-127"/>
      <p:regular r:id="rId23"/>
    </p:embeddedFont>
    <p:embeddedFont>
      <p:font typeface="맑은 고딕" panose="020B0503020000020004" pitchFamily="50" charset="-127"/>
      <p:regular r:id="rId24"/>
      <p:bold r:id="rId25"/>
    </p:embeddedFont>
    <p:embeddedFont>
      <p:font typeface="나눔스퀘어 네오 OTF Bold" panose="00000800000000000000" pitchFamily="50" charset="-127"/>
      <p:bold r:id="rId26"/>
    </p:embeddedFont>
    <p:embeddedFont>
      <p:font typeface="나눔스퀘어 네오 OTF ExtraBold" panose="00000900000000000000" pitchFamily="50" charset="-127"/>
      <p:bold r:id="rId27"/>
    </p:embeddedFont>
    <p:embeddedFont>
      <p:font typeface="나눔스퀘어" panose="020B0600000101010101" pitchFamily="50" charset="-127"/>
      <p:regular r:id="rId28"/>
    </p:embeddedFont>
    <p:embeddedFont>
      <p:font typeface="나눔스퀘어 네오 OTF Heavy" panose="00000A00000000000000" pitchFamily="50" charset="-127"/>
      <p:bold r:id="rId29"/>
    </p:embeddedFont>
    <p:embeddedFont>
      <p:font typeface="Malgun Gothic Semilight" panose="020B0502040204020203" pitchFamily="50" charset="-127"/>
      <p:regular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7"/>
    <a:srgbClr val="51CEDF"/>
    <a:srgbClr val="5B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107" autoAdjust="0"/>
    <p:restoredTop sz="94660"/>
  </p:normalViewPr>
  <p:slideViewPr>
    <p:cSldViewPr snapToGrid="0">
      <p:cViewPr varScale="1">
        <p:scale>
          <a:sx n="98" d="100"/>
          <a:sy n="98" d="100"/>
        </p:scale>
        <p:origin x="4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0-31T04:13:14.161"/>
    </inkml:context>
    <inkml:brush xml:id="br0">
      <inkml:brushProperty name="width" value="0.05833" units="cm"/>
      <inkml:brushProperty name="height" value="0.05833" units="cm"/>
      <inkml:brushProperty name="color" value="#FFD965"/>
      <inkml:brushProperty name="fitToCurve" value="1"/>
    </inkml:brush>
  </inkml:definitions>
  <inkml:traceGroup>
    <inkml:annotationXML>
      <emma:emma xmlns:emma="http://www.w3.org/2003/04/emma" version="1.0">
        <emma:interpretation id="{45763528-4850-406E-9B9C-919913F3C082}" emma:medium="tactile" emma:mode="ink">
          <msink:context xmlns:msink="http://schemas.microsoft.com/ink/2010/main" type="writingRegion" rotatedBoundingBox="13627,3520 15009,3520 15009,4560 13627,4560"/>
        </emma:interpretation>
      </emma:emma>
    </inkml:annotationXML>
    <inkml:traceGroup>
      <inkml:annotationXML>
        <emma:emma xmlns:emma="http://www.w3.org/2003/04/emma" version="1.0">
          <emma:interpretation id="{5F1439EB-2CE7-4F9F-88E5-EF419CCE5714}" emma:medium="tactile" emma:mode="ink">
            <msink:context xmlns:msink="http://schemas.microsoft.com/ink/2010/main" type="paragraph" rotatedBoundingBox="13627,3520 15009,3520 15009,4560 13627,45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4E374D-B744-4842-BEDA-301CB887038B}" emma:medium="tactile" emma:mode="ink">
              <msink:context xmlns:msink="http://schemas.microsoft.com/ink/2010/main" type="line" rotatedBoundingBox="13627,3520 15009,3520 15009,4560 13627,4560"/>
            </emma:interpretation>
          </emma:emma>
        </inkml:annotationXML>
        <inkml:traceGroup>
          <inkml:annotationXML>
            <emma:emma xmlns:emma="http://www.w3.org/2003/04/emma" version="1.0">
              <emma:interpretation id="{C3A3A773-DF2F-407B-BAE6-C21F671573D7}" emma:medium="tactile" emma:mode="ink">
                <msink:context xmlns:msink="http://schemas.microsoft.com/ink/2010/main" type="inkWord" rotatedBoundingBox="13627,3520 15009,3520 15009,4560 13627,4560"/>
              </emma:interpretation>
              <emma:one-of disjunction-type="recognition" id="oneOf0">
                <emma:interpretation id="interp0" emma:lang="" emma:confidence="0">
                  <emma:literal>₩</emma:literal>
                </emma:interpretation>
                <emma:interpretation id="interp1" emma:lang="" emma:confidence="0">
                  <emma:literal>다</emma:literal>
                </emma:interpretation>
                <emma:interpretation id="interp2" emma:lang="" emma:confidence="0">
                  <emma:literal>屯</emma:literal>
                </emma:interpretation>
                <emma:interpretation id="interp3" emma:lang="" emma:confidence="0">
                  <emma:literal>七</emma:literal>
                </emma:interpretation>
                <emma:interpretation id="interp4" emma:lang="" emma:confidence="0">
                  <emma:literal>8</emma:literal>
                </emma:interpretation>
              </emma:one-of>
            </emma:emma>
          </inkml:annotationXML>
          <inkml:trace contextRef="#ctx0" brushRef="#br0">1095 84 1048 0,'0'0'826'0,"0"0"-587"16,0 0-57-16,0 0-102 15,0 0-31-15,0 0-12 16,0 0-7-16,0-3 17 16,0 3 11-16,-21 11 3 15,-22 5 14-15,-6 3-19 16,-15 6-9-16,-14 0 15 0,-14 5 13 15,-8 1-21-15,-6 0-12 16,0-1-14-16,3 0-7 16,7-2-7-16,18-4-1 15,22-4-5-15,13-3-2 16,15-6-6-16,7-3 1 16,13-6-1-16,5 1 0 15,3-3 0-15,0 0-6 16,0 0 5-16,0 0 1 15,0 0-1-15,0 0-7 16,0 3-5-16,32 5-5 16,10 3 18-16,22 3 4 15,18 3 8-15,3-1-11 0,17 1 8 16,1 3-9-16,0 1 0 16,3 2 0-16,-3-4-6 15,0 3 5-15,-8-3-6 16,-2-5-7-16,-12 1 5 15,-17-5-3-15,-11-4-3 16,-21-1 9-16,-11-5 6 16,-10 0 0-16,-11 0 0 15,7 0 0-15,-7 0 1 16,0 0 13-16,0 0-2 16,0 0 1-16,0 0-5 15,0 0 1-15,0 0 13 16,0-2-2-16,-11-9-4 0,-17-6-2 15,-11-3-7 1,4-5-5-16,-8-2 4 0,-10-6-6 16,-7-6 1-16,-11 0-1 15,-4-5 0-15,-6 3-1 16,6-1-14-16,5 3 14 16,13 6-5-16,0 4-11 15,15 3 17-15,6 7 1 16,8 0 5-16,-1 7-4 15,8-1-1-15,7 5 0 16,3-1 1-16,1 1-2 16,-1 0 1-16,1 4-1 0,2 2 0 15,8 0 2 1,0 2-1-16,0 0 0 0,0 0-1 16,0 0 1-16,0 0 11 15,0 0-4-15,0 0 1 16,0 0-3-16,0 0-5 15,0 0 0-15,0 2 5 16,0 9 1-16,0 0-6 16,0 6 5-16,0 4-5 15,8 4-1-15,2 8 0 16,1 10 0-16,-8 3 1 16,8 10 0-16,7 1-1 15,3 5 1-15,0 1 0 16,8 1-1-16,-8-1 1 15,-7-5 0-15,-3-2-1 0,-1-6 1 16,-10-9-1-16,7-5 1 16,-7-8-1-16,0-3 0 15,0-6 0-15,0-9 0 16,0-1 0-16,0-6 0 16,0-3 0-16,0 0-14 15,4 0 13-15,-4 0-11 16,11-20 12-16,-1-10 0 15,11-14 8-15,15-12-7 16,-1-13-1-16,15-14 1 16,7-11-1-16,3-5-7 15,4-4-11-15,-4 9-14 16,-7 11-26-16,-10 17-17 0,-12 14-13 16,-2 11-42-1,-8 4-42-15,0 6-36 0,-10 8-131 16,-4 8-538-16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10-31T04:13:28.112"/>
    </inkml:context>
    <inkml:brush xml:id="br0">
      <inkml:brushProperty name="width" value="0.05833" units="cm"/>
      <inkml:brushProperty name="height" value="0.05833" units="cm"/>
      <inkml:brushProperty name="color" value="#FFD965"/>
      <inkml:brushProperty name="fitToCurve" value="1"/>
    </inkml:brush>
  </inkml:definitions>
  <inkml:traceGroup>
    <inkml:annotationXML>
      <emma:emma xmlns:emma="http://www.w3.org/2003/04/emma" version="1.0">
        <emma:interpretation id="{7E53B7A9-4DC6-4A35-812E-E160605E57B1}" emma:medium="tactile" emma:mode="ink">
          <msink:context xmlns:msink="http://schemas.microsoft.com/ink/2010/main" type="writingRegion" rotatedBoundingBox="8032,6993 12433,6993 12433,7181 8032,7181"/>
        </emma:interpretation>
      </emma:emma>
    </inkml:annotationXML>
    <inkml:traceGroup>
      <inkml:annotationXML>
        <emma:emma xmlns:emma="http://www.w3.org/2003/04/emma" version="1.0">
          <emma:interpretation id="{C3996212-5FF3-4D80-AC5E-32BE49D6797F}" emma:medium="tactile" emma:mode="ink">
            <msink:context xmlns:msink="http://schemas.microsoft.com/ink/2010/main" type="paragraph" rotatedBoundingBox="8032,6993 12433,6993 12433,7181 8032,71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251392-BBB5-4C9B-9BC9-18320973A92A}" emma:medium="tactile" emma:mode="ink">
              <msink:context xmlns:msink="http://schemas.microsoft.com/ink/2010/main" type="line" rotatedBoundingBox="8032,6993 12433,6993 12433,7181 8032,7181"/>
            </emma:interpretation>
          </emma:emma>
        </inkml:annotationXML>
        <inkml:traceGroup>
          <inkml:annotationXML>
            <emma:emma xmlns:emma="http://www.w3.org/2003/04/emma" version="1.0">
              <emma:interpretation id="{1FA0F3DD-DFC9-413F-A2C3-F5DE6037B46E}" emma:medium="tactile" emma:mode="ink">
                <msink:context xmlns:msink="http://schemas.microsoft.com/ink/2010/main" type="inkWord" rotatedBoundingBox="8032,6993 12433,6993 12433,7181 8032,7181"/>
              </emma:interpretation>
              <emma:one-of disjunction-type="recognition" id="oneOf0">
                <emma:interpretation id="interp0" emma:lang="" emma:confidence="0">
                  <emma:literal>…</emma:literal>
                </emma:interpretation>
                <emma:interpretation id="interp1" emma:lang="" emma:confidence="0">
                  <emma:literal>_</emma:literal>
                </emma:interpretation>
                <emma:interpretation id="interp2" emma:lang="" emma:confidence="0">
                  <emma:literal>『</emma:literal>
                </emma:interpretation>
                <emma:interpretation id="interp3" emma:lang="" emma:confidence="0">
                  <emma:literal>?</emma:literal>
                </emma:interpretation>
                <emma:interpretation id="interp4" emma:lang="" emma:confidence="0">
                  <emma:literal>一</emma:literal>
                </emma:interpretation>
              </emma:one-of>
            </emma:emma>
          </inkml:annotationXML>
          <inkml:trace contextRef="#ctx0" brushRef="#br0">0 74 1151 0,'0'0'256'16,"0"0"-68"-16,0 0-95 15,0 0-33-15,0 0-15 16,0 0-11-16,0 0 4 16,46 0 6-16,-39 0 27 15,-7 0 16-15,3 0-3 16,-3 0-11-16,7 0-21 16,-7 0-16-16,4 0-7 0,3 0-7 15,-4 0-4-15,5 0 7 16,-5 0 4-16,4 2 15 15,4 0-1-15,-4 4 14 16,7 0-21-16,-3 6-17 16,10-5 2-16,0 7-6 15,8-2-14-15,-5-1 10 16,12-1-5-16,-11-1 1 16,7-5 0-16,-4 2-1 15,-7-2-5-15,0-2-1 16,-6 1 1-16,-1 0-1 15,-4-3 1-15,1 0-1 16,0 0 0-16,3 0 1 0,4 0 8 16,3 0-8-16,-7-8-1 15,7-2-1-15,-10 2-8 16,-1 0 7-16,5 3-4 16,-5-1-3-16,-6 0-1 15,3 1 3-15,-7 0-2 16,3-1 0-16,8 3 7 15,-4-3 1-15,4 4 0 16,-1-4-5-16,-6 5 5 16,7 1-5-16,-4-4 4 15,-4 4-5-15,4 0-2 16,-3 0-3-16,3 0-1 0,4 0 1 16,3 0 12-1,4 0 7-15,3 5-6 0,0 3 11 16,7 1-11-16,-6-3 0 15,-1-1 1-15,-10 4-2 16,3-3 0-16,-4-1-9 16,-3 0 9-16,4-2 1 15,-4 3 0-15,4-6-1 16,-1 1-1-16,1-1 1 16,3 0 0-16,4 0 0 15,-4 0 2-15,4 0-2 16,3 0-5-16,-7-7-20 15,11-1 16-15,-4-7 8 16,1 5-8-16,-1 1 1 16,-7-1 6-16,7 5 1 0,-3-2 0 15,-7 5-5-15,-8-1 5 16,4 3 0-16,4 0 0 16,7 0-1-16,-4 0 1 15,7 0 0-15,0 0 1 16,-3 0 0-16,3 0 1 15,1 3 0-15,-8 2 17 16,3-1-17-16,1 1 6 16,-7-3-5-16,3-2-2 15,4 2 0-15,-4-2 1 16,7 0-1-16,7 0-1 16,1 0-17-16,-4-8 6 15,7 0 2-15,-4-3 4 0,-7 3-30 16,-7 2 23-16,-3 4 11 15,0 2 1-15,-4 0 0 16,3 0 1-16,1 0 6 16,7 6 12-16,-4 2-2 15,4 3-9-15,-4-2-5 16,3-4-2-16,-2-1 1 16,-5 0-1-16,1-2-1 15,-4-2-14-15,4 0 14 16,6 0-5-16,-3 0-3 15,15 0-15-15,3-6-17 16,0-3-4-16,3-3 35 0,0 4 1 16,-10 0 8-16,-3 4-1 15,-12 4-4-15,1 0 5 16,-4 0-8-16,4 0 9 16,-8 0 12-16,8 6-3 15,-1 2 2-15,8 3 0 16,-7-3-10-16,6-2 1 15,-6 0-2-15,3-4-8 16,-3-2 8-16,-1 3 0 16,1-3 1-16,7 0 5 15,3 0-5-15,0 0-1 16,11 0 0-16,0-5-17 16,-4-1-8-16,-3 0 13 15,-7 6 4-15,-7 0 6 16,-8 0 1-16,-3 0 1 0,7 0 19 15,-3 4 19-15,6 6-5 16,5-1-21-16,-5-4-6 16,1 0-6-16,-1 1 1 15,5-2 12-15,-5-2-13 16,1 1 1-16,0-1 0 16,6-2-1-16,-3 0-12 15,8 0-35-15,6 0 5 16,4-2 33-16,0-13-4 15,0 5 12-15,-4-1 0 16,0 3 1-16,-13 4-2 16,-5 3 1-16,-3 1 1 15,-3 0-1-15,3 0 1 0,-3 0 26 16,3 7-2-16,3 1-5 16,-6 3-17-16,6-3 5 15,-3-2-1-15,4 3-5 16,0-7 7-16,-1 4-8 15,5-4-4-15,-5-2 3 16,15 0-4-16,7 0-14 16,0-5 10-16,3-9-31 15,8 3-7-15,-8 0 26 16,-14 6 11-16,-6 1 9 16,-5 4 1-16,1 0 2 15,-4 0 11-15,4 0 5 16,-1 0-2-16,1 0 2 0,-1 4 2 15,1 4-12 1,0-3-8-16,-1 2 1 0,1-2 0 16,-4-3 0-16,4 2 1 15,-1-4-2-15,1 0 9 16,14 0-8-16,3-6-1 16,8-8-10-16,3-1-24 15,-8 2-3-15,-2 8 19 16,-15 2 16-16,4 3-8 15,-15 0 10-15,4 0 34 16,-3 0-9-16,3 0-12 16,4 0-12-16,-4 0 10 0,3 0 0 15,-6 0-10 1,3 0-1-16,-4 5 11 0,5-2 2 16,-5 1 0-16,4-4-5 15,4 0-8-15,3 0 0 16,4 0-1-16,3 0-17 15,-7-7-4-15,4 2 15 16,-7 2 7-16,-4 3-1 16,-4 0 1-16,-3 0 19 15,0 0 34-15,0 6-20 16,7 3-22-16,-3-4-11 16,3-5-2-16,-4 2-8 15,4-2 10-15,-7 0-6 16,4 0-2-16,3 0 3 15,-3 0 5-15,3 0 0 0,-4 0 1 16,4 0-1-16,-7 0-1 16,4 0 0-16,3 0 1 15,4 0 1-15,-8 0 5 16,4 0 3-16,-7 0-7 16,0 0 11-16,4 0-3 15,-4 0 5-15,0 0-1 16,0 0-1-16,7 0 3 15,-4 0-1-15,8 0 6 16,0-2-8-16,-4-3-4 16,3 1-8-16,-10 4 7 15,4 0-8-15,-4 0 11 16,0 0 5-16,0 0-3 0,0 0-11 16,7 0-1-1,0 0 8-15,4 0-1 0,-8 0 2 16,4 0 10-16,-3 0-7 15,3 0-1-15,-3 0-11 16,6-3 5-16,1 1-4 16,7-4-1-16,-4-3-1 15,7 1 1-15,-3 3 0 16,-8-1 5-16,1 4-5 16,-4-1 0-16,-7 0 0 15,0 3 5-15,0 0 3 16,0 0-3-16,0 0 6 0,0 0-11 15,0 0-1 1,0 0 0-16,4 0-1 0,6 0 1 16,-3 8 17-16,4 1 0 15,-7-1-9-15,6-6-8 16,-3 2-1-16,-3-4 0 16,6 0 0-16,1 0-8 15,10 0-12-15,8 0 14 16,3-14-8-16,-4-3-30 15,-3 3 11-15,-8 1 14 16,-2 5 13-16,-8 2 7 16,-7 6 7-16,3-3-6 15,-3 3 9-15,0 0 5 16,7 0-13-16,-3 0 5 16,6 0-1-16,-2 0 0 0,-5 0-5 15,-3 0 11-15,7 0-11 16,-7 0 6-16,4 0 1 15,3 0-2-15,3-3-5 16,-2-2 0-16,2 5-1 16,-6 0-15-16,-4 0-39 15,0 0-121-15,0 0-139 16,0 0-450-16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fld id="{707FA922-EF98-43F7-9BE6-F93EC915603E}" type="datetimeFigureOut">
              <a:rPr lang="ko-KR" altLang="en-US" smtClean="0"/>
              <a:pPr/>
              <a:t>2023-01-11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fld id="{2B72AB6F-EB13-470A-9389-E0F373DC242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8327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스퀘어OTF" panose="020B0600000101010101" pitchFamily="34" charset="-127"/>
        <a:ea typeface="나눔스퀘어OTF" panose="020B0600000101010101" pitchFamily="34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스퀘어OTF" panose="020B0600000101010101" pitchFamily="34" charset="-127"/>
        <a:ea typeface="나눔스퀘어OTF" panose="020B0600000101010101" pitchFamily="34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스퀘어OTF" panose="020B0600000101010101" pitchFamily="34" charset="-127"/>
        <a:ea typeface="나눔스퀘어OTF" panose="020B0600000101010101" pitchFamily="34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스퀘어OTF" panose="020B0600000101010101" pitchFamily="34" charset="-127"/>
        <a:ea typeface="나눔스퀘어OTF" panose="020B0600000101010101" pitchFamily="34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스퀘어OTF" panose="020B0600000101010101" pitchFamily="34" charset="-127"/>
        <a:ea typeface="나눔스퀘어OTF" panose="020B0600000101010101" pitchFamily="34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30" y="-129395"/>
            <a:ext cx="12482129" cy="7322030"/>
          </a:xfrm>
          <a:prstGeom prst="rect">
            <a:avLst/>
          </a:prstGeom>
        </p:spPr>
      </p:pic>
      <p:sp>
        <p:nvSpPr>
          <p:cNvPr id="14" name="직사각형 13"/>
          <p:cNvSpPr/>
          <p:nvPr userDrawn="1"/>
        </p:nvSpPr>
        <p:spPr>
          <a:xfrm>
            <a:off x="-158621" y="-139960"/>
            <a:ext cx="12512352" cy="7371183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4134634"/>
            <a:ext cx="7691703" cy="693833"/>
          </a:xfrm>
          <a:prstGeom prst="rect">
            <a:avLst/>
          </a:prstGeom>
          <a:noFill/>
          <a:effectLst>
            <a:outerShdw blurRad="165100" dist="63500" dir="6600000" algn="tl" rotWithShape="0">
              <a:schemeClr val="accent2">
                <a:lumMod val="50000"/>
                <a:alpha val="50000"/>
              </a:schemeClr>
            </a:outerShdw>
          </a:effectLst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  <a:cs typeface="+mn-cs"/>
              </a:rPr>
              <a:t>지쿱 샴푸</a:t>
            </a:r>
            <a:r>
              <a:rPr lang="en-US" altLang="ko-KR" sz="20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 </a:t>
            </a:r>
            <a:r>
              <a:rPr lang="ko-KR" altLang="en-US" sz="20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교육자료 </a:t>
            </a:r>
            <a:endParaRPr lang="en-US" altLang="ko-Kore-KR" sz="2000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8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9006286" y="6150176"/>
            <a:ext cx="5630371" cy="154823"/>
          </a:xfrm>
          <a:prstGeom prst="rect">
            <a:avLst/>
          </a:prstGeom>
          <a:noFill/>
          <a:ln>
            <a:noFill/>
          </a:ln>
          <a:effectLst>
            <a:outerShdw blurRad="165100" dist="63500" dir="6600000" algn="tl" rotWithShape="0">
              <a:schemeClr val="accent2">
                <a:lumMod val="50000"/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마케팅본부 상품기획팀 </a:t>
            </a:r>
            <a:r>
              <a:rPr lang="en-US" altLang="ko-KR" sz="10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en-US" altLang="ko-KR" sz="1000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Draft ver. </a:t>
            </a:r>
            <a:r>
              <a:rPr lang="en-US" altLang="ko-KR" sz="1000" b="0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2022. </a:t>
            </a:r>
            <a:r>
              <a:rPr lang="en-US" altLang="ko-KR" sz="1000" b="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12.01</a:t>
            </a:r>
            <a:r>
              <a:rPr lang="ko-KR" altLang="en-US" sz="10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sz="1000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56353" y="413171"/>
            <a:ext cx="1443395" cy="257871"/>
          </a:xfrm>
          <a:prstGeom prst="rect">
            <a:avLst/>
          </a:prstGeom>
          <a:effectLst>
            <a:outerShdw blurRad="165100" dist="63500" dir="6600000" algn="tl" rotWithShape="0">
              <a:schemeClr val="accent2">
                <a:lumMod val="50000"/>
                <a:alpha val="50000"/>
              </a:scheme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5B9AB5-9BF9-9C48-82AA-14F0E7A1A968}"/>
              </a:ext>
            </a:extLst>
          </p:cNvPr>
          <p:cNvSpPr txBox="1"/>
          <p:nvPr userDrawn="1"/>
        </p:nvSpPr>
        <p:spPr>
          <a:xfrm>
            <a:off x="2438258" y="1964269"/>
            <a:ext cx="7691703" cy="693833"/>
          </a:xfrm>
          <a:prstGeom prst="rect">
            <a:avLst/>
          </a:prstGeom>
          <a:noFill/>
          <a:effectLst>
            <a:outerShdw blurRad="165100" dist="63500" dir="6600000" algn="tl" rotWithShape="0">
              <a:schemeClr val="accent2">
                <a:lumMod val="50000"/>
                <a:alpha val="50000"/>
              </a:schemeClr>
            </a:outerShdw>
          </a:effectLst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ko-Kore-KR" sz="42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GCOOP</a:t>
            </a:r>
            <a:r>
              <a:rPr lang="en-US" altLang="ko-Kore-KR" sz="4200" b="1" baseline="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  <a:cs typeface="Malgun Gothic Semilight" panose="020B0502040204020203" pitchFamily="34" charset="-128"/>
              </a:rPr>
              <a:t> SHAMPOO </a:t>
            </a:r>
          </a:p>
          <a:p>
            <a:pPr algn="ctr"/>
            <a:r>
              <a:rPr lang="en-US" altLang="ko-Kore-KR" sz="4200" b="1" baseline="0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Malgun Gothic Semilight" panose="020B0502040204020203" pitchFamily="34" charset="-128"/>
              </a:rPr>
              <a:t>Training Material</a:t>
            </a:r>
            <a:endParaRPr lang="en-US" altLang="ko-Kore-KR" sz="4200" b="1" dirty="0">
              <a:solidFill>
                <a:schemeClr val="bg1"/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Malgun Gothic Semilight" panose="020B0502040204020203" pitchFamily="34" charset="-128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914332" y="3733800"/>
            <a:ext cx="36333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165100" dist="63500" dir="6600000" algn="tl" rotWithShape="0">
              <a:schemeClr val="accent2">
                <a:lumMod val="50000"/>
                <a:alpha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 userDrawn="1"/>
        </p:nvSpPr>
        <p:spPr>
          <a:xfrm>
            <a:off x="356353" y="5524683"/>
            <a:ext cx="5630371" cy="97173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자료는 한국 </a:t>
            </a:r>
            <a:r>
              <a:rPr lang="ko-KR" altLang="en-US" sz="900" b="0" dirty="0" err="1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식약처</a:t>
            </a:r>
            <a:r>
              <a:rPr lang="ko-KR" altLang="en-US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기준으로 만들어진 자료입니다</a:t>
            </a:r>
            <a:r>
              <a:rPr lang="en-US" altLang="ko-KR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</a:t>
            </a:r>
            <a:r>
              <a:rPr lang="en-US" altLang="ko-KR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각 국가별 </a:t>
            </a:r>
            <a:r>
              <a:rPr lang="ko-KR" altLang="en-US" sz="900" b="0" dirty="0" err="1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식악처</a:t>
            </a:r>
            <a:r>
              <a:rPr lang="ko-KR" altLang="en-US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기준 및 법률 기준이 다르니 참고하여 주시기 바랍니다</a:t>
            </a:r>
            <a:r>
              <a:rPr lang="en-US" altLang="ko-KR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en-US" altLang="ko-KR" sz="14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9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자료는 내부 교육용 자료</a:t>
            </a:r>
            <a:r>
              <a:rPr lang="ko-KR" altLang="en-US" sz="900" b="0" baseline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입니다</a:t>
            </a:r>
            <a:r>
              <a:rPr lang="en-US" altLang="ko-KR" sz="900" b="0" baseline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900" b="0" baseline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외부에 배포되지 않도록 해주시기 바랍니다</a:t>
            </a:r>
            <a:r>
              <a:rPr lang="en-US" altLang="ko-KR" sz="1000" b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sz="1000" b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86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9" y="1243697"/>
            <a:ext cx="832322" cy="48824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0" name="직사각형 29"/>
          <p:cNvSpPr/>
          <p:nvPr userDrawn="1"/>
        </p:nvSpPr>
        <p:spPr>
          <a:xfrm>
            <a:off x="671804" y="1250302"/>
            <a:ext cx="821094" cy="494522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71" y="2403229"/>
            <a:ext cx="8513979" cy="37444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8" name="직사각형 27"/>
          <p:cNvSpPr/>
          <p:nvPr userDrawn="1"/>
        </p:nvSpPr>
        <p:spPr>
          <a:xfrm>
            <a:off x="1847461" y="2416629"/>
            <a:ext cx="8512864" cy="3716752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810268" y="349316"/>
            <a:ext cx="2388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40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387412"/>
            <a:ext cx="1147719" cy="190559"/>
          </a:xfrm>
          <a:prstGeom prst="rect">
            <a:avLst/>
          </a:prstGeom>
        </p:spPr>
      </p:pic>
      <p:grpSp>
        <p:nvGrpSpPr>
          <p:cNvPr id="24" name="그룹 23"/>
          <p:cNvGrpSpPr/>
          <p:nvPr userDrawn="1"/>
        </p:nvGrpSpPr>
        <p:grpSpPr>
          <a:xfrm>
            <a:off x="1774074" y="1260957"/>
            <a:ext cx="9499667" cy="866904"/>
            <a:chOff x="1774074" y="1476621"/>
            <a:chExt cx="9499667" cy="866904"/>
          </a:xfrm>
        </p:grpSpPr>
        <p:sp>
          <p:nvSpPr>
            <p:cNvPr id="16" name="TextBox 15"/>
            <p:cNvSpPr txBox="1"/>
            <p:nvPr userDrawn="1"/>
          </p:nvSpPr>
          <p:spPr>
            <a:xfrm>
              <a:off x="1774074" y="1476621"/>
              <a:ext cx="9499667" cy="866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             은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모든 회원 분이 과대 광고로 인하여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피해가 가지 않도록 건전한 광고 문화에 힘쓰고 있습니다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pPr>
                <a:lnSpc>
                  <a:spcPts val="2300"/>
                </a:lnSpc>
              </a:pPr>
              <a:r>
                <a:rPr lang="ko-KR" altLang="en-US" sz="1200" dirty="0" smtClean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화장품 </a:t>
              </a:r>
              <a:r>
                <a:rPr lang="ko-KR" altLang="en-US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과대광고에 관한 법률을 참고 하시어 허위 과대광고로 이어지지 않도록 많은 협조 부탁드립니다</a:t>
              </a:r>
              <a:r>
                <a:rPr lang="en-US" altLang="ko-KR" sz="1200" dirty="0">
                  <a:solidFill>
                    <a:schemeClr val="bg2">
                      <a:lumMod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</a:t>
              </a:r>
            </a:p>
            <a:p>
              <a:pPr>
                <a:lnSpc>
                  <a:spcPts val="2300"/>
                </a:lnSpc>
              </a:pPr>
              <a:r>
                <a:rPr lang="ko-KR" altLang="en-US" sz="1200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본 자료는 내부 교육을 위한 자료로 외부 반출 및 별도 게시를 할 수 없습니다</a:t>
              </a:r>
              <a:r>
                <a:rPr lang="en-US" altLang="ko-KR" sz="1200" dirty="0">
                  <a:solidFill>
                    <a:srgbClr val="C00000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. </a:t>
              </a:r>
            </a:p>
          </p:txBody>
        </p:sp>
        <p:pic>
          <p:nvPicPr>
            <p:cNvPr id="18" name="그림 17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480"/>
            <a:stretch/>
          </p:blipFill>
          <p:spPr>
            <a:xfrm>
              <a:off x="1892699" y="1563362"/>
              <a:ext cx="682668" cy="11334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 userDrawn="1"/>
        </p:nvSpPr>
        <p:spPr>
          <a:xfrm>
            <a:off x="1999777" y="2584352"/>
            <a:ext cx="235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화장품 </a:t>
            </a:r>
            <a:r>
              <a:rPr lang="ko-KR" altLang="en-US" sz="14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과대광고에 관한 법률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1286" y="1295805"/>
            <a:ext cx="784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Important</a:t>
            </a:r>
            <a:endParaRPr lang="en-US" altLang="ko-KR" sz="14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1000" b="1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Notice</a:t>
            </a:r>
            <a:endParaRPr lang="ko-KR" altLang="en-US" sz="10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793440" y="6305113"/>
            <a:ext cx="8670075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발췌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]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화장품법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시행규칙 제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22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조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(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표시ㆍ광고의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범위 등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) 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시행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2018. 4. 19.] [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총리령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제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1454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호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, 2018. 4. 11.,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타법개정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[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별표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5]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&lt;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개정 </a:t>
            </a:r>
            <a:r>
              <a:rPr lang="en-US" altLang="ko-KR" sz="800" dirty="0" smtClean="0">
                <a:latin typeface="맑은 고딕" panose="020B0503020000020004" pitchFamily="50" charset="-127"/>
                <a:ea typeface="+mn-ea"/>
              </a:rPr>
              <a:t>2017. 1. 12.&gt; 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화장품 </a:t>
            </a:r>
            <a:r>
              <a:rPr lang="ko-KR" altLang="en-US" sz="800" dirty="0" err="1" smtClean="0">
                <a:latin typeface="맑은 고딕" panose="020B0503020000020004" pitchFamily="50" charset="-127"/>
                <a:ea typeface="+mn-ea"/>
              </a:rPr>
              <a:t>표시ㆍ광고의</a:t>
            </a:r>
            <a:r>
              <a:rPr lang="ko-KR" altLang="en-US" sz="800" dirty="0" smtClean="0">
                <a:latin typeface="맑은 고딕" panose="020B0503020000020004" pitchFamily="50" charset="-127"/>
                <a:ea typeface="+mn-ea"/>
              </a:rPr>
              <a:t> 범위 및 준수사항</a:t>
            </a:r>
            <a:endParaRPr lang="en-US" altLang="ko-KR" sz="800" dirty="0">
              <a:latin typeface="맑은 고딕" panose="020B0503020000020004" pitchFamily="50" charset="-127"/>
              <a:ea typeface="+mn-ea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2228038" y="2924335"/>
            <a:ext cx="94051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의약품으로 잘못 인식할 우려가 있는 내용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제품의 명칭 및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효능ㆍ효과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등에 대한 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경쟁상품과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비교하는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표시ㆍ광고는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비교 대상 및 기준을 분명히 밝히고 객관적으로 확인될 수 있는 사항만을 </a:t>
            </a: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표시ㆍ광고하여야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하며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배타성을 띤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최고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또는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최상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＂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등의 절대적 표현의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사실과 다르거나 부분적으로 사실이라고 하더라도 전체적으로 보아 소비자가 잘못 인식할 우려가 있는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또는    </a:t>
            </a: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소비자를 속이거나 소비자가 속을 우려가 있는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품질ㆍ효능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등에 관하여 객관적으로 확인될 수 없거나 확인되지 않았는데도 불구하고 이를 광고하거나 법 제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조제</a:t>
            </a: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호에 </a:t>
            </a: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따른 화장품의 범위를 벗어나는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저속하거나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혐오감을 주는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표현ㆍ도안ㆍ사진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등을 이용하는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국제적 멸종위기종의 가공품이 함유된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화장품임을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표현하거나 암시하는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</a:t>
            </a: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사실 유무와 관계없이 다른 제품을 비방하거나 비방한다고 의심이 되는 </a:t>
            </a:r>
            <a:r>
              <a:rPr lang="ko-KR" altLang="en-US" sz="1200" spc="-5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표시ㆍ광고를</a:t>
            </a:r>
            <a:r>
              <a:rPr lang="ko-KR" altLang="en-US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하지 말 것  </a:t>
            </a:r>
            <a:endParaRPr lang="en-US" altLang="ko-KR" sz="1200" spc="-50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2034674" y="2924335"/>
            <a:ext cx="432479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</a:t>
            </a:r>
          </a:p>
          <a:p>
            <a:pPr>
              <a:lnSpc>
                <a:spcPct val="180000"/>
              </a:lnSpc>
              <a:defRPr/>
            </a:pPr>
            <a:r>
              <a:rPr lang="en-US" altLang="ko-KR" sz="1200" spc="-5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7</a:t>
            </a:r>
          </a:p>
          <a:p>
            <a:pPr>
              <a:lnSpc>
                <a:spcPct val="150000"/>
              </a:lnSpc>
              <a:defRPr/>
            </a:pPr>
            <a:endParaRPr lang="en-US" altLang="ko-KR" sz="1200" spc="-50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579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30" y="-129395"/>
            <a:ext cx="12482129" cy="7322030"/>
          </a:xfrm>
          <a:prstGeom prst="rect">
            <a:avLst/>
          </a:prstGeom>
        </p:spPr>
      </p:pic>
      <p:sp>
        <p:nvSpPr>
          <p:cNvPr id="16" name="직사각형 15"/>
          <p:cNvSpPr/>
          <p:nvPr userDrawn="1"/>
        </p:nvSpPr>
        <p:spPr>
          <a:xfrm>
            <a:off x="-158621" y="-139960"/>
            <a:ext cx="12512352" cy="7371183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E4605-F661-E64A-9C97-C083C45A215F}"/>
              </a:ext>
            </a:extLst>
          </p:cNvPr>
          <p:cNvSpPr txBox="1"/>
          <p:nvPr userDrawn="1"/>
        </p:nvSpPr>
        <p:spPr>
          <a:xfrm rot="16200000">
            <a:off x="-1394630" y="3911784"/>
            <a:ext cx="4343403" cy="1107996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CONTENTS.</a:t>
            </a:r>
            <a:endParaRPr lang="en-US" altLang="ko-KR" sz="60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5" y="832839"/>
            <a:ext cx="9551577" cy="600164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kern="1200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+mn-cs"/>
              </a:rPr>
              <a:t>MARKET REVIEW</a:t>
            </a:r>
            <a:endParaRPr lang="en-US" altLang="ko-KR" sz="3000" b="1" kern="1200" dirty="0">
              <a:solidFill>
                <a:schemeClr val="bg1"/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412586" y="1437335"/>
            <a:ext cx="3497339" cy="1061829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Market Overview :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바디케어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시장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Beauty Trends : 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Product Concept :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방향성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77053"/>
            <a:ext cx="2963890" cy="600164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</a:t>
            </a:r>
            <a:endParaRPr lang="en-US" altLang="ko-KR" sz="30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540769"/>
            <a:ext cx="7530598" cy="600164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kern="1200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  <a:cs typeface="+mn-cs"/>
              </a:rPr>
              <a:t>PRODUCT INFORMATION</a:t>
            </a:r>
            <a:endParaRPr lang="en-US" altLang="ko-KR" sz="3000" b="1" kern="1200" dirty="0">
              <a:solidFill>
                <a:schemeClr val="bg1"/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4086BA-CF8A-774C-9F5E-52BDAFA3B7C8}"/>
              </a:ext>
            </a:extLst>
          </p:cNvPr>
          <p:cNvSpPr txBox="1"/>
          <p:nvPr userDrawn="1"/>
        </p:nvSpPr>
        <p:spPr>
          <a:xfrm>
            <a:off x="4412586" y="3089215"/>
            <a:ext cx="2963890" cy="600164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</a:t>
            </a:r>
            <a:endParaRPr lang="en-US" altLang="ko-KR" sz="30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412586" y="4101803"/>
            <a:ext cx="3497339" cy="2354491"/>
          </a:xfrm>
          <a:prstGeom prst="rect">
            <a:avLst/>
          </a:prstGeom>
          <a:noFill/>
          <a:effectLst>
            <a:outerShdw blurRad="190500" dist="63500" dir="3600000" algn="tl" rotWithShape="0">
              <a:schemeClr val="accent2">
                <a:lumMod val="50000"/>
                <a:alpha val="26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비교 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리뉴얼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소개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제형 및 식물 유래 계면활성제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 방법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사용 순서 및 함께 사용하는 제품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· FAQ</a:t>
            </a:r>
          </a:p>
        </p:txBody>
      </p:sp>
    </p:spTree>
    <p:extLst>
      <p:ext uri="{BB962C8B-B14F-4D97-AF65-F5344CB8AC3E}">
        <p14:creationId xmlns:p14="http://schemas.microsoft.com/office/powerpoint/2010/main" val="311106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30" y="-129395"/>
            <a:ext cx="12482129" cy="7322030"/>
          </a:xfrm>
          <a:prstGeom prst="rect">
            <a:avLst/>
          </a:prstGeom>
        </p:spPr>
      </p:pic>
      <p:sp>
        <p:nvSpPr>
          <p:cNvPr id="12" name="직사각형 11"/>
          <p:cNvSpPr/>
          <p:nvPr userDrawn="1"/>
        </p:nvSpPr>
        <p:spPr>
          <a:xfrm>
            <a:off x="-158621" y="-139960"/>
            <a:ext cx="12512352" cy="7371183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st="88900" dir="48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04598" y="387294"/>
            <a:ext cx="1163856" cy="207930"/>
          </a:xfrm>
          <a:prstGeom prst="rect">
            <a:avLst/>
          </a:prstGeom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92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30" y="-129395"/>
            <a:ext cx="12482129" cy="7322030"/>
          </a:xfrm>
          <a:prstGeom prst="rect">
            <a:avLst/>
          </a:prstGeom>
        </p:spPr>
      </p:pic>
      <p:sp>
        <p:nvSpPr>
          <p:cNvPr id="19" name="직사각형 18"/>
          <p:cNvSpPr/>
          <p:nvPr userDrawn="1"/>
        </p:nvSpPr>
        <p:spPr>
          <a:xfrm>
            <a:off x="-158621" y="-139960"/>
            <a:ext cx="12512352" cy="7371183"/>
          </a:xfrm>
          <a:prstGeom prst="rect">
            <a:avLst/>
          </a:prstGeom>
          <a:solidFill>
            <a:schemeClr val="bg2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00"/>
          <a:stretch/>
        </p:blipFill>
        <p:spPr>
          <a:xfrm>
            <a:off x="304598" y="387294"/>
            <a:ext cx="1163856" cy="207930"/>
          </a:xfrm>
          <a:prstGeom prst="rect">
            <a:avLst/>
          </a:prstGeom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63500" dir="48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/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/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/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93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387412"/>
            <a:ext cx="1147719" cy="19055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bg1">
                    <a:lumMod val="6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9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 userDrawn="1"/>
        </p:nvGrpSpPr>
        <p:grpSpPr>
          <a:xfrm>
            <a:off x="0" y="5316154"/>
            <a:ext cx="12192000" cy="1262056"/>
            <a:chOff x="699796" y="5316154"/>
            <a:chExt cx="10151707" cy="1262056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96" y="5316154"/>
              <a:ext cx="10151707" cy="1262056"/>
            </a:xfrm>
            <a:prstGeom prst="rect">
              <a:avLst/>
            </a:prstGeom>
            <a:effectLst/>
          </p:spPr>
        </p:pic>
        <p:sp>
          <p:nvSpPr>
            <p:cNvPr id="15" name="직사각형 14"/>
            <p:cNvSpPr/>
            <p:nvPr/>
          </p:nvSpPr>
          <p:spPr>
            <a:xfrm>
              <a:off x="699796" y="5318450"/>
              <a:ext cx="10151706" cy="1250302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</p:grpSp>
      <p:cxnSp>
        <p:nvCxnSpPr>
          <p:cNvPr id="6" name="직선 연결선 5"/>
          <p:cNvCxnSpPr/>
          <p:nvPr userDrawn="1"/>
        </p:nvCxnSpPr>
        <p:spPr>
          <a:xfrm>
            <a:off x="0" y="742881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0" y="221407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1800225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4007768" y="221407"/>
            <a:ext cx="0" cy="52147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297855" y="387412"/>
            <a:ext cx="1147719" cy="19055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5939DC9-F5D3-354F-BA31-7660C7571B6D}"/>
              </a:ext>
            </a:extLst>
          </p:cNvPr>
          <p:cNvSpPr/>
          <p:nvPr userDrawn="1"/>
        </p:nvSpPr>
        <p:spPr>
          <a:xfrm rot="5400000">
            <a:off x="10902996" y="5606325"/>
            <a:ext cx="2295340" cy="19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95690">
              <a:lnSpc>
                <a:spcPct val="150000"/>
              </a:lnSpc>
              <a:defRPr/>
            </a:pPr>
            <a:r>
              <a:rPr kumimoji="1" lang="en-US" altLang="ko-KR" sz="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COPYRIGHT © </a:t>
            </a:r>
            <a:r>
              <a:rPr kumimoji="1" lang="en-US" altLang="ko-KR" sz="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2022 GCOOP </a:t>
            </a:r>
            <a:r>
              <a:rPr kumimoji="1" lang="en-US" altLang="ko-KR" sz="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503020204020204" pitchFamily="34" charset="-122"/>
                <a:ea typeface="나눔스퀘어OTF" panose="020B0503020204020204" pitchFamily="34" charset="-122"/>
              </a:rPr>
              <a:t>All Rights Reserved.</a:t>
            </a: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80"/>
          <a:stretch/>
        </p:blipFill>
        <p:spPr>
          <a:xfrm>
            <a:off x="11239256" y="6627131"/>
            <a:ext cx="641530" cy="1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7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fld id="{5F0E9D86-3C5C-4B1A-AC12-C3BAAB30DA30}" type="datetimeFigureOut">
              <a:rPr lang="ko-KR" altLang="en-US" smtClean="0"/>
              <a:pPr/>
              <a:t>2023-01-11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defRPr>
            </a:lvl1pPr>
          </a:lstStyle>
          <a:p>
            <a:fld id="{6564ED93-1E4D-41D8-BC2F-2A5DF3DCFDF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956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OTF" panose="020B0600000101010101" pitchFamily="34" charset="-127"/>
          <a:ea typeface="나눔스퀘어OTF" panose="020B0600000101010101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emf"/><Relationship Id="rId5" Type="http://schemas.openxmlformats.org/officeDocument/2006/relationships/customXml" Target="../ink/ink2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24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80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01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6408" y="2959426"/>
            <a:ext cx="6179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MARKET REVIEW</a:t>
            </a:r>
            <a:br>
              <a:rPr lang="en-US" altLang="ko-KR" sz="4000" b="1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ko-KR" altLang="en-US" sz="2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시장 현황 </a:t>
            </a:r>
            <a:r>
              <a:rPr lang="en-US" altLang="ko-KR" sz="2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2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트렌드</a:t>
            </a:r>
            <a:endParaRPr lang="ko-KR" altLang="en-US" sz="4000" dirty="0">
              <a:solidFill>
                <a:schemeClr val="bg1"/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t="1609" r="29633" b="976"/>
          <a:stretch/>
        </p:blipFill>
        <p:spPr>
          <a:xfrm>
            <a:off x="5842368" y="1296954"/>
            <a:ext cx="4850513" cy="481534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61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1)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Market Overview :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 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&amp;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케어 시장</a:t>
            </a:r>
            <a:endParaRPr lang="en-US" altLang="ko-KR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1574" y="1150121"/>
            <a:ext cx="205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TOTAL : </a:t>
            </a:r>
            <a:r>
              <a:rPr lang="ko-KR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헤어 유형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4740" y="1150121"/>
            <a:ext cx="205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TOTAL : </a:t>
            </a:r>
            <a:r>
              <a:rPr lang="ko-KR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바디 유형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9498" y="1150121"/>
            <a:ext cx="2050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바디보습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세부 유형별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9498" y="3263236"/>
            <a:ext cx="2050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바디세정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세부 유형별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501254"/>
            <a:ext cx="251008" cy="309308"/>
          </a:xfrm>
          <a:prstGeom prst="rect">
            <a:avLst/>
          </a:prstGeom>
          <a:noFill/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828577"/>
            <a:ext cx="251008" cy="309308"/>
          </a:xfrm>
          <a:prstGeom prst="rect">
            <a:avLst/>
          </a:prstGeom>
          <a:noFill/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6116608"/>
            <a:ext cx="251008" cy="309308"/>
          </a:xfrm>
          <a:prstGeom prst="rect">
            <a:avLst/>
          </a:prstGeom>
          <a:noFill/>
        </p:spPr>
      </p:pic>
      <p:cxnSp>
        <p:nvCxnSpPr>
          <p:cNvPr id="16" name="직선 연결선 15"/>
          <p:cNvCxnSpPr/>
          <p:nvPr/>
        </p:nvCxnSpPr>
        <p:spPr>
          <a:xfrm>
            <a:off x="4002835" y="1101012"/>
            <a:ext cx="0" cy="40121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44" y="1627804"/>
            <a:ext cx="2924982" cy="347297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133" y="1639078"/>
            <a:ext cx="2547794" cy="347297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023" y="1510735"/>
            <a:ext cx="3382701" cy="147451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4944" y="3589438"/>
            <a:ext cx="3196856" cy="14972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871923" y="1177018"/>
            <a:ext cx="2105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Source : Kantar World Panel (2021</a:t>
            </a:r>
            <a:r>
              <a:rPr lang="ko-KR" altLang="en-US" sz="800" dirty="0" smtClean="0">
                <a:solidFill>
                  <a:schemeClr val="bg1">
                    <a:lumMod val="6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 </a:t>
            </a:r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4Q)</a:t>
            </a:r>
            <a:endParaRPr lang="ko-KR" altLang="en-US" sz="800" dirty="0">
              <a:solidFill>
                <a:schemeClr val="bg1">
                  <a:lumMod val="6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873139" y="5571179"/>
            <a:ext cx="3372986" cy="14533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367808" y="5877272"/>
            <a:ext cx="2744918" cy="15776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071664" y="6198125"/>
            <a:ext cx="2845810" cy="16348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0919" y="5411101"/>
            <a:ext cx="8175942" cy="1061829"/>
          </a:xfrm>
          <a:prstGeom prst="rect">
            <a:avLst/>
          </a:prstGeom>
          <a:noFill/>
          <a:effectLst>
            <a:outerShdw blurRad="101600" dist="50800" dir="36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트리트먼트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유형이 전체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헤어시장을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이끌고 있음 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 </a:t>
            </a:r>
            <a:r>
              <a:rPr lang="en-US" altLang="ko-KR" sz="1400" b="1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2019</a:t>
            </a:r>
            <a:r>
              <a:rPr lang="ko-KR" altLang="en-US" sz="1400" b="1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년도부터 </a:t>
            </a:r>
            <a:r>
              <a:rPr lang="en-US" altLang="ko-KR" sz="1400" b="1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2021</a:t>
            </a:r>
            <a:r>
              <a:rPr lang="ko-KR" altLang="en-US" sz="1400" b="1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년도까지 지속적인 성장</a:t>
            </a:r>
            <a:endParaRPr lang="en-US" altLang="ko-KR" sz="1400" b="1" u="sng" dirty="0" smtClean="0">
              <a:solidFill>
                <a:schemeClr val="accent4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스크럽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바디마사지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등 </a:t>
            </a:r>
            <a:r>
              <a:rPr lang="ko-KR" altLang="en-US" sz="1400" b="1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 홈 케어는 유형 세분화되어 성장</a:t>
            </a:r>
            <a:endParaRPr lang="en-US" altLang="ko-KR" sz="1400" b="1" u="sng" dirty="0" smtClean="0">
              <a:solidFill>
                <a:schemeClr val="accent4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가장 </a:t>
            </a:r>
            <a:r>
              <a:rPr lang="ko-KR" altLang="en-US" sz="1400" b="1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기본적인 품목은 지속적으로 성장 유지</a:t>
            </a: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바디워시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바디보습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35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Beauty Trends : </a:t>
            </a:r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5" y="2143360"/>
            <a:ext cx="4164344" cy="183025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933" y="1613075"/>
            <a:ext cx="4428411" cy="3061748"/>
          </a:xfrm>
          <a:prstGeom prst="rect">
            <a:avLst/>
          </a:prstGeom>
        </p:spPr>
      </p:pic>
      <p:pic>
        <p:nvPicPr>
          <p:cNvPr id="16" name="Picture 2" descr="화장품 인증 | (주)아이지씨인증원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985" y="2005123"/>
            <a:ext cx="1994467" cy="190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2676168" y="5557232"/>
            <a:ext cx="1262283" cy="177362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439816" y="6165303"/>
            <a:ext cx="5122195" cy="20066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00919" y="5402392"/>
            <a:ext cx="7109138" cy="1061829"/>
          </a:xfrm>
          <a:prstGeom prst="rect">
            <a:avLst/>
          </a:prstGeom>
          <a:noFill/>
          <a:effectLst>
            <a:outerShdw blurRad="101600" dist="50800" dir="36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“Clean Beauty”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는 과거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현재는 물론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앞으로도 빼놓을 수 없는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키워드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다양한 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유통 플랫폼 및 매거진 등에서도 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클린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뷰티에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대한 정보 노출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제품을 선정하여 발표</a:t>
            </a:r>
            <a:endParaRPr lang="en-US" altLang="ko-KR" sz="1400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깨끗한 성분을 뛰어넘어 </a:t>
            </a:r>
            <a:r>
              <a:rPr lang="ko-KR" altLang="en-US" sz="1400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사람</a:t>
            </a:r>
            <a:r>
              <a:rPr lang="en-US" altLang="ko-KR" sz="1400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동식물</a:t>
            </a:r>
            <a:r>
              <a:rPr lang="en-US" altLang="ko-KR" sz="1400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400" u="sng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지구까지 생각하는 기업윤리를 지속적으로 홍보하는 추세</a:t>
            </a:r>
            <a:endParaRPr lang="en-US" altLang="ko-KR" sz="1400" u="sng" dirty="0">
              <a:solidFill>
                <a:schemeClr val="accent4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501254"/>
            <a:ext cx="251008" cy="309308"/>
          </a:xfrm>
          <a:prstGeom prst="rect">
            <a:avLst/>
          </a:prstGeom>
          <a:noFill/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5828577"/>
            <a:ext cx="251008" cy="309308"/>
          </a:xfrm>
          <a:prstGeom prst="rect">
            <a:avLst/>
          </a:prstGeom>
          <a:noFill/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3" t="-971" r="27999" b="84812"/>
          <a:stretch/>
        </p:blipFill>
        <p:spPr>
          <a:xfrm rot="821262">
            <a:off x="2345659" y="6116608"/>
            <a:ext cx="251008" cy="3093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62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5" y="2898684"/>
            <a:ext cx="2218874" cy="221887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550161" y="2090807"/>
            <a:ext cx="5114873" cy="14729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3) Product Concept :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방향성</a:t>
            </a:r>
            <a:endParaRPr lang="en-US" altLang="ko-KR" sz="1400" dirty="0" smtClean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1641" y="327124"/>
            <a:ext cx="2388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01. MARKET REVIEW</a:t>
            </a:r>
            <a:endParaRPr lang="ko-KR" altLang="en-US" sz="16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2655" y="1201834"/>
            <a:ext cx="568669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두피와 바디 피부도 스킨케어답게 관리하기</a:t>
            </a:r>
            <a:r>
              <a:rPr lang="en-US" altLang="ko-KR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ko-KR" altLang="en-US" sz="2800" b="1" dirty="0" err="1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사용감은</a:t>
            </a:r>
            <a:r>
              <a:rPr lang="ko-KR" altLang="en-US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순하게 효과는 확실하게</a:t>
            </a:r>
            <a:r>
              <a:rPr lang="en-US" altLang="ko-KR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!</a:t>
            </a:r>
            <a:r>
              <a:rPr lang="ko-KR" altLang="en-US" sz="2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ko-KR" altLang="en-US" sz="2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4727" y="5612255"/>
            <a:ext cx="102825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EWG GREEN 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등급 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클린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처방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마일드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err="1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포뮬라</a:t>
            </a:r>
            <a:r>
              <a:rPr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식물 유래 계면활성제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아이부터 어른까지</a:t>
            </a:r>
            <a:r>
              <a:rPr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l</a:t>
            </a:r>
            <a:r>
              <a:rPr lang="en-US" altLang="ko-K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향료 </a:t>
            </a:r>
            <a:r>
              <a:rPr lang="ko-KR" altLang="en-US" dirty="0" err="1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무첨가</a:t>
            </a:r>
            <a:r>
              <a:rPr lang="ko-KR" altLang="en-US" dirty="0" smtClean="0">
                <a:solidFill>
                  <a:schemeClr val="accent2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 </a:t>
            </a:r>
            <a:endParaRPr lang="ko-KR" altLang="en-US" dirty="0">
              <a:solidFill>
                <a:schemeClr val="accent2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49234" y="5651863"/>
            <a:ext cx="10363200" cy="48768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04" y="2717073"/>
            <a:ext cx="2184282" cy="259950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289" y="3067850"/>
            <a:ext cx="1712327" cy="18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6408" y="2793960"/>
            <a:ext cx="6179127" cy="1818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4000" b="1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PRODUCT</a:t>
            </a:r>
            <a:br>
              <a:rPr lang="en-US" altLang="ko-KR" sz="4000" b="1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en-US" altLang="ko-KR" sz="4000" b="1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INFORMATION</a:t>
            </a:r>
            <a:br>
              <a:rPr lang="en-US" altLang="ko-KR" sz="4000" b="1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</a:br>
            <a:r>
              <a:rPr lang="ko-KR" altLang="en-US" sz="2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샴푸 정보</a:t>
            </a:r>
            <a:endParaRPr lang="en-US" altLang="ko-KR" sz="20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4242" r="42070" b="703"/>
          <a:stretch/>
        </p:blipFill>
        <p:spPr>
          <a:xfrm>
            <a:off x="5878286" y="1288868"/>
            <a:ext cx="4841965" cy="4837625"/>
          </a:xfrm>
          <a:prstGeom prst="flowChartConnector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044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3" t="28874" r="4814" b="32450"/>
          <a:stretch/>
        </p:blipFill>
        <p:spPr>
          <a:xfrm>
            <a:off x="722870" y="2471187"/>
            <a:ext cx="6386439" cy="43600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1) </a:t>
            </a:r>
            <a:r>
              <a:rPr lang="ko-KR" altLang="en-US" sz="1400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비교 </a:t>
            </a:r>
            <a:r>
              <a:rPr lang="en-US" altLang="ko-KR" sz="1400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</a:t>
            </a:r>
            <a:r>
              <a:rPr lang="ko-KR" altLang="en-US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업그레이드</a:t>
            </a:r>
            <a:r>
              <a:rPr lang="en-US" altLang="ko-KR" sz="14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en-US" altLang="ko-KR" sz="1400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43555" y="1270181"/>
            <a:ext cx="6728684" cy="553998"/>
          </a:xfrm>
          <a:prstGeom prst="rect">
            <a:avLst/>
          </a:prstGeom>
          <a:effectLst>
            <a:outerShdw blurRad="50800" dist="38100" dir="27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NEW </a:t>
            </a:r>
            <a:r>
              <a:rPr lang="ko-KR" altLang="en-US" sz="3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UPGRADE</a:t>
            </a:r>
            <a:endParaRPr lang="ko-KR" altLang="en-US" sz="3000" dirty="0" smtClean="0">
              <a:solidFill>
                <a:schemeClr val="accent4">
                  <a:lumMod val="60000"/>
                  <a:lumOff val="40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43555" y="1742918"/>
            <a:ext cx="6728684" cy="830997"/>
          </a:xfrm>
          <a:prstGeom prst="rect">
            <a:avLst/>
          </a:prstGeom>
          <a:effectLst>
            <a:outerShdw blurRad="50800" dist="38100" dir="2700000" algn="tl" rotWithShape="0">
              <a:schemeClr val="accent2">
                <a:lumMod val="5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성분과 </a:t>
            </a:r>
            <a:r>
              <a:rPr lang="ko-KR" altLang="en-US" sz="1600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사용감</a:t>
            </a:r>
            <a:r>
              <a:rPr lang="ko-KR" altLang="en-US" sz="1600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그리고 디자인까지!</a:t>
            </a:r>
          </a:p>
          <a:p>
            <a:r>
              <a:rPr lang="ko-KR" altLang="en-US" sz="1600" dirty="0" smtClean="0">
                <a:solidFill>
                  <a:schemeClr val="bg1"/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지쿱 샴푸가 더 특별하게 업그레이드 되어 출시됩니다</a:t>
            </a:r>
            <a:r>
              <a:rPr lang="en-US" altLang="ko-KR" sz="1600" dirty="0">
                <a:solidFill>
                  <a:schemeClr val="bg1"/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.</a:t>
            </a:r>
            <a:endParaRPr lang="ko-KR" altLang="en-US" sz="1600" dirty="0" smtClean="0">
              <a:solidFill>
                <a:schemeClr val="bg1"/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잉크 8"/>
              <p14:cNvContentPartPr/>
              <p14:nvPr/>
            </p14:nvContentPartPr>
            <p14:xfrm>
              <a:off x="3916089" y="1257760"/>
              <a:ext cx="497880" cy="374760"/>
            </p14:xfrm>
          </p:contentPart>
        </mc:Choice>
        <mc:Fallback xmlns="">
          <p:pic>
            <p:nvPicPr>
              <p:cNvPr id="9" name="잉크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01329" y="1250200"/>
                <a:ext cx="52740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잉크 11"/>
              <p14:cNvContentPartPr/>
              <p14:nvPr/>
            </p14:nvContentPartPr>
            <p14:xfrm>
              <a:off x="2891593" y="2517855"/>
              <a:ext cx="1584720" cy="68040"/>
            </p14:xfrm>
          </p:contentPart>
        </mc:Choice>
        <mc:Fallback xmlns="">
          <p:pic>
            <p:nvPicPr>
              <p:cNvPr id="12" name="잉크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81873" y="2504535"/>
                <a:ext cx="1607400" cy="9432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/>
          <p:cNvSpPr txBox="1"/>
          <p:nvPr/>
        </p:nvSpPr>
        <p:spPr>
          <a:xfrm>
            <a:off x="6969161" y="3855246"/>
            <a:ext cx="387638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샴푸 </a:t>
            </a:r>
            <a:r>
              <a:rPr lang="en-US" altLang="ko-KR" sz="15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(650ML) </a:t>
            </a:r>
            <a:r>
              <a:rPr lang="ko-KR" altLang="en-US" sz="15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endParaRPr lang="en-US" altLang="ko-KR" sz="20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3500" b="1" u="sng" dirty="0" smtClean="0">
                <a:solidFill>
                  <a:schemeClr val="accent2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샴푸 </a:t>
            </a:r>
            <a:r>
              <a:rPr lang="en-US" altLang="ko-KR" sz="3500" b="1" u="sng" dirty="0" smtClean="0">
                <a:solidFill>
                  <a:schemeClr val="accent2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(300ML)</a:t>
            </a:r>
            <a:endParaRPr lang="ko-KR" altLang="en-US" sz="3500" b="1" u="sng" dirty="0">
              <a:solidFill>
                <a:schemeClr val="accent2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7070739" y="4152123"/>
            <a:ext cx="2080726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H="1">
            <a:off x="7397310" y="4189446"/>
            <a:ext cx="1763486" cy="391885"/>
          </a:xfrm>
          <a:prstGeom prst="line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727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직선 연결선 35"/>
          <p:cNvCxnSpPr/>
          <p:nvPr/>
        </p:nvCxnSpPr>
        <p:spPr>
          <a:xfrm>
            <a:off x="9912424" y="2219325"/>
            <a:ext cx="990600" cy="135255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H="1">
            <a:off x="8836496" y="2219325"/>
            <a:ext cx="990600" cy="135255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7962900" y="2219325"/>
            <a:ext cx="990600" cy="135255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타원 32"/>
          <p:cNvSpPr/>
          <p:nvPr/>
        </p:nvSpPr>
        <p:spPr>
          <a:xfrm>
            <a:off x="10244665" y="2905512"/>
            <a:ext cx="1306286" cy="1306286"/>
          </a:xfrm>
          <a:prstGeom prst="ellipse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8316219" y="2905512"/>
            <a:ext cx="1306286" cy="1306286"/>
          </a:xfrm>
          <a:prstGeom prst="ellipse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9254065" y="1590356"/>
            <a:ext cx="1306286" cy="13062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7325619" y="1590356"/>
            <a:ext cx="1306286" cy="13062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335902" y="3554963"/>
            <a:ext cx="1101012" cy="110101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비교 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업그레이드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829" y="4732941"/>
            <a:ext cx="3479711" cy="1919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용량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650 mL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(20.97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fl. oz.) 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주요성분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900" b="1" dirty="0" err="1" smtClean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라우릴글루코사이드</a:t>
            </a:r>
            <a:r>
              <a:rPr lang="en-US" altLang="ko-KR" sz="900" dirty="0" smtClean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 smtClean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라우라미도프로필베타인</a:t>
            </a:r>
            <a:r>
              <a:rPr lang="en-US" altLang="ko-KR" sz="900" dirty="0" smtClean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 smtClean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브라시카미도프로필다이메틸아민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아이소펜틸다이올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솔비톨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소듐클로라이드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smtClean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오렌지껍질오일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에틸헥실글리세린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베르가모트오일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알란토인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연필향나무오일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유칼립투스잎오일</a:t>
            </a:r>
            <a:r>
              <a:rPr lang="en-US" altLang="ko-KR" sz="900" dirty="0" smtClean="0">
                <a:solidFill>
                  <a:schemeClr val="bg1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b="1" dirty="0" err="1" smtClean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알로에베라잎즙</a:t>
            </a:r>
            <a:r>
              <a:rPr lang="en-US" altLang="ko-KR" sz="900" dirty="0" smtClean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리씨열매오일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윈터체리뿌리추출물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시카카이열매추출물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님잎추출물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인디안구스베리열매추출물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하수오뿌리추출물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약모밀추출물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울금뿌리추출물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병풀추출물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바질오일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b="1" dirty="0" err="1" smtClean="0">
                <a:solidFill>
                  <a:schemeClr val="accent2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센티드제라늄꽃오일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진세노사이드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카퍼트라이펩타이드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-1,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바이오틴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헥사펩타이드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-2,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알지닌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트라이펩타이드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-29,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아세틸헥사펩타이드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-8,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헥사펩타이드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-9,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니코티노일트라이펩타이드</a:t>
            </a:r>
            <a:r>
              <a: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-1</a:t>
            </a:r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303" y="1098518"/>
            <a:ext cx="521297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기존</a:t>
            </a:r>
            <a:endParaRPr lang="ko-KR" altLang="en-US" sz="14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797" y="3843859"/>
            <a:ext cx="1312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 유래 </a:t>
            </a:r>
            <a:endParaRPr lang="en-US" altLang="ko-KR" sz="1000" b="1" dirty="0" smtClean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계면활성제</a:t>
            </a:r>
            <a:r>
              <a:rPr lang="en-US" altLang="ko-KR" sz="10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en-US" altLang="ko-KR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 </a:t>
            </a:r>
            <a:r>
              <a:rPr lang="ko-KR" altLang="en-US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종류 </a:t>
            </a:r>
            <a:endParaRPr lang="en-US" altLang="ko-KR" sz="800" b="1" dirty="0" smtClean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(3~4</a:t>
            </a:r>
            <a:r>
              <a:rPr lang="ko-KR" altLang="en-US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 포함</a:t>
            </a:r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en-US" sz="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12" name="Picture 2" descr="https://cdn.gcoop.me/public/product/2019122316301296874278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6"/>
          <a:stretch/>
        </p:blipFill>
        <p:spPr bwMode="auto">
          <a:xfrm>
            <a:off x="989972" y="1023446"/>
            <a:ext cx="2368288" cy="214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타원 13"/>
          <p:cNvSpPr/>
          <p:nvPr/>
        </p:nvSpPr>
        <p:spPr>
          <a:xfrm>
            <a:off x="1559496" y="3554963"/>
            <a:ext cx="1101012" cy="110101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2394" y="3866484"/>
            <a:ext cx="1372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EWG GREEN</a:t>
            </a:r>
          </a:p>
          <a:p>
            <a:pPr algn="ctr"/>
            <a:r>
              <a:rPr lang="ko-KR" altLang="en-US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 </a:t>
            </a:r>
            <a:r>
              <a:rPr lang="en-US" altLang="ko-KR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X</a:t>
            </a:r>
          </a:p>
          <a:p>
            <a:pPr algn="ctr"/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(3~6</a:t>
            </a:r>
            <a:r>
              <a:rPr lang="ko-KR" altLang="en-US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 </a:t>
            </a:r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주황색</a:t>
            </a:r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en-US" sz="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2783632" y="3554963"/>
            <a:ext cx="1101012" cy="110101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0136" y="3899369"/>
            <a:ext cx="1078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조합 향</a:t>
            </a:r>
            <a:endParaRPr lang="en-US" altLang="ko-KR" sz="10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(3~6</a:t>
            </a:r>
            <a:r>
              <a:rPr lang="ko-KR" altLang="en-US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 </a:t>
            </a:r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주황색</a:t>
            </a:r>
            <a:r>
              <a:rPr lang="en-US" altLang="ko-KR" sz="8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en-US" sz="8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4450702" y="1156996"/>
            <a:ext cx="0" cy="53091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27848" y="1098518"/>
            <a:ext cx="7067912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New</a:t>
            </a: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업그레이드</a:t>
            </a:r>
            <a:endParaRPr lang="ko-KR" altLang="en-US" sz="1400" b="1" dirty="0">
              <a:solidFill>
                <a:schemeClr val="accent4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4" r="21553"/>
          <a:stretch/>
        </p:blipFill>
        <p:spPr>
          <a:xfrm>
            <a:off x="4441371" y="1838130"/>
            <a:ext cx="3685592" cy="437605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69153" y="4471683"/>
            <a:ext cx="446875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용량 </a:t>
            </a: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300 mL (10.14 fl. oz.) </a:t>
            </a:r>
          </a:p>
          <a:p>
            <a:pPr>
              <a:lnSpc>
                <a:spcPct val="120000"/>
              </a:lnSpc>
              <a:defRPr/>
            </a:pPr>
            <a:r>
              <a:rPr lang="en-US" altLang="ko-KR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주요성분 </a:t>
            </a:r>
            <a:r>
              <a:rPr lang="en-US" altLang="ko-KR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: </a:t>
            </a:r>
            <a:r>
              <a:rPr lang="ko-KR" altLang="en-US" sz="900" b="1" dirty="0" err="1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다이소듐라우레스설포석시네이트</a:t>
            </a:r>
            <a:r>
              <a:rPr lang="en-US" altLang="ko-KR" sz="900" b="1" dirty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라우릴글루코사이드</a:t>
            </a:r>
            <a:r>
              <a:rPr lang="en-US" altLang="ko-KR" sz="900" b="1" dirty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소듐코코일이세티오네이트</a:t>
            </a:r>
            <a:r>
              <a:rPr lang="en-US" altLang="ko-KR" sz="900" b="1" dirty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소듐클로라이드</a:t>
            </a:r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라우릴베타인</a:t>
            </a:r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코코넛애씨드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소듐이세티오네이트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>
                <a:solidFill>
                  <a:schemeClr val="accent6">
                    <a:lumMod val="7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b="1" dirty="0" err="1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라우릴하이드록시설테인</a:t>
            </a:r>
            <a:r>
              <a:rPr lang="en-US" altLang="ko-KR" sz="900" b="1" dirty="0">
                <a:solidFill>
                  <a:srgbClr val="00B05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알란토인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판테놀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락토바실러스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/</a:t>
            </a:r>
            <a:r>
              <a:rPr lang="ko-KR" altLang="en-US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콜라겐발효여과물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드럼스틱씨추출물</a:t>
            </a:r>
            <a:r>
              <a:rPr lang="en-US" altLang="ko-KR" sz="900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진세노사이드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윈터체리뿌리추출물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시카카이열매추출물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님잎추출물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인디안구스베리열매추출물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하수오뿌리추출물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약모밀추출물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울금뿌리추출물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병풀추출물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실크아미노산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소듐하이알루로네이트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하이드롤라이즈드케라틴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하이드롤라이즈드콜라겐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하이드롤라이즈드실크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하이드롤라이즈드엘라스틴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하이드롤라이즈드밀단백질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하이드롤라이즈드콩단백질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하이드롤라이즈드옥수수단백질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세라마이드엔피</a:t>
            </a:r>
            <a:r>
              <a:rPr lang="en-US" altLang="ko-KR" sz="900" b="1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b="1" dirty="0" err="1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하이드롤라이즈드하이알루로닉애씨드</a:t>
            </a:r>
            <a:r>
              <a:rPr lang="en-US" altLang="ko-KR" sz="900" dirty="0">
                <a:solidFill>
                  <a:srgbClr val="7030A0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카퍼트라이펩타이드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-1,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소듐아세틸레이티드하이알루로네이트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바이오틴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헥사펩타이드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-2,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알지닌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트라이펩타이드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-29,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아세틸헥사펩타이드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-8,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헥사펩타이드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-9,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니코티노일트라이펩타이드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9517" y="1824422"/>
            <a:ext cx="1075937" cy="8925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 유래 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계면활성제</a:t>
            </a:r>
            <a:r>
              <a:rPr lang="en-US" altLang="ko-KR" sz="1400" b="1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종류 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[</a:t>
            </a:r>
            <a:r>
              <a:rPr lang="en-US" altLang="ko-KR" sz="10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UPGRADE    ]</a:t>
            </a:r>
            <a:endParaRPr lang="ko-KR" altLang="en-US" sz="10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346151" y="1967487"/>
            <a:ext cx="1159292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ALL EWG </a:t>
            </a: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GREEN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</a:t>
            </a:r>
            <a:endParaRPr lang="ko-KR" altLang="en-US" sz="14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1176" y="3283142"/>
            <a:ext cx="1148071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단일 향 처방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50073" y="3201811"/>
            <a:ext cx="907620" cy="7386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액티브 </a:t>
            </a:r>
            <a:endParaRPr lang="en-US" altLang="ko-KR" sz="1400" b="1" dirty="0" smtClean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원료 추가</a:t>
            </a: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보라색</a:t>
            </a:r>
            <a:r>
              <a:rPr lang="en-US" altLang="ko-KR" sz="1400" b="1" dirty="0" smtClean="0">
                <a:solidFill>
                  <a:schemeClr val="bg1"/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0" name="위쪽 화살표 29"/>
          <p:cNvSpPr/>
          <p:nvPr/>
        </p:nvSpPr>
        <p:spPr>
          <a:xfrm>
            <a:off x="8224584" y="2536703"/>
            <a:ext cx="115795" cy="105726"/>
          </a:xfrm>
          <a:prstGeom prst="up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889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4" r="21553"/>
          <a:stretch/>
        </p:blipFill>
        <p:spPr>
          <a:xfrm>
            <a:off x="-197304" y="876105"/>
            <a:ext cx="4845504" cy="57532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2)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</a:t>
            </a: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소개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61348"/>
              </p:ext>
            </p:extLst>
          </p:nvPr>
        </p:nvGraphicFramePr>
        <p:xfrm>
          <a:off x="4057650" y="1065981"/>
          <a:ext cx="7474180" cy="508132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02423">
                  <a:extLst>
                    <a:ext uri="{9D8B030D-6E8A-4147-A177-3AD203B41FA5}">
                      <a16:colId xmlns:a16="http://schemas.microsoft.com/office/drawing/2014/main" val="2235466851"/>
                    </a:ext>
                  </a:extLst>
                </a:gridCol>
                <a:gridCol w="4671757">
                  <a:extLst>
                    <a:ext uri="{9D8B030D-6E8A-4147-A177-3AD203B41FA5}">
                      <a16:colId xmlns:a16="http://schemas.microsoft.com/office/drawing/2014/main" val="1651086956"/>
                    </a:ext>
                  </a:extLst>
                </a:gridCol>
              </a:tblGrid>
              <a:tr h="3077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kern="1200" dirty="0" smtClean="0">
                          <a:latin typeface="나눔스퀘어 네오 OTF Bold" panose="00000800000000000000" pitchFamily="50" charset="-127"/>
                          <a:ea typeface="나눔스퀘어 네오 OTF Bold" panose="00000800000000000000" pitchFamily="50" charset="-127"/>
                        </a:rPr>
                        <a:t>제품명</a:t>
                      </a:r>
                      <a:endParaRPr lang="ko-KR" altLang="en-US" sz="1050" b="0" kern="1200" dirty="0">
                        <a:solidFill>
                          <a:srgbClr val="42947B"/>
                        </a:solidFill>
                        <a:latin typeface="나눔스퀘어 네오 OTF Bold" panose="00000800000000000000" pitchFamily="50" charset="-127"/>
                        <a:ea typeface="나눔스퀘어 네오 OTF Bold" panose="00000800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latin typeface="나눔스퀘어 네오 OTF Bold" panose="00000800000000000000" pitchFamily="50" charset="-127"/>
                          <a:ea typeface="나눔스퀘어 네오 OTF Bold" panose="00000800000000000000" pitchFamily="50" charset="-127"/>
                        </a:rPr>
                        <a:t>지쿱 샴푸 </a:t>
                      </a:r>
                      <a:r>
                        <a:rPr lang="en-US" altLang="ko-KR" sz="1200" kern="1200" dirty="0" smtClean="0">
                          <a:latin typeface="나눔스퀘어 네오 OTF Bold" panose="00000800000000000000" pitchFamily="50" charset="-127"/>
                          <a:ea typeface="나눔스퀘어 네오 OTF Bold" panose="00000800000000000000" pitchFamily="50" charset="-127"/>
                        </a:rPr>
                        <a:t>/ </a:t>
                      </a:r>
                      <a:r>
                        <a:rPr lang="en-US" altLang="ko-Kore-KR" sz="1200" dirty="0" smtClean="0">
                          <a:latin typeface="나눔스퀘어 네오 OTF Bold" panose="00000800000000000000" pitchFamily="50" charset="-127"/>
                          <a:ea typeface="나눔스퀘어 네오 OTF Bold" panose="00000800000000000000" pitchFamily="50" charset="-127"/>
                        </a:rPr>
                        <a:t>GCOOP SHAMPOO</a:t>
                      </a:r>
                      <a:endParaRPr lang="en-US" altLang="ko-Kore-KR" sz="1200" dirty="0" smtClean="0">
                        <a:solidFill>
                          <a:schemeClr val="tx1"/>
                        </a:solidFill>
                        <a:latin typeface="나눔스퀘어 네오 OTF Bold" panose="00000800000000000000" pitchFamily="50" charset="-127"/>
                        <a:ea typeface="나눔스퀘어 네오 OTF Bold" panose="00000800000000000000" pitchFamily="50" charset="-127"/>
                        <a:cs typeface="Malgun Gothic Semilight" panose="020B0502040204020203" pitchFamily="34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6215948"/>
                  </a:ext>
                </a:extLst>
              </a:tr>
              <a:tr h="2320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유형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일반 화장품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291981"/>
                  </a:ext>
                </a:extLst>
              </a:tr>
              <a:tr h="3230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내용량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300 mL (10. 14 fl. oz.)</a:t>
                      </a:r>
                      <a:endParaRPr lang="en-US" altLang="ko-KR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1131580"/>
                  </a:ext>
                </a:extLst>
              </a:tr>
              <a:tr h="757807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계면활성제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다이소듐라우레스설포석시네이트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라우릴글루코사이드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소듐코코일이세티오네이트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라우릴베타인</a:t>
                      </a:r>
                      <a:r>
                        <a:rPr lang="en-US" altLang="ko-KR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라우릴하이드록시설테인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6044446"/>
                  </a:ext>
                </a:extLst>
              </a:tr>
              <a:tr h="4442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모발 영양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·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탄력 성분</a:t>
                      </a:r>
                      <a:endParaRPr lang="ko-KR" altLang="en-US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카퍼트라이펩타이드-1, 헥사펩타이드-2, 트라이펩타이드-29, 아세틸헥사펩타이드-8, 헥사펩타이드-9, 니코티노일트라이펩타이드-1</a:t>
                      </a:r>
                      <a:r>
                        <a:rPr lang="en-US" altLang="ko-KR" sz="10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514288"/>
                  </a:ext>
                </a:extLst>
              </a:tr>
              <a:tr h="444244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두피 자극 및 스트레스 완화</a:t>
                      </a:r>
                      <a:endParaRPr lang="en-US" altLang="ko-KR" sz="12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(8</a:t>
                      </a:r>
                      <a:r>
                        <a:rPr lang="ko-KR" altLang="en-US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가지 </a:t>
                      </a:r>
                      <a:r>
                        <a:rPr lang="en-US" altLang="ko-KR" sz="9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Conditional Complex)</a:t>
                      </a:r>
                      <a:endParaRPr lang="ko-KR" altLang="en-US" sz="9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윈터체리뿌리추출물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시카카이열매추출물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님잎추출물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인디안구스베리열매추출물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하수오뿌리추출물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약모밀추출물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울금뿌리추출물</a:t>
                      </a:r>
                      <a:r>
                        <a:rPr lang="en-US" altLang="ko-KR" sz="1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0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병풀추출물</a:t>
                      </a:r>
                      <a:endParaRPr lang="ko-KR" altLang="en-US" sz="10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1025377"/>
                  </a:ext>
                </a:extLst>
              </a:tr>
              <a:tr h="24083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Check Point</a:t>
                      </a:r>
                      <a:endParaRPr lang="ko-KR" altLang="en-US" sz="2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EWG GREEN 등급으로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리매칭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된 착한 성분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식물 유래 계면활성제 종류 및 함량 증가로 더욱 풍성해진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거품량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사용 후 뻣뻣함</a:t>
                      </a:r>
                      <a:r>
                        <a:rPr lang="ko-KR" altLang="en-US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NO!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모발 엉킴 없이 부드러워진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사용감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액티브 성분을 추가하여 효능에 더 집중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!</a:t>
                      </a:r>
                      <a:endParaRPr lang="ko-KR" altLang="en-US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      무겁지 않게</a:t>
                      </a:r>
                      <a:r>
                        <a:rPr lang="en-US" altLang="ko-KR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! </a:t>
                      </a:r>
                      <a:r>
                        <a:rPr lang="ko-KR" altLang="en-US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편리하게 사용 가능한 </a:t>
                      </a:r>
                      <a:r>
                        <a:rPr lang="ko-KR" altLang="en-US" sz="1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펌프형</a:t>
                      </a:r>
                      <a:endParaRPr lang="ko-KR" altLang="en-US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latinLnBrk="1"/>
                      <a:endParaRPr lang="ko-KR" altLang="en-US" sz="10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605760"/>
                  </a:ext>
                </a:extLst>
              </a:tr>
            </a:tbl>
          </a:graphicData>
        </a:graphic>
      </p:graphicFrame>
      <p:grpSp>
        <p:nvGrpSpPr>
          <p:cNvPr id="11" name="그룹 10"/>
          <p:cNvGrpSpPr/>
          <p:nvPr/>
        </p:nvGrpSpPr>
        <p:grpSpPr>
          <a:xfrm>
            <a:off x="6935671" y="3814214"/>
            <a:ext cx="251008" cy="2135190"/>
            <a:chOff x="7041485" y="4148704"/>
            <a:chExt cx="251008" cy="2135190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4148704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4605174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5061645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5518116"/>
              <a:ext cx="251008" cy="309308"/>
            </a:xfrm>
            <a:prstGeom prst="rect">
              <a:avLst/>
            </a:prstGeom>
            <a:noFill/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53" t="-971" r="27999" b="84812"/>
            <a:stretch/>
          </p:blipFill>
          <p:spPr>
            <a:xfrm rot="821262">
              <a:off x="7041485" y="5974586"/>
              <a:ext cx="251008" cy="309308"/>
            </a:xfrm>
            <a:prstGeom prst="rect">
              <a:avLst/>
            </a:prstGeom>
            <a:noFill/>
          </p:spPr>
        </p:pic>
      </p:grpSp>
      <p:sp>
        <p:nvSpPr>
          <p:cNvPr id="12" name="TextBox 1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426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457825" y="3848100"/>
            <a:ext cx="5467350" cy="2019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93"/>
          <a:stretch/>
        </p:blipFill>
        <p:spPr>
          <a:xfrm>
            <a:off x="9067800" y="1240685"/>
            <a:ext cx="2562225" cy="22010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제형 및 주요 계면활성제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79"/>
          <a:stretch/>
        </p:blipFill>
        <p:spPr>
          <a:xfrm>
            <a:off x="552450" y="1860115"/>
            <a:ext cx="4705351" cy="403586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377707" y="1704457"/>
            <a:ext cx="5117286" cy="182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[</a:t>
            </a:r>
            <a:r>
              <a:rPr lang="ko-KR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라우릴글루코사이드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]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라우릴글루코사이드는</a:t>
            </a: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코코넛 열매나 팜 열매에서 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추출하여 얻어진 계면활성제입니다</a:t>
            </a:r>
            <a:r>
              <a:rPr lang="en-US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라우릴글루코사이드</a:t>
            </a: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말고도 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데실글루코사이드</a:t>
            </a:r>
            <a:r>
              <a:rPr lang="en-US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코나코파</a:t>
            </a:r>
            <a:r>
              <a:rPr lang="en-US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 </a:t>
            </a: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등도 코코넛과 팜에서 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추출한 식물성 계면활성제입니다</a:t>
            </a:r>
            <a:r>
              <a:rPr lang="en-US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600700" y="3921115"/>
            <a:ext cx="6096000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ㆍ코코넛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열매나 팜 열매에서 추출되는 </a:t>
            </a:r>
            <a:r>
              <a:rPr lang="ko-KR" altLang="en-US" sz="1300" b="1" u="sng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식물성 계면활성제</a:t>
            </a:r>
            <a:endParaRPr lang="ko-KR" altLang="ko-KR" sz="1300" b="1" u="sng" dirty="0">
              <a:solidFill>
                <a:schemeClr val="bg2">
                  <a:lumMod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뛰어난</a:t>
            </a:r>
            <a:r>
              <a:rPr lang="ko-KR" altLang="ko-KR" sz="1300" dirty="0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300" dirty="0" err="1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생분해성</a:t>
            </a:r>
            <a:r>
              <a:rPr lang="ko-KR" altLang="ko-KR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용해성, 기포성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부드러운</a:t>
            </a:r>
            <a:r>
              <a:rPr lang="ko-KR" altLang="ko-KR" sz="1300" dirty="0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300" dirty="0" err="1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거품력</a:t>
            </a:r>
            <a:r>
              <a:rPr lang="ko-KR" altLang="ko-KR" sz="1300" dirty="0" err="1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으로</a:t>
            </a:r>
            <a:r>
              <a:rPr lang="ko-KR" altLang="ko-KR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자극없이 세정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300" b="1" u="sng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발암물질</a:t>
            </a:r>
            <a:r>
              <a:rPr lang="ko-KR" altLang="ko-KR" sz="1300" b="1" u="sng" dirty="0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300" b="1" u="sng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프리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음이온</a:t>
            </a:r>
            <a:r>
              <a:rPr lang="ko-KR" altLang="ko-KR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양이온, </a:t>
            </a:r>
            <a:r>
              <a:rPr lang="ko-KR" altLang="ko-KR" sz="1300" dirty="0" err="1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양쪽성</a:t>
            </a:r>
            <a:r>
              <a:rPr lang="ko-KR" altLang="ko-KR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계면활성제와 뛰어난 호환성을 가짐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300" dirty="0" err="1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높은</a:t>
            </a:r>
            <a:r>
              <a:rPr lang="ko-KR" altLang="ko-KR" sz="1300" dirty="0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안정성</a:t>
            </a:r>
            <a:r>
              <a:rPr lang="en-US" altLang="ko-KR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유아용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세정제에 </a:t>
            </a:r>
            <a:r>
              <a:rPr lang="ko-KR" altLang="en-US" sz="1300" dirty="0">
                <a:solidFill>
                  <a:schemeClr val="bg2">
                    <a:lumMod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많이 사용하는 세정 원료</a:t>
            </a:r>
            <a:endParaRPr lang="ko-KR" altLang="ko-KR" sz="1300" dirty="0">
              <a:solidFill>
                <a:schemeClr val="bg2">
                  <a:lumMod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651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3)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제형 및 주요 계면활성제 특징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095864" y="1135225"/>
            <a:ext cx="51172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[</a:t>
            </a:r>
            <a:r>
              <a:rPr lang="ko-KR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라우릴하이드록시설테인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]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부드러운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거품 생성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양쪽성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계면활성제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정전기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방지</a:t>
            </a:r>
            <a:r>
              <a:rPr lang="en-US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저자극성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야자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및 코코넛 유래 식물 유래 계면활성제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551384" y="1135225"/>
            <a:ext cx="51172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[</a:t>
            </a:r>
            <a:r>
              <a:rPr lang="ko-KR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다이소듐라우레스설포석시네이트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]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오일팜의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과육에서 착유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팜오일에서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추출되는 식물 유래 계면활성제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음이온성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계면활성제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en-US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Ewg</a:t>
            </a:r>
            <a:r>
              <a:rPr lang="en-US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등급의 성</a:t>
            </a: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분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자극이 적은 세정 성분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풍부하고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부드러운 거품 형성</a:t>
            </a:r>
            <a:endParaRPr lang="en-US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ㆍ우수한</a:t>
            </a:r>
            <a:r>
              <a:rPr lang="ko-KR" altLang="en-US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세정력</a:t>
            </a:r>
            <a:endParaRPr lang="ko-KR" altLang="ko-KR" sz="115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ko-KR" altLang="ko-KR" sz="115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095864" y="4077072"/>
            <a:ext cx="51172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[</a:t>
            </a:r>
            <a:r>
              <a:rPr lang="ko-KR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소듐코코일이세티오네이트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]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코넛에서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유래한 식물 계면활성제 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부드럽고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풍부한 </a:t>
            </a:r>
            <a:r>
              <a:rPr lang="ko-KR" altLang="ko-KR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거품력</a:t>
            </a:r>
            <a:endParaRPr lang="ko-KR" altLang="ko-KR" sz="115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저자극성</a:t>
            </a:r>
            <a:r>
              <a:rPr lang="en-US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세정력 우수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생분해성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우수 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음이온계면활성제</a:t>
            </a:r>
            <a:endParaRPr lang="ko-KR" altLang="ko-KR" sz="115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코코넛오일에서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착즙한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지방산과 이세티오닉산과 결합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51384" y="4077072"/>
            <a:ext cx="511728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[</a:t>
            </a:r>
            <a:r>
              <a:rPr lang="ko-KR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라우릴베타인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]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양쪽성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계면활성제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음이온</a:t>
            </a:r>
            <a:r>
              <a:rPr lang="en-US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ko-KR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비이온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계면활성제와 뛰어난 호환성을 가짐</a:t>
            </a:r>
            <a:r>
              <a:rPr lang="en-US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ko-KR" sz="115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생분해성이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좋음</a:t>
            </a: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저자극성</a:t>
            </a:r>
            <a:endParaRPr lang="ko-KR" altLang="ko-KR" sz="115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11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r>
              <a:rPr lang="ko-KR" altLang="ko-KR" sz="11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코코넛</a:t>
            </a:r>
            <a:r>
              <a:rPr lang="ko-KR" altLang="ko-KR" sz="11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유래 </a:t>
            </a:r>
            <a:r>
              <a:rPr lang="en-US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 </a:t>
            </a:r>
            <a:r>
              <a:rPr lang="en-US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+ </a:t>
            </a:r>
            <a:r>
              <a:rPr lang="ko-KR" altLang="ko-KR" sz="11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합성</a:t>
            </a:r>
            <a:r>
              <a:rPr lang="en-US" altLang="ko-KR" sz="1150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endParaRPr lang="ko-KR" altLang="ko-KR" sz="115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5795243" y="1150570"/>
            <a:ext cx="0" cy="5129117"/>
          </a:xfrm>
          <a:prstGeom prst="line">
            <a:avLst/>
          </a:prstGeom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42" t="83080" r="84073" b="-2507"/>
          <a:stretch/>
        </p:blipFill>
        <p:spPr>
          <a:xfrm>
            <a:off x="9724700" y="2083139"/>
            <a:ext cx="1719799" cy="1332238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3584932" y="1782664"/>
            <a:ext cx="1919633" cy="1693273"/>
            <a:chOff x="3833215" y="1722104"/>
            <a:chExt cx="1919633" cy="1693273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91" t="-707" r="19540" b="81280"/>
            <a:stretch/>
          </p:blipFill>
          <p:spPr>
            <a:xfrm>
              <a:off x="3833215" y="2134741"/>
              <a:ext cx="1653186" cy="1280636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13" t="27222" r="-2982" b="53351"/>
            <a:stretch/>
          </p:blipFill>
          <p:spPr>
            <a:xfrm>
              <a:off x="4802116" y="1722104"/>
              <a:ext cx="950732" cy="736482"/>
            </a:xfrm>
            <a:prstGeom prst="rect">
              <a:avLst/>
            </a:prstGeom>
          </p:spPr>
        </p:pic>
      </p:grp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55" t="83531" r="19376" b="-2958"/>
          <a:stretch/>
        </p:blipFill>
        <p:spPr>
          <a:xfrm>
            <a:off x="9724700" y="4935777"/>
            <a:ext cx="1719799" cy="1332238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88" t="55823" r="18743" b="24750"/>
          <a:stretch/>
        </p:blipFill>
        <p:spPr>
          <a:xfrm>
            <a:off x="3584931" y="4941833"/>
            <a:ext cx="1719799" cy="133223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48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t="-280" r="14505" b="280"/>
          <a:stretch/>
        </p:blipFill>
        <p:spPr>
          <a:xfrm>
            <a:off x="2010470" y="1243507"/>
            <a:ext cx="2686286" cy="21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050148" y="1806985"/>
            <a:ext cx="5121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건강한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머릿결을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 위한 모발 영양 · 에너지 성분 함유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50148" y="2204563"/>
            <a:ext cx="4747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진세노사이드와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펩타이드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6종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(카퍼트라이펩타이드-1, 헥사펩타이드-2, 트라이펩타이드-29, 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아세틸헥사펩타이드-8, 헥사펩타이드-9, 니코티노일트라이펩타이드-1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)이 함유되어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모발의 풍부한 영양을 공급합니다.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50148" y="4336758"/>
            <a:ext cx="455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피부에 더 순하게, 식물 유래 계면활성제 함유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50148" y="4748478"/>
            <a:ext cx="4838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식물성 계면활성제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다이소듐라우레스설포석시네이트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라우릴글루코사이드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소듐코코일이세티오네이트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라우릴베타인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라우릴하이드록시설테인</a:t>
            </a:r>
            <a:r>
              <a:rPr lang="ko-KR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모발의 건강을 지켜주고, 풍성한 거품으로 자극 없이 두피에 쌓인 </a:t>
            </a:r>
            <a:endParaRPr lang="en-US" altLang="ko-KR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노폐물과 피지를 깔끔하게 제거하여 줍니다.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4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01</a:t>
            </a:r>
            <a:endParaRPr lang="ko-KR" altLang="en-US" sz="3500" dirty="0">
              <a:solidFill>
                <a:schemeClr val="accent4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9" r="32203"/>
          <a:stretch/>
        </p:blipFill>
        <p:spPr>
          <a:xfrm>
            <a:off x="2010470" y="3745311"/>
            <a:ext cx="2664476" cy="216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983172" y="364502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4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02</a:t>
            </a:r>
            <a:endParaRPr lang="ko-KR" altLang="en-US" sz="3500" dirty="0">
              <a:solidFill>
                <a:schemeClr val="accent4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699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9" r="1832" b="2585"/>
          <a:stretch/>
        </p:blipFill>
        <p:spPr>
          <a:xfrm>
            <a:off x="2016525" y="1247399"/>
            <a:ext cx="2670532" cy="21498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050148" y="1813926"/>
            <a:ext cx="3414717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두피 자극 및 스트레스 완화에 도움을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주는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8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가지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Conditional Complex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249982" y="2641461"/>
            <a:ext cx="531708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윈터체리뿌리추출물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아슈와간다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인도의 인삼이라 불리는 식물로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 보호에 도움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시카카이열매추출물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 중부지역에 자생하는 아카시아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콘시나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나무 열매 추출물로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가려움 완화에 도움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님잎추출물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인도에서 민간 약재로도 사용되는 식물로 특히 헤어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컨디셔닝제로서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두피에 활력을 부여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합니다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인디안구스베리열매추출물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암라추출물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인도에서 </a:t>
            </a:r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암라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라고도 불리는 식물로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비타민 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C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가 풍부하여 두피 건강에 도움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약모밀추출물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(</a:t>
            </a:r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어성초추출물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)</a:t>
            </a: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민감한 피부를 진정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시키는 데에 도움을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하수오뿌리추출물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예민한 두피를 진정시키고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영양을 공급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합니다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울금뿌리추출물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강황의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뿌리에서 추출하여 얻은 성분으로 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외부 자극 및 스트레스로 지친 피부 진정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에 도움을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병풀추출물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피부의 </a:t>
            </a:r>
            <a:r>
              <a:rPr lang="ko-KR" altLang="en-US" sz="1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자극감을</a:t>
            </a:r>
            <a:r>
              <a:rPr lang="ko-KR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완화하고 건조함을 개선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하는데 도움을 줍니다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025924" y="2641461"/>
            <a:ext cx="587643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3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9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3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8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3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en-US" altLang="ko-KR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ㆍ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endParaRPr lang="ko-KR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4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03</a:t>
            </a:r>
            <a:endParaRPr lang="ko-KR" altLang="en-US" sz="3500" dirty="0">
              <a:solidFill>
                <a:schemeClr val="accent4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123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4" r="7490"/>
          <a:stretch/>
        </p:blipFill>
        <p:spPr>
          <a:xfrm>
            <a:off x="1998357" y="3748434"/>
            <a:ext cx="2670785" cy="215597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/>
          <a:stretch/>
        </p:blipFill>
        <p:spPr>
          <a:xfrm>
            <a:off x="2010468" y="1241403"/>
            <a:ext cx="2688699" cy="21625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4)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특징 및 주요 성분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050148" y="1806985"/>
            <a:ext cx="3990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NO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향료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,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오직 식물성 오일만으로 </a:t>
            </a:r>
            <a:r>
              <a:rPr lang="ko-KR" alt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부향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050148" y="2204563"/>
            <a:ext cx="474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자극 없이 은은하게 퍼지는 라벤더오일이 두피에 편안함을 주고</a:t>
            </a: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특유의 상쾌함과 청량감을 부여합니다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050148" y="4336758"/>
            <a:ext cx="2977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PH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5.42 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±0.5 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약산성 샴푸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050148" y="4748478"/>
            <a:ext cx="48386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건조한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두피에 약산성 수분 보호막을 형성하여</a:t>
            </a:r>
          </a:p>
          <a:p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 후에도 촉촉하고 건강한 두피와 모발 유지에 도움을 줍니다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92220" y="6305344"/>
            <a:ext cx="983689" cy="20005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원료적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특성에 한함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83172" y="1155992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4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04</a:t>
            </a:r>
            <a:endParaRPr lang="ko-KR" altLang="en-US" sz="3500" dirty="0">
              <a:solidFill>
                <a:schemeClr val="accent4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983172" y="3645024"/>
            <a:ext cx="173488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500" dirty="0" smtClean="0">
                <a:solidFill>
                  <a:schemeClr val="accent4">
                    <a:lumMod val="75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05</a:t>
            </a:r>
            <a:endParaRPr lang="ko-KR" altLang="en-US" sz="3500" dirty="0">
              <a:solidFill>
                <a:schemeClr val="accent4">
                  <a:lumMod val="75000"/>
                </a:schemeClr>
              </a:solidFill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504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5)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사용 방법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6893" y="5150880"/>
            <a:ext cx="15857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모발을 충분히 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물에 적셔 줍니다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18665" y="5150880"/>
            <a:ext cx="21124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본 품 적당량을 덜어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거품을 낸 뒤 모발과 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두피에 적용해 줍니다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59833" y="5150880"/>
            <a:ext cx="2112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부드럽게 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마사지 해</a:t>
            </a:r>
            <a:r>
              <a:rPr lang="en-US" altLang="ko-K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줍니다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01002" y="5150880"/>
            <a:ext cx="2112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깨끗이 </a:t>
            </a:r>
            <a:endParaRPr lang="en-US" altLang="ko-KR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pPr algn="ctr"/>
            <a:r>
              <a:rPr lang="ko-KR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헹구어 냅니다</a:t>
            </a:r>
            <a:r>
              <a:rPr lang="en-US" altLang="ko-K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744843" y="2666750"/>
            <a:ext cx="2169831" cy="2161859"/>
            <a:chOff x="744843" y="2406355"/>
            <a:chExt cx="2169831" cy="2161859"/>
          </a:xfrm>
        </p:grpSpPr>
        <p:sp>
          <p:nvSpPr>
            <p:cNvPr id="26" name="타원 25"/>
            <p:cNvSpPr/>
            <p:nvPr/>
          </p:nvSpPr>
          <p:spPr>
            <a:xfrm>
              <a:off x="744843" y="2406355"/>
              <a:ext cx="2161859" cy="21618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3753" r="65803" b="52180"/>
            <a:stretch/>
          </p:blipFill>
          <p:spPr>
            <a:xfrm>
              <a:off x="772914" y="2676353"/>
              <a:ext cx="2141760" cy="1550476"/>
            </a:xfrm>
            <a:prstGeom prst="rect">
              <a:avLst/>
            </a:prstGeom>
          </p:spPr>
        </p:pic>
      </p:grpSp>
      <p:grpSp>
        <p:nvGrpSpPr>
          <p:cNvPr id="30" name="그룹 29"/>
          <p:cNvGrpSpPr/>
          <p:nvPr/>
        </p:nvGrpSpPr>
        <p:grpSpPr>
          <a:xfrm>
            <a:off x="8976320" y="2666750"/>
            <a:ext cx="2161859" cy="2161859"/>
            <a:chOff x="8976320" y="2406355"/>
            <a:chExt cx="2161859" cy="2161859"/>
          </a:xfrm>
        </p:grpSpPr>
        <p:sp>
          <p:nvSpPr>
            <p:cNvPr id="29" name="타원 28"/>
            <p:cNvSpPr/>
            <p:nvPr/>
          </p:nvSpPr>
          <p:spPr>
            <a:xfrm>
              <a:off x="8976320" y="2406355"/>
              <a:ext cx="2161859" cy="21618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36" t="48596" r="6790" b="7337"/>
            <a:stretch/>
          </p:blipFill>
          <p:spPr>
            <a:xfrm>
              <a:off x="9121837" y="2517434"/>
              <a:ext cx="1893353" cy="1763897"/>
            </a:xfrm>
            <a:prstGeom prst="rect">
              <a:avLst/>
            </a:prstGeom>
          </p:spPr>
        </p:pic>
      </p:grpSp>
      <p:grpSp>
        <p:nvGrpSpPr>
          <p:cNvPr id="32" name="그룹 31"/>
          <p:cNvGrpSpPr/>
          <p:nvPr/>
        </p:nvGrpSpPr>
        <p:grpSpPr>
          <a:xfrm>
            <a:off x="3493983" y="2666750"/>
            <a:ext cx="2161859" cy="2161859"/>
            <a:chOff x="3403264" y="2406355"/>
            <a:chExt cx="2161859" cy="2161859"/>
          </a:xfrm>
        </p:grpSpPr>
        <p:sp>
          <p:nvSpPr>
            <p:cNvPr id="27" name="타원 26"/>
            <p:cNvSpPr/>
            <p:nvPr/>
          </p:nvSpPr>
          <p:spPr>
            <a:xfrm>
              <a:off x="3403264" y="2406355"/>
              <a:ext cx="2161859" cy="21618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67" t="3753" r="39639" b="52180"/>
            <a:stretch/>
          </p:blipFill>
          <p:spPr>
            <a:xfrm>
              <a:off x="3687874" y="2475043"/>
              <a:ext cx="1616853" cy="1763897"/>
            </a:xfrm>
            <a:prstGeom prst="rect">
              <a:avLst/>
            </a:prstGeom>
          </p:spPr>
        </p:pic>
      </p:grpSp>
      <p:grpSp>
        <p:nvGrpSpPr>
          <p:cNvPr id="31" name="그룹 30"/>
          <p:cNvGrpSpPr/>
          <p:nvPr/>
        </p:nvGrpSpPr>
        <p:grpSpPr>
          <a:xfrm>
            <a:off x="6235151" y="2666750"/>
            <a:ext cx="2161859" cy="2161859"/>
            <a:chOff x="6096000" y="2406355"/>
            <a:chExt cx="2161859" cy="2161859"/>
          </a:xfrm>
        </p:grpSpPr>
        <p:sp>
          <p:nvSpPr>
            <p:cNvPr id="28" name="타원 27"/>
            <p:cNvSpPr/>
            <p:nvPr/>
          </p:nvSpPr>
          <p:spPr>
            <a:xfrm>
              <a:off x="6096000" y="2406355"/>
              <a:ext cx="2161859" cy="21618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OTF" panose="020B0600000101010101" pitchFamily="34" charset="-127"/>
                <a:ea typeface="나눔스퀘어OTF" panose="020B0600000101010101" pitchFamily="34" charset="-127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31" t="4056" r="6538" b="51877"/>
            <a:stretch/>
          </p:blipFill>
          <p:spPr>
            <a:xfrm>
              <a:off x="6264909" y="2602982"/>
              <a:ext cx="1913932" cy="1702573"/>
            </a:xfrm>
            <a:prstGeom prst="rect">
              <a:avLst/>
            </a:prstGeom>
          </p:spPr>
        </p:pic>
      </p:grpSp>
      <p:sp>
        <p:nvSpPr>
          <p:cNvPr id="13" name="1/2 액자 12"/>
          <p:cNvSpPr/>
          <p:nvPr/>
        </p:nvSpPr>
        <p:spPr>
          <a:xfrm rot="8100000">
            <a:off x="3062021" y="3605372"/>
            <a:ext cx="284615" cy="284615"/>
          </a:xfrm>
          <a:prstGeom prst="halfFram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3" name="1/2 액자 22"/>
          <p:cNvSpPr/>
          <p:nvPr/>
        </p:nvSpPr>
        <p:spPr>
          <a:xfrm rot="8100000">
            <a:off x="5803189" y="3605372"/>
            <a:ext cx="284615" cy="284615"/>
          </a:xfrm>
          <a:prstGeom prst="halfFram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24" name="1/2 액자 23"/>
          <p:cNvSpPr/>
          <p:nvPr/>
        </p:nvSpPr>
        <p:spPr>
          <a:xfrm rot="8100000">
            <a:off x="8544357" y="3605372"/>
            <a:ext cx="284615" cy="284615"/>
          </a:xfrm>
          <a:prstGeom prst="halfFram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98306" y="1790214"/>
            <a:ext cx="3395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How to Use?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 flipH="1">
            <a:off x="551062" y="2004423"/>
            <a:ext cx="4547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7176120" y="2004423"/>
            <a:ext cx="4547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171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2020" y="259126"/>
            <a:ext cx="5119963" cy="3844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6)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 사용 순서 및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함께 사용하는 제품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-278675" y="2156646"/>
            <a:ext cx="12104915" cy="3085915"/>
            <a:chOff x="-278675" y="2156646"/>
            <a:chExt cx="12104915" cy="3085915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60" b="25382"/>
            <a:stretch/>
          </p:blipFill>
          <p:spPr>
            <a:xfrm>
              <a:off x="-278675" y="2156646"/>
              <a:ext cx="8006809" cy="3077205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8" t="74940" r="21315" b="1987"/>
            <a:stretch/>
          </p:blipFill>
          <p:spPr>
            <a:xfrm>
              <a:off x="7297783" y="2339527"/>
              <a:ext cx="4528457" cy="290303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10" t="74940" r="48418" b="1987"/>
            <a:stretch/>
          </p:blipFill>
          <p:spPr>
            <a:xfrm>
              <a:off x="7062651" y="2339527"/>
              <a:ext cx="269966" cy="2903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970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02020" y="259126"/>
            <a:ext cx="5119963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7) FAQ</a:t>
            </a:r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4718" y="1197729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7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4">
                  <a:lumMod val="7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0879" y="1321655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지쿱 샴푸의 특징은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10879" y="1762247"/>
            <a:ext cx="8517237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식물유래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계면활성제를 사용한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저자극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샴푸로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머리카락과 두피에 쌓인 노폐물과 피지를 깔끔하게 제거하여 주고 모발 건강을 지켜주는 샴푸 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영양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성분이 함유되어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 및 두피 건강에 도움을 주는 제품입니다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4718" y="1717190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4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4718" y="2486486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7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4">
                  <a:lumMod val="7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0879" y="2616644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왜 식물 유래 계면활성제가 </a:t>
            </a:r>
            <a:r>
              <a:rPr lang="ko-KR" alt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좋은건가요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0879" y="3055428"/>
            <a:ext cx="8517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일반적으로 판매되는 합성 계면활성제로 만든 샴푸에 비해서 다소 뻣뻣함을 느끼실 수 있습니다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 </a:t>
            </a:r>
            <a:endParaRPr lang="en-US" altLang="ko-KR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이는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모발을 인위적으로 부드럽게 만드는 작용을 하기 위해 첨가되는 실리콘 성분이 들어가지 않기 때문입니다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/>
            </a:r>
            <a:b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</a:b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샴푸는 실리콘 성분까지 제외하여 만든 건강 샴푸입니다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4718" y="3020143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4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4719" y="3895722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7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4">
                  <a:lumMod val="7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10879" y="4007466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향료는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안들어간게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 맞나요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10879" y="4492833"/>
            <a:ext cx="851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샴푸는 향료를 제외하고 만든 제품 입니다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  <a:p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‘</a:t>
            </a:r>
            <a:r>
              <a:rPr lang="ko-KR" altLang="en-US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라벤더오일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’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즉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아로마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오일로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부향하여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만든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제품입니다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endParaRPr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4719" y="4398377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4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54719" y="5213767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75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Q.</a:t>
            </a:r>
            <a:endParaRPr lang="ko-KR" altLang="en-US" sz="3000" b="1" dirty="0">
              <a:solidFill>
                <a:schemeClr val="accent4">
                  <a:lumMod val="75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10879" y="5348401"/>
            <a:ext cx="8517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지쿱 샴푸는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탈모에 효과가 있나요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?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10879" y="5834631"/>
            <a:ext cx="8517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지쿱 샴푸는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온 가족이 사용 가능한 식물 유래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계면활성제 샴푸이며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탈모 완화 기능성은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없습니다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/>
            </a:r>
            <a:b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</a:b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탈모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완화 기능성 샴푸를 찾으신다면 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‘</a:t>
            </a:r>
            <a:r>
              <a:rPr lang="ko-KR" altLang="en-US" sz="1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케어셀라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나디모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샴푸</a:t>
            </a:r>
            <a:r>
              <a:rPr lang="en-US" altLang="ko-KR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’</a:t>
            </a:r>
            <a:r>
              <a:rPr lang="ko-KR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를 </a:t>
            </a:r>
            <a:r>
              <a:rPr lang="ko-KR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추천 드립니다</a:t>
            </a:r>
            <a:r>
              <a:rPr lang="en-US" altLang="ko-K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OTF" panose="020B0600000101010101" pitchFamily="34" charset="-127"/>
                <a:ea typeface="나눔스퀘어OTF" panose="020B0600000101010101" pitchFamily="34" charset="-127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54719" y="5747424"/>
            <a:ext cx="778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스퀘어 네오 OTF Heavy" panose="00000A00000000000000" pitchFamily="50" charset="-127"/>
                <a:ea typeface="나눔스퀘어 네오 OTF Heavy" panose="00000A00000000000000" pitchFamily="50" charset="-127"/>
              </a:rPr>
              <a:t>A.</a:t>
            </a:r>
            <a:endParaRPr lang="ko-KR" altLang="en-US" sz="3000" b="1" dirty="0">
              <a:solidFill>
                <a:schemeClr val="accent4">
                  <a:lumMod val="60000"/>
                  <a:lumOff val="40000"/>
                </a:schemeClr>
              </a:solidFill>
              <a:latin typeface="나눔스퀘어 네오 OTF Heavy" panose="00000A00000000000000" pitchFamily="50" charset="-127"/>
              <a:ea typeface="나눔스퀘어 네오 OTF Heavy" panose="00000A00000000000000" pitchFamily="50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 flipH="1">
            <a:off x="1754720" y="2394785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 flipH="1">
            <a:off x="1754720" y="3766478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H="1">
            <a:off x="1754720" y="5101135"/>
            <a:ext cx="87077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54223" y="361960"/>
            <a:ext cx="2388180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02. </a:t>
            </a:r>
            <a:r>
              <a:rPr lang="en-US" altLang="ko-KR" sz="1200" b="1" dirty="0">
                <a:latin typeface="나눔스퀘어OTF" panose="020B0600000101010101" pitchFamily="34" charset="-127"/>
                <a:ea typeface="나눔스퀘어OTF" panose="020B0600000101010101" pitchFamily="34" charset="-127"/>
              </a:rPr>
              <a:t>PRODUCT INFORMATION</a:t>
            </a:r>
            <a:endParaRPr lang="ko-KR" altLang="en-US" sz="1200" b="1" dirty="0"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96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407" y="2959426"/>
            <a:ext cx="11353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 smtClean="0">
                <a:solidFill>
                  <a:schemeClr val="bg1"/>
                </a:solidFill>
                <a:latin typeface="나눔스퀘어 네오 OTF ExtraBold" panose="00000900000000000000" pitchFamily="50" charset="-127"/>
                <a:ea typeface="나눔스퀘어 네오 OTF ExtraBold" panose="00000900000000000000" pitchFamily="50" charset="-127"/>
              </a:rPr>
              <a:t>Thank You!</a:t>
            </a:r>
            <a:endParaRPr lang="ko-KR" altLang="en-US" sz="4000" dirty="0">
              <a:solidFill>
                <a:schemeClr val="bg1"/>
              </a:solidFill>
              <a:latin typeface="나눔스퀘어 네오 OTF ExtraBold" panose="00000900000000000000" pitchFamily="50" charset="-127"/>
              <a:ea typeface="나눔스퀘어 네오 OTF ExtraBold" panose="00000900000000000000" pitchFamily="50" charset="-127"/>
            </a:endParaRPr>
          </a:p>
        </p:txBody>
      </p:sp>
      <p:sp>
        <p:nvSpPr>
          <p:cNvPr id="4" name="Google Shape;137;p28">
            <a:extLst>
              <a:ext uri="{FF2B5EF4-FFF2-40B4-BE49-F238E27FC236}">
                <a16:creationId xmlns:a16="http://schemas.microsoft.com/office/drawing/2014/main" id="{8A49EE56-38AC-A348-A6EE-FEEFC80C5772}"/>
              </a:ext>
            </a:extLst>
          </p:cNvPr>
          <p:cNvSpPr txBox="1">
            <a:spLocks/>
          </p:cNvSpPr>
          <p:nvPr/>
        </p:nvSpPr>
        <p:spPr>
          <a:xfrm>
            <a:off x="647298" y="6448094"/>
            <a:ext cx="5630371" cy="154823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나눔스퀘어OTF"/>
              <a:buNone/>
              <a:defRPr sz="4800" b="1" i="0" u="none" strike="noStrike" cap="none">
                <a:solidFill>
                  <a:schemeClr val="dk1"/>
                </a:solidFill>
                <a:latin typeface="나눔스퀘어OTF"/>
                <a:ea typeface="나눔스퀘어OTF"/>
                <a:cs typeface="나눔스퀘어OTF"/>
                <a:sym typeface="나눔스퀘어OT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quada One"/>
              <a:buNone/>
              <a:defRPr sz="52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마케팅본부 상품기획팀 </a:t>
            </a:r>
            <a:r>
              <a:rPr lang="en-US" altLang="ko-KR" sz="100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| </a:t>
            </a:r>
            <a:r>
              <a:rPr lang="en-US" altLang="ko-KR" sz="1000" dirty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Draft ver. </a:t>
            </a:r>
            <a:r>
              <a:rPr lang="en-US" altLang="ko-KR" sz="1000" b="0" dirty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2022. </a:t>
            </a:r>
            <a:r>
              <a:rPr lang="en-US" altLang="ko-KR" sz="1000" b="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12.01</a:t>
            </a:r>
            <a:r>
              <a:rPr lang="ko-KR" altLang="en-US" sz="1000" dirty="0" smtClean="0">
                <a:solidFill>
                  <a:schemeClr val="bg1"/>
                </a:solidFill>
                <a:effectLst/>
                <a:latin typeface="나눔스퀘어OTF" panose="020B0600000101010101" pitchFamily="34" charset="-127"/>
                <a:ea typeface="나눔스퀘어OTF" panose="020B0600000101010101" pitchFamily="34" charset="-127"/>
              </a:rPr>
              <a:t> </a:t>
            </a:r>
            <a:endParaRPr lang="en-US" sz="1000" dirty="0">
              <a:solidFill>
                <a:schemeClr val="bg1"/>
              </a:solidFill>
              <a:effectLst/>
              <a:latin typeface="나눔스퀘어OTF" panose="020B0600000101010101" pitchFamily="34" charset="-127"/>
              <a:ea typeface="나눔스퀘어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604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1312</Words>
  <Application>Microsoft Office PowerPoint</Application>
  <PresentationFormat>와이드스크린</PresentationFormat>
  <Paragraphs>237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9" baseType="lpstr">
      <vt:lpstr>나눔스퀘어OTF</vt:lpstr>
      <vt:lpstr>맑은 고딕</vt:lpstr>
      <vt:lpstr>나눔스퀘어 네오 OTF Bold</vt:lpstr>
      <vt:lpstr>Arial</vt:lpstr>
      <vt:lpstr>나눔스퀘어 네오 OTF ExtraBold</vt:lpstr>
      <vt:lpstr>나눔스퀘어</vt:lpstr>
      <vt:lpstr>나눔스퀘어 네오 OTF Heavy</vt:lpstr>
      <vt:lpstr>Malgun Gothic Semilight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GCOOP</dc:creator>
  <cp:lastModifiedBy>GC_KIM YJ</cp:lastModifiedBy>
  <cp:revision>102</cp:revision>
  <dcterms:created xsi:type="dcterms:W3CDTF">2022-10-31T00:16:11Z</dcterms:created>
  <dcterms:modified xsi:type="dcterms:W3CDTF">2023-01-11T07:49:41Z</dcterms:modified>
</cp:coreProperties>
</file>