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83" r:id="rId4"/>
    <p:sldId id="284" r:id="rId5"/>
    <p:sldId id="277" r:id="rId6"/>
    <p:sldId id="290" r:id="rId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>
          <p15:clr>
            <a:srgbClr val="A4A3A4"/>
          </p15:clr>
        </p15:guide>
        <p15:guide id="2" orient="horz" pos="482">
          <p15:clr>
            <a:srgbClr val="A4A3A4"/>
          </p15:clr>
        </p15:guide>
        <p15:guide id="3" pos="2880">
          <p15:clr>
            <a:srgbClr val="A4A3A4"/>
          </p15:clr>
        </p15:guide>
        <p15:guide id="4" pos="521">
          <p15:clr>
            <a:srgbClr val="A4A3A4"/>
          </p15:clr>
        </p15:guide>
        <p15:guide id="5" pos="2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B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83" autoAdjust="0"/>
    <p:restoredTop sz="98327" autoAdjust="0"/>
  </p:normalViewPr>
  <p:slideViewPr>
    <p:cSldViewPr>
      <p:cViewPr varScale="1">
        <p:scale>
          <a:sx n="101" d="100"/>
          <a:sy n="101" d="100"/>
        </p:scale>
        <p:origin x="540" y="96"/>
      </p:cViewPr>
      <p:guideLst>
        <p:guide orient="horz" pos="2341"/>
        <p:guide orient="horz" pos="482"/>
        <p:guide pos="2880"/>
        <p:guide pos="521"/>
        <p:guide pos="22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DD5D2DA-E744-4673-967A-74D7624EC1A0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맑은 고딕" panose="020B0503020000020004" pitchFamily="50" charset="-127"/>
              </a:defRPr>
            </a:lvl1pPr>
          </a:lstStyle>
          <a:p>
            <a:fld id="{6F1DF3A9-FE37-4938-AFCF-3EDFF694F00B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8416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DF3A9-FE37-4938-AFCF-3EDFF694F00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2227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DF3A9-FE37-4938-AFCF-3EDFF694F00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8514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DF3A9-FE37-4938-AFCF-3EDFF694F00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1591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9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</a:pPr>
            <a:fld id="{88ACE95A-7473-42DB-AA40-59DB2C487996}" type="slidenum">
              <a:rPr lang="ko-KR" altLang="en-US"/>
              <a:pPr eaLnBrk="1" hangingPunct="1">
                <a:spcBef>
                  <a:spcPct val="0"/>
                </a:spcBef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102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</a:pPr>
            <a:fld id="{562A914C-CC83-4991-8D03-7583E1B92B69}" type="slidenum">
              <a:rPr lang="ko-KR" altLang="en-US"/>
              <a:pPr eaLnBrk="1" hangingPunct="1">
                <a:spcBef>
                  <a:spcPct val="0"/>
                </a:spcBef>
              </a:pPr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DF3A9-FE37-4938-AFCF-3EDFF694F00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451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DD884-96E6-4D4B-A422-F5D5ED561845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B3427-A075-421B-B617-95DE8911ACB2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61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537C0-6D4E-46C1-8200-EE8644B1C42A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96A03-DE2D-40FB-B9ED-C5145AB36E1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97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E98CB-E977-4DE4-8DA0-161FEADCFF90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7BA47-B8A5-4CFC-95FC-00F059A2FAA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906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7839B-C151-4B0A-9EA9-AE65894C52C3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E3B32-7C2B-46C8-820D-4F2A6ADA1620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825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1BA27-BD3F-47A6-8FD5-C9190595CF6F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423BCD-70BB-4109-BFFC-A063D58CC7A9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82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7AAD2-52D1-4F21-A251-5ADB558D9EA1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313FC-2911-443E-877B-512E8593C65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44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55C7F-7654-4A36-9971-C3C76F19789C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04AE6-F9CD-43A2-A4FE-E4215D165B3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836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B9D4B-EEFE-4FAC-8296-2BF981B8CAFF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8BA5-8EE4-40AD-AF12-D9D6B8C2015D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40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E27A2-0BB7-48B0-B806-95CD64F93055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4781F5-1D6E-4C3A-BE7A-2859BA529B1C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60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B7D89-B448-4DBA-84ED-D80D68624929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6CFD4-E648-473F-8E66-D48FDEB77AF1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67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321AC-AEDE-4D11-B5BC-6AE1CF66B9CB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E88CD-7747-4219-B871-93E190A6DFA1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51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2139B7A-4256-409E-AB6C-CD03430E2AEA}" type="datetimeFigureOut">
              <a:rPr lang="ko-KR" altLang="en-US"/>
              <a:pPr>
                <a:defRPr/>
              </a:pPr>
              <a:t>2023-08-21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ea typeface="맑은 고딕" panose="020B0503020000020004" pitchFamily="50" charset="-127"/>
              </a:defRPr>
            </a:lvl1pPr>
          </a:lstStyle>
          <a:p>
            <a:fld id="{36174E39-44A5-4835-AD9B-A99E4E8C4D0B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[VT]Object4 7">
            <a:extLst>
              <a:ext uri="{FF2B5EF4-FFF2-40B4-BE49-F238E27FC236}">
                <a16:creationId xmlns:a16="http://schemas.microsoft.com/office/drawing/2014/main" id="{81A0D080-2282-942E-BD25-D113FFBA4C97}"/>
              </a:ext>
            </a:extLst>
          </p:cNvPr>
          <p:cNvSpPr/>
          <p:nvPr/>
        </p:nvSpPr>
        <p:spPr>
          <a:xfrm>
            <a:off x="0" y="1761264"/>
            <a:ext cx="9144000" cy="18837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defRPr/>
            </a:pPr>
            <a:endParaRPr lang="ko-KR" altLang="en-US" sz="3200" b="1" dirty="0">
              <a:latin typeface=""/>
            </a:endParaRPr>
          </a:p>
        </p:txBody>
      </p:sp>
      <p:pic>
        <p:nvPicPr>
          <p:cNvPr id="3" name="그림 1">
            <a:extLst>
              <a:ext uri="{FF2B5EF4-FFF2-40B4-BE49-F238E27FC236}">
                <a16:creationId xmlns:a16="http://schemas.microsoft.com/office/drawing/2014/main" id="{73EF3597-22B4-5386-EA22-54FEAE739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859082"/>
            <a:ext cx="5486400" cy="1688123"/>
          </a:xfrm>
          <a:prstGeom prst="rect">
            <a:avLst/>
          </a:prstGeom>
          <a:noFill/>
        </p:spPr>
      </p:pic>
      <p:sp>
        <p:nvSpPr>
          <p:cNvPr id="2051" name="[VT]Object2 2051"/>
          <p:cNvSpPr>
            <a:spLocks noChangeArrowheads="1"/>
          </p:cNvSpPr>
          <p:nvPr/>
        </p:nvSpPr>
        <p:spPr bwMode="auto">
          <a:xfrm>
            <a:off x="1792288" y="4149080"/>
            <a:ext cx="54864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ko-KR" altLang="en-US" sz="1400" kern="1200" dirty="0">
                <a:latin typeface="+mn-lt"/>
                <a:ea typeface="+mn-ea"/>
                <a:cs typeface="+mn-cs"/>
              </a:rPr>
              <a:t>■ Product Specifics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ko-KR" altLang="en-US" sz="1400" kern="1200" dirty="0">
                <a:latin typeface="+mn-lt"/>
                <a:ea typeface="+mn-ea"/>
                <a:cs typeface="+mn-cs"/>
              </a:rPr>
              <a:t>■ Product Characteristics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ko-KR" altLang="en-US" sz="1400" kern="1200" dirty="0">
                <a:latin typeface="+mn-lt"/>
                <a:ea typeface="+mn-ea"/>
                <a:cs typeface="+mn-cs"/>
              </a:rPr>
              <a:t>■ Antibacterial Test Results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[VT]Object3 4"/>
          <p:cNvSpPr txBox="1"/>
          <p:nvPr/>
        </p:nvSpPr>
        <p:spPr>
          <a:xfrm>
            <a:off x="539750" y="3500438"/>
            <a:ext cx="8280400" cy="2955925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Product Name: </a:t>
            </a:r>
            <a:r>
              <a:rPr kumimoji="0" lang="en-US" altLang="ko-KR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Gcoop</a:t>
            </a: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 Toothbrush</a:t>
            </a: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Component: 1 Set (4 ea.)</a:t>
            </a: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Handgrip Material: PET &amp; Natural Rubber</a:t>
            </a:r>
            <a:endParaRPr kumimoji="0"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Bristle Material: Synthetic Resin</a:t>
            </a: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Type of Bristle: Soft</a:t>
            </a: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Heat Resistance Limit: 60℃</a:t>
            </a: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Caution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"/>
                <a:ea typeface="+mn-ea"/>
              </a:rPr>
              <a:t>1. Only use for brushing teeth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"/>
                <a:ea typeface="+mn-ea"/>
              </a:rPr>
              <a:t>2. Do not boil the product. Heat will cause the brush to bend and the bristles to fall out.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"/>
                <a:ea typeface="+mn-ea"/>
              </a:rPr>
              <a:t>3. Be sure to brush gently in order to prevent damage to gums.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"/>
                <a:ea typeface="+mn-ea"/>
              </a:rPr>
              <a:t>4. Do not grip the product too tightly to prevent damage.</a:t>
            </a: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1368425"/>
            <a:ext cx="9144000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[VT]Object4 7"/>
          <p:cNvSpPr/>
          <p:nvPr/>
        </p:nvSpPr>
        <p:spPr>
          <a:xfrm>
            <a:off x="0" y="-26988"/>
            <a:ext cx="9144000" cy="13684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defRPr/>
            </a:pPr>
            <a:endParaRPr lang="ko-KR" altLang="en-US" sz="3200" b="1" dirty="0">
              <a:latin typeface="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742113"/>
            <a:ext cx="9144000" cy="115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A6A71E6-983D-22CD-455C-D1BD4B927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467" y="220948"/>
            <a:ext cx="2935065" cy="903097"/>
          </a:xfrm>
          <a:prstGeom prst="rect">
            <a:avLst/>
          </a:prstGeom>
        </p:spPr>
      </p:pic>
      <p:pic>
        <p:nvPicPr>
          <p:cNvPr id="3" name="그림 1">
            <a:extLst>
              <a:ext uri="{FF2B5EF4-FFF2-40B4-BE49-F238E27FC236}">
                <a16:creationId xmlns:a16="http://schemas.microsoft.com/office/drawing/2014/main" id="{1B080DBA-DECA-4C01-61C0-E0157112D5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t="24801" r="11413" b="22701"/>
          <a:stretch/>
        </p:blipFill>
        <p:spPr>
          <a:xfrm>
            <a:off x="4788024" y="2184783"/>
            <a:ext cx="5003921" cy="29434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[VT]Object5 6"/>
          <p:cNvSpPr/>
          <p:nvPr/>
        </p:nvSpPr>
        <p:spPr>
          <a:xfrm>
            <a:off x="1339851" y="1606550"/>
            <a:ext cx="7480622" cy="4170363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"/>
                <a:ea typeface="+mn-ea"/>
              </a:rPr>
              <a:t>      Anti-bacterial bristles kill 99.9% of germs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"/>
                <a:ea typeface="+mn-ea"/>
              </a:rPr>
              <a:t>      Our product removes plaque from between teeth and offers an antibacterial effect with processed gold and charcoal bristles.</a:t>
            </a:r>
            <a:endParaRPr kumimoji="0" lang="en-US" altLang="ko-KR" sz="1200" dirty="0"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"/>
                <a:ea typeface="+mn-ea"/>
              </a:rPr>
              <a:t>      Slip-proof handgrip made of rubber</a:t>
            </a:r>
            <a:endParaRPr kumimoji="0"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"/>
              <a:ea typeface="+mn-ea"/>
            </a:endParaRPr>
          </a:p>
          <a:p>
            <a:pPr marL="358775" indent="-3587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"/>
                <a:ea typeface="+mn-ea"/>
              </a:rPr>
              <a:t>      Our product protects your teeth and gums from accidental damage with its slip-proof rubber handgrip.</a:t>
            </a:r>
            <a:endParaRPr kumimoji="0" lang="en-US" altLang="ko-KR" sz="1200" dirty="0"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"/>
                <a:ea typeface="+mn-ea"/>
              </a:rPr>
              <a:t>      Thin bristles capable of cleaning crevices between teeth</a:t>
            </a:r>
            <a:endParaRPr kumimoji="0"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"/>
                <a:ea typeface="+mn-ea"/>
              </a:rPr>
              <a:t>      The double bristles on this brush can remove plaque that forms deep between teeth.</a:t>
            </a:r>
            <a:endParaRPr kumimoji="0" lang="en-US" altLang="ko-KR" sz="1200" dirty="0"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n-lt"/>
                <a:ea typeface="+mn-ea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"/>
                <a:ea typeface="+mn-ea"/>
              </a:rPr>
              <a:t>      Transparent wave-shaped handle</a:t>
            </a:r>
            <a:endParaRPr kumimoji="0"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"/>
                <a:ea typeface="+mn-ea"/>
              </a:rPr>
              <a:t>      The transparent wave-shaped handle helps you evaluate the hygienic condition of your brush at a glance and offers a comfortable grip with an ergonomic design.</a:t>
            </a:r>
            <a:endParaRPr kumimoji="0" lang="ko-KR" altLang="en-US" sz="1200" dirty="0">
              <a:latin typeface="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4099" name="그룹 6"/>
          <p:cNvGrpSpPr>
            <a:grpSpLocks/>
          </p:cNvGrpSpPr>
          <p:nvPr/>
        </p:nvGrpSpPr>
        <p:grpSpPr bwMode="auto">
          <a:xfrm>
            <a:off x="312738" y="1628775"/>
            <a:ext cx="946150" cy="4248150"/>
            <a:chOff x="457200" y="1268760"/>
            <a:chExt cx="946448" cy="4248472"/>
          </a:xfrm>
        </p:grpSpPr>
        <p:pic>
          <p:nvPicPr>
            <p:cNvPr id="410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816" y="2331516"/>
              <a:ext cx="797216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268760"/>
              <a:ext cx="946448" cy="804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816" y="3501008"/>
              <a:ext cx="797216" cy="797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951" y="4717869"/>
              <a:ext cx="746946" cy="79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[VT]Object6 16"/>
          <p:cNvSpPr/>
          <p:nvPr/>
        </p:nvSpPr>
        <p:spPr>
          <a:xfrm>
            <a:off x="1331913" y="692150"/>
            <a:ext cx="7048500" cy="4333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algn="ctr">
              <a:defRPr/>
            </a:pPr>
            <a:r>
              <a:rPr lang="en-US" altLang="ko-KR" sz="2400" b="1" dirty="0">
                <a:latin typeface="Agency FB" panose="020B0503020202020204" pitchFamily="34" charset="0"/>
              </a:rPr>
              <a:t>GCOOP TOOTHBRUSH</a:t>
            </a:r>
            <a:endParaRPr lang="ko-KR" altLang="en-US" sz="2400" b="1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1196975"/>
            <a:ext cx="2244725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1196975"/>
            <a:ext cx="2173287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오른쪽 화살표 14"/>
          <p:cNvSpPr/>
          <p:nvPr/>
        </p:nvSpPr>
        <p:spPr>
          <a:xfrm>
            <a:off x="4311650" y="2505075"/>
            <a:ext cx="504825" cy="3143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221163"/>
            <a:ext cx="554196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[VT]Object7 7"/>
          <p:cNvSpPr/>
          <p:nvPr/>
        </p:nvSpPr>
        <p:spPr>
          <a:xfrm>
            <a:off x="1331913" y="476250"/>
            <a:ext cx="7048500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defRPr/>
            </a:pPr>
            <a:r>
              <a:rPr lang="en-US" altLang="ko-KR" sz="2000" b="1" dirty="0">
                <a:latin typeface="Agency FB" panose="020B0503020202020204" pitchFamily="34" charset="0"/>
              </a:rPr>
              <a:t>Gcoop</a:t>
            </a:r>
            <a:r>
              <a:rPr lang="en-US" altLang="ko-KR" b="1" dirty="0">
                <a:latin typeface="Agency FB" panose="020B0503020202020204" pitchFamily="34" charset="0"/>
              </a:rPr>
              <a:t> Toothbrush Antibacterial Activity Test</a:t>
            </a:r>
            <a:endParaRPr lang="ko-KR" altLang="en-US" b="1" dirty="0">
              <a:latin typeface="Agency FB" panose="020B0503020202020204" pitchFamily="34" charset="0"/>
            </a:endParaRPr>
          </a:p>
        </p:txBody>
      </p:sp>
      <p:sp>
        <p:nvSpPr>
          <p:cNvPr id="8" name="[VT]Object8 8"/>
          <p:cNvSpPr txBox="1"/>
          <p:nvPr/>
        </p:nvSpPr>
        <p:spPr>
          <a:xfrm>
            <a:off x="2081753" y="4221163"/>
            <a:ext cx="79861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r>
              <a:rPr lang="en-US" altLang="ko-KR" sz="1100">
                <a:latin typeface=""/>
              </a:rPr>
              <a:t>Test Item</a:t>
            </a:r>
            <a:endParaRPr lang="ko-KR" altLang="en-US" sz="1100" dirty="0">
              <a:latin typeface=""/>
            </a:endParaRPr>
          </a:p>
        </p:txBody>
      </p:sp>
      <p:sp>
        <p:nvSpPr>
          <p:cNvPr id="9" name="[VT]Object9 9"/>
          <p:cNvSpPr txBox="1"/>
          <p:nvPr/>
        </p:nvSpPr>
        <p:spPr>
          <a:xfrm>
            <a:off x="4387360" y="4188468"/>
            <a:ext cx="164764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r>
              <a:rPr lang="en-US" altLang="ko-KR" sz="1100">
                <a:latin typeface=""/>
              </a:rPr>
              <a:t>Test Result</a:t>
            </a:r>
            <a:endParaRPr lang="ko-KR" altLang="en-US" sz="1100" dirty="0">
              <a:latin typeface=""/>
            </a:endParaRPr>
          </a:p>
        </p:txBody>
      </p:sp>
      <p:sp>
        <p:nvSpPr>
          <p:cNvPr id="10" name="[VT]Object10 10"/>
          <p:cNvSpPr txBox="1"/>
          <p:nvPr/>
        </p:nvSpPr>
        <p:spPr>
          <a:xfrm>
            <a:off x="1492509" y="4407852"/>
            <a:ext cx="578970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r>
              <a:rPr lang="en-US" altLang="ko-KR" sz="1000" dirty="0">
                <a:latin typeface=""/>
              </a:rPr>
              <a:t>(1) Antibiotic Serial Number (SHAKE FLASK METHOD, KS M 0146-2003): The number of germs/ml, a reduction ratio of germs</a:t>
            </a:r>
          </a:p>
          <a:p>
            <a:endParaRPr lang="ko-KR" altLang="en-US" sz="1000" dirty="0"/>
          </a:p>
        </p:txBody>
      </p:sp>
      <p:sp>
        <p:nvSpPr>
          <p:cNvPr id="11" name="[VT]Object11 11"/>
          <p:cNvSpPr txBox="1"/>
          <p:nvPr/>
        </p:nvSpPr>
        <p:spPr>
          <a:xfrm>
            <a:off x="1432843" y="4768933"/>
            <a:ext cx="2449724" cy="1061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endParaRPr lang="en-US" altLang="ko-KR" sz="900" dirty="0"/>
          </a:p>
          <a:p>
            <a:r>
              <a:rPr lang="en-US" altLang="ko-KR" sz="900">
                <a:latin typeface=""/>
              </a:rPr>
              <a:t>Flora 1: Initial Germs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24 Hours Later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Reduction Ratio of Germs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Flora 2: Initial Germs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24 Hours Later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Reduction Ratio of Germs</a:t>
            </a:r>
            <a:endParaRPr lang="ko-KR" altLang="en-US" sz="900" dirty="0">
              <a:latin typeface=""/>
            </a:endParaRPr>
          </a:p>
        </p:txBody>
      </p:sp>
      <p:sp>
        <p:nvSpPr>
          <p:cNvPr id="12" name="[VT]Object12 12"/>
          <p:cNvSpPr txBox="1"/>
          <p:nvPr/>
        </p:nvSpPr>
        <p:spPr>
          <a:xfrm>
            <a:off x="1360513" y="5803592"/>
            <a:ext cx="7048500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 fontScale="92500" lnSpcReduction="10000"/>
          </a:bodyPr>
          <a:lstStyle/>
          <a:p>
            <a:r>
              <a:rPr lang="en-US" altLang="ko-KR" sz="900">
                <a:latin typeface=""/>
              </a:rPr>
              <a:t>Notes:</a:t>
            </a:r>
            <a:endParaRPr lang="en-US" altLang="ko-KR" sz="900" dirty="0">
              <a:latin typeface="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>
                <a:latin typeface=""/>
              </a:rPr>
              <a:t>Test Conditions: The number of germs was measured after twenty-four hours of shaking the culture subject liquid at a temperature of 37 degrees Celsius with an error tolerance of 1 degree Celsius (shaking 120 times per minute)</a:t>
            </a:r>
            <a:endParaRPr lang="en-US" altLang="ko-KR" sz="900" dirty="0">
              <a:latin typeface="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>
                <a:latin typeface=""/>
              </a:rPr>
              <a:t>Type of Germ Used: Flora 1 - Staphylococcus aureus ATCC 6538</a:t>
            </a:r>
            <a:endParaRPr lang="en-US" altLang="ko-KR" sz="900" dirty="0">
              <a:latin typeface=""/>
            </a:endParaRPr>
          </a:p>
          <a:p>
            <a:r>
              <a:rPr lang="it-IT" altLang="ko-KR" sz="900" dirty="0">
                <a:latin typeface=""/>
              </a:rPr>
              <a:t>	    Flora 2 - Escherichia coli ATCC 25922</a:t>
            </a:r>
            <a:endParaRPr lang="en-US" altLang="ko-KR" sz="900" dirty="0">
              <a:latin typeface="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>
                <a:latin typeface=""/>
              </a:rPr>
              <a:t>&lt;= : Less Than</a:t>
            </a:r>
            <a:endParaRPr lang="ko-KR" altLang="en-US" sz="900" dirty="0">
              <a:latin typeface="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268413"/>
            <a:ext cx="22891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1268413"/>
            <a:ext cx="22733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오른쪽 화살표 2"/>
          <p:cNvSpPr/>
          <p:nvPr/>
        </p:nvSpPr>
        <p:spPr>
          <a:xfrm>
            <a:off x="4175125" y="2587625"/>
            <a:ext cx="503238" cy="3143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5" y="4347511"/>
            <a:ext cx="6002337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[VT]Object13 7"/>
          <p:cNvSpPr/>
          <p:nvPr/>
        </p:nvSpPr>
        <p:spPr>
          <a:xfrm>
            <a:off x="1154113" y="477682"/>
            <a:ext cx="7048500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defRPr/>
            </a:pPr>
            <a:r>
              <a:rPr lang="en-US" altLang="ko-KR" sz="2000" b="1" dirty="0">
                <a:latin typeface="Agency FB" panose="020B0503020202020204" pitchFamily="34" charset="0"/>
              </a:rPr>
              <a:t>Gcoop Toothbrush Antibacterial Activity Test</a:t>
            </a:r>
            <a:endParaRPr lang="ko-KR" altLang="en-US" sz="2000" b="1" dirty="0">
              <a:latin typeface="Agency FB" panose="020B0503020202020204" pitchFamily="34" charset="0"/>
            </a:endParaRPr>
          </a:p>
        </p:txBody>
      </p:sp>
      <p:sp>
        <p:nvSpPr>
          <p:cNvPr id="8" name="[VT]Object14 8"/>
          <p:cNvSpPr txBox="1"/>
          <p:nvPr/>
        </p:nvSpPr>
        <p:spPr>
          <a:xfrm>
            <a:off x="1734046" y="4306888"/>
            <a:ext cx="139779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r>
              <a:rPr lang="en-US" altLang="ko-KR" sz="900">
                <a:latin typeface=""/>
              </a:rPr>
              <a:t>Test Item</a:t>
            </a:r>
            <a:endParaRPr lang="ko-KR" altLang="en-US" sz="900" dirty="0">
              <a:latin typeface=""/>
            </a:endParaRPr>
          </a:p>
        </p:txBody>
      </p:sp>
      <p:sp>
        <p:nvSpPr>
          <p:cNvPr id="9" name="[VT]Object15 9"/>
          <p:cNvSpPr txBox="1"/>
          <p:nvPr/>
        </p:nvSpPr>
        <p:spPr>
          <a:xfrm>
            <a:off x="4289351" y="4306888"/>
            <a:ext cx="258690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r>
              <a:rPr lang="en-US" altLang="ko-KR" sz="900">
                <a:latin typeface=""/>
              </a:rPr>
              <a:t>Test Result</a:t>
            </a:r>
            <a:endParaRPr lang="ko-KR" altLang="en-US" sz="900" dirty="0">
              <a:latin typeface=""/>
            </a:endParaRPr>
          </a:p>
        </p:txBody>
      </p:sp>
      <p:sp>
        <p:nvSpPr>
          <p:cNvPr id="10" name="[VT]Object16 10"/>
          <p:cNvSpPr txBox="1"/>
          <p:nvPr/>
        </p:nvSpPr>
        <p:spPr>
          <a:xfrm>
            <a:off x="1331913" y="4735261"/>
            <a:ext cx="578970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r>
              <a:rPr lang="en-US" altLang="ko-KR" sz="900" dirty="0">
                <a:latin typeface=""/>
              </a:rPr>
              <a:t>(1) Antibiotic Serial Number (SHAKE FLASK METHOD, KS M 0146-2003): The number of germs/ml, a reduction ratio of germs</a:t>
            </a:r>
          </a:p>
          <a:p>
            <a:endParaRPr lang="ko-KR" altLang="en-US" sz="900" dirty="0"/>
          </a:p>
        </p:txBody>
      </p:sp>
      <p:sp>
        <p:nvSpPr>
          <p:cNvPr id="11" name="[VT]Object17 11"/>
          <p:cNvSpPr txBox="1"/>
          <p:nvPr/>
        </p:nvSpPr>
        <p:spPr>
          <a:xfrm>
            <a:off x="1570865" y="4931963"/>
            <a:ext cx="2449724" cy="1061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endParaRPr lang="en-US" altLang="ko-KR" sz="900" dirty="0"/>
          </a:p>
          <a:p>
            <a:r>
              <a:rPr lang="en-US" altLang="ko-KR" sz="900">
                <a:latin typeface=""/>
              </a:rPr>
              <a:t>Flora 1: Initial Germs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24 Hours Later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Reduction Ratio of Germs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Flora 2: Initial Germs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24 Hours Later</a:t>
            </a:r>
            <a:endParaRPr lang="en-US" altLang="ko-KR" sz="900" dirty="0">
              <a:latin typeface=""/>
            </a:endParaRPr>
          </a:p>
          <a:p>
            <a:r>
              <a:rPr lang="en-US" altLang="ko-KR" sz="900">
                <a:latin typeface=""/>
              </a:rPr>
              <a:t>	Reduction Ratio of Germs</a:t>
            </a:r>
            <a:endParaRPr lang="ko-KR" altLang="en-US" sz="900" dirty="0">
              <a:latin typeface=""/>
            </a:endParaRPr>
          </a:p>
        </p:txBody>
      </p:sp>
      <p:sp>
        <p:nvSpPr>
          <p:cNvPr id="12" name="[VT]Object18 12"/>
          <p:cNvSpPr txBox="1"/>
          <p:nvPr/>
        </p:nvSpPr>
        <p:spPr>
          <a:xfrm>
            <a:off x="1727200" y="6026506"/>
            <a:ext cx="7048500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 fontScale="92500" lnSpcReduction="10000"/>
          </a:bodyPr>
          <a:lstStyle/>
          <a:p>
            <a:r>
              <a:rPr lang="en-US" altLang="ko-KR" sz="900">
                <a:latin typeface=""/>
              </a:rPr>
              <a:t>Notes:</a:t>
            </a:r>
            <a:endParaRPr lang="en-US" altLang="ko-KR" sz="900" dirty="0">
              <a:latin typeface="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>
                <a:latin typeface=""/>
              </a:rPr>
              <a:t>Test Conditions: The number of germs was measured after twenty-four hours of shaking the culture subject liquid at a temperature of 37 degrees Celsius with an error tolerance of 1 degree Celsius (shaking 120 times per minute)</a:t>
            </a:r>
            <a:endParaRPr lang="en-US" altLang="ko-KR" sz="900" dirty="0">
              <a:latin typeface="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>
                <a:latin typeface=""/>
              </a:rPr>
              <a:t>Type of Germ Used: Flora 1 - Staphylococcus aureus ATCC 6538</a:t>
            </a:r>
            <a:endParaRPr lang="en-US" altLang="ko-KR" sz="900" dirty="0">
              <a:latin typeface=""/>
            </a:endParaRPr>
          </a:p>
          <a:p>
            <a:r>
              <a:rPr lang="it-IT" altLang="ko-KR" sz="900" dirty="0">
                <a:latin typeface=""/>
              </a:rPr>
              <a:t>	    Flora 2 - Escherichia coli ATCC 25922</a:t>
            </a:r>
            <a:endParaRPr lang="en-US" altLang="ko-KR" sz="900" dirty="0">
              <a:latin typeface="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>
                <a:latin typeface=""/>
              </a:rPr>
              <a:t>&lt;= : Less Than</a:t>
            </a:r>
            <a:endParaRPr lang="ko-KR" altLang="en-US" sz="900" dirty="0">
              <a:latin typeface="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850" y="-31750"/>
            <a:ext cx="9332913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[VT]Object19 5"/>
          <p:cNvSpPr/>
          <p:nvPr/>
        </p:nvSpPr>
        <p:spPr>
          <a:xfrm>
            <a:off x="1047750" y="404664"/>
            <a:ext cx="7048500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defRPr/>
            </a:pPr>
            <a:r>
              <a:rPr lang="en-US" altLang="ko-KR" sz="2000" b="1" dirty="0">
                <a:latin typeface="Agency FB" panose="020B0503020202020204" pitchFamily="34" charset="0"/>
              </a:rPr>
              <a:t>CARE INSTRUCTIONS</a:t>
            </a:r>
            <a:endParaRPr lang="ko-KR" altLang="en-US" sz="2000" b="1" dirty="0">
              <a:latin typeface="Agency FB" panose="020B0503020202020204" pitchFamily="34" charset="0"/>
            </a:endParaRPr>
          </a:p>
        </p:txBody>
      </p:sp>
      <p:sp>
        <p:nvSpPr>
          <p:cNvPr id="2" name="[VT]Object20 2"/>
          <p:cNvSpPr/>
          <p:nvPr/>
        </p:nvSpPr>
        <p:spPr>
          <a:xfrm>
            <a:off x="-36513" y="3611563"/>
            <a:ext cx="9172576" cy="301621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defRPr/>
            </a:pPr>
            <a:r>
              <a:rPr lang="en-US" altLang="ko-KR" sz="1400" b="1">
                <a:solidFill>
                  <a:schemeClr val="tx2"/>
                </a:solidFill>
                <a:latin typeface=""/>
                <a:ea typeface="+mn-ea"/>
              </a:rPr>
              <a:t>Do not use hard bristle toothbrushes</a:t>
            </a:r>
            <a:endParaRPr lang="en-US" altLang="ko-KR" sz="1400" b="1" dirty="0">
              <a:solidFill>
                <a:schemeClr val="tx2"/>
              </a:solidFill>
              <a:latin typeface=""/>
              <a:ea typeface="+mn-ea"/>
            </a:endParaRPr>
          </a:p>
          <a:p>
            <a:pPr>
              <a:defRPr/>
            </a:pP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Hard bristle toothbrushes will damage your gums and cause wear on teeth. Use soft bristles to protect your oral health.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>
              <a:defRPr/>
            </a:pP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400" b="1">
                <a:solidFill>
                  <a:schemeClr val="tx2"/>
                </a:solidFill>
                <a:latin typeface=""/>
                <a:ea typeface="+mn-ea"/>
              </a:rPr>
              <a:t>Do not use the same toothbrush for too long</a:t>
            </a:r>
            <a:endParaRPr lang="en-US" altLang="ko-KR" sz="1400" b="1" dirty="0">
              <a:solidFill>
                <a:schemeClr val="tx2"/>
              </a:solidFill>
              <a:latin typeface=""/>
              <a:ea typeface="+mn-ea"/>
            </a:endParaRPr>
          </a:p>
          <a:p>
            <a:pPr>
              <a:defRPr/>
            </a:pP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You should change your toothbrush every three months. Using the same toothbrush for too long causes the bristles to wear out and reduces the brush's capacity to clean your teeth.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tx2"/>
                </a:solidFill>
                <a:latin typeface=""/>
                <a:ea typeface="+mn-ea"/>
              </a:rPr>
              <a:t>Wash your toothbrush properly with water after using it</a:t>
            </a:r>
          </a:p>
          <a:p>
            <a:pPr>
              <a:defRPr/>
            </a:pP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Do not forget to remove food and toothpaste residue from your toothbrush after use since these can cause bacterial multiplication.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400" b="1">
                <a:solidFill>
                  <a:schemeClr val="tx2"/>
                </a:solidFill>
                <a:latin typeface=""/>
                <a:ea typeface="+mn-ea"/>
              </a:rPr>
              <a:t>Store your toothbrush individually</a:t>
            </a:r>
            <a:endParaRPr lang="en-US" altLang="ko-KR" sz="1400" b="1" dirty="0">
              <a:solidFill>
                <a:schemeClr val="tx2"/>
              </a:solidFill>
              <a:latin typeface=""/>
              <a:ea typeface="+mn-ea"/>
            </a:endParaRPr>
          </a:p>
          <a:p>
            <a:pPr>
              <a:defRPr/>
            </a:pP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In order to prevent bacterial multiplication, store your toothbrush upright and individually.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400" b="1">
                <a:solidFill>
                  <a:schemeClr val="tx2"/>
                </a:solidFill>
                <a:latin typeface=""/>
                <a:ea typeface="+mn-ea"/>
              </a:rPr>
              <a:t>Dry your toothbrush after use</a:t>
            </a:r>
            <a:endParaRPr lang="ko-KR" altLang="en-US" sz="1400" b="1" dirty="0">
              <a:solidFill>
                <a:schemeClr val="tx2"/>
              </a:solidFill>
              <a:latin typeface=""/>
              <a:ea typeface="+mn-ea"/>
            </a:endParaRPr>
          </a:p>
          <a:p>
            <a:pPr>
              <a:defRPr/>
            </a:pP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"/>
                <a:ea typeface="+mn-ea"/>
              </a:rPr>
              <a:t>Humidity accelerates the multiplication of bacteria, so keep your toothbrush dry.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"/>
              <a:ea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5553</TotalTime>
  <Words>619</Words>
  <Application>Microsoft Office PowerPoint</Application>
  <PresentationFormat>On-screen Show (4:3)</PresentationFormat>
  <Paragraphs>88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Agency FB</vt:lpstr>
      <vt:lpstr>Arial</vt:lpstr>
      <vt:lpstr>맑은 고딕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SYS</dc:creator>
  <cp:lastModifiedBy>management gcoop</cp:lastModifiedBy>
  <cp:revision>174</cp:revision>
  <dcterms:created xsi:type="dcterms:W3CDTF">2016-05-30T05:23:28Z</dcterms:created>
  <dcterms:modified xsi:type="dcterms:W3CDTF">2023-08-21T21:28:33Z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[VT]LastTU">
    <vt:lpwstr>13</vt:lpwstr>
  </property>
</Properties>
</file>