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35"/>
  </p:handoutMasterIdLst>
  <p:sldIdLst>
    <p:sldId id="261" r:id="rId2"/>
    <p:sldId id="262" r:id="rId3"/>
    <p:sldId id="263" r:id="rId4"/>
    <p:sldId id="264" r:id="rId5"/>
    <p:sldId id="265" r:id="rId6"/>
    <p:sldId id="271" r:id="rId7"/>
    <p:sldId id="266" r:id="rId8"/>
    <p:sldId id="267" r:id="rId9"/>
    <p:sldId id="268" r:id="rId10"/>
    <p:sldId id="269" r:id="rId11"/>
    <p:sldId id="270" r:id="rId12"/>
    <p:sldId id="272" r:id="rId13"/>
    <p:sldId id="273" r:id="rId14"/>
    <p:sldId id="294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</p:sldIdLst>
  <p:sldSz cx="12192000" cy="6858000"/>
  <p:notesSz cx="6858000" cy="9144000"/>
  <p:embeddedFontLst>
    <p:embeddedFont>
      <p:font typeface="맑은 고딕" panose="020B0503020000020004" pitchFamily="34" charset="-127"/>
      <p:regular r:id="rId36"/>
      <p:bold r:id="rId3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457A"/>
    <a:srgbClr val="F298A7"/>
    <a:srgbClr val="FFFEF3"/>
    <a:srgbClr val="235E7B"/>
    <a:srgbClr val="ADD7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660"/>
  </p:normalViewPr>
  <p:slideViewPr>
    <p:cSldViewPr snapToGrid="0">
      <p:cViewPr varScale="1">
        <p:scale>
          <a:sx n="139" d="100"/>
          <a:sy n="139" d="100"/>
        </p:scale>
        <p:origin x="18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302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48F96-B242-4A60-B5C4-E549B88099A8}" type="datetimeFigureOut">
              <a:rPr lang="ko-KR" altLang="en-US" smtClean="0"/>
              <a:t>2023. 1. 27.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D7E03-5C78-4983-BA0D-9D34D35812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3681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6" r="14222"/>
          <a:stretch/>
        </p:blipFill>
        <p:spPr>
          <a:xfrm flipH="1">
            <a:off x="0" y="-205729"/>
            <a:ext cx="12192000" cy="7157535"/>
          </a:xfrm>
          <a:prstGeom prst="rect">
            <a:avLst/>
          </a:prstGeom>
        </p:spPr>
      </p:pic>
      <p:sp>
        <p:nvSpPr>
          <p:cNvPr id="8" name="TextBox 4"/>
          <p:cNvSpPr txBox="1"/>
          <p:nvPr userDrawn="1"/>
        </p:nvSpPr>
        <p:spPr>
          <a:xfrm>
            <a:off x="1035737" y="3844975"/>
            <a:ext cx="34616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지쿱 </a:t>
            </a:r>
            <a:r>
              <a:rPr lang="ko-KR" altLang="en-US" sz="25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라피</a:t>
            </a:r>
            <a:r>
              <a:rPr lang="ko-KR" altLang="en-US" sz="2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</a:t>
            </a:r>
          </a:p>
        </p:txBody>
      </p:sp>
      <p:sp>
        <p:nvSpPr>
          <p:cNvPr id="9" name="직사각형 8"/>
          <p:cNvSpPr/>
          <p:nvPr userDrawn="1"/>
        </p:nvSpPr>
        <p:spPr>
          <a:xfrm>
            <a:off x="1035737" y="2569267"/>
            <a:ext cx="5380574" cy="10926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LAPY V</a:t>
            </a: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1022449" y="6480669"/>
            <a:ext cx="4651676" cy="212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900" b="0" dirty="0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900" b="1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교육용 자료 입니다</a:t>
            </a:r>
            <a:r>
              <a:rPr lang="en-US" altLang="ko-KR" sz="900" b="1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900" b="1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외부 유출을 금하여 주시기 바랍니다</a:t>
            </a:r>
            <a:r>
              <a:rPr lang="en-US" altLang="ko-KR" sz="900" b="1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9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43"/>
          <a:stretch/>
        </p:blipFill>
        <p:spPr>
          <a:xfrm>
            <a:off x="1184141" y="2095500"/>
            <a:ext cx="1807555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70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7" r="26331"/>
          <a:stretch/>
        </p:blipFill>
        <p:spPr>
          <a:xfrm flipH="1">
            <a:off x="0" y="-205729"/>
            <a:ext cx="12192000" cy="715753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43"/>
          <a:stretch/>
        </p:blipFill>
        <p:spPr>
          <a:xfrm>
            <a:off x="307841" y="396240"/>
            <a:ext cx="1193299" cy="201221"/>
          </a:xfrm>
          <a:prstGeom prst="rect">
            <a:avLst/>
          </a:prstGeom>
        </p:spPr>
      </p:pic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1810268" y="34296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1847528" y="2057400"/>
            <a:ext cx="9513892" cy="4434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774074" y="1118082"/>
            <a:ext cx="9499667" cy="848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㈜</a:t>
            </a:r>
            <a:r>
              <a:rPr lang="ko-KR" altLang="en-US" sz="1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지쿱은</a:t>
            </a:r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지쿱은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모든 회원 분이 과대광고로 인하여</a:t>
            </a:r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피해가 가지 않도록 건전한 광고 문화에 힘쓰고 있습니다</a:t>
            </a:r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아래의 관련 법률을 참고하시어</a:t>
            </a:r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허위 과대광고로</a:t>
            </a:r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이어지지 않도록 많은 협조 부탁드립니다</a:t>
            </a:r>
            <a:r>
              <a:rPr lang="en-US" altLang="ko-KR" sz="12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b="1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교육을 위한 자료로 외부 반출 및 별도 게시를 할 수 없습니다</a:t>
            </a:r>
            <a:r>
              <a:rPr lang="en-US" altLang="ko-KR" sz="1200" b="1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999777" y="2144297"/>
            <a:ext cx="6298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 과대 광고에 대한 법률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36374" y="1152930"/>
            <a:ext cx="83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Important</a:t>
            </a:r>
            <a:endParaRPr lang="en-US" altLang="ko-KR" sz="1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1801060" y="6581338"/>
            <a:ext cx="86700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발췌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의료기기법시행규칙 제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 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 광고의 범위 등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&lt; 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개정 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2015.7.29 &gt;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2235658" y="2514760"/>
            <a:ext cx="9405177" cy="3940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의료기기의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명칭ㆍ제조방법ㆍ성능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이나 효능 및 효과 또는 그 원리에 관한 거짓 또는 과대광고</a:t>
            </a:r>
            <a:r>
              <a:rPr lang="ko-KR" altLang="en-US" sz="1100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>
              <a:lnSpc>
                <a:spcPct val="120000"/>
              </a:lnSpc>
              <a:defRPr/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법 제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조제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 또는 법 제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조제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항에 따라 허가를 받지 않거나 신고를 하지 않은 의료기기의 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명칭ㆍ제조방법ㆍ성능이나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효능 및 효과에 관한 광고</a:t>
            </a:r>
            <a:endParaRPr lang="ko-KR" altLang="en-US" sz="1100" spc="-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의료기기의 부작용을 전부 부정하는 표현 또는 부당하게 안전성을 강조하는 표현의 광고 </a:t>
            </a:r>
            <a:endParaRPr lang="ko-KR" altLang="en-US" sz="1100" spc="-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허가 받은 의료기기의 효능 및 효과 등과 관련하여 의학적 임상 결과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임상시험성적서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관련 논문 또는 학술 자료를 거짓으로 인용하거나 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 인증을 받은 것처럼 거짓으로 표시한 광고</a:t>
            </a:r>
            <a:endParaRPr lang="ko-KR" altLang="en-US" sz="1100" spc="-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의사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치과의사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한의사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수의사 또는 그 밖의 자가 의료기기의 성능이나 효능 및 효과를 보증한 것으로 오해할 염려가 있는 기사를 사용한 광고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의사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치과의사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한의사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약사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한약사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대학교수 또는 그 밖의 자가 의료기기를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지정ㆍ공인ㆍ추천ㆍ지도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또는 사용하고 있다는 내용 등의 광고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다만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지방자치단체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 밖에 공공단체가 국민보건의 목적으로 지정하여 사용하고 있는 내용의 광고의 경우에는 그렇지 않다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외국 제품을 국내 제품으로 또는 국내 제품을 외국 제품으로 오인하게 할 우려가 있는 광고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사용자의 감사장 또는 체험담을 이용하거나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구입ㆍ주문이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쇄도한다거나 그 밖에 이와 유사한 표현을 사용한 광고</a:t>
            </a:r>
          </a:p>
          <a:p>
            <a:pPr>
              <a:lnSpc>
                <a:spcPct val="120000"/>
              </a:lnSpc>
            </a:pP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효능ㆍ효과를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광고할 때에 “이를 확실히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보증한다”라는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내용 등의 광고 또는 “최고”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“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최상” 등의 절대적 표현을 사용한 광고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의료기기를 의료기기가 아닌 것으로 오인하게 할 우려가 있는 광고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특정 의료기관의 명칭과 진료과목 및 연락처 등을 적시하여 의료기관 등이 추천하고 있는 것처럼 암시하는 광고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의료기기의 성능이나 효능 및 효과를 암시하는 기사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사진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도안 또는 그 밖의 암시적 방법을 이용한 광고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효능이나 성능을 광고할 때에 사용 전후의 비교 등으로 그 사용 결과를 표시 또는 암시하는 광고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사실 유무와 관계없이 다른 제품을 비방하거나 비방하는 것으로 의심되는 광고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의료기기에 관하여 낙태를 암시하거나 외설적인 문서나 도안을 사용한 광고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의료기기의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효능ㆍ효과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또는 사용 목적과 관련되는 병의 증상이나 수술 장면을 위협적으로 표시하는 광고</a:t>
            </a:r>
            <a:endParaRPr lang="en-US" altLang="ko-KR" sz="1100" spc="-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1905134" y="2522380"/>
            <a:ext cx="432479" cy="395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</a:t>
            </a:r>
          </a:p>
          <a:p>
            <a:pPr algn="r">
              <a:lnSpc>
                <a:spcPct val="150000"/>
              </a:lnSpc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</a:t>
            </a:r>
          </a:p>
          <a:p>
            <a:pPr algn="r">
              <a:lnSpc>
                <a:spcPct val="120000"/>
              </a:lnSpc>
              <a:defRPr/>
            </a:pPr>
            <a:endParaRPr lang="en-US" altLang="ko-KR" sz="1100" b="1" spc="-5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</a:t>
            </a:r>
          </a:p>
          <a:p>
            <a:pPr algn="r">
              <a:lnSpc>
                <a:spcPct val="120000"/>
              </a:lnSpc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</a:p>
          <a:p>
            <a:pPr algn="r">
              <a:lnSpc>
                <a:spcPct val="130000"/>
              </a:lnSpc>
              <a:defRPr/>
            </a:pPr>
            <a:endParaRPr lang="en-US" altLang="ko-KR" sz="1150" b="1" spc="-5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</a:t>
            </a:r>
          </a:p>
          <a:p>
            <a:pPr algn="r">
              <a:lnSpc>
                <a:spcPct val="130000"/>
              </a:lnSpc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</a:t>
            </a:r>
          </a:p>
          <a:p>
            <a:pPr algn="r">
              <a:lnSpc>
                <a:spcPct val="130000"/>
              </a:lnSpc>
              <a:defRPr/>
            </a:pPr>
            <a:endParaRPr lang="en-US" altLang="ko-KR" sz="1100" b="1" spc="-5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</a:t>
            </a:r>
          </a:p>
          <a:p>
            <a:pPr algn="r">
              <a:lnSpc>
                <a:spcPct val="130000"/>
              </a:lnSpc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8.</a:t>
            </a:r>
          </a:p>
          <a:p>
            <a:pPr algn="r">
              <a:lnSpc>
                <a:spcPct val="130000"/>
              </a:lnSpc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9.</a:t>
            </a:r>
          </a:p>
          <a:p>
            <a:pPr algn="r">
              <a:lnSpc>
                <a:spcPct val="120000"/>
              </a:lnSpc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10.</a:t>
            </a:r>
          </a:p>
          <a:p>
            <a:pPr algn="r">
              <a:lnSpc>
                <a:spcPct val="118000"/>
              </a:lnSpc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11.</a:t>
            </a:r>
          </a:p>
          <a:p>
            <a:pPr algn="r">
              <a:lnSpc>
                <a:spcPct val="118000"/>
              </a:lnSpc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12.</a:t>
            </a:r>
          </a:p>
          <a:p>
            <a:pPr algn="r">
              <a:lnSpc>
                <a:spcPct val="118000"/>
              </a:lnSpc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13.</a:t>
            </a:r>
          </a:p>
          <a:p>
            <a:pPr algn="r">
              <a:lnSpc>
                <a:spcPct val="118000"/>
              </a:lnSpc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14.</a:t>
            </a:r>
          </a:p>
          <a:p>
            <a:pPr algn="r">
              <a:lnSpc>
                <a:spcPct val="118000"/>
              </a:lnSpc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15.</a:t>
            </a:r>
          </a:p>
          <a:p>
            <a:pPr algn="r">
              <a:lnSpc>
                <a:spcPct val="118000"/>
              </a:lnSpc>
              <a:defRPr/>
            </a:pPr>
            <a:r>
              <a:rPr lang="en-US" altLang="ko-KR" sz="11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16.</a:t>
            </a:r>
          </a:p>
        </p:txBody>
      </p:sp>
    </p:spTree>
    <p:extLst>
      <p:ext uri="{BB962C8B-B14F-4D97-AF65-F5344CB8AC3E}">
        <p14:creationId xmlns:p14="http://schemas.microsoft.com/office/powerpoint/2010/main" val="598683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 userDrawn="1"/>
        </p:nvGrpSpPr>
        <p:grpSpPr>
          <a:xfrm>
            <a:off x="0" y="-211667"/>
            <a:ext cx="12192000" cy="7163473"/>
            <a:chOff x="0" y="-211667"/>
            <a:chExt cx="12192000" cy="7163473"/>
          </a:xfrm>
        </p:grpSpPr>
        <p:pic>
          <p:nvPicPr>
            <p:cNvPr id="14" name="그림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7" r="26331"/>
            <a:stretch/>
          </p:blipFill>
          <p:spPr>
            <a:xfrm flipH="1">
              <a:off x="0" y="-205729"/>
              <a:ext cx="12192000" cy="7157535"/>
            </a:xfrm>
            <a:prstGeom prst="rect">
              <a:avLst/>
            </a:prstGeom>
          </p:spPr>
        </p:pic>
        <p:sp>
          <p:nvSpPr>
            <p:cNvPr id="15" name="직사각형 14"/>
            <p:cNvSpPr/>
            <p:nvPr userDrawn="1"/>
          </p:nvSpPr>
          <p:spPr>
            <a:xfrm>
              <a:off x="0" y="-211667"/>
              <a:ext cx="12192000" cy="7162800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63E4605-F661-E64A-9C97-C083C45A215F}"/>
              </a:ext>
            </a:extLst>
          </p:cNvPr>
          <p:cNvSpPr txBox="1"/>
          <p:nvPr userDrawn="1"/>
        </p:nvSpPr>
        <p:spPr>
          <a:xfrm rot="16200000">
            <a:off x="-1689414" y="3660089"/>
            <a:ext cx="4932971" cy="10218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6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CONTENTS.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3710989" y="775689"/>
            <a:ext cx="3954477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4000" b="1" kern="0" dirty="0">
                <a:solidFill>
                  <a:schemeClr val="bg1"/>
                </a:solidFill>
              </a:rPr>
              <a:t>GCOOP LAPY 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3834525" y="1951685"/>
            <a:ext cx="3497339" cy="46628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개요</a:t>
            </a:r>
            <a:endParaRPr kumimoji="1" lang="en-US" altLang="ko-KR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제품과의 비교</a:t>
            </a:r>
            <a:endParaRPr kumimoji="1" lang="en-US" altLang="ko-KR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kumimoji="1" lang="en-US" altLang="ko-KR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구성</a:t>
            </a:r>
            <a:endParaRPr kumimoji="1" lang="en-US" altLang="ko-KR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방법</a:t>
            </a:r>
            <a:endParaRPr kumimoji="1" lang="en-US" altLang="ko-KR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보관방법</a:t>
            </a:r>
            <a:endParaRPr kumimoji="1" lang="en-US" altLang="ko-KR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사용환경과 보관 조건</a:t>
            </a:r>
            <a:endParaRPr kumimoji="1" lang="en-US" altLang="ko-KR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 대상</a:t>
            </a:r>
            <a:endParaRPr kumimoji="1" lang="en-US" altLang="ko-KR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제품구성</a:t>
            </a:r>
            <a:endParaRPr kumimoji="1" lang="en-US" altLang="ko-KR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주의사항과 안전상의 경고</a:t>
            </a:r>
            <a:endParaRPr kumimoji="1" lang="en-US" altLang="ko-KR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lvl="0" indent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kumimoji="1" lang="en-US" altLang="ko-KR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641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7" r="26331"/>
          <a:stretch/>
        </p:blipFill>
        <p:spPr>
          <a:xfrm flipH="1">
            <a:off x="0" y="-205729"/>
            <a:ext cx="12192000" cy="7157535"/>
          </a:xfrm>
          <a:prstGeom prst="rect">
            <a:avLst/>
          </a:prstGeom>
        </p:spPr>
      </p:pic>
      <p:sp>
        <p:nvSpPr>
          <p:cNvPr id="12" name="직사각형 11"/>
          <p:cNvSpPr/>
          <p:nvPr userDrawn="1"/>
        </p:nvSpPr>
        <p:spPr>
          <a:xfrm>
            <a:off x="0" y="-211667"/>
            <a:ext cx="12192000" cy="71628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2023 GCOOP All Rights Reserved.</a:t>
            </a: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43"/>
          <a:stretch/>
        </p:blipFill>
        <p:spPr>
          <a:xfrm>
            <a:off x="11190802" y="6619614"/>
            <a:ext cx="726891" cy="12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04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312500" y="389424"/>
            <a:ext cx="1188416" cy="19731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2023 GCOOP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82207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DFFAE-1D1A-4CF4-80A1-7EF9E1B894B7}" type="datetimeFigureOut">
              <a:rPr lang="ko-KR" altLang="en-US" smtClean="0"/>
              <a:t>2023. 1. 27.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94E8B-F48F-47EC-A570-91E35D88D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65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  <p:sldLayoutId id="2147483658" r:id="rId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1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0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jpeg"/><Relationship Id="rId11" Type="http://schemas.microsoft.com/office/2007/relationships/hdphoto" Target="../media/hdphoto4.wdp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2022 GCOOP All Rights Reserved.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981" b="71111" l="12943" r="36875"/>
                    </a14:imgEffect>
                  </a14:imgLayer>
                </a14:imgProps>
              </a:ext>
            </a:extLst>
          </a:blip>
          <a:srcRect l="12594" t="32500" r="62797" b="27601"/>
          <a:stretch/>
        </p:blipFill>
        <p:spPr>
          <a:xfrm>
            <a:off x="5086750" y="2242201"/>
            <a:ext cx="5877970" cy="268035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43"/>
          <a:stretch/>
        </p:blipFill>
        <p:spPr>
          <a:xfrm>
            <a:off x="11190802" y="6619614"/>
            <a:ext cx="726891" cy="12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76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2469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4631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한쪽 모서리는 잘리고 다른 쪽 모서리는 둥근 사각형 17"/>
          <p:cNvSpPr/>
          <p:nvPr/>
        </p:nvSpPr>
        <p:spPr>
          <a:xfrm>
            <a:off x="5433059" y="4344536"/>
            <a:ext cx="2527411" cy="358140"/>
          </a:xfrm>
          <a:prstGeom prst="snipRoundRect">
            <a:avLst>
              <a:gd name="adj1" fmla="val 0"/>
              <a:gd name="adj2" fmla="val 28142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한쪽 모서리는 잘리고 다른 쪽 모서리는 둥근 사각형 16"/>
          <p:cNvSpPr/>
          <p:nvPr/>
        </p:nvSpPr>
        <p:spPr>
          <a:xfrm>
            <a:off x="5433059" y="1851660"/>
            <a:ext cx="1574693" cy="358140"/>
          </a:xfrm>
          <a:prstGeom prst="snipRoundRect">
            <a:avLst>
              <a:gd name="adj1" fmla="val 0"/>
              <a:gd name="adj2" fmla="val 28142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개요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981" b="71111" l="12943" r="36875"/>
                    </a14:imgEffect>
                  </a14:imgLayer>
                </a14:imgProps>
              </a:ext>
            </a:extLst>
          </a:blip>
          <a:srcRect l="12594" t="32500" r="62797" b="27601"/>
          <a:stretch/>
        </p:blipFill>
        <p:spPr>
          <a:xfrm>
            <a:off x="760263" y="2788920"/>
            <a:ext cx="4108918" cy="18736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E7EC1A-0AAF-9F4B-820F-DF0E2BDE7FA9}"/>
              </a:ext>
            </a:extLst>
          </p:cNvPr>
          <p:cNvSpPr txBox="1"/>
          <p:nvPr/>
        </p:nvSpPr>
        <p:spPr>
          <a:xfrm>
            <a:off x="5431984" y="1867715"/>
            <a:ext cx="1651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라피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 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의미 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5355784" y="2255482"/>
            <a:ext cx="6696008" cy="11310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ko-KR" altLang="en-US" sz="15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라피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(LAPY)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LASER +THERAPY 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합성어로</a:t>
            </a:r>
            <a:endParaRPr lang="en-US" altLang="ko-KR" sz="15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레이저 치료를 의미하고 있음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ko-KR" altLang="en-US" sz="15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로마숫자로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기존 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세대보다 업그레이드된 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세대를 의미하고 있음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E7EC1A-0AAF-9F4B-820F-DF0E2BDE7FA9}"/>
              </a:ext>
            </a:extLst>
          </p:cNvPr>
          <p:cNvSpPr txBox="1"/>
          <p:nvPr/>
        </p:nvSpPr>
        <p:spPr>
          <a:xfrm>
            <a:off x="5431984" y="4355268"/>
            <a:ext cx="2572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지쿱 </a:t>
            </a:r>
            <a:r>
              <a:rPr lang="ko-KR" altLang="en-US" sz="16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라피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 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 배경 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5371024" y="4826167"/>
            <a:ext cx="6382064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기존 제품의 단점을 보완한 차세대 제품 필요 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저온화상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hangingPunct="1">
              <a:lnSpc>
                <a:spcPct val="150000"/>
              </a:lnSpc>
            </a:pP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 당사 제품으로서 시장에서의 경쟁력 확보 필요 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5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57685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/>
        </p:nvSpPr>
        <p:spPr>
          <a:xfrm>
            <a:off x="6550091" y="2120416"/>
            <a:ext cx="690465" cy="27369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6550091" y="1628800"/>
            <a:ext cx="690465" cy="27369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6550091" y="1132115"/>
            <a:ext cx="690465" cy="27369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개요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" t="15636" r="5575" b="9237"/>
          <a:stretch/>
        </p:blipFill>
        <p:spPr>
          <a:xfrm>
            <a:off x="887894" y="1958923"/>
            <a:ext cx="3844126" cy="1715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724214" y="5439057"/>
            <a:ext cx="2202505" cy="3336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defTabSz="82296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고효율 레이저 </a:t>
            </a:r>
            <a:r>
              <a:rPr kumimoji="0" lang="en-US" altLang="ko-KR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kumimoji="0"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탑재 </a:t>
            </a:r>
            <a:endParaRPr kumimoji="0" lang="en-US" altLang="ko-KR" sz="12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" t="13751" r="16766" b="22314"/>
          <a:stretch/>
        </p:blipFill>
        <p:spPr>
          <a:xfrm>
            <a:off x="927742" y="3883209"/>
            <a:ext cx="3743318" cy="1620131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537714" y="4106840"/>
            <a:ext cx="222255" cy="1041756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936393" y="4106840"/>
            <a:ext cx="222255" cy="1041756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531620" y="5969071"/>
            <a:ext cx="125613" cy="376434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 bwMode="auto">
          <a:xfrm>
            <a:off x="1746971" y="5969356"/>
            <a:ext cx="3465103" cy="3336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defTabSz="82296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870nm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적외선 파장 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탑재 </a:t>
            </a:r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눈에 보이지 않음</a:t>
            </a:r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0" lang="en-US" altLang="ko-KR" sz="10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5783580" y="1104900"/>
            <a:ext cx="0" cy="53797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Box 16"/>
          <p:cNvSpPr txBox="1">
            <a:spLocks noChangeArrowheads="1"/>
          </p:cNvSpPr>
          <p:nvPr/>
        </p:nvSpPr>
        <p:spPr bwMode="gray">
          <a:xfrm>
            <a:off x="6517078" y="1127296"/>
            <a:ext cx="573588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20650" indent="-1206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Clr>
                <a:srgbClr val="1F3F5F"/>
              </a:buClr>
            </a:pPr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 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FDA 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 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등록</a:t>
            </a:r>
            <a:endParaRPr lang="en-US" altLang="ko-KR" sz="12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Clr>
                <a:srgbClr val="1F3F5F"/>
              </a:buClr>
            </a:pP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</a:t>
            </a:r>
            <a:r>
              <a:rPr lang="ko-KR" altLang="en-US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의료용레이저조사기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등급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(2023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예정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lnSpc>
                <a:spcPct val="200000"/>
              </a:lnSpc>
              <a:buClr>
                <a:srgbClr val="1F3F5F"/>
              </a:buClr>
            </a:pPr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효능</a:t>
            </a:r>
            <a:endParaRPr lang="en-US" altLang="ko-KR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lnSpc>
                <a:spcPct val="300000"/>
              </a:lnSpc>
              <a:buClr>
                <a:srgbClr val="1F3F5F"/>
              </a:buClr>
            </a:pPr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제조원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제너럴바이오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㈜ 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의료기기제조업 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GMP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획득 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2022. 10. 17.)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961" y="951464"/>
            <a:ext cx="3140112" cy="796424"/>
          </a:xfrm>
          <a:prstGeom prst="rect">
            <a:avLst/>
          </a:prstGeom>
        </p:spPr>
      </p:pic>
      <p:sp>
        <p:nvSpPr>
          <p:cNvPr id="28" name="타원 27"/>
          <p:cNvSpPr/>
          <p:nvPr/>
        </p:nvSpPr>
        <p:spPr>
          <a:xfrm>
            <a:off x="784272" y="1851660"/>
            <a:ext cx="1189308" cy="1189308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754380" y="2160095"/>
            <a:ext cx="1242060" cy="603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  <a:buClr>
                <a:srgbClr val="1F3F5F"/>
              </a:buClr>
            </a:pPr>
            <a:r>
              <a:rPr lang="ko-KR" altLang="en-US" sz="13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슬관절</a:t>
            </a:r>
            <a:r>
              <a:rPr lang="ko-KR" altLang="en-US" sz="13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3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  <a:buClr>
                <a:srgbClr val="1F3F5F"/>
              </a:buClr>
            </a:pPr>
            <a:r>
              <a:rPr lang="ko-KR" altLang="en-US" sz="13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퇴행성 관절염 </a:t>
            </a:r>
            <a:endParaRPr lang="en-US" altLang="ko-KR" sz="13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  <a:buClr>
                <a:srgbClr val="1F3F5F"/>
              </a:buClr>
            </a:pPr>
            <a:r>
              <a:rPr lang="ko-KR" altLang="en-US" sz="13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통증완화</a:t>
            </a:r>
            <a:endParaRPr lang="ko-KR" altLang="en-US" sz="1300" b="1" dirty="0">
              <a:solidFill>
                <a:schemeClr val="bg1"/>
              </a:solidFill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403578"/>
              </p:ext>
            </p:extLst>
          </p:nvPr>
        </p:nvGraphicFramePr>
        <p:xfrm>
          <a:off x="6436360" y="2738065"/>
          <a:ext cx="4696460" cy="383517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488440">
                  <a:extLst>
                    <a:ext uri="{9D8B030D-6E8A-4147-A177-3AD203B41FA5}">
                      <a16:colId xmlns:a16="http://schemas.microsoft.com/office/drawing/2014/main" val="1556673446"/>
                    </a:ext>
                  </a:extLst>
                </a:gridCol>
                <a:gridCol w="3208020">
                  <a:extLst>
                    <a:ext uri="{9D8B030D-6E8A-4147-A177-3AD203B41FA5}">
                      <a16:colId xmlns:a16="http://schemas.microsoft.com/office/drawing/2014/main" val="3673437943"/>
                    </a:ext>
                  </a:extLst>
                </a:gridCol>
              </a:tblGrid>
              <a:tr h="2988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품목명</a:t>
                      </a:r>
                    </a:p>
                  </a:txBody>
                  <a:tcPr marL="81368" marR="81368" marT="40685" marB="40685" anchor="ctr"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Infrared Therapeutic Device</a:t>
                      </a:r>
                      <a:endParaRPr lang="ko-KR" altLang="en-US" sz="13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368" marR="81368" marT="40685" marB="40685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87379413"/>
                  </a:ext>
                </a:extLst>
              </a:tr>
              <a:tr h="2988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모델명</a:t>
                      </a:r>
                    </a:p>
                  </a:txBody>
                  <a:tcPr marL="81368" marR="81368" marT="40685" marB="40685" anchor="ctr"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GB-WR21001MDR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368" marR="81368" marT="40685" marB="40685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75043599"/>
                  </a:ext>
                </a:extLst>
              </a:tr>
              <a:tr h="2988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FDA 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등록번호</a:t>
                      </a:r>
                      <a:endParaRPr lang="en-US" altLang="ko-KR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368" marR="81368" marT="40685" marB="40685" anchor="ctr"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D469830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368" marR="81368" marT="40685" marB="40685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66918352"/>
                  </a:ext>
                </a:extLst>
              </a:tr>
              <a:tr h="4612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사용목적</a:t>
                      </a:r>
                    </a:p>
                  </a:txBody>
                  <a:tcPr marL="81368" marR="81368" marT="40685" marB="40685" anchor="ctr"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통증 완화 등을 목적으로 방사되는 </a:t>
                      </a:r>
                      <a:endParaRPr lang="en-US" altLang="ko-K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1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광에너지</a:t>
                      </a:r>
                      <a:r>
                        <a:rPr lang="en-US" altLang="ko-KR" sz="11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레이저</a:t>
                      </a:r>
                      <a:r>
                        <a:rPr lang="en-US" altLang="ko-KR" sz="11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피부에 쬐어 </a:t>
                      </a:r>
                      <a:endParaRPr lang="en-US" altLang="ko-K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1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사용하는 기구</a:t>
                      </a:r>
                    </a:p>
                  </a:txBody>
                  <a:tcPr marL="81368" marR="81368" marT="40685" marB="40685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82190857"/>
                  </a:ext>
                </a:extLst>
              </a:tr>
              <a:tr h="2988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저출력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반도체 소자</a:t>
                      </a:r>
                    </a:p>
                  </a:txBody>
                  <a:tcPr marL="81368" marR="81368" marT="40685" marB="40685" anchor="ctr"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408</a:t>
                      </a:r>
                      <a:r>
                        <a:rPr lang="ko-KR" altLang="en-US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</a:t>
                      </a:r>
                    </a:p>
                  </a:txBody>
                  <a:tcPr marL="81368" marR="81368" marT="40685" marB="40685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56901398"/>
                  </a:ext>
                </a:extLst>
              </a:tr>
              <a:tr h="2988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안전제어장치</a:t>
                      </a:r>
                    </a:p>
                  </a:txBody>
                  <a:tcPr marL="81368" marR="81368" marT="40685" marB="40685" anchor="ctr"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과부하 차단장치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온도제어장치</a:t>
                      </a:r>
                    </a:p>
                  </a:txBody>
                  <a:tcPr marL="81368" marR="81368" marT="40685" marB="40685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63225274"/>
                  </a:ext>
                </a:extLst>
              </a:tr>
              <a:tr h="2988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정격전압</a:t>
                      </a:r>
                    </a:p>
                  </a:txBody>
                  <a:tcPr marL="81368" marR="81368" marT="40685" marB="40685" anchor="ctr"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AC 100~240V,50/60Hz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368" marR="81368" marT="40685" marB="40685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81643029"/>
                  </a:ext>
                </a:extLst>
              </a:tr>
              <a:tr h="4967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레이저 파장 및 출력</a:t>
                      </a:r>
                    </a:p>
                  </a:txBody>
                  <a:tcPr marL="81368" marR="81368" marT="40685" marB="40685" anchor="ctr"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LED : 12.0mW/cm², 650nm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3.0m W/cm², 870nm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Laser diode</a:t>
                      </a:r>
                      <a:r>
                        <a:rPr lang="en-US" altLang="ko-KR" sz="10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: 3.0mW, 650nm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368" marR="81368" marT="40685" marB="40685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96238941"/>
                  </a:ext>
                </a:extLst>
              </a:tr>
              <a:tr h="2988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소비전력</a:t>
                      </a:r>
                    </a:p>
                  </a:txBody>
                  <a:tcPr marL="81368" marR="81368" marT="40685" marB="40685" anchor="ctr"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12VA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368" marR="81368" marT="40685" marB="40685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00452147"/>
                  </a:ext>
                </a:extLst>
              </a:tr>
              <a:tr h="2988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중량 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포장중량</a:t>
                      </a:r>
                      <a:endParaRPr lang="ko-KR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368" marR="81368" marT="40685" marB="40685" anchor="ctr"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3.6(1,650g)</a:t>
                      </a:r>
                      <a:r>
                        <a:rPr lang="en-US" altLang="ko-KR" sz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/ 4.1 </a:t>
                      </a:r>
                      <a:r>
                        <a:rPr lang="en-US" altLang="ko-KR" sz="120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lb</a:t>
                      </a:r>
                      <a:r>
                        <a:rPr lang="en-US" altLang="ko-KR" sz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(1,875g)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368" marR="81368" marT="40685" marB="40685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57057724"/>
                  </a:ext>
                </a:extLst>
              </a:tr>
              <a:tr h="2988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제조번호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제조일자</a:t>
                      </a:r>
                    </a:p>
                  </a:txBody>
                  <a:tcPr marL="81368" marR="81368" marT="40685" marB="40685" anchor="ctr">
                    <a:lnR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 컨트롤러 뒷면 참조</a:t>
                      </a:r>
                    </a:p>
                  </a:txBody>
                  <a:tcPr marL="81368" marR="81368" marT="40685" marB="40685" anchor="ctr">
                    <a:lnL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51461846"/>
                  </a:ext>
                </a:extLst>
              </a:tr>
            </a:tbl>
          </a:graphicData>
        </a:graphic>
      </p:graphicFrame>
      <p:sp>
        <p:nvSpPr>
          <p:cNvPr id="32" name="모서리가 둥근 직사각형 31"/>
          <p:cNvSpPr/>
          <p:nvPr/>
        </p:nvSpPr>
        <p:spPr>
          <a:xfrm>
            <a:off x="2095500" y="4107180"/>
            <a:ext cx="655320" cy="1059180"/>
          </a:xfrm>
          <a:prstGeom prst="roundRect">
            <a:avLst/>
          </a:prstGeom>
          <a:noFill/>
          <a:ln w="635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2920028" y="4107180"/>
            <a:ext cx="655320" cy="1059180"/>
          </a:xfrm>
          <a:prstGeom prst="roundRect">
            <a:avLst/>
          </a:prstGeom>
          <a:noFill/>
          <a:ln w="635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1495088" y="5491680"/>
            <a:ext cx="204172" cy="329999"/>
          </a:xfrm>
          <a:prstGeom prst="roundRect">
            <a:avLst/>
          </a:prstGeom>
          <a:noFill/>
          <a:ln w="635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209703" y="1628239"/>
            <a:ext cx="45068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1F3F5F"/>
              </a:buClr>
            </a:pP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[1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통증완화</a:t>
            </a: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Clr>
                <a:srgbClr val="1F3F5F"/>
              </a:buClr>
            </a:pP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[2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슬관절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퇴행성 관절염 통증 완화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임상진행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예정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18635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24784" y="3877056"/>
            <a:ext cx="3145536" cy="2316480"/>
          </a:xfrm>
          <a:prstGeom prst="rect">
            <a:avLst/>
          </a:prstGeom>
          <a:solidFill>
            <a:srgbClr val="FFF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제품과의 비교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71632" y="1229530"/>
            <a:ext cx="9002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종합 경쟁력 우세 </a:t>
            </a:r>
            <a:r>
              <a:rPr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Free Voltage, 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성능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편의성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착용감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수납성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</a:t>
            </a: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875346"/>
              </p:ext>
            </p:extLst>
          </p:nvPr>
        </p:nvGraphicFramePr>
        <p:xfrm>
          <a:off x="1225297" y="1969008"/>
          <a:ext cx="9552433" cy="4231791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0044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8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0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84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500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5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9252" marR="79252" marT="39626" marB="39626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500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LAPY V</a:t>
                      </a:r>
                      <a:endParaRPr lang="ko-KR" altLang="en-US" sz="15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9252" marR="79252" marT="39626" marB="396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500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기존제품</a:t>
                      </a:r>
                      <a:r>
                        <a:rPr lang="en-US" altLang="ko-KR" sz="1500" kern="1200" baseline="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(GCOOP 402 VIP)</a:t>
                      </a:r>
                      <a:endParaRPr lang="ko-KR" altLang="en-US" sz="11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500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경쟁력</a:t>
                      </a:r>
                      <a:endParaRPr lang="ko-KR" altLang="en-US" sz="15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009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디자인</a:t>
                      </a:r>
                      <a:endParaRPr lang="ko-KR" alt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우세</a:t>
                      </a:r>
                      <a:endParaRPr lang="ko-KR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23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핵심 부품</a:t>
                      </a:r>
                      <a:endParaRPr lang="ko-KR" alt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광원 </a:t>
                      </a:r>
                      <a:r>
                        <a:rPr lang="en-US" altLang="ko-KR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408</a:t>
                      </a:r>
                      <a:r>
                        <a:rPr lang="ko-KR" altLang="en-US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</a:t>
                      </a:r>
                      <a:endParaRPr lang="en-US" altLang="ko-KR" sz="13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고효율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Laser 18</a:t>
                      </a:r>
                      <a:r>
                        <a:rPr lang="ko-KR" altLang="en-US" sz="9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</a:t>
                      </a:r>
                      <a:r>
                        <a:rPr lang="en-US" altLang="ko-KR" sz="9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 </a:t>
                      </a:r>
                      <a:r>
                        <a:rPr lang="ko-KR" altLang="en-US" sz="9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적외선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9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9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광원</a:t>
                      </a:r>
                      <a:r>
                        <a:rPr lang="en-US" altLang="ko-KR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402</a:t>
                      </a:r>
                      <a:r>
                        <a:rPr lang="ko-KR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</a:t>
                      </a:r>
                      <a:endParaRPr lang="ko-KR" altLang="en-US" sz="13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우세</a:t>
                      </a:r>
                      <a:endParaRPr lang="ko-KR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00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착용밀착성</a:t>
                      </a:r>
                      <a:endParaRPr lang="ko-KR" alt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Flexible </a:t>
                      </a:r>
                      <a:r>
                        <a:rPr lang="ko-KR" altLang="en-US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실리콘 </a:t>
                      </a:r>
                      <a:r>
                        <a:rPr lang="en-US" altLang="ko-KR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3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밀착성</a:t>
                      </a:r>
                      <a:r>
                        <a:rPr lang="ko-KR" altLang="en-US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 </a:t>
                      </a:r>
                      <a:endParaRPr lang="ko-KR" altLang="en-US" sz="13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Hard </a:t>
                      </a:r>
                      <a:r>
                        <a:rPr lang="ko-KR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플라스틱 </a:t>
                      </a:r>
                      <a:r>
                        <a:rPr lang="en-US" altLang="ko-KR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3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밀착성</a:t>
                      </a:r>
                      <a:r>
                        <a:rPr lang="ko-KR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  <a:endParaRPr lang="ko-KR" altLang="en-US" sz="13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우세</a:t>
                      </a:r>
                      <a:endParaRPr lang="ko-KR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18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수납성</a:t>
                      </a:r>
                      <a:endParaRPr lang="ko-KR" alt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 </a:t>
                      </a:r>
                      <a:r>
                        <a:rPr lang="ko-KR" altLang="en-US" sz="13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접이로</a:t>
                      </a:r>
                      <a:r>
                        <a:rPr lang="ko-KR" altLang="en-US" sz="13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수납 편리</a:t>
                      </a:r>
                      <a:endParaRPr lang="ko-KR" altLang="en-US" sz="13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3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3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 </a:t>
                      </a:r>
                      <a:r>
                        <a:rPr lang="ko-KR" altLang="en-US" sz="1300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접이로</a:t>
                      </a:r>
                      <a:r>
                        <a:rPr lang="ko-KR" altLang="en-US" sz="13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수납 불편</a:t>
                      </a:r>
                      <a:endParaRPr lang="ko-KR" altLang="en-US" sz="13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우세</a:t>
                      </a:r>
                      <a:endParaRPr lang="ko-KR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359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휴대 사용성</a:t>
                      </a:r>
                      <a:endParaRPr lang="en-US" altLang="ko-KR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전용 </a:t>
                      </a:r>
                      <a:r>
                        <a:rPr lang="en-US" altLang="ko-KR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USB</a:t>
                      </a:r>
                      <a:r>
                        <a:rPr lang="en-US" altLang="ko-KR" sz="13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3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케이블</a:t>
                      </a:r>
                      <a:endParaRPr lang="en-US" altLang="ko-KR" sz="1300" b="1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보조배터리 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20000mAh 12V </a:t>
                      </a:r>
                      <a:r>
                        <a:rPr lang="ko-KR" altLang="en-US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출력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불가</a:t>
                      </a:r>
                      <a:endParaRPr lang="ko-KR" altLang="en-US" sz="13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우세</a:t>
                      </a:r>
                      <a:endParaRPr lang="ko-KR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63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Free</a:t>
                      </a:r>
                      <a:r>
                        <a:rPr lang="en-US" altLang="ko-KR" sz="13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Voltage</a:t>
                      </a:r>
                      <a:endParaRPr lang="ko-KR" alt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가능 </a:t>
                      </a:r>
                      <a:r>
                        <a:rPr lang="en-US" altLang="ko-KR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3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전세계 수출 공용 </a:t>
                      </a:r>
                      <a:endParaRPr lang="ko-KR" altLang="en-US" sz="13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불가 </a:t>
                      </a:r>
                      <a:r>
                        <a:rPr lang="en-US" altLang="ko-KR" sz="13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3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지역별 전원 모델 필요</a:t>
                      </a:r>
                      <a:endParaRPr lang="ko-KR" altLang="en-US" sz="13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우세</a:t>
                      </a:r>
                      <a:endParaRPr lang="ko-KR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나눔스퀘어 Bold" panose="00000800000000000000" pitchFamily="50" charset="-127"/>
                      </a:endParaRPr>
                    </a:p>
                  </a:txBody>
                  <a:tcPr marL="79252" marR="79252" marT="39626" marB="39626" anchor="ctr">
                    <a:lnL w="3175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3" name="Picture 4" descr="https://search.pstatic.net/common/?src=http%3A%2F%2Fblogfiles.naver.net%2FMjAyMDEyMjFfNyAg%2FMDAxNjA4NTE5MzA1NDA0.uuO6bKU9MC7xnU7vIB8P9ydBjjicaCssqqdOsWV2Eusg.HxnD7ewCkgAUiKI_10JDNgmkG1BtlWK4ORzfZ8u3VPwg.JPEG.jinaceramic%2FKakaoTalk_20201221_115305582.jpg&amp;type=sc960_83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9"/>
          <a:stretch/>
        </p:blipFill>
        <p:spPr bwMode="auto">
          <a:xfrm>
            <a:off x="6814177" y="2583803"/>
            <a:ext cx="2194912" cy="135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/>
          <a:srcRect l="12594" t="32500" r="62797" b="27601"/>
          <a:stretch/>
        </p:blipFill>
        <p:spPr>
          <a:xfrm>
            <a:off x="3722752" y="2585388"/>
            <a:ext cx="2239193" cy="102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52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5008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 광원을 복합 적용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r="50590" b="301"/>
          <a:stretch/>
        </p:blipFill>
        <p:spPr>
          <a:xfrm>
            <a:off x="4518297" y="1904567"/>
            <a:ext cx="4976223" cy="282406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l="11807" t="2401" r="64766" b="18500"/>
          <a:stretch/>
        </p:blipFill>
        <p:spPr>
          <a:xfrm>
            <a:off x="1213540" y="1915283"/>
            <a:ext cx="2946980" cy="279839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024544" y="4984748"/>
            <a:ext cx="9350432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ct val="50000"/>
              </a:spcBef>
              <a:buClr>
                <a:srgbClr val="1F3F5F"/>
              </a:buClr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ㆍ고효율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Laser 18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적외선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제품 동일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360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= 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 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408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적용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rgbClr val="1F3F5F"/>
              </a:buClr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ㆍ고효율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Laser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통증 부위에 효과적으로 집중되어 기존 제품보다 빠르고 효과적으로 통증 케어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rgbClr val="1F3F5F"/>
              </a:buClr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 광원을 복합적으로 적용하여 다양한 통증 원인을 빠르고 효과적으로 통증 케어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rgbClr val="1F3F5F"/>
              </a:buClr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 복합 광원이 피부 속 깊은 근육 및 관절 통증까지 케어 가능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3016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6797894" y="4940042"/>
            <a:ext cx="2596041" cy="2133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7530704" y="4489605"/>
            <a:ext cx="3082431" cy="2133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708663" y="1473708"/>
            <a:ext cx="5153088" cy="375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408</a:t>
            </a:r>
            <a:r>
              <a:rPr lang="ko-KR" altLang="en-US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광원 중 고효율 레이저 </a:t>
            </a:r>
            <a:r>
              <a:rPr lang="en-US" altLang="ko-KR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lang="ko-KR" altLang="en-US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및 </a:t>
            </a:r>
            <a:endParaRPr lang="en-US" altLang="ko-KR" sz="125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50" b="1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듀얼파장</a:t>
            </a: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(650nm,</a:t>
            </a:r>
            <a:r>
              <a:rPr lang="ko-KR" altLang="en-US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870nm)</a:t>
            </a:r>
            <a:r>
              <a:rPr lang="en-US" altLang="ko-KR" sz="12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 </a:t>
            </a:r>
            <a:endParaRPr lang="en-US" altLang="ko-KR" sz="125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친환경 실리콘 재질로 피부에 밀착되는 </a:t>
            </a:r>
            <a:r>
              <a:rPr lang="ko-KR" altLang="en-US" sz="1250" b="1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플렉서블</a:t>
            </a:r>
            <a:r>
              <a:rPr lang="ko-KR" altLang="en-US" sz="12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5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50" b="1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입체구조</a:t>
            </a:r>
            <a:r>
              <a:rPr lang="ko-KR" altLang="en-US" sz="125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  <a:r>
              <a:rPr lang="ko-KR" altLang="en-US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통증이 있는</a:t>
            </a:r>
            <a:r>
              <a:rPr lang="en-US" altLang="ko-KR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 부위에 효과적으로 적용</a:t>
            </a:r>
            <a:endParaRPr lang="en-US" altLang="ko-KR" sz="125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저온 화상 예방</a:t>
            </a:r>
            <a:r>
              <a:rPr lang="ko-KR" altLang="en-US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위한 온도센서 </a:t>
            </a:r>
            <a:r>
              <a:rPr lang="en-US" altLang="ko-KR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설치</a:t>
            </a:r>
            <a:r>
              <a: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b="1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</a:t>
            </a:r>
            <a:r>
              <a:rPr lang="en-US" altLang="ko-KR" sz="1000" b="1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GCOOP 402VIP</a:t>
            </a:r>
            <a:r>
              <a:rPr lang="ko-KR" altLang="en-US" sz="1000" b="1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제품 </a:t>
            </a:r>
            <a:r>
              <a:rPr lang="en-US" altLang="ko-KR" sz="1000" b="1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000" b="1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r>
              <a:rPr lang="en-US" altLang="ko-KR" sz="1000" b="1" dirty="0">
                <a:solidFill>
                  <a:schemeClr val="accent4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250000"/>
              </a:lnSpc>
            </a:pPr>
            <a:r>
              <a:rPr lang="ko-KR" altLang="en-US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보조배터리 사용이 가능하여 언제 어디서나 편리하게 사용</a:t>
            </a:r>
            <a:endParaRPr lang="en-US" altLang="ko-KR" sz="125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5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프리볼트를</a:t>
            </a:r>
            <a:r>
              <a:rPr lang="ko-KR" altLang="en-US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적용하여 해외에서도 사용 가능</a:t>
            </a:r>
            <a:endParaRPr lang="en-US" altLang="ko-KR" sz="125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 등록 </a:t>
            </a:r>
            <a:r>
              <a:rPr lang="en-US" altLang="ko-KR" sz="12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50" b="1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플렉서블</a:t>
            </a:r>
            <a:r>
              <a:rPr lang="ko-KR" altLang="en-US" sz="12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무릎 관절 통합관리 </a:t>
            </a:r>
            <a:r>
              <a:rPr lang="ko-KR" altLang="en-US" sz="1250" b="1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광선조사기</a:t>
            </a:r>
            <a:r>
              <a:rPr lang="en-US" altLang="ko-KR" sz="12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>
              <a:lnSpc>
                <a:spcPct val="250000"/>
              </a:lnSpc>
            </a:pPr>
            <a:r>
              <a:rPr lang="ko-KR" altLang="en-US" sz="12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 </a:t>
            </a:r>
            <a:r>
              <a:rPr lang="en-US" altLang="ko-KR" sz="12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FDA 2</a:t>
            </a:r>
            <a:r>
              <a:rPr lang="ko-KR" altLang="en-US" sz="12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 의료기기 승인 완료</a:t>
            </a:r>
            <a:endParaRPr lang="en-US" altLang="ko-KR" sz="125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" t="13751" r="16766" b="22314"/>
          <a:stretch/>
        </p:blipFill>
        <p:spPr>
          <a:xfrm>
            <a:off x="211462" y="1681029"/>
            <a:ext cx="5907398" cy="2556758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881525" y="2108606"/>
            <a:ext cx="893935" cy="1556614"/>
          </a:xfrm>
          <a:prstGeom prst="rect">
            <a:avLst/>
          </a:prstGeom>
          <a:noFill/>
          <a:ln w="38100">
            <a:solidFill>
              <a:srgbClr val="ADD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202434" y="2118020"/>
            <a:ext cx="330807" cy="1550562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433204" y="2108606"/>
            <a:ext cx="893935" cy="1556614"/>
          </a:xfrm>
          <a:prstGeom prst="rect">
            <a:avLst/>
          </a:prstGeom>
          <a:noFill/>
          <a:ln w="38100">
            <a:solidFill>
              <a:srgbClr val="ADD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965093" y="2118020"/>
            <a:ext cx="330807" cy="1550562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 bwMode="auto">
          <a:xfrm>
            <a:off x="1175574" y="4471317"/>
            <a:ext cx="2202505" cy="3336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defTabSz="82296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고효율 레이저 </a:t>
            </a:r>
            <a:r>
              <a:rPr kumimoji="0" lang="en-US" altLang="ko-KR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kumimoji="0"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탑재 </a:t>
            </a:r>
            <a:endParaRPr kumimoji="0" lang="en-US" altLang="ko-KR" sz="12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908744" y="5001331"/>
            <a:ext cx="125613" cy="376434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 bwMode="auto">
          <a:xfrm>
            <a:off x="1175574" y="5001616"/>
            <a:ext cx="3890202" cy="3336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defTabSz="82296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870nm 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적외선 파장 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탑재 </a:t>
            </a:r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눈에 보이지 않음</a:t>
            </a:r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0" lang="en-US" altLang="ko-KR" sz="10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43974" y="5554283"/>
            <a:ext cx="255153" cy="376434"/>
          </a:xfrm>
          <a:prstGeom prst="rect">
            <a:avLst/>
          </a:prstGeom>
          <a:noFill/>
          <a:ln w="28575">
            <a:solidFill>
              <a:srgbClr val="ADD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 bwMode="auto">
          <a:xfrm>
            <a:off x="1175573" y="5554568"/>
            <a:ext cx="3890201" cy="3336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defTabSz="82296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b="1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저온화상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등의 안전을 위해 온도센서 </a:t>
            </a:r>
            <a:r>
              <a:rPr lang="en-US" altLang="ko-KR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탑재</a:t>
            </a:r>
            <a:endParaRPr kumimoji="0" lang="en-US" altLang="ko-KR" sz="10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405831" y="1481715"/>
            <a:ext cx="398160" cy="384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</a:t>
            </a:r>
          </a:p>
          <a:p>
            <a:pPr>
              <a:lnSpc>
                <a:spcPct val="150000"/>
              </a:lnSpc>
            </a:pPr>
            <a:r>
              <a:rPr lang="en-US" altLang="ko-KR" sz="12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>
              <a:lnSpc>
                <a:spcPct val="250000"/>
              </a:lnSpc>
            </a:pPr>
            <a:r>
              <a:rPr lang="en-US" altLang="ko-KR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02.</a:t>
            </a:r>
            <a:endParaRPr lang="en-US" altLang="ko-KR" sz="125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en-US" altLang="ko-KR" sz="125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2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03.</a:t>
            </a:r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2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04.</a:t>
            </a:r>
            <a:endParaRPr lang="en-US" altLang="ko-KR" sz="125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2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</a:t>
            </a:r>
            <a:r>
              <a:rPr lang="en-US" altLang="ko-KR" sz="12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</a:t>
            </a:r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2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06.</a:t>
            </a:r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2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07.</a:t>
            </a:r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217920" y="1222249"/>
            <a:ext cx="5577840" cy="4349496"/>
          </a:xfrm>
          <a:prstGeom prst="rect">
            <a:avLst/>
          </a:prstGeom>
          <a:noFill/>
          <a:ln w="16510" cmpd="sng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순서도: 판단 4"/>
          <p:cNvSpPr/>
          <p:nvPr/>
        </p:nvSpPr>
        <p:spPr>
          <a:xfrm rot="5400000">
            <a:off x="787773" y="4530912"/>
            <a:ext cx="399869" cy="267912"/>
          </a:xfrm>
          <a:prstGeom prst="flowChartDecision">
            <a:avLst/>
          </a:prstGeom>
          <a:noFill/>
          <a:ln w="508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순서도: 판단 25"/>
          <p:cNvSpPr/>
          <p:nvPr/>
        </p:nvSpPr>
        <p:spPr>
          <a:xfrm rot="5400000">
            <a:off x="1879672" y="2416120"/>
            <a:ext cx="1410064" cy="950976"/>
          </a:xfrm>
          <a:prstGeom prst="flowChartDecision">
            <a:avLst/>
          </a:prstGeom>
          <a:noFill/>
          <a:ln w="508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순서도: 판단 26"/>
          <p:cNvSpPr/>
          <p:nvPr/>
        </p:nvSpPr>
        <p:spPr>
          <a:xfrm rot="5400000">
            <a:off x="3148440" y="2416120"/>
            <a:ext cx="1410064" cy="950976"/>
          </a:xfrm>
          <a:prstGeom prst="flowChartDecision">
            <a:avLst/>
          </a:prstGeom>
          <a:noFill/>
          <a:ln w="508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214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010400" y="2493364"/>
            <a:ext cx="53522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u="sng" dirty="0">
                <a:solidFill>
                  <a:srgbClr val="235E7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 부위에 밀착해서 집중적으로 조사하는 </a:t>
            </a:r>
            <a:endParaRPr lang="en-US" altLang="ko-KR" sz="1600" b="1" u="sng" dirty="0">
              <a:solidFill>
                <a:srgbClr val="235E7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u="sng" dirty="0">
                <a:solidFill>
                  <a:srgbClr val="235E7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방식의 통증 완화 의료기기</a:t>
            </a:r>
            <a:endParaRPr lang="en-US" altLang="ko-KR" sz="1600" b="1" u="sng" dirty="0">
              <a:solidFill>
                <a:srgbClr val="235E7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라피는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통증이 있는 신체 다양한 부위에 밀착하여 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레이저를 직접 조사하기 때문에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통증 개선과 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빠른 완화를 기대할 수 있습니다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5" name="그룹 94"/>
          <p:cNvGrpSpPr/>
          <p:nvPr/>
        </p:nvGrpSpPr>
        <p:grpSpPr>
          <a:xfrm>
            <a:off x="815340" y="985518"/>
            <a:ext cx="5562600" cy="5491482"/>
            <a:chOff x="373380" y="970278"/>
            <a:chExt cx="5562600" cy="5491482"/>
          </a:xfrm>
        </p:grpSpPr>
        <p:sp>
          <p:nvSpPr>
            <p:cNvPr id="8" name="직사각형 7"/>
            <p:cNvSpPr/>
            <p:nvPr/>
          </p:nvSpPr>
          <p:spPr>
            <a:xfrm>
              <a:off x="1876125" y="970278"/>
              <a:ext cx="2557110" cy="5717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ko-KR" b="1" dirty="0">
                  <a:solidFill>
                    <a:srgbClr val="235E7B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THERAPY Application</a:t>
              </a:r>
            </a:p>
          </p:txBody>
        </p:sp>
        <p:grpSp>
          <p:nvGrpSpPr>
            <p:cNvPr id="91" name="그룹 90"/>
            <p:cNvGrpSpPr/>
            <p:nvPr/>
          </p:nvGrpSpPr>
          <p:grpSpPr>
            <a:xfrm>
              <a:off x="502152" y="1821180"/>
              <a:ext cx="5410968" cy="4297680"/>
              <a:chOff x="502152" y="1790700"/>
              <a:chExt cx="5410968" cy="4297680"/>
            </a:xfrm>
          </p:grpSpPr>
          <p:pic>
            <p:nvPicPr>
              <p:cNvPr id="5" name="그림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751" r="-3115"/>
              <a:stretch/>
            </p:blipFill>
            <p:spPr>
              <a:xfrm>
                <a:off x="3185160" y="1790700"/>
                <a:ext cx="1493520" cy="4297680"/>
              </a:xfrm>
              <a:prstGeom prst="rect">
                <a:avLst/>
              </a:prstGeom>
            </p:spPr>
          </p:pic>
          <p:sp>
            <p:nvSpPr>
              <p:cNvPr id="18" name="육각형 17"/>
              <p:cNvSpPr/>
              <p:nvPr/>
            </p:nvSpPr>
            <p:spPr>
              <a:xfrm>
                <a:off x="541020" y="2087880"/>
                <a:ext cx="1184884" cy="1021452"/>
              </a:xfrm>
              <a:prstGeom prst="hexagon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육각형 18"/>
              <p:cNvSpPr/>
              <p:nvPr/>
            </p:nvSpPr>
            <p:spPr>
              <a:xfrm>
                <a:off x="1541924" y="2635012"/>
                <a:ext cx="1184884" cy="1021452"/>
              </a:xfrm>
              <a:prstGeom prst="hexagon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육각형 19"/>
              <p:cNvSpPr/>
              <p:nvPr/>
            </p:nvSpPr>
            <p:spPr>
              <a:xfrm>
                <a:off x="541020" y="3172976"/>
                <a:ext cx="1184884" cy="1021452"/>
              </a:xfrm>
              <a:prstGeom prst="hexagon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육각형 20"/>
              <p:cNvSpPr/>
              <p:nvPr/>
            </p:nvSpPr>
            <p:spPr>
              <a:xfrm>
                <a:off x="1541924" y="3720108"/>
                <a:ext cx="1184884" cy="1021452"/>
              </a:xfrm>
              <a:prstGeom prst="hexagon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육각형 21"/>
              <p:cNvSpPr/>
              <p:nvPr/>
            </p:nvSpPr>
            <p:spPr>
              <a:xfrm>
                <a:off x="541020" y="4253096"/>
                <a:ext cx="1184884" cy="1021452"/>
              </a:xfrm>
              <a:prstGeom prst="hexagon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육각형 22"/>
              <p:cNvSpPr/>
              <p:nvPr/>
            </p:nvSpPr>
            <p:spPr>
              <a:xfrm>
                <a:off x="1541924" y="4800228"/>
                <a:ext cx="1184884" cy="1021452"/>
              </a:xfrm>
              <a:prstGeom prst="hexagon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86740" y="2295168"/>
                <a:ext cx="1104900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5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피부 상처 </a:t>
                </a:r>
                <a:endParaRPr lang="en-US" altLang="ko-KR" sz="15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5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치유 가속화</a:t>
                </a:r>
                <a:endParaRPr lang="en-US" altLang="ko-KR" sz="15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1562100" y="2928000"/>
                <a:ext cx="1143000" cy="402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15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통증 완화</a:t>
                </a:r>
                <a:endParaRPr lang="en-US" altLang="ko-KR" sz="15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533400" y="3425200"/>
                <a:ext cx="1181100" cy="3939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15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무릎 관절염</a:t>
                </a:r>
                <a:endParaRPr lang="en-US" altLang="ko-KR" sz="15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1491308" y="3998600"/>
                <a:ext cx="1259512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5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스포츠 부상 </a:t>
                </a:r>
                <a:endParaRPr lang="en-US" altLang="ko-KR" sz="15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/>
                <a:r>
                  <a:rPr lang="ko-KR" altLang="en-US" sz="15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및 </a:t>
                </a:r>
                <a:r>
                  <a:rPr lang="ko-KR" altLang="en-US" sz="1500" b="1" dirty="0" err="1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염좌</a:t>
                </a:r>
                <a:endParaRPr lang="en-US" altLang="ko-KR" sz="15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502152" y="4587253"/>
                <a:ext cx="1235208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500" b="1" dirty="0" err="1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연조직</a:t>
                </a:r>
                <a:r>
                  <a:rPr lang="ko-KR" altLang="en-US" sz="15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손상</a:t>
                </a:r>
                <a:endParaRPr lang="en-US" altLang="ko-KR" sz="15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1693620" y="5152628"/>
                <a:ext cx="881940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500" b="1" spc="-150" dirty="0" err="1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만성염증</a:t>
                </a:r>
                <a:r>
                  <a:rPr lang="ko-KR" altLang="en-US" sz="1500" b="1" spc="-15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en-US" altLang="ko-KR" sz="1500" b="1" spc="-15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5081032" y="2454424"/>
                <a:ext cx="580628" cy="3407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어깨</a:t>
                </a:r>
                <a:endPara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35" name="그룹 34"/>
              <p:cNvGrpSpPr/>
              <p:nvPr/>
            </p:nvGrpSpPr>
            <p:grpSpPr>
              <a:xfrm>
                <a:off x="4229100" y="2514600"/>
                <a:ext cx="784860" cy="251460"/>
                <a:chOff x="4168140" y="2514600"/>
                <a:chExt cx="784860" cy="251460"/>
              </a:xfrm>
            </p:grpSpPr>
            <p:cxnSp>
              <p:nvCxnSpPr>
                <p:cNvPr id="31" name="직선 연결선 30"/>
                <p:cNvCxnSpPr/>
                <p:nvPr/>
              </p:nvCxnSpPr>
              <p:spPr>
                <a:xfrm flipH="1">
                  <a:off x="4297680" y="2636520"/>
                  <a:ext cx="655320" cy="0"/>
                </a:xfrm>
                <a:prstGeom prst="line">
                  <a:avLst/>
                </a:prstGeom>
                <a:ln>
                  <a:solidFill>
                    <a:srgbClr val="F298A7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타원 31"/>
                <p:cNvSpPr/>
                <p:nvPr/>
              </p:nvSpPr>
              <p:spPr>
                <a:xfrm>
                  <a:off x="4221480" y="2567940"/>
                  <a:ext cx="144780" cy="14478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" name="타원 32"/>
                <p:cNvSpPr/>
                <p:nvPr/>
              </p:nvSpPr>
              <p:spPr>
                <a:xfrm>
                  <a:off x="4168140" y="2514600"/>
                  <a:ext cx="251460" cy="25146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40" name="그룹 39"/>
              <p:cNvGrpSpPr/>
              <p:nvPr/>
            </p:nvGrpSpPr>
            <p:grpSpPr>
              <a:xfrm>
                <a:off x="4229100" y="2897892"/>
                <a:ext cx="784860" cy="251460"/>
                <a:chOff x="4168140" y="2514600"/>
                <a:chExt cx="784860" cy="251460"/>
              </a:xfrm>
            </p:grpSpPr>
            <p:cxnSp>
              <p:nvCxnSpPr>
                <p:cNvPr id="41" name="직선 연결선 40"/>
                <p:cNvCxnSpPr/>
                <p:nvPr/>
              </p:nvCxnSpPr>
              <p:spPr>
                <a:xfrm flipH="1">
                  <a:off x="4297680" y="2636520"/>
                  <a:ext cx="655320" cy="0"/>
                </a:xfrm>
                <a:prstGeom prst="line">
                  <a:avLst/>
                </a:prstGeom>
                <a:ln>
                  <a:solidFill>
                    <a:srgbClr val="F298A7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타원 41"/>
                <p:cNvSpPr/>
                <p:nvPr/>
              </p:nvSpPr>
              <p:spPr>
                <a:xfrm>
                  <a:off x="4221480" y="2567940"/>
                  <a:ext cx="144780" cy="14478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타원 42"/>
                <p:cNvSpPr/>
                <p:nvPr/>
              </p:nvSpPr>
              <p:spPr>
                <a:xfrm>
                  <a:off x="4168140" y="2514600"/>
                  <a:ext cx="251460" cy="25146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44" name="그룹 43"/>
              <p:cNvGrpSpPr/>
              <p:nvPr/>
            </p:nvGrpSpPr>
            <p:grpSpPr>
              <a:xfrm>
                <a:off x="4229100" y="3224024"/>
                <a:ext cx="784860" cy="251460"/>
                <a:chOff x="4168140" y="2514600"/>
                <a:chExt cx="784860" cy="251460"/>
              </a:xfrm>
            </p:grpSpPr>
            <p:cxnSp>
              <p:nvCxnSpPr>
                <p:cNvPr id="45" name="직선 연결선 44"/>
                <p:cNvCxnSpPr/>
                <p:nvPr/>
              </p:nvCxnSpPr>
              <p:spPr>
                <a:xfrm flipH="1">
                  <a:off x="4297680" y="2636520"/>
                  <a:ext cx="655320" cy="0"/>
                </a:xfrm>
                <a:prstGeom prst="line">
                  <a:avLst/>
                </a:prstGeom>
                <a:ln>
                  <a:solidFill>
                    <a:srgbClr val="F298A7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타원 45"/>
                <p:cNvSpPr/>
                <p:nvPr/>
              </p:nvSpPr>
              <p:spPr>
                <a:xfrm>
                  <a:off x="4221480" y="2567940"/>
                  <a:ext cx="144780" cy="14478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" name="타원 46"/>
                <p:cNvSpPr/>
                <p:nvPr/>
              </p:nvSpPr>
              <p:spPr>
                <a:xfrm>
                  <a:off x="4168140" y="2514600"/>
                  <a:ext cx="251460" cy="25146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48" name="그룹 47"/>
              <p:cNvGrpSpPr/>
              <p:nvPr/>
            </p:nvGrpSpPr>
            <p:grpSpPr>
              <a:xfrm>
                <a:off x="4356760" y="3789040"/>
                <a:ext cx="784860" cy="251460"/>
                <a:chOff x="4168140" y="2514600"/>
                <a:chExt cx="784860" cy="251460"/>
              </a:xfrm>
            </p:grpSpPr>
            <p:cxnSp>
              <p:nvCxnSpPr>
                <p:cNvPr id="49" name="직선 연결선 48"/>
                <p:cNvCxnSpPr/>
                <p:nvPr/>
              </p:nvCxnSpPr>
              <p:spPr>
                <a:xfrm flipH="1">
                  <a:off x="4297680" y="2636520"/>
                  <a:ext cx="655320" cy="0"/>
                </a:xfrm>
                <a:prstGeom prst="line">
                  <a:avLst/>
                </a:prstGeom>
                <a:ln>
                  <a:solidFill>
                    <a:srgbClr val="F298A7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타원 49"/>
                <p:cNvSpPr/>
                <p:nvPr/>
              </p:nvSpPr>
              <p:spPr>
                <a:xfrm>
                  <a:off x="4221480" y="2567940"/>
                  <a:ext cx="144780" cy="14478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" name="타원 50"/>
                <p:cNvSpPr/>
                <p:nvPr/>
              </p:nvSpPr>
              <p:spPr>
                <a:xfrm>
                  <a:off x="4168140" y="2514600"/>
                  <a:ext cx="251460" cy="25146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52" name="그룹 51"/>
              <p:cNvGrpSpPr/>
              <p:nvPr/>
            </p:nvGrpSpPr>
            <p:grpSpPr>
              <a:xfrm>
                <a:off x="3996720" y="4365104"/>
                <a:ext cx="784860" cy="251460"/>
                <a:chOff x="4168140" y="2514600"/>
                <a:chExt cx="784860" cy="251460"/>
              </a:xfrm>
            </p:grpSpPr>
            <p:cxnSp>
              <p:nvCxnSpPr>
                <p:cNvPr id="53" name="직선 연결선 52"/>
                <p:cNvCxnSpPr/>
                <p:nvPr/>
              </p:nvCxnSpPr>
              <p:spPr>
                <a:xfrm flipH="1">
                  <a:off x="4297680" y="2636520"/>
                  <a:ext cx="655320" cy="0"/>
                </a:xfrm>
                <a:prstGeom prst="line">
                  <a:avLst/>
                </a:prstGeom>
                <a:ln>
                  <a:solidFill>
                    <a:srgbClr val="F298A7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타원 53"/>
                <p:cNvSpPr/>
                <p:nvPr/>
              </p:nvSpPr>
              <p:spPr>
                <a:xfrm>
                  <a:off x="4221480" y="2567940"/>
                  <a:ext cx="144780" cy="14478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" name="타원 54"/>
                <p:cNvSpPr/>
                <p:nvPr/>
              </p:nvSpPr>
              <p:spPr>
                <a:xfrm>
                  <a:off x="4168140" y="2514600"/>
                  <a:ext cx="251460" cy="25146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56" name="그룹 55"/>
              <p:cNvGrpSpPr/>
              <p:nvPr/>
            </p:nvGrpSpPr>
            <p:grpSpPr>
              <a:xfrm>
                <a:off x="3996720" y="4797152"/>
                <a:ext cx="784860" cy="251460"/>
                <a:chOff x="4168140" y="2514600"/>
                <a:chExt cx="784860" cy="251460"/>
              </a:xfrm>
            </p:grpSpPr>
            <p:cxnSp>
              <p:nvCxnSpPr>
                <p:cNvPr id="57" name="직선 연결선 56"/>
                <p:cNvCxnSpPr/>
                <p:nvPr/>
              </p:nvCxnSpPr>
              <p:spPr>
                <a:xfrm flipH="1">
                  <a:off x="4297680" y="2636520"/>
                  <a:ext cx="655320" cy="0"/>
                </a:xfrm>
                <a:prstGeom prst="line">
                  <a:avLst/>
                </a:prstGeom>
                <a:ln>
                  <a:solidFill>
                    <a:srgbClr val="F298A7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" name="타원 57"/>
                <p:cNvSpPr/>
                <p:nvPr/>
              </p:nvSpPr>
              <p:spPr>
                <a:xfrm>
                  <a:off x="4221480" y="2567940"/>
                  <a:ext cx="144780" cy="14478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" name="타원 58"/>
                <p:cNvSpPr/>
                <p:nvPr/>
              </p:nvSpPr>
              <p:spPr>
                <a:xfrm>
                  <a:off x="4168140" y="2514600"/>
                  <a:ext cx="251460" cy="25146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60" name="그룹 59"/>
              <p:cNvGrpSpPr/>
              <p:nvPr/>
            </p:nvGrpSpPr>
            <p:grpSpPr>
              <a:xfrm>
                <a:off x="3996720" y="5229200"/>
                <a:ext cx="784860" cy="251460"/>
                <a:chOff x="4168140" y="2514600"/>
                <a:chExt cx="784860" cy="251460"/>
              </a:xfrm>
            </p:grpSpPr>
            <p:cxnSp>
              <p:nvCxnSpPr>
                <p:cNvPr id="61" name="직선 연결선 60"/>
                <p:cNvCxnSpPr/>
                <p:nvPr/>
              </p:nvCxnSpPr>
              <p:spPr>
                <a:xfrm flipH="1">
                  <a:off x="4297680" y="2636520"/>
                  <a:ext cx="655320" cy="0"/>
                </a:xfrm>
                <a:prstGeom prst="line">
                  <a:avLst/>
                </a:prstGeom>
                <a:ln>
                  <a:solidFill>
                    <a:srgbClr val="F298A7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타원 61"/>
                <p:cNvSpPr/>
                <p:nvPr/>
              </p:nvSpPr>
              <p:spPr>
                <a:xfrm>
                  <a:off x="4221480" y="2567940"/>
                  <a:ext cx="144780" cy="14478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" name="타원 62"/>
                <p:cNvSpPr/>
                <p:nvPr/>
              </p:nvSpPr>
              <p:spPr>
                <a:xfrm>
                  <a:off x="4168140" y="2514600"/>
                  <a:ext cx="251460" cy="25146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64" name="그룹 63"/>
              <p:cNvGrpSpPr/>
              <p:nvPr/>
            </p:nvGrpSpPr>
            <p:grpSpPr>
              <a:xfrm>
                <a:off x="3966240" y="5661248"/>
                <a:ext cx="784860" cy="251460"/>
                <a:chOff x="4168140" y="2514600"/>
                <a:chExt cx="784860" cy="251460"/>
              </a:xfrm>
            </p:grpSpPr>
            <p:cxnSp>
              <p:nvCxnSpPr>
                <p:cNvPr id="65" name="직선 연결선 64"/>
                <p:cNvCxnSpPr/>
                <p:nvPr/>
              </p:nvCxnSpPr>
              <p:spPr>
                <a:xfrm flipH="1">
                  <a:off x="4297680" y="2636520"/>
                  <a:ext cx="655320" cy="0"/>
                </a:xfrm>
                <a:prstGeom prst="line">
                  <a:avLst/>
                </a:prstGeom>
                <a:ln>
                  <a:solidFill>
                    <a:srgbClr val="F298A7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타원 65"/>
                <p:cNvSpPr/>
                <p:nvPr/>
              </p:nvSpPr>
              <p:spPr>
                <a:xfrm>
                  <a:off x="4221480" y="2567940"/>
                  <a:ext cx="144780" cy="14478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" name="타원 66"/>
                <p:cNvSpPr/>
                <p:nvPr/>
              </p:nvSpPr>
              <p:spPr>
                <a:xfrm>
                  <a:off x="4168140" y="2514600"/>
                  <a:ext cx="251460" cy="25146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68" name="직사각형 67"/>
              <p:cNvSpPr/>
              <p:nvPr/>
            </p:nvSpPr>
            <p:spPr>
              <a:xfrm>
                <a:off x="5081032" y="2852936"/>
                <a:ext cx="580628" cy="3427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팔뚝</a:t>
                </a:r>
                <a:endPara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5081032" y="3140968"/>
                <a:ext cx="832088" cy="3407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팔꿈치</a:t>
                </a:r>
                <a:endPara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081032" y="3717032"/>
                <a:ext cx="832088" cy="3427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손목</a:t>
                </a:r>
                <a:endPara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4829572" y="4312528"/>
                <a:ext cx="832088" cy="3427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허벅지</a:t>
                </a:r>
                <a:endPara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829572" y="4725144"/>
                <a:ext cx="832088" cy="3427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무릎</a:t>
                </a:r>
                <a:endPara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829572" y="5157192"/>
                <a:ext cx="832088" cy="3427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종아리</a:t>
                </a:r>
                <a:endPara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4" name="직사각형 73"/>
              <p:cNvSpPr/>
              <p:nvPr/>
            </p:nvSpPr>
            <p:spPr>
              <a:xfrm>
                <a:off x="4722892" y="5596860"/>
                <a:ext cx="832088" cy="3427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발목</a:t>
                </a:r>
                <a:endPara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80" name="그룹 79"/>
              <p:cNvGrpSpPr/>
              <p:nvPr/>
            </p:nvGrpSpPr>
            <p:grpSpPr>
              <a:xfrm>
                <a:off x="3779520" y="2758440"/>
                <a:ext cx="251460" cy="251460"/>
                <a:chOff x="5212080" y="1935480"/>
                <a:chExt cx="251460" cy="251460"/>
              </a:xfrm>
            </p:grpSpPr>
            <p:sp>
              <p:nvSpPr>
                <p:cNvPr id="77" name="타원 76"/>
                <p:cNvSpPr/>
                <p:nvPr/>
              </p:nvSpPr>
              <p:spPr>
                <a:xfrm>
                  <a:off x="5265420" y="1988820"/>
                  <a:ext cx="144780" cy="14478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8" name="타원 77"/>
                <p:cNvSpPr/>
                <p:nvPr/>
              </p:nvSpPr>
              <p:spPr>
                <a:xfrm>
                  <a:off x="5212080" y="1935480"/>
                  <a:ext cx="251460" cy="25146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9" name="타원 78"/>
                <p:cNvSpPr/>
                <p:nvPr/>
              </p:nvSpPr>
              <p:spPr>
                <a:xfrm>
                  <a:off x="5299710" y="2023110"/>
                  <a:ext cx="76200" cy="76200"/>
                </a:xfrm>
                <a:prstGeom prst="ellipse">
                  <a:avLst/>
                </a:prstGeom>
                <a:solidFill>
                  <a:srgbClr val="F298A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81" name="그룹 80"/>
              <p:cNvGrpSpPr/>
              <p:nvPr/>
            </p:nvGrpSpPr>
            <p:grpSpPr>
              <a:xfrm>
                <a:off x="3779520" y="3356992"/>
                <a:ext cx="251460" cy="251460"/>
                <a:chOff x="5212080" y="1935480"/>
                <a:chExt cx="251460" cy="251460"/>
              </a:xfrm>
            </p:grpSpPr>
            <p:sp>
              <p:nvSpPr>
                <p:cNvPr id="82" name="타원 81"/>
                <p:cNvSpPr/>
                <p:nvPr/>
              </p:nvSpPr>
              <p:spPr>
                <a:xfrm>
                  <a:off x="5265420" y="1988820"/>
                  <a:ext cx="144780" cy="14478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3" name="타원 82"/>
                <p:cNvSpPr/>
                <p:nvPr/>
              </p:nvSpPr>
              <p:spPr>
                <a:xfrm>
                  <a:off x="5212080" y="1935480"/>
                  <a:ext cx="251460" cy="251460"/>
                </a:xfrm>
                <a:prstGeom prst="ellipse">
                  <a:avLst/>
                </a:prstGeom>
                <a:noFill/>
                <a:ln w="6350">
                  <a:solidFill>
                    <a:srgbClr val="F298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4" name="타원 83"/>
                <p:cNvSpPr/>
                <p:nvPr/>
              </p:nvSpPr>
              <p:spPr>
                <a:xfrm>
                  <a:off x="5299710" y="2023110"/>
                  <a:ext cx="76200" cy="76200"/>
                </a:xfrm>
                <a:prstGeom prst="ellipse">
                  <a:avLst/>
                </a:prstGeom>
                <a:solidFill>
                  <a:srgbClr val="F298A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85" name="직사각형 84"/>
              <p:cNvSpPr/>
              <p:nvPr/>
            </p:nvSpPr>
            <p:spPr>
              <a:xfrm>
                <a:off x="3739168" y="2924944"/>
                <a:ext cx="580628" cy="3427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20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등</a:t>
                </a:r>
                <a:endParaRPr lang="en-US" altLang="ko-KR" sz="12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6" name="직사각형 85"/>
              <p:cNvSpPr/>
              <p:nvPr/>
            </p:nvSpPr>
            <p:spPr>
              <a:xfrm>
                <a:off x="3685828" y="3573016"/>
                <a:ext cx="580628" cy="3427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20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허리</a:t>
                </a:r>
                <a:endParaRPr lang="en-US" altLang="ko-KR" sz="12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90" name="직선 연결선 89"/>
            <p:cNvCxnSpPr/>
            <p:nvPr/>
          </p:nvCxnSpPr>
          <p:spPr>
            <a:xfrm>
              <a:off x="373380" y="6461760"/>
              <a:ext cx="5562600" cy="0"/>
            </a:xfrm>
            <a:prstGeom prst="line">
              <a:avLst/>
            </a:prstGeom>
            <a:ln w="15875">
              <a:solidFill>
                <a:srgbClr val="235E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>
              <a:off x="373380" y="1340768"/>
              <a:ext cx="1524000" cy="0"/>
            </a:xfrm>
            <a:prstGeom prst="line">
              <a:avLst/>
            </a:prstGeom>
            <a:ln w="15875">
              <a:solidFill>
                <a:srgbClr val="235E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/>
            <p:cNvCxnSpPr/>
            <p:nvPr/>
          </p:nvCxnSpPr>
          <p:spPr>
            <a:xfrm>
              <a:off x="4411980" y="1340768"/>
              <a:ext cx="1524000" cy="0"/>
            </a:xfrm>
            <a:prstGeom prst="line">
              <a:avLst/>
            </a:prstGeom>
            <a:ln w="15875">
              <a:solidFill>
                <a:srgbClr val="235E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8550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07656" y="1195186"/>
            <a:ext cx="10844115" cy="1604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T P(Adenosine </a:t>
            </a:r>
            <a:r>
              <a:rPr lang="en-US" altLang="ko-KR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TriPhosphate</a:t>
            </a:r>
            <a:r>
              <a:rPr lang="en-US" altLang="ko-KR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7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ATP</a:t>
            </a:r>
            <a:r>
              <a:rPr lang="ko-KR" altLang="en-US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근육 수축</a:t>
            </a:r>
            <a:r>
              <a:rPr lang="en-US" altLang="ko-KR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신경 세포에서 흥분의 전도</a:t>
            </a:r>
            <a:r>
              <a:rPr lang="en-US" altLang="ko-KR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물질 합성 등 살아있는 세포에서 다양한 생명 활동을 수행하기 위해 </a:t>
            </a:r>
            <a:r>
              <a:rPr lang="ko-KR" altLang="en-US" sz="12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에너지를 공급하는 유기 화합물이다</a:t>
            </a:r>
            <a:r>
              <a:rPr lang="en-US" altLang="ko-KR" sz="12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50" b="1" u="sng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즉 </a:t>
            </a:r>
            <a:r>
              <a:rPr lang="en-US" altLang="ko-KR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세포의 에너지 화폐 라고도 불리우며 </a:t>
            </a:r>
            <a:r>
              <a:rPr lang="en-US" altLang="ko-KR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RNA </a:t>
            </a:r>
            <a:r>
              <a:rPr lang="ko-KR" altLang="en-US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합성에 필요한 </a:t>
            </a:r>
            <a:r>
              <a:rPr lang="ko-KR" altLang="en-US" sz="12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단량체</a:t>
            </a:r>
            <a:r>
              <a:rPr lang="ko-KR" altLang="en-US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이며 나중에 </a:t>
            </a:r>
            <a:r>
              <a:rPr lang="en-US" altLang="ko-KR" sz="12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dATP</a:t>
            </a:r>
            <a:r>
              <a:rPr lang="ko-KR" altLang="en-US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전환되어</a:t>
            </a:r>
            <a:endParaRPr lang="en-US" altLang="ko-KR" sz="125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DNA </a:t>
            </a:r>
            <a:r>
              <a:rPr lang="ko-KR" altLang="en-US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합성에 필요한 </a:t>
            </a:r>
            <a:r>
              <a:rPr lang="ko-KR" altLang="en-US" sz="12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단량체가</a:t>
            </a:r>
            <a:r>
              <a:rPr lang="ko-KR" altLang="en-US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되기도 하며 많은 생화학적 경로를 조절하기도 한다</a:t>
            </a:r>
            <a:r>
              <a:rPr lang="en-US" altLang="ko-KR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5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또한 생명 활동 중에서도 세포 바깥에서도 중요한 기능을 수행하는데 이것은 </a:t>
            </a:r>
            <a:r>
              <a:rPr lang="ko-KR" altLang="en-US" sz="12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상처난</a:t>
            </a:r>
            <a:r>
              <a:rPr lang="ko-KR" altLang="en-US" sz="12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세포에서 방출되어 고통을 줄이기도 하고 치유하기도 한다</a:t>
            </a:r>
            <a:r>
              <a:rPr lang="en-US" altLang="ko-KR" sz="12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09F983C-B512-E2F3-23A5-D19393C6DA18}"/>
              </a:ext>
            </a:extLst>
          </p:cNvPr>
          <p:cNvGrpSpPr/>
          <p:nvPr/>
        </p:nvGrpSpPr>
        <p:grpSpPr>
          <a:xfrm>
            <a:off x="429769" y="3032484"/>
            <a:ext cx="11650486" cy="3498392"/>
            <a:chOff x="112305" y="2990241"/>
            <a:chExt cx="11650486" cy="3498392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294041CC-4E95-C0D9-7FB9-8B47E228C009}"/>
                </a:ext>
              </a:extLst>
            </p:cNvPr>
            <p:cNvGrpSpPr/>
            <p:nvPr/>
          </p:nvGrpSpPr>
          <p:grpSpPr>
            <a:xfrm>
              <a:off x="112305" y="2990241"/>
              <a:ext cx="8513216" cy="3498392"/>
              <a:chOff x="112305" y="2990241"/>
              <a:chExt cx="8513216" cy="3498392"/>
            </a:xfrm>
          </p:grpSpPr>
          <p:pic>
            <p:nvPicPr>
              <p:cNvPr id="4" name="그림 3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076" t="35185" r="20386"/>
              <a:stretch/>
            </p:blipFill>
            <p:spPr>
              <a:xfrm>
                <a:off x="2987165" y="4159960"/>
                <a:ext cx="4504317" cy="2328673"/>
              </a:xfrm>
              <a:prstGeom prst="rect">
                <a:avLst/>
              </a:prstGeom>
            </p:spPr>
          </p:pic>
          <p:pic>
            <p:nvPicPr>
              <p:cNvPr id="19" name="그림 1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9922" b="78516" l="4536" r="82173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68" t="13751" r="16766" b="22314"/>
              <a:stretch/>
            </p:blipFill>
            <p:spPr>
              <a:xfrm>
                <a:off x="3757666" y="3171716"/>
                <a:ext cx="3146580" cy="1361858"/>
              </a:xfrm>
              <a:prstGeom prst="rect">
                <a:avLst/>
              </a:prstGeom>
            </p:spPr>
          </p:pic>
          <p:sp>
            <p:nvSpPr>
              <p:cNvPr id="5" name="직사각형 4"/>
              <p:cNvSpPr/>
              <p:nvPr/>
            </p:nvSpPr>
            <p:spPr>
              <a:xfrm>
                <a:off x="1929019" y="4118305"/>
                <a:ext cx="9380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b="1" dirty="0">
                    <a:solidFill>
                      <a:srgbClr val="BB457A"/>
                    </a:solidFill>
                    <a:latin typeface="맑은 고딕" panose="020B0503020000020004" pitchFamily="50" charset="-127"/>
                  </a:rPr>
                  <a:t>650nm</a:t>
                </a:r>
                <a:endParaRPr lang="ko-KR" altLang="en-US" dirty="0">
                  <a:solidFill>
                    <a:srgbClr val="BB457A"/>
                  </a:solidFill>
                </a:endParaRPr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7687444" y="4118305"/>
                <a:ext cx="9380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b="1" dirty="0">
                    <a:solidFill>
                      <a:srgbClr val="BB457A"/>
                    </a:solidFill>
                    <a:latin typeface="맑은 고딕" panose="020B0503020000020004" pitchFamily="50" charset="-127"/>
                  </a:rPr>
                  <a:t>870nm</a:t>
                </a:r>
                <a:endParaRPr lang="ko-KR" altLang="en-US" dirty="0">
                  <a:solidFill>
                    <a:srgbClr val="BB457A"/>
                  </a:solidFill>
                </a:endParaRPr>
              </a:p>
            </p:txBody>
          </p:sp>
          <p:cxnSp>
            <p:nvCxnSpPr>
              <p:cNvPr id="8" name="직선 화살표 연결선 7"/>
              <p:cNvCxnSpPr>
                <a:endCxn id="6" idx="1"/>
              </p:cNvCxnSpPr>
              <p:nvPr/>
            </p:nvCxnSpPr>
            <p:spPr>
              <a:xfrm flipV="1">
                <a:off x="5584061" y="4302971"/>
                <a:ext cx="2103383" cy="210558"/>
              </a:xfrm>
              <a:prstGeom prst="straightConnector1">
                <a:avLst/>
              </a:prstGeom>
              <a:ln>
                <a:solidFill>
                  <a:srgbClr val="BB457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화살표 연결선 9"/>
              <p:cNvCxnSpPr/>
              <p:nvPr/>
            </p:nvCxnSpPr>
            <p:spPr>
              <a:xfrm flipH="1" flipV="1">
                <a:off x="2830286" y="4323184"/>
                <a:ext cx="2444623" cy="87086"/>
              </a:xfrm>
              <a:prstGeom prst="straightConnector1">
                <a:avLst/>
              </a:prstGeom>
              <a:ln>
                <a:solidFill>
                  <a:srgbClr val="BB457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직사각형 28"/>
              <p:cNvSpPr/>
              <p:nvPr/>
            </p:nvSpPr>
            <p:spPr>
              <a:xfrm>
                <a:off x="4822398" y="2990241"/>
                <a:ext cx="1021433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500" b="1" dirty="0">
                    <a:solidFill>
                      <a:schemeClr val="accent5">
                        <a:lumMod val="75000"/>
                      </a:schemeClr>
                    </a:solidFill>
                    <a:latin typeface="맑은 고딕" panose="020B0503020000020004" pitchFamily="50" charset="-127"/>
                  </a:rPr>
                  <a:t>듀얼 파장</a:t>
                </a:r>
                <a:endParaRPr lang="ko-KR" altLang="en-US" sz="1500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112305" y="4479106"/>
                <a:ext cx="2749084" cy="16619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en-US" altLang="ko-KR" sz="1300" b="1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650nm </a:t>
                </a:r>
                <a:r>
                  <a:rPr lang="ko-KR" altLang="en-US" sz="1300" b="1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표면 치유 가속화</a:t>
                </a:r>
                <a:br>
                  <a:rPr lang="ko-KR" altLang="en-US" sz="11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</a:br>
                <a:r>
                  <a:rPr lang="ko-KR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우리 피부의 멜라닌이 매우 잘 흡수되는 </a:t>
                </a:r>
                <a:endPara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r"/>
                <a:r>
                  <a:rPr lang="ko-KR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파장인 </a:t>
                </a:r>
                <a:r>
                  <a:rPr lang="en-US" altLang="ko-KR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650nm</a:t>
                </a:r>
                <a:r>
                  <a:rPr lang="ko-KR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를 한 부위에 조사하면 </a:t>
                </a:r>
                <a:endPara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r"/>
                <a:r>
                  <a:rPr lang="ko-KR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표면 부위에 많은 양을 투여할 수 있다</a:t>
                </a:r>
                <a:r>
                  <a:rPr lang="en-US" altLang="ko-KR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 </a:t>
                </a:r>
              </a:p>
              <a:p>
                <a:pPr algn="r"/>
                <a:r>
                  <a:rPr lang="ko-KR" altLang="en-US" sz="1100" u="sng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파장은 박테리아를 억제하고 세포 </a:t>
                </a:r>
                <a:endParaRPr lang="en-US" altLang="ko-KR" sz="1100" u="sng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r"/>
                <a:r>
                  <a:rPr lang="ko-KR" altLang="en-US" sz="1100" u="sng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성장을 촉진</a:t>
                </a:r>
                <a:r>
                  <a:rPr lang="ko-KR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할 수 있기 때문에</a:t>
                </a:r>
                <a:r>
                  <a:rPr lang="en-US" altLang="ko-KR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</a:t>
                </a:r>
              </a:p>
              <a:p>
                <a:pPr algn="r"/>
                <a:r>
                  <a:rPr lang="en-US" altLang="ko-KR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lang="ko-KR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레이저 치료는 상처 치유와 흉터 조직 </a:t>
                </a:r>
                <a:endPara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r"/>
                <a:r>
                  <a:rPr lang="ko-KR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조절에 놀라운 결과를 가지고 있다</a:t>
                </a:r>
                <a:r>
                  <a:rPr lang="en-US" altLang="ko-KR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20" name="직사각형 19"/>
            <p:cNvSpPr/>
            <p:nvPr/>
          </p:nvSpPr>
          <p:spPr>
            <a:xfrm>
              <a:off x="7656530" y="4479106"/>
              <a:ext cx="4106261" cy="14927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3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870nm, ATP </a:t>
              </a:r>
              <a:r>
                <a:rPr lang="ko-KR" altLang="en-US" sz="13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생산량 증가</a:t>
              </a:r>
              <a:b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ko-KR" altLang="en-US" sz="1100" u="sng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세포에서 </a:t>
              </a:r>
              <a:r>
                <a:rPr lang="en-US" altLang="ko-KR" sz="1100" u="sng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ATP</a:t>
              </a:r>
              <a:r>
                <a:rPr lang="ko-KR" altLang="en-US" sz="1100" u="sng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 얼마나 효율적으로 </a:t>
              </a:r>
              <a:endParaRPr lang="en-US" altLang="ko-KR" sz="11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ko-KR" altLang="en-US" sz="1100" u="sng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전환시키는지를 결정하는 효소는 </a:t>
              </a:r>
              <a:r>
                <a:rPr lang="en-US" altLang="ko-KR" sz="1100" u="sng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870nm</a:t>
              </a:r>
              <a:r>
                <a:rPr lang="ko-KR" altLang="en-US" sz="1100" u="sng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에서 </a:t>
              </a:r>
              <a:endParaRPr lang="en-US" altLang="ko-KR" sz="11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ko-KR" altLang="en-US" sz="1100" u="sng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가장 높은 흡수율을 갖는다</a:t>
              </a:r>
              <a:r>
                <a:rPr lang="en-US" altLang="ko-KR" sz="1100" u="sng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</a:p>
            <a:p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이것은 효소의 분자 상태에 관계없이</a:t>
              </a:r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endParaRPr lang="en-US" altLang="ko-KR" sz="11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흡수하는 과정을 가속화하고 </a:t>
              </a:r>
              <a:endPara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세포 </a:t>
              </a:r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ATP </a:t>
              </a:r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생산을 증가 시킵니다</a:t>
              </a:r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754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모서리가 둥근 직사각형 34"/>
          <p:cNvSpPr/>
          <p:nvPr/>
        </p:nvSpPr>
        <p:spPr>
          <a:xfrm>
            <a:off x="9015984" y="2304288"/>
            <a:ext cx="2322576" cy="50596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9015984" y="2914496"/>
            <a:ext cx="2322576" cy="50596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둥근 직사각형 36"/>
          <p:cNvSpPr/>
          <p:nvPr/>
        </p:nvSpPr>
        <p:spPr>
          <a:xfrm>
            <a:off x="9015984" y="3524704"/>
            <a:ext cx="2322576" cy="50596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9015984" y="4134912"/>
            <a:ext cx="2322576" cy="50596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모서리가 둥근 직사각형 38"/>
          <p:cNvSpPr/>
          <p:nvPr/>
        </p:nvSpPr>
        <p:spPr>
          <a:xfrm>
            <a:off x="9015984" y="4745120"/>
            <a:ext cx="2322576" cy="50596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9015984" y="5355328"/>
            <a:ext cx="2322576" cy="50596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오른쪽 화살표 20"/>
          <p:cNvSpPr/>
          <p:nvPr/>
        </p:nvSpPr>
        <p:spPr>
          <a:xfrm>
            <a:off x="4303776" y="4181856"/>
            <a:ext cx="4445928" cy="1243584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219200" y="2584704"/>
            <a:ext cx="1901952" cy="3267456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2668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염증 치료 원리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372800" y="2182000"/>
            <a:ext cx="1583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염증의 발생 </a:t>
            </a: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378896" y="2805688"/>
            <a:ext cx="15837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혈액의 양 감소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378896" y="3295342"/>
            <a:ext cx="15837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혈액의 질 저하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378896" y="3784996"/>
            <a:ext cx="15837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 감소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378896" y="4274650"/>
            <a:ext cx="15837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만성 염증 증가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378896" y="4764304"/>
            <a:ext cx="15837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근육 약화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378896" y="5253960"/>
            <a:ext cx="15837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 발생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033" b="91803" l="5000" r="934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32" t="15636" r="5575" b="9237"/>
          <a:stretch/>
        </p:blipFill>
        <p:spPr>
          <a:xfrm>
            <a:off x="3420433" y="3659706"/>
            <a:ext cx="4066979" cy="181450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8975024" y="2384414"/>
            <a:ext cx="2397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혈액의 양 증가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8975024" y="2997208"/>
            <a:ext cx="2397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혈액의 질 상승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8975024" y="3610002"/>
            <a:ext cx="2397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 증가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8975024" y="4222796"/>
            <a:ext cx="2397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만성 염증 감소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8975024" y="4835590"/>
            <a:ext cx="2397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근육 강화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8975024" y="5448382"/>
            <a:ext cx="2397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 치료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9385392" y="1772816"/>
            <a:ext cx="1583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6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염증의 치료 </a:t>
            </a:r>
            <a:r>
              <a:rPr lang="en-US" altLang="ko-KR" sz="16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</a:t>
            </a:r>
            <a:endParaRPr lang="ko-KR" altLang="en-US" sz="160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3631711" y="2499050"/>
            <a:ext cx="3952231" cy="1235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방심하다가는 평생 고생할 수 있는 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만성염증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</a:t>
            </a: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859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2"/>
          <a:srcRect l="17713" t="24100" r="66341" b="8001"/>
          <a:stretch/>
        </p:blipFill>
        <p:spPr>
          <a:xfrm>
            <a:off x="1216608" y="2183874"/>
            <a:ext cx="3465120" cy="41495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다양한 관절 부위에 적용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901584"/>
            <a:ext cx="1583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▶염증의 발생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929136" y="1901584"/>
            <a:ext cx="6689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lang="ko-KR" altLang="en-US" sz="14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▶유연한</a:t>
            </a:r>
            <a:r>
              <a:rPr lang="en-US" altLang="ko-KR" sz="14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(Flexible) </a:t>
            </a:r>
            <a:r>
              <a:rPr lang="ko-KR" altLang="en-US" sz="14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실리콘 및 기판을 적용하여</a:t>
            </a:r>
            <a:r>
              <a:rPr lang="en-US" altLang="ko-KR" sz="14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u="sng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다양한 통증 부위에 케어 가능 </a:t>
            </a:r>
          </a:p>
        </p:txBody>
      </p:sp>
      <p:sp>
        <p:nvSpPr>
          <p:cNvPr id="34" name="TextBox 33"/>
          <p:cNvSpPr txBox="1"/>
          <p:nvPr/>
        </p:nvSpPr>
        <p:spPr bwMode="auto">
          <a:xfrm>
            <a:off x="9659801" y="5671793"/>
            <a:ext cx="1160600" cy="34624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defTabSz="82296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실제 착용 모습</a:t>
            </a:r>
            <a:endParaRPr kumimoji="0" lang="en-US" altLang="ko-KR" sz="11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/>
          <a:srcRect l="65513" t="26923" r="18013" b="17692"/>
          <a:stretch/>
        </p:blipFill>
        <p:spPr>
          <a:xfrm>
            <a:off x="5856134" y="2458387"/>
            <a:ext cx="3834293" cy="36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540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다양한 </a:t>
            </a:r>
            <a:r>
              <a:rPr lang="ko-KR" alt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관절부위에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적용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901584"/>
            <a:ext cx="3973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▶높은 휴대성과 </a:t>
            </a:r>
            <a:r>
              <a:rPr lang="ko-KR" alt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수납성으로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편리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5359698" y="4726372"/>
            <a:ext cx="671647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Bef>
                <a:spcPct val="50000"/>
              </a:spcBef>
              <a:buClr>
                <a:srgbClr val="1F3F5F"/>
              </a:buClr>
            </a:pP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 </a:t>
            </a:r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접이로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낮은 부피로 인해 수납이 편리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▶부피 작고 크기가 크지 않아 높은 </a:t>
            </a:r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휴대성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▶전용 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USB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케이블과 보조배터리만 있으면 언제 어디서나 사용이 가능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(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보조배터리 사양 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20000mAh DC 12V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출력 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1.5A)</a:t>
            </a:r>
            <a:endParaRPr lang="en-US" altLang="ko-KR" sz="1600" dirty="0">
              <a:solidFill>
                <a:srgbClr val="1C1C1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4214" y="2316801"/>
            <a:ext cx="2261741" cy="165945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/>
          <a:srcRect l="14170" t="5201" r="66931" b="24801"/>
          <a:stretch/>
        </p:blipFill>
        <p:spPr>
          <a:xfrm>
            <a:off x="7519932" y="2352229"/>
            <a:ext cx="1547868" cy="161236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/>
          <a:srcRect l="12533" t="20047" r="59755" b="12896"/>
          <a:stretch/>
        </p:blipFill>
        <p:spPr>
          <a:xfrm>
            <a:off x="1356700" y="4025432"/>
            <a:ext cx="3506246" cy="238619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/>
          <a:srcRect l="12031" t="17893" r="61659" b="38889"/>
          <a:stretch/>
        </p:blipFill>
        <p:spPr>
          <a:xfrm flipH="1" flipV="1">
            <a:off x="1356699" y="2352740"/>
            <a:ext cx="3516560" cy="162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08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/>
          <a:srcRect l="13776" t="16401" r="63584" b="14300"/>
          <a:stretch/>
        </p:blipFill>
        <p:spPr>
          <a:xfrm>
            <a:off x="650435" y="1932710"/>
            <a:ext cx="5445735" cy="46880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구성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제품 구성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62365" y="4091054"/>
            <a:ext cx="3602736" cy="18235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rgbClr val="F298A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벨트</a:t>
            </a: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rgbClr val="F298A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본체기기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컨트롤러</a:t>
            </a: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rgbClr val="F298A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전원케이블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rgbClr val="F298A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 </a:t>
            </a: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어답터</a:t>
            </a:r>
            <a:endParaRPr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rgbClr val="F298A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⑤ </a:t>
            </a: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제품설명서</a:t>
            </a:r>
            <a:endParaRPr lang="ko-KR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42017" y="205286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298A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408870" y="205286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298A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42017" y="343490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298A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009908" y="343490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298A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/>
          <a:srcRect l="18750" t="17259" r="67417" b="14890"/>
          <a:stretch/>
        </p:blipFill>
        <p:spPr>
          <a:xfrm>
            <a:off x="6510417" y="1680948"/>
            <a:ext cx="1288649" cy="177771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4" name="직사각형 13"/>
          <p:cNvSpPr/>
          <p:nvPr/>
        </p:nvSpPr>
        <p:spPr>
          <a:xfrm>
            <a:off x="6094009" y="205286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298A7"/>
                </a:solidFill>
                <a:latin typeface="맑은 고딕" panose="020B0503020000020004" pitchFamily="50" charset="-127"/>
              </a:rPr>
              <a:t>⑤</a:t>
            </a:r>
            <a:endParaRPr lang="ko-KR" altLang="en-US" b="1" dirty="0">
              <a:solidFill>
                <a:srgbClr val="F298A7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7970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방법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컨트롤러 사용 방법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1161082" y="2215221"/>
            <a:ext cx="2835579" cy="3411846"/>
            <a:chOff x="1188792" y="2464602"/>
            <a:chExt cx="2421655" cy="2913801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 rotWithShape="1">
            <a:blip r:embed="rId2"/>
            <a:srcRect l="27679" t="53701" r="64819" b="16408"/>
            <a:stretch/>
          </p:blipFill>
          <p:spPr>
            <a:xfrm>
              <a:off x="1188792" y="2464602"/>
              <a:ext cx="1216657" cy="27269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2405449" y="3375026"/>
              <a:ext cx="729953" cy="236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시작 버튼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05449" y="3674208"/>
              <a:ext cx="729953" cy="236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자동 버튼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405449" y="4127278"/>
              <a:ext cx="729953" cy="236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정지 버튼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05449" y="2831170"/>
              <a:ext cx="1204998" cy="236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온도</a:t>
              </a:r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시간 </a:t>
              </a:r>
              <a:r>
                <a:rPr lang="ko-KR" alt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표시창</a:t>
              </a:r>
              <a:endParaRPr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02794" y="5115554"/>
              <a:ext cx="886622" cy="262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Controller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4845839" y="2541064"/>
            <a:ext cx="70482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파워 어댑터의 전원 플러그를 상용 전원 콘센트에 연결한다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파워 어댑터의 연결 커넥터를 컨트롤러와 연결한다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케어가 필요한 부위에 본체 기기를 적용한다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원하는 케어 부위에 따라 동작 버튼 또는 자동 버튼을 누른다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en-US" altLang="ko-KR" sz="12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버튼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30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 운전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10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  정지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(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온도 설정에 의해 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OFF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되는 경우 운전 시간에 포함되지 않으며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멜로디 소리도 나지 않습니다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 버튼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30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 운전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후 정지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(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온도 설정에 의해 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OFF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되는 경우 운전 시간에 포함되지 않으며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멜로디 소리도 나지 않습니다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05.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운전을 정지하고자 하는 경우 정지버튼을 누른다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06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사용이 완료되면 파워 어댑터의 전원 플러그를 콘센트에서 분리한다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</a:t>
            </a:r>
            <a:r>
              <a:rPr lang="ko-KR" altLang="en-US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도에서 </a:t>
            </a: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OFF </a:t>
            </a:r>
            <a:r>
              <a:rPr lang="ko-KR" altLang="en-US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되기 때문에 </a:t>
            </a:r>
            <a:r>
              <a:rPr lang="ko-KR" altLang="en-US" sz="1000" b="1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표시창에는</a:t>
            </a:r>
            <a:r>
              <a:rPr lang="ko-KR" altLang="en-US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44</a:t>
            </a:r>
            <a:r>
              <a:rPr lang="ko-KR" altLang="en-US" sz="1000" b="1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도까지만</a:t>
            </a:r>
            <a:r>
              <a:rPr lang="ko-KR" altLang="en-US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표현됩니다</a:t>
            </a: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더 자세한 사항은 지쿱 </a:t>
            </a: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라피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사용법을 참고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4664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방법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라피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Ⅴ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사용 방법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1112039" y="1779065"/>
            <a:ext cx="1081210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케어를 원하는 부위에 </a:t>
            </a:r>
            <a:r>
              <a:rPr lang="ko-KR" altLang="en-US" sz="1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라피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V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잘 감싼 후 제품과 함께 제공된 밴드로 가볍게 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고정 한 후 플러그를 연결해 주십시오 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옷 위에 사용하시면 효과가 반감됩니다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</a:p>
          <a:p>
            <a:pPr>
              <a:lnSpc>
                <a:spcPct val="150000"/>
              </a:lnSpc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밴드를 강하게 조일 경우 통증이 있을 수 있으니 가볍게 고정시켜 주십시오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02.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 버튼을 누르면 레이저가 환부에 직접 조사됩니다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이때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가능한 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맨 살에 사용해 주십시오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 뜨겁게 느껴지거나 땀이 나는 경우 </a:t>
            </a:r>
            <a:endParaRPr lang="en-US" altLang="ko-KR" sz="1150" u="sng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반드시 흰색 내의 위에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사용하십시오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 버튼만 누르고 사용할 경우 표시창에 온도가 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표시되며 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도가 표기되면 일시적으로 가동이 멈추게 되고 </a:t>
            </a:r>
            <a:r>
              <a:rPr lang="ko-KR" altLang="en-US" sz="115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표시창에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50" u="sng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41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도가 표기되면 다시 가동됩니다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온도 설정에 의해 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OFF 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되는 경우 가동 시간에 포함되지 않으며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멜로디 소리도 나지 않습니다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작동 누적 시간이 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분이 경과되면 사용자의 안전을 위해 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분간 휴식 후 다시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조사 됩니다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04.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 버튼을 누르고 사용할 경우 </a:t>
            </a:r>
            <a:r>
              <a:rPr lang="ko-KR" altLang="en-US" sz="1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표시창에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시간이 표시되며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표시창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“30”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 가동 시간 표현합니다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작동 중에 온도 설정에 의해 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도가 되면 일시적으로 가동이 멈추게 되고 다시 작동될 때까지 시간은 감소하지 않습니다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온도 설정에 의해 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OFF 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되는 경우 작동 시간에 포함되지 않으며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멜로디 소리도 나지 않습니다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작동 누적 시간이 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분이 경과되면 자동으로 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OFF 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되며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다시 시작 버튼이나 자동 버튼을 누르지 않으면 작동하지 않습니다</a:t>
            </a:r>
            <a:r>
              <a:rPr lang="en-US" altLang="ko-KR" sz="11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05.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치료 중에 중단을 원하실 경우 정지 버튼을 눌러주십시오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레이저 조사가 끝나면 신호음과 함께 표시 창에서 숫자가 사라집니다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07. 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완료 후 정지 버튼을 누르고 전원 플러그를 제거하십시오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08. 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1~2</a:t>
            </a:r>
            <a:r>
              <a:rPr lang="ko-KR" alt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 사용을 권장합니다</a:t>
            </a:r>
            <a:r>
              <a:rPr lang="en-US" altLang="ko-KR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8290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방법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라피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Ⅴ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벨트 구성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l="14086" t="40598" r="66683" b="18376"/>
          <a:stretch/>
        </p:blipFill>
        <p:spPr>
          <a:xfrm>
            <a:off x="2417318" y="2082888"/>
            <a:ext cx="6722247" cy="40333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92579" y="2845290"/>
            <a:ext cx="1012881" cy="3172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본체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92752" y="4514327"/>
            <a:ext cx="96532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벨트 전면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92855" y="5049336"/>
            <a:ext cx="96532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벨트 후면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85129" y="3855275"/>
            <a:ext cx="72327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벨크로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85129" y="5655094"/>
            <a:ext cx="162065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후면 가죽</a:t>
            </a:r>
          </a:p>
        </p:txBody>
      </p:sp>
    </p:spTree>
    <p:extLst>
      <p:ext uri="{BB962C8B-B14F-4D97-AF65-F5344CB8AC3E}">
        <p14:creationId xmlns:p14="http://schemas.microsoft.com/office/powerpoint/2010/main" val="3689562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방법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302882" y="1166605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착용 순서 </a:t>
            </a:r>
            <a:r>
              <a:rPr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팔 또는 무릎에 찰 경우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/>
          <a:srcRect l="14273" t="15813" r="74440" b="58756"/>
          <a:stretch/>
        </p:blipFill>
        <p:spPr>
          <a:xfrm>
            <a:off x="654306" y="2745242"/>
            <a:ext cx="2641623" cy="1673979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/>
          <a:srcRect l="25377" t="47992" r="63376" b="25588"/>
          <a:stretch/>
        </p:blipFill>
        <p:spPr>
          <a:xfrm>
            <a:off x="8796428" y="2689823"/>
            <a:ext cx="2765108" cy="18267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77777" y="4585956"/>
            <a:ext cx="242262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본체의 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광원부위가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보이도록 위치합니다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70564" y="4585956"/>
            <a:ext cx="24384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벨트의 전면 부위가 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보이도록 위치합니다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77493" y="4585956"/>
            <a:ext cx="25023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벨트 전면의 좌측 부분을 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본체 기기의 좌측 구멍에 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끼워 굽힌 후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벨크로를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붙입니다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85805" y="4585956"/>
            <a:ext cx="234028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본체를 치료를 원하는 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부위에 부착하고 벨트를 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 본체에 둘러 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벨크로를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붙입니다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351350" y="2745242"/>
            <a:ext cx="5379591" cy="1743631"/>
            <a:chOff x="3351350" y="2745242"/>
            <a:chExt cx="5379591" cy="174363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/>
            <a:srcRect l="25377" t="15813" r="63428" b="58920"/>
            <a:stretch/>
          </p:blipFill>
          <p:spPr>
            <a:xfrm>
              <a:off x="3351350" y="2745242"/>
              <a:ext cx="2659442" cy="1688213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2"/>
            <a:srcRect l="14595" t="48597" r="74554" b="25822"/>
            <a:stretch/>
          </p:blipFill>
          <p:spPr>
            <a:xfrm>
              <a:off x="6101203" y="2745242"/>
              <a:ext cx="2629738" cy="1743631"/>
            </a:xfrm>
            <a:prstGeom prst="rect">
              <a:avLst/>
            </a:prstGeom>
          </p:spPr>
        </p:pic>
        <p:grpSp>
          <p:nvGrpSpPr>
            <p:cNvPr id="19" name="그룹 18"/>
            <p:cNvGrpSpPr/>
            <p:nvPr/>
          </p:nvGrpSpPr>
          <p:grpSpPr>
            <a:xfrm>
              <a:off x="6195792" y="3146776"/>
              <a:ext cx="2416063" cy="1016792"/>
              <a:chOff x="8231856" y="2195800"/>
              <a:chExt cx="2416063" cy="1016792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8231856" y="2195800"/>
                <a:ext cx="2416063" cy="1016792"/>
                <a:chOff x="6850632" y="903448"/>
                <a:chExt cx="2348233" cy="988246"/>
              </a:xfrm>
            </p:grpSpPr>
            <p:pic>
              <p:nvPicPr>
                <p:cNvPr id="26" name="그림 25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128164" y="903448"/>
                  <a:ext cx="1896333" cy="988246"/>
                </a:xfrm>
                <a:prstGeom prst="rect">
                  <a:avLst/>
                </a:prstGeom>
                <a:ln w="57150">
                  <a:noFill/>
                </a:ln>
              </p:spPr>
            </p:pic>
            <p:sp>
              <p:nvSpPr>
                <p:cNvPr id="27" name="직사각형 26"/>
                <p:cNvSpPr/>
                <p:nvPr/>
              </p:nvSpPr>
              <p:spPr>
                <a:xfrm>
                  <a:off x="7213713" y="1306572"/>
                  <a:ext cx="1693450" cy="188854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28" name="그림 2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50632" y="1103376"/>
                  <a:ext cx="356985" cy="548640"/>
                </a:xfrm>
                <a:prstGeom prst="rect">
                  <a:avLst/>
                </a:prstGeom>
              </p:spPr>
            </p:pic>
            <p:pic>
              <p:nvPicPr>
                <p:cNvPr id="29" name="그림 28"/>
                <p:cNvPicPr>
                  <a:picLocks noChangeAspect="1"/>
                </p:cNvPicPr>
                <p:nvPr/>
              </p:nvPicPr>
              <p:blipFill rotWithShape="1">
                <a:blip r:embed="rId5"/>
                <a:srcRect r="27123"/>
                <a:stretch/>
              </p:blipFill>
              <p:spPr>
                <a:xfrm>
                  <a:off x="8890697" y="1075518"/>
                  <a:ext cx="308168" cy="700225"/>
                </a:xfrm>
                <a:prstGeom prst="rect">
                  <a:avLst/>
                </a:prstGeom>
              </p:spPr>
            </p:pic>
          </p:grpSp>
          <p:sp>
            <p:nvSpPr>
              <p:cNvPr id="25" name="오른쪽 화살표 24"/>
              <p:cNvSpPr/>
              <p:nvPr/>
            </p:nvSpPr>
            <p:spPr>
              <a:xfrm>
                <a:off x="8260080" y="2426208"/>
                <a:ext cx="426720" cy="164592"/>
              </a:xfrm>
              <a:prstGeom prst="rightArrow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0" name="그룹 29"/>
            <p:cNvGrpSpPr/>
            <p:nvPr/>
          </p:nvGrpSpPr>
          <p:grpSpPr>
            <a:xfrm>
              <a:off x="3472674" y="3134584"/>
              <a:ext cx="2416063" cy="1016792"/>
              <a:chOff x="4673586" y="2195800"/>
              <a:chExt cx="2416063" cy="1016792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4673586" y="2195800"/>
                <a:ext cx="2416063" cy="1016792"/>
                <a:chOff x="6850632" y="903448"/>
                <a:chExt cx="2348233" cy="988246"/>
              </a:xfrm>
            </p:grpSpPr>
            <p:pic>
              <p:nvPicPr>
                <p:cNvPr id="33" name="그림 32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128164" y="903448"/>
                  <a:ext cx="1896333" cy="988246"/>
                </a:xfrm>
                <a:prstGeom prst="rect">
                  <a:avLst/>
                </a:prstGeom>
                <a:ln w="57150">
                  <a:noFill/>
                </a:ln>
              </p:spPr>
            </p:pic>
            <p:sp>
              <p:nvSpPr>
                <p:cNvPr id="34" name="직사각형 33"/>
                <p:cNvSpPr/>
                <p:nvPr/>
              </p:nvSpPr>
              <p:spPr>
                <a:xfrm>
                  <a:off x="7213713" y="1306572"/>
                  <a:ext cx="1693450" cy="188854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35" name="그림 34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50632" y="1103376"/>
                  <a:ext cx="356985" cy="548640"/>
                </a:xfrm>
                <a:prstGeom prst="rect">
                  <a:avLst/>
                </a:prstGeom>
              </p:spPr>
            </p:pic>
            <p:pic>
              <p:nvPicPr>
                <p:cNvPr id="36" name="그림 35"/>
                <p:cNvPicPr>
                  <a:picLocks noChangeAspect="1"/>
                </p:cNvPicPr>
                <p:nvPr/>
              </p:nvPicPr>
              <p:blipFill rotWithShape="1">
                <a:blip r:embed="rId5"/>
                <a:srcRect r="27123"/>
                <a:stretch/>
              </p:blipFill>
              <p:spPr>
                <a:xfrm>
                  <a:off x="8890697" y="1075518"/>
                  <a:ext cx="308168" cy="700225"/>
                </a:xfrm>
                <a:prstGeom prst="rect">
                  <a:avLst/>
                </a:prstGeom>
              </p:spPr>
            </p:pic>
          </p:grpSp>
          <p:sp>
            <p:nvSpPr>
              <p:cNvPr id="32" name="오른쪽 화살표 31"/>
              <p:cNvSpPr/>
              <p:nvPr/>
            </p:nvSpPr>
            <p:spPr>
              <a:xfrm rot="10800000">
                <a:off x="4727848" y="2426208"/>
                <a:ext cx="426720" cy="164592"/>
              </a:xfrm>
              <a:prstGeom prst="rightArrow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03279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착용 순서 </a:t>
            </a:r>
            <a:r>
              <a:rPr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허리에 찰 경우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/>
          <a:srcRect l="14273" t="15813" r="74440" b="58756"/>
          <a:stretch/>
        </p:blipFill>
        <p:spPr>
          <a:xfrm>
            <a:off x="1263906" y="1803133"/>
            <a:ext cx="2641623" cy="167397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87377" y="3512229"/>
            <a:ext cx="24226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본체의 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광원부위가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보이도록 위치합니다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89764" y="3512229"/>
            <a:ext cx="2438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벨트의 전면 부위가 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보이도록 위치합니다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56018" y="3512229"/>
            <a:ext cx="36869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벨트 전면의 좌측 부분을 본체 기기의 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좌측 구멍에 끼워 굽힌 후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벨크로를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붙입니다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15838" y="6040684"/>
            <a:ext cx="43572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본체를 배 또는 등에 부착한 뒤 벨트의 고정되지</a:t>
            </a:r>
          </a:p>
          <a:p>
            <a:pPr algn="ctr"/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않은 부분을 의료기기 우측 구멍에 끼워서  굽힌다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/>
          <a:srcRect l="25588" t="31100" r="59450" b="34600"/>
          <a:stretch/>
        </p:blipFill>
        <p:spPr>
          <a:xfrm>
            <a:off x="2912594" y="4197523"/>
            <a:ext cx="2691243" cy="1711441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4"/>
          <a:srcRect l="22438" t="60499" r="65295" b="11501"/>
          <a:stretch/>
        </p:blipFill>
        <p:spPr>
          <a:xfrm>
            <a:off x="6378291" y="4210627"/>
            <a:ext cx="2682152" cy="172178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636244" y="6040684"/>
            <a:ext cx="43572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굽혀진 벨트를 원하는 곳에 위치한 후 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벨크로로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고정합니다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방법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570550" y="1803133"/>
            <a:ext cx="6197008" cy="1743631"/>
            <a:chOff x="4570550" y="1803133"/>
            <a:chExt cx="6197008" cy="174363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/>
            <a:srcRect l="25377" t="15813" r="63428" b="58920"/>
            <a:stretch/>
          </p:blipFill>
          <p:spPr>
            <a:xfrm>
              <a:off x="4570550" y="1803133"/>
              <a:ext cx="2659442" cy="1688213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2"/>
            <a:srcRect l="14595" t="48597" r="74554" b="25822"/>
            <a:stretch/>
          </p:blipFill>
          <p:spPr>
            <a:xfrm>
              <a:off x="8137820" y="1803133"/>
              <a:ext cx="2629738" cy="1743631"/>
            </a:xfrm>
            <a:prstGeom prst="rect">
              <a:avLst/>
            </a:prstGeom>
          </p:spPr>
        </p:pic>
        <p:grpSp>
          <p:nvGrpSpPr>
            <p:cNvPr id="8" name="그룹 7"/>
            <p:cNvGrpSpPr/>
            <p:nvPr/>
          </p:nvGrpSpPr>
          <p:grpSpPr>
            <a:xfrm>
              <a:off x="8231856" y="2195800"/>
              <a:ext cx="2416063" cy="1016792"/>
              <a:chOff x="8231856" y="2195800"/>
              <a:chExt cx="2416063" cy="1016792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8231856" y="2195800"/>
                <a:ext cx="2416063" cy="1016792"/>
                <a:chOff x="6850632" y="903448"/>
                <a:chExt cx="2348233" cy="988246"/>
              </a:xfrm>
            </p:grpSpPr>
            <p:pic>
              <p:nvPicPr>
                <p:cNvPr id="29" name="그림 28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128164" y="903448"/>
                  <a:ext cx="1896333" cy="988246"/>
                </a:xfrm>
                <a:prstGeom prst="rect">
                  <a:avLst/>
                </a:prstGeom>
                <a:ln w="57150">
                  <a:noFill/>
                </a:ln>
              </p:spPr>
            </p:pic>
            <p:sp>
              <p:nvSpPr>
                <p:cNvPr id="30" name="직사각형 29"/>
                <p:cNvSpPr/>
                <p:nvPr/>
              </p:nvSpPr>
              <p:spPr>
                <a:xfrm>
                  <a:off x="7213713" y="1306572"/>
                  <a:ext cx="1693450" cy="188854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31" name="그림 30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850632" y="1103376"/>
                  <a:ext cx="356985" cy="548640"/>
                </a:xfrm>
                <a:prstGeom prst="rect">
                  <a:avLst/>
                </a:prstGeom>
              </p:spPr>
            </p:pic>
            <p:pic>
              <p:nvPicPr>
                <p:cNvPr id="32" name="그림 31"/>
                <p:cNvPicPr>
                  <a:picLocks noChangeAspect="1"/>
                </p:cNvPicPr>
                <p:nvPr/>
              </p:nvPicPr>
              <p:blipFill rotWithShape="1">
                <a:blip r:embed="rId7"/>
                <a:srcRect r="27123"/>
                <a:stretch/>
              </p:blipFill>
              <p:spPr>
                <a:xfrm>
                  <a:off x="8890697" y="1075518"/>
                  <a:ext cx="308168" cy="700225"/>
                </a:xfrm>
                <a:prstGeom prst="rect">
                  <a:avLst/>
                </a:prstGeom>
              </p:spPr>
            </p:pic>
          </p:grpSp>
          <p:sp>
            <p:nvSpPr>
              <p:cNvPr id="6" name="오른쪽 화살표 5"/>
              <p:cNvSpPr/>
              <p:nvPr/>
            </p:nvSpPr>
            <p:spPr>
              <a:xfrm>
                <a:off x="8260080" y="2426208"/>
                <a:ext cx="426720" cy="164592"/>
              </a:xfrm>
              <a:prstGeom prst="rightArrow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4673586" y="2195800"/>
              <a:ext cx="2416063" cy="1016792"/>
              <a:chOff x="4673586" y="2195800"/>
              <a:chExt cx="2416063" cy="1016792"/>
            </a:xfrm>
          </p:grpSpPr>
          <p:grpSp>
            <p:nvGrpSpPr>
              <p:cNvPr id="5" name="그룹 4"/>
              <p:cNvGrpSpPr/>
              <p:nvPr/>
            </p:nvGrpSpPr>
            <p:grpSpPr>
              <a:xfrm>
                <a:off x="4673586" y="2195800"/>
                <a:ext cx="2416063" cy="1016792"/>
                <a:chOff x="6850632" y="903448"/>
                <a:chExt cx="2348233" cy="988246"/>
              </a:xfrm>
            </p:grpSpPr>
            <p:pic>
              <p:nvPicPr>
                <p:cNvPr id="15" name="그림 14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128164" y="903448"/>
                  <a:ext cx="1896333" cy="988246"/>
                </a:xfrm>
                <a:prstGeom prst="rect">
                  <a:avLst/>
                </a:prstGeom>
                <a:ln w="57150">
                  <a:noFill/>
                </a:ln>
              </p:spPr>
            </p:pic>
            <p:sp>
              <p:nvSpPr>
                <p:cNvPr id="23" name="직사각형 22"/>
                <p:cNvSpPr/>
                <p:nvPr/>
              </p:nvSpPr>
              <p:spPr>
                <a:xfrm>
                  <a:off x="7213713" y="1306572"/>
                  <a:ext cx="1693450" cy="188854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24" name="그림 23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850632" y="1103376"/>
                  <a:ext cx="356985" cy="548640"/>
                </a:xfrm>
                <a:prstGeom prst="rect">
                  <a:avLst/>
                </a:prstGeom>
              </p:spPr>
            </p:pic>
            <p:pic>
              <p:nvPicPr>
                <p:cNvPr id="25" name="그림 24"/>
                <p:cNvPicPr>
                  <a:picLocks noChangeAspect="1"/>
                </p:cNvPicPr>
                <p:nvPr/>
              </p:nvPicPr>
              <p:blipFill rotWithShape="1">
                <a:blip r:embed="rId7"/>
                <a:srcRect r="27123"/>
                <a:stretch/>
              </p:blipFill>
              <p:spPr>
                <a:xfrm>
                  <a:off x="8890697" y="1075518"/>
                  <a:ext cx="308168" cy="700225"/>
                </a:xfrm>
                <a:prstGeom prst="rect">
                  <a:avLst/>
                </a:prstGeom>
              </p:spPr>
            </p:pic>
          </p:grpSp>
          <p:sp>
            <p:nvSpPr>
              <p:cNvPr id="33" name="오른쪽 화살표 32"/>
              <p:cNvSpPr/>
              <p:nvPr/>
            </p:nvSpPr>
            <p:spPr>
              <a:xfrm rot="10800000">
                <a:off x="4727848" y="2426208"/>
                <a:ext cx="426720" cy="164592"/>
              </a:xfrm>
              <a:prstGeom prst="rightArrow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8816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2"/>
          <a:srcRect l="25778" t="59566" r="62213" b="11822"/>
          <a:stretch/>
        </p:blipFill>
        <p:spPr>
          <a:xfrm>
            <a:off x="8825020" y="2729027"/>
            <a:ext cx="2657459" cy="1780702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3"/>
          <a:srcRect l="13776" t="23401" r="74215" b="48599"/>
          <a:stretch/>
        </p:blipFill>
        <p:spPr>
          <a:xfrm>
            <a:off x="665020" y="2713810"/>
            <a:ext cx="2591871" cy="1699588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2"/>
          <a:srcRect l="25778" t="23800" r="62213" b="48200"/>
          <a:stretch/>
        </p:blipFill>
        <p:spPr>
          <a:xfrm>
            <a:off x="3392636" y="2753481"/>
            <a:ext cx="2593651" cy="1700755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2"/>
          <a:srcRect l="13707" t="59044" r="74222" b="12344"/>
          <a:stretch/>
        </p:blipFill>
        <p:spPr>
          <a:xfrm>
            <a:off x="6083595" y="2694838"/>
            <a:ext cx="2649489" cy="17663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보관방법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보관방법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7777" y="4585956"/>
            <a:ext cx="242262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본체 기기를 그림과 같이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접어 보관합니다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70564" y="4585956"/>
            <a:ext cx="24384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벨트를 먼저 반으로 접은 뒤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지그재그 형태로 접습니다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77493" y="4585956"/>
            <a:ext cx="250238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파워어댑터와 케이블을 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정리합니다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674608" y="4585956"/>
            <a:ext cx="28534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파워어댑터와 케이블을 ①에 넣고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 위에 본체를 올립니다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 다음 컨트롤러와 끈을 자리에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맞게 넣어 보관합니다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5110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사용환경과 보관 조건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01217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사용환경과 </a:t>
            </a:r>
            <a:r>
              <a:rPr lang="ko-KR" alt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보관조건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10672" y="1582968"/>
            <a:ext cx="10440249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제품을</a:t>
            </a:r>
            <a:r>
              <a:rPr lang="ko-KR" altLang="en-US" sz="14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사용하는 환경에 따라 기온이 낮은 경우 </a:t>
            </a:r>
            <a:r>
              <a:rPr lang="en-US" altLang="ko-KR" sz="14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4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 </a:t>
            </a:r>
            <a:r>
              <a:rPr lang="ko-KR" altLang="en-US" sz="1400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작동시</a:t>
            </a:r>
            <a:r>
              <a:rPr lang="ko-KR" altLang="en-US" sz="14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</a:t>
            </a:r>
            <a:r>
              <a:rPr lang="ko-KR" altLang="en-US" sz="14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도에 도달하기 전에 동작이 정지할 수 있습니다</a:t>
            </a:r>
            <a:r>
              <a:rPr lang="en-US" altLang="ko-KR" sz="14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en-US" altLang="ko-KR" sz="14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4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효과적으로 </a:t>
            </a:r>
            <a:r>
              <a:rPr lang="ko-KR" altLang="en-US" sz="1400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온열을</a:t>
            </a:r>
            <a:r>
              <a:rPr lang="ko-KR" altLang="en-US" sz="14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느끼기 위해서는 아래와 같이 사용하세요</a:t>
            </a:r>
            <a:r>
              <a:rPr lang="en-US" altLang="ko-KR" sz="1400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주변 온도가 낮지 않은 공간에서 사용하여 주세요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 제품 사용시 옷이나 타월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얇은 이불 등으로 감싸고 보온하여 사용하여 주세요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③ Start Button(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 버튼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작동하여 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도에 도달하지 못하고 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분에 정지한 경우에는 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Stop Button(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정지 버튼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누른 후 다시 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Start Button(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시작 버튼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눌러     </a:t>
            </a:r>
            <a:endParaRPr lang="en-US" altLang="ko-KR" sz="1100" spc="-15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바로 동작시키면 이전 정지된 온도에서 바로 시작할 수 있습니다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 동작을 위해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분을 기다리는 동안 온도가 떨어지기 때문에 위와 같이하여 주세요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</a:p>
          <a:p>
            <a:pPr>
              <a:lnSpc>
                <a:spcPct val="150000"/>
              </a:lnSpc>
            </a:pP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④ 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추운 겨울이나 온도가 낮은 곳에서는 난방이 되는 곳에서 옷이나 타월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얇은 이불 등으로 감싸고 사용하여 주세요</a:t>
            </a:r>
            <a:r>
              <a:rPr lang="en-US" altLang="ko-KR" sz="11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02.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물기가 없는 곳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실온에서 보관한다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화학약품 등의 제품이나 가스가 발생하는 곳을 피해서 보관한다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04.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후 </a:t>
            </a:r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본체기기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전면부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광원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마른 걸레 등으로 닦는다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05. </a:t>
            </a:r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본체기기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전면부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광원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이물질이 있는 경우 알코올을 묻힌 면봉으로 가볍게 닦아낸다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06.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어린이 손에 닿지 않는 장소에 보관한다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07.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사용하신 후에 다음의 순서로 하여 보관한다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① 파워 어댑터의 전원 플러그를 콘센트에서 분리한다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② 컨트롤러에 연결된 파워 어댑터의 잭을 분리한다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8182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8.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 대상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이런분들께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추천드립니다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6" y="2784764"/>
            <a:ext cx="4752535" cy="21319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58274" y="2232400"/>
            <a:ext cx="5225471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다양한 부위에 통증 완화를 원하시는 분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일상의 통증으로부터 통증 완화를 원하는 분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운동 후 통증이 있는 분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장시간 앉아 있는 학생 및 회사원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육아와 집안일에 통증을 자주 느끼는 분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나이가 들면서 관절에 통증이 있으신 분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0475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9.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주의사항 및 안전상의 경고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제품 주의사항 및 안전상의 경고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21044" y="1902799"/>
            <a:ext cx="9259148" cy="3552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피부가 민감하거나 약하신 분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연세가 많으신 분은 저온 화상의 우려가 있을 수 있으므로 반드시 얇은 흰색 면 수건이나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흰색 내의 위에 조사하십시오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또한 뜨거우시면 즉시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사용을 중단하십시오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시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땀이 날 경우 반드시 흰색 면 수건이나 흰색 내의 위에서 조사하십시오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제품은 마른 수건으로 깨끗이 닦아주시고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피부는 깨끗이 씻어주십시오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주의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피부를 씻지 않은 경우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피부가 검게 물들 수 있음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눈과 얼굴에는 사용하지 마십시오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 부위 이외의 사용을 권하지 않음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). 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고온의 전기장판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매트 등에서 사용하지 마십시오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외부 열로 인해 제품 표면이 변경되거나 열의 충격을 받을 수 있습니다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고장 시 소비자과실로 유상 수리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). 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기기 사용 시 두꺼운 이불이나 담요 등으로 덮어 놓지 마십시오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온도센서가 오작동 할 수 있습니다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부득이하게 이불을 덮는 경우 정확한 온도센서 작동을 위해 조절기는 이불 밖으로 놓고 사용하십시오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 관련 파스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크림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기타 약품과 함께 사용하지 마십시오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사용 시 심각한 고장 및 제품 의 변형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파손의 원인이 됩니다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고장 시 소비자 과실로 유상 수리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본체를 허리 밑이나 엉덩이로 깔고 절대 사용하지 마십시오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치료효과를 보기 어렵습니다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고장 시 소비자과실로 유상 수리 됩니다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.) 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습도가 높은 곳에서 사용하지 마십시오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고장 발생시 임의로 분해하지 마십시오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임의로 분해 시 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A/S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불가하며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추후 발생되는 어떠한 문제에도 책임지지 않습니다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취급 시 떨어뜨리거나 무리한 충격을 주지 마십시오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본체와 연결되는 전선부위에는 무리한 힘을 가하지 마십시오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접촉 불량 현상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조절기 숫자 오작동 레이저 불 깜박임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발생 시 즉시 사용 중단 후 구입처로 연락 바랍니다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 상기와 같은 고장 상태로 장기간 사용할 경우 제품에 심각한 손상을 줄 수 있습니다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물이 묻은 손으로 본체나 콘센트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컨트롤러를 만지지 마십시오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1143141" y="5804443"/>
            <a:ext cx="10654419" cy="481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9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제품은 광원이 탑재된 제품으로 직접 눈으로 보거나 다른 사람 눈을</a:t>
            </a:r>
            <a:r>
              <a:rPr lang="en-US" altLang="ko-KR" sz="9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향하여</a:t>
            </a:r>
            <a:r>
              <a:rPr lang="en-US" altLang="ko-KR" sz="9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사용하지 마십시오</a:t>
            </a:r>
            <a:r>
              <a:rPr lang="en-US" altLang="ko-KR" sz="9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9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시력에 장해가 발생할 수 있습니다</a:t>
            </a:r>
            <a:r>
              <a:rPr lang="en-US" altLang="ko-KR" sz="9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latinLnBrk="0">
              <a:lnSpc>
                <a:spcPct val="150000"/>
              </a:lnSpc>
            </a:pPr>
            <a:r>
              <a:rPr lang="en-US" altLang="ko-KR" sz="9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소비자 부주의로 인해 발생되는 문제는 당사에서 책임지지 않습니다</a:t>
            </a:r>
            <a:r>
              <a:rPr lang="en-US" altLang="ko-KR" sz="9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ko-KR" sz="90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6658" y="1902799"/>
            <a:ext cx="529262" cy="3555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</a:t>
            </a:r>
          </a:p>
          <a:p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02.</a:t>
            </a:r>
          </a:p>
          <a:p>
            <a:pPr>
              <a:lnSpc>
                <a:spcPct val="150000"/>
              </a:lnSpc>
            </a:pPr>
            <a:endParaRPr lang="en-US" altLang="ko-KR" sz="80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</a:p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04. </a:t>
            </a:r>
            <a:r>
              <a:rPr lang="en-US" altLang="ko-KR" sz="8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05.   </a:t>
            </a:r>
          </a:p>
          <a:p>
            <a:r>
              <a:rPr lang="ko-KR" altLang="en-US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endParaRPr lang="en-US" altLang="ko-KR" sz="100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06.</a:t>
            </a:r>
            <a:r>
              <a:rPr lang="en-US" altLang="ko-KR" sz="8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07.</a:t>
            </a:r>
            <a:r>
              <a:rPr lang="ko-KR" altLang="en-US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80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08.  </a:t>
            </a:r>
          </a:p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09.     </a:t>
            </a:r>
          </a:p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10.  </a:t>
            </a:r>
          </a:p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11.  </a:t>
            </a:r>
          </a:p>
          <a:p>
            <a:r>
              <a:rPr lang="ko-KR" altLang="en-US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endParaRPr lang="en-US" altLang="ko-KR" sz="100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endParaRPr lang="en-US" altLang="ko-KR" sz="100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12. </a:t>
            </a:r>
          </a:p>
        </p:txBody>
      </p:sp>
    </p:spTree>
    <p:extLst>
      <p:ext uri="{BB962C8B-B14F-4D97-AF65-F5344CB8AC3E}">
        <p14:creationId xmlns:p14="http://schemas.microsoft.com/office/powerpoint/2010/main" val="4627880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>
            <a:extLst>
              <a:ext uri="{FF2B5EF4-FFF2-40B4-BE49-F238E27FC236}">
                <a16:creationId xmlns:a16="http://schemas.microsoft.com/office/drawing/2014/main" id="{00000000-0008-0000-0100-00000A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7258" y="1814946"/>
            <a:ext cx="3951785" cy="19174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0" name="직사각형 29"/>
          <p:cNvSpPr/>
          <p:nvPr/>
        </p:nvSpPr>
        <p:spPr>
          <a:xfrm>
            <a:off x="7693473" y="1383792"/>
            <a:ext cx="1854894" cy="286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7628961" y="1378929"/>
            <a:ext cx="20010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 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FDA </a:t>
            </a:r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 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레벨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LAPY Ⅴ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10.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 및 인증 자료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098" y="1365504"/>
            <a:ext cx="2067932" cy="236624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824" y="4108703"/>
            <a:ext cx="2113200" cy="244664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/>
          <a:srcRect l="1215" t="764" r="1445" b="1414"/>
          <a:stretch/>
        </p:blipFill>
        <p:spPr>
          <a:xfrm>
            <a:off x="5248656" y="1389887"/>
            <a:ext cx="1597152" cy="233386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직사각형 3"/>
          <p:cNvSpPr/>
          <p:nvPr/>
        </p:nvSpPr>
        <p:spPr>
          <a:xfrm>
            <a:off x="451104" y="1383792"/>
            <a:ext cx="981456" cy="286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8656" y="4149927"/>
            <a:ext cx="1662804" cy="24093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3" name="직사각형 12"/>
          <p:cNvSpPr/>
          <p:nvPr/>
        </p:nvSpPr>
        <p:spPr>
          <a:xfrm>
            <a:off x="439085" y="1378929"/>
            <a:ext cx="9811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 인증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3664698" y="1383792"/>
            <a:ext cx="1480326" cy="286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610008" y="1378929"/>
            <a:ext cx="15837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 의료기기 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GMP</a:t>
            </a:r>
            <a:endParaRPr lang="ko-KR" altLang="en-US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51104" y="4106408"/>
            <a:ext cx="981456" cy="286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445181" y="4101545"/>
            <a:ext cx="9811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CE </a:t>
            </a:r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3664699" y="4153943"/>
            <a:ext cx="1400354" cy="286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3591720" y="4149080"/>
            <a:ext cx="15837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일본 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PSE </a:t>
            </a:r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전파인증</a:t>
            </a:r>
          </a:p>
        </p:txBody>
      </p:sp>
    </p:spTree>
    <p:extLst>
      <p:ext uri="{BB962C8B-B14F-4D97-AF65-F5344CB8AC3E}">
        <p14:creationId xmlns:p14="http://schemas.microsoft.com/office/powerpoint/2010/main" val="25276929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1167384" y="2718181"/>
            <a:ext cx="10515600" cy="1325563"/>
          </a:xfrm>
        </p:spPr>
        <p:txBody>
          <a:bodyPr/>
          <a:lstStyle/>
          <a:p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</a:p>
        </p:txBody>
      </p:sp>
    </p:spTree>
    <p:extLst>
      <p:ext uri="{BB962C8B-B14F-4D97-AF65-F5344CB8AC3E}">
        <p14:creationId xmlns:p14="http://schemas.microsoft.com/office/powerpoint/2010/main" val="1817220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모서리가 둥근 직사각형 44"/>
          <p:cNvSpPr/>
          <p:nvPr/>
        </p:nvSpPr>
        <p:spPr>
          <a:xfrm>
            <a:off x="2786718" y="4642276"/>
            <a:ext cx="2029968" cy="20116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4969932" y="4642276"/>
            <a:ext cx="2029968" cy="20116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모서리가 둥근 직사각형 46"/>
          <p:cNvSpPr/>
          <p:nvPr/>
        </p:nvSpPr>
        <p:spPr>
          <a:xfrm>
            <a:off x="7153146" y="4642276"/>
            <a:ext cx="2029968" cy="20116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직사각형 47"/>
          <p:cNvSpPr/>
          <p:nvPr/>
        </p:nvSpPr>
        <p:spPr>
          <a:xfrm>
            <a:off x="9336360" y="4642276"/>
            <a:ext cx="2029968" cy="20116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603504" y="2020824"/>
            <a:ext cx="2029968" cy="19629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2786718" y="2020824"/>
            <a:ext cx="2029968" cy="19629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4969932" y="2020824"/>
            <a:ext cx="2029968" cy="19629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7153146" y="2020824"/>
            <a:ext cx="2029968" cy="19629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모서리가 둥근 직사각형 38"/>
          <p:cNvSpPr/>
          <p:nvPr/>
        </p:nvSpPr>
        <p:spPr>
          <a:xfrm>
            <a:off x="9336360" y="2020824"/>
            <a:ext cx="2029968" cy="19629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603504" y="4642276"/>
            <a:ext cx="2029968" cy="20116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만성 염증 원인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3268056" y="101617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2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만성 염증 있는 곳에 질병 있다</a:t>
            </a:r>
            <a:r>
              <a:rPr lang="en-US" altLang="ko-KR" sz="2000" b="1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endParaRPr lang="ko-KR" altLang="en-US" sz="2000" b="1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5" t="3703" r="31992" b="2117"/>
          <a:stretch/>
        </p:blipFill>
        <p:spPr>
          <a:xfrm>
            <a:off x="1081020" y="1646304"/>
            <a:ext cx="1074936" cy="10800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7" t="34203" r="50373" b="33453"/>
          <a:stretch/>
        </p:blipFill>
        <p:spPr>
          <a:xfrm>
            <a:off x="7628130" y="4297675"/>
            <a:ext cx="1080000" cy="1099647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직사각형 13"/>
          <p:cNvSpPr/>
          <p:nvPr/>
        </p:nvSpPr>
        <p:spPr>
          <a:xfrm>
            <a:off x="1310868" y="2876465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603505" y="3172160"/>
            <a:ext cx="2017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여러 가지 원인으로 관절에 염증이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생긴 것으로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관절과 관절을 둘러싸고 있는 주위 조직을 침범하는 질환과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상태들을 말합니다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985682" y="5466478"/>
            <a:ext cx="13885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디스크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허리통증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602984" y="5730886"/>
            <a:ext cx="2030487" cy="909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허리 통증은 순간적으로 허리에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무리가 가서 생기지만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척추 구조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염증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추간판이나 척추를 지탱하는 근육에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문제가 생겼을 때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복부 대동맥 파열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요로결석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내과 질환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부인과질환으로 나타난다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/>
          <a:srcRect l="2117" t="60119" r="79513" b="19920"/>
          <a:stretch/>
        </p:blipFill>
        <p:spPr>
          <a:xfrm>
            <a:off x="3246966" y="4297675"/>
            <a:ext cx="1109472" cy="10800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33" t="-16387" r="-9528" b="-14675"/>
          <a:stretch/>
        </p:blipFill>
        <p:spPr>
          <a:xfrm>
            <a:off x="5447048" y="4297675"/>
            <a:ext cx="1075736" cy="10800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0" t="17158" r="19020"/>
          <a:stretch/>
        </p:blipFill>
        <p:spPr>
          <a:xfrm>
            <a:off x="9799656" y="4297675"/>
            <a:ext cx="1103376" cy="10800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직사각형 30"/>
          <p:cNvSpPr/>
          <p:nvPr/>
        </p:nvSpPr>
        <p:spPr>
          <a:xfrm>
            <a:off x="3212073" y="2876465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손목터널증후군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783632" y="3172160"/>
            <a:ext cx="2017776" cy="632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손가락 또는 손목이 아프고 저릿저릿 하다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열이 오르는 듯한 느낌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타는듯한 느낌이 난다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심각한 경우 손의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근력이 떨어진다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191313" y="2876465"/>
            <a:ext cx="17235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전골간신경포착증후군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972064" y="3172160"/>
            <a:ext cx="2017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정상의 경우 엄지와 검지로 동그라미를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만들 수 있지만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전골간신경포차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증후군을 앓고 있는 경우 동그라미를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만들 수 없다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515398" y="2876465"/>
            <a:ext cx="14157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팔꿈치터널증후군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7095744" y="3172160"/>
            <a:ext cx="2157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팔꿈치 안쪽에 뻐근한 통증이 나타난다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팔꿈치에 저릿저릿한 증상이 나타나며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어깨나 </a:t>
            </a:r>
            <a:r>
              <a:rPr lang="ko-KR" altLang="en-US" sz="7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목쪽으로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뻗치면서 발생되기도 한다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약지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새끼손가락의 감각 이상이 나타난다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10043723" y="2876465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오십견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9336360" y="3172160"/>
            <a:ext cx="201777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관절을 감싸고 있는 관절낭에 염증이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발생하면서 주변조직들이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점점 딱딱해지고 어깨가 굳어져 운동범위가 줄어드는 질환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25" t="33369" r="2868" b="33453"/>
          <a:stretch/>
        </p:blipFill>
        <p:spPr>
          <a:xfrm>
            <a:off x="3258387" y="1646304"/>
            <a:ext cx="1086630" cy="10800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87" t="195" r="26698" b="67461"/>
          <a:stretch/>
        </p:blipFill>
        <p:spPr>
          <a:xfrm>
            <a:off x="9814430" y="1646304"/>
            <a:ext cx="1073829" cy="10800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6" r="17649"/>
          <a:stretch/>
        </p:blipFill>
        <p:spPr>
          <a:xfrm>
            <a:off x="7625586" y="1646304"/>
            <a:ext cx="1085089" cy="109728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1658" b="97059" l="47188" r="796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96" t="26602" r="21639" b="21838"/>
          <a:stretch/>
        </p:blipFill>
        <p:spPr>
          <a:xfrm>
            <a:off x="5451422" y="1646304"/>
            <a:ext cx="1066988" cy="10800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3" name="그룹 42"/>
          <p:cNvGrpSpPr/>
          <p:nvPr/>
        </p:nvGrpSpPr>
        <p:grpSpPr>
          <a:xfrm>
            <a:off x="6489969" y="2287084"/>
            <a:ext cx="626336" cy="577960"/>
            <a:chOff x="6443472" y="2621280"/>
            <a:chExt cx="721174" cy="665472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21658" b="97059" l="12812" r="4781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05" t="25148" r="54630" b="23293"/>
            <a:stretch/>
          </p:blipFill>
          <p:spPr>
            <a:xfrm>
              <a:off x="6443472" y="2621280"/>
              <a:ext cx="657454" cy="665472"/>
            </a:xfrm>
            <a:prstGeom prst="ellipse">
              <a:avLst/>
            </a:prstGeom>
          </p:spPr>
        </p:pic>
        <p:sp>
          <p:nvSpPr>
            <p:cNvPr id="42" name="직사각형 41"/>
            <p:cNvSpPr/>
            <p:nvPr/>
          </p:nvSpPr>
          <p:spPr>
            <a:xfrm>
              <a:off x="6759270" y="2769718"/>
              <a:ext cx="405376" cy="389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정상</a:t>
              </a:r>
              <a:endParaRPr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8" r="5290"/>
          <a:stretch/>
        </p:blipFill>
        <p:spPr>
          <a:xfrm>
            <a:off x="1063752" y="4297675"/>
            <a:ext cx="1109472" cy="10800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" name="직사각형 48"/>
          <p:cNvSpPr/>
          <p:nvPr/>
        </p:nvSpPr>
        <p:spPr>
          <a:xfrm>
            <a:off x="3212073" y="5466478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복재포착증후군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2783632" y="5730886"/>
            <a:ext cx="2017776" cy="771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허벅지와 무릎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다리에서 찌릿한 통증이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나타난다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무릎과 </a:t>
            </a:r>
            <a:r>
              <a:rPr lang="ko-KR" altLang="en-US" sz="7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종아리쪽에는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타는듯한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느낌이 오래 서있거나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걸었을 때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계단을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오르내릴 때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증상이 심해진다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5411929" y="5466478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복재포착증후군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4937760" y="5730886"/>
            <a:ext cx="2109232" cy="909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발등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종아리 등이 저린다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발에 힘이 잘 들어가지 않고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발끝을 들어올리기 힘들다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발등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종아리에 압박되는 </a:t>
            </a:r>
            <a:r>
              <a:rPr lang="ko-KR" altLang="en-US" sz="7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압통이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발생되기도 한다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발등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종아리쪽에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감각이 잘 느껴지지 않거나 이상하다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591617" y="5466478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발목터널증후군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117448" y="5730886"/>
            <a:ext cx="2109232" cy="771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발바닥이 화끈거리고 열이 나는 것만 같다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실제로 만져보면 열이 발생되지 않는다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증상이 밤이 되면 더욱 심해진다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감각이 이상하고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쿡쿡 쑤시는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느낌을 받기도 한다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9319216" y="5730886"/>
            <a:ext cx="2109232" cy="909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임신 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출산 교통사고 후에 후유증으로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발생되기도 한다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7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허리쪽에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강한 압박이 발생되기도 한다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사타구니 안쪽 또는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허벅지 안쪽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고관절쪽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통증이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나타나기도하고</a:t>
            </a: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무릎 관절 위쪽 증상을 </a:t>
            </a:r>
            <a:endParaRPr lang="en-US" altLang="ko-KR" sz="7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호소하는 경우도 있다</a:t>
            </a:r>
            <a:r>
              <a:rPr lang="en-US" altLang="ko-K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9793385" y="5466478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폐쇄포착증후군</a:t>
            </a:r>
          </a:p>
        </p:txBody>
      </p:sp>
    </p:spTree>
    <p:extLst>
      <p:ext uri="{BB962C8B-B14F-4D97-AF65-F5344CB8AC3E}">
        <p14:creationId xmlns:p14="http://schemas.microsoft.com/office/powerpoint/2010/main" val="804107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관절염이란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4676843" y="2072293"/>
            <a:ext cx="736885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관절염은 여러 가지 원인으로 관절에 염증이 생긴 것으로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관절과 관절을 둘러싸고 있는 주위 조직을 침범하는 질환과 상태들을 말합니다</a:t>
            </a:r>
            <a:r>
              <a:rPr lang="en-US" altLang="ko-KR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가장 흔한 것은 퇴행성 관절염 과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류마티스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관절염입니다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퇴행성 관절염은 관절을 보호하고 있는 연골의 손상 또는 퇴행성 변화에 따라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관절을 이루는 뼈와 인대 등에 손상이 일어나고 염증과 통증이 생기는 질환입니다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과거에는 단순히 나이가 들어서 발생하는 노화 현상으로 생각하여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퇴행성 관절 이라고 도 하였으나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현재는 여러 가지 원인으로 인해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퇴행성 관절염이 늘어 나고 있습니다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류마티스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관절염은 자가면역질환으로 다발성 관절염을 특징으로 하는 만성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염증성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질환입니다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주로 손 관절과 발 관절 같은 작은 관절에 좌우 대칭적으로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활막염이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생기며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주위 연골과 뼈까지 침범하여 관절이 파괴되고 변형이 나타납니다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관절염이란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?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119884"/>
            <a:ext cx="3102864" cy="387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772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341" y="3926822"/>
            <a:ext cx="3540818" cy="20489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관절염이란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6203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퇴행성 관절염 진행과정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7" y="2097024"/>
            <a:ext cx="5415909" cy="41814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6096000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퇴행성 관절염 환자 비율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486" y="1758555"/>
            <a:ext cx="4015890" cy="17852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7" r="15373"/>
          <a:stretch/>
        </p:blipFill>
        <p:spPr>
          <a:xfrm>
            <a:off x="8746096" y="3958449"/>
            <a:ext cx="2031632" cy="2749778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6096000" y="6170203"/>
            <a:ext cx="4430718" cy="273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건강보험심사평가원 보건의료빅데이터</a:t>
            </a:r>
            <a:endParaRPr lang="ko-KR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5638800" y="1091184"/>
            <a:ext cx="0" cy="552297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1365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관절염이란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6203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퇴행성 관절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비만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)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234" y="1096816"/>
            <a:ext cx="4961262" cy="258671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235" y="3845474"/>
            <a:ext cx="4969422" cy="271727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585672" y="1868832"/>
            <a:ext cx="522381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비만</a:t>
            </a: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관절염을 발생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악화시키는 </a:t>
            </a:r>
            <a:endParaRPr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중요한 위험요인입니다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고도비만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(30kg/m2</a:t>
            </a: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이면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과체중과 정상 체중보다 </a:t>
            </a:r>
            <a:endParaRPr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관절염의 발생 위험이 </a:t>
            </a:r>
            <a:r>
              <a:rPr lang="ko-KR" altLang="en-US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여자는 </a:t>
            </a:r>
            <a:r>
              <a:rPr lang="en-US" altLang="ko-KR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</a:t>
            </a:r>
            <a:r>
              <a:rPr lang="en-US" altLang="ko-KR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남자는 </a:t>
            </a:r>
            <a:r>
              <a:rPr lang="en-US" altLang="ko-KR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4.8</a:t>
            </a:r>
            <a:r>
              <a:rPr lang="ko-KR" altLang="en-US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 </a:t>
            </a:r>
            <a:endParaRPr lang="en-US" altLang="ko-KR" sz="1400" b="1" u="sng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 증가합니다</a:t>
            </a:r>
            <a:r>
              <a:rPr lang="en-US" altLang="ko-KR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endParaRPr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비만인 사람이 체중을 약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5kg</a:t>
            </a: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감량 할 경우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감량하지 않는 경우보다 관절염의 위험이 </a:t>
            </a:r>
            <a:endParaRPr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절반으로 줄어듭니다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대한가정의학회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보건복지부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질병관리본부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2987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관절염이란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6203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퇴행성 관절염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흡연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)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85672" y="1868832"/>
            <a:ext cx="5223816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흡연자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비흡연자보다 </a:t>
            </a:r>
            <a:r>
              <a:rPr lang="ko-KR" alt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류마티스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관절염에 걸릴 위험이 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 정도 높습니다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흡연을 하면 </a:t>
            </a:r>
            <a:r>
              <a:rPr lang="ko-KR" alt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류마티스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관절염이 악화됩니다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금연을 한지 </a:t>
            </a:r>
            <a:r>
              <a:rPr lang="en-US" altLang="ko-KR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년이 지나야 </a:t>
            </a:r>
            <a:r>
              <a:rPr lang="ko-KR" altLang="en-US" sz="1400" b="1" u="sng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류마티스</a:t>
            </a:r>
            <a:r>
              <a:rPr lang="ko-KR" altLang="en-US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b="1" u="sng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 발생 위험이 비흡연자와 같은 정도로 감소합니다</a:t>
            </a:r>
            <a:r>
              <a:rPr lang="en-US" altLang="ko-KR" sz="14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그러므로 일찍 금연하는 것이 중요합니다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대한가정의학회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보건복지부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질병관리본부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104" y="1499297"/>
            <a:ext cx="6323336" cy="412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66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관절염이란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6203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퇴행성 관절염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관절 손상과 조기진단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)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425896" y="1861696"/>
            <a:ext cx="6345480" cy="4653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 손상은 관절염의 중요한 위험 요인입니다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반복적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 관절에 무리가 가는 일을 하는 사람들은 관절염의 위험이 큽니다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같은 자세를 오랫동안 취하지 않고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무게를 여러 관절에 분산시키면 </a:t>
            </a:r>
            <a:endParaRPr lang="en-US" altLang="ko-KR" sz="1200" b="1" u="sng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관절염을 예방하는 데 도움이 됩니다</a:t>
            </a:r>
            <a:r>
              <a:rPr lang="en-US" altLang="ko-KR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예를 들면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물건을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들때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허리만 구부리지 말고</a:t>
            </a: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무릎을 함께 구부려서 다리와 허리 힘을 이용합니다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최근 스포츠를 즐기는 사람들이 늘어나면서 관절 손상을 입는 경우가 늘어나고 있습니다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운동하기 전에는 충분히 준비운동을 하고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운동할 때에는 알맞은 보호 장비를 착용합니다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조기 진단과 알맞은 치료는 관절염의 관리에</a:t>
            </a:r>
            <a:r>
              <a:rPr lang="en-US" altLang="ko-KR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있어 매우 중요합니다</a:t>
            </a:r>
            <a:r>
              <a:rPr lang="en-US" altLang="ko-KR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골관절염과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류마티스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관절염은 치료와 관리가 </a:t>
            </a: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다르므로 이 둘을 감별 진단 하는 것도 중요합니다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조기 진단을 통한 알맞은 약물 투여와 생활 </a:t>
            </a: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습관 교정은 통증을 경감하고 질병의 경과를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좋게 합니다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특히 </a:t>
            </a:r>
            <a:r>
              <a:rPr lang="ko-KR" altLang="en-US" sz="1200" b="1" u="sng" dirty="0" err="1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류마티스</a:t>
            </a:r>
            <a:r>
              <a:rPr lang="ko-KR" altLang="en-US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관절염의 경우</a:t>
            </a:r>
            <a:r>
              <a:rPr lang="en-US" altLang="ko-KR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병의 진행을 늦출 수 있는 치료를 하면 </a:t>
            </a:r>
            <a:endParaRPr lang="en-US" altLang="ko-KR" sz="1200" b="1" u="sng" dirty="0">
              <a:solidFill>
                <a:schemeClr val="accent5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관절의 손상과 변형을 최소화할 수 있습니다</a:t>
            </a:r>
            <a:r>
              <a:rPr lang="en-US" altLang="ko-KR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대한가정의학회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보건복지부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질병관리본부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77" y="2639568"/>
            <a:ext cx="4532398" cy="2974847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5522976" y="4206240"/>
            <a:ext cx="57302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5522976" y="1799112"/>
            <a:ext cx="57302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81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966" y="327124"/>
            <a:ext cx="154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488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관절염이란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62032" y="1229530"/>
            <a:ext cx="565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퇴행성 관절염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레이저 치료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)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19672" y="2221360"/>
            <a:ext cx="634548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관절염 환자에서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체중조절과 물리치료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레이저 치료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</a:t>
            </a:r>
            <a:endParaRPr lang="en-US" altLang="ko-KR" sz="12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관절의 무리를 줄이고 통증을 감소시키며 질병의 진행을 늦출 수 있습니다</a:t>
            </a:r>
            <a:r>
              <a:rPr lang="en-US" altLang="ko-KR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규칙적인 운동과 레이저 치료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통증을 줄이고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우울감과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불안감을 개선합니다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꾸준한 재활과 물리치료</a:t>
            </a:r>
            <a:r>
              <a:rPr lang="en-US" altLang="ko-KR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레이저 치료</a:t>
            </a:r>
            <a:r>
              <a:rPr lang="en-US" altLang="ko-KR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남아 있는 관절 기능을 보존하고</a:t>
            </a:r>
            <a:r>
              <a:rPr lang="en-US" altLang="ko-KR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손실된 운동기능의 회복과 통증 완화에 도움을 줍니다</a:t>
            </a:r>
            <a:r>
              <a:rPr lang="en-US" altLang="ko-KR" sz="1200" b="1" u="sng" dirty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무리한 재활 운동은 오히려 관절염을 악화시킬 수 있습니다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따라서 관절의 염증 정도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근육의 상태에 따라 물리치료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레이저 치료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운동을   </a:t>
            </a:r>
            <a:endParaRPr lang="en-US" altLang="ko-KR" sz="12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조화롭게 하셔야 치료에 도움을 줍니다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대한가정의학회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보건복지부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질병관리본부</a:t>
            </a:r>
            <a:endParaRPr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08" y="2279928"/>
            <a:ext cx="4253667" cy="309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97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405713" y="2569267"/>
            <a:ext cx="5380574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593318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1341</TotalTime>
  <Words>2969</Words>
  <Application>Microsoft Macintosh PowerPoint</Application>
  <PresentationFormat>와이드스크린</PresentationFormat>
  <Paragraphs>529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6" baseType="lpstr"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참고자료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GCOOP</dc:creator>
  <cp:lastModifiedBy>Microsoft Office User</cp:lastModifiedBy>
  <cp:revision>129</cp:revision>
  <dcterms:created xsi:type="dcterms:W3CDTF">2023-01-16T04:22:39Z</dcterms:created>
  <dcterms:modified xsi:type="dcterms:W3CDTF">2023-01-27T23:47:37Z</dcterms:modified>
</cp:coreProperties>
</file>