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handoutMasterIdLst>
    <p:handoutMasterId r:id="rId22"/>
  </p:handoutMasterIdLst>
  <p:sldIdLst>
    <p:sldId id="571" r:id="rId2"/>
    <p:sldId id="673" r:id="rId3"/>
    <p:sldId id="650" r:id="rId4"/>
    <p:sldId id="651" r:id="rId5"/>
    <p:sldId id="719" r:id="rId6"/>
    <p:sldId id="722" r:id="rId7"/>
    <p:sldId id="697" r:id="rId8"/>
    <p:sldId id="723" r:id="rId9"/>
    <p:sldId id="698" r:id="rId10"/>
    <p:sldId id="724" r:id="rId11"/>
    <p:sldId id="699" r:id="rId12"/>
    <p:sldId id="725" r:id="rId13"/>
    <p:sldId id="700" r:id="rId14"/>
    <p:sldId id="726" r:id="rId15"/>
    <p:sldId id="731" r:id="rId16"/>
    <p:sldId id="727" r:id="rId17"/>
    <p:sldId id="728" r:id="rId18"/>
    <p:sldId id="729" r:id="rId19"/>
    <p:sldId id="730" r:id="rId20"/>
  </p:sldIdLst>
  <p:sldSz cx="9906000" cy="6858000" type="A4"/>
  <p:notesSz cx="6807200" cy="9939338"/>
  <p:embeddedFontLst>
    <p:embeddedFont>
      <p:font typeface="굴림" panose="020B0600000101010101" pitchFamily="34" charset="-127"/>
      <p:regular r:id="rId23"/>
    </p:embeddedFont>
    <p:embeddedFont>
      <p:font typeface="맑은 고딕" panose="020B0503020000020004" pitchFamily="34" charset="-127"/>
      <p:regular r:id="rId24"/>
      <p:bold r:id="rId25"/>
    </p:embeddedFont>
    <p:embeddedFont>
      <p:font typeface="휴먼모음T" panose="02030504000101010101" pitchFamily="18" charset="-127"/>
      <p:regular r:id="rId26"/>
    </p:embeddedFont>
    <p:embeddedFont>
      <p:font typeface="Georgia" panose="02040502050405020303" pitchFamily="18" charset="0"/>
      <p:regular r:id="rId27"/>
      <p:bold r:id="rId28"/>
      <p:italic r:id="rId29"/>
      <p:boldItalic r:id="rId30"/>
    </p:embeddedFont>
  </p:embeddedFontLst>
  <p:defaultTextStyle>
    <a:defPPr>
      <a:defRPr lang="ko-KR"/>
    </a:defPPr>
    <a:lvl1pPr algn="l" rtl="0" fontAlgn="base" latinLnBrk="1">
      <a:spcBef>
        <a:spcPct val="0"/>
      </a:spcBef>
      <a:spcAft>
        <a:spcPct val="0"/>
      </a:spcAft>
      <a:defRPr kumimoji="1" sz="1400"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sz="1400"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sz="1400"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sz="1400"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sz="1400" kern="1200">
        <a:solidFill>
          <a:schemeClr val="tx1"/>
        </a:solidFill>
        <a:latin typeface="굴림" pitchFamily="50" charset="-127"/>
        <a:ea typeface="굴림" pitchFamily="50" charset="-127"/>
        <a:cs typeface="+mn-cs"/>
      </a:defRPr>
    </a:lvl5pPr>
    <a:lvl6pPr marL="2286000" algn="l" defTabSz="914400" rtl="0" eaLnBrk="1" latinLnBrk="1" hangingPunct="1">
      <a:defRPr kumimoji="1" sz="1400" kern="1200">
        <a:solidFill>
          <a:schemeClr val="tx1"/>
        </a:solidFill>
        <a:latin typeface="굴림" pitchFamily="50" charset="-127"/>
        <a:ea typeface="굴림" pitchFamily="50" charset="-127"/>
        <a:cs typeface="+mn-cs"/>
      </a:defRPr>
    </a:lvl6pPr>
    <a:lvl7pPr marL="2743200" algn="l" defTabSz="914400" rtl="0" eaLnBrk="1" latinLnBrk="1" hangingPunct="1">
      <a:defRPr kumimoji="1" sz="1400" kern="1200">
        <a:solidFill>
          <a:schemeClr val="tx1"/>
        </a:solidFill>
        <a:latin typeface="굴림" pitchFamily="50" charset="-127"/>
        <a:ea typeface="굴림" pitchFamily="50" charset="-127"/>
        <a:cs typeface="+mn-cs"/>
      </a:defRPr>
    </a:lvl7pPr>
    <a:lvl8pPr marL="3200400" algn="l" defTabSz="914400" rtl="0" eaLnBrk="1" latinLnBrk="1" hangingPunct="1">
      <a:defRPr kumimoji="1" sz="1400" kern="1200">
        <a:solidFill>
          <a:schemeClr val="tx1"/>
        </a:solidFill>
        <a:latin typeface="굴림" pitchFamily="50" charset="-127"/>
        <a:ea typeface="굴림" pitchFamily="50" charset="-127"/>
        <a:cs typeface="+mn-cs"/>
      </a:defRPr>
    </a:lvl8pPr>
    <a:lvl9pPr marL="3657600" algn="l" defTabSz="914400" rtl="0" eaLnBrk="1" latinLnBrk="1" hangingPunct="1">
      <a:defRPr kumimoji="1" sz="1400" kern="1200">
        <a:solidFill>
          <a:schemeClr val="tx1"/>
        </a:solidFill>
        <a:latin typeface="굴림" pitchFamily="50" charset="-127"/>
        <a:ea typeface="굴림" pitchFamily="50" charset="-127"/>
        <a:cs typeface="+mn-cs"/>
      </a:defRPr>
    </a:lvl9pPr>
  </p:defaultTextStyle>
  <p:extLst>
    <p:ext uri="{EFAFB233-063F-42B5-8137-9DF3F51BA10A}">
      <p15:sldGuideLst xmlns:p15="http://schemas.microsoft.com/office/powerpoint/2012/main">
        <p15:guide id="1" orient="horz" pos="2432">
          <p15:clr>
            <a:srgbClr val="A4A3A4"/>
          </p15:clr>
        </p15:guide>
        <p15:guide id="2" pos="3120">
          <p15:clr>
            <a:srgbClr val="A4A3A4"/>
          </p15:clr>
        </p15:guide>
      </p15:sldGuideLst>
    </p:ext>
    <p:ext uri="{2D200454-40CA-4A62-9FC3-DE9A4176ACB9}">
      <p15:notesGuideLst xmlns:p15="http://schemas.microsoft.com/office/powerpoint/2012/main">
        <p15:guide id="1" orient="horz" pos="3129">
          <p15:clr>
            <a:srgbClr val="A4A3A4"/>
          </p15:clr>
        </p15:guide>
        <p15:guide id="2"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8A0000"/>
    <a:srgbClr val="FFD1C9"/>
    <a:srgbClr val="FFC1B7"/>
    <a:srgbClr val="C1EFFF"/>
    <a:srgbClr val="81DEFF"/>
    <a:srgbClr val="A20000"/>
    <a:srgbClr val="CADBDC"/>
    <a:srgbClr val="CC9900"/>
    <a:srgbClr val="B11B0E"/>
    <a:srgbClr val="F0B9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보통 스타일 2 - 강조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보통 스타일 2 - 강조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A111915-BE36-4E01-A7E5-04B1672EAD32}" styleName="밝은 스타일 2 - 강조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E9639D4-E3E2-4D34-9284-5A2195B3D0D7}" styleName="밝은 스타일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밝은 스타일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B344D84-9AFB-497E-A393-DC336BA19D2E}" styleName="보통 스타일 3 - 강조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8D230F3-CF80-4859-8CE7-A43EE81993B5}" styleName="밝은 스타일 1 - 강조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BDBED569-4797-4DF1-A0F4-6AAB3CD982D8}" styleName="밝은 스타일 3 - 강조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C083E6E3-FA7D-4D7B-A595-EF9225AFEA82}" styleName="밝은 스타일 1 - 강조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밝은 스타일 1 - 강조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16DA210-FB5B-4158-B5E0-FEB733F419BA}" styleName="밝은 스타일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660B408-B3CF-4A94-85FC-2B1E0A45F4A2}" styleName="어두운 스타일 2 - 강조 1/강조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85" autoAdjust="0"/>
    <p:restoredTop sz="96582" autoAdjust="0"/>
  </p:normalViewPr>
  <p:slideViewPr>
    <p:cSldViewPr>
      <p:cViewPr>
        <p:scale>
          <a:sx n="94" d="100"/>
          <a:sy n="94" d="100"/>
        </p:scale>
        <p:origin x="1784" y="216"/>
      </p:cViewPr>
      <p:guideLst>
        <p:guide orient="horz" pos="2432"/>
        <p:guide pos="3120"/>
      </p:guideLst>
    </p:cSldViewPr>
  </p:slideViewPr>
  <p:outlineViewPr>
    <p:cViewPr>
      <p:scale>
        <a:sx n="100" d="100"/>
        <a:sy n="10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4" d="100"/>
          <a:sy n="74" d="100"/>
        </p:scale>
        <p:origin x="-1788" y="-96"/>
      </p:cViewPr>
      <p:guideLst>
        <p:guide orient="horz" pos="3129"/>
        <p:guide pos="214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950803" cy="494415"/>
          </a:xfrm>
          <a:prstGeom prst="rect">
            <a:avLst/>
          </a:prstGeom>
          <a:noFill/>
          <a:ln w="9525">
            <a:noFill/>
            <a:miter lim="800000"/>
            <a:headEnd/>
            <a:tailEnd/>
          </a:ln>
          <a:effectLst/>
        </p:spPr>
        <p:txBody>
          <a:bodyPr vert="horz" wrap="square" lIns="91535" tIns="45768" rIns="91535" bIns="45768" numCol="1" anchor="t" anchorCtr="0" compatLnSpc="1">
            <a:prstTxWarp prst="textNoShape">
              <a:avLst/>
            </a:prstTxWarp>
          </a:bodyPr>
          <a:lstStyle>
            <a:lvl1pPr>
              <a:spcBef>
                <a:spcPct val="0"/>
              </a:spcBef>
              <a:defRPr sz="1100" b="0">
                <a:latin typeface="굴림" pitchFamily="50" charset="-127"/>
                <a:ea typeface="굴림" pitchFamily="50" charset="-127"/>
              </a:defRPr>
            </a:lvl1pPr>
          </a:lstStyle>
          <a:p>
            <a:pPr>
              <a:defRPr/>
            </a:pPr>
            <a:endParaRPr lang="en-US" altLang="ko-KR"/>
          </a:p>
        </p:txBody>
      </p:sp>
      <p:sp>
        <p:nvSpPr>
          <p:cNvPr id="30723" name="Rectangle 3"/>
          <p:cNvSpPr>
            <a:spLocks noGrp="1" noChangeArrowheads="1"/>
          </p:cNvSpPr>
          <p:nvPr>
            <p:ph type="dt" sz="quarter" idx="1"/>
          </p:nvPr>
        </p:nvSpPr>
        <p:spPr bwMode="auto">
          <a:xfrm>
            <a:off x="3856399" y="0"/>
            <a:ext cx="2950802" cy="494415"/>
          </a:xfrm>
          <a:prstGeom prst="rect">
            <a:avLst/>
          </a:prstGeom>
          <a:noFill/>
          <a:ln w="9525">
            <a:noFill/>
            <a:miter lim="800000"/>
            <a:headEnd/>
            <a:tailEnd/>
          </a:ln>
          <a:effectLst/>
        </p:spPr>
        <p:txBody>
          <a:bodyPr vert="horz" wrap="square" lIns="91535" tIns="45768" rIns="91535" bIns="45768" numCol="1" anchor="t" anchorCtr="0" compatLnSpc="1">
            <a:prstTxWarp prst="textNoShape">
              <a:avLst/>
            </a:prstTxWarp>
          </a:bodyPr>
          <a:lstStyle>
            <a:lvl1pPr algn="r">
              <a:spcBef>
                <a:spcPct val="0"/>
              </a:spcBef>
              <a:defRPr sz="1100" b="0">
                <a:latin typeface="굴림" pitchFamily="50" charset="-127"/>
                <a:ea typeface="굴림" pitchFamily="50" charset="-127"/>
              </a:defRPr>
            </a:lvl1pPr>
          </a:lstStyle>
          <a:p>
            <a:pPr>
              <a:defRPr/>
            </a:pPr>
            <a:endParaRPr lang="en-US" altLang="ko-KR"/>
          </a:p>
        </p:txBody>
      </p:sp>
      <p:sp>
        <p:nvSpPr>
          <p:cNvPr id="30724" name="Rectangle 4"/>
          <p:cNvSpPr>
            <a:spLocks noGrp="1" noChangeArrowheads="1"/>
          </p:cNvSpPr>
          <p:nvPr>
            <p:ph type="ftr" sz="quarter" idx="2"/>
          </p:nvPr>
        </p:nvSpPr>
        <p:spPr bwMode="auto">
          <a:xfrm>
            <a:off x="0" y="9444926"/>
            <a:ext cx="2950803" cy="494413"/>
          </a:xfrm>
          <a:prstGeom prst="rect">
            <a:avLst/>
          </a:prstGeom>
          <a:noFill/>
          <a:ln w="9525">
            <a:noFill/>
            <a:miter lim="800000"/>
            <a:headEnd/>
            <a:tailEnd/>
          </a:ln>
          <a:effectLst/>
        </p:spPr>
        <p:txBody>
          <a:bodyPr vert="horz" wrap="square" lIns="91535" tIns="45768" rIns="91535" bIns="45768" numCol="1" anchor="b" anchorCtr="0" compatLnSpc="1">
            <a:prstTxWarp prst="textNoShape">
              <a:avLst/>
            </a:prstTxWarp>
          </a:bodyPr>
          <a:lstStyle>
            <a:lvl1pPr>
              <a:spcBef>
                <a:spcPct val="0"/>
              </a:spcBef>
              <a:defRPr sz="1100" b="0">
                <a:latin typeface="굴림" pitchFamily="50" charset="-127"/>
                <a:ea typeface="굴림" pitchFamily="50" charset="-127"/>
              </a:defRPr>
            </a:lvl1pPr>
          </a:lstStyle>
          <a:p>
            <a:pPr>
              <a:defRPr/>
            </a:pPr>
            <a:endParaRPr lang="en-US" altLang="ko-KR"/>
          </a:p>
        </p:txBody>
      </p:sp>
      <p:sp>
        <p:nvSpPr>
          <p:cNvPr id="30725" name="Rectangle 5"/>
          <p:cNvSpPr>
            <a:spLocks noGrp="1" noChangeArrowheads="1"/>
          </p:cNvSpPr>
          <p:nvPr>
            <p:ph type="sldNum" sz="quarter" idx="3"/>
          </p:nvPr>
        </p:nvSpPr>
        <p:spPr bwMode="auto">
          <a:xfrm>
            <a:off x="3856399" y="9444926"/>
            <a:ext cx="2950802" cy="494413"/>
          </a:xfrm>
          <a:prstGeom prst="rect">
            <a:avLst/>
          </a:prstGeom>
          <a:noFill/>
          <a:ln w="9525">
            <a:noFill/>
            <a:miter lim="800000"/>
            <a:headEnd/>
            <a:tailEnd/>
          </a:ln>
          <a:effectLst/>
        </p:spPr>
        <p:txBody>
          <a:bodyPr vert="horz" wrap="square" lIns="91535" tIns="45768" rIns="91535" bIns="45768" numCol="1" anchor="b" anchorCtr="0" compatLnSpc="1">
            <a:prstTxWarp prst="textNoShape">
              <a:avLst/>
            </a:prstTxWarp>
          </a:bodyPr>
          <a:lstStyle>
            <a:lvl1pPr algn="r">
              <a:spcBef>
                <a:spcPct val="0"/>
              </a:spcBef>
              <a:defRPr sz="1100" b="0">
                <a:latin typeface="굴림" pitchFamily="50" charset="-127"/>
                <a:ea typeface="굴림" pitchFamily="50" charset="-127"/>
              </a:defRPr>
            </a:lvl1pPr>
          </a:lstStyle>
          <a:p>
            <a:pPr>
              <a:defRPr/>
            </a:pPr>
            <a:fld id="{A08457DC-F7AC-4E89-B423-F479FE92EC59}" type="slidenum">
              <a:rPr lang="en-US" altLang="ko-KR"/>
              <a:pPr>
                <a:defRPr/>
              </a:pPr>
              <a:t>‹#›</a:t>
            </a:fld>
            <a:endParaRPr lang="en-US" altLang="ko-KR" dirty="0"/>
          </a:p>
        </p:txBody>
      </p:sp>
    </p:spTree>
    <p:extLst>
      <p:ext uri="{BB962C8B-B14F-4D97-AF65-F5344CB8AC3E}">
        <p14:creationId xmlns:p14="http://schemas.microsoft.com/office/powerpoint/2010/main" val="19327214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06" name="Rectangle 2"/>
          <p:cNvSpPr>
            <a:spLocks noGrp="1" noChangeArrowheads="1"/>
          </p:cNvSpPr>
          <p:nvPr>
            <p:ph type="hdr" sz="quarter"/>
          </p:nvPr>
        </p:nvSpPr>
        <p:spPr bwMode="auto">
          <a:xfrm>
            <a:off x="0" y="0"/>
            <a:ext cx="2932299" cy="447991"/>
          </a:xfrm>
          <a:prstGeom prst="rect">
            <a:avLst/>
          </a:prstGeom>
          <a:noFill/>
          <a:ln w="9525">
            <a:noFill/>
            <a:miter lim="800000"/>
            <a:headEnd/>
            <a:tailEnd/>
          </a:ln>
          <a:effectLst/>
        </p:spPr>
        <p:txBody>
          <a:bodyPr vert="horz" wrap="square" lIns="91535" tIns="45768" rIns="91535" bIns="45768" numCol="1" anchor="t" anchorCtr="0" compatLnSpc="1">
            <a:prstTxWarp prst="textNoShape">
              <a:avLst/>
            </a:prstTxWarp>
          </a:bodyPr>
          <a:lstStyle>
            <a:lvl1pPr>
              <a:spcBef>
                <a:spcPct val="0"/>
              </a:spcBef>
              <a:defRPr sz="1100" b="0">
                <a:latin typeface="굴림" pitchFamily="50" charset="-127"/>
                <a:ea typeface="굴림" pitchFamily="50" charset="-127"/>
              </a:defRPr>
            </a:lvl1pPr>
          </a:lstStyle>
          <a:p>
            <a:pPr>
              <a:defRPr/>
            </a:pPr>
            <a:endParaRPr lang="en-US" altLang="ko-KR"/>
          </a:p>
        </p:txBody>
      </p:sp>
      <p:sp>
        <p:nvSpPr>
          <p:cNvPr id="123907" name="Rectangle 3"/>
          <p:cNvSpPr>
            <a:spLocks noGrp="1" noChangeArrowheads="1"/>
          </p:cNvSpPr>
          <p:nvPr>
            <p:ph type="dt" idx="1"/>
          </p:nvPr>
        </p:nvSpPr>
        <p:spPr bwMode="auto">
          <a:xfrm>
            <a:off x="3874901" y="0"/>
            <a:ext cx="2932299" cy="447991"/>
          </a:xfrm>
          <a:prstGeom prst="rect">
            <a:avLst/>
          </a:prstGeom>
          <a:noFill/>
          <a:ln w="9525">
            <a:noFill/>
            <a:miter lim="800000"/>
            <a:headEnd/>
            <a:tailEnd/>
          </a:ln>
          <a:effectLst/>
        </p:spPr>
        <p:txBody>
          <a:bodyPr vert="horz" wrap="square" lIns="91535" tIns="45768" rIns="91535" bIns="45768" numCol="1" anchor="t" anchorCtr="0" compatLnSpc="1">
            <a:prstTxWarp prst="textNoShape">
              <a:avLst/>
            </a:prstTxWarp>
          </a:bodyPr>
          <a:lstStyle>
            <a:lvl1pPr algn="r">
              <a:spcBef>
                <a:spcPct val="0"/>
              </a:spcBef>
              <a:defRPr sz="1100" b="0">
                <a:latin typeface="굴림" pitchFamily="50" charset="-127"/>
                <a:ea typeface="굴림" pitchFamily="50" charset="-127"/>
              </a:defRPr>
            </a:lvl1pPr>
          </a:lstStyle>
          <a:p>
            <a:pPr>
              <a:defRPr/>
            </a:pPr>
            <a:endParaRPr lang="en-US" altLang="ko-KR"/>
          </a:p>
        </p:txBody>
      </p:sp>
      <p:sp>
        <p:nvSpPr>
          <p:cNvPr id="23556" name="Rectangle 4"/>
          <p:cNvSpPr>
            <a:spLocks noGrp="1" noRot="1" noChangeAspect="1" noChangeArrowheads="1" noTextEdit="1"/>
          </p:cNvSpPr>
          <p:nvPr>
            <p:ph type="sldImg" idx="2"/>
          </p:nvPr>
        </p:nvSpPr>
        <p:spPr bwMode="auto">
          <a:xfrm>
            <a:off x="747713" y="781050"/>
            <a:ext cx="5311775" cy="36782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9" name="Rectangle 5"/>
          <p:cNvSpPr>
            <a:spLocks noGrp="1" noChangeArrowheads="1"/>
          </p:cNvSpPr>
          <p:nvPr>
            <p:ph type="body" sz="quarter" idx="3"/>
          </p:nvPr>
        </p:nvSpPr>
        <p:spPr bwMode="auto">
          <a:xfrm>
            <a:off x="890357" y="4679520"/>
            <a:ext cx="5026487" cy="4568104"/>
          </a:xfrm>
          <a:prstGeom prst="rect">
            <a:avLst/>
          </a:prstGeom>
          <a:noFill/>
          <a:ln w="9525">
            <a:noFill/>
            <a:miter lim="800000"/>
            <a:headEnd/>
            <a:tailEnd/>
          </a:ln>
          <a:effectLst/>
        </p:spPr>
        <p:txBody>
          <a:bodyPr vert="horz" wrap="square" lIns="91535" tIns="45768" rIns="91535" bIns="45768" numCol="1" anchor="t" anchorCtr="0" compatLnSpc="1">
            <a:prstTxWarp prst="textNoShape">
              <a:avLst/>
            </a:prstTxWarp>
          </a:bodyPr>
          <a:lstStyle/>
          <a:p>
            <a:pPr lvl="0"/>
            <a:r>
              <a:rPr lang="ko-KR" altLang="en-US" noProof="0"/>
              <a:t>마스터 텍스트 스타일을 편집합니다</a:t>
            </a:r>
          </a:p>
          <a:p>
            <a:pPr lvl="1"/>
            <a:r>
              <a:rPr lang="ko-KR" altLang="en-US" noProof="0"/>
              <a:t>둘째 수준</a:t>
            </a:r>
          </a:p>
          <a:p>
            <a:pPr lvl="2"/>
            <a:r>
              <a:rPr lang="ko-KR" altLang="en-US" noProof="0"/>
              <a:t>셋째 수준</a:t>
            </a:r>
          </a:p>
          <a:p>
            <a:pPr lvl="3"/>
            <a:r>
              <a:rPr lang="ko-KR" altLang="en-US" noProof="0"/>
              <a:t>넷째 수준</a:t>
            </a:r>
          </a:p>
          <a:p>
            <a:pPr lvl="4"/>
            <a:r>
              <a:rPr lang="ko-KR" altLang="en-US" noProof="0"/>
              <a:t>다섯째 수준</a:t>
            </a:r>
          </a:p>
        </p:txBody>
      </p:sp>
      <p:sp>
        <p:nvSpPr>
          <p:cNvPr id="123910" name="Rectangle 6"/>
          <p:cNvSpPr>
            <a:spLocks noGrp="1" noChangeArrowheads="1"/>
          </p:cNvSpPr>
          <p:nvPr>
            <p:ph type="ftr" sz="quarter" idx="4"/>
          </p:nvPr>
        </p:nvSpPr>
        <p:spPr bwMode="auto">
          <a:xfrm>
            <a:off x="0" y="9472779"/>
            <a:ext cx="2932299" cy="445668"/>
          </a:xfrm>
          <a:prstGeom prst="rect">
            <a:avLst/>
          </a:prstGeom>
          <a:noFill/>
          <a:ln w="9525">
            <a:noFill/>
            <a:miter lim="800000"/>
            <a:headEnd/>
            <a:tailEnd/>
          </a:ln>
          <a:effectLst/>
        </p:spPr>
        <p:txBody>
          <a:bodyPr vert="horz" wrap="square" lIns="91535" tIns="45768" rIns="91535" bIns="45768" numCol="1" anchor="b" anchorCtr="0" compatLnSpc="1">
            <a:prstTxWarp prst="textNoShape">
              <a:avLst/>
            </a:prstTxWarp>
          </a:bodyPr>
          <a:lstStyle>
            <a:lvl1pPr>
              <a:spcBef>
                <a:spcPct val="0"/>
              </a:spcBef>
              <a:defRPr sz="1100" b="0">
                <a:latin typeface="굴림" pitchFamily="50" charset="-127"/>
                <a:ea typeface="굴림" pitchFamily="50" charset="-127"/>
              </a:defRPr>
            </a:lvl1pPr>
          </a:lstStyle>
          <a:p>
            <a:pPr>
              <a:defRPr/>
            </a:pPr>
            <a:endParaRPr lang="en-US" altLang="ko-KR"/>
          </a:p>
        </p:txBody>
      </p:sp>
      <p:sp>
        <p:nvSpPr>
          <p:cNvPr id="123911" name="Rectangle 7"/>
          <p:cNvSpPr>
            <a:spLocks noGrp="1" noChangeArrowheads="1"/>
          </p:cNvSpPr>
          <p:nvPr>
            <p:ph type="sldNum" sz="quarter" idx="5"/>
          </p:nvPr>
        </p:nvSpPr>
        <p:spPr bwMode="auto">
          <a:xfrm>
            <a:off x="3874901" y="9472779"/>
            <a:ext cx="2932299" cy="445668"/>
          </a:xfrm>
          <a:prstGeom prst="rect">
            <a:avLst/>
          </a:prstGeom>
          <a:noFill/>
          <a:ln w="9525">
            <a:noFill/>
            <a:miter lim="800000"/>
            <a:headEnd/>
            <a:tailEnd/>
          </a:ln>
          <a:effectLst/>
        </p:spPr>
        <p:txBody>
          <a:bodyPr vert="horz" wrap="square" lIns="91535" tIns="45768" rIns="91535" bIns="45768" numCol="1" anchor="b" anchorCtr="0" compatLnSpc="1">
            <a:prstTxWarp prst="textNoShape">
              <a:avLst/>
            </a:prstTxWarp>
          </a:bodyPr>
          <a:lstStyle>
            <a:lvl1pPr algn="r">
              <a:spcBef>
                <a:spcPct val="0"/>
              </a:spcBef>
              <a:defRPr sz="1100" b="0">
                <a:latin typeface="굴림" pitchFamily="50" charset="-127"/>
                <a:ea typeface="굴림" pitchFamily="50" charset="-127"/>
              </a:defRPr>
            </a:lvl1pPr>
          </a:lstStyle>
          <a:p>
            <a:pPr>
              <a:defRPr/>
            </a:pPr>
            <a:fld id="{2ABEEDD5-B852-431A-AC50-FA1D63F327EE}" type="slidenum">
              <a:rPr lang="en-US" altLang="ko-KR"/>
              <a:pPr>
                <a:defRPr/>
              </a:pPr>
              <a:t>‹#›</a:t>
            </a:fld>
            <a:endParaRPr lang="en-US" altLang="ko-KR" dirty="0"/>
          </a:p>
        </p:txBody>
      </p:sp>
    </p:spTree>
    <p:extLst>
      <p:ext uri="{BB962C8B-B14F-4D97-AF65-F5344CB8AC3E}">
        <p14:creationId xmlns:p14="http://schemas.microsoft.com/office/powerpoint/2010/main" val="1993426334"/>
      </p:ext>
    </p:extLst>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1pPr>
    <a:lvl2pPr marL="4572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2pPr>
    <a:lvl3pPr marL="9144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3pPr>
    <a:lvl4pPr marL="13716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4pPr>
    <a:lvl5pPr marL="18288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4</a:t>
            </a:fld>
            <a:endParaRPr lang="en-US" altLang="ko-KR" dirty="0"/>
          </a:p>
        </p:txBody>
      </p:sp>
    </p:spTree>
    <p:extLst>
      <p:ext uri="{BB962C8B-B14F-4D97-AF65-F5344CB8AC3E}">
        <p14:creationId xmlns:p14="http://schemas.microsoft.com/office/powerpoint/2010/main" val="3314628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5</a:t>
            </a:fld>
            <a:endParaRPr lang="en-US" altLang="ko-KR" dirty="0"/>
          </a:p>
        </p:txBody>
      </p:sp>
    </p:spTree>
    <p:extLst>
      <p:ext uri="{BB962C8B-B14F-4D97-AF65-F5344CB8AC3E}">
        <p14:creationId xmlns:p14="http://schemas.microsoft.com/office/powerpoint/2010/main" val="2841343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6</a:t>
            </a:fld>
            <a:endParaRPr lang="en-US" altLang="ko-KR" dirty="0"/>
          </a:p>
        </p:txBody>
      </p:sp>
    </p:spTree>
    <p:extLst>
      <p:ext uri="{BB962C8B-B14F-4D97-AF65-F5344CB8AC3E}">
        <p14:creationId xmlns:p14="http://schemas.microsoft.com/office/powerpoint/2010/main" val="1492485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7</a:t>
            </a:fld>
            <a:endParaRPr lang="en-US" altLang="ko-KR" dirty="0"/>
          </a:p>
        </p:txBody>
      </p:sp>
    </p:spTree>
    <p:extLst>
      <p:ext uri="{BB962C8B-B14F-4D97-AF65-F5344CB8AC3E}">
        <p14:creationId xmlns:p14="http://schemas.microsoft.com/office/powerpoint/2010/main" val="3367448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8</a:t>
            </a:fld>
            <a:endParaRPr lang="en-US" altLang="ko-KR" dirty="0"/>
          </a:p>
        </p:txBody>
      </p:sp>
    </p:spTree>
    <p:extLst>
      <p:ext uri="{BB962C8B-B14F-4D97-AF65-F5344CB8AC3E}">
        <p14:creationId xmlns:p14="http://schemas.microsoft.com/office/powerpoint/2010/main" val="2018735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9</a:t>
            </a:fld>
            <a:endParaRPr lang="en-US" altLang="ko-KR" dirty="0"/>
          </a:p>
        </p:txBody>
      </p:sp>
    </p:spTree>
    <p:extLst>
      <p:ext uri="{BB962C8B-B14F-4D97-AF65-F5344CB8AC3E}">
        <p14:creationId xmlns:p14="http://schemas.microsoft.com/office/powerpoint/2010/main" val="4099685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10</a:t>
            </a:fld>
            <a:endParaRPr lang="en-US" altLang="ko-KR" dirty="0"/>
          </a:p>
        </p:txBody>
      </p:sp>
    </p:spTree>
    <p:extLst>
      <p:ext uri="{BB962C8B-B14F-4D97-AF65-F5344CB8AC3E}">
        <p14:creationId xmlns:p14="http://schemas.microsoft.com/office/powerpoint/2010/main" val="1249605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11</a:t>
            </a:fld>
            <a:endParaRPr lang="en-US" altLang="ko-KR" dirty="0"/>
          </a:p>
        </p:txBody>
      </p:sp>
    </p:spTree>
    <p:extLst>
      <p:ext uri="{BB962C8B-B14F-4D97-AF65-F5344CB8AC3E}">
        <p14:creationId xmlns:p14="http://schemas.microsoft.com/office/powerpoint/2010/main" val="2425509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12</a:t>
            </a:fld>
            <a:endParaRPr lang="en-US" altLang="ko-KR" dirty="0"/>
          </a:p>
        </p:txBody>
      </p:sp>
    </p:spTree>
    <p:extLst>
      <p:ext uri="{BB962C8B-B14F-4D97-AF65-F5344CB8AC3E}">
        <p14:creationId xmlns:p14="http://schemas.microsoft.com/office/powerpoint/2010/main" val="25472845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13</a:t>
            </a:fld>
            <a:endParaRPr lang="en-US" altLang="ko-KR" dirty="0"/>
          </a:p>
        </p:txBody>
      </p:sp>
    </p:spTree>
    <p:extLst>
      <p:ext uri="{BB962C8B-B14F-4D97-AF65-F5344CB8AC3E}">
        <p14:creationId xmlns:p14="http://schemas.microsoft.com/office/powerpoint/2010/main" val="1342689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14</a:t>
            </a:fld>
            <a:endParaRPr lang="en-US" altLang="ko-KR" dirty="0"/>
          </a:p>
        </p:txBody>
      </p:sp>
    </p:spTree>
    <p:extLst>
      <p:ext uri="{BB962C8B-B14F-4D97-AF65-F5344CB8AC3E}">
        <p14:creationId xmlns:p14="http://schemas.microsoft.com/office/powerpoint/2010/main" val="3918119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15</a:t>
            </a:fld>
            <a:endParaRPr lang="en-US" altLang="ko-KR" dirty="0"/>
          </a:p>
        </p:txBody>
      </p:sp>
    </p:spTree>
    <p:extLst>
      <p:ext uri="{BB962C8B-B14F-4D97-AF65-F5344CB8AC3E}">
        <p14:creationId xmlns:p14="http://schemas.microsoft.com/office/powerpoint/2010/main" val="3808612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16</a:t>
            </a:fld>
            <a:endParaRPr lang="en-US" altLang="ko-KR" dirty="0"/>
          </a:p>
        </p:txBody>
      </p:sp>
    </p:spTree>
    <p:extLst>
      <p:ext uri="{BB962C8B-B14F-4D97-AF65-F5344CB8AC3E}">
        <p14:creationId xmlns:p14="http://schemas.microsoft.com/office/powerpoint/2010/main" val="4289427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17</a:t>
            </a:fld>
            <a:endParaRPr lang="en-US" altLang="ko-KR" dirty="0"/>
          </a:p>
        </p:txBody>
      </p:sp>
    </p:spTree>
    <p:extLst>
      <p:ext uri="{BB962C8B-B14F-4D97-AF65-F5344CB8AC3E}">
        <p14:creationId xmlns:p14="http://schemas.microsoft.com/office/powerpoint/2010/main" val="25361609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18</a:t>
            </a:fld>
            <a:endParaRPr lang="en-US" altLang="ko-KR" dirty="0"/>
          </a:p>
        </p:txBody>
      </p:sp>
    </p:spTree>
    <p:extLst>
      <p:ext uri="{BB962C8B-B14F-4D97-AF65-F5344CB8AC3E}">
        <p14:creationId xmlns:p14="http://schemas.microsoft.com/office/powerpoint/2010/main" val="12604873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19</a:t>
            </a:fld>
            <a:endParaRPr lang="en-US" altLang="ko-KR" dirty="0"/>
          </a:p>
        </p:txBody>
      </p:sp>
    </p:spTree>
    <p:extLst>
      <p:ext uri="{BB962C8B-B14F-4D97-AF65-F5344CB8AC3E}">
        <p14:creationId xmlns:p14="http://schemas.microsoft.com/office/powerpoint/2010/main" val="45966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9433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콘텐츠 2개">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1441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내용">
    <p:spTree>
      <p:nvGrpSpPr>
        <p:cNvPr id="1" name=""/>
        <p:cNvGrpSpPr/>
        <p:nvPr/>
      </p:nvGrpSpPr>
      <p:grpSpPr>
        <a:xfrm>
          <a:off x="0" y="0"/>
          <a:ext cx="0" cy="0"/>
          <a:chOff x="0" y="0"/>
          <a:chExt cx="0" cy="0"/>
        </a:xfrm>
      </p:grpSpPr>
      <p:sp>
        <p:nvSpPr>
          <p:cNvPr id="2" name="Rectangle 47"/>
          <p:cNvSpPr>
            <a:spLocks noChangeArrowheads="1"/>
          </p:cNvSpPr>
          <p:nvPr userDrawn="1"/>
        </p:nvSpPr>
        <p:spPr bwMode="auto">
          <a:xfrm>
            <a:off x="0" y="0"/>
            <a:ext cx="200025" cy="62071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50000"/>
              </a:spcBef>
            </a:pPr>
            <a:endParaRPr lang="ko-KR" altLang="en-US" b="1"/>
          </a:p>
        </p:txBody>
      </p:sp>
      <p:sp>
        <p:nvSpPr>
          <p:cNvPr id="3" name="Line 50"/>
          <p:cNvSpPr>
            <a:spLocks noChangeShapeType="1"/>
          </p:cNvSpPr>
          <p:nvPr userDrawn="1"/>
        </p:nvSpPr>
        <p:spPr bwMode="auto">
          <a:xfrm>
            <a:off x="0" y="620713"/>
            <a:ext cx="990600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ko-KR" altLang="en-US"/>
          </a:p>
        </p:txBody>
      </p:sp>
    </p:spTree>
    <p:extLst>
      <p:ext uri="{BB962C8B-B14F-4D97-AF65-F5344CB8AC3E}">
        <p14:creationId xmlns:p14="http://schemas.microsoft.com/office/powerpoint/2010/main" val="2075851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1_제목 슬라이드">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84005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userDrawn="1"/>
        </p:nvSpPr>
        <p:spPr bwMode="auto">
          <a:xfrm>
            <a:off x="0" y="6718300"/>
            <a:ext cx="9906000" cy="166688"/>
          </a:xfrm>
          <a:prstGeom prst="rect">
            <a:avLst/>
          </a:prstGeom>
          <a:solidFill>
            <a:srgbClr val="FF0000"/>
          </a:solidFill>
          <a:ln w="9525" algn="ctr">
            <a:solidFill>
              <a:schemeClr val="tx1"/>
            </a:solidFill>
            <a:miter lim="800000"/>
            <a:headEnd/>
            <a:tailEnd/>
          </a:ln>
        </p:spPr>
        <p:txBody>
          <a:bodyPr wrap="none" anchor="ctr"/>
          <a:lstStyle/>
          <a:p>
            <a:endParaRPr lang="en-US" altLang="ko-KR" b="1" i="1" dirty="0">
              <a:solidFill>
                <a:schemeClr val="bg1"/>
              </a:solidFill>
              <a:latin typeface="Times New Roman" pitchFamily="18" charset="0"/>
            </a:endParaRPr>
          </a:p>
        </p:txBody>
      </p:sp>
      <p:sp>
        <p:nvSpPr>
          <p:cNvPr id="1030" name="Rectangle 47"/>
          <p:cNvSpPr>
            <a:spLocks noChangeArrowheads="1"/>
          </p:cNvSpPr>
          <p:nvPr userDrawn="1"/>
        </p:nvSpPr>
        <p:spPr bwMode="auto">
          <a:xfrm>
            <a:off x="0" y="0"/>
            <a:ext cx="200025" cy="62071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50000"/>
              </a:spcBef>
            </a:pPr>
            <a:endParaRPr lang="ko-KR" altLang="en-US" b="1"/>
          </a:p>
        </p:txBody>
      </p:sp>
      <p:sp>
        <p:nvSpPr>
          <p:cNvPr id="1031" name="Line 50"/>
          <p:cNvSpPr>
            <a:spLocks noChangeShapeType="1"/>
          </p:cNvSpPr>
          <p:nvPr userDrawn="1"/>
        </p:nvSpPr>
        <p:spPr bwMode="auto">
          <a:xfrm>
            <a:off x="0" y="620713"/>
            <a:ext cx="990600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10" name="Text Box 5"/>
          <p:cNvSpPr txBox="1">
            <a:spLocks noChangeArrowheads="1"/>
          </p:cNvSpPr>
          <p:nvPr userDrawn="1"/>
        </p:nvSpPr>
        <p:spPr bwMode="auto">
          <a:xfrm>
            <a:off x="381000" y="214313"/>
            <a:ext cx="3665538" cy="366712"/>
          </a:xfrm>
          <a:prstGeom prst="rect">
            <a:avLst/>
          </a:prstGeom>
          <a:noFill/>
          <a:ln w="38100" algn="ctr">
            <a:noFill/>
            <a:miter lim="800000"/>
            <a:headEnd/>
            <a:tailEnd/>
          </a:ln>
        </p:spPr>
        <p:txBody>
          <a:bodyPr>
            <a:spAutoFit/>
          </a:bodyPr>
          <a:lstStyle>
            <a:lvl1pPr eaLnBrk="0" hangingPunct="0">
              <a:defRPr kumimoji="1" sz="1400">
                <a:solidFill>
                  <a:schemeClr val="tx1"/>
                </a:solidFill>
                <a:latin typeface="굴림" pitchFamily="50" charset="-127"/>
                <a:ea typeface="굴림" pitchFamily="50" charset="-127"/>
              </a:defRPr>
            </a:lvl1pPr>
            <a:lvl2pPr marL="742950" indent="-285750" eaLnBrk="0" hangingPunct="0">
              <a:defRPr kumimoji="1" sz="1400">
                <a:solidFill>
                  <a:schemeClr val="tx1"/>
                </a:solidFill>
                <a:latin typeface="굴림" pitchFamily="50" charset="-127"/>
                <a:ea typeface="굴림" pitchFamily="50" charset="-127"/>
              </a:defRPr>
            </a:lvl2pPr>
            <a:lvl3pPr marL="1143000" indent="-228600" eaLnBrk="0" hangingPunct="0">
              <a:defRPr kumimoji="1" sz="1400">
                <a:solidFill>
                  <a:schemeClr val="tx1"/>
                </a:solidFill>
                <a:latin typeface="굴림" pitchFamily="50" charset="-127"/>
                <a:ea typeface="굴림" pitchFamily="50" charset="-127"/>
              </a:defRPr>
            </a:lvl3pPr>
            <a:lvl4pPr marL="1600200" indent="-228600" eaLnBrk="0" hangingPunct="0">
              <a:defRPr kumimoji="1" sz="1400">
                <a:solidFill>
                  <a:schemeClr val="tx1"/>
                </a:solidFill>
                <a:latin typeface="굴림" pitchFamily="50" charset="-127"/>
                <a:ea typeface="굴림" pitchFamily="50" charset="-127"/>
              </a:defRPr>
            </a:lvl4pPr>
            <a:lvl5pPr marL="2057400" indent="-228600" eaLnBrk="0" hangingPunct="0">
              <a:defRPr kumimoji="1" sz="1400">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sz="1400">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sz="1400">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sz="1400">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sz="1400">
                <a:solidFill>
                  <a:schemeClr val="tx1"/>
                </a:solidFill>
                <a:latin typeface="굴림" pitchFamily="50" charset="-127"/>
                <a:ea typeface="굴림" pitchFamily="50" charset="-127"/>
              </a:defRPr>
            </a:lvl9pPr>
          </a:lstStyle>
          <a:p>
            <a:pPr eaLnBrk="1" hangingPunct="1">
              <a:spcBef>
                <a:spcPct val="50000"/>
              </a:spcBef>
              <a:buFont typeface="Wingdings" pitchFamily="2" charset="2"/>
              <a:buNone/>
              <a:defRPr/>
            </a:pPr>
            <a:r>
              <a:rPr lang="ko-KR" altLang="en-US" sz="1800" b="1">
                <a:latin typeface="휴먼모음T" pitchFamily="18" charset="-127"/>
                <a:ea typeface="휴먼모음T" pitchFamily="18" charset="-127"/>
              </a:rPr>
              <a:t> </a:t>
            </a:r>
          </a:p>
        </p:txBody>
      </p:sp>
      <p:sp>
        <p:nvSpPr>
          <p:cNvPr id="1033" name="제목 1"/>
          <p:cNvSpPr txBox="1">
            <a:spLocks/>
          </p:cNvSpPr>
          <p:nvPr userDrawn="1"/>
        </p:nvSpPr>
        <p:spPr bwMode="auto">
          <a:xfrm>
            <a:off x="495300" y="188913"/>
            <a:ext cx="4457700" cy="296862"/>
          </a:xfrm>
          <a:prstGeom prst="rect">
            <a:avLst/>
          </a:prstGeom>
          <a:noFill/>
          <a:ln>
            <a:noFill/>
          </a:ln>
        </p:spPr>
        <p:txBody>
          <a:bodyPr/>
          <a:lstStyle>
            <a:lvl1pPr eaLnBrk="0" hangingPunct="0">
              <a:defRPr kumimoji="1" sz="1400">
                <a:solidFill>
                  <a:schemeClr val="tx1"/>
                </a:solidFill>
                <a:latin typeface="굴림" pitchFamily="50" charset="-127"/>
                <a:ea typeface="굴림" pitchFamily="50" charset="-127"/>
              </a:defRPr>
            </a:lvl1pPr>
            <a:lvl2pPr marL="742950" indent="-285750" eaLnBrk="0" hangingPunct="0">
              <a:defRPr kumimoji="1" sz="1400">
                <a:solidFill>
                  <a:schemeClr val="tx1"/>
                </a:solidFill>
                <a:latin typeface="굴림" pitchFamily="50" charset="-127"/>
                <a:ea typeface="굴림" pitchFamily="50" charset="-127"/>
              </a:defRPr>
            </a:lvl2pPr>
            <a:lvl3pPr marL="1143000" indent="-228600" eaLnBrk="0" hangingPunct="0">
              <a:defRPr kumimoji="1" sz="1400">
                <a:solidFill>
                  <a:schemeClr val="tx1"/>
                </a:solidFill>
                <a:latin typeface="굴림" pitchFamily="50" charset="-127"/>
                <a:ea typeface="굴림" pitchFamily="50" charset="-127"/>
              </a:defRPr>
            </a:lvl3pPr>
            <a:lvl4pPr marL="1600200" indent="-228600" eaLnBrk="0" hangingPunct="0">
              <a:defRPr kumimoji="1" sz="1400">
                <a:solidFill>
                  <a:schemeClr val="tx1"/>
                </a:solidFill>
                <a:latin typeface="굴림" pitchFamily="50" charset="-127"/>
                <a:ea typeface="굴림" pitchFamily="50" charset="-127"/>
              </a:defRPr>
            </a:lvl4pPr>
            <a:lvl5pPr marL="2057400" indent="-228600" eaLnBrk="0" hangingPunct="0">
              <a:defRPr kumimoji="1" sz="1400">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sz="1400">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sz="1400">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sz="1400">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sz="1400">
                <a:solidFill>
                  <a:schemeClr val="tx1"/>
                </a:solidFill>
                <a:latin typeface="굴림" pitchFamily="50" charset="-127"/>
                <a:ea typeface="굴림" pitchFamily="50" charset="-127"/>
              </a:defRPr>
            </a:lvl9pPr>
          </a:lstStyle>
          <a:p>
            <a:pPr>
              <a:defRPr/>
            </a:pPr>
            <a:endParaRPr lang="ko-KR" altLang="en-US" sz="1800" b="1" dirty="0">
              <a:solidFill>
                <a:srgbClr val="0070C0"/>
              </a:solidFill>
              <a:latin typeface="HY헤드라인M" pitchFamily="18" charset="-127"/>
              <a:ea typeface="HY헤드라인M" pitchFamily="18" charset="-127"/>
            </a:endParaRPr>
          </a:p>
        </p:txBody>
      </p:sp>
    </p:spTree>
  </p:cSld>
  <p:clrMap bg1="lt1" tx1="dk1" bg2="lt2" tx2="dk2" accent1="accent1" accent2="accent2" accent3="accent3" accent4="accent4" accent5="accent5" accent6="accent6" hlink="hlink" folHlink="folHlink"/>
  <p:sldLayoutIdLst>
    <p:sldLayoutId id="2147485195" r:id="rId1"/>
    <p:sldLayoutId id="2147485196" r:id="rId2"/>
    <p:sldLayoutId id="2147485198" r:id="rId3"/>
    <p:sldLayoutId id="2147485201" r:id="rId4"/>
  </p:sldLayoutIdLst>
  <p:hf sldNum="0" hdr="0" ftr="0"/>
  <p:txStyles>
    <p:title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Georgia" pitchFamily="18" charset="0"/>
          <a:ea typeface="굴림" pitchFamily="50" charset="-127"/>
        </a:defRPr>
      </a:lvl2pPr>
      <a:lvl3pPr algn="ctr" rtl="0" eaLnBrk="0" fontAlgn="base" latinLnBrk="1" hangingPunct="0">
        <a:spcBef>
          <a:spcPct val="0"/>
        </a:spcBef>
        <a:spcAft>
          <a:spcPct val="0"/>
        </a:spcAft>
        <a:defRPr kumimoji="1" sz="4400">
          <a:solidFill>
            <a:schemeClr val="tx2"/>
          </a:solidFill>
          <a:latin typeface="Georgia" pitchFamily="18" charset="0"/>
          <a:ea typeface="굴림" pitchFamily="50" charset="-127"/>
        </a:defRPr>
      </a:lvl3pPr>
      <a:lvl4pPr algn="ctr" rtl="0" eaLnBrk="0" fontAlgn="base" latinLnBrk="1" hangingPunct="0">
        <a:spcBef>
          <a:spcPct val="0"/>
        </a:spcBef>
        <a:spcAft>
          <a:spcPct val="0"/>
        </a:spcAft>
        <a:defRPr kumimoji="1" sz="4400">
          <a:solidFill>
            <a:schemeClr val="tx2"/>
          </a:solidFill>
          <a:latin typeface="Georgia" pitchFamily="18" charset="0"/>
          <a:ea typeface="굴림" pitchFamily="50" charset="-127"/>
        </a:defRPr>
      </a:lvl4pPr>
      <a:lvl5pPr algn="ctr" rtl="0" eaLnBrk="0" fontAlgn="base" latinLnBrk="1" hangingPunct="0">
        <a:spcBef>
          <a:spcPct val="0"/>
        </a:spcBef>
        <a:spcAft>
          <a:spcPct val="0"/>
        </a:spcAft>
        <a:defRPr kumimoji="1" sz="4400">
          <a:solidFill>
            <a:schemeClr val="tx2"/>
          </a:solidFill>
          <a:latin typeface="Georgia" pitchFamily="18" charset="0"/>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p:titleStyle>
    <p:bodyStyle>
      <a:lvl1pPr marL="342900" indent="-342900" algn="l" rtl="0" eaLnBrk="0" fontAlgn="base" latinLnBrk="1"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6.emf"/><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5.emf"/></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5.emf"/></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5.emf"/></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5.emf"/></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6.emf"/><Relationship Id="rId4" Type="http://schemas.openxmlformats.org/officeDocument/2006/relationships/image" Target="../media/image5.emf"/></Relationships>
</file>

<file path=ppt/slides/_rels/slide1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6.emf"/><Relationship Id="rId4" Type="http://schemas.openxmlformats.org/officeDocument/2006/relationships/image" Target="../media/image5.emf"/></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4.png"/><Relationship Id="rId7"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6.emf"/><Relationship Id="rId4" Type="http://schemas.openxmlformats.org/officeDocument/2006/relationships/image" Target="../media/image5.emf"/></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4.png"/><Relationship Id="rId7"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6.emf"/><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Box 13"/>
          <p:cNvSpPr txBox="1"/>
          <p:nvPr/>
        </p:nvSpPr>
        <p:spPr>
          <a:xfrm>
            <a:off x="488504" y="1340768"/>
            <a:ext cx="4536504" cy="1846659"/>
          </a:xfrm>
          <a:prstGeom prst="rect">
            <a:avLst/>
          </a:prstGeom>
          <a:noFill/>
        </p:spPr>
        <p:txBody>
          <a:bodyPr wrap="square" rtlCol="0">
            <a:spAutoFit/>
          </a:bodyPr>
          <a:lstStyle/>
          <a:p>
            <a:r>
              <a:rPr lang="ko-KR" altLang="en-US" sz="2400" spc="-150" dirty="0" err="1">
                <a:solidFill>
                  <a:schemeClr val="bg1"/>
                </a:solidFill>
                <a:latin typeface="맑은 고딕" panose="020B0503020000020004" pitchFamily="50" charset="-127"/>
                <a:ea typeface="맑은 고딕" panose="020B0503020000020004" pitchFamily="50" charset="-127"/>
                <a:cs typeface="Arial" panose="020B0604020202020204" pitchFamily="34" charset="0"/>
              </a:rPr>
              <a:t>케어셀라</a:t>
            </a:r>
            <a:r>
              <a:rPr lang="ko-KR" altLang="en-US" sz="2400" spc="-150" dirty="0">
                <a:solidFill>
                  <a:schemeClr val="bg1"/>
                </a:solidFill>
                <a:latin typeface="맑은 고딕" panose="020B0503020000020004" pitchFamily="50" charset="-127"/>
                <a:ea typeface="맑은 고딕" panose="020B0503020000020004" pitchFamily="50" charset="-127"/>
                <a:cs typeface="Arial" panose="020B0604020202020204" pitchFamily="34" charset="0"/>
              </a:rPr>
              <a:t> </a:t>
            </a:r>
            <a:endParaRPr lang="en-US" altLang="ko-KR" sz="2400" spc="-150" dirty="0">
              <a:solidFill>
                <a:schemeClr val="bg1"/>
              </a:solidFill>
              <a:latin typeface="맑은 고딕" panose="020B0503020000020004" pitchFamily="50" charset="-127"/>
              <a:ea typeface="맑은 고딕" panose="020B0503020000020004" pitchFamily="50" charset="-127"/>
              <a:cs typeface="Arial" panose="020B0604020202020204" pitchFamily="34" charset="0"/>
            </a:endParaRPr>
          </a:p>
          <a:p>
            <a:r>
              <a:rPr lang="ko-KR" altLang="en-US" sz="4500" dirty="0">
                <a:solidFill>
                  <a:schemeClr val="bg1"/>
                </a:solidFill>
                <a:latin typeface="맑은 고딕" panose="020B0503020000020004" pitchFamily="50" charset="-127"/>
                <a:ea typeface="맑은 고딕" panose="020B0503020000020004" pitchFamily="50" charset="-127"/>
              </a:rPr>
              <a:t>하이드레이션 </a:t>
            </a:r>
            <a:endParaRPr lang="en-US" altLang="ko-KR" sz="4500" dirty="0">
              <a:solidFill>
                <a:schemeClr val="bg1"/>
              </a:solidFill>
              <a:latin typeface="맑은 고딕" panose="020B0503020000020004" pitchFamily="50" charset="-127"/>
              <a:ea typeface="맑은 고딕" panose="020B0503020000020004" pitchFamily="50" charset="-127"/>
            </a:endParaRPr>
          </a:p>
          <a:p>
            <a:r>
              <a:rPr lang="ko-KR" altLang="en-US" sz="4500" dirty="0">
                <a:solidFill>
                  <a:schemeClr val="bg1"/>
                </a:solidFill>
                <a:latin typeface="맑은 고딕" panose="020B0503020000020004" pitchFamily="50" charset="-127"/>
                <a:ea typeface="맑은 고딕" panose="020B0503020000020004" pitchFamily="50" charset="-127"/>
              </a:rPr>
              <a:t>베이직 세트</a:t>
            </a:r>
            <a:endParaRPr lang="en-US" altLang="ko-KR" sz="4500" spc="-150" dirty="0">
              <a:solidFill>
                <a:schemeClr val="bg1"/>
              </a:solidFill>
              <a:latin typeface="+mj-ea"/>
              <a:cs typeface="Arial" panose="020B0604020202020204" pitchFamily="34" charset="0"/>
            </a:endParaRPr>
          </a:p>
        </p:txBody>
      </p:sp>
      <p:sp>
        <p:nvSpPr>
          <p:cNvPr id="7" name="직사각형 6"/>
          <p:cNvSpPr/>
          <p:nvPr/>
        </p:nvSpPr>
        <p:spPr>
          <a:xfrm>
            <a:off x="500445" y="3501008"/>
            <a:ext cx="3969635" cy="307777"/>
          </a:xfrm>
          <a:prstGeom prst="rect">
            <a:avLst/>
          </a:prstGeom>
        </p:spPr>
        <p:txBody>
          <a:bodyPr wrap="square">
            <a:spAutoFit/>
          </a:bodyPr>
          <a:lstStyle/>
          <a:p>
            <a:r>
              <a:rPr lang="ko-KR" altLang="en-US" dirty="0">
                <a:gradFill>
                  <a:gsLst>
                    <a:gs pos="0">
                      <a:schemeClr val="tx1">
                        <a:lumMod val="65000"/>
                        <a:lumOff val="35000"/>
                      </a:schemeClr>
                    </a:gs>
                    <a:gs pos="100000">
                      <a:schemeClr val="tx1">
                        <a:lumMod val="65000"/>
                        <a:lumOff val="35000"/>
                      </a:schemeClr>
                    </a:gs>
                  </a:gsLst>
                  <a:lin ang="0" scaled="1"/>
                </a:gradFill>
                <a:latin typeface="+mj-ea"/>
                <a:cs typeface="Arial" panose="020B0604020202020204" pitchFamily="34" charset="0"/>
              </a:rPr>
              <a:t> </a:t>
            </a:r>
            <a:r>
              <a:rPr lang="en-US" altLang="ko-KR" dirty="0" err="1">
                <a:solidFill>
                  <a:schemeClr val="bg1"/>
                </a:solidFill>
                <a:latin typeface="+mj-ea"/>
                <a:cs typeface="Arial" panose="020B0604020202020204" pitchFamily="34" charset="0"/>
              </a:rPr>
              <a:t>CareCella</a:t>
            </a:r>
            <a:r>
              <a:rPr lang="en-US" altLang="ko-KR" dirty="0">
                <a:solidFill>
                  <a:schemeClr val="bg1"/>
                </a:solidFill>
                <a:latin typeface="+mj-ea"/>
                <a:cs typeface="Arial" panose="020B0604020202020204" pitchFamily="34" charset="0"/>
              </a:rPr>
              <a:t> Hydration Basic Set</a:t>
            </a:r>
            <a:endParaRPr lang="ko-KR" altLang="en-US" dirty="0">
              <a:solidFill>
                <a:schemeClr val="bg1"/>
              </a:solidFill>
            </a:endParaRPr>
          </a:p>
        </p:txBody>
      </p:sp>
      <p:sp>
        <p:nvSpPr>
          <p:cNvPr id="10" name="직사각형 9"/>
          <p:cNvSpPr/>
          <p:nvPr/>
        </p:nvSpPr>
        <p:spPr>
          <a:xfrm>
            <a:off x="525365" y="4797152"/>
            <a:ext cx="3960440" cy="1447576"/>
          </a:xfrm>
          <a:prstGeom prst="rect">
            <a:avLst/>
          </a:prstGeom>
        </p:spPr>
        <p:txBody>
          <a:bodyPr wrap="square">
            <a:spAutoFit/>
          </a:bodyPr>
          <a:lstStyle/>
          <a:p>
            <a:pPr>
              <a:lnSpc>
                <a:spcPct val="150000"/>
              </a:lnSpc>
              <a:defRPr/>
            </a:pPr>
            <a:endParaRPr lang="en-US" altLang="ko-KR" sz="1000" u="sng" dirty="0">
              <a:solidFill>
                <a:srgbClr val="FFD1C9"/>
              </a:solidFill>
              <a:latin typeface="맑은 고딕" panose="020B0503020000020004" pitchFamily="50" charset="-127"/>
              <a:ea typeface="맑은 고딕" panose="020B0503020000020004" pitchFamily="50" charset="-127"/>
            </a:endParaRPr>
          </a:p>
          <a:p>
            <a:pPr>
              <a:lnSpc>
                <a:spcPct val="150000"/>
              </a:lnSpc>
              <a:defRPr/>
            </a:pPr>
            <a:r>
              <a:rPr lang="en-US" altLang="ko-KR" sz="1000" u="sng" dirty="0">
                <a:solidFill>
                  <a:srgbClr val="FFD1C9"/>
                </a:solidFill>
                <a:latin typeface="맑은 고딕" panose="020B0503020000020004" pitchFamily="50" charset="-127"/>
                <a:ea typeface="맑은 고딕" panose="020B0503020000020004" pitchFamily="50" charset="-127"/>
              </a:rPr>
              <a:t>* This document is based on the laws and standards of the Korea Ministry of Food and Drug Safety (MFDS). Please note that food and drug standards and laws differ in every country. </a:t>
            </a:r>
          </a:p>
          <a:p>
            <a:pPr>
              <a:lnSpc>
                <a:spcPct val="150000"/>
              </a:lnSpc>
              <a:defRPr/>
            </a:pPr>
            <a:r>
              <a:rPr lang="en-US" altLang="ko-KR" sz="1000" u="sng" dirty="0">
                <a:solidFill>
                  <a:srgbClr val="FFD1C9"/>
                </a:solidFill>
                <a:latin typeface="맑은 고딕" panose="020B0503020000020004" pitchFamily="50" charset="-127"/>
                <a:ea typeface="맑은 고딕" panose="020B0503020000020004" pitchFamily="50" charset="-127"/>
              </a:rPr>
              <a:t>* This document is meant strictly for internal training purposes. Unauthorized use of this document is strictly prohibited.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86"/>
            <a:ext cx="9906000" cy="6856828"/>
          </a:xfrm>
          <a:prstGeom prst="rect">
            <a:avLst/>
          </a:prstGeom>
        </p:spPr>
      </p:pic>
      <p:cxnSp>
        <p:nvCxnSpPr>
          <p:cNvPr id="4" name="직선 연결선 3"/>
          <p:cNvCxnSpPr/>
          <p:nvPr/>
        </p:nvCxnSpPr>
        <p:spPr bwMode="auto">
          <a:xfrm>
            <a:off x="1568624" y="3284984"/>
            <a:ext cx="2088232" cy="0"/>
          </a:xfrm>
          <a:prstGeom prst="line">
            <a:avLst/>
          </a:prstGeom>
          <a:noFill/>
          <a:ln w="9525" cap="flat" cmpd="sng" algn="ctr">
            <a:solidFill>
              <a:schemeClr val="bg1"/>
            </a:solidFill>
            <a:prstDash val="solid"/>
            <a:round/>
            <a:headEnd type="none" w="med" len="med"/>
            <a:tailEnd type="none" w="med" len="med"/>
          </a:ln>
          <a:effectLst/>
        </p:spPr>
      </p:cxnSp>
      <p:sp>
        <p:nvSpPr>
          <p:cNvPr id="8" name="TextBox 7"/>
          <p:cNvSpPr txBox="1"/>
          <p:nvPr/>
        </p:nvSpPr>
        <p:spPr>
          <a:xfrm>
            <a:off x="560512" y="2519813"/>
            <a:ext cx="8856984" cy="3285451"/>
          </a:xfrm>
          <a:prstGeom prst="rect">
            <a:avLst/>
          </a:prstGeom>
          <a:noFill/>
        </p:spPr>
        <p:txBody>
          <a:bodyPr wrap="square" rtlCol="0">
            <a:spAutoFit/>
          </a:bodyPr>
          <a:lstStyle/>
          <a:p>
            <a:pPr marL="0" indent="0">
              <a:lnSpc>
                <a:spcPts val="2100"/>
              </a:lnSpc>
              <a:spcBef>
                <a:spcPts val="0"/>
              </a:spcBef>
              <a:buNone/>
              <a:defRPr/>
            </a:pPr>
            <a:r>
              <a:rPr lang="en-US" altLang="ko-KR" sz="1100" spc="-50" dirty="0">
                <a:latin typeface="맑은 고딕" panose="020B0503020000020004" pitchFamily="50" charset="-127"/>
                <a:ea typeface="맑은 고딕" panose="020B0503020000020004" pitchFamily="50" charset="-127"/>
              </a:rPr>
              <a:t>1. Deceptive or misleading statements regarding the products name, effects and or uses that may cause consumers to believe the product is a drug must not be made. </a:t>
            </a:r>
            <a:endParaRPr lang="ko-KR" altLang="en-US" sz="1100" spc="-50" dirty="0">
              <a:latin typeface="맑은 고딕" panose="020B0503020000020004" pitchFamily="50" charset="-127"/>
              <a:ea typeface="맑은 고딕" panose="020B0503020000020004" pitchFamily="50" charset="-127"/>
            </a:endParaRPr>
          </a:p>
          <a:p>
            <a:pPr marL="0" indent="0">
              <a:lnSpc>
                <a:spcPct val="200000"/>
              </a:lnSpc>
              <a:spcBef>
                <a:spcPts val="0"/>
              </a:spcBef>
              <a:buNone/>
              <a:defRPr/>
            </a:pPr>
            <a:r>
              <a:rPr lang="en-US" altLang="ko-KR" sz="1100" spc="-50" dirty="0">
                <a:latin typeface="맑은 고딕" panose="020B0503020000020004" pitchFamily="50" charset="-127"/>
                <a:ea typeface="맑은 고딕" panose="020B0503020000020004" pitchFamily="50" charset="-127"/>
              </a:rPr>
              <a:t>2. Labels and advertising statements that compare products with competing products on the market must be clearly marked and based on factual evidence. Labels and advertising must not use expressions such as ”best” exclusively. </a:t>
            </a:r>
            <a:endParaRPr lang="ko-KR" altLang="en-US" sz="1100" spc="-50" dirty="0">
              <a:latin typeface="맑은 고딕" panose="020B0503020000020004" pitchFamily="50" charset="-127"/>
              <a:ea typeface="맑은 고딕" panose="020B0503020000020004" pitchFamily="50" charset="-127"/>
            </a:endParaRPr>
          </a:p>
          <a:p>
            <a:pPr marL="0" indent="0">
              <a:lnSpc>
                <a:spcPct val="200000"/>
              </a:lnSpc>
              <a:spcBef>
                <a:spcPts val="0"/>
              </a:spcBef>
              <a:buNone/>
              <a:defRPr/>
            </a:pPr>
            <a:r>
              <a:rPr lang="en-US" altLang="ko-KR" sz="1100" spc="-50" dirty="0">
                <a:latin typeface="맑은 고딕" panose="020B0503020000020004" pitchFamily="50" charset="-127"/>
                <a:ea typeface="맑은 고딕" panose="020B0503020000020004" pitchFamily="50" charset="-127"/>
              </a:rPr>
              <a:t>3. False or deceptive statements, or partially factual statements that mislead and deceive consumers regarding the overall product, must not be used. </a:t>
            </a:r>
            <a:endParaRPr lang="ko-KR" altLang="en-US" sz="1100" spc="-50" dirty="0">
              <a:latin typeface="맑은 고딕" panose="020B0503020000020004" pitchFamily="50" charset="-127"/>
              <a:ea typeface="맑은 고딕" panose="020B0503020000020004" pitchFamily="50" charset="-127"/>
            </a:endParaRPr>
          </a:p>
          <a:p>
            <a:pPr marL="0" indent="0">
              <a:lnSpc>
                <a:spcPct val="200000"/>
              </a:lnSpc>
              <a:spcBef>
                <a:spcPts val="0"/>
              </a:spcBef>
              <a:buNone/>
              <a:defRPr/>
            </a:pPr>
            <a:r>
              <a:rPr lang="en-US" altLang="ko-KR" sz="1100" spc="-50" dirty="0">
                <a:latin typeface="맑은 고딕" panose="020B0503020000020004" pitchFamily="50" charset="-127"/>
                <a:ea typeface="맑은 고딕" panose="020B0503020000020004" pitchFamily="50" charset="-127"/>
              </a:rPr>
              <a:t>4. Statements regarding the quality or effectivity of the product that cannot be objectively confirmed based on factual evidence, or markings/advertising that is outside of the scope of cosmetics as stated in Section 2 Article 1, must not be made.</a:t>
            </a:r>
          </a:p>
          <a:p>
            <a:pPr marL="0" indent="0">
              <a:lnSpc>
                <a:spcPct val="200000"/>
              </a:lnSpc>
              <a:spcBef>
                <a:spcPts val="0"/>
              </a:spcBef>
              <a:buNone/>
              <a:defRPr/>
            </a:pPr>
            <a:r>
              <a:rPr lang="en-US" altLang="ko-KR" sz="1100" spc="-50" dirty="0">
                <a:latin typeface="맑은 고딕" panose="020B0503020000020004" pitchFamily="50" charset="-127"/>
                <a:ea typeface="맑은 고딕" panose="020B0503020000020004" pitchFamily="50" charset="-127"/>
              </a:rPr>
              <a:t>5. Advertising  must not contain degrading expressions, graphics, visuals or photographic content.</a:t>
            </a:r>
          </a:p>
          <a:p>
            <a:pPr marL="0" indent="0">
              <a:lnSpc>
                <a:spcPct val="200000"/>
              </a:lnSpc>
              <a:spcBef>
                <a:spcPts val="0"/>
              </a:spcBef>
              <a:buNone/>
              <a:defRPr/>
            </a:pPr>
            <a:r>
              <a:rPr lang="en-US" altLang="ko-KR" sz="1100" spc="-50" dirty="0">
                <a:latin typeface="맑은 고딕" panose="020B0503020000020004" pitchFamily="50" charset="-127"/>
                <a:ea typeface="맑은 고딕" panose="020B0503020000020004" pitchFamily="50" charset="-127"/>
              </a:rPr>
              <a:t>6. Advertising must not state or imply that the product contains internationally endangered processed goods. </a:t>
            </a:r>
          </a:p>
          <a:p>
            <a:pPr marL="0" indent="0">
              <a:lnSpc>
                <a:spcPct val="200000"/>
              </a:lnSpc>
              <a:spcBef>
                <a:spcPts val="0"/>
              </a:spcBef>
              <a:buNone/>
              <a:defRPr/>
            </a:pPr>
            <a:r>
              <a:rPr lang="en-US" altLang="ko-KR" sz="1100" spc="-50" dirty="0">
                <a:latin typeface="맑은 고딕" panose="020B0503020000020004" pitchFamily="50" charset="-127"/>
                <a:ea typeface="맑은 고딕" panose="020B0503020000020004" pitchFamily="50" charset="-127"/>
              </a:rPr>
              <a:t>7. Statements that are slanderous or may be construed as slanderous without any factual evidence, regarding other products must not be made.  </a:t>
            </a:r>
          </a:p>
        </p:txBody>
      </p:sp>
      <p:sp>
        <p:nvSpPr>
          <p:cNvPr id="12" name="TextBox 11"/>
          <p:cNvSpPr txBox="1"/>
          <p:nvPr/>
        </p:nvSpPr>
        <p:spPr>
          <a:xfrm>
            <a:off x="560512" y="213936"/>
            <a:ext cx="8280920" cy="461665"/>
          </a:xfrm>
          <a:prstGeom prst="rect">
            <a:avLst/>
          </a:prstGeom>
          <a:noFill/>
        </p:spPr>
        <p:txBody>
          <a:bodyPr wrap="square" rtlCol="0">
            <a:spAutoFit/>
          </a:bodyPr>
          <a:lstStyle/>
          <a:p>
            <a:r>
              <a:rPr lang="en-US" altLang="ko-KR" sz="2400" dirty="0">
                <a:solidFill>
                  <a:schemeClr val="bg1"/>
                </a:solidFill>
                <a:latin typeface="맑은 고딕" panose="020B0503020000020004" pitchFamily="50" charset="-127"/>
              </a:rPr>
              <a:t>Advertising Laws Regarding Cosmetics</a:t>
            </a:r>
          </a:p>
        </p:txBody>
      </p:sp>
      <p:sp>
        <p:nvSpPr>
          <p:cNvPr id="21" name="TextBox 20"/>
          <p:cNvSpPr txBox="1"/>
          <p:nvPr/>
        </p:nvSpPr>
        <p:spPr>
          <a:xfrm>
            <a:off x="580728" y="6045790"/>
            <a:ext cx="8856984" cy="481029"/>
          </a:xfrm>
          <a:prstGeom prst="rect">
            <a:avLst/>
          </a:prstGeom>
          <a:noFill/>
        </p:spPr>
        <p:txBody>
          <a:bodyPr wrap="square" rtlCol="0">
            <a:spAutoFit/>
          </a:bodyPr>
          <a:lstStyle/>
          <a:p>
            <a:pPr marL="0" indent="0">
              <a:lnSpc>
                <a:spcPct val="150000"/>
              </a:lnSpc>
              <a:buNone/>
            </a:pPr>
            <a:r>
              <a:rPr lang="en-US" altLang="ko-KR" sz="900" dirty="0">
                <a:latin typeface="맑은 고딕" panose="020B0503020000020004" pitchFamily="50" charset="-127"/>
                <a:ea typeface="맑은 고딕" panose="020B0503020000020004" pitchFamily="50" charset="-127"/>
              </a:rPr>
              <a:t>Enforced Regulations of the Cosmetics Act Article 22 (Scope of Labeling Advertising etc.) [Enforcement April 19, 2018] [Appendix 5] &lt;Revision2017.1.12.&gt; Scope and Compliance of Cosmetics Labeling and Advertising</a:t>
            </a:r>
          </a:p>
        </p:txBody>
      </p:sp>
      <p:sp>
        <p:nvSpPr>
          <p:cNvPr id="11" name="TextBox 10"/>
          <p:cNvSpPr txBox="1"/>
          <p:nvPr/>
        </p:nvSpPr>
        <p:spPr>
          <a:xfrm>
            <a:off x="580728" y="744086"/>
            <a:ext cx="6264696" cy="1661993"/>
          </a:xfrm>
          <a:prstGeom prst="rect">
            <a:avLst/>
          </a:prstGeom>
          <a:noFill/>
        </p:spPr>
        <p:txBody>
          <a:bodyPr wrap="square" rtlCol="0">
            <a:spAutoFit/>
          </a:bodyPr>
          <a:lstStyle/>
          <a:p>
            <a:r>
              <a:rPr lang="en-US" altLang="ko-KR" sz="1700" b="1" dirty="0">
                <a:latin typeface="맑은 고딕" panose="020B0503020000020004" pitchFamily="50" charset="-127"/>
                <a:ea typeface="맑은 고딕" panose="020B0503020000020004" pitchFamily="50" charset="-127"/>
              </a:rPr>
              <a:t>GCOOP </a:t>
            </a:r>
            <a:r>
              <a:rPr lang="en-US" altLang="ko-KR" sz="1700" dirty="0">
                <a:latin typeface="맑은 고딕" panose="020B0503020000020004" pitchFamily="50" charset="-127"/>
                <a:ea typeface="맑은 고딕" panose="020B0503020000020004" pitchFamily="50" charset="-127"/>
              </a:rPr>
              <a:t>strives to ensure that members are not mislead through unlawful or deceptive advertising methods. </a:t>
            </a:r>
          </a:p>
          <a:p>
            <a:endParaRPr lang="en-US" altLang="ko-KR" sz="1700" dirty="0">
              <a:latin typeface="맑은 고딕" panose="020B0503020000020004" pitchFamily="50" charset="-127"/>
              <a:ea typeface="맑은 고딕" panose="020B0503020000020004" pitchFamily="50" charset="-127"/>
            </a:endParaRPr>
          </a:p>
          <a:p>
            <a:r>
              <a:rPr lang="en-US" altLang="ko-KR" sz="1700" dirty="0">
                <a:latin typeface="맑은 고딕" panose="020B0503020000020004" pitchFamily="50" charset="-127"/>
                <a:ea typeface="맑은 고딕" panose="020B0503020000020004" pitchFamily="50" charset="-127"/>
              </a:rPr>
              <a:t>We ask for your cooperation in this matter. Please refer to the guidance below to avoid unlawful or deceptive advertising methods. </a:t>
            </a:r>
            <a:endParaRPr lang="en-US" altLang="ko-KR" sz="1700" spc="-50" dirty="0">
              <a:solidFill>
                <a:srgbClr val="FF0000"/>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517710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7" name="TextBox 46"/>
          <p:cNvSpPr txBox="1"/>
          <p:nvPr/>
        </p:nvSpPr>
        <p:spPr>
          <a:xfrm>
            <a:off x="4845341" y="5897094"/>
            <a:ext cx="4500147" cy="660309"/>
          </a:xfrm>
          <a:prstGeom prst="rect">
            <a:avLst/>
          </a:prstGeom>
          <a:noFill/>
        </p:spPr>
        <p:txBody>
          <a:bodyPr wrap="square" rtlCol="0">
            <a:spAutoFit/>
          </a:bodyPr>
          <a:lstStyle/>
          <a:p>
            <a:pPr>
              <a:lnSpc>
                <a:spcPts val="2400"/>
              </a:lnSpc>
            </a:pPr>
            <a:r>
              <a:rPr lang="en-US" altLang="ko-KR" sz="1050" u="sng" dirty="0">
                <a:solidFill>
                  <a:schemeClr val="bg2">
                    <a:lumMod val="75000"/>
                  </a:schemeClr>
                </a:solidFill>
                <a:latin typeface="맑은 고딕" panose="020B0503020000020004" pitchFamily="50" charset="-127"/>
                <a:ea typeface="맑은 고딕" panose="020B0503020000020004" pitchFamily="50" charset="-127"/>
              </a:rPr>
              <a:t>* This document is meant strictly for internal training purposes. Unauthorized use of this document is strictly prohibited. </a:t>
            </a:r>
            <a:endParaRPr lang="ko-KR" altLang="en-US" sz="1050" u="sng"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74" name="TextBox 73"/>
          <p:cNvSpPr txBox="1"/>
          <p:nvPr/>
        </p:nvSpPr>
        <p:spPr>
          <a:xfrm>
            <a:off x="4828994" y="1589183"/>
            <a:ext cx="3364366" cy="362343"/>
          </a:xfrm>
          <a:prstGeom prst="rect">
            <a:avLst/>
          </a:prstGeom>
          <a:noFill/>
        </p:spPr>
        <p:txBody>
          <a:bodyPr wrap="square" rtlCol="0">
            <a:spAutoFit/>
          </a:bodyPr>
          <a:lstStyle/>
          <a:p>
            <a:pPr>
              <a:lnSpc>
                <a:spcPts val="2400"/>
              </a:lnSpc>
            </a:pPr>
            <a:r>
              <a:rPr lang="ko-KR" altLang="en-US" b="1" spc="-150" dirty="0" err="1">
                <a:solidFill>
                  <a:schemeClr val="bg2">
                    <a:lumMod val="75000"/>
                  </a:schemeClr>
                </a:solidFill>
                <a:latin typeface="맑은 고딕" panose="020B0503020000020004" pitchFamily="50" charset="-127"/>
                <a:ea typeface="맑은 고딕" panose="020B0503020000020004" pitchFamily="50" charset="-127"/>
              </a:rPr>
              <a:t>케어셀라</a:t>
            </a:r>
            <a:r>
              <a:rPr lang="ko-KR" altLang="en-US" b="1" spc="-150" dirty="0">
                <a:solidFill>
                  <a:schemeClr val="bg2">
                    <a:lumMod val="75000"/>
                  </a:schemeClr>
                </a:solidFill>
                <a:latin typeface="맑은 고딕" panose="020B0503020000020004" pitchFamily="50" charset="-127"/>
                <a:ea typeface="맑은 고딕" panose="020B0503020000020004" pitchFamily="50" charset="-127"/>
              </a:rPr>
              <a:t> 하이드레이션 베이직 세트</a:t>
            </a:r>
          </a:p>
        </p:txBody>
      </p:sp>
      <p:sp>
        <p:nvSpPr>
          <p:cNvPr id="83" name="TextBox 82"/>
          <p:cNvSpPr txBox="1"/>
          <p:nvPr/>
        </p:nvSpPr>
        <p:spPr>
          <a:xfrm>
            <a:off x="4828994" y="2497581"/>
            <a:ext cx="3148342" cy="338554"/>
          </a:xfrm>
          <a:prstGeom prst="rect">
            <a:avLst/>
          </a:prstGeom>
          <a:noFill/>
        </p:spPr>
        <p:txBody>
          <a:bodyPr wrap="square" rtlCol="0">
            <a:spAutoFit/>
          </a:bodyPr>
          <a:lstStyle/>
          <a:p>
            <a:r>
              <a:rPr lang="en-US" altLang="ko-KR" sz="1600" dirty="0">
                <a:solidFill>
                  <a:schemeClr val="bg2">
                    <a:lumMod val="75000"/>
                  </a:schemeClr>
                </a:solidFill>
                <a:latin typeface="맑은 고딕" panose="020B0503020000020004" pitchFamily="50" charset="-127"/>
                <a:ea typeface="맑은 고딕" panose="020B0503020000020004" pitchFamily="50" charset="-127"/>
              </a:rPr>
              <a:t>1. Product Set Details</a:t>
            </a:r>
          </a:p>
        </p:txBody>
      </p:sp>
      <p:sp>
        <p:nvSpPr>
          <p:cNvPr id="84" name="TextBox 83"/>
          <p:cNvSpPr txBox="1"/>
          <p:nvPr/>
        </p:nvSpPr>
        <p:spPr>
          <a:xfrm>
            <a:off x="4828994" y="2975647"/>
            <a:ext cx="3148342" cy="338554"/>
          </a:xfrm>
          <a:prstGeom prst="rect">
            <a:avLst/>
          </a:prstGeom>
          <a:noFill/>
        </p:spPr>
        <p:txBody>
          <a:bodyPr wrap="square" rtlCol="0">
            <a:spAutoFit/>
          </a:bodyPr>
          <a:lstStyle/>
          <a:p>
            <a:r>
              <a:rPr lang="en-US" altLang="ko-KR" sz="1600" dirty="0">
                <a:solidFill>
                  <a:schemeClr val="bg2">
                    <a:lumMod val="75000"/>
                  </a:schemeClr>
                </a:solidFill>
                <a:latin typeface="맑은 고딕" panose="020B0503020000020004" pitchFamily="50" charset="-127"/>
                <a:ea typeface="맑은 고딕" panose="020B0503020000020004" pitchFamily="50" charset="-127"/>
              </a:rPr>
              <a:t>2. Individual Product Details</a:t>
            </a:r>
          </a:p>
        </p:txBody>
      </p:sp>
      <p:sp>
        <p:nvSpPr>
          <p:cNvPr id="85" name="TextBox 84"/>
          <p:cNvSpPr txBox="1"/>
          <p:nvPr/>
        </p:nvSpPr>
        <p:spPr>
          <a:xfrm>
            <a:off x="4828994" y="3453713"/>
            <a:ext cx="3004326" cy="338554"/>
          </a:xfrm>
          <a:prstGeom prst="rect">
            <a:avLst/>
          </a:prstGeom>
          <a:noFill/>
        </p:spPr>
        <p:txBody>
          <a:bodyPr wrap="square" rtlCol="0">
            <a:spAutoFit/>
          </a:bodyPr>
          <a:lstStyle/>
          <a:p>
            <a:r>
              <a:rPr lang="en-US" altLang="ko-KR" sz="1600" dirty="0">
                <a:solidFill>
                  <a:schemeClr val="bg2">
                    <a:lumMod val="75000"/>
                  </a:schemeClr>
                </a:solidFill>
                <a:latin typeface="맑은 고딕" panose="020B0503020000020004" pitchFamily="50" charset="-127"/>
                <a:ea typeface="맑은 고딕" panose="020B0503020000020004" pitchFamily="50" charset="-127"/>
              </a:rPr>
              <a:t>3. Product Features</a:t>
            </a:r>
          </a:p>
        </p:txBody>
      </p:sp>
      <p:sp>
        <p:nvSpPr>
          <p:cNvPr id="38" name="TextBox 37"/>
          <p:cNvSpPr txBox="1"/>
          <p:nvPr/>
        </p:nvSpPr>
        <p:spPr>
          <a:xfrm>
            <a:off x="4828994" y="3931779"/>
            <a:ext cx="2767463" cy="338554"/>
          </a:xfrm>
          <a:prstGeom prst="rect">
            <a:avLst/>
          </a:prstGeom>
          <a:noFill/>
        </p:spPr>
        <p:txBody>
          <a:bodyPr wrap="square" rtlCol="0">
            <a:spAutoFit/>
          </a:bodyPr>
          <a:lstStyle/>
          <a:p>
            <a:r>
              <a:rPr lang="en-US" altLang="ko-KR" sz="1600" dirty="0">
                <a:solidFill>
                  <a:schemeClr val="bg2">
                    <a:lumMod val="75000"/>
                  </a:schemeClr>
                </a:solidFill>
                <a:latin typeface="맑은 고딕" panose="020B0503020000020004" pitchFamily="50" charset="-127"/>
                <a:ea typeface="맑은 고딕" panose="020B0503020000020004" pitchFamily="50" charset="-127"/>
              </a:rPr>
              <a:t>4. Order of Use</a:t>
            </a:r>
          </a:p>
        </p:txBody>
      </p:sp>
      <p:sp>
        <p:nvSpPr>
          <p:cNvPr id="13" name="TextBox 12"/>
          <p:cNvSpPr txBox="1"/>
          <p:nvPr/>
        </p:nvSpPr>
        <p:spPr>
          <a:xfrm>
            <a:off x="4828994" y="1229536"/>
            <a:ext cx="4032449" cy="400110"/>
          </a:xfrm>
          <a:prstGeom prst="rect">
            <a:avLst/>
          </a:prstGeom>
          <a:noFill/>
        </p:spPr>
        <p:txBody>
          <a:bodyPr wrap="square" rtlCol="0">
            <a:spAutoFit/>
          </a:bodyPr>
          <a:lstStyle/>
          <a:p>
            <a:pPr>
              <a:lnSpc>
                <a:spcPts val="2400"/>
              </a:lnSpc>
            </a:pPr>
            <a:r>
              <a:rPr lang="en-US" altLang="ko-KR" sz="3200" spc="-150" dirty="0">
                <a:solidFill>
                  <a:schemeClr val="bg2">
                    <a:lumMod val="75000"/>
                  </a:schemeClr>
                </a:solidFill>
                <a:latin typeface="맑은 고딕" panose="020B0503020000020004" pitchFamily="50" charset="-127"/>
              </a:rPr>
              <a:t>Hydration Basic Set</a:t>
            </a:r>
          </a:p>
        </p:txBody>
      </p:sp>
      <p:sp>
        <p:nvSpPr>
          <p:cNvPr id="18" name="TextBox 17"/>
          <p:cNvSpPr txBox="1"/>
          <p:nvPr/>
        </p:nvSpPr>
        <p:spPr>
          <a:xfrm>
            <a:off x="4828994" y="4409845"/>
            <a:ext cx="3580390" cy="338554"/>
          </a:xfrm>
          <a:prstGeom prst="rect">
            <a:avLst/>
          </a:prstGeom>
          <a:noFill/>
        </p:spPr>
        <p:txBody>
          <a:bodyPr wrap="square" rtlCol="0">
            <a:spAutoFit/>
          </a:bodyPr>
          <a:lstStyle/>
          <a:p>
            <a:r>
              <a:rPr lang="en-US" altLang="ko-KR" sz="1600" dirty="0">
                <a:solidFill>
                  <a:schemeClr val="bg2">
                    <a:lumMod val="75000"/>
                  </a:schemeClr>
                </a:solidFill>
                <a:latin typeface="맑은 고딕" panose="020B0503020000020004" pitchFamily="50" charset="-127"/>
                <a:ea typeface="맑은 고딕" panose="020B0503020000020004" pitchFamily="50" charset="-127"/>
              </a:rPr>
              <a:t>5. Featured Ingredients</a:t>
            </a:r>
          </a:p>
        </p:txBody>
      </p:sp>
    </p:spTree>
    <p:extLst>
      <p:ext uri="{BB962C8B-B14F-4D97-AF65-F5344CB8AC3E}">
        <p14:creationId xmlns:p14="http://schemas.microsoft.com/office/powerpoint/2010/main" val="3678973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5889104" y="0"/>
            <a:ext cx="3490546" cy="6858000"/>
          </a:xfrm>
          <a:prstGeom prst="rect">
            <a:avLst/>
          </a:prstGeom>
        </p:spPr>
      </p:pic>
      <p:sp>
        <p:nvSpPr>
          <p:cNvPr id="20" name="TextBox 19"/>
          <p:cNvSpPr txBox="1"/>
          <p:nvPr/>
        </p:nvSpPr>
        <p:spPr>
          <a:xfrm>
            <a:off x="499922" y="548680"/>
            <a:ext cx="2868902"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Product Set Details</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pic>
        <p:nvPicPr>
          <p:cNvPr id="37" name="그림 36"/>
          <p:cNvPicPr>
            <a:picLocks noChangeAspect="1"/>
          </p:cNvPicPr>
          <p:nvPr/>
        </p:nvPicPr>
        <p:blipFill>
          <a:blip r:embed="rId4"/>
          <a:stretch>
            <a:fillRect/>
          </a:stretch>
        </p:blipFill>
        <p:spPr>
          <a:xfrm>
            <a:off x="727007" y="5988395"/>
            <a:ext cx="803585" cy="156147"/>
          </a:xfrm>
          <a:prstGeom prst="rect">
            <a:avLst/>
          </a:prstGeom>
        </p:spPr>
      </p:pic>
      <p:sp>
        <p:nvSpPr>
          <p:cNvPr id="16" name="TextBox 15"/>
          <p:cNvSpPr txBox="1"/>
          <p:nvPr/>
        </p:nvSpPr>
        <p:spPr>
          <a:xfrm>
            <a:off x="324319" y="1124744"/>
            <a:ext cx="5013486" cy="5596597"/>
          </a:xfrm>
          <a:prstGeom prst="rect">
            <a:avLst/>
          </a:prstGeom>
          <a:noFill/>
        </p:spPr>
        <p:txBody>
          <a:bodyPr wrap="square" rtlCol="0">
            <a:spAutoFit/>
          </a:bodyPr>
          <a:lstStyle/>
          <a:p>
            <a:pPr>
              <a:lnSpc>
                <a:spcPct val="150000"/>
              </a:lnSpc>
              <a:defRPr/>
            </a:pP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a:t>
            </a:r>
            <a:r>
              <a:rPr lang="en-US" altLang="ko-KR" b="1" dirty="0" err="1">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CareCella</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Hydration Foam Cleanser</a:t>
            </a:r>
          </a:p>
          <a:p>
            <a:pPr>
              <a:lnSpc>
                <a:spcPct val="150000"/>
              </a:lnSpc>
              <a:defRPr/>
            </a:pPr>
            <a: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a:t>
            </a:r>
            <a:r>
              <a:rPr lang="ko-KR" altLang="en-US"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a:t>
            </a:r>
            <a: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100mL  e 3.38 fl. Oz. / Tested for Safety and Quality Assurance by </a:t>
            </a:r>
            <a:r>
              <a:rPr lang="en-US" altLang="ko-KR" sz="1200" b="1" dirty="0" err="1">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Dermatest</a:t>
            </a:r>
            <a: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(Germany) and in South Korea</a:t>
            </a:r>
            <a:b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b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a:t>
            </a:r>
            <a:r>
              <a:rPr lang="en-US" altLang="ko-KR" b="1" dirty="0" err="1">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CareCella</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Hydration Balance Toner</a:t>
            </a:r>
          </a:p>
          <a:p>
            <a:pPr>
              <a:lnSpc>
                <a:spcPct val="150000"/>
              </a:lnSpc>
              <a:defRPr/>
            </a:pPr>
            <a: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a:t>
            </a:r>
            <a:r>
              <a:rPr lang="ko-KR" altLang="en-US"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a:t>
            </a:r>
            <a: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120mL e 4.05 fl. Oz. / Tested for Safety and Quality Assurance by </a:t>
            </a:r>
            <a:r>
              <a:rPr lang="en-US" altLang="ko-KR" sz="1200" b="1" dirty="0" err="1">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Dermatest</a:t>
            </a:r>
            <a: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(Germany) and in South Korea</a:t>
            </a:r>
            <a:b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br>
            <a: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Brightens and helps to reduce the appearance of wrinkles</a:t>
            </a:r>
            <a:endParaRPr lang="ko-KR" altLang="en-US"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endParaRPr>
          </a:p>
          <a:p>
            <a:pPr>
              <a:lnSpc>
                <a:spcPct val="150000"/>
              </a:lnSpc>
              <a:defRPr/>
            </a:pP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a:t>
            </a:r>
            <a:r>
              <a:rPr lang="en-US" altLang="ko-KR" b="1" dirty="0" err="1">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CareCella</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Hydration Intensive Serum</a:t>
            </a:r>
          </a:p>
          <a:p>
            <a:pPr>
              <a:lnSpc>
                <a:spcPct val="150000"/>
              </a:lnSpc>
              <a:defRPr/>
            </a:pP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a:t>
            </a:r>
            <a: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- 50mL e 1.69 fl. Oz. / Tested for Safety and Quality Assurance by </a:t>
            </a:r>
            <a:r>
              <a:rPr lang="en-US" altLang="ko-KR" sz="1200" b="1" dirty="0" err="1">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Dermatest</a:t>
            </a:r>
            <a: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(Germany) and in South Korea</a:t>
            </a:r>
            <a:b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br>
            <a: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Brightens and helps to reduce the appearance of wrinkles</a:t>
            </a:r>
          </a:p>
          <a:p>
            <a:pPr>
              <a:lnSpc>
                <a:spcPct val="150000"/>
              </a:lnSpc>
              <a:defRPr/>
            </a:pP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a:t>
            </a:r>
            <a:r>
              <a:rPr lang="en-US" altLang="ko-KR" b="1" dirty="0" err="1">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CareCella</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Hydration Deep Emulsion</a:t>
            </a:r>
          </a:p>
          <a:p>
            <a:pPr>
              <a:lnSpc>
                <a:spcPct val="150000"/>
              </a:lnSpc>
              <a:defRPr/>
            </a:pPr>
            <a: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- 120mL e 4.05 fl. Oz. / Tested for Safety and Quality Assurance by </a:t>
            </a:r>
            <a:r>
              <a:rPr lang="en-US" altLang="ko-KR" sz="1200" b="1" dirty="0" err="1">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Dermatest</a:t>
            </a:r>
            <a: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(Germany) and in South Korea</a:t>
            </a:r>
            <a:b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br>
            <a: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Brightens and helps to reduce the appearance of wrinkles</a:t>
            </a:r>
          </a:p>
          <a:p>
            <a:pPr>
              <a:lnSpc>
                <a:spcPct val="150000"/>
              </a:lnSpc>
              <a:defRPr/>
            </a:pP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a:t>
            </a:r>
            <a:r>
              <a:rPr lang="en-US" altLang="ko-KR" b="1" dirty="0" err="1">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CareCella</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Hydration Aqua Cream</a:t>
            </a:r>
          </a:p>
          <a:p>
            <a:pPr>
              <a:lnSpc>
                <a:spcPct val="150000"/>
              </a:lnSpc>
              <a:defRPr/>
            </a:pPr>
            <a: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- 100mL  e 3.38 fl. Oz. / Tested for Safety and Quality Assurance by </a:t>
            </a:r>
            <a:r>
              <a:rPr lang="en-US" altLang="ko-KR" sz="1200" b="1" dirty="0" err="1">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Dermatest</a:t>
            </a:r>
            <a: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(Germany) and in South Korea</a:t>
            </a:r>
            <a:b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br>
            <a:r>
              <a:rPr lang="en-US" altLang="ko-KR"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Brightens and helps to reduce the appearance of wrinkles</a:t>
            </a:r>
            <a:endParaRPr lang="ko-KR" altLang="en-US" sz="1200"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endParaRPr>
          </a:p>
        </p:txBody>
      </p:sp>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9" name="그림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193360" y="2204864"/>
            <a:ext cx="782637"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3619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7974" y="0"/>
            <a:ext cx="4123944" cy="6858000"/>
          </a:xfrm>
          <a:prstGeom prst="rect">
            <a:avLst/>
          </a:prstGeom>
        </p:spPr>
      </p:pic>
      <p:sp>
        <p:nvSpPr>
          <p:cNvPr id="20" name="TextBox 19"/>
          <p:cNvSpPr txBox="1"/>
          <p:nvPr/>
        </p:nvSpPr>
        <p:spPr>
          <a:xfrm>
            <a:off x="499922" y="548680"/>
            <a:ext cx="3660990"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Individual Product Details</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pic>
        <p:nvPicPr>
          <p:cNvPr id="37" name="그림 36"/>
          <p:cNvPicPr>
            <a:picLocks noChangeAspect="1"/>
          </p:cNvPicPr>
          <p:nvPr/>
        </p:nvPicPr>
        <p:blipFill>
          <a:blip r:embed="rId4"/>
          <a:stretch>
            <a:fillRect/>
          </a:stretch>
        </p:blipFill>
        <p:spPr>
          <a:xfrm>
            <a:off x="727007" y="5988395"/>
            <a:ext cx="803585" cy="156147"/>
          </a:xfrm>
          <a:prstGeom prst="rect">
            <a:avLst/>
          </a:prstGeom>
        </p:spPr>
      </p:pic>
      <p:sp>
        <p:nvSpPr>
          <p:cNvPr id="16" name="TextBox 15"/>
          <p:cNvSpPr txBox="1"/>
          <p:nvPr/>
        </p:nvSpPr>
        <p:spPr>
          <a:xfrm>
            <a:off x="272480" y="1337338"/>
            <a:ext cx="4547565" cy="5221366"/>
          </a:xfrm>
          <a:prstGeom prst="rect">
            <a:avLst/>
          </a:prstGeom>
          <a:noFill/>
        </p:spPr>
        <p:txBody>
          <a:bodyPr wrap="square" rtlCol="0">
            <a:spAutoFit/>
          </a:bodyPr>
          <a:lstStyle/>
          <a:p>
            <a:pPr>
              <a:lnSpc>
                <a:spcPct val="150000"/>
              </a:lnSpc>
              <a:defRPr/>
            </a:pP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a:t>
            </a:r>
            <a:r>
              <a:rPr lang="en-US" altLang="ko-KR" b="1" dirty="0" err="1">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CareCella</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Hydration Foam Cleanser</a:t>
            </a:r>
          </a:p>
          <a:p>
            <a:pPr>
              <a:lnSpc>
                <a:spcPct val="150000"/>
              </a:lnSpc>
              <a:defRPr/>
            </a:pPr>
            <a:endPar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endParaRPr>
          </a:p>
          <a:p>
            <a:pPr>
              <a:lnSpc>
                <a:spcPct val="150000"/>
              </a:lnSpc>
              <a:defRPr/>
            </a:pP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Net Wt.</a:t>
            </a:r>
            <a:r>
              <a:rPr lang="ko-KR" altLang="en-US"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100mL</a:t>
            </a:r>
          </a:p>
          <a:p>
            <a:pPr>
              <a:lnSpc>
                <a:spcPct val="150000"/>
              </a:lnSpc>
              <a:defRPr/>
            </a:pP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Featured Ingredients</a:t>
            </a:r>
            <a:endPar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endParaRPr>
          </a:p>
          <a:p>
            <a:pPr>
              <a:lnSpc>
                <a:spcPct val="150000"/>
              </a:lnSpc>
              <a:defRPr/>
            </a:pP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Soybean </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Phyto-placenta</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Ginsenoside, </a:t>
            </a:r>
            <a:r>
              <a:rPr lang="en-US" altLang="ko-KR" b="1" dirty="0" err="1">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Argan</a:t>
            </a:r>
            <a:endPar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endParaRPr>
          </a:p>
          <a:p>
            <a:pPr>
              <a:lnSpc>
                <a:spcPct val="150000"/>
              </a:lnSpc>
              <a:defRPr/>
            </a:pP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Kernel Oil, Aloe Vera Leaf Extract, </a:t>
            </a:r>
            <a:r>
              <a:rPr lang="en-US" altLang="ko-KR" b="1" dirty="0" err="1">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Centella</a:t>
            </a:r>
            <a:endPar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endParaRPr>
          </a:p>
          <a:p>
            <a:pPr>
              <a:lnSpc>
                <a:spcPct val="150000"/>
              </a:lnSpc>
              <a:defRPr/>
            </a:pP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a:t>
            </a:r>
            <a:r>
              <a:rPr lang="en-US" altLang="ko-KR" b="1" dirty="0" err="1">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Asiatica</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Extract, Green Tea Extract,</a:t>
            </a:r>
            <a:r>
              <a:rPr lang="ko-KR" altLang="en-US"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a:t>
            </a:r>
            <a:endPar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endParaRPr>
          </a:p>
          <a:p>
            <a:pPr>
              <a:lnSpc>
                <a:spcPct val="150000"/>
              </a:lnSpc>
              <a:defRPr/>
            </a:pP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Copper Tripeptide-1, etc.,</a:t>
            </a:r>
            <a:b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b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How to use</a:t>
            </a:r>
            <a:b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b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1. Every morning and evening during cleansing,</a:t>
            </a:r>
          </a:p>
          <a:p>
            <a:pPr>
              <a:lnSpc>
                <a:spcPct val="150000"/>
              </a:lnSpc>
              <a:defRPr/>
            </a:pP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apply the </a:t>
            </a:r>
            <a:r>
              <a:rPr lang="en-US" altLang="ko-KR" b="1" dirty="0" err="1">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CareCella</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Hydration Foam Cleanser</a:t>
            </a:r>
          </a:p>
          <a:p>
            <a:pPr>
              <a:lnSpc>
                <a:spcPct val="150000"/>
              </a:lnSpc>
              <a:defRPr/>
            </a:pP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to the hands. </a:t>
            </a:r>
          </a:p>
          <a:p>
            <a:pPr>
              <a:lnSpc>
                <a:spcPct val="150000"/>
              </a:lnSpc>
              <a:defRPr/>
            </a:pP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2. Gently massage the foamy lather onto the skin</a:t>
            </a:r>
          </a:p>
          <a:p>
            <a:pPr>
              <a:lnSpc>
                <a:spcPct val="150000"/>
              </a:lnSpc>
              <a:defRPr/>
            </a:pP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to cleanse. </a:t>
            </a:r>
          </a:p>
          <a:p>
            <a:pPr>
              <a:lnSpc>
                <a:spcPct val="150000"/>
              </a:lnSpc>
              <a:defRPr/>
            </a:pP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3. Rinse thoroughly with lukewarm water and</a:t>
            </a:r>
          </a:p>
          <a:p>
            <a:pPr>
              <a:lnSpc>
                <a:spcPct val="150000"/>
              </a:lnSpc>
              <a:defRPr/>
            </a:pP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      finish with a final cold rinse. </a:t>
            </a:r>
            <a:endParaRPr lang="en-US" altLang="ko-KR" b="1" dirty="0">
              <a:solidFill>
                <a:schemeClr val="bg2">
                  <a:lumMod val="75000"/>
                </a:schemeClr>
              </a:solidFill>
              <a:latin typeface="맑은 고딕" panose="020B0503020000020004" pitchFamily="50" charset="-127"/>
              <a:ea typeface="맑은 고딕" panose="020B0503020000020004" pitchFamily="50" charset="-127"/>
            </a:endParaRPr>
          </a:p>
        </p:txBody>
      </p:sp>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Tree>
    <p:extLst>
      <p:ext uri="{BB962C8B-B14F-4D97-AF65-F5344CB8AC3E}">
        <p14:creationId xmlns:p14="http://schemas.microsoft.com/office/powerpoint/2010/main" val="2361907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7974" y="0"/>
            <a:ext cx="4123944" cy="6858000"/>
          </a:xfrm>
          <a:prstGeom prst="rect">
            <a:avLst/>
          </a:prstGeom>
        </p:spPr>
      </p:pic>
      <p:sp>
        <p:nvSpPr>
          <p:cNvPr id="20" name="TextBox 19"/>
          <p:cNvSpPr txBox="1"/>
          <p:nvPr/>
        </p:nvSpPr>
        <p:spPr>
          <a:xfrm>
            <a:off x="499922" y="548680"/>
            <a:ext cx="3012918"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Product Features</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pic>
        <p:nvPicPr>
          <p:cNvPr id="37" name="그림 36"/>
          <p:cNvPicPr>
            <a:picLocks noChangeAspect="1"/>
          </p:cNvPicPr>
          <p:nvPr/>
        </p:nvPicPr>
        <p:blipFill>
          <a:blip r:embed="rId4"/>
          <a:stretch>
            <a:fillRect/>
          </a:stretch>
        </p:blipFill>
        <p:spPr>
          <a:xfrm>
            <a:off x="727007" y="5988395"/>
            <a:ext cx="803585" cy="156147"/>
          </a:xfrm>
          <a:prstGeom prst="rect">
            <a:avLst/>
          </a:prstGeom>
        </p:spPr>
      </p:pic>
      <p:sp>
        <p:nvSpPr>
          <p:cNvPr id="16" name="TextBox 15"/>
          <p:cNvSpPr txBox="1"/>
          <p:nvPr/>
        </p:nvSpPr>
        <p:spPr>
          <a:xfrm>
            <a:off x="153228" y="1340768"/>
            <a:ext cx="5040560" cy="3605539"/>
          </a:xfrm>
          <a:prstGeom prst="rect">
            <a:avLst/>
          </a:prstGeom>
          <a:noFill/>
        </p:spPr>
        <p:txBody>
          <a:bodyPr wrap="square" rtlCol="0">
            <a:spAutoFit/>
          </a:bodyPr>
          <a:lstStyle/>
          <a:p>
            <a:pPr>
              <a:lnSpc>
                <a:spcPct val="150000"/>
              </a:lnSpc>
              <a:defRPr/>
            </a:pPr>
            <a:endPar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endParaRPr>
          </a:p>
          <a:p>
            <a:pPr>
              <a:lnSpc>
                <a:spcPct val="150000"/>
              </a:lnSpc>
              <a:defRPr/>
            </a:pP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Start With Hydration! Gentle and Hydrating Foam Cleanser</a:t>
            </a:r>
            <a:endParaRPr lang="ko-KR" altLang="en-US"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endParaRP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Low pH cleanser with a foamy rich lather that gently</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cleanses and refreshes the skin</a:t>
            </a:r>
            <a:endParaRPr lang="ko-KR" altLang="en-US"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endParaRPr>
          </a:p>
          <a:p>
            <a:pPr>
              <a:lnSpc>
                <a:spcPct val="150000"/>
              </a:lnSpc>
              <a:defRPr/>
            </a:pP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Safe, Plant-Based Surfactants</a:t>
            </a:r>
            <a:br>
              <a:rPr lang="ko-KR" altLang="en-US"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b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Formulated with gentle plant-based surfactants to</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minimize irritations.</a:t>
            </a:r>
          </a:p>
          <a:p>
            <a:pPr>
              <a:lnSpc>
                <a:spcPct val="150000"/>
              </a:lnSpc>
              <a:defRPr/>
            </a:pP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Silky Smooth Texture</a:t>
            </a:r>
            <a:endParaRPr lang="ko-KR" altLang="en-US"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endParaRPr>
          </a:p>
          <a:p>
            <a:pPr>
              <a:lnSpc>
                <a:spcPct val="150000"/>
              </a:lnSpc>
              <a:defRPr/>
            </a:pPr>
            <a:r>
              <a:rPr lang="ko-KR" altLang="en-US"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Removes excess oils and flaking skin without stripping</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away moisture from the skin. </a:t>
            </a:r>
            <a:endPar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Tree>
    <p:extLst>
      <p:ext uri="{BB962C8B-B14F-4D97-AF65-F5344CB8AC3E}">
        <p14:creationId xmlns:p14="http://schemas.microsoft.com/office/powerpoint/2010/main" val="4253014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7974" y="0"/>
            <a:ext cx="4123944" cy="6858000"/>
          </a:xfrm>
          <a:prstGeom prst="rect">
            <a:avLst/>
          </a:prstGeom>
        </p:spPr>
      </p:pic>
      <p:pic>
        <p:nvPicPr>
          <p:cNvPr id="37" name="그림 36"/>
          <p:cNvPicPr>
            <a:picLocks noChangeAspect="1"/>
          </p:cNvPicPr>
          <p:nvPr/>
        </p:nvPicPr>
        <p:blipFill>
          <a:blip r:embed="rId4"/>
          <a:stretch>
            <a:fillRect/>
          </a:stretch>
        </p:blipFill>
        <p:spPr>
          <a:xfrm>
            <a:off x="727007" y="5988395"/>
            <a:ext cx="803585" cy="156147"/>
          </a:xfrm>
          <a:prstGeom prst="rect">
            <a:avLst/>
          </a:prstGeom>
        </p:spPr>
      </p:pic>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2" name="TextBox 11"/>
          <p:cNvSpPr txBox="1"/>
          <p:nvPr/>
        </p:nvSpPr>
        <p:spPr>
          <a:xfrm>
            <a:off x="344488" y="1303978"/>
            <a:ext cx="5013486" cy="5221366"/>
          </a:xfrm>
          <a:prstGeom prst="rect">
            <a:avLst/>
          </a:prstGeom>
          <a:noFill/>
        </p:spPr>
        <p:txBody>
          <a:bodyPr wrap="square" rtlCol="0">
            <a:spAutoFit/>
          </a:bodyPr>
          <a:lstStyle/>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a:t>
            </a:r>
            <a:r>
              <a:rPr lang="en-US" altLang="ko-KR" b="1" dirty="0" err="1">
                <a:solidFill>
                  <a:schemeClr val="tx1">
                    <a:lumMod val="75000"/>
                    <a:lumOff val="25000"/>
                  </a:schemeClr>
                </a:solidFill>
                <a:latin typeface="맑은 고딕" panose="020B0503020000020004" pitchFamily="50" charset="-127"/>
                <a:ea typeface="맑은 고딕" panose="020B0503020000020004" pitchFamily="50" charset="-127"/>
              </a:rPr>
              <a:t>CareCella</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Hydration Balance Toner</a:t>
            </a:r>
          </a:p>
          <a:p>
            <a:pPr>
              <a:lnSpc>
                <a:spcPct val="150000"/>
              </a:lnSpc>
              <a:defRPr/>
            </a:pPr>
            <a:endParaRPr lang="ko-KR" altLang="en-US"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endParaRPr>
          </a:p>
          <a:p>
            <a:pPr>
              <a:lnSpc>
                <a:spcPct val="150000"/>
              </a:lnSpc>
              <a:defRPr/>
            </a:pP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Net Wt.</a:t>
            </a:r>
            <a:r>
              <a:rPr lang="ko-KR" altLang="en-US"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120mL e 4.05 fl. Oz.</a:t>
            </a:r>
          </a:p>
          <a:p>
            <a:pPr>
              <a:lnSpc>
                <a:spcPct val="150000"/>
              </a:lnSpc>
              <a:defRPr/>
            </a:pP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Cosmetic - Brightens skin tone and reduces the appearance of wrinkles.</a:t>
            </a:r>
            <a:endParaRPr lang="ko-KR" altLang="en-US"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endParaRPr>
          </a:p>
          <a:p>
            <a:pPr>
              <a:lnSpc>
                <a:spcPct val="150000"/>
              </a:lnSpc>
              <a:defRPr/>
            </a:pP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Featured Ingredients</a:t>
            </a:r>
            <a:endParaRPr lang="ko-KR" altLang="en-US"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endParaRPr>
          </a:p>
          <a:p>
            <a:pPr>
              <a:lnSpc>
                <a:spcPct val="150000"/>
              </a:lnSpc>
              <a:defRPr/>
            </a:pPr>
            <a:r>
              <a:rPr lang="ko-KR" altLang="en-US"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Niacinamide, Adenosine, Soybean Phyto-placenta, </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Ginsenoside, </a:t>
            </a:r>
            <a:r>
              <a:rPr lang="en-US" altLang="ko-KR" b="1" dirty="0" err="1">
                <a:solidFill>
                  <a:schemeClr val="tx1">
                    <a:lumMod val="75000"/>
                    <a:lumOff val="25000"/>
                  </a:schemeClr>
                </a:solidFill>
                <a:latin typeface="맑은 고딕" panose="020B0503020000020004" pitchFamily="50" charset="-127"/>
                <a:ea typeface="맑은 고딕" panose="020B0503020000020004" pitchFamily="50" charset="-127"/>
              </a:rPr>
              <a:t>Argan</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Kernel Oil, Hydrolyzed Collagen,</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Hyaluronic Acid (Sodium Hyaluronate), Sorbitol, etc.,</a:t>
            </a:r>
            <a:endPar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endParaRPr>
          </a:p>
          <a:p>
            <a:pPr>
              <a:lnSpc>
                <a:spcPct val="150000"/>
              </a:lnSpc>
              <a:defRPr/>
            </a:pP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How to Use</a:t>
            </a:r>
            <a:br>
              <a:rPr lang="ko-KR" altLang="en-US"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br>
            <a:r>
              <a:rPr lang="ko-KR" altLang="en-US"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1. Every morning and evening after cleansing, apply</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the </a:t>
            </a:r>
            <a:r>
              <a:rPr lang="en-US" altLang="ko-KR" b="1" dirty="0" err="1">
                <a:solidFill>
                  <a:schemeClr val="tx1">
                    <a:lumMod val="75000"/>
                    <a:lumOff val="25000"/>
                  </a:schemeClr>
                </a:solidFill>
                <a:latin typeface="맑은 고딕" panose="020B0503020000020004" pitchFamily="50" charset="-127"/>
                <a:ea typeface="맑은 고딕" panose="020B0503020000020004" pitchFamily="50" charset="-127"/>
              </a:rPr>
              <a:t>CareCella</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Hydration Balance Toner to the palms</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of your hands and gently pat into the skin. </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2. For super smooth skin, apply the toner to a cotton</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pad and apply it to the skin using a gentle wiping</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motion.</a:t>
            </a:r>
          </a:p>
        </p:txBody>
      </p:sp>
      <p:sp>
        <p:nvSpPr>
          <p:cNvPr id="7" name="TextBox 6">
            <a:extLst>
              <a:ext uri="{FF2B5EF4-FFF2-40B4-BE49-F238E27FC236}">
                <a16:creationId xmlns:a16="http://schemas.microsoft.com/office/drawing/2014/main" id="{DA8C18A2-A83E-7344-933E-AE8CB6EF3469}"/>
              </a:ext>
            </a:extLst>
          </p:cNvPr>
          <p:cNvSpPr txBox="1"/>
          <p:nvPr/>
        </p:nvSpPr>
        <p:spPr>
          <a:xfrm>
            <a:off x="499922" y="548680"/>
            <a:ext cx="3660990"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Individual Product Details</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4064896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7974" y="0"/>
            <a:ext cx="4123944" cy="6858000"/>
          </a:xfrm>
          <a:prstGeom prst="rect">
            <a:avLst/>
          </a:prstGeom>
        </p:spPr>
      </p:pic>
      <p:sp>
        <p:nvSpPr>
          <p:cNvPr id="20" name="TextBox 19"/>
          <p:cNvSpPr txBox="1"/>
          <p:nvPr/>
        </p:nvSpPr>
        <p:spPr>
          <a:xfrm>
            <a:off x="499922" y="548680"/>
            <a:ext cx="2724886"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Product Features</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pic>
        <p:nvPicPr>
          <p:cNvPr id="37" name="그림 36"/>
          <p:cNvPicPr>
            <a:picLocks noChangeAspect="1"/>
          </p:cNvPicPr>
          <p:nvPr/>
        </p:nvPicPr>
        <p:blipFill>
          <a:blip r:embed="rId4"/>
          <a:stretch>
            <a:fillRect/>
          </a:stretch>
        </p:blipFill>
        <p:spPr>
          <a:xfrm>
            <a:off x="727007" y="5988395"/>
            <a:ext cx="803585" cy="156147"/>
          </a:xfrm>
          <a:prstGeom prst="rect">
            <a:avLst/>
          </a:prstGeom>
        </p:spPr>
      </p:pic>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2" name="TextBox 11"/>
          <p:cNvSpPr txBox="1"/>
          <p:nvPr/>
        </p:nvSpPr>
        <p:spPr>
          <a:xfrm>
            <a:off x="201262" y="1622796"/>
            <a:ext cx="5184576" cy="3605539"/>
          </a:xfrm>
          <a:prstGeom prst="rect">
            <a:avLst/>
          </a:prstGeom>
          <a:noFill/>
        </p:spPr>
        <p:txBody>
          <a:bodyPr wrap="square" rtlCol="0">
            <a:spAutoFit/>
          </a:bodyPr>
          <a:lstStyle/>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Ultra-Lightweight Hydrating Essence Water</a:t>
            </a:r>
            <a:br>
              <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rPr>
            </a:br>
            <a:r>
              <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rPr>
              <a:t>  </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Ultra-lightweight essence water quickly absorbs and</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quenches the skin with a refreshing burst of hydration.</a:t>
            </a:r>
          </a:p>
          <a:p>
            <a:pPr>
              <a:lnSpc>
                <a:spcPct val="150000"/>
              </a:lnSpc>
              <a:defRPr/>
            </a:pPr>
            <a:endPar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endParaRP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Tones the Skin</a:t>
            </a:r>
            <a:endParaRPr lang="ko-KR" altLang="en-US" b="1" dirty="0">
              <a:solidFill>
                <a:srgbClr val="8A0000"/>
              </a:solidFill>
              <a:latin typeface="맑은 고딕" panose="020B0503020000020004" pitchFamily="50" charset="-127"/>
              <a:ea typeface="맑은 고딕" panose="020B0503020000020004" pitchFamily="50" charset="-127"/>
            </a:endParaRP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Every drop helps to tone and prep the skin for skincare.</a:t>
            </a:r>
            <a:endPar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endParaRPr>
          </a:p>
          <a:p>
            <a:pPr>
              <a:lnSpc>
                <a:spcPct val="150000"/>
              </a:lnSpc>
              <a:defRPr/>
            </a:pPr>
            <a:endPar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endParaRP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Provides Lasting Hydration </a:t>
            </a:r>
            <a:endParaRPr lang="ko-KR" altLang="en-US" b="1" dirty="0">
              <a:solidFill>
                <a:srgbClr val="8A0000"/>
              </a:solidFill>
              <a:latin typeface="맑은 고딕" panose="020B0503020000020004" pitchFamily="50" charset="-127"/>
              <a:ea typeface="맑은 고딕" panose="020B0503020000020004" pitchFamily="50" charset="-127"/>
            </a:endParaRPr>
          </a:p>
          <a:p>
            <a:pPr>
              <a:lnSpc>
                <a:spcPct val="150000"/>
              </a:lnSpc>
              <a:defRPr/>
            </a:pPr>
            <a:r>
              <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rPr>
              <a:t>   </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Provides hydration that lasts and helps to make skin feel soft and smooth. </a:t>
            </a:r>
            <a:endPar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endParaRPr>
          </a:p>
          <a:p>
            <a:pPr>
              <a:lnSpc>
                <a:spcPct val="150000"/>
              </a:lnSpc>
              <a:defRPr/>
            </a:pPr>
            <a:endPar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795227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5048" y="0"/>
            <a:ext cx="4123944" cy="6858000"/>
          </a:xfrm>
          <a:prstGeom prst="rect">
            <a:avLst/>
          </a:prstGeom>
        </p:spPr>
      </p:pic>
      <p:pic>
        <p:nvPicPr>
          <p:cNvPr id="37" name="그림 36"/>
          <p:cNvPicPr>
            <a:picLocks noChangeAspect="1"/>
          </p:cNvPicPr>
          <p:nvPr/>
        </p:nvPicPr>
        <p:blipFill>
          <a:blip r:embed="rId4"/>
          <a:stretch>
            <a:fillRect/>
          </a:stretch>
        </p:blipFill>
        <p:spPr>
          <a:xfrm>
            <a:off x="727007" y="5988395"/>
            <a:ext cx="803585" cy="156147"/>
          </a:xfrm>
          <a:prstGeom prst="rect">
            <a:avLst/>
          </a:prstGeom>
        </p:spPr>
      </p:pic>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9" name="TextBox 8"/>
          <p:cNvSpPr txBox="1"/>
          <p:nvPr/>
        </p:nvSpPr>
        <p:spPr>
          <a:xfrm>
            <a:off x="272480" y="1196752"/>
            <a:ext cx="5040560" cy="5221366"/>
          </a:xfrm>
          <a:prstGeom prst="rect">
            <a:avLst/>
          </a:prstGeom>
          <a:noFill/>
        </p:spPr>
        <p:txBody>
          <a:bodyPr wrap="square" rtlCol="0">
            <a:spAutoFit/>
          </a:bodyPr>
          <a:lstStyle/>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a:t>
            </a:r>
            <a:r>
              <a:rPr lang="en-US" altLang="ko-KR" b="1" dirty="0" err="1">
                <a:solidFill>
                  <a:schemeClr val="tx1">
                    <a:lumMod val="75000"/>
                    <a:lumOff val="25000"/>
                  </a:schemeClr>
                </a:solidFill>
                <a:latin typeface="맑은 고딕" panose="020B0503020000020004" pitchFamily="50" charset="-127"/>
                <a:ea typeface="맑은 고딕" panose="020B0503020000020004" pitchFamily="50" charset="-127"/>
              </a:rPr>
              <a:t>CareCella</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Hydration Intensive Serum</a:t>
            </a:r>
          </a:p>
          <a:p>
            <a:pPr>
              <a:lnSpc>
                <a:spcPct val="150000"/>
              </a:lnSpc>
              <a:defRPr/>
            </a:pPr>
            <a:endPar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endParaRP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Net Wt.</a:t>
            </a:r>
            <a:r>
              <a:rPr lang="ko-KR" altLang="en-US" b="1" dirty="0">
                <a:solidFill>
                  <a:srgbClr val="8A0000"/>
                </a:solidFill>
                <a:latin typeface="맑은 고딕" panose="020B0503020000020004" pitchFamily="50" charset="-127"/>
                <a:ea typeface="맑은 고딕" panose="020B0503020000020004" pitchFamily="50" charset="-127"/>
              </a:rPr>
              <a:t> </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50mL e 1.69 fl. Oz.</a:t>
            </a: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a:t>
            </a: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Cosmetic - Brightens skin tone and reduces the appearance of wrinkles.</a:t>
            </a:r>
            <a:endParaRPr lang="ko-KR" altLang="en-US" b="1" dirty="0">
              <a:solidFill>
                <a:srgbClr val="8A0000"/>
              </a:solidFill>
              <a:latin typeface="맑은 고딕" panose="020B0503020000020004" pitchFamily="50" charset="-127"/>
              <a:ea typeface="맑은 고딕" panose="020B0503020000020004" pitchFamily="50" charset="-127"/>
            </a:endParaRP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Featured Ingredients</a:t>
            </a:r>
            <a:r>
              <a:rPr lang="ko-KR" altLang="en-US" b="1" dirty="0">
                <a:solidFill>
                  <a:srgbClr val="8A0000"/>
                </a:solidFill>
                <a:latin typeface="맑은 고딕" panose="020B0503020000020004" pitchFamily="50" charset="-127"/>
                <a:ea typeface="맑은 고딕" panose="020B0503020000020004" pitchFamily="50" charset="-127"/>
              </a:rPr>
              <a:t> </a:t>
            </a:r>
          </a:p>
          <a:p>
            <a:pPr>
              <a:lnSpc>
                <a:spcPct val="150000"/>
              </a:lnSpc>
              <a:defRPr/>
            </a:pPr>
            <a:r>
              <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rPr>
              <a:t>   </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Niacinamide, Adenosine, Soybean Phyto-placenta,</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Ginsenoside, </a:t>
            </a:r>
            <a:r>
              <a:rPr lang="en-US" altLang="ko-KR" b="1" dirty="0" err="1">
                <a:solidFill>
                  <a:schemeClr val="tx1">
                    <a:lumMod val="75000"/>
                    <a:lumOff val="25000"/>
                  </a:schemeClr>
                </a:solidFill>
                <a:latin typeface="맑은 고딕" panose="020B0503020000020004" pitchFamily="50" charset="-127"/>
                <a:ea typeface="맑은 고딕" panose="020B0503020000020004" pitchFamily="50" charset="-127"/>
              </a:rPr>
              <a:t>Argan</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kernel Oil, Panthenol, Hydrolyzed</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Collagen, Hyaluronic Acid(Sodium Hyaluronate), Aloe</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Vera Leaf Extract, Allantoin, etc., </a:t>
            </a:r>
            <a:br>
              <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rPr>
            </a:br>
            <a:r>
              <a:rPr lang="en-US" altLang="ko-KR" b="1" dirty="0">
                <a:solidFill>
                  <a:srgbClr val="8A0000"/>
                </a:solidFill>
                <a:latin typeface="맑은 고딕" panose="020B0503020000020004" pitchFamily="50" charset="-127"/>
                <a:ea typeface="맑은 고딕" panose="020B0503020000020004" pitchFamily="50" charset="-127"/>
              </a:rPr>
              <a:t>+ How to Use</a:t>
            </a:r>
            <a:br>
              <a:rPr lang="ko-KR" altLang="en-US" b="1" dirty="0">
                <a:solidFill>
                  <a:srgbClr val="8A0000"/>
                </a:solidFill>
                <a:latin typeface="맑은 고딕" panose="020B0503020000020004" pitchFamily="50" charset="-127"/>
                <a:ea typeface="맑은 고딕" panose="020B0503020000020004" pitchFamily="50" charset="-127"/>
              </a:rPr>
            </a:br>
            <a:r>
              <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rPr>
              <a:t>  </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1. Every morning and evening after applying toner, use</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the </a:t>
            </a:r>
            <a:r>
              <a:rPr lang="en-US" altLang="ko-KR" b="1" dirty="0" err="1">
                <a:solidFill>
                  <a:schemeClr val="tx1">
                    <a:lumMod val="75000"/>
                    <a:lumOff val="25000"/>
                  </a:schemeClr>
                </a:solidFill>
                <a:latin typeface="맑은 고딕" panose="020B0503020000020004" pitchFamily="50" charset="-127"/>
                <a:ea typeface="맑은 고딕" panose="020B0503020000020004" pitchFamily="50" charset="-127"/>
              </a:rPr>
              <a:t>CareCella</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Hydration Intensive Serum.</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2. Dot the product onto the cheeks, forehead, and  chin. Massage the product from the center of the face to the outside of the face to absorb. </a:t>
            </a:r>
          </a:p>
        </p:txBody>
      </p:sp>
      <p:sp>
        <p:nvSpPr>
          <p:cNvPr id="7" name="TextBox 6">
            <a:extLst>
              <a:ext uri="{FF2B5EF4-FFF2-40B4-BE49-F238E27FC236}">
                <a16:creationId xmlns:a16="http://schemas.microsoft.com/office/drawing/2014/main" id="{7A06C6A8-DE07-914C-ADDA-7D7842F905CD}"/>
              </a:ext>
            </a:extLst>
          </p:cNvPr>
          <p:cNvSpPr txBox="1"/>
          <p:nvPr/>
        </p:nvSpPr>
        <p:spPr>
          <a:xfrm>
            <a:off x="499922" y="548680"/>
            <a:ext cx="3660990"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Individual Product Details</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933838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5048" y="0"/>
            <a:ext cx="4123944" cy="6858000"/>
          </a:xfrm>
          <a:prstGeom prst="rect">
            <a:avLst/>
          </a:prstGeom>
        </p:spPr>
      </p:pic>
      <p:sp>
        <p:nvSpPr>
          <p:cNvPr id="20" name="TextBox 19"/>
          <p:cNvSpPr txBox="1"/>
          <p:nvPr/>
        </p:nvSpPr>
        <p:spPr>
          <a:xfrm>
            <a:off x="499922" y="548680"/>
            <a:ext cx="2796894"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Product Features</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pic>
        <p:nvPicPr>
          <p:cNvPr id="37" name="그림 36"/>
          <p:cNvPicPr>
            <a:picLocks noChangeAspect="1"/>
          </p:cNvPicPr>
          <p:nvPr/>
        </p:nvPicPr>
        <p:blipFill>
          <a:blip r:embed="rId4"/>
          <a:stretch>
            <a:fillRect/>
          </a:stretch>
        </p:blipFill>
        <p:spPr>
          <a:xfrm>
            <a:off x="727007" y="5988395"/>
            <a:ext cx="803585" cy="156147"/>
          </a:xfrm>
          <a:prstGeom prst="rect">
            <a:avLst/>
          </a:prstGeom>
        </p:spPr>
      </p:pic>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7" name="TextBox 6"/>
          <p:cNvSpPr txBox="1"/>
          <p:nvPr/>
        </p:nvSpPr>
        <p:spPr>
          <a:xfrm>
            <a:off x="164399" y="1957695"/>
            <a:ext cx="5184576" cy="2959208"/>
          </a:xfrm>
          <a:prstGeom prst="rect">
            <a:avLst/>
          </a:prstGeom>
          <a:noFill/>
        </p:spPr>
        <p:txBody>
          <a:bodyPr wrap="square" rtlCol="0">
            <a:spAutoFit/>
          </a:bodyPr>
          <a:lstStyle/>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Concentrated Gel Serum for Intense Hydration and Nourishment</a:t>
            </a:r>
            <a:br>
              <a:rPr lang="ko-KR" altLang="en-US" b="1" dirty="0">
                <a:solidFill>
                  <a:srgbClr val="8A0000"/>
                </a:solidFill>
                <a:latin typeface="맑은 고딕" panose="020B0503020000020004" pitchFamily="50" charset="-127"/>
                <a:ea typeface="맑은 고딕" panose="020B0503020000020004" pitchFamily="50" charset="-127"/>
              </a:rPr>
            </a:br>
            <a:r>
              <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rPr>
              <a:t> </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Replenishes moisture and nourishes the skin with</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Hyaluronic Acid, and Peptide complex containing</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Soybean Phyto-placenta, Ginsenosides, and Hydrolyzed</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Collagen. </a:t>
            </a:r>
            <a:endParaRPr lang="ko-KR" altLang="en-US" b="1" dirty="0">
              <a:solidFill>
                <a:srgbClr val="8A0000"/>
              </a:solidFill>
              <a:latin typeface="맑은 고딕" panose="020B0503020000020004" pitchFamily="50" charset="-127"/>
              <a:ea typeface="맑은 고딕" panose="020B0503020000020004" pitchFamily="50" charset="-127"/>
            </a:endParaRP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Soothing Gel Formula</a:t>
            </a:r>
            <a:br>
              <a:rPr lang="ko-KR" altLang="en-US" b="1" dirty="0">
                <a:solidFill>
                  <a:srgbClr val="8A0000"/>
                </a:solidFill>
                <a:latin typeface="맑은 고딕" panose="020B0503020000020004" pitchFamily="50" charset="-127"/>
                <a:ea typeface="맑은 고딕" panose="020B0503020000020004" pitchFamily="50" charset="-127"/>
              </a:rPr>
            </a:br>
            <a:r>
              <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rPr>
              <a:t> </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Contains Aloe Vera Leaf Extract, Panthenol, and Allantoin</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to soothe the skin while providing hydration.</a:t>
            </a:r>
            <a:endPar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393222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48975" y="0"/>
            <a:ext cx="4123944" cy="6858000"/>
          </a:xfrm>
          <a:prstGeom prst="rect">
            <a:avLst/>
          </a:prstGeom>
        </p:spPr>
      </p:pic>
      <p:pic>
        <p:nvPicPr>
          <p:cNvPr id="37" name="그림 36"/>
          <p:cNvPicPr>
            <a:picLocks noChangeAspect="1"/>
          </p:cNvPicPr>
          <p:nvPr/>
        </p:nvPicPr>
        <p:blipFill>
          <a:blip r:embed="rId4"/>
          <a:stretch>
            <a:fillRect/>
          </a:stretch>
        </p:blipFill>
        <p:spPr>
          <a:xfrm>
            <a:off x="727007" y="5988395"/>
            <a:ext cx="803585" cy="156147"/>
          </a:xfrm>
          <a:prstGeom prst="rect">
            <a:avLst/>
          </a:prstGeom>
        </p:spPr>
      </p:pic>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0" name="TextBox 9"/>
          <p:cNvSpPr txBox="1"/>
          <p:nvPr/>
        </p:nvSpPr>
        <p:spPr>
          <a:xfrm>
            <a:off x="328263" y="1268760"/>
            <a:ext cx="5040560" cy="5221366"/>
          </a:xfrm>
          <a:prstGeom prst="rect">
            <a:avLst/>
          </a:prstGeom>
          <a:noFill/>
        </p:spPr>
        <p:txBody>
          <a:bodyPr wrap="square" rtlCol="0">
            <a:spAutoFit/>
          </a:bodyPr>
          <a:lstStyle/>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a:t>
            </a:r>
            <a:r>
              <a:rPr lang="en-US" altLang="ko-KR" b="1" dirty="0" err="1">
                <a:solidFill>
                  <a:schemeClr val="tx1">
                    <a:lumMod val="75000"/>
                    <a:lumOff val="25000"/>
                  </a:schemeClr>
                </a:solidFill>
                <a:latin typeface="맑은 고딕" panose="020B0503020000020004" pitchFamily="50" charset="-127"/>
                <a:ea typeface="맑은 고딕" panose="020B0503020000020004" pitchFamily="50" charset="-127"/>
              </a:rPr>
              <a:t>CareCella</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Hydration Deep Emulsion</a:t>
            </a:r>
          </a:p>
          <a:p>
            <a:pPr>
              <a:lnSpc>
                <a:spcPct val="150000"/>
              </a:lnSpc>
              <a:defRPr/>
            </a:pPr>
            <a:endPar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endParaRP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Net Wt.</a:t>
            </a:r>
            <a:r>
              <a:rPr lang="ko-KR" altLang="en-US" b="1" dirty="0">
                <a:solidFill>
                  <a:srgbClr val="8A0000"/>
                </a:solidFill>
                <a:latin typeface="맑은 고딕" panose="020B0503020000020004" pitchFamily="50" charset="-127"/>
                <a:ea typeface="맑은 고딕" panose="020B0503020000020004" pitchFamily="50" charset="-127"/>
              </a:rPr>
              <a:t> </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120mL 4.05 fl. Oz.</a:t>
            </a: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a:t>
            </a: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Cosmetic - Brightens skin tone and reduces the appearance of wrinkles.</a:t>
            </a:r>
            <a:endParaRPr lang="ko-KR" altLang="en-US" b="1" dirty="0">
              <a:solidFill>
                <a:srgbClr val="8A0000"/>
              </a:solidFill>
              <a:latin typeface="맑은 고딕" panose="020B0503020000020004" pitchFamily="50" charset="-127"/>
              <a:ea typeface="맑은 고딕" panose="020B0503020000020004" pitchFamily="50" charset="-127"/>
            </a:endParaRP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Featured Ingredients</a:t>
            </a:r>
            <a:r>
              <a:rPr lang="ko-KR" altLang="en-US" b="1" dirty="0">
                <a:solidFill>
                  <a:srgbClr val="8A0000"/>
                </a:solidFill>
                <a:latin typeface="맑은 고딕" panose="020B0503020000020004" pitchFamily="50" charset="-127"/>
                <a:ea typeface="맑은 고딕" panose="020B0503020000020004" pitchFamily="50" charset="-127"/>
              </a:rPr>
              <a:t> </a:t>
            </a:r>
          </a:p>
          <a:p>
            <a:pPr>
              <a:lnSpc>
                <a:spcPct val="150000"/>
              </a:lnSpc>
              <a:defRPr/>
            </a:pPr>
            <a:r>
              <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rPr>
              <a:t>  </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Niacinamide, Adenosine, Soybean Phyto-placenta, </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Ginsenoside, </a:t>
            </a:r>
            <a:r>
              <a:rPr lang="en-US" altLang="ko-KR" b="1" dirty="0" err="1">
                <a:solidFill>
                  <a:schemeClr val="tx1">
                    <a:lumMod val="75000"/>
                    <a:lumOff val="25000"/>
                  </a:schemeClr>
                </a:solidFill>
                <a:latin typeface="맑은 고딕" panose="020B0503020000020004" pitchFamily="50" charset="-127"/>
                <a:ea typeface="맑은 고딕" panose="020B0503020000020004" pitchFamily="50" charset="-127"/>
              </a:rPr>
              <a:t>Argan</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Kernel Oil, Shea Butter, </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Hydrolyzed Collagen, Hyaluronic Acid (Sodium</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Hyaluronate), etc., </a:t>
            </a:r>
            <a:endPar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endParaRP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How to Use</a:t>
            </a:r>
            <a:br>
              <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rPr>
            </a:br>
            <a:r>
              <a:rPr lang="ko-KR" altLang="en-US" b="1" dirty="0">
                <a:solidFill>
                  <a:schemeClr val="tx1">
                    <a:lumMod val="75000"/>
                    <a:lumOff val="25000"/>
                  </a:schemeClr>
                </a:solidFill>
                <a:latin typeface="맑은 고딕" panose="020B0503020000020004" pitchFamily="50" charset="-127"/>
                <a:ea typeface="맑은 고딕" panose="020B0503020000020004" pitchFamily="50" charset="-127"/>
              </a:rPr>
              <a:t>  </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1. Every morning and evening after applying serum, apply the </a:t>
            </a:r>
            <a:r>
              <a:rPr lang="en-US" altLang="ko-KR" b="1" dirty="0" err="1">
                <a:solidFill>
                  <a:schemeClr val="tx1">
                    <a:lumMod val="75000"/>
                    <a:lumOff val="25000"/>
                  </a:schemeClr>
                </a:solidFill>
                <a:latin typeface="맑은 고딕" panose="020B0503020000020004" pitchFamily="50" charset="-127"/>
                <a:ea typeface="맑은 고딕" panose="020B0503020000020004" pitchFamily="50" charset="-127"/>
              </a:rPr>
              <a:t>CareCella</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Hydration Deep Emulsion. Dot the product onto the cheeks, forehead, and chin and massage into the skin using a circular motion. </a:t>
            </a:r>
            <a:b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br>
            <a:endPar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7" name="TextBox 6">
            <a:extLst>
              <a:ext uri="{FF2B5EF4-FFF2-40B4-BE49-F238E27FC236}">
                <a16:creationId xmlns:a16="http://schemas.microsoft.com/office/drawing/2014/main" id="{F371950E-DFFE-A548-B047-CD2E350FB94C}"/>
              </a:ext>
            </a:extLst>
          </p:cNvPr>
          <p:cNvSpPr txBox="1"/>
          <p:nvPr/>
        </p:nvSpPr>
        <p:spPr>
          <a:xfrm>
            <a:off x="499922" y="548680"/>
            <a:ext cx="3660990"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Individual Product Details</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884817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48975" y="0"/>
            <a:ext cx="4123944" cy="6858000"/>
          </a:xfrm>
          <a:prstGeom prst="rect">
            <a:avLst/>
          </a:prstGeom>
        </p:spPr>
      </p:pic>
      <p:sp>
        <p:nvSpPr>
          <p:cNvPr id="20" name="TextBox 19"/>
          <p:cNvSpPr txBox="1"/>
          <p:nvPr/>
        </p:nvSpPr>
        <p:spPr>
          <a:xfrm>
            <a:off x="499922" y="548680"/>
            <a:ext cx="3084926"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Product Features</a:t>
            </a:r>
            <a:endParaRPr lang="ko-KR" altLang="en-US" sz="1900" dirty="0">
              <a:solidFill>
                <a:schemeClr val="bg2">
                  <a:lumMod val="75000"/>
                </a:schemeClr>
              </a:solidFill>
              <a:latin typeface="맑은 고딕" panose="020B0503020000020004" pitchFamily="50" charset="-127"/>
              <a:ea typeface="맑은 고딕" panose="020B0503020000020004" pitchFamily="50" charset="-127"/>
            </a:endParaRPr>
          </a:p>
        </p:txBody>
      </p:sp>
      <p:pic>
        <p:nvPicPr>
          <p:cNvPr id="37" name="그림 36"/>
          <p:cNvPicPr>
            <a:picLocks noChangeAspect="1"/>
          </p:cNvPicPr>
          <p:nvPr/>
        </p:nvPicPr>
        <p:blipFill>
          <a:blip r:embed="rId4"/>
          <a:stretch>
            <a:fillRect/>
          </a:stretch>
        </p:blipFill>
        <p:spPr>
          <a:xfrm>
            <a:off x="727007" y="5988395"/>
            <a:ext cx="803585" cy="156147"/>
          </a:xfrm>
          <a:prstGeom prst="rect">
            <a:avLst/>
          </a:prstGeom>
        </p:spPr>
      </p:pic>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9" name="TextBox 8"/>
          <p:cNvSpPr txBox="1"/>
          <p:nvPr/>
        </p:nvSpPr>
        <p:spPr>
          <a:xfrm>
            <a:off x="164398" y="1957695"/>
            <a:ext cx="5292657" cy="2636043"/>
          </a:xfrm>
          <a:prstGeom prst="rect">
            <a:avLst/>
          </a:prstGeom>
          <a:noFill/>
        </p:spPr>
        <p:txBody>
          <a:bodyPr wrap="square" rtlCol="0">
            <a:spAutoFit/>
          </a:bodyPr>
          <a:lstStyle/>
          <a:p>
            <a:pPr>
              <a:lnSpc>
                <a:spcPct val="150000"/>
              </a:lnSpc>
              <a:defRPr/>
            </a:pP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Hydration and Nourishment</a:t>
            </a:r>
            <a:b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b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Lightweight silky emulsion glides onto the skin to provide</a:t>
            </a:r>
          </a:p>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hydration and nourishment. </a:t>
            </a:r>
            <a:endPar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endParaRPr>
          </a:p>
          <a:p>
            <a:pPr>
              <a:lnSpc>
                <a:spcPct val="150000"/>
              </a:lnSpc>
              <a:defRPr/>
            </a:pP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Creates a Moisture Barrier for Glowing Skin</a:t>
            </a:r>
            <a:b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b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  </a:t>
            </a:r>
            <a:r>
              <a:rPr lang="en-US" altLang="ko-KR" b="1" dirty="0">
                <a:gradFill>
                  <a:gsLst>
                    <a:gs pos="0">
                      <a:schemeClr val="tx1">
                        <a:lumMod val="75000"/>
                        <a:lumOff val="25000"/>
                      </a:schemeClr>
                    </a:gs>
                    <a:gs pos="100000">
                      <a:schemeClr val="tx1">
                        <a:lumMod val="75000"/>
                        <a:lumOff val="25000"/>
                      </a:schemeClr>
                    </a:gs>
                  </a:gsLst>
                  <a:lin ang="0" scaled="1"/>
                </a:gradFill>
                <a:latin typeface="맑은 고딕" panose="020B0503020000020004" pitchFamily="50" charset="-127"/>
                <a:ea typeface="맑은 고딕" panose="020B0503020000020004" pitchFamily="50" charset="-127"/>
              </a:rPr>
              <a:t>Contains Hyaluronic Acid and Peptide Complex (Soybean Phyto-placenta, Ginsenoside, Hydrolyzed Collagen) and Shea Butter to create a moisture barrier that will keep skin optimally hydrated while also providing a hydrated glow. </a:t>
            </a:r>
            <a:endPar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148822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7" name="그림 36"/>
          <p:cNvPicPr>
            <a:picLocks noChangeAspect="1"/>
          </p:cNvPicPr>
          <p:nvPr/>
        </p:nvPicPr>
        <p:blipFill>
          <a:blip r:embed="rId4"/>
          <a:stretch>
            <a:fillRect/>
          </a:stretch>
        </p:blipFill>
        <p:spPr>
          <a:xfrm>
            <a:off x="727007" y="5988395"/>
            <a:ext cx="803585" cy="156147"/>
          </a:xfrm>
          <a:prstGeom prst="rect">
            <a:avLst/>
          </a:prstGeom>
        </p:spPr>
      </p:pic>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8" name="TextBox 7"/>
          <p:cNvSpPr txBox="1"/>
          <p:nvPr/>
        </p:nvSpPr>
        <p:spPr>
          <a:xfrm>
            <a:off x="344488" y="1484784"/>
            <a:ext cx="4862568" cy="5221301"/>
          </a:xfrm>
          <a:prstGeom prst="rect">
            <a:avLst/>
          </a:prstGeom>
          <a:noFill/>
        </p:spPr>
        <p:txBody>
          <a:bodyPr wrap="square" rtlCol="0">
            <a:spAutoFit/>
          </a:bodyPr>
          <a:lstStyle/>
          <a:p>
            <a:pPr>
              <a:lnSpc>
                <a:spcPct val="150000"/>
              </a:lnSpc>
              <a:defRPr/>
            </a:pP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a:t>
            </a:r>
            <a:r>
              <a:rPr lang="en-US" altLang="ko-KR" b="1" dirty="0" err="1">
                <a:solidFill>
                  <a:schemeClr val="tx1">
                    <a:lumMod val="75000"/>
                    <a:lumOff val="25000"/>
                  </a:schemeClr>
                </a:solidFill>
                <a:latin typeface="맑은 고딕" panose="020B0503020000020004" pitchFamily="50" charset="-127"/>
                <a:ea typeface="맑은 고딕" panose="020B0503020000020004" pitchFamily="50" charset="-127"/>
              </a:rPr>
              <a:t>CareCella</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 Hydration Aqua Cream</a:t>
            </a: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Net Wt.</a:t>
            </a:r>
            <a:r>
              <a:rPr lang="ko-KR" altLang="en-US" b="1" dirty="0">
                <a:solidFill>
                  <a:srgbClr val="8A0000"/>
                </a:solidFill>
                <a:latin typeface="맑은 고딕" panose="020B0503020000020004" pitchFamily="50" charset="-127"/>
                <a:ea typeface="맑은 고딕" panose="020B0503020000020004" pitchFamily="50" charset="-127"/>
              </a:rPr>
              <a:t> </a:t>
            </a:r>
            <a:r>
              <a:rPr lang="en-US" altLang="ko-KR" b="1" dirty="0">
                <a:solidFill>
                  <a:srgbClr val="8A0000"/>
                </a:solidFill>
                <a:latin typeface="맑은 고딕" panose="020B0503020000020004" pitchFamily="50" charset="-127"/>
                <a:ea typeface="맑은 고딕" panose="020B0503020000020004" pitchFamily="50" charset="-127"/>
              </a:rPr>
              <a:t>: </a:t>
            </a:r>
            <a:r>
              <a:rPr lang="en-US" altLang="ko-KR" b="1" dirty="0">
                <a:solidFill>
                  <a:schemeClr val="bg2">
                    <a:lumMod val="50000"/>
                  </a:schemeClr>
                </a:solidFill>
                <a:latin typeface="맑은 고딕" panose="020B0503020000020004" pitchFamily="50" charset="-127"/>
                <a:ea typeface="맑은 고딕" panose="020B0503020000020004" pitchFamily="50" charset="-127"/>
              </a:rPr>
              <a:t>100</a:t>
            </a:r>
            <a:r>
              <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rPr>
              <a:t>mL e 3.38 fl. Oz. </a:t>
            </a: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Uses</a:t>
            </a:r>
            <a:r>
              <a:rPr lang="ko-KR" altLang="en-US" b="1" dirty="0">
                <a:solidFill>
                  <a:srgbClr val="8A0000"/>
                </a:solidFill>
                <a:latin typeface="맑은 고딕" panose="020B0503020000020004" pitchFamily="50" charset="-127"/>
                <a:ea typeface="맑은 고딕" panose="020B0503020000020004" pitchFamily="50" charset="-127"/>
              </a:rPr>
              <a:t> </a:t>
            </a:r>
            <a:r>
              <a:rPr lang="en-US" altLang="ko-KR" b="1" dirty="0">
                <a:solidFill>
                  <a:srgbClr val="8A0000"/>
                </a:solidFill>
                <a:latin typeface="맑은 고딕" panose="020B0503020000020004" pitchFamily="50" charset="-127"/>
                <a:ea typeface="맑은 고딕" panose="020B0503020000020004" pitchFamily="50" charset="-127"/>
              </a:rPr>
              <a:t>: </a:t>
            </a:r>
            <a:r>
              <a:rPr lang="en-US" altLang="ko-KR" dirty="0">
                <a:solidFill>
                  <a:schemeClr val="bg2">
                    <a:lumMod val="50000"/>
                  </a:schemeClr>
                </a:solidFill>
                <a:latin typeface="맑은 고딕" panose="020B0503020000020004" pitchFamily="50" charset="-127"/>
                <a:ea typeface="맑은 고딕" panose="020B0503020000020004" pitchFamily="50" charset="-127"/>
              </a:rPr>
              <a:t>Hydrates, brightens, and reduces the appearance of wrinkles.</a:t>
            </a: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a:t>
            </a:r>
            <a:r>
              <a:rPr lang="en-US" altLang="ko-KR" b="1" dirty="0">
                <a:gradFill>
                  <a:gsLst>
                    <a:gs pos="0">
                      <a:srgbClr val="8A0000"/>
                    </a:gs>
                    <a:gs pos="100000">
                      <a:srgbClr val="8A0000"/>
                    </a:gs>
                  </a:gsLst>
                  <a:lin ang="0" scaled="1"/>
                </a:gradFill>
                <a:latin typeface="맑은 고딕" panose="020B0503020000020004" pitchFamily="50" charset="-127"/>
                <a:ea typeface="맑은 고딕" panose="020B0503020000020004" pitchFamily="50" charset="-127"/>
              </a:rPr>
              <a:t>Cosmetic - Brightens skin tone and reduces the appearance of wrinkles.</a:t>
            </a:r>
            <a:endParaRPr lang="ko-KR" altLang="en-US" b="1" dirty="0">
              <a:solidFill>
                <a:srgbClr val="8A0000"/>
              </a:solidFill>
              <a:latin typeface="맑은 고딕" panose="020B0503020000020004" pitchFamily="50" charset="-127"/>
              <a:ea typeface="맑은 고딕" panose="020B0503020000020004" pitchFamily="50" charset="-127"/>
            </a:endParaRP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Tested for Safety and Quality Assurance by </a:t>
            </a:r>
            <a:r>
              <a:rPr lang="en-US" altLang="ko-KR" b="1" dirty="0" err="1">
                <a:solidFill>
                  <a:srgbClr val="8A0000"/>
                </a:solidFill>
                <a:latin typeface="맑은 고딕" panose="020B0503020000020004" pitchFamily="50" charset="-127"/>
                <a:ea typeface="맑은 고딕" panose="020B0503020000020004" pitchFamily="50" charset="-127"/>
              </a:rPr>
              <a:t>Dermatest</a:t>
            </a:r>
            <a:endParaRPr lang="ko-KR" altLang="en-US" b="1" dirty="0">
              <a:solidFill>
                <a:srgbClr val="8A0000"/>
              </a:solidFill>
              <a:latin typeface="맑은 고딕" panose="020B0503020000020004" pitchFamily="50" charset="-127"/>
              <a:ea typeface="맑은 고딕" panose="020B0503020000020004" pitchFamily="50" charset="-127"/>
            </a:endParaRP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Featured Ingredients</a:t>
            </a:r>
            <a:r>
              <a:rPr lang="ko-KR" altLang="en-US" b="1" dirty="0">
                <a:solidFill>
                  <a:srgbClr val="8A0000"/>
                </a:solidFill>
                <a:latin typeface="맑은 고딕" panose="020B0503020000020004" pitchFamily="50" charset="-127"/>
                <a:ea typeface="맑은 고딕" panose="020B0503020000020004" pitchFamily="50" charset="-127"/>
              </a:rPr>
              <a:t>            </a:t>
            </a:r>
          </a:p>
          <a:p>
            <a:pPr>
              <a:lnSpc>
                <a:spcPct val="150000"/>
              </a:lnSpc>
              <a:defRPr/>
            </a:pPr>
            <a:r>
              <a:rPr lang="en-US" altLang="ko-KR" dirty="0">
                <a:solidFill>
                  <a:schemeClr val="bg2">
                    <a:lumMod val="50000"/>
                  </a:schemeClr>
                </a:solidFill>
                <a:latin typeface="맑은 고딕" panose="020B0503020000020004" pitchFamily="50" charset="-127"/>
                <a:ea typeface="맑은 고딕" panose="020B0503020000020004" pitchFamily="50" charset="-127"/>
              </a:rPr>
              <a:t>Hydrolyzed Ginseng Saponin, Ginsenoside, Niacinamide,</a:t>
            </a:r>
            <a:r>
              <a:rPr lang="ko-KR" altLang="en-US" dirty="0">
                <a:solidFill>
                  <a:schemeClr val="bg2">
                    <a:lumMod val="50000"/>
                  </a:schemeClr>
                </a:solidFill>
                <a:latin typeface="맑은 고딕" panose="020B0503020000020004" pitchFamily="50" charset="-127"/>
                <a:ea typeface="맑은 고딕" panose="020B0503020000020004" pitchFamily="50" charset="-127"/>
              </a:rPr>
              <a:t> </a:t>
            </a:r>
            <a:r>
              <a:rPr lang="en-US" altLang="ko-KR" dirty="0">
                <a:solidFill>
                  <a:schemeClr val="bg2">
                    <a:lumMod val="50000"/>
                  </a:schemeClr>
                </a:solidFill>
                <a:latin typeface="맑은 고딕" panose="020B0503020000020004" pitchFamily="50" charset="-127"/>
                <a:ea typeface="맑은 고딕" panose="020B0503020000020004" pitchFamily="50" charset="-127"/>
              </a:rPr>
              <a:t>Adenosine, Hydrolyzed Collagen, Sodium Hyaluronate,</a:t>
            </a:r>
            <a:r>
              <a:rPr lang="ko-KR" altLang="en-US" dirty="0">
                <a:solidFill>
                  <a:schemeClr val="bg2">
                    <a:lumMod val="50000"/>
                  </a:schemeClr>
                </a:solidFill>
                <a:latin typeface="맑은 고딕" panose="020B0503020000020004" pitchFamily="50" charset="-127"/>
                <a:ea typeface="맑은 고딕" panose="020B0503020000020004" pitchFamily="50" charset="-127"/>
              </a:rPr>
              <a:t> </a:t>
            </a:r>
            <a:r>
              <a:rPr lang="en-US" altLang="ko-KR" dirty="0">
                <a:solidFill>
                  <a:schemeClr val="bg2">
                    <a:lumMod val="50000"/>
                  </a:schemeClr>
                </a:solidFill>
                <a:latin typeface="맑은 고딕" panose="020B0503020000020004" pitchFamily="50" charset="-127"/>
                <a:ea typeface="맑은 고딕" panose="020B0503020000020004" pitchFamily="50" charset="-127"/>
              </a:rPr>
              <a:t>Panthenol,</a:t>
            </a:r>
            <a:r>
              <a:rPr lang="ko-KR" altLang="en-US" dirty="0">
                <a:solidFill>
                  <a:schemeClr val="bg2">
                    <a:lumMod val="50000"/>
                  </a:schemeClr>
                </a:solidFill>
                <a:latin typeface="맑은 고딕" panose="020B0503020000020004" pitchFamily="50" charset="-127"/>
                <a:ea typeface="맑은 고딕" panose="020B0503020000020004" pitchFamily="50" charset="-127"/>
              </a:rPr>
              <a:t> </a:t>
            </a:r>
            <a:r>
              <a:rPr lang="en-US" altLang="ko-KR" dirty="0" err="1">
                <a:solidFill>
                  <a:schemeClr val="bg2">
                    <a:lumMod val="50000"/>
                  </a:schemeClr>
                </a:solidFill>
                <a:latin typeface="맑은 고딕" panose="020B0503020000020004" pitchFamily="50" charset="-127"/>
                <a:ea typeface="맑은 고딕" panose="020B0503020000020004" pitchFamily="50" charset="-127"/>
              </a:rPr>
              <a:t>Trehalose</a:t>
            </a:r>
            <a:r>
              <a:rPr lang="en-US" altLang="ko-KR" dirty="0">
                <a:solidFill>
                  <a:schemeClr val="bg2">
                    <a:lumMod val="50000"/>
                  </a:schemeClr>
                </a:solidFill>
                <a:latin typeface="맑은 고딕" panose="020B0503020000020004" pitchFamily="50" charset="-127"/>
                <a:ea typeface="맑은 고딕" panose="020B0503020000020004" pitchFamily="50" charset="-127"/>
              </a:rPr>
              <a:t>,</a:t>
            </a:r>
            <a:r>
              <a:rPr lang="ko-KR" altLang="en-US" dirty="0">
                <a:solidFill>
                  <a:schemeClr val="bg2">
                    <a:lumMod val="50000"/>
                  </a:schemeClr>
                </a:solidFill>
                <a:latin typeface="맑은 고딕" panose="020B0503020000020004" pitchFamily="50" charset="-127"/>
                <a:ea typeface="맑은 고딕" panose="020B0503020000020004" pitchFamily="50" charset="-127"/>
              </a:rPr>
              <a:t> </a:t>
            </a:r>
            <a:r>
              <a:rPr lang="en-US" altLang="ko-KR" dirty="0">
                <a:solidFill>
                  <a:schemeClr val="bg2">
                    <a:lumMod val="50000"/>
                  </a:schemeClr>
                </a:solidFill>
                <a:latin typeface="맑은 고딕" panose="020B0503020000020004" pitchFamily="50" charset="-127"/>
                <a:ea typeface="맑은 고딕" panose="020B0503020000020004" pitchFamily="50" charset="-127"/>
              </a:rPr>
              <a:t>Sea Salt, Allantoin</a:t>
            </a:r>
          </a:p>
          <a:p>
            <a:pPr>
              <a:lnSpc>
                <a:spcPct val="150000"/>
              </a:lnSpc>
              <a:defRPr/>
            </a:pPr>
            <a:endParaRPr lang="en-US" altLang="ko-KR" b="1" dirty="0">
              <a:solidFill>
                <a:srgbClr val="8A0000"/>
              </a:solidFill>
              <a:latin typeface="맑은 고딕" panose="020B0503020000020004" pitchFamily="50" charset="-127"/>
              <a:ea typeface="맑은 고딕" panose="020B0503020000020004" pitchFamily="50" charset="-127"/>
            </a:endParaRP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How to Use: </a:t>
            </a:r>
            <a:r>
              <a:rPr lang="en-US" altLang="ko-KR" dirty="0">
                <a:solidFill>
                  <a:schemeClr val="tx1">
                    <a:lumMod val="75000"/>
                    <a:lumOff val="25000"/>
                  </a:schemeClr>
                </a:solidFill>
                <a:latin typeface="맑은 고딕" panose="020B0503020000020004" pitchFamily="50" charset="-127"/>
                <a:ea typeface="맑은 고딕" panose="020B0503020000020004" pitchFamily="50" charset="-127"/>
              </a:rPr>
              <a:t>After applying toner and serum, apply the </a:t>
            </a:r>
            <a:r>
              <a:rPr lang="en-US" altLang="ko-KR" dirty="0" err="1">
                <a:solidFill>
                  <a:schemeClr val="tx1">
                    <a:lumMod val="75000"/>
                    <a:lumOff val="25000"/>
                  </a:schemeClr>
                </a:solidFill>
                <a:latin typeface="맑은 고딕" panose="020B0503020000020004" pitchFamily="50" charset="-127"/>
                <a:ea typeface="맑은 고딕" panose="020B0503020000020004" pitchFamily="50" charset="-127"/>
              </a:rPr>
              <a:t>CareCella</a:t>
            </a:r>
            <a:r>
              <a:rPr lang="en-US" altLang="ko-KR" dirty="0">
                <a:solidFill>
                  <a:schemeClr val="tx1">
                    <a:lumMod val="75000"/>
                    <a:lumOff val="25000"/>
                  </a:schemeClr>
                </a:solidFill>
                <a:latin typeface="맑은 고딕" panose="020B0503020000020004" pitchFamily="50" charset="-127"/>
                <a:ea typeface="맑은 고딕" panose="020B0503020000020004" pitchFamily="50" charset="-127"/>
              </a:rPr>
              <a:t> Hydration Aqua Cream to the face and neck. </a:t>
            </a:r>
          </a:p>
        </p:txBody>
      </p:sp>
      <p:sp>
        <p:nvSpPr>
          <p:cNvPr id="6" name="TextBox 5">
            <a:extLst>
              <a:ext uri="{FF2B5EF4-FFF2-40B4-BE49-F238E27FC236}">
                <a16:creationId xmlns:a16="http://schemas.microsoft.com/office/drawing/2014/main" id="{390C292B-B07C-3848-B0A0-6558448C528B}"/>
              </a:ext>
            </a:extLst>
          </p:cNvPr>
          <p:cNvSpPr txBox="1"/>
          <p:nvPr/>
        </p:nvSpPr>
        <p:spPr>
          <a:xfrm>
            <a:off x="499922" y="548680"/>
            <a:ext cx="3660990"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Individual Product Details</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522009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0" name="TextBox 19"/>
          <p:cNvSpPr txBox="1"/>
          <p:nvPr/>
        </p:nvSpPr>
        <p:spPr>
          <a:xfrm>
            <a:off x="499922" y="548680"/>
            <a:ext cx="3084926"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Product Features</a:t>
            </a:r>
            <a:endParaRPr lang="ko-KR" altLang="en-US" sz="1900" dirty="0">
              <a:solidFill>
                <a:schemeClr val="bg2">
                  <a:lumMod val="75000"/>
                </a:schemeClr>
              </a:solidFill>
              <a:latin typeface="맑은 고딕" panose="020B0503020000020004" pitchFamily="50" charset="-127"/>
              <a:ea typeface="맑은 고딕" panose="020B0503020000020004" pitchFamily="50" charset="-127"/>
            </a:endParaRPr>
          </a:p>
        </p:txBody>
      </p:sp>
      <p:pic>
        <p:nvPicPr>
          <p:cNvPr id="37" name="그림 36"/>
          <p:cNvPicPr>
            <a:picLocks noChangeAspect="1"/>
          </p:cNvPicPr>
          <p:nvPr/>
        </p:nvPicPr>
        <p:blipFill>
          <a:blip r:embed="rId4"/>
          <a:stretch>
            <a:fillRect/>
          </a:stretch>
        </p:blipFill>
        <p:spPr>
          <a:xfrm>
            <a:off x="727007" y="5988395"/>
            <a:ext cx="803585" cy="156147"/>
          </a:xfrm>
          <a:prstGeom prst="rect">
            <a:avLst/>
          </a:prstGeom>
        </p:spPr>
      </p:pic>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7" name="TextBox 6"/>
          <p:cNvSpPr txBox="1"/>
          <p:nvPr/>
        </p:nvSpPr>
        <p:spPr>
          <a:xfrm>
            <a:off x="297244" y="1518430"/>
            <a:ext cx="4752528" cy="4251805"/>
          </a:xfrm>
          <a:prstGeom prst="rect">
            <a:avLst/>
          </a:prstGeom>
          <a:noFill/>
        </p:spPr>
        <p:txBody>
          <a:bodyPr wrap="square" rtlCol="0">
            <a:spAutoFit/>
          </a:bodyPr>
          <a:lstStyle/>
          <a:p>
            <a:pPr>
              <a:lnSpc>
                <a:spcPct val="150000"/>
              </a:lnSpc>
              <a:defRPr/>
            </a:pPr>
            <a:r>
              <a:rPr lang="en-US" altLang="ko-KR" dirty="0">
                <a:solidFill>
                  <a:srgbClr val="8A0000"/>
                </a:solidFill>
                <a:latin typeface="맑은 고딕" panose="020B0503020000020004" pitchFamily="50" charset="-127"/>
                <a:ea typeface="맑은 고딕" panose="020B0503020000020004" pitchFamily="50" charset="-127"/>
              </a:rPr>
              <a:t>+ </a:t>
            </a:r>
            <a:r>
              <a:rPr lang="en-US" altLang="ko-KR" b="1" dirty="0">
                <a:solidFill>
                  <a:srgbClr val="8A0000"/>
                </a:solidFill>
                <a:latin typeface="맑은 고딕" panose="020B0503020000020004" pitchFamily="50" charset="-127"/>
                <a:ea typeface="맑은 고딕" panose="020B0503020000020004" pitchFamily="50" charset="-127"/>
              </a:rPr>
              <a:t>Double the Hydration </a:t>
            </a:r>
            <a:endParaRPr lang="ko-KR" altLang="en-US" b="1" dirty="0">
              <a:solidFill>
                <a:srgbClr val="8A0000"/>
              </a:solidFill>
              <a:latin typeface="맑은 고딕" panose="020B0503020000020004" pitchFamily="50" charset="-127"/>
              <a:ea typeface="맑은 고딕" panose="020B0503020000020004" pitchFamily="50" charset="-127"/>
            </a:endParaRPr>
          </a:p>
          <a:p>
            <a:pPr>
              <a:lnSpc>
                <a:spcPct val="150000"/>
              </a:lnSpc>
              <a:defRPr/>
            </a:pPr>
            <a:r>
              <a:rPr lang="en-US" altLang="ko-KR" dirty="0">
                <a:solidFill>
                  <a:schemeClr val="bg2">
                    <a:lumMod val="50000"/>
                  </a:schemeClr>
                </a:solidFill>
                <a:latin typeface="맑은 고딕" panose="020B0503020000020004" pitchFamily="50" charset="-127"/>
                <a:ea typeface="맑은 고딕" panose="020B0503020000020004" pitchFamily="50" charset="-127"/>
              </a:rPr>
              <a:t>Hydrolyzed Collagen and Sodium Hyaluronate are combined for powerful moisturizing benefits.</a:t>
            </a:r>
          </a:p>
          <a:p>
            <a:pPr>
              <a:lnSpc>
                <a:spcPct val="150000"/>
              </a:lnSpc>
              <a:defRPr/>
            </a:pPr>
            <a:endParaRPr lang="en-US" altLang="ko-KR" dirty="0">
              <a:solidFill>
                <a:schemeClr val="bg2">
                  <a:lumMod val="50000"/>
                </a:schemeClr>
              </a:solidFill>
              <a:latin typeface="맑은 고딕" panose="020B0503020000020004" pitchFamily="50" charset="-127"/>
              <a:ea typeface="맑은 고딕" panose="020B0503020000020004" pitchFamily="50" charset="-127"/>
            </a:endParaRPr>
          </a:p>
          <a:p>
            <a:pPr>
              <a:lnSpc>
                <a:spcPct val="150000"/>
              </a:lnSpc>
              <a:defRPr/>
            </a:pPr>
            <a:endParaRPr lang="ko-KR" altLang="en-US" dirty="0">
              <a:solidFill>
                <a:schemeClr val="bg2">
                  <a:lumMod val="50000"/>
                </a:schemeClr>
              </a:solidFill>
              <a:latin typeface="맑은 고딕" panose="020B0503020000020004" pitchFamily="50" charset="-127"/>
              <a:ea typeface="맑은 고딕" panose="020B0503020000020004" pitchFamily="50" charset="-127"/>
            </a:endParaRPr>
          </a:p>
          <a:p>
            <a:pPr>
              <a:lnSpc>
                <a:spcPct val="150000"/>
              </a:lnSpc>
              <a:defRPr/>
            </a:pPr>
            <a:r>
              <a:rPr lang="en-US" altLang="ko-KR" dirty="0">
                <a:solidFill>
                  <a:srgbClr val="8A0000"/>
                </a:solidFill>
                <a:latin typeface="맑은 고딕" panose="020B0503020000020004" pitchFamily="50" charset="-127"/>
                <a:ea typeface="맑은 고딕" panose="020B0503020000020004" pitchFamily="50" charset="-127"/>
              </a:rPr>
              <a:t>+ </a:t>
            </a:r>
            <a:r>
              <a:rPr lang="en-US" altLang="ko-KR" b="1" dirty="0">
                <a:solidFill>
                  <a:srgbClr val="8A0000"/>
                </a:solidFill>
                <a:latin typeface="맑은 고딕" panose="020B0503020000020004" pitchFamily="50" charset="-127"/>
                <a:ea typeface="맑은 고딕" panose="020B0503020000020004" pitchFamily="50" charset="-127"/>
              </a:rPr>
              <a:t>Optimal Formulation of Dead Sea Salt, Panthenol, Allantoin, and </a:t>
            </a:r>
            <a:r>
              <a:rPr lang="en-US" altLang="ko-KR" b="1" dirty="0" err="1">
                <a:solidFill>
                  <a:srgbClr val="8A0000"/>
                </a:solidFill>
                <a:latin typeface="맑은 고딕" panose="020B0503020000020004" pitchFamily="50" charset="-127"/>
                <a:ea typeface="맑은 고딕" panose="020B0503020000020004" pitchFamily="50" charset="-127"/>
              </a:rPr>
              <a:t>Trehalose</a:t>
            </a:r>
            <a:r>
              <a:rPr lang="en-US" altLang="ko-KR" b="1" dirty="0">
                <a:solidFill>
                  <a:srgbClr val="8A0000"/>
                </a:solidFill>
                <a:latin typeface="맑은 고딕" panose="020B0503020000020004" pitchFamily="50" charset="-127"/>
                <a:ea typeface="맑은 고딕" panose="020B0503020000020004" pitchFamily="50" charset="-127"/>
              </a:rPr>
              <a:t> </a:t>
            </a:r>
          </a:p>
          <a:p>
            <a:pPr>
              <a:lnSpc>
                <a:spcPct val="150000"/>
              </a:lnSpc>
              <a:defRPr/>
            </a:pPr>
            <a:r>
              <a:rPr lang="en-US" altLang="ko-KR" dirty="0">
                <a:solidFill>
                  <a:schemeClr val="bg2">
                    <a:lumMod val="50000"/>
                  </a:schemeClr>
                </a:solidFill>
                <a:latin typeface="맑은 고딕" panose="020B0503020000020004" pitchFamily="50" charset="-127"/>
                <a:ea typeface="맑은 고딕" panose="020B0503020000020004" pitchFamily="50" charset="-127"/>
              </a:rPr>
              <a:t>Contains hydrating ingredients that condition the skin and help to relieve and prevent itchiness due to dryness.</a:t>
            </a:r>
          </a:p>
          <a:p>
            <a:pPr>
              <a:lnSpc>
                <a:spcPct val="150000"/>
              </a:lnSpc>
              <a:defRPr/>
            </a:pPr>
            <a:r>
              <a:rPr lang="en-US" altLang="ko-KR" dirty="0">
                <a:solidFill>
                  <a:schemeClr val="bg2">
                    <a:lumMod val="50000"/>
                  </a:schemeClr>
                </a:solidFill>
                <a:latin typeface="맑은 고딕" panose="020B0503020000020004" pitchFamily="50" charset="-127"/>
                <a:ea typeface="맑은 고딕" panose="020B0503020000020004" pitchFamily="50" charset="-127"/>
              </a:rPr>
              <a:t>Dead Sea Salt, an ingredient rich in unique minerals, as well as Panthenol, Allantoin and </a:t>
            </a:r>
            <a:r>
              <a:rPr lang="en-US" altLang="ko-KR" dirty="0" err="1">
                <a:solidFill>
                  <a:schemeClr val="bg2">
                    <a:lumMod val="50000"/>
                  </a:schemeClr>
                </a:solidFill>
                <a:latin typeface="맑은 고딕" panose="020B0503020000020004" pitchFamily="50" charset="-127"/>
                <a:ea typeface="맑은 고딕" panose="020B0503020000020004" pitchFamily="50" charset="-127"/>
              </a:rPr>
              <a:t>Trehalose</a:t>
            </a:r>
            <a:r>
              <a:rPr lang="en-US" altLang="ko-KR" dirty="0">
                <a:solidFill>
                  <a:schemeClr val="bg2">
                    <a:lumMod val="50000"/>
                  </a:schemeClr>
                </a:solidFill>
                <a:latin typeface="맑은 고딕" panose="020B0503020000020004" pitchFamily="50" charset="-127"/>
                <a:ea typeface="맑은 고딕" panose="020B0503020000020004" pitchFamily="50" charset="-127"/>
              </a:rPr>
              <a:t> are optimally formulated to condition the skin.</a:t>
            </a:r>
            <a:endParaRPr lang="ko-KR" altLang="en-US" dirty="0">
              <a:solidFill>
                <a:schemeClr val="bg2">
                  <a:lumMod val="50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243467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0" name="TextBox 19"/>
          <p:cNvSpPr txBox="1"/>
          <p:nvPr/>
        </p:nvSpPr>
        <p:spPr>
          <a:xfrm>
            <a:off x="499922" y="548680"/>
            <a:ext cx="3084926"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Product Features</a:t>
            </a:r>
            <a:endParaRPr lang="ko-KR" altLang="en-US" sz="1900" dirty="0">
              <a:solidFill>
                <a:schemeClr val="bg2">
                  <a:lumMod val="75000"/>
                </a:schemeClr>
              </a:solidFill>
              <a:latin typeface="맑은 고딕" panose="020B0503020000020004" pitchFamily="50" charset="-127"/>
              <a:ea typeface="맑은 고딕" panose="020B0503020000020004" pitchFamily="50" charset="-127"/>
            </a:endParaRPr>
          </a:p>
        </p:txBody>
      </p:sp>
      <p:pic>
        <p:nvPicPr>
          <p:cNvPr id="37" name="그림 36"/>
          <p:cNvPicPr>
            <a:picLocks noChangeAspect="1"/>
          </p:cNvPicPr>
          <p:nvPr/>
        </p:nvPicPr>
        <p:blipFill>
          <a:blip r:embed="rId4"/>
          <a:stretch>
            <a:fillRect/>
          </a:stretch>
        </p:blipFill>
        <p:spPr>
          <a:xfrm>
            <a:off x="727007" y="5988395"/>
            <a:ext cx="803585" cy="156147"/>
          </a:xfrm>
          <a:prstGeom prst="rect">
            <a:avLst/>
          </a:prstGeom>
        </p:spPr>
      </p:pic>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7" name="TextBox 6"/>
          <p:cNvSpPr txBox="1"/>
          <p:nvPr/>
        </p:nvSpPr>
        <p:spPr>
          <a:xfrm>
            <a:off x="297244" y="1196752"/>
            <a:ext cx="4752528" cy="5544467"/>
          </a:xfrm>
          <a:prstGeom prst="rect">
            <a:avLst/>
          </a:prstGeom>
          <a:noFill/>
        </p:spPr>
        <p:txBody>
          <a:bodyPr wrap="square" rtlCol="0">
            <a:spAutoFit/>
          </a:bodyPr>
          <a:lstStyle/>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+ 3 Types of Hyaluronic Acid Particles</a:t>
            </a:r>
            <a:endParaRPr lang="ko-KR" altLang="en-US" b="1" dirty="0">
              <a:solidFill>
                <a:srgbClr val="8A0000"/>
              </a:solidFill>
              <a:latin typeface="맑은 고딕" panose="020B0503020000020004" pitchFamily="50" charset="-127"/>
              <a:ea typeface="맑은 고딕" panose="020B0503020000020004" pitchFamily="50" charset="-127"/>
            </a:endParaRPr>
          </a:p>
          <a:p>
            <a:pPr>
              <a:lnSpc>
                <a:spcPct val="150000"/>
              </a:lnSpc>
              <a:defRPr/>
            </a:pPr>
            <a:r>
              <a:rPr lang="ko-KR" altLang="en-US" dirty="0">
                <a:solidFill>
                  <a:schemeClr val="bg2">
                    <a:lumMod val="50000"/>
                  </a:schemeClr>
                </a:solidFill>
                <a:latin typeface="맑은 고딕" panose="020B0503020000020004" pitchFamily="50" charset="-127"/>
                <a:ea typeface="맑은 고딕" panose="020B0503020000020004" pitchFamily="50" charset="-127"/>
              </a:rPr>
              <a:t>  </a:t>
            </a:r>
            <a:r>
              <a:rPr lang="en-US" altLang="ko-KR" dirty="0">
                <a:solidFill>
                  <a:schemeClr val="bg2">
                    <a:lumMod val="50000"/>
                  </a:schemeClr>
                </a:solidFill>
                <a:latin typeface="맑은 고딕" panose="020B0503020000020004" pitchFamily="50" charset="-127"/>
                <a:ea typeface="맑은 고딕" panose="020B0503020000020004" pitchFamily="50" charset="-127"/>
              </a:rPr>
              <a:t>3 types of Hyaluronic Acid particles creates three</a:t>
            </a:r>
          </a:p>
          <a:p>
            <a:pPr>
              <a:lnSpc>
                <a:spcPct val="150000"/>
              </a:lnSpc>
              <a:defRPr/>
            </a:pPr>
            <a:r>
              <a:rPr lang="en-US" altLang="ko-KR" dirty="0">
                <a:solidFill>
                  <a:schemeClr val="bg2">
                    <a:lumMod val="50000"/>
                  </a:schemeClr>
                </a:solidFill>
                <a:latin typeface="맑은 고딕" panose="020B0503020000020004" pitchFamily="50" charset="-127"/>
                <a:ea typeface="맑은 고딕" panose="020B0503020000020004" pitchFamily="50" charset="-127"/>
              </a:rPr>
              <a:t>  layers of hydration to maintain hydrated skin.</a:t>
            </a:r>
          </a:p>
          <a:p>
            <a:pPr>
              <a:lnSpc>
                <a:spcPct val="150000"/>
              </a:lnSpc>
              <a:defRPr/>
            </a:pPr>
            <a:endParaRPr lang="ko-KR" altLang="en-US" dirty="0">
              <a:solidFill>
                <a:schemeClr val="bg2">
                  <a:lumMod val="50000"/>
                </a:schemeClr>
              </a:solidFill>
              <a:latin typeface="맑은 고딕" panose="020B0503020000020004" pitchFamily="50" charset="-127"/>
              <a:ea typeface="맑은 고딕" panose="020B0503020000020004" pitchFamily="50" charset="-127"/>
            </a:endParaRP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Peptide Complex to Awaken Dull, Dry Skin</a:t>
            </a:r>
            <a:endParaRPr lang="ko-KR" altLang="en-US" b="1" dirty="0">
              <a:solidFill>
                <a:srgbClr val="8A0000"/>
              </a:solidFill>
              <a:latin typeface="맑은 고딕" panose="020B0503020000020004" pitchFamily="50" charset="-127"/>
              <a:ea typeface="맑은 고딕" panose="020B0503020000020004" pitchFamily="50" charset="-127"/>
            </a:endParaRPr>
          </a:p>
          <a:p>
            <a:pPr>
              <a:lnSpc>
                <a:spcPct val="150000"/>
              </a:lnSpc>
              <a:defRPr/>
            </a:pPr>
            <a:r>
              <a:rPr lang="ko-KR" altLang="en-US" dirty="0">
                <a:solidFill>
                  <a:schemeClr val="bg2">
                    <a:lumMod val="50000"/>
                  </a:schemeClr>
                </a:solidFill>
                <a:latin typeface="맑은 고딕" panose="020B0503020000020004" pitchFamily="50" charset="-127"/>
                <a:ea typeface="맑은 고딕" panose="020B0503020000020004" pitchFamily="50" charset="-127"/>
              </a:rPr>
              <a:t>  </a:t>
            </a:r>
            <a:r>
              <a:rPr lang="en-US" altLang="ko-KR" dirty="0">
                <a:solidFill>
                  <a:schemeClr val="bg2">
                    <a:lumMod val="50000"/>
                  </a:schemeClr>
                </a:solidFill>
                <a:latin typeface="맑은 고딕" panose="020B0503020000020004" pitchFamily="50" charset="-127"/>
                <a:ea typeface="맑은 고딕" panose="020B0503020000020004" pitchFamily="50" charset="-127"/>
              </a:rPr>
              <a:t>Tripeptide-29, Acetyl Hexapeptide-8, Hexapeptide-9, and Nicotinoyl Tripeptide-1 helps to awaken and refresh dull, dry skin.</a:t>
            </a:r>
          </a:p>
          <a:p>
            <a:pPr>
              <a:lnSpc>
                <a:spcPct val="150000"/>
              </a:lnSpc>
              <a:defRPr/>
            </a:pPr>
            <a:endParaRPr lang="en-US" altLang="ko-KR" b="1" dirty="0">
              <a:solidFill>
                <a:srgbClr val="C00000"/>
              </a:solidFill>
              <a:latin typeface="맑은 고딕" panose="020B0503020000020004" pitchFamily="50" charset="-127"/>
              <a:ea typeface="맑은 고딕" panose="020B0503020000020004" pitchFamily="50" charset="-127"/>
            </a:endParaRP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Nourishes the Skin</a:t>
            </a:r>
            <a:endParaRPr lang="ko-KR" altLang="en-US" b="1" dirty="0">
              <a:solidFill>
                <a:srgbClr val="8A0000"/>
              </a:solidFill>
              <a:latin typeface="맑은 고딕" panose="020B0503020000020004" pitchFamily="50" charset="-127"/>
              <a:ea typeface="맑은 고딕" panose="020B0503020000020004" pitchFamily="50" charset="-127"/>
            </a:endParaRPr>
          </a:p>
          <a:p>
            <a:pPr>
              <a:lnSpc>
                <a:spcPct val="150000"/>
              </a:lnSpc>
              <a:defRPr/>
            </a:pPr>
            <a:r>
              <a:rPr lang="ko-KR" altLang="en-US" dirty="0">
                <a:solidFill>
                  <a:schemeClr val="bg2">
                    <a:lumMod val="50000"/>
                  </a:schemeClr>
                </a:solidFill>
                <a:latin typeface="맑은 고딕" panose="020B0503020000020004" pitchFamily="50" charset="-127"/>
                <a:ea typeface="맑은 고딕" panose="020B0503020000020004" pitchFamily="50" charset="-127"/>
              </a:rPr>
              <a:t> </a:t>
            </a:r>
            <a:r>
              <a:rPr lang="en-US" altLang="ko-KR" dirty="0">
                <a:solidFill>
                  <a:schemeClr val="bg2">
                    <a:lumMod val="50000"/>
                  </a:schemeClr>
                </a:solidFill>
                <a:latin typeface="맑은 고딕" panose="020B0503020000020004" pitchFamily="50" charset="-127"/>
                <a:ea typeface="맑은 고딕" panose="020B0503020000020004" pitchFamily="50" charset="-127"/>
              </a:rPr>
              <a:t>Ginsenoside and Hydrolyzed Ginseng Saponin nourish the skin and help to strengthen skin barrier. </a:t>
            </a:r>
          </a:p>
          <a:p>
            <a:pPr>
              <a:lnSpc>
                <a:spcPct val="150000"/>
              </a:lnSpc>
              <a:defRPr/>
            </a:pPr>
            <a:endParaRPr lang="en-US" altLang="ko-KR" b="1" dirty="0">
              <a:solidFill>
                <a:srgbClr val="C00000"/>
              </a:solidFill>
              <a:latin typeface="맑은 고딕" panose="020B0503020000020004" pitchFamily="50" charset="-127"/>
              <a:ea typeface="맑은 고딕" panose="020B0503020000020004" pitchFamily="50" charset="-127"/>
            </a:endParaRPr>
          </a:p>
          <a:p>
            <a:pPr>
              <a:lnSpc>
                <a:spcPct val="150000"/>
              </a:lnSpc>
              <a:defRPr/>
            </a:pPr>
            <a:r>
              <a:rPr lang="en-US" altLang="ko-KR" b="1" dirty="0">
                <a:solidFill>
                  <a:srgbClr val="8A0000"/>
                </a:solidFill>
                <a:latin typeface="맑은 고딕" panose="020B0503020000020004" pitchFamily="50" charset="-127"/>
                <a:ea typeface="맑은 고딕" panose="020B0503020000020004" pitchFamily="50" charset="-127"/>
              </a:rPr>
              <a:t>+ Brightens Skin Tone and Reduces the Appearance of Wrinkles</a:t>
            </a:r>
            <a:endParaRPr lang="ko-KR" altLang="en-US" b="1" dirty="0">
              <a:solidFill>
                <a:srgbClr val="8A0000"/>
              </a:solidFill>
              <a:latin typeface="맑은 고딕" panose="020B0503020000020004" pitchFamily="50" charset="-127"/>
              <a:ea typeface="맑은 고딕" panose="020B0503020000020004" pitchFamily="50" charset="-127"/>
            </a:endParaRPr>
          </a:p>
          <a:p>
            <a:pPr>
              <a:lnSpc>
                <a:spcPct val="150000"/>
              </a:lnSpc>
              <a:defRPr/>
            </a:pPr>
            <a:r>
              <a:rPr lang="en-US" altLang="ko-KR" dirty="0">
                <a:solidFill>
                  <a:schemeClr val="bg2">
                    <a:lumMod val="50000"/>
                  </a:schemeClr>
                </a:solidFill>
                <a:latin typeface="맑은 고딕" panose="020B0503020000020004" pitchFamily="50" charset="-127"/>
                <a:ea typeface="맑은 고딕" panose="020B0503020000020004" pitchFamily="50" charset="-127"/>
              </a:rPr>
              <a:t>Contains Niacinamide and Adenosine to brighten the skin and reduce the appearance of wrinkles. </a:t>
            </a:r>
            <a:endParaRPr lang="ko-KR" altLang="en-US" dirty="0">
              <a:solidFill>
                <a:schemeClr val="bg2">
                  <a:lumMod val="50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083092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그림 10"/>
          <p:cNvPicPr>
            <a:picLocks noChangeAspect="1"/>
          </p:cNvPicPr>
          <p:nvPr/>
        </p:nvPicPr>
        <p:blipFill>
          <a:blip r:embed="rId3"/>
          <a:stretch>
            <a:fillRect/>
          </a:stretch>
        </p:blipFill>
        <p:spPr>
          <a:xfrm>
            <a:off x="5889104" y="0"/>
            <a:ext cx="3490546" cy="6858000"/>
          </a:xfrm>
          <a:prstGeom prst="rect">
            <a:avLst/>
          </a:prstGeom>
        </p:spPr>
      </p:pic>
      <p:sp>
        <p:nvSpPr>
          <p:cNvPr id="20" name="TextBox 19"/>
          <p:cNvSpPr txBox="1"/>
          <p:nvPr/>
        </p:nvSpPr>
        <p:spPr>
          <a:xfrm>
            <a:off x="499922" y="548680"/>
            <a:ext cx="2364846"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Order of Use</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pic>
        <p:nvPicPr>
          <p:cNvPr id="37" name="그림 36"/>
          <p:cNvPicPr>
            <a:picLocks noChangeAspect="1"/>
          </p:cNvPicPr>
          <p:nvPr/>
        </p:nvPicPr>
        <p:blipFill>
          <a:blip r:embed="rId4"/>
          <a:stretch>
            <a:fillRect/>
          </a:stretch>
        </p:blipFill>
        <p:spPr>
          <a:xfrm>
            <a:off x="727007" y="5988395"/>
            <a:ext cx="803585" cy="156147"/>
          </a:xfrm>
          <a:prstGeom prst="rect">
            <a:avLst/>
          </a:prstGeom>
        </p:spPr>
      </p:pic>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9" name="그림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193360" y="2204864"/>
            <a:ext cx="782637"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그림 3"/>
          <p:cNvPicPr>
            <a:picLocks noChangeAspect="1"/>
          </p:cNvPicPr>
          <p:nvPr/>
        </p:nvPicPr>
        <p:blipFill>
          <a:blip r:embed="rId6"/>
          <a:stretch>
            <a:fillRect/>
          </a:stretch>
        </p:blipFill>
        <p:spPr>
          <a:xfrm>
            <a:off x="128464" y="1484784"/>
            <a:ext cx="4917123" cy="4886002"/>
          </a:xfrm>
          <a:prstGeom prst="rect">
            <a:avLst/>
          </a:prstGeom>
        </p:spPr>
      </p:pic>
      <p:sp>
        <p:nvSpPr>
          <p:cNvPr id="2" name="TextBox 1">
            <a:extLst>
              <a:ext uri="{FF2B5EF4-FFF2-40B4-BE49-F238E27FC236}">
                <a16:creationId xmlns:a16="http://schemas.microsoft.com/office/drawing/2014/main" id="{E66D1201-3AB4-9245-8937-742F8D85E0A3}"/>
              </a:ext>
            </a:extLst>
          </p:cNvPr>
          <p:cNvSpPr txBox="1"/>
          <p:nvPr/>
        </p:nvSpPr>
        <p:spPr>
          <a:xfrm>
            <a:off x="238504" y="2987502"/>
            <a:ext cx="1402128" cy="215444"/>
          </a:xfrm>
          <a:prstGeom prst="rect">
            <a:avLst/>
          </a:prstGeom>
          <a:solidFill>
            <a:schemeClr val="bg1"/>
          </a:solidFill>
        </p:spPr>
        <p:txBody>
          <a:bodyPr wrap="square" rtlCol="0">
            <a:spAutoFit/>
          </a:bodyPr>
          <a:lstStyle/>
          <a:p>
            <a:r>
              <a:rPr lang="en-US" sz="800" b="1" dirty="0">
                <a:solidFill>
                  <a:schemeClr val="bg1">
                    <a:lumMod val="50000"/>
                  </a:schemeClr>
                </a:solidFill>
              </a:rPr>
              <a:t>Hydration Foam Cleanser</a:t>
            </a:r>
          </a:p>
        </p:txBody>
      </p:sp>
      <p:sp>
        <p:nvSpPr>
          <p:cNvPr id="10" name="TextBox 9">
            <a:extLst>
              <a:ext uri="{FF2B5EF4-FFF2-40B4-BE49-F238E27FC236}">
                <a16:creationId xmlns:a16="http://schemas.microsoft.com/office/drawing/2014/main" id="{01E60241-2710-2E4C-8229-6A9CC25FFF6A}"/>
              </a:ext>
            </a:extLst>
          </p:cNvPr>
          <p:cNvSpPr txBox="1"/>
          <p:nvPr/>
        </p:nvSpPr>
        <p:spPr>
          <a:xfrm>
            <a:off x="280217" y="3259723"/>
            <a:ext cx="1360415" cy="338554"/>
          </a:xfrm>
          <a:prstGeom prst="rect">
            <a:avLst/>
          </a:prstGeom>
          <a:solidFill>
            <a:schemeClr val="bg1"/>
          </a:solidFill>
        </p:spPr>
        <p:txBody>
          <a:bodyPr wrap="square" rtlCol="0">
            <a:spAutoFit/>
          </a:bodyPr>
          <a:lstStyle/>
          <a:p>
            <a:pPr algn="ctr"/>
            <a:r>
              <a:rPr lang="en-US" sz="800" dirty="0">
                <a:solidFill>
                  <a:schemeClr val="bg1">
                    <a:lumMod val="50000"/>
                  </a:schemeClr>
                </a:solidFill>
              </a:rPr>
              <a:t>Cleanse every morning </a:t>
            </a:r>
          </a:p>
          <a:p>
            <a:pPr algn="ctr"/>
            <a:r>
              <a:rPr lang="en-US" sz="800" dirty="0">
                <a:solidFill>
                  <a:schemeClr val="bg1">
                    <a:lumMod val="50000"/>
                  </a:schemeClr>
                </a:solidFill>
              </a:rPr>
              <a:t>and evening.</a:t>
            </a:r>
          </a:p>
        </p:txBody>
      </p:sp>
      <p:sp>
        <p:nvSpPr>
          <p:cNvPr id="12" name="TextBox 11">
            <a:extLst>
              <a:ext uri="{FF2B5EF4-FFF2-40B4-BE49-F238E27FC236}">
                <a16:creationId xmlns:a16="http://schemas.microsoft.com/office/drawing/2014/main" id="{FFA8FECF-FED0-F240-AE63-FAB8F5E72CF7}"/>
              </a:ext>
            </a:extLst>
          </p:cNvPr>
          <p:cNvSpPr txBox="1"/>
          <p:nvPr/>
        </p:nvSpPr>
        <p:spPr>
          <a:xfrm>
            <a:off x="1885961" y="2987502"/>
            <a:ext cx="1402128" cy="215444"/>
          </a:xfrm>
          <a:prstGeom prst="rect">
            <a:avLst/>
          </a:prstGeom>
          <a:solidFill>
            <a:schemeClr val="bg1"/>
          </a:solidFill>
        </p:spPr>
        <p:txBody>
          <a:bodyPr wrap="square" rtlCol="0">
            <a:spAutoFit/>
          </a:bodyPr>
          <a:lstStyle/>
          <a:p>
            <a:r>
              <a:rPr lang="en-US" sz="800" b="1" dirty="0">
                <a:solidFill>
                  <a:schemeClr val="bg1">
                    <a:lumMod val="50000"/>
                  </a:schemeClr>
                </a:solidFill>
              </a:rPr>
              <a:t>Hydration Balance Toner</a:t>
            </a:r>
          </a:p>
        </p:txBody>
      </p:sp>
      <p:sp>
        <p:nvSpPr>
          <p:cNvPr id="14" name="TextBox 13">
            <a:extLst>
              <a:ext uri="{FF2B5EF4-FFF2-40B4-BE49-F238E27FC236}">
                <a16:creationId xmlns:a16="http://schemas.microsoft.com/office/drawing/2014/main" id="{B17850D9-F22F-3A41-B74B-2CAF486BAA71}"/>
              </a:ext>
            </a:extLst>
          </p:cNvPr>
          <p:cNvSpPr txBox="1"/>
          <p:nvPr/>
        </p:nvSpPr>
        <p:spPr>
          <a:xfrm>
            <a:off x="1813524" y="3284984"/>
            <a:ext cx="1555299" cy="338554"/>
          </a:xfrm>
          <a:prstGeom prst="rect">
            <a:avLst/>
          </a:prstGeom>
          <a:solidFill>
            <a:schemeClr val="bg1"/>
          </a:solidFill>
        </p:spPr>
        <p:txBody>
          <a:bodyPr wrap="square" rtlCol="0">
            <a:spAutoFit/>
          </a:bodyPr>
          <a:lstStyle/>
          <a:p>
            <a:pPr algn="ctr"/>
            <a:r>
              <a:rPr lang="en-US" sz="800" dirty="0">
                <a:solidFill>
                  <a:schemeClr val="bg1">
                    <a:lumMod val="50000"/>
                  </a:schemeClr>
                </a:solidFill>
              </a:rPr>
              <a:t>After cleansing, </a:t>
            </a:r>
          </a:p>
          <a:p>
            <a:pPr algn="ctr"/>
            <a:r>
              <a:rPr lang="en-US" sz="800" dirty="0">
                <a:solidFill>
                  <a:schemeClr val="bg1">
                    <a:lumMod val="50000"/>
                  </a:schemeClr>
                </a:solidFill>
              </a:rPr>
              <a:t>apply toner. </a:t>
            </a:r>
          </a:p>
        </p:txBody>
      </p:sp>
      <p:sp>
        <p:nvSpPr>
          <p:cNvPr id="16" name="TextBox 15">
            <a:extLst>
              <a:ext uri="{FF2B5EF4-FFF2-40B4-BE49-F238E27FC236}">
                <a16:creationId xmlns:a16="http://schemas.microsoft.com/office/drawing/2014/main" id="{7E078E43-20DC-0740-A657-BBEC69E10CDF}"/>
              </a:ext>
            </a:extLst>
          </p:cNvPr>
          <p:cNvSpPr txBox="1"/>
          <p:nvPr/>
        </p:nvSpPr>
        <p:spPr>
          <a:xfrm>
            <a:off x="3440832" y="2987502"/>
            <a:ext cx="1541644" cy="215444"/>
          </a:xfrm>
          <a:prstGeom prst="rect">
            <a:avLst/>
          </a:prstGeom>
          <a:solidFill>
            <a:schemeClr val="bg1"/>
          </a:solidFill>
        </p:spPr>
        <p:txBody>
          <a:bodyPr wrap="square" rtlCol="0">
            <a:spAutoFit/>
          </a:bodyPr>
          <a:lstStyle/>
          <a:p>
            <a:r>
              <a:rPr lang="en-US" sz="800" b="1" dirty="0">
                <a:solidFill>
                  <a:schemeClr val="bg1">
                    <a:lumMod val="50000"/>
                  </a:schemeClr>
                </a:solidFill>
              </a:rPr>
              <a:t>Hydration Intensive Serum</a:t>
            </a:r>
          </a:p>
        </p:txBody>
      </p:sp>
      <p:sp>
        <p:nvSpPr>
          <p:cNvPr id="18" name="TextBox 17">
            <a:extLst>
              <a:ext uri="{FF2B5EF4-FFF2-40B4-BE49-F238E27FC236}">
                <a16:creationId xmlns:a16="http://schemas.microsoft.com/office/drawing/2014/main" id="{A3C3F50E-C4A0-0E42-B310-68711E1AE470}"/>
              </a:ext>
            </a:extLst>
          </p:cNvPr>
          <p:cNvSpPr txBox="1"/>
          <p:nvPr/>
        </p:nvSpPr>
        <p:spPr>
          <a:xfrm>
            <a:off x="3152800" y="3219899"/>
            <a:ext cx="1915338" cy="707886"/>
          </a:xfrm>
          <a:prstGeom prst="rect">
            <a:avLst/>
          </a:prstGeom>
          <a:solidFill>
            <a:schemeClr val="bg1"/>
          </a:solidFill>
        </p:spPr>
        <p:txBody>
          <a:bodyPr wrap="square" rtlCol="0">
            <a:spAutoFit/>
          </a:bodyPr>
          <a:lstStyle/>
          <a:p>
            <a:pPr algn="ctr"/>
            <a:r>
              <a:rPr lang="en-US" sz="800" dirty="0">
                <a:solidFill>
                  <a:schemeClr val="bg1">
                    <a:lumMod val="50000"/>
                  </a:schemeClr>
                </a:solidFill>
              </a:rPr>
              <a:t>Dot the product onto the </a:t>
            </a:r>
          </a:p>
          <a:p>
            <a:pPr algn="ctr"/>
            <a:r>
              <a:rPr lang="en-US" sz="800" dirty="0">
                <a:solidFill>
                  <a:schemeClr val="bg1">
                    <a:lumMod val="50000"/>
                  </a:schemeClr>
                </a:solidFill>
              </a:rPr>
              <a:t>cheeks, forehead and chin. </a:t>
            </a:r>
          </a:p>
          <a:p>
            <a:pPr algn="ctr"/>
            <a:r>
              <a:rPr lang="en-US" sz="800" dirty="0">
                <a:solidFill>
                  <a:schemeClr val="bg1">
                    <a:lumMod val="50000"/>
                  </a:schemeClr>
                </a:solidFill>
              </a:rPr>
              <a:t>Massage the product from </a:t>
            </a:r>
          </a:p>
          <a:p>
            <a:pPr algn="ctr"/>
            <a:r>
              <a:rPr lang="en-US" sz="800" dirty="0">
                <a:solidFill>
                  <a:schemeClr val="bg1">
                    <a:lumMod val="50000"/>
                  </a:schemeClr>
                </a:solidFill>
              </a:rPr>
              <a:t>the center of the face to the </a:t>
            </a:r>
          </a:p>
          <a:p>
            <a:pPr algn="ctr"/>
            <a:r>
              <a:rPr lang="en-US" sz="800" dirty="0">
                <a:solidFill>
                  <a:schemeClr val="bg1">
                    <a:lumMod val="50000"/>
                  </a:schemeClr>
                </a:solidFill>
              </a:rPr>
              <a:t>outside of the face to absorb.</a:t>
            </a:r>
          </a:p>
        </p:txBody>
      </p:sp>
      <p:sp>
        <p:nvSpPr>
          <p:cNvPr id="19" name="TextBox 18">
            <a:extLst>
              <a:ext uri="{FF2B5EF4-FFF2-40B4-BE49-F238E27FC236}">
                <a16:creationId xmlns:a16="http://schemas.microsoft.com/office/drawing/2014/main" id="{4C12D2B8-6FAD-274A-9BF9-0F18A11E09AE}"/>
              </a:ext>
            </a:extLst>
          </p:cNvPr>
          <p:cNvSpPr txBox="1"/>
          <p:nvPr/>
        </p:nvSpPr>
        <p:spPr>
          <a:xfrm>
            <a:off x="1131864" y="5485342"/>
            <a:ext cx="1541644" cy="215444"/>
          </a:xfrm>
          <a:prstGeom prst="rect">
            <a:avLst/>
          </a:prstGeom>
          <a:solidFill>
            <a:schemeClr val="bg1"/>
          </a:solidFill>
        </p:spPr>
        <p:txBody>
          <a:bodyPr wrap="square" rtlCol="0">
            <a:spAutoFit/>
          </a:bodyPr>
          <a:lstStyle/>
          <a:p>
            <a:r>
              <a:rPr lang="en-US" sz="800" b="1" dirty="0">
                <a:solidFill>
                  <a:schemeClr val="bg1">
                    <a:lumMod val="50000"/>
                  </a:schemeClr>
                </a:solidFill>
              </a:rPr>
              <a:t>Hydration Deep Emulsion</a:t>
            </a:r>
          </a:p>
        </p:txBody>
      </p:sp>
      <p:sp>
        <p:nvSpPr>
          <p:cNvPr id="21" name="TextBox 20">
            <a:extLst>
              <a:ext uri="{FF2B5EF4-FFF2-40B4-BE49-F238E27FC236}">
                <a16:creationId xmlns:a16="http://schemas.microsoft.com/office/drawing/2014/main" id="{E8A8067B-CF58-ED48-8913-879C5CF2CEF1}"/>
              </a:ext>
            </a:extLst>
          </p:cNvPr>
          <p:cNvSpPr txBox="1"/>
          <p:nvPr/>
        </p:nvSpPr>
        <p:spPr>
          <a:xfrm>
            <a:off x="2792760" y="5521424"/>
            <a:ext cx="1541644" cy="215444"/>
          </a:xfrm>
          <a:prstGeom prst="rect">
            <a:avLst/>
          </a:prstGeom>
          <a:solidFill>
            <a:schemeClr val="bg1"/>
          </a:solidFill>
        </p:spPr>
        <p:txBody>
          <a:bodyPr wrap="square" rtlCol="0">
            <a:spAutoFit/>
          </a:bodyPr>
          <a:lstStyle/>
          <a:p>
            <a:pPr algn="ctr"/>
            <a:r>
              <a:rPr lang="en-US" sz="800" b="1" dirty="0">
                <a:solidFill>
                  <a:schemeClr val="bg1">
                    <a:lumMod val="50000"/>
                  </a:schemeClr>
                </a:solidFill>
              </a:rPr>
              <a:t>Hydration Aqua Cream</a:t>
            </a:r>
          </a:p>
        </p:txBody>
      </p:sp>
      <p:sp>
        <p:nvSpPr>
          <p:cNvPr id="22" name="TextBox 21">
            <a:extLst>
              <a:ext uri="{FF2B5EF4-FFF2-40B4-BE49-F238E27FC236}">
                <a16:creationId xmlns:a16="http://schemas.microsoft.com/office/drawing/2014/main" id="{AF05752A-FAB5-DC4A-B390-DCB585A14DE1}"/>
              </a:ext>
            </a:extLst>
          </p:cNvPr>
          <p:cNvSpPr txBox="1"/>
          <p:nvPr/>
        </p:nvSpPr>
        <p:spPr>
          <a:xfrm>
            <a:off x="920552" y="5724545"/>
            <a:ext cx="1789389" cy="584775"/>
          </a:xfrm>
          <a:prstGeom prst="rect">
            <a:avLst/>
          </a:prstGeom>
          <a:solidFill>
            <a:schemeClr val="bg1"/>
          </a:solidFill>
        </p:spPr>
        <p:txBody>
          <a:bodyPr wrap="square" rtlCol="0">
            <a:spAutoFit/>
          </a:bodyPr>
          <a:lstStyle/>
          <a:p>
            <a:pPr algn="ctr"/>
            <a:r>
              <a:rPr lang="en-US" sz="800" dirty="0">
                <a:solidFill>
                  <a:schemeClr val="bg1">
                    <a:lumMod val="50000"/>
                  </a:schemeClr>
                </a:solidFill>
              </a:rPr>
              <a:t>After serum, dot the product onto the cheeks, forehead and chin. </a:t>
            </a:r>
          </a:p>
          <a:p>
            <a:pPr algn="ctr"/>
            <a:r>
              <a:rPr lang="en-US" sz="800" dirty="0">
                <a:solidFill>
                  <a:schemeClr val="bg1">
                    <a:lumMod val="50000"/>
                  </a:schemeClr>
                </a:solidFill>
              </a:rPr>
              <a:t>Massage the product into the </a:t>
            </a:r>
          </a:p>
          <a:p>
            <a:pPr algn="ctr"/>
            <a:r>
              <a:rPr lang="en-US" sz="800" dirty="0">
                <a:solidFill>
                  <a:schemeClr val="bg1">
                    <a:lumMod val="50000"/>
                  </a:schemeClr>
                </a:solidFill>
              </a:rPr>
              <a:t>skin using a circular motion.</a:t>
            </a:r>
          </a:p>
        </p:txBody>
      </p:sp>
      <p:sp>
        <p:nvSpPr>
          <p:cNvPr id="23" name="TextBox 22">
            <a:extLst>
              <a:ext uri="{FF2B5EF4-FFF2-40B4-BE49-F238E27FC236}">
                <a16:creationId xmlns:a16="http://schemas.microsoft.com/office/drawing/2014/main" id="{4A51665C-9A39-8A47-9DF8-4D782D3705EB}"/>
              </a:ext>
            </a:extLst>
          </p:cNvPr>
          <p:cNvSpPr txBox="1"/>
          <p:nvPr/>
        </p:nvSpPr>
        <p:spPr>
          <a:xfrm>
            <a:off x="2627181" y="5796553"/>
            <a:ext cx="2037787" cy="584775"/>
          </a:xfrm>
          <a:prstGeom prst="rect">
            <a:avLst/>
          </a:prstGeom>
          <a:solidFill>
            <a:schemeClr val="bg1"/>
          </a:solidFill>
        </p:spPr>
        <p:txBody>
          <a:bodyPr wrap="square" rtlCol="0">
            <a:spAutoFit/>
          </a:bodyPr>
          <a:lstStyle/>
          <a:p>
            <a:pPr algn="ctr"/>
            <a:r>
              <a:rPr lang="en-US" sz="800" dirty="0">
                <a:solidFill>
                  <a:schemeClr val="bg1">
                    <a:lumMod val="50000"/>
                  </a:schemeClr>
                </a:solidFill>
              </a:rPr>
              <a:t>After basic skincare apply the product </a:t>
            </a:r>
          </a:p>
          <a:p>
            <a:pPr algn="ctr"/>
            <a:r>
              <a:rPr lang="en-US" sz="800" dirty="0">
                <a:solidFill>
                  <a:schemeClr val="bg1">
                    <a:lumMod val="50000"/>
                  </a:schemeClr>
                </a:solidFill>
              </a:rPr>
              <a:t>to the face and neck and other </a:t>
            </a:r>
          </a:p>
          <a:p>
            <a:pPr algn="ctr"/>
            <a:r>
              <a:rPr lang="en-US" sz="800" dirty="0">
                <a:solidFill>
                  <a:schemeClr val="bg1">
                    <a:lumMod val="50000"/>
                  </a:schemeClr>
                </a:solidFill>
              </a:rPr>
              <a:t>parts of the body that may be </a:t>
            </a:r>
          </a:p>
          <a:p>
            <a:pPr algn="ctr"/>
            <a:r>
              <a:rPr lang="en-US" sz="800" dirty="0">
                <a:solidFill>
                  <a:schemeClr val="bg1">
                    <a:lumMod val="50000"/>
                  </a:schemeClr>
                </a:solidFill>
              </a:rPr>
              <a:t>exposed to external irritants.</a:t>
            </a:r>
          </a:p>
        </p:txBody>
      </p:sp>
    </p:spTree>
    <p:extLst>
      <p:ext uri="{BB962C8B-B14F-4D97-AF65-F5344CB8AC3E}">
        <p14:creationId xmlns:p14="http://schemas.microsoft.com/office/powerpoint/2010/main" val="3261745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그림 15"/>
          <p:cNvPicPr>
            <a:picLocks noChangeAspect="1"/>
          </p:cNvPicPr>
          <p:nvPr/>
        </p:nvPicPr>
        <p:blipFill>
          <a:blip r:embed="rId3"/>
          <a:stretch>
            <a:fillRect/>
          </a:stretch>
        </p:blipFill>
        <p:spPr>
          <a:xfrm>
            <a:off x="5889104" y="0"/>
            <a:ext cx="3490546" cy="6858000"/>
          </a:xfrm>
          <a:prstGeom prst="rect">
            <a:avLst/>
          </a:prstGeom>
        </p:spPr>
      </p:pic>
      <p:sp>
        <p:nvSpPr>
          <p:cNvPr id="20" name="TextBox 19"/>
          <p:cNvSpPr txBox="1"/>
          <p:nvPr/>
        </p:nvSpPr>
        <p:spPr>
          <a:xfrm>
            <a:off x="499921" y="656735"/>
            <a:ext cx="5245167" cy="684033"/>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Featured Ingredients</a:t>
            </a:r>
            <a:r>
              <a:rPr lang="ko-KR" altLang="en-US" sz="1900" b="1"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 Characteristics of the Raw Materials</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pic>
        <p:nvPicPr>
          <p:cNvPr id="37" name="그림 36"/>
          <p:cNvPicPr>
            <a:picLocks noChangeAspect="1"/>
          </p:cNvPicPr>
          <p:nvPr/>
        </p:nvPicPr>
        <p:blipFill>
          <a:blip r:embed="rId4"/>
          <a:stretch>
            <a:fillRect/>
          </a:stretch>
        </p:blipFill>
        <p:spPr>
          <a:xfrm>
            <a:off x="727007" y="5988395"/>
            <a:ext cx="803585" cy="156147"/>
          </a:xfrm>
          <a:prstGeom prst="rect">
            <a:avLst/>
          </a:prstGeom>
        </p:spPr>
      </p:pic>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9" name="그림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193360" y="2204864"/>
            <a:ext cx="782637"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0512" y="1476339"/>
            <a:ext cx="1129649" cy="11427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2156106" y="1373867"/>
            <a:ext cx="2808312" cy="738664"/>
          </a:xfrm>
          <a:prstGeom prst="rect">
            <a:avLst/>
          </a:prstGeom>
          <a:noFill/>
        </p:spPr>
        <p:txBody>
          <a:bodyPr wrap="square" rtlCol="0">
            <a:spAutoFit/>
          </a:bodyPr>
          <a:lstStyle/>
          <a:p>
            <a:pPr>
              <a:lnSpc>
                <a:spcPct val="150000"/>
              </a:lnSpc>
            </a:pPr>
            <a:r>
              <a:rPr lang="en-US" altLang="ko-KR" sz="1200" b="1" dirty="0">
                <a:solidFill>
                  <a:schemeClr val="bg1">
                    <a:lumMod val="50000"/>
                  </a:schemeClr>
                </a:solidFill>
                <a:latin typeface="맑은 고딕" panose="020B0503020000020004" pitchFamily="50" charset="-127"/>
                <a:ea typeface="맑은 고딕" panose="020B0503020000020004" pitchFamily="50" charset="-127"/>
              </a:rPr>
              <a:t>Soybean Phyto-placenta </a:t>
            </a:r>
            <a:endParaRPr lang="ko-KR" altLang="en-US" sz="1200" b="1" dirty="0">
              <a:solidFill>
                <a:schemeClr val="bg1">
                  <a:lumMod val="50000"/>
                </a:schemeClr>
              </a:solidFill>
              <a:latin typeface="맑은 고딕" panose="020B0503020000020004" pitchFamily="50" charset="-127"/>
              <a:ea typeface="맑은 고딕" panose="020B0503020000020004" pitchFamily="50" charset="-127"/>
            </a:endParaRPr>
          </a:p>
          <a:p>
            <a:pPr marL="171450" indent="-171450">
              <a:buFontTx/>
              <a:buChar char="-"/>
            </a:pPr>
            <a:r>
              <a:rPr lang="en-US" altLang="ko-KR" sz="1200" dirty="0">
                <a:solidFill>
                  <a:prstClr val="black">
                    <a:lumMod val="65000"/>
                    <a:lumOff val="35000"/>
                  </a:prstClr>
                </a:solidFill>
                <a:latin typeface="맑은 고딕" panose="020B0503020000020004" pitchFamily="50" charset="-127"/>
                <a:ea typeface="맑은 고딕" panose="020B0503020000020004" pitchFamily="50" charset="-127"/>
              </a:rPr>
              <a:t>Rich in nutrients that are beneficial to the skin.</a:t>
            </a:r>
            <a:endParaRPr lang="ko-KR" altLang="en-US" sz="1200" dirty="0">
              <a:solidFill>
                <a:prstClr val="black">
                  <a:lumMod val="65000"/>
                  <a:lumOff val="35000"/>
                </a:prstClr>
              </a:solidFill>
              <a:latin typeface="맑은 고딕" panose="020B0503020000020004" pitchFamily="50" charset="-127"/>
              <a:ea typeface="맑은 고딕" panose="020B0503020000020004" pitchFamily="50" charset="-127"/>
            </a:endParaRPr>
          </a:p>
        </p:txBody>
      </p:sp>
      <p:pic>
        <p:nvPicPr>
          <p:cNvPr id="11"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7024" y="3231984"/>
            <a:ext cx="1066561" cy="11697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직사각형 4"/>
          <p:cNvSpPr/>
          <p:nvPr/>
        </p:nvSpPr>
        <p:spPr>
          <a:xfrm>
            <a:off x="2198542" y="3356992"/>
            <a:ext cx="4953000" cy="553998"/>
          </a:xfrm>
          <a:prstGeom prst="rect">
            <a:avLst/>
          </a:prstGeom>
        </p:spPr>
        <p:txBody>
          <a:bodyPr>
            <a:spAutoFit/>
          </a:bodyPr>
          <a:lstStyle/>
          <a:p>
            <a:pPr lvl="0">
              <a:lnSpc>
                <a:spcPct val="150000"/>
              </a:lnSpc>
            </a:pPr>
            <a:r>
              <a:rPr lang="en-US" altLang="ko-KR" sz="1200" b="1" dirty="0">
                <a:solidFill>
                  <a:srgbClr val="FFFFFF">
                    <a:lumMod val="50000"/>
                  </a:srgbClr>
                </a:solidFill>
                <a:latin typeface="맑은 고딕" panose="020B0503020000020004" pitchFamily="50" charset="-127"/>
                <a:ea typeface="맑은 고딕" panose="020B0503020000020004" pitchFamily="50" charset="-127"/>
              </a:rPr>
              <a:t>Ginsenoside</a:t>
            </a:r>
            <a:endParaRPr lang="ko-KR" altLang="en-US" sz="1200" b="1" dirty="0">
              <a:solidFill>
                <a:srgbClr val="FFFFFF">
                  <a:lumMod val="50000"/>
                </a:srgbClr>
              </a:solidFill>
              <a:latin typeface="맑은 고딕" panose="020B0503020000020004" pitchFamily="50" charset="-127"/>
              <a:ea typeface="맑은 고딕" panose="020B0503020000020004" pitchFamily="50" charset="-127"/>
            </a:endParaRPr>
          </a:p>
          <a:p>
            <a:pPr marL="171450" lvl="0" indent="-171450">
              <a:buFontTx/>
              <a:buChar char="-"/>
            </a:pPr>
            <a:r>
              <a:rPr lang="en-US" altLang="ko-KR" sz="1200" dirty="0">
                <a:solidFill>
                  <a:prstClr val="black">
                    <a:lumMod val="65000"/>
                    <a:lumOff val="35000"/>
                  </a:prstClr>
                </a:solidFill>
                <a:latin typeface="맑은 고딕" panose="020B0503020000020004" pitchFamily="50" charset="-127"/>
                <a:ea typeface="맑은 고딕" panose="020B0503020000020004" pitchFamily="50" charset="-127"/>
              </a:rPr>
              <a:t>Nourishing ginseng extract.</a:t>
            </a:r>
            <a:endParaRPr lang="ko-KR" altLang="en-US" sz="1200" dirty="0">
              <a:solidFill>
                <a:prstClr val="black">
                  <a:lumMod val="65000"/>
                  <a:lumOff val="35000"/>
                </a:prstClr>
              </a:solidFill>
              <a:latin typeface="맑은 고딕" panose="020B0503020000020004" pitchFamily="50" charset="-127"/>
              <a:ea typeface="맑은 고딕" panose="020B0503020000020004" pitchFamily="50" charset="-127"/>
            </a:endParaRPr>
          </a:p>
        </p:txBody>
      </p:sp>
      <p:pic>
        <p:nvPicPr>
          <p:cNvPr id="13"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554" y="5014644"/>
            <a:ext cx="1230439" cy="8997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14" name="직사각형 13"/>
          <p:cNvSpPr/>
          <p:nvPr/>
        </p:nvSpPr>
        <p:spPr>
          <a:xfrm>
            <a:off x="2154226" y="4927654"/>
            <a:ext cx="4953000" cy="553998"/>
          </a:xfrm>
          <a:prstGeom prst="rect">
            <a:avLst/>
          </a:prstGeom>
        </p:spPr>
        <p:txBody>
          <a:bodyPr>
            <a:spAutoFit/>
          </a:bodyPr>
          <a:lstStyle/>
          <a:p>
            <a:pPr lvl="0">
              <a:lnSpc>
                <a:spcPct val="150000"/>
              </a:lnSpc>
            </a:pPr>
            <a:r>
              <a:rPr lang="en-US" altLang="ko-KR" sz="1200" b="1" dirty="0" err="1">
                <a:solidFill>
                  <a:srgbClr val="FFFFFF">
                    <a:lumMod val="50000"/>
                  </a:srgbClr>
                </a:solidFill>
                <a:latin typeface="맑은 고딕" panose="020B0503020000020004" pitchFamily="50" charset="-127"/>
                <a:ea typeface="맑은 고딕" panose="020B0503020000020004" pitchFamily="50" charset="-127"/>
              </a:rPr>
              <a:t>Argan</a:t>
            </a:r>
            <a:r>
              <a:rPr lang="en-US" altLang="ko-KR" sz="1200" b="1" dirty="0">
                <a:solidFill>
                  <a:srgbClr val="FFFFFF">
                    <a:lumMod val="50000"/>
                  </a:srgbClr>
                </a:solidFill>
                <a:latin typeface="맑은 고딕" panose="020B0503020000020004" pitchFamily="50" charset="-127"/>
                <a:ea typeface="맑은 고딕" panose="020B0503020000020004" pitchFamily="50" charset="-127"/>
              </a:rPr>
              <a:t> Kernel Oil</a:t>
            </a:r>
          </a:p>
          <a:p>
            <a:pPr marL="171450" lvl="0" indent="-171450">
              <a:buFontTx/>
              <a:buChar char="-"/>
            </a:pPr>
            <a:r>
              <a:rPr lang="en-US" altLang="ko-KR" sz="1200" dirty="0">
                <a:solidFill>
                  <a:prstClr val="black">
                    <a:lumMod val="65000"/>
                    <a:lumOff val="35000"/>
                  </a:prstClr>
                </a:solidFill>
                <a:latin typeface="맑은 고딕" panose="020B0503020000020004" pitchFamily="50" charset="-127"/>
                <a:ea typeface="맑은 고딕" panose="020B0503020000020004" pitchFamily="50" charset="-127"/>
              </a:rPr>
              <a:t>Rich in vitamins.</a:t>
            </a:r>
            <a:endParaRPr lang="ko-KR" altLang="en-US" sz="1200" dirty="0">
              <a:solidFill>
                <a:prstClr val="black">
                  <a:lumMod val="65000"/>
                  <a:lumOff val="35000"/>
                </a:prstClr>
              </a:solidFill>
              <a:latin typeface="맑은 고딕" panose="020B0503020000020004" pitchFamily="50" charset="-127"/>
              <a:ea typeface="맑은 고딕" panose="020B0503020000020004" pitchFamily="50" charset="-127"/>
            </a:endParaRPr>
          </a:p>
        </p:txBody>
      </p:sp>
      <p:sp>
        <p:nvSpPr>
          <p:cNvPr id="15" name="직사각형 14"/>
          <p:cNvSpPr/>
          <p:nvPr/>
        </p:nvSpPr>
        <p:spPr>
          <a:xfrm>
            <a:off x="1530593" y="6237312"/>
            <a:ext cx="3422408" cy="303481"/>
          </a:xfrm>
          <a:prstGeom prst="rect">
            <a:avLst/>
          </a:prstGeom>
        </p:spPr>
        <p:txBody>
          <a:bodyPr wrap="square">
            <a:spAutoFit/>
          </a:bodyPr>
          <a:lstStyle/>
          <a:p>
            <a:pPr>
              <a:lnSpc>
                <a:spcPct val="150000"/>
              </a:lnSpc>
            </a:pPr>
            <a:r>
              <a:rPr lang="en-US" altLang="ko-KR" sz="1050" dirty="0">
                <a:solidFill>
                  <a:srgbClr val="8A0000"/>
                </a:solidFill>
                <a:latin typeface="맑은 고딕" panose="020B0503020000020004" pitchFamily="50" charset="-127"/>
                <a:ea typeface="맑은 고딕" panose="020B0503020000020004" pitchFamily="50" charset="-127"/>
              </a:rPr>
              <a:t>* Pertains to the characteristics of the raw materials.</a:t>
            </a:r>
            <a:endParaRPr lang="ko-KR" altLang="en-US" sz="1050" dirty="0">
              <a:solidFill>
                <a:srgbClr val="8A0000"/>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712547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그림 16"/>
          <p:cNvPicPr>
            <a:picLocks noChangeAspect="1"/>
          </p:cNvPicPr>
          <p:nvPr/>
        </p:nvPicPr>
        <p:blipFill>
          <a:blip r:embed="rId3"/>
          <a:stretch>
            <a:fillRect/>
          </a:stretch>
        </p:blipFill>
        <p:spPr>
          <a:xfrm>
            <a:off x="5889104" y="0"/>
            <a:ext cx="3490546" cy="6858000"/>
          </a:xfrm>
          <a:prstGeom prst="rect">
            <a:avLst/>
          </a:prstGeom>
        </p:spPr>
      </p:pic>
      <p:pic>
        <p:nvPicPr>
          <p:cNvPr id="37" name="그림 36"/>
          <p:cNvPicPr>
            <a:picLocks noChangeAspect="1"/>
          </p:cNvPicPr>
          <p:nvPr/>
        </p:nvPicPr>
        <p:blipFill>
          <a:blip r:embed="rId4"/>
          <a:stretch>
            <a:fillRect/>
          </a:stretch>
        </p:blipFill>
        <p:spPr>
          <a:xfrm>
            <a:off x="727007" y="5988395"/>
            <a:ext cx="803585" cy="156147"/>
          </a:xfrm>
          <a:prstGeom prst="rect">
            <a:avLst/>
          </a:prstGeom>
        </p:spPr>
      </p:pic>
      <p:pic>
        <p:nvPicPr>
          <p:cNvPr id="9" name="그림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193360" y="2204864"/>
            <a:ext cx="782637"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직사각형 13"/>
          <p:cNvSpPr/>
          <p:nvPr/>
        </p:nvSpPr>
        <p:spPr>
          <a:xfrm>
            <a:off x="2175474" y="4830190"/>
            <a:ext cx="2993550" cy="553998"/>
          </a:xfrm>
          <a:prstGeom prst="rect">
            <a:avLst/>
          </a:prstGeom>
        </p:spPr>
        <p:txBody>
          <a:bodyPr wrap="square">
            <a:spAutoFit/>
          </a:bodyPr>
          <a:lstStyle/>
          <a:p>
            <a:pPr lvl="0">
              <a:lnSpc>
                <a:spcPct val="150000"/>
              </a:lnSpc>
            </a:pPr>
            <a:r>
              <a:rPr lang="en-US" altLang="ko-KR" sz="1200" b="1" dirty="0">
                <a:solidFill>
                  <a:srgbClr val="FFFFFF">
                    <a:lumMod val="50000"/>
                  </a:srgbClr>
                </a:solidFill>
                <a:latin typeface="맑은 고딕" panose="020B0503020000020004" pitchFamily="50" charset="-127"/>
                <a:ea typeface="맑은 고딕" panose="020B0503020000020004" pitchFamily="50" charset="-127"/>
              </a:rPr>
              <a:t>Hyaluronic Acid (Sodium Hyaluronate)</a:t>
            </a:r>
          </a:p>
          <a:p>
            <a:pPr marL="171450" lvl="0" indent="-171450">
              <a:buFontTx/>
              <a:buChar char="-"/>
            </a:pPr>
            <a:r>
              <a:rPr lang="en-US" altLang="ko-KR" sz="1200" dirty="0">
                <a:solidFill>
                  <a:prstClr val="black">
                    <a:lumMod val="65000"/>
                    <a:lumOff val="35000"/>
                  </a:prstClr>
                </a:solidFill>
                <a:latin typeface="맑은 고딕" panose="020B0503020000020004" pitchFamily="50" charset="-127"/>
                <a:ea typeface="맑은 고딕" panose="020B0503020000020004" pitchFamily="50" charset="-127"/>
              </a:rPr>
              <a:t>Provides lasting hydration.</a:t>
            </a:r>
            <a:endParaRPr lang="ko-KR" altLang="en-US" sz="1200" dirty="0">
              <a:solidFill>
                <a:prstClr val="black">
                  <a:lumMod val="65000"/>
                  <a:lumOff val="35000"/>
                </a:prstClr>
              </a:solidFill>
              <a:latin typeface="맑은 고딕" panose="020B0503020000020004" pitchFamily="50" charset="-127"/>
              <a:ea typeface="맑은 고딕" panose="020B0503020000020004" pitchFamily="50" charset="-127"/>
            </a:endParaRPr>
          </a:p>
        </p:txBody>
      </p:sp>
      <p:cxnSp>
        <p:nvCxnSpPr>
          <p:cNvPr id="15" name="직선 연결선 14"/>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18" name="그림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752" y="1686385"/>
            <a:ext cx="1071241" cy="10369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2472" y="3318925"/>
            <a:ext cx="1009521" cy="7383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21" name="TextBox 20"/>
          <p:cNvSpPr txBox="1"/>
          <p:nvPr/>
        </p:nvSpPr>
        <p:spPr>
          <a:xfrm>
            <a:off x="2233281" y="1737801"/>
            <a:ext cx="2808312" cy="553998"/>
          </a:xfrm>
          <a:prstGeom prst="rect">
            <a:avLst/>
          </a:prstGeom>
          <a:noFill/>
        </p:spPr>
        <p:txBody>
          <a:bodyPr wrap="square" rtlCol="0">
            <a:spAutoFit/>
          </a:bodyPr>
          <a:lstStyle/>
          <a:p>
            <a:pPr>
              <a:lnSpc>
                <a:spcPct val="150000"/>
              </a:lnSpc>
            </a:pPr>
            <a:r>
              <a:rPr lang="en-US" altLang="ko-KR" sz="1200" b="1" dirty="0">
                <a:solidFill>
                  <a:schemeClr val="bg1">
                    <a:lumMod val="50000"/>
                  </a:schemeClr>
                </a:solidFill>
                <a:latin typeface="맑은 고딕" panose="020B0503020000020004" pitchFamily="50" charset="-127"/>
                <a:ea typeface="맑은 고딕" panose="020B0503020000020004" pitchFamily="50" charset="-127"/>
              </a:rPr>
              <a:t>Adenosine</a:t>
            </a:r>
            <a:endParaRPr lang="ko-KR" altLang="en-US" sz="1200" b="1" dirty="0">
              <a:solidFill>
                <a:schemeClr val="bg1">
                  <a:lumMod val="50000"/>
                </a:schemeClr>
              </a:solidFill>
              <a:latin typeface="맑은 고딕" panose="020B0503020000020004" pitchFamily="50" charset="-127"/>
              <a:ea typeface="맑은 고딕" panose="020B0503020000020004" pitchFamily="50" charset="-127"/>
            </a:endParaRPr>
          </a:p>
          <a:p>
            <a:r>
              <a:rPr lang="en-US" altLang="ko-KR" sz="1200" dirty="0">
                <a:solidFill>
                  <a:prstClr val="black">
                    <a:lumMod val="65000"/>
                    <a:lumOff val="35000"/>
                  </a:prstClr>
                </a:solidFill>
                <a:latin typeface="맑은 고딕" panose="020B0503020000020004" pitchFamily="50" charset="-127"/>
                <a:ea typeface="맑은 고딕" panose="020B0503020000020004" pitchFamily="50" charset="-127"/>
              </a:rPr>
              <a:t>- Reduces the appearance of wrinkles.</a:t>
            </a:r>
            <a:endParaRPr lang="ko-KR" altLang="en-US" sz="1200" dirty="0">
              <a:solidFill>
                <a:prstClr val="black">
                  <a:lumMod val="65000"/>
                  <a:lumOff val="35000"/>
                </a:prstClr>
              </a:solidFill>
              <a:latin typeface="맑은 고딕" panose="020B0503020000020004" pitchFamily="50" charset="-127"/>
              <a:ea typeface="맑은 고딕" panose="020B0503020000020004" pitchFamily="50" charset="-127"/>
            </a:endParaRPr>
          </a:p>
        </p:txBody>
      </p:sp>
      <p:sp>
        <p:nvSpPr>
          <p:cNvPr id="22" name="TextBox 21"/>
          <p:cNvSpPr txBox="1"/>
          <p:nvPr/>
        </p:nvSpPr>
        <p:spPr>
          <a:xfrm>
            <a:off x="2205862" y="3318658"/>
            <a:ext cx="2808312" cy="553998"/>
          </a:xfrm>
          <a:prstGeom prst="rect">
            <a:avLst/>
          </a:prstGeom>
          <a:noFill/>
        </p:spPr>
        <p:txBody>
          <a:bodyPr wrap="square" rtlCol="0">
            <a:spAutoFit/>
          </a:bodyPr>
          <a:lstStyle/>
          <a:p>
            <a:pPr>
              <a:lnSpc>
                <a:spcPct val="150000"/>
              </a:lnSpc>
            </a:pPr>
            <a:r>
              <a:rPr lang="en-US" altLang="ko-KR" sz="1200" b="1" dirty="0">
                <a:solidFill>
                  <a:schemeClr val="bg1">
                    <a:lumMod val="50000"/>
                  </a:schemeClr>
                </a:solidFill>
                <a:latin typeface="맑은 고딕" panose="020B0503020000020004" pitchFamily="50" charset="-127"/>
                <a:ea typeface="맑은 고딕" panose="020B0503020000020004" pitchFamily="50" charset="-127"/>
              </a:rPr>
              <a:t>Niacinamide</a:t>
            </a:r>
            <a:endParaRPr lang="ko-KR" altLang="en-US" sz="1200" b="1" dirty="0">
              <a:solidFill>
                <a:schemeClr val="bg1">
                  <a:lumMod val="50000"/>
                </a:schemeClr>
              </a:solidFill>
              <a:latin typeface="맑은 고딕" panose="020B0503020000020004" pitchFamily="50" charset="-127"/>
              <a:ea typeface="맑은 고딕" panose="020B0503020000020004" pitchFamily="50" charset="-127"/>
            </a:endParaRPr>
          </a:p>
          <a:p>
            <a:r>
              <a:rPr lang="en-US" altLang="ko-KR" sz="1200" dirty="0">
                <a:solidFill>
                  <a:prstClr val="black">
                    <a:lumMod val="65000"/>
                    <a:lumOff val="35000"/>
                  </a:prstClr>
                </a:solidFill>
                <a:latin typeface="맑은 고딕" panose="020B0503020000020004" pitchFamily="50" charset="-127"/>
                <a:ea typeface="맑은 고딕" panose="020B0503020000020004" pitchFamily="50" charset="-127"/>
              </a:rPr>
              <a:t>- Brightens skin tone.</a:t>
            </a:r>
          </a:p>
        </p:txBody>
      </p:sp>
      <p:pic>
        <p:nvPicPr>
          <p:cNvPr id="23"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0512" y="4869160"/>
            <a:ext cx="1298581" cy="6478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24" name="직사각형 14">
            <a:extLst>
              <a:ext uri="{FF2B5EF4-FFF2-40B4-BE49-F238E27FC236}">
                <a16:creationId xmlns:a16="http://schemas.microsoft.com/office/drawing/2014/main" id="{17A9C084-A4A8-6045-8757-5330CDF46DB9}"/>
              </a:ext>
            </a:extLst>
          </p:cNvPr>
          <p:cNvSpPr/>
          <p:nvPr/>
        </p:nvSpPr>
        <p:spPr>
          <a:xfrm>
            <a:off x="1530593" y="6237312"/>
            <a:ext cx="3422408" cy="303481"/>
          </a:xfrm>
          <a:prstGeom prst="rect">
            <a:avLst/>
          </a:prstGeom>
        </p:spPr>
        <p:txBody>
          <a:bodyPr wrap="square">
            <a:spAutoFit/>
          </a:bodyPr>
          <a:lstStyle/>
          <a:p>
            <a:pPr>
              <a:lnSpc>
                <a:spcPct val="150000"/>
              </a:lnSpc>
            </a:pPr>
            <a:r>
              <a:rPr lang="en-US" altLang="ko-KR" sz="1050" dirty="0">
                <a:solidFill>
                  <a:srgbClr val="8A0000"/>
                </a:solidFill>
                <a:latin typeface="맑은 고딕" panose="020B0503020000020004" pitchFamily="50" charset="-127"/>
                <a:ea typeface="맑은 고딕" panose="020B0503020000020004" pitchFamily="50" charset="-127"/>
              </a:rPr>
              <a:t>* Pertains to the characteristics of the raw materials.</a:t>
            </a:r>
            <a:endParaRPr lang="ko-KR" altLang="en-US" sz="1050" dirty="0">
              <a:solidFill>
                <a:srgbClr val="8A0000"/>
              </a:solidFill>
              <a:latin typeface="맑은 고딕" panose="020B0503020000020004" pitchFamily="50" charset="-127"/>
              <a:ea typeface="맑은 고딕" panose="020B0503020000020004" pitchFamily="50" charset="-127"/>
            </a:endParaRPr>
          </a:p>
        </p:txBody>
      </p:sp>
      <p:sp>
        <p:nvSpPr>
          <p:cNvPr id="26" name="TextBox 25">
            <a:extLst>
              <a:ext uri="{FF2B5EF4-FFF2-40B4-BE49-F238E27FC236}">
                <a16:creationId xmlns:a16="http://schemas.microsoft.com/office/drawing/2014/main" id="{9EA25116-5B44-7E4A-8D12-3D69FFB7814C}"/>
              </a:ext>
            </a:extLst>
          </p:cNvPr>
          <p:cNvSpPr txBox="1"/>
          <p:nvPr/>
        </p:nvSpPr>
        <p:spPr>
          <a:xfrm>
            <a:off x="499921" y="656735"/>
            <a:ext cx="5245167" cy="684033"/>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Featured Ingredients</a:t>
            </a:r>
            <a:r>
              <a:rPr lang="ko-KR" altLang="en-US" sz="1900" b="1"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 Characteristics of the Raw Materials</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4194338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그림 17"/>
          <p:cNvPicPr>
            <a:picLocks noChangeAspect="1"/>
          </p:cNvPicPr>
          <p:nvPr/>
        </p:nvPicPr>
        <p:blipFill>
          <a:blip r:embed="rId3"/>
          <a:stretch>
            <a:fillRect/>
          </a:stretch>
        </p:blipFill>
        <p:spPr>
          <a:xfrm>
            <a:off x="5889104" y="0"/>
            <a:ext cx="3490546" cy="6858000"/>
          </a:xfrm>
          <a:prstGeom prst="rect">
            <a:avLst/>
          </a:prstGeom>
        </p:spPr>
      </p:pic>
      <p:pic>
        <p:nvPicPr>
          <p:cNvPr id="37" name="그림 36"/>
          <p:cNvPicPr>
            <a:picLocks noChangeAspect="1"/>
          </p:cNvPicPr>
          <p:nvPr/>
        </p:nvPicPr>
        <p:blipFill>
          <a:blip r:embed="rId4"/>
          <a:stretch>
            <a:fillRect/>
          </a:stretch>
        </p:blipFill>
        <p:spPr>
          <a:xfrm>
            <a:off x="727007" y="5988395"/>
            <a:ext cx="803585" cy="156147"/>
          </a:xfrm>
          <a:prstGeom prst="rect">
            <a:avLst/>
          </a:prstGeom>
        </p:spPr>
      </p:pic>
      <p:pic>
        <p:nvPicPr>
          <p:cNvPr id="9" name="그림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193360" y="2204864"/>
            <a:ext cx="782637"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직사각형 13"/>
          <p:cNvSpPr/>
          <p:nvPr/>
        </p:nvSpPr>
        <p:spPr>
          <a:xfrm>
            <a:off x="2175474" y="4830190"/>
            <a:ext cx="2993550" cy="738664"/>
          </a:xfrm>
          <a:prstGeom prst="rect">
            <a:avLst/>
          </a:prstGeom>
        </p:spPr>
        <p:txBody>
          <a:bodyPr wrap="square">
            <a:spAutoFit/>
          </a:bodyPr>
          <a:lstStyle/>
          <a:p>
            <a:pPr lvl="0">
              <a:lnSpc>
                <a:spcPct val="150000"/>
              </a:lnSpc>
            </a:pPr>
            <a:r>
              <a:rPr lang="en-US" altLang="ko-KR" sz="1200" b="1" dirty="0">
                <a:solidFill>
                  <a:srgbClr val="FFFFFF">
                    <a:lumMod val="50000"/>
                  </a:srgbClr>
                </a:solidFill>
                <a:latin typeface="맑은 고딕" panose="020B0503020000020004" pitchFamily="50" charset="-127"/>
                <a:ea typeface="맑은 고딕" panose="020B0503020000020004" pitchFamily="50" charset="-127"/>
              </a:rPr>
              <a:t>Shea Butter</a:t>
            </a:r>
          </a:p>
          <a:p>
            <a:pPr marL="171450" lvl="0" indent="-171450">
              <a:buFontTx/>
              <a:buChar char="-"/>
            </a:pPr>
            <a:r>
              <a:rPr lang="en-US" altLang="ko-KR" sz="1200" dirty="0">
                <a:solidFill>
                  <a:prstClr val="black">
                    <a:lumMod val="65000"/>
                    <a:lumOff val="35000"/>
                  </a:prstClr>
                </a:solidFill>
                <a:latin typeface="맑은 고딕" panose="020B0503020000020004" pitchFamily="50" charset="-127"/>
                <a:ea typeface="맑은 고딕" panose="020B0503020000020004" pitchFamily="50" charset="-127"/>
              </a:rPr>
              <a:t>Naturally hydrating ingredient extracted from the fruit of Shea trees. </a:t>
            </a:r>
            <a:endParaRPr lang="ko-KR" altLang="en-US" sz="1200" dirty="0">
              <a:solidFill>
                <a:prstClr val="black">
                  <a:lumMod val="65000"/>
                  <a:lumOff val="35000"/>
                </a:prstClr>
              </a:solidFill>
              <a:latin typeface="맑은 고딕" panose="020B0503020000020004" pitchFamily="50" charset="-127"/>
              <a:ea typeface="맑은 고딕" panose="020B0503020000020004" pitchFamily="50" charset="-127"/>
            </a:endParaRPr>
          </a:p>
        </p:txBody>
      </p:sp>
      <p:cxnSp>
        <p:nvCxnSpPr>
          <p:cNvPr id="15" name="직선 연결선 14"/>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21" name="TextBox 20"/>
          <p:cNvSpPr txBox="1"/>
          <p:nvPr/>
        </p:nvSpPr>
        <p:spPr>
          <a:xfrm>
            <a:off x="2233281" y="1737801"/>
            <a:ext cx="2808312" cy="738664"/>
          </a:xfrm>
          <a:prstGeom prst="rect">
            <a:avLst/>
          </a:prstGeom>
          <a:noFill/>
        </p:spPr>
        <p:txBody>
          <a:bodyPr wrap="square" rtlCol="0">
            <a:spAutoFit/>
          </a:bodyPr>
          <a:lstStyle/>
          <a:p>
            <a:pPr>
              <a:lnSpc>
                <a:spcPct val="150000"/>
              </a:lnSpc>
            </a:pPr>
            <a:r>
              <a:rPr lang="en-US" altLang="ko-KR" sz="1200" b="1" dirty="0">
                <a:solidFill>
                  <a:schemeClr val="bg1">
                    <a:lumMod val="50000"/>
                  </a:schemeClr>
                </a:solidFill>
                <a:latin typeface="맑은 고딕" panose="020B0503020000020004" pitchFamily="50" charset="-127"/>
                <a:ea typeface="맑은 고딕" panose="020B0503020000020004" pitchFamily="50" charset="-127"/>
              </a:rPr>
              <a:t>Hydrolyzed Collagen</a:t>
            </a:r>
            <a:endParaRPr lang="ko-KR" altLang="en-US" sz="1200" b="1" dirty="0">
              <a:solidFill>
                <a:schemeClr val="bg1">
                  <a:lumMod val="50000"/>
                </a:schemeClr>
              </a:solidFill>
              <a:latin typeface="맑은 고딕" panose="020B0503020000020004" pitchFamily="50" charset="-127"/>
              <a:ea typeface="맑은 고딕" panose="020B0503020000020004" pitchFamily="50" charset="-127"/>
            </a:endParaRPr>
          </a:p>
          <a:p>
            <a:pPr marL="171450" indent="-171450">
              <a:buFontTx/>
              <a:buChar char="-"/>
            </a:pPr>
            <a:r>
              <a:rPr lang="en-US" altLang="ko-KR" sz="1200" dirty="0">
                <a:solidFill>
                  <a:prstClr val="black">
                    <a:lumMod val="65000"/>
                    <a:lumOff val="35000"/>
                  </a:prstClr>
                </a:solidFill>
                <a:latin typeface="맑은 고딕" panose="020B0503020000020004" pitchFamily="50" charset="-127"/>
                <a:ea typeface="맑은 고딕" panose="020B0503020000020004" pitchFamily="50" charset="-127"/>
              </a:rPr>
              <a:t>Also called ‘marine collagen’ and helps to provide lasting hydration. </a:t>
            </a:r>
            <a:endParaRPr lang="ko-KR" altLang="en-US" sz="1200" dirty="0">
              <a:solidFill>
                <a:prstClr val="black">
                  <a:lumMod val="65000"/>
                  <a:lumOff val="35000"/>
                </a:prstClr>
              </a:solidFill>
              <a:latin typeface="맑은 고딕" panose="020B0503020000020004" pitchFamily="50" charset="-127"/>
              <a:ea typeface="맑은 고딕" panose="020B0503020000020004" pitchFamily="50" charset="-127"/>
            </a:endParaRPr>
          </a:p>
        </p:txBody>
      </p:sp>
      <p:sp>
        <p:nvSpPr>
          <p:cNvPr id="22" name="TextBox 21"/>
          <p:cNvSpPr txBox="1"/>
          <p:nvPr/>
        </p:nvSpPr>
        <p:spPr>
          <a:xfrm>
            <a:off x="2205862" y="3318658"/>
            <a:ext cx="2963162" cy="553998"/>
          </a:xfrm>
          <a:prstGeom prst="rect">
            <a:avLst/>
          </a:prstGeom>
          <a:noFill/>
        </p:spPr>
        <p:txBody>
          <a:bodyPr wrap="square" rtlCol="0">
            <a:spAutoFit/>
          </a:bodyPr>
          <a:lstStyle/>
          <a:p>
            <a:pPr>
              <a:lnSpc>
                <a:spcPct val="150000"/>
              </a:lnSpc>
            </a:pPr>
            <a:r>
              <a:rPr lang="en-US" altLang="ko-KR" sz="1200" b="1" dirty="0">
                <a:solidFill>
                  <a:schemeClr val="bg1">
                    <a:lumMod val="50000"/>
                  </a:schemeClr>
                </a:solidFill>
                <a:latin typeface="맑은 고딕" panose="020B0503020000020004" pitchFamily="50" charset="-127"/>
                <a:ea typeface="맑은 고딕" panose="020B0503020000020004" pitchFamily="50" charset="-127"/>
              </a:rPr>
              <a:t>Sorbitol</a:t>
            </a:r>
            <a:endParaRPr lang="ko-KR" altLang="en-US" sz="1200" b="1" dirty="0">
              <a:solidFill>
                <a:schemeClr val="bg1">
                  <a:lumMod val="50000"/>
                </a:schemeClr>
              </a:solidFill>
              <a:latin typeface="맑은 고딕" panose="020B0503020000020004" pitchFamily="50" charset="-127"/>
              <a:ea typeface="맑은 고딕" panose="020B0503020000020004" pitchFamily="50" charset="-127"/>
            </a:endParaRPr>
          </a:p>
          <a:p>
            <a:pPr marL="171450" indent="-171450">
              <a:buFontTx/>
              <a:buChar char="-"/>
            </a:pPr>
            <a:r>
              <a:rPr lang="en-US" altLang="ko-KR" sz="1200" dirty="0">
                <a:solidFill>
                  <a:prstClr val="black">
                    <a:lumMod val="65000"/>
                    <a:lumOff val="35000"/>
                  </a:prstClr>
                </a:solidFill>
                <a:latin typeface="맑은 고딕" panose="020B0503020000020004" pitchFamily="50" charset="-127"/>
                <a:ea typeface="맑은 고딕" panose="020B0503020000020004" pitchFamily="50" charset="-127"/>
              </a:rPr>
              <a:t>Helps to provide lasting hydration</a:t>
            </a:r>
            <a:endParaRPr lang="ko-KR" altLang="en-US" sz="1200" dirty="0">
              <a:solidFill>
                <a:prstClr val="black">
                  <a:lumMod val="65000"/>
                  <a:lumOff val="35000"/>
                </a:prstClr>
              </a:solidFill>
              <a:latin typeface="맑은 고딕" panose="020B0503020000020004" pitchFamily="50" charset="-127"/>
              <a:ea typeface="맑은 고딕" panose="020B0503020000020004" pitchFamily="50" charset="-127"/>
            </a:endParaRPr>
          </a:p>
        </p:txBody>
      </p:sp>
      <p:pic>
        <p:nvPicPr>
          <p:cNvPr id="17" name="그림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9760" y="1628800"/>
            <a:ext cx="1120241" cy="10106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24" name="그림 23"/>
          <p:cNvPicPr>
            <a:picLocks noChangeAspect="1"/>
          </p:cNvPicPr>
          <p:nvPr/>
        </p:nvPicPr>
        <p:blipFill rotWithShape="1">
          <a:blip r:embed="rId7" cstate="print">
            <a:extLst>
              <a:ext uri="{28A0092B-C50C-407E-A947-70E740481C1C}">
                <a14:useLocalDpi xmlns:a14="http://schemas.microsoft.com/office/drawing/2010/main" val="0"/>
              </a:ext>
            </a:extLst>
          </a:blip>
          <a:srcRect t="21352" b="5193"/>
          <a:stretch/>
        </p:blipFill>
        <p:spPr>
          <a:xfrm>
            <a:off x="617236" y="3318658"/>
            <a:ext cx="1302892" cy="9148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5" name="그림 24"/>
          <p:cNvPicPr>
            <a:picLocks noChangeAspect="1"/>
          </p:cNvPicPr>
          <p:nvPr/>
        </p:nvPicPr>
        <p:blipFill rotWithShape="1">
          <a:blip r:embed="rId8" cstate="print">
            <a:extLst>
              <a:ext uri="{28A0092B-C50C-407E-A947-70E740481C1C}">
                <a14:useLocalDpi xmlns:a14="http://schemas.microsoft.com/office/drawing/2010/main" val="0"/>
              </a:ext>
            </a:extLst>
          </a:blip>
          <a:srcRect b="10959"/>
          <a:stretch/>
        </p:blipFill>
        <p:spPr>
          <a:xfrm>
            <a:off x="819514" y="4842400"/>
            <a:ext cx="980487" cy="7142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직사각형 14">
            <a:extLst>
              <a:ext uri="{FF2B5EF4-FFF2-40B4-BE49-F238E27FC236}">
                <a16:creationId xmlns:a16="http://schemas.microsoft.com/office/drawing/2014/main" id="{296AFF0E-75A2-884E-BF18-F51EF424249F}"/>
              </a:ext>
            </a:extLst>
          </p:cNvPr>
          <p:cNvSpPr/>
          <p:nvPr/>
        </p:nvSpPr>
        <p:spPr>
          <a:xfrm>
            <a:off x="1530593" y="6237312"/>
            <a:ext cx="3422408" cy="303481"/>
          </a:xfrm>
          <a:prstGeom prst="rect">
            <a:avLst/>
          </a:prstGeom>
        </p:spPr>
        <p:txBody>
          <a:bodyPr wrap="square">
            <a:spAutoFit/>
          </a:bodyPr>
          <a:lstStyle/>
          <a:p>
            <a:pPr>
              <a:lnSpc>
                <a:spcPct val="150000"/>
              </a:lnSpc>
            </a:pPr>
            <a:r>
              <a:rPr lang="en-US" altLang="ko-KR" sz="1050" dirty="0">
                <a:solidFill>
                  <a:srgbClr val="8A0000"/>
                </a:solidFill>
                <a:latin typeface="맑은 고딕" panose="020B0503020000020004" pitchFamily="50" charset="-127"/>
                <a:ea typeface="맑은 고딕" panose="020B0503020000020004" pitchFamily="50" charset="-127"/>
              </a:rPr>
              <a:t>* Pertains to the characteristics of the raw materials.</a:t>
            </a:r>
            <a:endParaRPr lang="ko-KR" altLang="en-US" sz="1050" dirty="0">
              <a:solidFill>
                <a:srgbClr val="8A0000"/>
              </a:solidFill>
              <a:latin typeface="맑은 고딕" panose="020B0503020000020004" pitchFamily="50" charset="-127"/>
              <a:ea typeface="맑은 고딕" panose="020B0503020000020004" pitchFamily="50" charset="-127"/>
            </a:endParaRPr>
          </a:p>
        </p:txBody>
      </p:sp>
      <p:sp>
        <p:nvSpPr>
          <p:cNvPr id="23" name="TextBox 22">
            <a:extLst>
              <a:ext uri="{FF2B5EF4-FFF2-40B4-BE49-F238E27FC236}">
                <a16:creationId xmlns:a16="http://schemas.microsoft.com/office/drawing/2014/main" id="{21D7AC05-D908-C14A-B6FA-0F6AF861A926}"/>
              </a:ext>
            </a:extLst>
          </p:cNvPr>
          <p:cNvSpPr txBox="1"/>
          <p:nvPr/>
        </p:nvSpPr>
        <p:spPr>
          <a:xfrm>
            <a:off x="499921" y="620688"/>
            <a:ext cx="5245167" cy="684033"/>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Featured Ingredients</a:t>
            </a:r>
            <a:r>
              <a:rPr lang="ko-KR" altLang="en-US" sz="1900" b="1"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 Characteristics of the Raw Materials</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704618074"/>
      </p:ext>
    </p:extLst>
  </p:cSld>
  <p:clrMapOvr>
    <a:masterClrMapping/>
  </p:clrMapOvr>
</p:sld>
</file>

<file path=ppt/theme/theme1.xml><?xml version="1.0" encoding="utf-8"?>
<a:theme xmlns:a="http://schemas.openxmlformats.org/drawingml/2006/main" name="기본 디자인">
  <a:themeElements>
    <a:clrScheme name="기본 디자인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사용자 지정 1">
      <a:majorFont>
        <a:latin typeface="Georgia"/>
        <a:ea typeface="굴림"/>
        <a:cs typeface=""/>
      </a:majorFont>
      <a:minorFont>
        <a:latin typeface="Georgia"/>
        <a:ea typeface="새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rotWithShape="0">
          <a:gsLst>
            <a:gs pos="0">
              <a:srgbClr val="B2B26B"/>
            </a:gs>
            <a:gs pos="50000">
              <a:srgbClr val="FFFF99"/>
            </a:gs>
            <a:gs pos="100000">
              <a:srgbClr val="B2B26B"/>
            </a:gs>
          </a:gsLst>
          <a:lin ang="0" scaled="1"/>
        </a:gradFill>
        <a:ln w="12700">
          <a:solidFill>
            <a:schemeClr val="tx1"/>
          </a:solidFill>
          <a:round/>
          <a:headEnd/>
          <a:tailEnd/>
        </a:ln>
      </a:spPr>
      <a:bodyPr wrap="none" anchor="ctr"/>
      <a:lstStyle>
        <a:defPPr>
          <a:buFontTx/>
          <a:buNone/>
          <a:defRPr kumimoji="1" sz="800">
            <a:solidFill>
              <a:schemeClr val="tx1"/>
            </a:solidFill>
            <a:latin typeface="+mn-ea"/>
            <a:ea typeface="+mn-ea"/>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1" hangingPunct="1">
          <a:lnSpc>
            <a:spcPct val="100000"/>
          </a:lnSpc>
          <a:spcBef>
            <a:spcPct val="50000"/>
          </a:spcBef>
          <a:spcAft>
            <a:spcPct val="0"/>
          </a:spcAft>
          <a:buClrTx/>
          <a:buSzTx/>
          <a:buFontTx/>
          <a:buNone/>
          <a:tabLst/>
          <a:defRPr kumimoji="1" lang="ko-KR" altLang="en-US" sz="1400" b="1" i="0" u="none" strike="noStrike" cap="none" normalizeH="0" baseline="0" smtClean="0">
            <a:ln>
              <a:noFill/>
            </a:ln>
            <a:solidFill>
              <a:schemeClr val="tx1"/>
            </a:solidFill>
            <a:effectLst/>
            <a:latin typeface="굴림" pitchFamily="50" charset="-127"/>
            <a:ea typeface="굴림" pitchFamily="50" charset="-127"/>
          </a:defRPr>
        </a:defPPr>
      </a:lstStyle>
    </a:lnDef>
  </a:objectDefaults>
  <a:extraClrSchemeLst>
    <a:extraClrScheme>
      <a:clrScheme name="기본 디자인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기본 디자인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기본 디자인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기본 디자인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기본 디자인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기본 디자인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기본 디자인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51425</TotalTime>
  <Words>1874</Words>
  <Application>Microsoft Macintosh PowerPoint</Application>
  <PresentationFormat>A4 Paper (210x297 mm)</PresentationFormat>
  <Paragraphs>213</Paragraphs>
  <Slides>19</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맑은 고딕</vt:lpstr>
      <vt:lpstr>휴먼모음T</vt:lpstr>
      <vt:lpstr>굴림</vt:lpstr>
      <vt:lpstr>Georgia</vt:lpstr>
      <vt:lpstr>Times New Roman</vt:lpstr>
      <vt:lpstr>HY헤드라인M</vt:lpstr>
      <vt:lpstr>Wingdings</vt:lpstr>
      <vt:lpstr>기본 디자인</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 interactive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신연숙</dc:creator>
  <cp:lastModifiedBy>Sarah Jang</cp:lastModifiedBy>
  <cp:revision>2634</cp:revision>
  <cp:lastPrinted>2018-07-16T08:04:32Z</cp:lastPrinted>
  <dcterms:created xsi:type="dcterms:W3CDTF">2000-04-30T05:41:15Z</dcterms:created>
  <dcterms:modified xsi:type="dcterms:W3CDTF">2020-01-23T00:16:29Z</dcterms:modified>
</cp:coreProperties>
</file>