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571" r:id="rId2"/>
    <p:sldId id="674" r:id="rId3"/>
    <p:sldId id="650" r:id="rId4"/>
    <p:sldId id="651" r:id="rId5"/>
    <p:sldId id="652" r:id="rId6"/>
    <p:sldId id="654" r:id="rId7"/>
    <p:sldId id="669" r:id="rId8"/>
    <p:sldId id="670" r:id="rId9"/>
    <p:sldId id="664" r:id="rId10"/>
    <p:sldId id="666" r:id="rId11"/>
    <p:sldId id="667" r:id="rId12"/>
  </p:sldIdLst>
  <p:sldSz cx="9906000" cy="6858000" type="A4"/>
  <p:notesSz cx="6808788" cy="9940925"/>
  <p:embeddedFontLst>
    <p:embeddedFont>
      <p:font typeface="Georgia" panose="02040502050405020303" pitchFamily="18" charset="0"/>
      <p:regular r:id="rId15"/>
      <p:bold r:id="rId16"/>
      <p:italic r:id="rId17"/>
      <p:boldItalic r:id="rId18"/>
    </p:embeddedFont>
    <p:embeddedFont>
      <p:font typeface="굴림" panose="020B0600000101010101" pitchFamily="50" charset="-127"/>
      <p:regular r:id="rId19"/>
    </p:embeddedFont>
    <p:embeddedFont>
      <p:font typeface="나눔스퀘어" panose="020B0600000101010101" pitchFamily="50" charset="-127"/>
      <p:regular r:id="rId20"/>
    </p:embeddedFont>
    <p:embeddedFont>
      <p:font typeface="나눔스퀘어 Bold" panose="020B0600000101010101" pitchFamily="50" charset="-127"/>
      <p:bold r:id="rId21"/>
    </p:embeddedFont>
    <p:embeddedFont>
      <p:font typeface="나눔스퀘어 ExtraBold" panose="020B0600000101010101" pitchFamily="50" charset="-127"/>
      <p:bold r:id="rId22"/>
    </p:embeddedFont>
  </p:embeddedFontLst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sz="14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sz="14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sz="14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sz="14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sz="14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kumimoji="1" sz="14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6pPr>
    <a:lvl7pPr marL="2743200" algn="l" defTabSz="914400" rtl="0" eaLnBrk="1" latinLnBrk="1" hangingPunct="1">
      <a:defRPr kumimoji="1" sz="14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7pPr>
    <a:lvl8pPr marL="3200400" algn="l" defTabSz="914400" rtl="0" eaLnBrk="1" latinLnBrk="1" hangingPunct="1">
      <a:defRPr kumimoji="1" sz="14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8pPr>
    <a:lvl9pPr marL="3657600" algn="l" defTabSz="914400" rtl="0" eaLnBrk="1" latinLnBrk="1" hangingPunct="1">
      <a:defRPr kumimoji="1" sz="14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32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9" userDrawn="1">
          <p15:clr>
            <a:srgbClr val="A4A3A4"/>
          </p15:clr>
        </p15:guide>
        <p15:guide id="2" pos="2145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BFD4FB"/>
    <a:srgbClr val="B2C3E3"/>
    <a:srgbClr val="C8DDFB"/>
    <a:srgbClr val="D45553"/>
    <a:srgbClr val="9AABBF"/>
    <a:srgbClr val="799DBF"/>
    <a:srgbClr val="99BFBF"/>
    <a:srgbClr val="CCFFFF"/>
    <a:srgbClr val="B6B6D4"/>
    <a:srgbClr val="BFD4C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A111915-BE36-4E01-A7E5-04B1672EAD32}" styleName="밝은 스타일 2 - 강조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7E9639D4-E3E2-4D34-9284-5A2195B3D0D7}" styleName="밝은 스타일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B344D84-9AFB-497E-A393-DC336BA19D2E}" styleName="보통 스타일 3 - 강조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8D230F3-CF80-4859-8CE7-A43EE81993B5}" styleName="밝은 스타일 1 - 강조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BDBED569-4797-4DF1-A0F4-6AAB3CD982D8}" styleName="밝은 스타일 3 - 강조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C083E6E3-FA7D-4D7B-A595-EF9225AFEA82}" styleName="밝은 스타일 1 - 강조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D27102A9-8310-4765-A935-A1911B00CA55}" styleName="밝은 스타일 1 - 강조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ED083AE6-46FA-4A59-8FB0-9F97EB10719F}" styleName="밝은 스타일 3 - 강조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8799B23B-EC83-4686-B30A-512413B5E67A}" styleName="밝은 스타일 3 - 강조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E8B1032C-EA38-4F05-BA0D-38AFFFC7BED3}" styleName="밝은 스타일 3 - 강조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4C1A8A3-306A-4EB7-A6B1-4F7E0EB9C5D6}" styleName="보통 스타일 3 - 강조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A488322-F2BA-4B5B-9748-0D474271808F}" styleName="보통 스타일 3 - 강조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B9631B5-78F2-41C9-869B-9F39066F8104}" styleName="보통 스타일 3 - 강조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69C7853C-536D-4A76-A0AE-DD22124D55A5}" styleName="테마 스타일 1 - 강조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429" autoAdjust="0"/>
    <p:restoredTop sz="96582" autoAdjust="0"/>
  </p:normalViewPr>
  <p:slideViewPr>
    <p:cSldViewPr>
      <p:cViewPr varScale="1">
        <p:scale>
          <a:sx n="114" d="100"/>
          <a:sy n="114" d="100"/>
        </p:scale>
        <p:origin x="1668" y="102"/>
      </p:cViewPr>
      <p:guideLst>
        <p:guide orient="horz" pos="2432"/>
        <p:guide pos="3120"/>
      </p:guideLst>
    </p:cSldViewPr>
  </p:slideViewPr>
  <p:outlineViewPr>
    <p:cViewPr>
      <p:scale>
        <a:sx n="100" d="100"/>
        <a:sy n="100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4" d="100"/>
          <a:sy n="74" d="100"/>
        </p:scale>
        <p:origin x="-1788" y="-96"/>
      </p:cViewPr>
      <p:guideLst>
        <p:guide orient="horz" pos="3129"/>
        <p:guide pos="2145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4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Relationship Id="rId22" Type="http://schemas.openxmlformats.org/officeDocument/2006/relationships/font" Target="fonts/font8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51491" cy="4944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44" tIns="45773" rIns="91544" bIns="45773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100" b="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7299" y="0"/>
            <a:ext cx="2951490" cy="4944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44" tIns="45773" rIns="91544" bIns="45773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100" b="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07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446435"/>
            <a:ext cx="2951491" cy="4944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44" tIns="45773" rIns="91544" bIns="45773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100" b="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07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7299" y="9446435"/>
            <a:ext cx="2951490" cy="4944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44" tIns="45773" rIns="91544" bIns="45773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100" b="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A08457DC-F7AC-4E89-B423-F479FE92EC59}" type="slidenum">
              <a:rPr lang="en-US" altLang="ko-KR">
                <a:latin typeface="나눔스퀘어" panose="020B0600000101010101" pitchFamily="50" charset="-127"/>
                <a:ea typeface="나눔스퀘어" panose="020B0600000101010101" pitchFamily="50" charset="-127"/>
              </a:rPr>
              <a:pPr>
                <a:defRPr/>
              </a:pPr>
              <a:t>‹#›</a:t>
            </a:fld>
            <a:endParaRPr lang="en-US" altLang="ko-KR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3272148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32983" cy="44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44" tIns="45773" rIns="91544" bIns="45773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100" b="0">
                <a:latin typeface="나눔스퀘어" panose="020B0600000101010101" pitchFamily="50" charset="-127"/>
                <a:ea typeface="나눔스퀘어" panose="020B0600000101010101" pitchFamily="50" charset="-127"/>
              </a:defRPr>
            </a:lvl1pPr>
          </a:lstStyle>
          <a:p>
            <a:pPr>
              <a:defRPr/>
            </a:pPr>
            <a:endParaRPr lang="en-US" altLang="ko-KR" dirty="0"/>
          </a:p>
        </p:txBody>
      </p:sp>
      <p:sp>
        <p:nvSpPr>
          <p:cNvPr id="1239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75805" y="0"/>
            <a:ext cx="2932983" cy="44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44" tIns="45773" rIns="91544" bIns="45773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100" b="0">
                <a:latin typeface="나눔스퀘어" panose="020B0600000101010101" pitchFamily="50" charset="-127"/>
                <a:ea typeface="나눔스퀘어" panose="020B0600000101010101" pitchFamily="50" charset="-127"/>
              </a:defRPr>
            </a:lvl1pPr>
          </a:lstStyle>
          <a:p>
            <a:pPr>
              <a:defRPr/>
            </a:pPr>
            <a:endParaRPr lang="en-US" altLang="ko-KR" dirty="0"/>
          </a:p>
        </p:txBody>
      </p:sp>
      <p:sp>
        <p:nvSpPr>
          <p:cNvPr id="235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47713" y="781050"/>
            <a:ext cx="5313362" cy="36782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39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90565" y="4680267"/>
            <a:ext cx="5027660" cy="45688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44" tIns="45773" rIns="91544" bIns="4577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dirty="0"/>
              <a:t>마스터 텍스트 스타일을 편집합니다</a:t>
            </a:r>
          </a:p>
          <a:p>
            <a:pPr lvl="1"/>
            <a:r>
              <a:rPr lang="ko-KR" altLang="en-US" noProof="0" dirty="0"/>
              <a:t>둘째 수준</a:t>
            </a:r>
          </a:p>
          <a:p>
            <a:pPr lvl="2"/>
            <a:r>
              <a:rPr lang="ko-KR" altLang="en-US" noProof="0" dirty="0"/>
              <a:t>셋째 수준</a:t>
            </a:r>
          </a:p>
          <a:p>
            <a:pPr lvl="3"/>
            <a:r>
              <a:rPr lang="ko-KR" altLang="en-US" noProof="0" dirty="0"/>
              <a:t>넷째 수준</a:t>
            </a:r>
          </a:p>
          <a:p>
            <a:pPr lvl="4"/>
            <a:r>
              <a:rPr lang="ko-KR" altLang="en-US" noProof="0" dirty="0"/>
              <a:t>다섯째 수준</a:t>
            </a:r>
          </a:p>
        </p:txBody>
      </p:sp>
      <p:sp>
        <p:nvSpPr>
          <p:cNvPr id="1239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474292"/>
            <a:ext cx="2932983" cy="4457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44" tIns="45773" rIns="91544" bIns="45773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100" b="0">
                <a:latin typeface="나눔스퀘어" panose="020B0600000101010101" pitchFamily="50" charset="-127"/>
                <a:ea typeface="나눔스퀘어" panose="020B0600000101010101" pitchFamily="50" charset="-127"/>
              </a:defRPr>
            </a:lvl1pPr>
          </a:lstStyle>
          <a:p>
            <a:pPr>
              <a:defRPr/>
            </a:pPr>
            <a:endParaRPr lang="en-US" altLang="ko-KR" dirty="0"/>
          </a:p>
        </p:txBody>
      </p:sp>
      <p:sp>
        <p:nvSpPr>
          <p:cNvPr id="1239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75805" y="9474292"/>
            <a:ext cx="2932983" cy="4457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44" tIns="45773" rIns="91544" bIns="45773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100" b="0">
                <a:latin typeface="나눔스퀘어" panose="020B0600000101010101" pitchFamily="50" charset="-127"/>
                <a:ea typeface="나눔스퀘어" panose="020B0600000101010101" pitchFamily="50" charset="-127"/>
              </a:defRPr>
            </a:lvl1pPr>
          </a:lstStyle>
          <a:p>
            <a:pPr>
              <a:defRPr/>
            </a:pPr>
            <a:fld id="{2ABEEDD5-B852-431A-AC50-FA1D63F327EE}" type="slidenum">
              <a:rPr lang="en-US" altLang="ko-KR" smtClean="0"/>
              <a:pPr>
                <a:defRPr/>
              </a:pPr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199342633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나눔스퀘어" panose="020B0600000101010101" pitchFamily="50" charset="-127"/>
        <a:ea typeface="나눔스퀘어" panose="020B0600000101010101" pitchFamily="50" charset="-127"/>
        <a:cs typeface="+mn-cs"/>
      </a:defRPr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ABEEDD5-B852-431A-AC50-FA1D63F327EE}" type="slidenum">
              <a:rPr lang="en-US" altLang="ko-KR" smtClean="0"/>
              <a:pPr>
                <a:defRPr/>
              </a:pPr>
              <a:t>4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33146285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ABEEDD5-B852-431A-AC50-FA1D63F327EE}" type="slidenum">
              <a:rPr lang="en-US" altLang="ko-KR" smtClean="0"/>
              <a:pPr>
                <a:defRPr/>
              </a:pPr>
              <a:t>5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28273325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ABEEDD5-B852-431A-AC50-FA1D63F327EE}" type="slidenum">
              <a:rPr lang="en-US" altLang="ko-KR" smtClean="0"/>
              <a:pPr>
                <a:defRPr/>
              </a:pPr>
              <a:t>6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19141045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ABEEDD5-B852-431A-AC50-FA1D63F327EE}" type="slidenum">
              <a:rPr lang="en-US" altLang="ko-KR" smtClean="0"/>
              <a:pPr>
                <a:defRPr/>
              </a:pPr>
              <a:t>7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19141045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ABEEDD5-B852-431A-AC50-FA1D63F327EE}" type="slidenum">
              <a:rPr lang="en-US" altLang="ko-KR" smtClean="0"/>
              <a:pPr>
                <a:defRPr/>
              </a:pPr>
              <a:t>8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7981146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ABEEDD5-B852-431A-AC50-FA1D63F327EE}" type="slidenum">
              <a:rPr lang="en-US" altLang="ko-KR" smtClean="0"/>
              <a:pPr>
                <a:defRPr/>
              </a:pPr>
              <a:t>9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7981146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ABEEDD5-B852-431A-AC50-FA1D63F327EE}" type="slidenum">
              <a:rPr lang="en-US" altLang="ko-KR" smtClean="0"/>
              <a:pPr>
                <a:defRPr/>
              </a:pPr>
              <a:t>10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7981146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ABEEDD5-B852-431A-AC50-FA1D63F327EE}" type="slidenum">
              <a:rPr lang="en-US" altLang="ko-KR" smtClean="0"/>
              <a:pPr>
                <a:defRPr/>
              </a:pPr>
              <a:t>11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1415337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94338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814415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7"/>
          <p:cNvSpPr>
            <a:spLocks noChangeArrowheads="1"/>
          </p:cNvSpPr>
          <p:nvPr userDrawn="1"/>
        </p:nvSpPr>
        <p:spPr bwMode="auto">
          <a:xfrm>
            <a:off x="0" y="0"/>
            <a:ext cx="200025" cy="620713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>
              <a:spcBef>
                <a:spcPct val="50000"/>
              </a:spcBef>
            </a:pPr>
            <a:endParaRPr lang="ko-KR" altLang="en-US" b="1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Line 50"/>
          <p:cNvSpPr>
            <a:spLocks noChangeShapeType="1"/>
          </p:cNvSpPr>
          <p:nvPr userDrawn="1"/>
        </p:nvSpPr>
        <p:spPr bwMode="auto">
          <a:xfrm>
            <a:off x="0" y="620713"/>
            <a:ext cx="9906000" cy="0"/>
          </a:xfrm>
          <a:prstGeom prst="line">
            <a:avLst/>
          </a:prstGeom>
          <a:noFill/>
          <a:ln w="19050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0758510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084005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 userDrawn="1"/>
        </p:nvSpPr>
        <p:spPr bwMode="auto">
          <a:xfrm>
            <a:off x="0" y="6718300"/>
            <a:ext cx="9906000" cy="166688"/>
          </a:xfrm>
          <a:prstGeom prst="rect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ko-KR" b="1" i="1" dirty="0">
              <a:solidFill>
                <a:schemeClr val="bg1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030" name="Rectangle 47"/>
          <p:cNvSpPr>
            <a:spLocks noChangeArrowheads="1"/>
          </p:cNvSpPr>
          <p:nvPr userDrawn="1"/>
        </p:nvSpPr>
        <p:spPr bwMode="auto">
          <a:xfrm>
            <a:off x="0" y="0"/>
            <a:ext cx="200025" cy="620713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>
              <a:spcBef>
                <a:spcPct val="50000"/>
              </a:spcBef>
            </a:pPr>
            <a:endParaRPr lang="ko-KR" altLang="en-US" b="1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031" name="Line 50"/>
          <p:cNvSpPr>
            <a:spLocks noChangeShapeType="1"/>
          </p:cNvSpPr>
          <p:nvPr userDrawn="1"/>
        </p:nvSpPr>
        <p:spPr bwMode="auto">
          <a:xfrm>
            <a:off x="0" y="620713"/>
            <a:ext cx="9906000" cy="0"/>
          </a:xfrm>
          <a:prstGeom prst="line">
            <a:avLst/>
          </a:prstGeom>
          <a:noFill/>
          <a:ln w="19050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0" name="Text Box 5"/>
          <p:cNvSpPr txBox="1">
            <a:spLocks noChangeArrowheads="1"/>
          </p:cNvSpPr>
          <p:nvPr userDrawn="1"/>
        </p:nvSpPr>
        <p:spPr bwMode="auto">
          <a:xfrm>
            <a:off x="381000" y="214313"/>
            <a:ext cx="3665538" cy="366712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>
              <a:spcBef>
                <a:spcPct val="50000"/>
              </a:spcBef>
              <a:buFont typeface="Wingdings" pitchFamily="2" charset="2"/>
              <a:buNone/>
              <a:defRPr/>
            </a:pPr>
            <a:r>
              <a:rPr lang="ko-KR" altLang="en-US" sz="18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</a:p>
        </p:txBody>
      </p:sp>
      <p:sp>
        <p:nvSpPr>
          <p:cNvPr id="1033" name="제목 1"/>
          <p:cNvSpPr txBox="1">
            <a:spLocks/>
          </p:cNvSpPr>
          <p:nvPr userDrawn="1"/>
        </p:nvSpPr>
        <p:spPr bwMode="auto">
          <a:xfrm>
            <a:off x="495300" y="188913"/>
            <a:ext cx="4457700" cy="296862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>
              <a:defRPr/>
            </a:pPr>
            <a:endParaRPr lang="ko-KR" altLang="en-US" sz="1800" b="1" dirty="0">
              <a:solidFill>
                <a:srgbClr val="0070C0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195" r:id="rId1"/>
    <p:sldLayoutId id="2147485196" r:id="rId2"/>
    <p:sldLayoutId id="2147485198" r:id="rId3"/>
    <p:sldLayoutId id="2147485201" r:id="rId4"/>
  </p:sldLayoutIdLst>
  <p:hf sldNum="0" hdr="0" ftr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Georgia" pitchFamily="18" charset="0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Georgia" pitchFamily="18" charset="0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Georgia" pitchFamily="18" charset="0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Georgia" pitchFamily="18" charset="0"/>
          <a:ea typeface="굴림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jpeg"/><Relationship Id="rId5" Type="http://schemas.openxmlformats.org/officeDocument/2006/relationships/image" Target="../media/image3.emf"/><Relationship Id="rId4" Type="http://schemas.openxmlformats.org/officeDocument/2006/relationships/image" Target="../media/image5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.png"/><Relationship Id="rId4" Type="http://schemas.openxmlformats.org/officeDocument/2006/relationships/image" Target="../media/image3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3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7" Type="http://schemas.openxmlformats.org/officeDocument/2006/relationships/image" Target="../media/image1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3.e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5.emf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.jpeg"/><Relationship Id="rId5" Type="http://schemas.openxmlformats.org/officeDocument/2006/relationships/hyperlink" Target="http://www.google.co.kr/url?sa=i&amp;rct=j&amp;q=&amp;esrc=s&amp;source=images&amp;cd=&amp;cad=rja&amp;uact=8&amp;ved=0ahUKEwio7qX2wcjRAhXJipQKHY9pDxIQjRwIBw&amp;url=http://comicgirl.tistory.com/entry/%ED%8E%A9%ED%83%80%EC%9D%B4%EB%93%9C%EC%95%84%EC%9D%B4%ED%81%AC%EB%A6%BC%EC%9C%BC%EB%A1%9C-%EC%A3%BC%EB%AA%A9%EB%B0%9B%EA%B3%A0-%EC%9E%88%EB%8A%94-%EB%A6%AC%EB%B3%B8%EC%95%84%EC%9D%B4%ED%81%AC%EB%A6%BC-%ED%8E%A9%ED%83%80%EC%9D%B4%EB%93%9C%EC%9D%98-%ED%9A%A8%EA%B3%BC%EC%84%B1&amp;bvm=bv.144224172,d.dGo&amp;psig=AFQjCNHcnlWQGXeGKxjqarm1ToF4ZfG-tA&amp;ust=1484719490011761" TargetMode="External"/><Relationship Id="rId4" Type="http://schemas.openxmlformats.org/officeDocument/2006/relationships/image" Target="../media/image3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 bwMode="auto">
          <a:xfrm>
            <a:off x="9282" y="0"/>
            <a:ext cx="9906000" cy="6858000"/>
          </a:xfrm>
          <a:prstGeom prst="rect">
            <a:avLst/>
          </a:prstGeom>
          <a:solidFill>
            <a:schemeClr val="bg1">
              <a:lumMod val="95000"/>
              <a:alpha val="50000"/>
            </a:schemeClr>
          </a:solidFill>
          <a:ln w="12700">
            <a:noFill/>
            <a:round/>
            <a:headEnd/>
            <a:tailEnd/>
          </a:ln>
        </p:spPr>
        <p:txBody>
          <a:bodyPr wrap="none" rtlCol="0" anchor="ctr"/>
          <a:lstStyle/>
          <a:p>
            <a:pPr algn="ctr">
              <a:buFontTx/>
              <a:buNone/>
            </a:pPr>
            <a:endParaRPr kumimoji="1" lang="ko-KR" altLang="en-US" sz="800" dirty="0">
              <a:solidFill>
                <a:schemeClr val="tx1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16" name="그룹 15"/>
          <p:cNvGrpSpPr/>
          <p:nvPr/>
        </p:nvGrpSpPr>
        <p:grpSpPr>
          <a:xfrm>
            <a:off x="0" y="1562156"/>
            <a:ext cx="7646763" cy="282668"/>
            <a:chOff x="0" y="1562156"/>
            <a:chExt cx="7646763" cy="282668"/>
          </a:xfrm>
        </p:grpSpPr>
        <p:sp>
          <p:nvSpPr>
            <p:cNvPr id="5" name="직사각형 4"/>
            <p:cNvSpPr/>
            <p:nvPr/>
          </p:nvSpPr>
          <p:spPr bwMode="auto">
            <a:xfrm>
              <a:off x="0" y="1562156"/>
              <a:ext cx="7646763" cy="282668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 w="12700">
              <a:noFill/>
              <a:round/>
              <a:headEnd/>
              <a:tailEnd/>
            </a:ln>
          </p:spPr>
          <p:txBody>
            <a:bodyPr wrap="none" rtlCol="0" anchor="ctr"/>
            <a:lstStyle/>
            <a:p>
              <a:pPr algn="ctr">
                <a:buFontTx/>
                <a:buNone/>
              </a:pPr>
              <a:endParaRPr kumimoji="1" lang="ko-KR" altLang="en-US" sz="800" dirty="0"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pic>
          <p:nvPicPr>
            <p:cNvPr id="10" name="그림 9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603913" y="1596200"/>
              <a:ext cx="934477" cy="200963"/>
            </a:xfrm>
            <a:prstGeom prst="rect">
              <a:avLst/>
            </a:prstGeom>
          </p:spPr>
        </p:pic>
      </p:grpSp>
      <p:sp>
        <p:nvSpPr>
          <p:cNvPr id="13" name="TextBox 12"/>
          <p:cNvSpPr txBox="1"/>
          <p:nvPr/>
        </p:nvSpPr>
        <p:spPr>
          <a:xfrm>
            <a:off x="1785399" y="2780928"/>
            <a:ext cx="6353766" cy="479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altLang="ko-KR" sz="4000" spc="-150" dirty="0">
                <a:gradFill>
                  <a:gsLst>
                    <a:gs pos="0">
                      <a:schemeClr val="tx1">
                        <a:lumMod val="50000"/>
                        <a:lumOff val="50000"/>
                      </a:schemeClr>
                    </a:gs>
                    <a:gs pos="100000">
                      <a:schemeClr val="tx1">
                        <a:lumMod val="50000"/>
                        <a:lumOff val="50000"/>
                      </a:schemeClr>
                    </a:gs>
                  </a:gsLst>
                  <a:lin ang="0" scaled="1"/>
                </a:gra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 panose="020B0604020202020204" pitchFamily="34" charset="0"/>
              </a:rPr>
              <a:t>All In one Bio Mist </a:t>
            </a:r>
            <a:endParaRPr lang="ko-KR" altLang="en-US" sz="4000" spc="-150" dirty="0">
              <a:gradFill>
                <a:gsLst>
                  <a:gs pos="0">
                    <a:schemeClr val="tx1">
                      <a:lumMod val="50000"/>
                      <a:lumOff val="50000"/>
                    </a:schemeClr>
                  </a:gs>
                  <a:gs pos="100000">
                    <a:schemeClr val="tx1">
                      <a:lumMod val="50000"/>
                      <a:lumOff val="50000"/>
                    </a:schemeClr>
                  </a:gs>
                </a:gsLst>
                <a:lin ang="0" scaled="1"/>
              </a:gradFill>
              <a:latin typeface="나눔스퀘어 ExtraBold" panose="020B0600000101010101" pitchFamily="50" charset="-127"/>
              <a:ea typeface="나눔스퀘어 ExtraBold" panose="020B0600000101010101" pitchFamily="50" charset="-127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38901" y="5805264"/>
            <a:ext cx="7646762" cy="673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ko-KR" sz="1200" dirty="0">
                <a:gradFill>
                  <a:gsLst>
                    <a:gs pos="0">
                      <a:srgbClr val="8A0000"/>
                    </a:gs>
                    <a:gs pos="100000">
                      <a:srgbClr val="8A0000"/>
                    </a:gs>
                  </a:gsLst>
                  <a:lin ang="0" scaled="1"/>
                </a:gradFill>
                <a:latin typeface="나눔스퀘어" panose="020B0600000101010101" pitchFamily="50" charset="-127"/>
                <a:ea typeface="나눔스퀘어" panose="020B0600000101010101" pitchFamily="50" charset="-127"/>
              </a:rPr>
              <a:t>* </a:t>
            </a:r>
            <a:r>
              <a:rPr lang="en-US" altLang="ko-KR" sz="1200" u="sng" dirty="0">
                <a:solidFill>
                  <a:srgbClr val="8A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This document is based on the laws and standards of the Korea Ministry of Food and Drug Safety (MSDS).    </a:t>
            </a:r>
          </a:p>
          <a:p>
            <a:pPr>
              <a:lnSpc>
                <a:spcPts val="2400"/>
              </a:lnSpc>
            </a:pPr>
            <a:r>
              <a:rPr lang="en-US" altLang="ko-KR" sz="1200" dirty="0">
                <a:solidFill>
                  <a:srgbClr val="8A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  </a:t>
            </a:r>
            <a:r>
              <a:rPr lang="en-US" altLang="ko-KR" sz="1200" u="sng" dirty="0">
                <a:solidFill>
                  <a:srgbClr val="8A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Please not that food and drug standards and laws differ in every country.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6"/>
            <a:ext cx="9906000" cy="6856828"/>
          </a:xfrm>
          <a:prstGeom prst="rect">
            <a:avLst/>
          </a:prstGeom>
        </p:spPr>
      </p:pic>
      <p:cxnSp>
        <p:nvCxnSpPr>
          <p:cNvPr id="4" name="직선 연결선 3"/>
          <p:cNvCxnSpPr/>
          <p:nvPr/>
        </p:nvCxnSpPr>
        <p:spPr bwMode="auto">
          <a:xfrm>
            <a:off x="1568624" y="3284984"/>
            <a:ext cx="2088232" cy="0"/>
          </a:xfrm>
          <a:prstGeom prst="line">
            <a:avLst/>
          </a:prstGeom>
          <a:noFill/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8" name="TextBox 7"/>
          <p:cNvSpPr txBox="1"/>
          <p:nvPr/>
        </p:nvSpPr>
        <p:spPr>
          <a:xfrm>
            <a:off x="560512" y="2519813"/>
            <a:ext cx="8856984" cy="32854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lnSpc>
                <a:spcPts val="2100"/>
              </a:lnSpc>
              <a:spcBef>
                <a:spcPts val="0"/>
              </a:spcBef>
              <a:buNone/>
              <a:defRPr/>
            </a:pPr>
            <a:r>
              <a:rPr lang="en-US" altLang="ko-KR" sz="1100" spc="-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1. Deceptive or misleading statements regarding the products name, effects and or uses that may cause consumers to believe the product is a drug  </a:t>
            </a:r>
            <a:r>
              <a:rPr lang="en-US" altLang="ko-KR" sz="1100" u="sng" dirty="0">
                <a:gradFill>
                  <a:gsLst>
                    <a:gs pos="0">
                      <a:srgbClr val="8A0000"/>
                    </a:gs>
                    <a:gs pos="100000">
                      <a:srgbClr val="8A0000"/>
                    </a:gs>
                  </a:gsLst>
                  <a:lin ang="0" scaled="1"/>
                </a:gradFill>
                <a:latin typeface="나눔스퀘어" panose="020B0600000101010101" pitchFamily="50" charset="-127"/>
                <a:ea typeface="나눔스퀘어" panose="020B0600000101010101" pitchFamily="50" charset="-127"/>
              </a:rPr>
              <a:t>   </a:t>
            </a:r>
          </a:p>
          <a:p>
            <a:pPr marL="0" indent="0">
              <a:lnSpc>
                <a:spcPts val="2100"/>
              </a:lnSpc>
              <a:spcBef>
                <a:spcPts val="0"/>
              </a:spcBef>
              <a:buNone/>
              <a:defRPr/>
            </a:pPr>
            <a:r>
              <a:rPr lang="en-US" altLang="ko-KR" sz="1100" spc="-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must not be made. </a:t>
            </a:r>
            <a:endParaRPr lang="ko-KR" altLang="en-US" sz="1100" spc="-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0" indent="0">
              <a:lnSpc>
                <a:spcPct val="200000"/>
              </a:lnSpc>
              <a:spcBef>
                <a:spcPts val="0"/>
              </a:spcBef>
              <a:buNone/>
              <a:defRPr/>
            </a:pPr>
            <a:r>
              <a:rPr lang="en-US" altLang="ko-KR" sz="1100" spc="-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2. Labels and advertising statements that compare products with competing products on the market must be clearly marked and based on factual    </a:t>
            </a:r>
          </a:p>
          <a:p>
            <a:pPr marL="0" indent="0">
              <a:lnSpc>
                <a:spcPct val="200000"/>
              </a:lnSpc>
              <a:spcBef>
                <a:spcPts val="0"/>
              </a:spcBef>
              <a:buNone/>
              <a:defRPr/>
            </a:pPr>
            <a:r>
              <a:rPr lang="en-US" altLang="ko-KR" sz="1100" spc="-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evidence. Labels and advertising must not use expressions such as ”best” exclusively. </a:t>
            </a:r>
            <a:endParaRPr lang="ko-KR" altLang="en-US" sz="1100" spc="-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0" indent="0">
              <a:lnSpc>
                <a:spcPct val="200000"/>
              </a:lnSpc>
              <a:spcBef>
                <a:spcPts val="0"/>
              </a:spcBef>
              <a:buNone/>
              <a:defRPr/>
            </a:pPr>
            <a:r>
              <a:rPr lang="en-US" altLang="ko-KR" sz="1100" spc="-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3. False or deceptive statements, or partially factual statements that mislead and deceive consumers regarding the overall product, must not be used. </a:t>
            </a:r>
            <a:endParaRPr lang="ko-KR" altLang="en-US" sz="1100" spc="-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0" indent="0">
              <a:lnSpc>
                <a:spcPct val="200000"/>
              </a:lnSpc>
              <a:spcBef>
                <a:spcPts val="0"/>
              </a:spcBef>
              <a:buNone/>
              <a:defRPr/>
            </a:pPr>
            <a:r>
              <a:rPr lang="en-US" altLang="ko-KR" sz="1100" spc="-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4. Statements regarding the quality or effectivity of the product that cannot be objectively confirmed based on factual evidence, or </a:t>
            </a:r>
          </a:p>
          <a:p>
            <a:pPr marL="0" indent="0">
              <a:lnSpc>
                <a:spcPct val="200000"/>
              </a:lnSpc>
              <a:spcBef>
                <a:spcPts val="0"/>
              </a:spcBef>
              <a:buNone/>
              <a:defRPr/>
            </a:pPr>
            <a:r>
              <a:rPr lang="en-US" altLang="ko-KR" sz="1100" spc="-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markings/advertising that is outside of the scope of cosmetics as stated in Section 2 Article 1, must not be made.</a:t>
            </a:r>
          </a:p>
          <a:p>
            <a:pPr marL="0" indent="0">
              <a:lnSpc>
                <a:spcPct val="200000"/>
              </a:lnSpc>
              <a:spcBef>
                <a:spcPts val="0"/>
              </a:spcBef>
              <a:buNone/>
              <a:defRPr/>
            </a:pPr>
            <a:r>
              <a:rPr lang="en-US" altLang="ko-KR" sz="1100" spc="-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5. Advertising  must not contain degrading expressions, graphics, visuals or photographic content.</a:t>
            </a:r>
          </a:p>
          <a:p>
            <a:pPr marL="0" indent="0">
              <a:lnSpc>
                <a:spcPct val="200000"/>
              </a:lnSpc>
              <a:spcBef>
                <a:spcPts val="0"/>
              </a:spcBef>
              <a:buNone/>
              <a:defRPr/>
            </a:pPr>
            <a:r>
              <a:rPr lang="en-US" altLang="ko-KR" sz="1100" spc="-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6. Advertising must not state or imply that the product contains internationally endangered processed goods. </a:t>
            </a:r>
          </a:p>
          <a:p>
            <a:pPr marL="0" indent="0">
              <a:lnSpc>
                <a:spcPct val="200000"/>
              </a:lnSpc>
              <a:spcBef>
                <a:spcPts val="0"/>
              </a:spcBef>
              <a:buNone/>
              <a:defRPr/>
            </a:pPr>
            <a:r>
              <a:rPr lang="en-US" altLang="ko-KR" sz="1100" spc="-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7. Statements that are slanderous or may be construed as slanderous without any factual evidence, regarding other products must not be made. 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0512" y="213936"/>
            <a:ext cx="8280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Advertising Laws Regarding Cosmetics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80728" y="6045790"/>
            <a:ext cx="8856984" cy="487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altLang="ko-KR" sz="9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Enforced Regulations of the Cosmetics Act Article 22 (Scope of Labeling Advertising etc.) [Enforcement April 19, 2018]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9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[Appendix 5] &lt;Revision2017.1.12.&gt; Scope and Compliance of Cosmetics Labeling and Advertising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80728" y="744086"/>
            <a:ext cx="6264696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7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GCOOP </a:t>
            </a:r>
            <a:r>
              <a:rPr lang="en-US" altLang="ko-KR" sz="17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strives to ensure that members are not mislead through unlawful or deceptive advertising methods. </a:t>
            </a:r>
          </a:p>
          <a:p>
            <a:endParaRPr lang="en-US" altLang="ko-KR" sz="17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r>
              <a:rPr lang="en-US" altLang="ko-KR" sz="17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We ask for your cooperation in this matter. Please refer to the guidance below to avoid unlawful or deceptive advertising methods. </a:t>
            </a:r>
            <a:endParaRPr lang="en-US" altLang="ko-KR" sz="1700" spc="-50" dirty="0">
              <a:solidFill>
                <a:srgbClr val="FF0000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416389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직사각형 26"/>
          <p:cNvSpPr/>
          <p:nvPr/>
        </p:nvSpPr>
        <p:spPr bwMode="auto">
          <a:xfrm>
            <a:off x="0" y="0"/>
            <a:ext cx="9915282" cy="6858000"/>
          </a:xfrm>
          <a:prstGeom prst="rect">
            <a:avLst/>
          </a:prstGeom>
          <a:solidFill>
            <a:schemeClr val="bg1">
              <a:lumMod val="95000"/>
              <a:alpha val="50000"/>
            </a:schemeClr>
          </a:solidFill>
          <a:ln w="12700">
            <a:noFill/>
            <a:round/>
            <a:headEnd/>
            <a:tailEnd/>
          </a:ln>
        </p:spPr>
        <p:txBody>
          <a:bodyPr wrap="none" rtlCol="0" anchor="ctr"/>
          <a:lstStyle/>
          <a:p>
            <a:pPr algn="ctr">
              <a:buFontTx/>
              <a:buNone/>
            </a:pPr>
            <a:endParaRPr kumimoji="1" lang="ko-KR" altLang="en-US" sz="800" dirty="0">
              <a:solidFill>
                <a:schemeClr val="tx1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8" name="직사각형 7"/>
          <p:cNvSpPr/>
          <p:nvPr/>
        </p:nvSpPr>
        <p:spPr bwMode="auto">
          <a:xfrm>
            <a:off x="0" y="980728"/>
            <a:ext cx="9915282" cy="4392488"/>
          </a:xfrm>
          <a:prstGeom prst="rect">
            <a:avLst/>
          </a:prstGeom>
          <a:solidFill>
            <a:srgbClr val="8A0000"/>
          </a:solidFill>
          <a:ln w="12700">
            <a:noFill/>
            <a:round/>
            <a:headEnd/>
            <a:tailEnd/>
          </a:ln>
        </p:spPr>
        <p:txBody>
          <a:bodyPr wrap="none" rtlCol="0" anchor="ctr"/>
          <a:lstStyle/>
          <a:p>
            <a:pPr algn="ctr">
              <a:buFontTx/>
              <a:buNone/>
            </a:pPr>
            <a:endParaRPr kumimoji="1" lang="ko-KR" altLang="en-US" sz="800" dirty="0">
              <a:solidFill>
                <a:schemeClr val="tx1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667475" y="1983699"/>
            <a:ext cx="4580330" cy="436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altLang="ko-KR" sz="3200" dirty="0">
                <a:gradFill>
                  <a:gsLst>
                    <a:gs pos="0">
                      <a:schemeClr val="bg1"/>
                    </a:gs>
                    <a:gs pos="100000">
                      <a:schemeClr val="bg1"/>
                    </a:gs>
                  </a:gsLst>
                  <a:lin ang="0" scaled="1"/>
                </a:gra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 panose="020B0604020202020204" pitchFamily="34" charset="0"/>
              </a:rPr>
              <a:t>All In one Bio Mist </a:t>
            </a:r>
          </a:p>
        </p:txBody>
      </p:sp>
      <p:cxnSp>
        <p:nvCxnSpPr>
          <p:cNvPr id="5" name="직선 연결선 4"/>
          <p:cNvCxnSpPr/>
          <p:nvPr/>
        </p:nvCxnSpPr>
        <p:spPr bwMode="auto">
          <a:xfrm>
            <a:off x="0" y="3861048"/>
            <a:ext cx="9906000" cy="0"/>
          </a:xfrm>
          <a:prstGeom prst="line">
            <a:avLst/>
          </a:prstGeom>
          <a:noFill/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7" name="TextBox 46"/>
          <p:cNvSpPr txBox="1"/>
          <p:nvPr/>
        </p:nvSpPr>
        <p:spPr>
          <a:xfrm>
            <a:off x="992560" y="5951545"/>
            <a:ext cx="6417454" cy="6806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ko-KR" u="sng" dirty="0">
                <a:solidFill>
                  <a:srgbClr val="8A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*This document is strictly meant for internal training purposes. Unauthorized use of this document is strictly prohibited.</a:t>
            </a:r>
          </a:p>
        </p:txBody>
      </p:sp>
      <p:pic>
        <p:nvPicPr>
          <p:cNvPr id="48" name="그림 4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8996" y="1490888"/>
            <a:ext cx="1117290" cy="217104"/>
          </a:xfrm>
          <a:prstGeom prst="rect">
            <a:avLst/>
          </a:prstGeom>
        </p:spPr>
      </p:pic>
      <p:grpSp>
        <p:nvGrpSpPr>
          <p:cNvPr id="2" name="그룹 1"/>
          <p:cNvGrpSpPr/>
          <p:nvPr/>
        </p:nvGrpSpPr>
        <p:grpSpPr>
          <a:xfrm>
            <a:off x="1906110" y="3642252"/>
            <a:ext cx="6255474" cy="814636"/>
            <a:chOff x="1932862" y="3642252"/>
            <a:chExt cx="6255474" cy="814636"/>
          </a:xfrm>
        </p:grpSpPr>
        <p:sp>
          <p:nvSpPr>
            <p:cNvPr id="11" name="TextBox 10"/>
            <p:cNvSpPr txBox="1"/>
            <p:nvPr/>
          </p:nvSpPr>
          <p:spPr>
            <a:xfrm>
              <a:off x="1932862" y="4179889"/>
              <a:ext cx="18275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gradFill>
                    <a:gsLst>
                      <a:gs pos="0">
                        <a:schemeClr val="bg1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Product Overview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3397784" y="4179889"/>
              <a:ext cx="18275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gradFill>
                    <a:gsLst>
                      <a:gs pos="0">
                        <a:schemeClr val="bg1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How to Use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4862706" y="4179889"/>
              <a:ext cx="18275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gradFill>
                    <a:gsLst>
                      <a:gs pos="0">
                        <a:schemeClr val="bg1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Product Features</a:t>
              </a: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6360779" y="4179889"/>
              <a:ext cx="18275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gradFill>
                    <a:gsLst>
                      <a:gs pos="0">
                        <a:schemeClr val="bg1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Featured </a:t>
              </a:r>
              <a:r>
                <a:rPr lang="en-US" altLang="ko-KR" sz="1200" b="1" dirty="0" err="1">
                  <a:gradFill>
                    <a:gsLst>
                      <a:gs pos="0">
                        <a:schemeClr val="bg1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nNgredients</a:t>
              </a:r>
              <a:endParaRPr lang="en-US" altLang="ko-KR" sz="1200" b="1" dirty="0">
                <a:gradFill>
                  <a:gsLst>
                    <a:gs pos="0">
                      <a:schemeClr val="bg1"/>
                    </a:gs>
                    <a:gs pos="100000">
                      <a:schemeClr val="bg1"/>
                    </a:gs>
                  </a:gsLst>
                  <a:lin ang="0" scaled="1"/>
                </a:gra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grpSp>
          <p:nvGrpSpPr>
            <p:cNvPr id="62" name="그룹 61"/>
            <p:cNvGrpSpPr/>
            <p:nvPr/>
          </p:nvGrpSpPr>
          <p:grpSpPr>
            <a:xfrm>
              <a:off x="6946404" y="3642252"/>
              <a:ext cx="437592" cy="458212"/>
              <a:chOff x="7908142" y="2521394"/>
              <a:chExt cx="437592" cy="458212"/>
            </a:xfrm>
          </p:grpSpPr>
          <p:sp>
            <p:nvSpPr>
              <p:cNvPr id="63" name="타원 62"/>
              <p:cNvSpPr/>
              <p:nvPr/>
            </p:nvSpPr>
            <p:spPr bwMode="auto">
              <a:xfrm>
                <a:off x="7908142" y="2521394"/>
                <a:ext cx="437592" cy="437592"/>
              </a:xfrm>
              <a:prstGeom prst="ellipse">
                <a:avLst/>
              </a:prstGeom>
              <a:solidFill>
                <a:schemeClr val="bg1"/>
              </a:solidFill>
              <a:ln w="12700">
                <a:noFill/>
                <a:round/>
                <a:headEnd/>
                <a:tailEnd/>
              </a:ln>
            </p:spPr>
            <p:txBody>
              <a:bodyPr wrap="none" rtlCol="0" anchor="ctr"/>
              <a:lstStyle/>
              <a:p>
                <a:pPr algn="ctr">
                  <a:buFontTx/>
                  <a:buNone/>
                </a:pPr>
                <a:endParaRPr kumimoji="1" lang="ko-KR" altLang="en-US" sz="800" dirty="0">
                  <a:solidFill>
                    <a:schemeClr val="tx1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endParaRPr>
              </a:p>
            </p:txBody>
          </p:sp>
          <p:sp>
            <p:nvSpPr>
              <p:cNvPr id="64" name="TextBox 63"/>
              <p:cNvSpPr txBox="1"/>
              <p:nvPr/>
            </p:nvSpPr>
            <p:spPr>
              <a:xfrm>
                <a:off x="7998510" y="2638551"/>
                <a:ext cx="256620" cy="341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ts val="1700"/>
                  </a:lnSpc>
                </a:pPr>
                <a:r>
                  <a:rPr lang="en-US" altLang="ko-KR" sz="2400" dirty="0">
                    <a:gradFill>
                      <a:gsLst>
                        <a:gs pos="0">
                          <a:srgbClr val="8A0000"/>
                        </a:gs>
                        <a:gs pos="100000">
                          <a:srgbClr val="8A0000"/>
                        </a:gs>
                      </a:gsLst>
                      <a:lin ang="0" scaled="1"/>
                    </a:gra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Arial" panose="020B0604020202020204" pitchFamily="34" charset="0"/>
                  </a:rPr>
                  <a:t>4</a:t>
                </a:r>
              </a:p>
            </p:txBody>
          </p:sp>
        </p:grpSp>
        <p:grpSp>
          <p:nvGrpSpPr>
            <p:cNvPr id="65" name="그룹 64"/>
            <p:cNvGrpSpPr/>
            <p:nvPr/>
          </p:nvGrpSpPr>
          <p:grpSpPr>
            <a:xfrm>
              <a:off x="5481482" y="3642252"/>
              <a:ext cx="437592" cy="458212"/>
              <a:chOff x="7908142" y="2521394"/>
              <a:chExt cx="437592" cy="458212"/>
            </a:xfrm>
          </p:grpSpPr>
          <p:sp>
            <p:nvSpPr>
              <p:cNvPr id="66" name="타원 65"/>
              <p:cNvSpPr/>
              <p:nvPr/>
            </p:nvSpPr>
            <p:spPr bwMode="auto">
              <a:xfrm>
                <a:off x="7908142" y="2521394"/>
                <a:ext cx="437592" cy="437592"/>
              </a:xfrm>
              <a:prstGeom prst="ellipse">
                <a:avLst/>
              </a:prstGeom>
              <a:solidFill>
                <a:schemeClr val="bg1"/>
              </a:solidFill>
              <a:ln w="12700">
                <a:noFill/>
                <a:round/>
                <a:headEnd/>
                <a:tailEnd/>
              </a:ln>
            </p:spPr>
            <p:txBody>
              <a:bodyPr wrap="none" rtlCol="0" anchor="ctr"/>
              <a:lstStyle/>
              <a:p>
                <a:pPr algn="ctr">
                  <a:buFontTx/>
                  <a:buNone/>
                </a:pPr>
                <a:endParaRPr kumimoji="1" lang="ko-KR" altLang="en-US" sz="800" dirty="0">
                  <a:solidFill>
                    <a:schemeClr val="tx1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endParaRPr>
              </a:p>
            </p:txBody>
          </p:sp>
          <p:sp>
            <p:nvSpPr>
              <p:cNvPr id="67" name="TextBox 66"/>
              <p:cNvSpPr txBox="1"/>
              <p:nvPr/>
            </p:nvSpPr>
            <p:spPr>
              <a:xfrm>
                <a:off x="7998510" y="2638551"/>
                <a:ext cx="256620" cy="341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ts val="1700"/>
                  </a:lnSpc>
                </a:pPr>
                <a:r>
                  <a:rPr lang="en-US" altLang="ko-KR" sz="2400" dirty="0">
                    <a:gradFill>
                      <a:gsLst>
                        <a:gs pos="0">
                          <a:srgbClr val="8A0000"/>
                        </a:gs>
                        <a:gs pos="100000">
                          <a:srgbClr val="8A0000"/>
                        </a:gs>
                      </a:gsLst>
                      <a:lin ang="0" scaled="1"/>
                    </a:gra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Arial" panose="020B0604020202020204" pitchFamily="34" charset="0"/>
                  </a:rPr>
                  <a:t>3</a:t>
                </a:r>
              </a:p>
            </p:txBody>
          </p:sp>
        </p:grpSp>
        <p:grpSp>
          <p:nvGrpSpPr>
            <p:cNvPr id="68" name="그룹 67"/>
            <p:cNvGrpSpPr/>
            <p:nvPr/>
          </p:nvGrpSpPr>
          <p:grpSpPr>
            <a:xfrm>
              <a:off x="4016560" y="3642252"/>
              <a:ext cx="437592" cy="458212"/>
              <a:chOff x="7908142" y="2521394"/>
              <a:chExt cx="437592" cy="458212"/>
            </a:xfrm>
          </p:grpSpPr>
          <p:sp>
            <p:nvSpPr>
              <p:cNvPr id="69" name="타원 68"/>
              <p:cNvSpPr/>
              <p:nvPr/>
            </p:nvSpPr>
            <p:spPr bwMode="auto">
              <a:xfrm>
                <a:off x="7908142" y="2521394"/>
                <a:ext cx="437592" cy="437592"/>
              </a:xfrm>
              <a:prstGeom prst="ellipse">
                <a:avLst/>
              </a:prstGeom>
              <a:solidFill>
                <a:schemeClr val="bg1"/>
              </a:solidFill>
              <a:ln w="12700">
                <a:noFill/>
                <a:round/>
                <a:headEnd/>
                <a:tailEnd/>
              </a:ln>
            </p:spPr>
            <p:txBody>
              <a:bodyPr wrap="none" rtlCol="0" anchor="ctr"/>
              <a:lstStyle/>
              <a:p>
                <a:pPr algn="ctr">
                  <a:buFontTx/>
                  <a:buNone/>
                </a:pPr>
                <a:endParaRPr kumimoji="1" lang="ko-KR" altLang="en-US" sz="800" dirty="0">
                  <a:solidFill>
                    <a:schemeClr val="tx1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endParaRPr>
              </a:p>
            </p:txBody>
          </p:sp>
          <p:sp>
            <p:nvSpPr>
              <p:cNvPr id="70" name="TextBox 69"/>
              <p:cNvSpPr txBox="1"/>
              <p:nvPr/>
            </p:nvSpPr>
            <p:spPr>
              <a:xfrm>
                <a:off x="7998510" y="2638551"/>
                <a:ext cx="256620" cy="341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ts val="1700"/>
                  </a:lnSpc>
                </a:pPr>
                <a:r>
                  <a:rPr lang="en-US" altLang="ko-KR" sz="2400" dirty="0">
                    <a:gradFill>
                      <a:gsLst>
                        <a:gs pos="0">
                          <a:srgbClr val="8A0000"/>
                        </a:gs>
                        <a:gs pos="100000">
                          <a:srgbClr val="8A0000"/>
                        </a:gs>
                      </a:gsLst>
                      <a:lin ang="0" scaled="1"/>
                    </a:gra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Arial" panose="020B0604020202020204" pitchFamily="34" charset="0"/>
                  </a:rPr>
                  <a:t>2</a:t>
                </a:r>
              </a:p>
            </p:txBody>
          </p:sp>
        </p:grpSp>
        <p:grpSp>
          <p:nvGrpSpPr>
            <p:cNvPr id="71" name="그룹 70"/>
            <p:cNvGrpSpPr/>
            <p:nvPr/>
          </p:nvGrpSpPr>
          <p:grpSpPr>
            <a:xfrm>
              <a:off x="2551638" y="3642252"/>
              <a:ext cx="437592" cy="458212"/>
              <a:chOff x="7908142" y="2521394"/>
              <a:chExt cx="437592" cy="458212"/>
            </a:xfrm>
          </p:grpSpPr>
          <p:sp>
            <p:nvSpPr>
              <p:cNvPr id="72" name="타원 71"/>
              <p:cNvSpPr/>
              <p:nvPr/>
            </p:nvSpPr>
            <p:spPr bwMode="auto">
              <a:xfrm>
                <a:off x="7908142" y="2521394"/>
                <a:ext cx="437592" cy="437592"/>
              </a:xfrm>
              <a:prstGeom prst="ellipse">
                <a:avLst/>
              </a:prstGeom>
              <a:solidFill>
                <a:schemeClr val="bg1"/>
              </a:solidFill>
              <a:ln w="12700">
                <a:noFill/>
                <a:round/>
                <a:headEnd/>
                <a:tailEnd/>
              </a:ln>
            </p:spPr>
            <p:txBody>
              <a:bodyPr wrap="none" rtlCol="0" anchor="ctr"/>
              <a:lstStyle/>
              <a:p>
                <a:pPr algn="ctr">
                  <a:buFontTx/>
                  <a:buNone/>
                </a:pPr>
                <a:endParaRPr kumimoji="1" lang="ko-KR" altLang="en-US" sz="800" dirty="0">
                  <a:solidFill>
                    <a:schemeClr val="tx1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endParaRPr>
              </a:p>
            </p:txBody>
          </p:sp>
          <p:sp>
            <p:nvSpPr>
              <p:cNvPr id="73" name="TextBox 72"/>
              <p:cNvSpPr txBox="1"/>
              <p:nvPr/>
            </p:nvSpPr>
            <p:spPr>
              <a:xfrm>
                <a:off x="8006106" y="2638551"/>
                <a:ext cx="256620" cy="341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ts val="1700"/>
                  </a:lnSpc>
                </a:pPr>
                <a:r>
                  <a:rPr lang="en-US" altLang="ko-KR" sz="2400" dirty="0">
                    <a:gradFill>
                      <a:gsLst>
                        <a:gs pos="0">
                          <a:srgbClr val="8A0000"/>
                        </a:gs>
                        <a:gs pos="100000">
                          <a:srgbClr val="8A0000"/>
                        </a:gs>
                      </a:gsLst>
                      <a:lin ang="0" scaled="1"/>
                    </a:gra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Arial" panose="020B0604020202020204" pitchFamily="34" charset="0"/>
                  </a:rPr>
                  <a:t>1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789733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 bwMode="auto">
          <a:xfrm>
            <a:off x="0" y="2704"/>
            <a:ext cx="9915282" cy="6858000"/>
          </a:xfrm>
          <a:prstGeom prst="rect">
            <a:avLst/>
          </a:prstGeom>
          <a:solidFill>
            <a:schemeClr val="bg1">
              <a:lumMod val="95000"/>
              <a:alpha val="50000"/>
            </a:schemeClr>
          </a:solidFill>
          <a:ln w="12700">
            <a:noFill/>
            <a:round/>
            <a:headEnd/>
            <a:tailEnd/>
          </a:ln>
        </p:spPr>
        <p:txBody>
          <a:bodyPr wrap="none" rtlCol="0" anchor="ctr"/>
          <a:lstStyle/>
          <a:p>
            <a:pPr algn="ctr">
              <a:buFontTx/>
              <a:buNone/>
            </a:pPr>
            <a:endParaRPr kumimoji="1" lang="ko-KR" altLang="en-US" sz="800" dirty="0">
              <a:solidFill>
                <a:schemeClr val="tx1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345120" y="4017948"/>
            <a:ext cx="7360408" cy="2484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300" b="1" dirty="0">
                <a:gradFill>
                  <a:gsLst>
                    <a:gs pos="0">
                      <a:srgbClr val="8A0000"/>
                    </a:gs>
                    <a:gs pos="100000">
                      <a:srgbClr val="8A0000"/>
                    </a:gs>
                  </a:gsLst>
                  <a:lin ang="0" scaled="1"/>
                </a:gradFill>
                <a:latin typeface="나눔스퀘어" panose="020B0600000101010101" pitchFamily="50" charset="-127"/>
                <a:ea typeface="나눔스퀘어" panose="020B0600000101010101" pitchFamily="50" charset="-127"/>
              </a:rPr>
              <a:t>+</a:t>
            </a:r>
            <a:r>
              <a:rPr lang="en-US" altLang="ko-KR" sz="13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나눔스퀘어" panose="020B0600000101010101" pitchFamily="50" charset="-127"/>
                <a:ea typeface="나눔스퀘어" panose="020B0600000101010101" pitchFamily="50" charset="-127"/>
              </a:rPr>
              <a:t> Effects: Hydrates, brightens skin tone, reduces the appearance of wrinkles.</a:t>
            </a:r>
          </a:p>
          <a:p>
            <a:pPr>
              <a:lnSpc>
                <a:spcPct val="150000"/>
              </a:lnSpc>
            </a:pPr>
            <a:r>
              <a:rPr lang="en-US" altLang="ko-KR" sz="1300" b="1" dirty="0">
                <a:gradFill>
                  <a:gsLst>
                    <a:gs pos="0">
                      <a:srgbClr val="8A0000"/>
                    </a:gs>
                    <a:gs pos="100000">
                      <a:srgbClr val="8A0000"/>
                    </a:gs>
                  </a:gsLst>
                  <a:lin ang="0" scaled="1"/>
                </a:gradFill>
                <a:latin typeface="나눔스퀘어" panose="020B0600000101010101" pitchFamily="50" charset="-127"/>
                <a:ea typeface="나눔스퀘어" panose="020B0600000101010101" pitchFamily="50" charset="-127"/>
              </a:rPr>
              <a:t>+</a:t>
            </a:r>
            <a:r>
              <a:rPr lang="en-US" altLang="ko-KR" sz="13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나눔스퀘어" panose="020B0600000101010101" pitchFamily="50" charset="-127"/>
                <a:ea typeface="나눔스퀘어" panose="020B0600000101010101" pitchFamily="50" charset="-127"/>
              </a:rPr>
              <a:t> Uses: Brightening, Wrinkle Care Cosmetics</a:t>
            </a:r>
            <a:br>
              <a:rPr lang="en-US" altLang="ko-KR" sz="13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en-US" altLang="ko-KR" sz="1300" b="1" dirty="0">
                <a:gradFill>
                  <a:gsLst>
                    <a:gs pos="0">
                      <a:srgbClr val="8A0000"/>
                    </a:gs>
                    <a:gs pos="100000">
                      <a:srgbClr val="8A0000"/>
                    </a:gs>
                  </a:gsLst>
                  <a:lin ang="0" scaled="1"/>
                </a:gradFill>
                <a:latin typeface="나눔스퀘어" panose="020B0600000101010101" pitchFamily="50" charset="-127"/>
                <a:ea typeface="나눔스퀘어" panose="020B0600000101010101" pitchFamily="50" charset="-127"/>
              </a:rPr>
              <a:t>+</a:t>
            </a:r>
            <a:r>
              <a:rPr lang="en-US" altLang="ko-KR" sz="13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en-US" altLang="ko-KR" sz="1300" dirty="0">
                <a:gradFill>
                  <a:gsLst>
                    <a:gs pos="0">
                      <a:srgbClr val="8A0000"/>
                    </a:gs>
                    <a:gs pos="100000">
                      <a:srgbClr val="8A0000"/>
                    </a:gs>
                  </a:gsLst>
                  <a:lin ang="0" scaled="1"/>
                </a:gradFill>
                <a:latin typeface="나눔스퀘어" panose="020B0600000101010101" pitchFamily="50" charset="-127"/>
                <a:ea typeface="나눔스퀘어" panose="020B0600000101010101" pitchFamily="50" charset="-127"/>
              </a:rPr>
              <a:t>Tested for Safety and Quality Assurance by </a:t>
            </a:r>
            <a:r>
              <a:rPr lang="en-US" altLang="ko-KR" sz="1300" dirty="0" err="1">
                <a:gradFill>
                  <a:gsLst>
                    <a:gs pos="0">
                      <a:srgbClr val="8A0000"/>
                    </a:gs>
                    <a:gs pos="100000">
                      <a:srgbClr val="8A0000"/>
                    </a:gs>
                  </a:gsLst>
                  <a:lin ang="0" scaled="1"/>
                </a:gradFill>
                <a:latin typeface="나눔스퀘어" panose="020B0600000101010101" pitchFamily="50" charset="-127"/>
                <a:ea typeface="나눔스퀘어" panose="020B0600000101010101" pitchFamily="50" charset="-127"/>
              </a:rPr>
              <a:t>Dermatest</a:t>
            </a:r>
            <a:endParaRPr lang="en-US" altLang="ko-KR" sz="1300" dirty="0">
              <a:gradFill>
                <a:gsLst>
                  <a:gs pos="0">
                    <a:srgbClr val="8A0000"/>
                  </a:gs>
                  <a:gs pos="100000">
                    <a:srgbClr val="8A0000"/>
                  </a:gs>
                </a:gsLst>
                <a:lin ang="0" scaled="1"/>
              </a:gra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300" b="1" dirty="0">
                <a:gradFill>
                  <a:gsLst>
                    <a:gs pos="0">
                      <a:srgbClr val="8A0000"/>
                    </a:gs>
                    <a:gs pos="100000">
                      <a:srgbClr val="8A0000"/>
                    </a:gs>
                  </a:gsLst>
                  <a:lin ang="0" scaled="1"/>
                </a:gradFill>
                <a:latin typeface="나눔스퀘어" panose="020B0600000101010101" pitchFamily="50" charset="-127"/>
                <a:ea typeface="나눔스퀘어" panose="020B0600000101010101" pitchFamily="50" charset="-127"/>
              </a:rPr>
              <a:t>+</a:t>
            </a:r>
            <a:r>
              <a:rPr lang="en-US" altLang="ko-KR" sz="13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나눔스퀘어" panose="020B0600000101010101" pitchFamily="50" charset="-127"/>
                <a:ea typeface="나눔스퀘어" panose="020B0600000101010101" pitchFamily="50" charset="-127"/>
              </a:rPr>
              <a:t> Featured Ingredients: Adenosine, Niacinamide, Ginseng Callus Culture Extract, Soybean </a:t>
            </a:r>
          </a:p>
          <a:p>
            <a:pPr>
              <a:lnSpc>
                <a:spcPct val="150000"/>
              </a:lnSpc>
            </a:pPr>
            <a:r>
              <a:rPr lang="en-US" altLang="ko-KR" sz="13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나눔스퀘어" panose="020B0600000101010101" pitchFamily="50" charset="-127"/>
                <a:ea typeface="나눔스퀘어" panose="020B0600000101010101" pitchFamily="50" charset="-127"/>
              </a:rPr>
              <a:t>   Phyto Placenta, Hydrolyzed Ginseng Saponin, Sodium Hyaluronate, Green Tea Extract, </a:t>
            </a:r>
          </a:p>
          <a:p>
            <a:pPr>
              <a:lnSpc>
                <a:spcPct val="150000"/>
              </a:lnSpc>
            </a:pPr>
            <a:r>
              <a:rPr lang="en-US" altLang="ko-KR" sz="13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나눔스퀘어" panose="020B0600000101010101" pitchFamily="50" charset="-127"/>
                <a:ea typeface="나눔스퀘어" panose="020B0600000101010101" pitchFamily="50" charset="-127"/>
              </a:rPr>
              <a:t>   </a:t>
            </a:r>
            <a:r>
              <a:rPr lang="en-US" altLang="ko-KR" sz="1300" dirty="0" err="1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나눔스퀘어" panose="020B0600000101010101" pitchFamily="50" charset="-127"/>
                <a:ea typeface="나눔스퀘어" panose="020B0600000101010101" pitchFamily="50" charset="-127"/>
              </a:rPr>
              <a:t>Centella</a:t>
            </a:r>
            <a:r>
              <a:rPr lang="en-US" altLang="ko-KR" sz="13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나눔스퀘어" panose="020B0600000101010101" pitchFamily="50" charset="-127"/>
                <a:ea typeface="나눔스퀘어" panose="020B0600000101010101" pitchFamily="50" charset="-127"/>
              </a:rPr>
              <a:t> Asiatica Extract, Aloe Vera Leaf Extract</a:t>
            </a:r>
            <a:br>
              <a:rPr lang="en-US" altLang="ko-KR" sz="13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en-US" altLang="ko-KR" sz="1300" b="1" dirty="0">
                <a:gradFill>
                  <a:gsLst>
                    <a:gs pos="0">
                      <a:srgbClr val="8A0000"/>
                    </a:gs>
                    <a:gs pos="100000">
                      <a:srgbClr val="8A0000"/>
                    </a:gs>
                  </a:gsLst>
                  <a:lin ang="0" scaled="1"/>
                </a:gradFill>
                <a:latin typeface="나눔스퀘어" panose="020B0600000101010101" pitchFamily="50" charset="-127"/>
                <a:ea typeface="나눔스퀘어" panose="020B0600000101010101" pitchFamily="50" charset="-127"/>
              </a:rPr>
              <a:t>+</a:t>
            </a:r>
            <a:r>
              <a:rPr lang="en-US" altLang="ko-KR" sz="13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나눔스퀘어" panose="020B0600000101010101" pitchFamily="50" charset="-127"/>
                <a:ea typeface="나눔스퀘어" panose="020B0600000101010101" pitchFamily="50" charset="-127"/>
              </a:rPr>
              <a:t> Net Quantity</a:t>
            </a:r>
            <a:r>
              <a:rPr lang="ko-KR" altLang="en-US" sz="13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en-US" altLang="ko-KR" sz="13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나눔스퀘어" panose="020B0600000101010101" pitchFamily="50" charset="-127"/>
                <a:ea typeface="나눔스퀘어" panose="020B0600000101010101" pitchFamily="50" charset="-127"/>
              </a:rPr>
              <a:t>: 100</a:t>
            </a:r>
            <a:r>
              <a:rPr lang="en-US" altLang="ko-KR" sz="12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나눔스퀘어" panose="020B0600000101010101" pitchFamily="50" charset="-127"/>
                <a:ea typeface="나눔스퀘어" panose="020B0600000101010101" pitchFamily="50" charset="-127"/>
              </a:rPr>
              <a:t>mL</a:t>
            </a:r>
          </a:p>
          <a:p>
            <a:pPr>
              <a:lnSpc>
                <a:spcPct val="150000"/>
              </a:lnSpc>
            </a:pPr>
            <a:r>
              <a:rPr lang="en-US" altLang="ko-KR" sz="1200" b="1" dirty="0">
                <a:gradFill>
                  <a:gsLst>
                    <a:gs pos="0">
                      <a:srgbClr val="8A0000"/>
                    </a:gs>
                    <a:gs pos="100000">
                      <a:srgbClr val="8A0000"/>
                    </a:gs>
                  </a:gsLst>
                  <a:lin ang="0" scaled="1"/>
                </a:gradFill>
                <a:latin typeface="나눔스퀘어" panose="020B0600000101010101" pitchFamily="50" charset="-127"/>
                <a:ea typeface="나눔스퀘어" panose="020B0600000101010101" pitchFamily="50" charset="-127"/>
              </a:rPr>
              <a:t>+</a:t>
            </a:r>
            <a:r>
              <a:rPr lang="en-US" altLang="ko-KR" sz="12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en-US" altLang="ko-KR" sz="13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나눔스퀘어" panose="020B0600000101010101" pitchFamily="50" charset="-127"/>
                <a:ea typeface="나눔스퀘어" panose="020B0600000101010101" pitchFamily="50" charset="-127"/>
              </a:rPr>
              <a:t>How to Use: Close eyes and hold 8-10 inches away from face. Mist evenly over skin. </a:t>
            </a: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0489" y="1112852"/>
            <a:ext cx="782183" cy="782183"/>
          </a:xfrm>
          <a:prstGeom prst="rect">
            <a:avLst/>
          </a:prstGeom>
        </p:spPr>
      </p:pic>
      <p:sp>
        <p:nvSpPr>
          <p:cNvPr id="17" name="직사각형 16"/>
          <p:cNvSpPr/>
          <p:nvPr/>
        </p:nvSpPr>
        <p:spPr bwMode="auto">
          <a:xfrm>
            <a:off x="200472" y="188640"/>
            <a:ext cx="1800200" cy="6480720"/>
          </a:xfrm>
          <a:prstGeom prst="rect">
            <a:avLst/>
          </a:prstGeom>
          <a:solidFill>
            <a:srgbClr val="8A0000"/>
          </a:solidFill>
          <a:ln w="12700">
            <a:noFill/>
            <a:round/>
            <a:headEnd/>
            <a:tailEnd/>
          </a:ln>
        </p:spPr>
        <p:txBody>
          <a:bodyPr wrap="none" rtlCol="0" anchor="ctr"/>
          <a:lstStyle/>
          <a:p>
            <a:pPr algn="ctr">
              <a:buFontTx/>
              <a:buNone/>
            </a:pPr>
            <a:endParaRPr kumimoji="1" lang="ko-KR" altLang="en-US" sz="800" dirty="0">
              <a:solidFill>
                <a:schemeClr val="tx1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00472" y="1895035"/>
            <a:ext cx="1791281" cy="6918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altLang="ko-KR" sz="1800" b="1" dirty="0">
                <a:gradFill>
                  <a:gsLst>
                    <a:gs pos="0">
                      <a:schemeClr val="bg1"/>
                    </a:gs>
                    <a:gs pos="100000">
                      <a:schemeClr val="bg1"/>
                    </a:gs>
                  </a:gsLst>
                  <a:lin ang="0" scaled="1"/>
                </a:gra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Product  Overview</a:t>
            </a:r>
            <a:endParaRPr lang="ko-KR" altLang="en-US" sz="1800" b="1" dirty="0">
              <a:gradFill>
                <a:gsLst>
                  <a:gs pos="0">
                    <a:schemeClr val="bg1"/>
                  </a:gs>
                  <a:gs pos="100000">
                    <a:schemeClr val="bg1"/>
                  </a:gs>
                </a:gsLst>
                <a:lin ang="0" scaled="1"/>
              </a:gradFill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09908" y="1355627"/>
            <a:ext cx="256620" cy="38369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ts val="1700"/>
              </a:lnSpc>
            </a:pPr>
            <a:r>
              <a:rPr lang="en-US" altLang="ko-KR" sz="3600" dirty="0">
                <a:gradFill>
                  <a:gsLst>
                    <a:gs pos="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0" scaled="1"/>
                </a:gradFill>
                <a:latin typeface="나눔스퀘어" panose="020B0600000101010101" pitchFamily="50" charset="-127"/>
                <a:ea typeface="나눔스퀘어" panose="020B0600000101010101" pitchFamily="50" charset="-127"/>
              </a:rPr>
              <a:t>1</a:t>
            </a:r>
          </a:p>
        </p:txBody>
      </p:sp>
      <p:cxnSp>
        <p:nvCxnSpPr>
          <p:cNvPr id="25" name="직선 연결선 24"/>
          <p:cNvCxnSpPr/>
          <p:nvPr/>
        </p:nvCxnSpPr>
        <p:spPr bwMode="auto">
          <a:xfrm flipV="1">
            <a:off x="126682" y="1539122"/>
            <a:ext cx="483226" cy="483224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8" name="직선 연결선 27"/>
          <p:cNvCxnSpPr/>
          <p:nvPr/>
        </p:nvCxnSpPr>
        <p:spPr bwMode="auto">
          <a:xfrm flipV="1">
            <a:off x="866528" y="184890"/>
            <a:ext cx="1125225" cy="1125226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33" name="그림 3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45488" y="6271102"/>
            <a:ext cx="398258" cy="398258"/>
          </a:xfrm>
          <a:prstGeom prst="rect">
            <a:avLst/>
          </a:prstGeom>
        </p:spPr>
      </p:pic>
      <p:cxnSp>
        <p:nvCxnSpPr>
          <p:cNvPr id="35" name="직선 연결선 34"/>
          <p:cNvCxnSpPr/>
          <p:nvPr/>
        </p:nvCxnSpPr>
        <p:spPr bwMode="auto">
          <a:xfrm flipH="1">
            <a:off x="200472" y="6665609"/>
            <a:ext cx="9543274" cy="0"/>
          </a:xfrm>
          <a:prstGeom prst="line">
            <a:avLst/>
          </a:prstGeom>
          <a:noFill/>
          <a:ln w="3175" cap="flat" cmpd="sng" algn="ctr">
            <a:solidFill>
              <a:srgbClr val="8A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6" name="직선 연결선 35"/>
          <p:cNvCxnSpPr/>
          <p:nvPr/>
        </p:nvCxnSpPr>
        <p:spPr bwMode="auto">
          <a:xfrm flipH="1">
            <a:off x="200472" y="188640"/>
            <a:ext cx="9543274" cy="0"/>
          </a:xfrm>
          <a:prstGeom prst="line">
            <a:avLst/>
          </a:prstGeom>
          <a:noFill/>
          <a:ln w="3175" cap="flat" cmpd="sng" algn="ctr">
            <a:solidFill>
              <a:srgbClr val="8A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37" name="그림 3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7007" y="5988395"/>
            <a:ext cx="803585" cy="156147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86" t="6659" r="26726"/>
          <a:stretch/>
        </p:blipFill>
        <p:spPr>
          <a:xfrm>
            <a:off x="4942166" y="778649"/>
            <a:ext cx="1152128" cy="3209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36191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 bwMode="auto">
          <a:xfrm>
            <a:off x="0" y="332656"/>
            <a:ext cx="9915282" cy="6858000"/>
          </a:xfrm>
          <a:prstGeom prst="rect">
            <a:avLst/>
          </a:prstGeom>
          <a:solidFill>
            <a:schemeClr val="bg1">
              <a:lumMod val="95000"/>
              <a:alpha val="50000"/>
            </a:schemeClr>
          </a:solidFill>
          <a:ln w="12700">
            <a:noFill/>
            <a:round/>
            <a:headEnd/>
            <a:tailEnd/>
          </a:ln>
        </p:spPr>
        <p:txBody>
          <a:bodyPr wrap="none" rtlCol="0" anchor="ctr"/>
          <a:lstStyle/>
          <a:p>
            <a:pPr algn="ctr">
              <a:buFontTx/>
              <a:buNone/>
            </a:pPr>
            <a:endParaRPr kumimoji="1" lang="ko-KR" altLang="en-US" sz="800" dirty="0">
              <a:solidFill>
                <a:schemeClr val="tx1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639566" y="1575217"/>
            <a:ext cx="6624736" cy="18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3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나눔스퀘어" panose="020B0600000101010101" pitchFamily="50" charset="-127"/>
                <a:ea typeface="나눔스퀘어" panose="020B0600000101010101" pitchFamily="50" charset="-127"/>
              </a:rPr>
              <a:t>① </a:t>
            </a:r>
            <a:r>
              <a:rPr lang="en-US" altLang="ko-KR" sz="13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나눔스퀘어" panose="020B0600000101010101" pitchFamily="50" charset="-127"/>
                <a:ea typeface="나눔스퀘어" panose="020B0600000101010101" pitchFamily="50" charset="-127"/>
              </a:rPr>
              <a:t>Cleanse the skin.</a:t>
            </a:r>
          </a:p>
          <a:p>
            <a:pPr>
              <a:lnSpc>
                <a:spcPct val="150000"/>
              </a:lnSpc>
            </a:pPr>
            <a:r>
              <a:rPr lang="en-US" altLang="ko-KR" sz="13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나눔스퀘어" panose="020B0600000101010101" pitchFamily="50" charset="-127"/>
                <a:ea typeface="나눔스퀘어" panose="020B0600000101010101" pitchFamily="50" charset="-127"/>
              </a:rPr>
              <a:t>② Close eyes and hold 8-10 inches away from face. Mist evenly over face and neck.</a:t>
            </a:r>
          </a:p>
          <a:p>
            <a:pPr>
              <a:lnSpc>
                <a:spcPct val="150000"/>
              </a:lnSpc>
            </a:pPr>
            <a:r>
              <a:rPr lang="en-US" altLang="ko-KR" sz="13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나눔스퀘어" panose="020B0600000101010101" pitchFamily="50" charset="-127"/>
                <a:ea typeface="나눔스퀘어" panose="020B0600000101010101" pitchFamily="50" charset="-127"/>
              </a:rPr>
              <a:t>③ After the mist is absorbed into the skin, follow with Hydration Intensive Serum </a:t>
            </a:r>
          </a:p>
          <a:p>
            <a:pPr>
              <a:lnSpc>
                <a:spcPct val="150000"/>
              </a:lnSpc>
            </a:pPr>
            <a:r>
              <a:rPr lang="en-US" altLang="ko-KR" sz="13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나눔스퀘어" panose="020B0600000101010101" pitchFamily="50" charset="-127"/>
                <a:ea typeface="나눔스퀘어" panose="020B0600000101010101" pitchFamily="50" charset="-127"/>
              </a:rPr>
              <a:t>    and Hydration Deep Emulsion. </a:t>
            </a:r>
          </a:p>
          <a:p>
            <a:pPr>
              <a:lnSpc>
                <a:spcPct val="150000"/>
              </a:lnSpc>
            </a:pPr>
            <a:r>
              <a:rPr lang="en-US" altLang="ko-KR" sz="13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나눔스퀘어" panose="020B0600000101010101" pitchFamily="50" charset="-127"/>
                <a:ea typeface="나눔스퀘어" panose="020B0600000101010101" pitchFamily="50" charset="-127"/>
              </a:rPr>
              <a:t>    Apply sunscreen prior to sun exposure. </a:t>
            </a:r>
          </a:p>
          <a:p>
            <a:pPr>
              <a:lnSpc>
                <a:spcPct val="150000"/>
              </a:lnSpc>
            </a:pPr>
            <a:r>
              <a:rPr lang="en-US" altLang="ko-KR" sz="13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나눔스퀘어" panose="020B0600000101010101" pitchFamily="50" charset="-127"/>
                <a:ea typeface="나눔스퀘어" panose="020B0600000101010101" pitchFamily="50" charset="-127"/>
              </a:rPr>
              <a:t>④ Apply mist as needed. </a:t>
            </a:r>
          </a:p>
        </p:txBody>
      </p:sp>
      <p:sp>
        <p:nvSpPr>
          <p:cNvPr id="17" name="직사각형 16"/>
          <p:cNvSpPr/>
          <p:nvPr/>
        </p:nvSpPr>
        <p:spPr bwMode="auto">
          <a:xfrm>
            <a:off x="200472" y="188640"/>
            <a:ext cx="1800200" cy="6480720"/>
          </a:xfrm>
          <a:prstGeom prst="rect">
            <a:avLst/>
          </a:prstGeom>
          <a:solidFill>
            <a:srgbClr val="8A0000"/>
          </a:solidFill>
          <a:ln w="12700">
            <a:noFill/>
            <a:round/>
            <a:headEnd/>
            <a:tailEnd/>
          </a:ln>
        </p:spPr>
        <p:txBody>
          <a:bodyPr wrap="none" rtlCol="0" anchor="ctr"/>
          <a:lstStyle/>
          <a:p>
            <a:pPr algn="ctr">
              <a:buFontTx/>
              <a:buNone/>
            </a:pPr>
            <a:endParaRPr kumimoji="1" lang="ko-KR" altLang="en-US" sz="800" dirty="0">
              <a:solidFill>
                <a:schemeClr val="tx1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00472" y="1895035"/>
            <a:ext cx="1791281" cy="38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altLang="ko-KR" sz="1800" b="1" dirty="0">
                <a:gradFill>
                  <a:gsLst>
                    <a:gs pos="0">
                      <a:schemeClr val="bg1"/>
                    </a:gs>
                    <a:gs pos="100000">
                      <a:schemeClr val="bg1"/>
                    </a:gs>
                  </a:gsLst>
                  <a:lin ang="0" scaled="1"/>
                </a:gra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How to Use</a:t>
            </a:r>
            <a:endParaRPr lang="ko-KR" altLang="en-US" sz="1800" b="1" dirty="0">
              <a:gradFill>
                <a:gsLst>
                  <a:gs pos="0">
                    <a:schemeClr val="bg1"/>
                  </a:gs>
                  <a:gs pos="100000">
                    <a:schemeClr val="bg1"/>
                  </a:gs>
                </a:gsLst>
                <a:lin ang="0" scaled="1"/>
              </a:gradFill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09908" y="1355627"/>
            <a:ext cx="256620" cy="38369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ts val="1700"/>
              </a:lnSpc>
            </a:pPr>
            <a:r>
              <a:rPr lang="en-US" altLang="ko-KR" sz="3600" dirty="0">
                <a:gradFill>
                  <a:gsLst>
                    <a:gs pos="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0" scaled="1"/>
                </a:gradFill>
                <a:latin typeface="나눔스퀘어" panose="020B0600000101010101" pitchFamily="50" charset="-127"/>
                <a:ea typeface="나눔스퀘어" panose="020B0600000101010101" pitchFamily="50" charset="-127"/>
              </a:rPr>
              <a:t>2</a:t>
            </a:r>
          </a:p>
        </p:txBody>
      </p:sp>
      <p:cxnSp>
        <p:nvCxnSpPr>
          <p:cNvPr id="25" name="직선 연결선 24"/>
          <p:cNvCxnSpPr/>
          <p:nvPr/>
        </p:nvCxnSpPr>
        <p:spPr bwMode="auto">
          <a:xfrm flipV="1">
            <a:off x="126682" y="1628800"/>
            <a:ext cx="393548" cy="393546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8" name="직선 연결선 27"/>
          <p:cNvCxnSpPr/>
          <p:nvPr/>
        </p:nvCxnSpPr>
        <p:spPr bwMode="auto">
          <a:xfrm flipV="1">
            <a:off x="920552" y="184890"/>
            <a:ext cx="1071201" cy="1071202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33" name="그림 3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45488" y="6271102"/>
            <a:ext cx="398258" cy="398258"/>
          </a:xfrm>
          <a:prstGeom prst="rect">
            <a:avLst/>
          </a:prstGeom>
        </p:spPr>
      </p:pic>
      <p:cxnSp>
        <p:nvCxnSpPr>
          <p:cNvPr id="35" name="직선 연결선 34"/>
          <p:cNvCxnSpPr/>
          <p:nvPr/>
        </p:nvCxnSpPr>
        <p:spPr bwMode="auto">
          <a:xfrm flipH="1">
            <a:off x="200472" y="6665609"/>
            <a:ext cx="9543274" cy="0"/>
          </a:xfrm>
          <a:prstGeom prst="line">
            <a:avLst/>
          </a:prstGeom>
          <a:noFill/>
          <a:ln w="3175" cap="flat" cmpd="sng" algn="ctr">
            <a:solidFill>
              <a:srgbClr val="8A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6" name="직선 연결선 35"/>
          <p:cNvCxnSpPr/>
          <p:nvPr/>
        </p:nvCxnSpPr>
        <p:spPr bwMode="auto">
          <a:xfrm flipH="1">
            <a:off x="200472" y="188640"/>
            <a:ext cx="9543274" cy="0"/>
          </a:xfrm>
          <a:prstGeom prst="line">
            <a:avLst/>
          </a:prstGeom>
          <a:noFill/>
          <a:ln w="3175" cap="flat" cmpd="sng" algn="ctr">
            <a:solidFill>
              <a:srgbClr val="8A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37" name="그림 3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7007" y="5988395"/>
            <a:ext cx="803585" cy="156147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2646081" y="4054498"/>
            <a:ext cx="6840760" cy="963725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3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나눔스퀘어" panose="020B0600000101010101" pitchFamily="50" charset="-127"/>
                <a:ea typeface="나눔스퀘어" panose="020B0600000101010101" pitchFamily="50" charset="-127"/>
              </a:rPr>
              <a:t>+ All in One Bio Mist is a concentrated mist that contains Hyaluronic Acid.</a:t>
            </a:r>
          </a:p>
          <a:p>
            <a:pPr>
              <a:lnSpc>
                <a:spcPct val="150000"/>
              </a:lnSpc>
            </a:pPr>
            <a:r>
              <a:rPr lang="en-US" altLang="ko-KR" sz="13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나눔스퀘어" panose="020B0600000101010101" pitchFamily="50" charset="-127"/>
                <a:ea typeface="나눔스퀘어" panose="020B0600000101010101" pitchFamily="50" charset="-127"/>
              </a:rPr>
              <a:t>   It is deeply hydrating, and 2-3 uses are enough to keep skin feeling moisturized </a:t>
            </a:r>
          </a:p>
          <a:p>
            <a:pPr>
              <a:lnSpc>
                <a:spcPct val="150000"/>
              </a:lnSpc>
            </a:pPr>
            <a:r>
              <a:rPr lang="en-US" altLang="ko-KR" sz="13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나눔스퀘어" panose="020B0600000101010101" pitchFamily="50" charset="-127"/>
                <a:ea typeface="나눔스퀘어" panose="020B0600000101010101" pitchFamily="50" charset="-127"/>
              </a:rPr>
              <a:t>   all day long. </a:t>
            </a:r>
          </a:p>
        </p:txBody>
      </p:sp>
    </p:spTree>
    <p:extLst>
      <p:ext uri="{BB962C8B-B14F-4D97-AF65-F5344CB8AC3E}">
        <p14:creationId xmlns:p14="http://schemas.microsoft.com/office/powerpoint/2010/main" val="28170357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직사각형 13"/>
          <p:cNvSpPr/>
          <p:nvPr/>
        </p:nvSpPr>
        <p:spPr bwMode="auto">
          <a:xfrm>
            <a:off x="0" y="0"/>
            <a:ext cx="9915282" cy="6858000"/>
          </a:xfrm>
          <a:prstGeom prst="rect">
            <a:avLst/>
          </a:prstGeom>
          <a:solidFill>
            <a:schemeClr val="bg1">
              <a:lumMod val="95000"/>
              <a:alpha val="50000"/>
            </a:schemeClr>
          </a:solidFill>
          <a:ln w="12700">
            <a:noFill/>
            <a:round/>
            <a:headEnd/>
            <a:tailEnd/>
          </a:ln>
        </p:spPr>
        <p:txBody>
          <a:bodyPr wrap="none" rtlCol="0" anchor="ctr"/>
          <a:lstStyle/>
          <a:p>
            <a:pPr algn="ctr">
              <a:buFontTx/>
              <a:buNone/>
            </a:pPr>
            <a:endParaRPr kumimoji="1" lang="ko-KR" altLang="en-US" sz="800" dirty="0">
              <a:solidFill>
                <a:schemeClr val="tx1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8" name="직사각형 7"/>
          <p:cNvSpPr/>
          <p:nvPr/>
        </p:nvSpPr>
        <p:spPr bwMode="auto">
          <a:xfrm>
            <a:off x="0" y="-17860"/>
            <a:ext cx="9906000" cy="6875859"/>
          </a:xfrm>
          <a:prstGeom prst="rect">
            <a:avLst/>
          </a:prstGeom>
          <a:solidFill>
            <a:schemeClr val="bg1">
              <a:lumMod val="95000"/>
              <a:alpha val="50000"/>
            </a:schemeClr>
          </a:solidFill>
          <a:ln w="12700">
            <a:noFill/>
            <a:round/>
            <a:headEnd/>
            <a:tailEnd/>
          </a:ln>
        </p:spPr>
        <p:txBody>
          <a:bodyPr wrap="none" rtlCol="0" anchor="ctr"/>
          <a:lstStyle/>
          <a:p>
            <a:pPr algn="ctr">
              <a:buFontTx/>
              <a:buNone/>
            </a:pPr>
            <a:endParaRPr kumimoji="1" lang="ko-KR" altLang="en-US" sz="800" dirty="0">
              <a:solidFill>
                <a:schemeClr val="tx1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7" name="직사각형 16"/>
          <p:cNvSpPr/>
          <p:nvPr/>
        </p:nvSpPr>
        <p:spPr bwMode="auto">
          <a:xfrm>
            <a:off x="200472" y="188640"/>
            <a:ext cx="1800200" cy="6480720"/>
          </a:xfrm>
          <a:prstGeom prst="rect">
            <a:avLst/>
          </a:prstGeom>
          <a:solidFill>
            <a:srgbClr val="8A0000"/>
          </a:solidFill>
          <a:ln w="12700">
            <a:noFill/>
            <a:round/>
            <a:headEnd/>
            <a:tailEnd/>
          </a:ln>
        </p:spPr>
        <p:txBody>
          <a:bodyPr wrap="none" rtlCol="0" anchor="ctr"/>
          <a:lstStyle/>
          <a:p>
            <a:pPr algn="ctr">
              <a:buFontTx/>
              <a:buNone/>
            </a:pPr>
            <a:endParaRPr kumimoji="1" lang="ko-KR" altLang="en-US" sz="800" dirty="0">
              <a:solidFill>
                <a:schemeClr val="tx1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69024" y="1895035"/>
            <a:ext cx="1856656" cy="6918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ko-KR" sz="1800" dirty="0">
                <a:gradFill>
                  <a:gsLst>
                    <a:gs pos="0">
                      <a:schemeClr val="bg1"/>
                    </a:gs>
                    <a:gs pos="100000">
                      <a:schemeClr val="bg1"/>
                    </a:gs>
                  </a:gsLst>
                  <a:lin ang="0" scaled="1"/>
                </a:gra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Product Features</a:t>
            </a:r>
            <a:endParaRPr lang="ko-KR" altLang="en-US" sz="1800" dirty="0">
              <a:gradFill>
                <a:gsLst>
                  <a:gs pos="0">
                    <a:schemeClr val="bg1"/>
                  </a:gs>
                  <a:gs pos="100000">
                    <a:schemeClr val="bg1"/>
                  </a:gs>
                </a:gsLst>
                <a:lin ang="0" scaled="1"/>
              </a:gradFill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09908" y="1355627"/>
            <a:ext cx="256620" cy="38369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ts val="1700"/>
              </a:lnSpc>
            </a:pPr>
            <a:r>
              <a:rPr lang="en-US" altLang="ko-KR" sz="3600" dirty="0">
                <a:gradFill>
                  <a:gsLst>
                    <a:gs pos="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0" scaled="1"/>
                </a:gradFill>
                <a:latin typeface="나눔스퀘어" panose="020B0600000101010101" pitchFamily="50" charset="-127"/>
                <a:ea typeface="나눔스퀘어" panose="020B0600000101010101" pitchFamily="50" charset="-127"/>
              </a:rPr>
              <a:t>3</a:t>
            </a:r>
          </a:p>
        </p:txBody>
      </p:sp>
      <p:cxnSp>
        <p:nvCxnSpPr>
          <p:cNvPr id="25" name="직선 연결선 24"/>
          <p:cNvCxnSpPr/>
          <p:nvPr/>
        </p:nvCxnSpPr>
        <p:spPr bwMode="auto">
          <a:xfrm flipV="1">
            <a:off x="126682" y="1628800"/>
            <a:ext cx="393548" cy="393546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8" name="직선 연결선 27"/>
          <p:cNvCxnSpPr/>
          <p:nvPr/>
        </p:nvCxnSpPr>
        <p:spPr bwMode="auto">
          <a:xfrm flipV="1">
            <a:off x="920552" y="184890"/>
            <a:ext cx="1071201" cy="1071202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33" name="그림 3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45488" y="6271102"/>
            <a:ext cx="398258" cy="398258"/>
          </a:xfrm>
          <a:prstGeom prst="rect">
            <a:avLst/>
          </a:prstGeom>
        </p:spPr>
      </p:pic>
      <p:cxnSp>
        <p:nvCxnSpPr>
          <p:cNvPr id="35" name="직선 연결선 34"/>
          <p:cNvCxnSpPr/>
          <p:nvPr/>
        </p:nvCxnSpPr>
        <p:spPr bwMode="auto">
          <a:xfrm flipH="1">
            <a:off x="200472" y="6665609"/>
            <a:ext cx="9543274" cy="0"/>
          </a:xfrm>
          <a:prstGeom prst="line">
            <a:avLst/>
          </a:prstGeom>
          <a:noFill/>
          <a:ln w="3175" cap="flat" cmpd="sng" algn="ctr">
            <a:solidFill>
              <a:srgbClr val="8A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6" name="직선 연결선 35"/>
          <p:cNvCxnSpPr/>
          <p:nvPr/>
        </p:nvCxnSpPr>
        <p:spPr bwMode="auto">
          <a:xfrm flipH="1">
            <a:off x="200472" y="188640"/>
            <a:ext cx="9543274" cy="0"/>
          </a:xfrm>
          <a:prstGeom prst="line">
            <a:avLst/>
          </a:prstGeom>
          <a:noFill/>
          <a:ln w="3175" cap="flat" cmpd="sng" algn="ctr">
            <a:solidFill>
              <a:srgbClr val="8A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37" name="그림 3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7007" y="5988395"/>
            <a:ext cx="803585" cy="156147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2195863" y="476672"/>
            <a:ext cx="7303439" cy="607871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50000"/>
              </a:lnSpc>
            </a:pPr>
            <a:r>
              <a:rPr lang="en-US" altLang="ko-KR" sz="1300" b="1" dirty="0">
                <a:gradFill>
                  <a:gsLst>
                    <a:gs pos="0">
                      <a:srgbClr val="8A0000"/>
                    </a:gs>
                    <a:gs pos="100000">
                      <a:srgbClr val="8A0000"/>
                    </a:gs>
                  </a:gsLst>
                  <a:lin ang="0" scaled="1"/>
                </a:gradFill>
                <a:latin typeface="나눔스퀘어" panose="020B0600000101010101" pitchFamily="50" charset="-127"/>
                <a:ea typeface="나눔스퀘어" panose="020B0600000101010101" pitchFamily="50" charset="-127"/>
              </a:rPr>
              <a:t>+</a:t>
            </a:r>
            <a:r>
              <a:rPr lang="en-US" altLang="ko-KR" sz="1300" b="1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en-US" altLang="ko-KR" sz="1300" b="1" dirty="0">
                <a:gradFill>
                  <a:gsLst>
                    <a:gs pos="0">
                      <a:srgbClr val="8A0000"/>
                    </a:gs>
                    <a:gs pos="100000">
                      <a:srgbClr val="8A0000"/>
                    </a:gs>
                  </a:gsLst>
                  <a:lin ang="0" scaled="1"/>
                </a:gradFill>
                <a:latin typeface="나눔스퀘어" panose="020B0600000101010101" pitchFamily="50" charset="-127"/>
                <a:ea typeface="나눔스퀘어" panose="020B0600000101010101" pitchFamily="50" charset="-127"/>
              </a:rPr>
              <a:t>5 Peptides that help to make the skin appear firmer and refines skin texture.</a:t>
            </a:r>
            <a:endParaRPr lang="ko-KR" altLang="en-US" sz="1300" b="1" dirty="0">
              <a:gradFill>
                <a:gsLst>
                  <a:gs pos="0">
                    <a:srgbClr val="8A0000"/>
                  </a:gs>
                  <a:gs pos="100000">
                    <a:srgbClr val="8A0000"/>
                  </a:gs>
                </a:gsLst>
                <a:lin ang="0" scaled="1"/>
              </a:gra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300" b="1" dirty="0">
                <a:gradFill>
                  <a:gsLst>
                    <a:gs pos="0">
                      <a:srgbClr val="8A0000"/>
                    </a:gs>
                    <a:gs pos="100000">
                      <a:srgbClr val="8A0000"/>
                    </a:gs>
                  </a:gsLst>
                  <a:lin ang="0" scaled="1"/>
                </a:gra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en-US" altLang="ko-KR" sz="1300" b="1" dirty="0">
                <a:gradFill>
                  <a:gsLst>
                    <a:gs pos="0">
                      <a:srgbClr val="8A0000"/>
                    </a:gs>
                    <a:gs pos="100000">
                      <a:srgbClr val="8A0000"/>
                    </a:gs>
                  </a:gsLst>
                  <a:lin ang="0" scaled="1"/>
                </a:gradFill>
                <a:latin typeface="나눔스퀘어" panose="020B0600000101010101" pitchFamily="50" charset="-127"/>
                <a:ea typeface="나눔스퀘어" panose="020B0600000101010101" pitchFamily="50" charset="-127"/>
              </a:rPr>
              <a:t>    </a:t>
            </a:r>
            <a:r>
              <a:rPr lang="en-US" altLang="ko-KR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Coppertripeptide-1, Peptide Complex (Acetyl Hexapeptide-8</a:t>
            </a:r>
          </a:p>
          <a:p>
            <a:pPr>
              <a:lnSpc>
                <a:spcPct val="150000"/>
              </a:lnSpc>
            </a:pPr>
            <a:r>
              <a:rPr lang="en-US" altLang="ko-KR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    Nicotinoyl Tripeptide,-1, Hexapeptide-9 , Tripeptide-29)</a:t>
            </a:r>
          </a:p>
          <a:p>
            <a:pPr>
              <a:lnSpc>
                <a:spcPct val="150000"/>
              </a:lnSpc>
            </a:pPr>
            <a:r>
              <a:rPr lang="en-US" altLang="ko-KR" sz="1300" b="1" dirty="0">
                <a:solidFill>
                  <a:srgbClr val="8A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   </a:t>
            </a:r>
          </a:p>
          <a:p>
            <a:pPr>
              <a:lnSpc>
                <a:spcPct val="150000"/>
              </a:lnSpc>
            </a:pPr>
            <a:r>
              <a:rPr lang="en-US" altLang="ko-KR" sz="1300" b="1" dirty="0">
                <a:gradFill>
                  <a:gsLst>
                    <a:gs pos="0">
                      <a:srgbClr val="8A0000"/>
                    </a:gs>
                    <a:gs pos="100000">
                      <a:srgbClr val="8A0000"/>
                    </a:gs>
                  </a:gsLst>
                  <a:lin ang="0" scaled="1"/>
                </a:gradFill>
                <a:latin typeface="나눔스퀘어" panose="020B0600000101010101" pitchFamily="50" charset="-127"/>
                <a:ea typeface="나눔스퀘어" panose="020B0600000101010101" pitchFamily="50" charset="-127"/>
              </a:rPr>
              <a:t>+</a:t>
            </a:r>
            <a:r>
              <a:rPr lang="en-US" altLang="ko-KR" sz="1300" b="1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en-US" altLang="ko-KR" sz="1300" b="1" dirty="0">
                <a:solidFill>
                  <a:srgbClr val="A2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GF(Growth Factor) Complex+ </a:t>
            </a:r>
            <a:r>
              <a:rPr lang="en-US" altLang="ko-KR" sz="1300" b="1" dirty="0">
                <a:gradFill>
                  <a:gsLst>
                    <a:gs pos="0">
                      <a:srgbClr val="8A0000"/>
                    </a:gs>
                    <a:gs pos="100000">
                      <a:srgbClr val="8A0000"/>
                    </a:gs>
                  </a:gsLst>
                  <a:lin ang="0" scaled="1"/>
                </a:gradFill>
                <a:latin typeface="나눔스퀘어" panose="020B0600000101010101" pitchFamily="50" charset="-127"/>
                <a:ea typeface="나눔스퀘어" panose="020B0600000101010101" pitchFamily="50" charset="-127"/>
              </a:rPr>
              <a:t>Ginseng Callus Culture Extract + Soybean Phyto-placenta </a:t>
            </a:r>
          </a:p>
          <a:p>
            <a:pPr>
              <a:lnSpc>
                <a:spcPct val="150000"/>
              </a:lnSpc>
            </a:pPr>
            <a:r>
              <a:rPr lang="en-US" altLang="ko-KR" sz="1300" b="1" dirty="0">
                <a:gradFill>
                  <a:gsLst>
                    <a:gs pos="0">
                      <a:srgbClr val="8A0000"/>
                    </a:gs>
                    <a:gs pos="100000">
                      <a:srgbClr val="8A0000"/>
                    </a:gs>
                  </a:gsLst>
                  <a:lin ang="0" scaled="1"/>
                </a:gradFill>
                <a:latin typeface="나눔스퀘어" panose="020B0600000101010101" pitchFamily="50" charset="-127"/>
                <a:ea typeface="나눔스퀘어" panose="020B0600000101010101" pitchFamily="50" charset="-127"/>
              </a:rPr>
              <a:t>   Extract – Triple Strength Formula</a:t>
            </a:r>
            <a:endParaRPr lang="ko-KR" altLang="en-US" sz="1300" b="1" dirty="0">
              <a:gradFill>
                <a:gsLst>
                  <a:gs pos="0">
                    <a:srgbClr val="8A0000"/>
                  </a:gs>
                  <a:gs pos="100000">
                    <a:srgbClr val="8A0000"/>
                  </a:gs>
                </a:gsLst>
                <a:lin ang="0" scaled="1"/>
              </a:gra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300" dirty="0">
                <a:gradFill>
                  <a:gsLst>
                    <a:gs pos="0">
                      <a:srgbClr val="8A0000"/>
                    </a:gs>
                    <a:gs pos="100000">
                      <a:srgbClr val="8A0000"/>
                    </a:gs>
                  </a:gsLst>
                  <a:lin ang="0" scaled="1"/>
                </a:gradFill>
                <a:latin typeface="나눔스퀘어" panose="020B0600000101010101" pitchFamily="50" charset="-127"/>
                <a:ea typeface="나눔스퀘어" panose="020B0600000101010101" pitchFamily="50" charset="-127"/>
              </a:rPr>
              <a:t>   </a:t>
            </a:r>
            <a:r>
              <a:rPr lang="en-US" altLang="ko-KR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Triple strength formula protects and nourishes the skin. Soothes skin sensitized by external</a:t>
            </a:r>
          </a:p>
          <a:p>
            <a:pPr>
              <a:lnSpc>
                <a:spcPct val="150000"/>
              </a:lnSpc>
            </a:pPr>
            <a:r>
              <a:rPr lang="en-US" altLang="ko-KR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  factors.</a:t>
            </a:r>
            <a:endParaRPr lang="en-US" altLang="ko-KR" sz="1300" dirty="0">
              <a:gradFill>
                <a:gsLst>
                  <a:gs pos="0">
                    <a:srgbClr val="8A0000"/>
                  </a:gs>
                  <a:gs pos="100000">
                    <a:srgbClr val="8A0000"/>
                  </a:gs>
                </a:gsLst>
                <a:lin ang="0" scaled="1"/>
              </a:gra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300" b="1" dirty="0">
                <a:gradFill>
                  <a:gsLst>
                    <a:gs pos="0">
                      <a:srgbClr val="8A0000"/>
                    </a:gs>
                    <a:gs pos="100000">
                      <a:srgbClr val="8A0000"/>
                    </a:gs>
                  </a:gsLst>
                  <a:lin ang="0" scaled="1"/>
                </a:gradFill>
                <a:latin typeface="나눔스퀘어" panose="020B0600000101010101" pitchFamily="50" charset="-127"/>
                <a:ea typeface="나눔스퀘어" panose="020B0600000101010101" pitchFamily="50" charset="-127"/>
              </a:rPr>
              <a:t>+</a:t>
            </a:r>
            <a:r>
              <a:rPr lang="en-US" altLang="ko-KR" sz="1300" b="1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en-US" altLang="ko-KR" sz="1300" b="1" dirty="0">
                <a:gradFill>
                  <a:gsLst>
                    <a:gs pos="0">
                      <a:srgbClr val="8A0000"/>
                    </a:gs>
                    <a:gs pos="100000">
                      <a:srgbClr val="8A0000"/>
                    </a:gs>
                  </a:gsLst>
                  <a:lin ang="0" scaled="1"/>
                </a:gradFill>
                <a:latin typeface="나눔스퀘어" panose="020B0600000101010101" pitchFamily="50" charset="-127"/>
                <a:ea typeface="나눔스퀘어" panose="020B0600000101010101" pitchFamily="50" charset="-127"/>
              </a:rPr>
              <a:t>Premium mist that nourishes dry, parched skin. </a:t>
            </a:r>
            <a:br>
              <a:rPr lang="en-US" altLang="ko-KR" sz="13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en-US" altLang="ko-KR" sz="13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나눔스퀘어" panose="020B0600000101010101" pitchFamily="50" charset="-127"/>
                <a:ea typeface="나눔스퀘어" panose="020B0600000101010101" pitchFamily="50" charset="-127"/>
              </a:rPr>
              <a:t>   Brightens and reduces the appearance of wrinkles and contains nourishing ingredients for </a:t>
            </a:r>
          </a:p>
          <a:p>
            <a:pPr>
              <a:lnSpc>
                <a:spcPct val="150000"/>
              </a:lnSpc>
            </a:pPr>
            <a:r>
              <a:rPr lang="en-US" altLang="ko-KR" sz="13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나눔스퀘어" panose="020B0600000101010101" pitchFamily="50" charset="-127"/>
                <a:ea typeface="나눔스퀘어" panose="020B0600000101010101" pitchFamily="50" charset="-127"/>
              </a:rPr>
              <a:t>   beautiful looking skin. </a:t>
            </a:r>
          </a:p>
          <a:p>
            <a:pPr>
              <a:lnSpc>
                <a:spcPct val="150000"/>
              </a:lnSpc>
            </a:pPr>
            <a:endParaRPr lang="en-US" altLang="ko-KR" sz="1300" dirty="0">
              <a:gradFill>
                <a:gsLst>
                  <a:gs pos="0">
                    <a:schemeClr val="tx1">
                      <a:lumMod val="75000"/>
                      <a:lumOff val="25000"/>
                    </a:schemeClr>
                  </a:gs>
                  <a:gs pos="100000">
                    <a:schemeClr val="tx1">
                      <a:lumMod val="75000"/>
                      <a:lumOff val="25000"/>
                    </a:schemeClr>
                  </a:gs>
                </a:gsLst>
                <a:lin ang="0" scaled="1"/>
              </a:gra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300" b="1" dirty="0">
                <a:gradFill>
                  <a:gsLst>
                    <a:gs pos="0">
                      <a:srgbClr val="8A0000"/>
                    </a:gs>
                    <a:gs pos="100000">
                      <a:srgbClr val="8A0000"/>
                    </a:gs>
                  </a:gsLst>
                  <a:lin ang="0" scaled="1"/>
                </a:gradFill>
                <a:latin typeface="나눔스퀘어" panose="020B0600000101010101" pitchFamily="50" charset="-127"/>
                <a:ea typeface="나눔스퀘어" panose="020B0600000101010101" pitchFamily="50" charset="-127"/>
              </a:rPr>
              <a:t>+</a:t>
            </a:r>
            <a:r>
              <a:rPr lang="en-US" altLang="ko-KR" sz="1300" b="1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en-US" altLang="ko-KR" sz="1300" b="1" dirty="0">
                <a:solidFill>
                  <a:srgbClr val="8A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Portable and Convenient Size</a:t>
            </a:r>
            <a:br>
              <a:rPr lang="en-US" altLang="ko-KR" sz="1300" b="1" dirty="0">
                <a:solidFill>
                  <a:srgbClr val="8A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en-US" altLang="ko-KR" sz="1300" dirty="0">
                <a:gradFill>
                  <a:gsLst>
                    <a:gs pos="0">
                      <a:srgbClr val="8A0000"/>
                    </a:gs>
                    <a:gs pos="100000">
                      <a:srgbClr val="8A0000"/>
                    </a:gs>
                  </a:gsLst>
                  <a:lin ang="0" scaled="1"/>
                </a:gradFill>
                <a:latin typeface="나눔스퀘어" panose="020B0600000101010101" pitchFamily="50" charset="-127"/>
                <a:ea typeface="나눔스퀘어" panose="020B0600000101010101" pitchFamily="50" charset="-127"/>
              </a:rPr>
              <a:t>   </a:t>
            </a:r>
            <a:r>
              <a:rPr lang="en-US" altLang="ko-KR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Portable and Convenient Size so that you can bring it with you anywhere and use it</a:t>
            </a:r>
          </a:p>
          <a:p>
            <a:pPr>
              <a:lnSpc>
                <a:spcPct val="150000"/>
              </a:lnSpc>
            </a:pPr>
            <a:r>
              <a:rPr lang="en-US" altLang="ko-KR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  anytime. </a:t>
            </a:r>
          </a:p>
          <a:p>
            <a:pPr>
              <a:lnSpc>
                <a:spcPct val="150000"/>
              </a:lnSpc>
            </a:pPr>
            <a:endParaRPr lang="en-US" altLang="ko-KR" sz="1300" dirty="0">
              <a:gradFill>
                <a:gsLst>
                  <a:gs pos="0">
                    <a:schemeClr val="tx1">
                      <a:lumMod val="75000"/>
                      <a:lumOff val="25000"/>
                    </a:schemeClr>
                  </a:gs>
                  <a:gs pos="100000">
                    <a:schemeClr val="tx1">
                      <a:lumMod val="75000"/>
                      <a:lumOff val="25000"/>
                    </a:schemeClr>
                  </a:gs>
                </a:gsLst>
                <a:lin ang="0" scaled="1"/>
              </a:gra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300" b="1" dirty="0">
                <a:gradFill>
                  <a:gsLst>
                    <a:gs pos="0">
                      <a:srgbClr val="8A0000"/>
                    </a:gs>
                    <a:gs pos="100000">
                      <a:srgbClr val="8A0000"/>
                    </a:gs>
                  </a:gsLst>
                  <a:lin ang="0" scaled="1"/>
                </a:gradFill>
                <a:latin typeface="나눔스퀘어" panose="020B0600000101010101" pitchFamily="50" charset="-127"/>
                <a:ea typeface="나눔스퀘어" panose="020B0600000101010101" pitchFamily="50" charset="-127"/>
              </a:rPr>
              <a:t>+</a:t>
            </a:r>
            <a:r>
              <a:rPr lang="en-US" altLang="ko-KR" sz="13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en-US" altLang="ko-KR" sz="1300" b="1" dirty="0">
                <a:solidFill>
                  <a:srgbClr val="8A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Fine Mist Particle</a:t>
            </a:r>
            <a:endParaRPr lang="en-US" altLang="ko-KR" sz="1300" dirty="0">
              <a:gradFill>
                <a:gsLst>
                  <a:gs pos="0">
                    <a:schemeClr val="tx1">
                      <a:lumMod val="75000"/>
                      <a:lumOff val="25000"/>
                    </a:schemeClr>
                  </a:gs>
                  <a:gs pos="100000">
                    <a:schemeClr val="tx1">
                      <a:lumMod val="75000"/>
                      <a:lumOff val="25000"/>
                    </a:schemeClr>
                  </a:gs>
                </a:gsLst>
                <a:lin ang="0" scaled="1"/>
              </a:gra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3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나눔스퀘어" panose="020B0600000101010101" pitchFamily="50" charset="-127"/>
                <a:ea typeface="나눔스퀘어" panose="020B0600000101010101" pitchFamily="50" charset="-127"/>
              </a:rPr>
              <a:t>   Ultra light fine mist particles are evenly dispersed onto the skin from a PANACHE Valve </a:t>
            </a:r>
          </a:p>
          <a:p>
            <a:pPr>
              <a:lnSpc>
                <a:spcPct val="150000"/>
              </a:lnSpc>
            </a:pPr>
            <a:r>
              <a:rPr lang="en-US" altLang="ko-KR" sz="13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나눔스퀘어" panose="020B0600000101010101" pitchFamily="50" charset="-127"/>
                <a:ea typeface="나눔스퀘어" panose="020B0600000101010101" pitchFamily="50" charset="-127"/>
              </a:rPr>
              <a:t>   Pump (Produced by </a:t>
            </a:r>
            <a:r>
              <a:rPr lang="en-US" altLang="ko-KR" sz="1300" dirty="0" err="1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나눔스퀘어" panose="020B0600000101010101" pitchFamily="50" charset="-127"/>
                <a:ea typeface="나눔스퀘어" panose="020B0600000101010101" pitchFamily="50" charset="-127"/>
              </a:rPr>
              <a:t>Albea</a:t>
            </a:r>
            <a:r>
              <a:rPr lang="en-US" altLang="ko-KR" sz="13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나눔스퀘어" panose="020B0600000101010101" pitchFamily="50" charset="-127"/>
                <a:ea typeface="나눔스퀘어" panose="020B0600000101010101" pitchFamily="50" charset="-127"/>
              </a:rPr>
              <a:t>, a French company)</a:t>
            </a:r>
          </a:p>
        </p:txBody>
      </p:sp>
    </p:spTree>
    <p:extLst>
      <p:ext uri="{BB962C8B-B14F-4D97-AF65-F5344CB8AC3E}">
        <p14:creationId xmlns:p14="http://schemas.microsoft.com/office/powerpoint/2010/main" val="29575412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직사각형 13"/>
          <p:cNvSpPr/>
          <p:nvPr/>
        </p:nvSpPr>
        <p:spPr bwMode="auto">
          <a:xfrm>
            <a:off x="0" y="0"/>
            <a:ext cx="9915282" cy="6858000"/>
          </a:xfrm>
          <a:prstGeom prst="rect">
            <a:avLst/>
          </a:prstGeom>
          <a:solidFill>
            <a:schemeClr val="bg1">
              <a:lumMod val="95000"/>
              <a:alpha val="50000"/>
            </a:schemeClr>
          </a:solidFill>
          <a:ln w="12700">
            <a:noFill/>
            <a:round/>
            <a:headEnd/>
            <a:tailEnd/>
          </a:ln>
        </p:spPr>
        <p:txBody>
          <a:bodyPr wrap="none" rtlCol="0" anchor="ctr"/>
          <a:lstStyle/>
          <a:p>
            <a:pPr algn="ctr">
              <a:buFontTx/>
              <a:buNone/>
            </a:pPr>
            <a:endParaRPr kumimoji="1" lang="ko-KR" altLang="en-US" sz="800" dirty="0">
              <a:solidFill>
                <a:schemeClr val="tx1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7" name="직사각형 16"/>
          <p:cNvSpPr/>
          <p:nvPr/>
        </p:nvSpPr>
        <p:spPr bwMode="auto">
          <a:xfrm>
            <a:off x="200472" y="188640"/>
            <a:ext cx="1800200" cy="6480720"/>
          </a:xfrm>
          <a:prstGeom prst="rect">
            <a:avLst/>
          </a:prstGeom>
          <a:solidFill>
            <a:srgbClr val="8A0000"/>
          </a:solidFill>
          <a:ln w="12700">
            <a:noFill/>
            <a:round/>
            <a:headEnd/>
            <a:tailEnd/>
          </a:ln>
        </p:spPr>
        <p:txBody>
          <a:bodyPr wrap="none" rtlCol="0" anchor="ctr"/>
          <a:lstStyle/>
          <a:p>
            <a:pPr algn="ctr">
              <a:buFontTx/>
              <a:buNone/>
            </a:pPr>
            <a:endParaRPr kumimoji="1" lang="ko-KR" altLang="en-US" sz="800" dirty="0">
              <a:solidFill>
                <a:schemeClr val="tx1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69024" y="1895035"/>
            <a:ext cx="1856656" cy="1310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ko-KR" sz="1800" dirty="0">
                <a:gradFill>
                  <a:gsLst>
                    <a:gs pos="0">
                      <a:schemeClr val="bg1"/>
                    </a:gs>
                    <a:gs pos="100000">
                      <a:schemeClr val="bg1"/>
                    </a:gs>
                  </a:gsLst>
                  <a:lin ang="0" scaled="1"/>
                </a:gra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Product Features</a:t>
            </a:r>
          </a:p>
          <a:p>
            <a:pPr>
              <a:lnSpc>
                <a:spcPts val="2400"/>
              </a:lnSpc>
            </a:pPr>
            <a:r>
              <a:rPr lang="en-US" altLang="ko-KR" sz="1800" dirty="0">
                <a:gradFill>
                  <a:gsLst>
                    <a:gs pos="0">
                      <a:schemeClr val="bg1"/>
                    </a:gs>
                    <a:gs pos="100000">
                      <a:schemeClr val="bg1"/>
                    </a:gs>
                  </a:gsLst>
                  <a:lin ang="0" scaled="1"/>
                </a:gra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- Ingredient Comparison</a:t>
            </a:r>
            <a:endParaRPr lang="ko-KR" altLang="en-US" sz="1800" dirty="0">
              <a:gradFill>
                <a:gsLst>
                  <a:gs pos="0">
                    <a:schemeClr val="bg1"/>
                  </a:gs>
                  <a:gs pos="100000">
                    <a:schemeClr val="bg1"/>
                  </a:gs>
                </a:gsLst>
                <a:lin ang="0" scaled="1"/>
              </a:gradFill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09908" y="1355627"/>
            <a:ext cx="256620" cy="38369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ts val="1700"/>
              </a:lnSpc>
            </a:pPr>
            <a:r>
              <a:rPr lang="en-US" altLang="ko-KR" sz="3600" dirty="0">
                <a:gradFill>
                  <a:gsLst>
                    <a:gs pos="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0" scaled="1"/>
                </a:gradFill>
                <a:latin typeface="나눔스퀘어" panose="020B0600000101010101" pitchFamily="50" charset="-127"/>
                <a:ea typeface="나눔스퀘어" panose="020B0600000101010101" pitchFamily="50" charset="-127"/>
              </a:rPr>
              <a:t>3</a:t>
            </a:r>
          </a:p>
        </p:txBody>
      </p:sp>
      <p:cxnSp>
        <p:nvCxnSpPr>
          <p:cNvPr id="25" name="직선 연결선 24"/>
          <p:cNvCxnSpPr/>
          <p:nvPr/>
        </p:nvCxnSpPr>
        <p:spPr bwMode="auto">
          <a:xfrm flipV="1">
            <a:off x="126682" y="1628800"/>
            <a:ext cx="393548" cy="393546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8" name="직선 연결선 27"/>
          <p:cNvCxnSpPr/>
          <p:nvPr/>
        </p:nvCxnSpPr>
        <p:spPr bwMode="auto">
          <a:xfrm flipV="1">
            <a:off x="920552" y="184890"/>
            <a:ext cx="1071201" cy="1071202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33" name="그림 3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45488" y="6271102"/>
            <a:ext cx="398258" cy="398258"/>
          </a:xfrm>
          <a:prstGeom prst="rect">
            <a:avLst/>
          </a:prstGeom>
        </p:spPr>
      </p:pic>
      <p:cxnSp>
        <p:nvCxnSpPr>
          <p:cNvPr id="35" name="직선 연결선 34"/>
          <p:cNvCxnSpPr/>
          <p:nvPr/>
        </p:nvCxnSpPr>
        <p:spPr bwMode="auto">
          <a:xfrm flipH="1">
            <a:off x="200472" y="6665609"/>
            <a:ext cx="9543274" cy="0"/>
          </a:xfrm>
          <a:prstGeom prst="line">
            <a:avLst/>
          </a:prstGeom>
          <a:noFill/>
          <a:ln w="3175" cap="flat" cmpd="sng" algn="ctr">
            <a:solidFill>
              <a:srgbClr val="8A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6" name="직선 연결선 35"/>
          <p:cNvCxnSpPr/>
          <p:nvPr/>
        </p:nvCxnSpPr>
        <p:spPr bwMode="auto">
          <a:xfrm flipH="1">
            <a:off x="200472" y="188640"/>
            <a:ext cx="9543274" cy="0"/>
          </a:xfrm>
          <a:prstGeom prst="line">
            <a:avLst/>
          </a:prstGeom>
          <a:noFill/>
          <a:ln w="3175" cap="flat" cmpd="sng" algn="ctr">
            <a:solidFill>
              <a:srgbClr val="8A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37" name="그림 3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7007" y="5988395"/>
            <a:ext cx="803585" cy="156147"/>
          </a:xfrm>
          <a:prstGeom prst="rect">
            <a:avLst/>
          </a:prstGeom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12" t="24934" r="29987" b="13494"/>
          <a:stretch/>
        </p:blipFill>
        <p:spPr bwMode="auto">
          <a:xfrm>
            <a:off x="2302606" y="1392304"/>
            <a:ext cx="7333282" cy="44849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344954" y="672506"/>
            <a:ext cx="52723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800" b="1" dirty="0">
                <a:solidFill>
                  <a:srgbClr val="C0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+ Previous Ingredients</a:t>
            </a:r>
            <a:r>
              <a:rPr lang="ko-KR" altLang="en-US" sz="1800" b="1" dirty="0">
                <a:solidFill>
                  <a:srgbClr val="C0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en-US" altLang="ko-KR" sz="1800" b="1" dirty="0">
                <a:solidFill>
                  <a:srgbClr val="C0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VS New Ingredients</a:t>
            </a:r>
            <a:endParaRPr lang="ko-KR" altLang="en-US" sz="1800" b="1" dirty="0">
              <a:solidFill>
                <a:srgbClr val="C00000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386506" y="6023678"/>
            <a:ext cx="43924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* GF(Growth Factor)Complex= </a:t>
            </a:r>
            <a:r>
              <a:rPr lang="en-US" altLang="ko-KR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Apep</a:t>
            </a:r>
            <a:r>
              <a:rPr lang="en-US" altLang="ko-KR" b="1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HFCE-1</a:t>
            </a:r>
            <a:endParaRPr lang="ko-KR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386507" y="6279286"/>
            <a:ext cx="49622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* Pertains to the characteristics of the raw materials.</a:t>
            </a:r>
            <a:endParaRPr lang="ko-KR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C55ECE7-D24B-BF4B-ACA3-1A7C423BDD0E}"/>
              </a:ext>
            </a:extLst>
          </p:cNvPr>
          <p:cNvSpPr txBox="1"/>
          <p:nvPr/>
        </p:nvSpPr>
        <p:spPr>
          <a:xfrm>
            <a:off x="3440524" y="2519640"/>
            <a:ext cx="2565685" cy="600164"/>
          </a:xfrm>
          <a:prstGeom prst="rect">
            <a:avLst/>
          </a:prstGeom>
          <a:solidFill>
            <a:srgbClr val="DCBDC8"/>
          </a:solidFill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High possibility that it may contain external pollutants and animal protein. May cause immune system reaction.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91EA519-86FB-134B-9788-0049F557E0FF}"/>
              </a:ext>
            </a:extLst>
          </p:cNvPr>
          <p:cNvSpPr txBox="1"/>
          <p:nvPr/>
        </p:nvSpPr>
        <p:spPr>
          <a:xfrm>
            <a:off x="3920991" y="3470270"/>
            <a:ext cx="1619476" cy="430887"/>
          </a:xfrm>
          <a:prstGeom prst="rect">
            <a:avLst/>
          </a:prstGeom>
          <a:solidFill>
            <a:srgbClr val="BFD4C9"/>
          </a:solidFill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Particle size too large </a:t>
            </a:r>
          </a:p>
          <a:p>
            <a:r>
              <a:rPr lang="en-US" sz="11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to be effective.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0E04558-E12C-124B-B604-23E93B888DF8}"/>
              </a:ext>
            </a:extLst>
          </p:cNvPr>
          <p:cNvSpPr txBox="1"/>
          <p:nvPr/>
        </p:nvSpPr>
        <p:spPr>
          <a:xfrm>
            <a:off x="3438163" y="4302022"/>
            <a:ext cx="2585132" cy="577081"/>
          </a:xfrm>
          <a:prstGeom prst="rect">
            <a:avLst/>
          </a:prstGeom>
          <a:solidFill>
            <a:srgbClr val="B6B6D4"/>
          </a:solidFill>
        </p:spPr>
        <p:txBody>
          <a:bodyPr wrap="square" rtlCol="0">
            <a:spAutoFit/>
          </a:bodyPr>
          <a:lstStyle/>
          <a:p>
            <a:r>
              <a:rPr lang="en-US" sz="10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Contains various unstable substances </a:t>
            </a:r>
          </a:p>
          <a:p>
            <a:r>
              <a:rPr lang="en-US" sz="10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with concern for loss of effectivity prior to expiration date.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7835BF0-793F-6B47-8E26-860B1FEBDC7E}"/>
              </a:ext>
            </a:extLst>
          </p:cNvPr>
          <p:cNvSpPr txBox="1"/>
          <p:nvPr/>
        </p:nvSpPr>
        <p:spPr>
          <a:xfrm>
            <a:off x="3619023" y="5075127"/>
            <a:ext cx="2263748" cy="769441"/>
          </a:xfrm>
          <a:prstGeom prst="rect">
            <a:avLst/>
          </a:prstGeom>
          <a:solidFill>
            <a:srgbClr val="BFD4FB"/>
          </a:solidFill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Contains substances</a:t>
            </a:r>
            <a:r>
              <a:rPr lang="ko-KR" altLang="en-US" sz="11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en-US" altLang="ko-KR" sz="11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with active mechanisms that have not been clearly identified and clear quality assessment is difficult.</a:t>
            </a:r>
            <a:endParaRPr lang="en-US" sz="11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4D984C3-96E1-7A4B-87D5-4984084544BC}"/>
              </a:ext>
            </a:extLst>
          </p:cNvPr>
          <p:cNvSpPr txBox="1"/>
          <p:nvPr/>
        </p:nvSpPr>
        <p:spPr>
          <a:xfrm>
            <a:off x="2325680" y="3539273"/>
            <a:ext cx="885027" cy="246221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Effectivity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68777C0-5399-EA45-A240-879BB147E2C5}"/>
              </a:ext>
            </a:extLst>
          </p:cNvPr>
          <p:cNvSpPr txBox="1"/>
          <p:nvPr/>
        </p:nvSpPr>
        <p:spPr>
          <a:xfrm>
            <a:off x="2483567" y="4462051"/>
            <a:ext cx="634170" cy="246221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Safety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E89DB4D-29DD-1D46-A4BD-7DF1D51599C6}"/>
              </a:ext>
            </a:extLst>
          </p:cNvPr>
          <p:cNvSpPr txBox="1"/>
          <p:nvPr/>
        </p:nvSpPr>
        <p:spPr>
          <a:xfrm>
            <a:off x="2483567" y="5188697"/>
            <a:ext cx="634170" cy="553998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Quality Assurance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89E9BA7-DD12-5F47-A4D7-7AF0FED54AED}"/>
              </a:ext>
            </a:extLst>
          </p:cNvPr>
          <p:cNvSpPr txBox="1"/>
          <p:nvPr/>
        </p:nvSpPr>
        <p:spPr>
          <a:xfrm>
            <a:off x="2504420" y="2691220"/>
            <a:ext cx="634170" cy="246221"/>
          </a:xfrm>
          <a:prstGeom prst="rect">
            <a:avLst/>
          </a:prstGeom>
          <a:solidFill>
            <a:srgbClr val="D45553"/>
          </a:solidFill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Safety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1F8CAE92-E8E7-5044-9CDB-8FE491EE7437}"/>
              </a:ext>
            </a:extLst>
          </p:cNvPr>
          <p:cNvSpPr txBox="1"/>
          <p:nvPr/>
        </p:nvSpPr>
        <p:spPr>
          <a:xfrm>
            <a:off x="6546471" y="2598886"/>
            <a:ext cx="2351381" cy="430887"/>
          </a:xfrm>
          <a:prstGeom prst="rect">
            <a:avLst/>
          </a:prstGeom>
          <a:solidFill>
            <a:srgbClr val="DCBDC8"/>
          </a:solidFill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Formulated only with ingredients </a:t>
            </a:r>
          </a:p>
          <a:p>
            <a:r>
              <a:rPr lang="en-US" sz="11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that are proven to be safe. 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D1A484CC-767F-CB44-A4C8-93B69923DF70}"/>
              </a:ext>
            </a:extLst>
          </p:cNvPr>
          <p:cNvSpPr txBox="1"/>
          <p:nvPr/>
        </p:nvSpPr>
        <p:spPr>
          <a:xfrm>
            <a:off x="6570468" y="3390540"/>
            <a:ext cx="2208526" cy="600164"/>
          </a:xfrm>
          <a:prstGeom prst="rect">
            <a:avLst/>
          </a:prstGeom>
          <a:solidFill>
            <a:srgbClr val="BFD4C9"/>
          </a:solidFill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Particles produced using liposome encapsulation technology to ensure optimal absorption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72587CF-F097-124E-935F-90F2C40A5D64}"/>
              </a:ext>
            </a:extLst>
          </p:cNvPr>
          <p:cNvSpPr txBox="1"/>
          <p:nvPr/>
        </p:nvSpPr>
        <p:spPr>
          <a:xfrm>
            <a:off x="6392933" y="4363543"/>
            <a:ext cx="2627861" cy="415498"/>
          </a:xfrm>
          <a:prstGeom prst="rect">
            <a:avLst/>
          </a:prstGeom>
          <a:solidFill>
            <a:srgbClr val="B6B6D4"/>
          </a:solidFill>
        </p:spPr>
        <p:txBody>
          <a:bodyPr wrap="square" rtlCol="0">
            <a:spAutoFit/>
          </a:bodyPr>
          <a:lstStyle/>
          <a:p>
            <a:r>
              <a:rPr lang="en-US" sz="10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Stabilized ingredients that will continue to remain effective until expiration date. 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049E3784-70C6-A549-A7EF-6791C5C9011F}"/>
              </a:ext>
            </a:extLst>
          </p:cNvPr>
          <p:cNvSpPr txBox="1"/>
          <p:nvPr/>
        </p:nvSpPr>
        <p:spPr>
          <a:xfrm>
            <a:off x="6396519" y="5233224"/>
            <a:ext cx="2627860" cy="430887"/>
          </a:xfrm>
          <a:prstGeom prst="rect">
            <a:avLst/>
          </a:prstGeom>
          <a:solidFill>
            <a:srgbClr val="BFD4FB"/>
          </a:solidFill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Contains substances</a:t>
            </a:r>
            <a:r>
              <a:rPr lang="ko-KR" altLang="en-US" sz="11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en-US" altLang="ko-KR" sz="11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with active mechanisms that are clearly identified.</a:t>
            </a:r>
            <a:endParaRPr lang="en-US" sz="11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9418383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직사각형 21"/>
          <p:cNvSpPr/>
          <p:nvPr/>
        </p:nvSpPr>
        <p:spPr bwMode="auto">
          <a:xfrm>
            <a:off x="0" y="342659"/>
            <a:ext cx="9915282" cy="6858000"/>
          </a:xfrm>
          <a:prstGeom prst="rect">
            <a:avLst/>
          </a:prstGeom>
          <a:solidFill>
            <a:schemeClr val="bg1">
              <a:lumMod val="95000"/>
              <a:alpha val="50000"/>
            </a:schemeClr>
          </a:solidFill>
          <a:ln w="12700">
            <a:noFill/>
            <a:round/>
            <a:headEnd/>
            <a:tailEnd/>
          </a:ln>
        </p:spPr>
        <p:txBody>
          <a:bodyPr wrap="none" rtlCol="0" anchor="ctr"/>
          <a:lstStyle/>
          <a:p>
            <a:pPr algn="ctr">
              <a:buFontTx/>
              <a:buNone/>
            </a:pPr>
            <a:endParaRPr kumimoji="1" lang="ko-KR" altLang="en-US" sz="800" dirty="0">
              <a:solidFill>
                <a:schemeClr val="tx1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7" name="직사각형 16"/>
          <p:cNvSpPr/>
          <p:nvPr/>
        </p:nvSpPr>
        <p:spPr bwMode="auto">
          <a:xfrm>
            <a:off x="200472" y="188640"/>
            <a:ext cx="1800200" cy="6480720"/>
          </a:xfrm>
          <a:prstGeom prst="rect">
            <a:avLst/>
          </a:prstGeom>
          <a:solidFill>
            <a:srgbClr val="8A0000"/>
          </a:solidFill>
          <a:ln w="12700">
            <a:noFill/>
            <a:round/>
            <a:headEnd/>
            <a:tailEnd/>
          </a:ln>
        </p:spPr>
        <p:txBody>
          <a:bodyPr wrap="none" rtlCol="0" anchor="ctr"/>
          <a:lstStyle/>
          <a:p>
            <a:pPr algn="ctr">
              <a:buFontTx/>
              <a:buNone/>
            </a:pPr>
            <a:endParaRPr kumimoji="1" lang="ko-KR" altLang="en-US" sz="800" dirty="0">
              <a:solidFill>
                <a:schemeClr val="tx1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69024" y="1895035"/>
            <a:ext cx="1856656" cy="6918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ko-KR" sz="1800" dirty="0">
                <a:gradFill>
                  <a:gsLst>
                    <a:gs pos="0">
                      <a:schemeClr val="bg1"/>
                    </a:gs>
                    <a:gs pos="100000">
                      <a:schemeClr val="bg1"/>
                    </a:gs>
                  </a:gsLst>
                  <a:lin ang="0" scaled="1"/>
                </a:gra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Featured Ingredients</a:t>
            </a:r>
            <a:endParaRPr lang="ko-KR" altLang="en-US" sz="1800" dirty="0">
              <a:gradFill>
                <a:gsLst>
                  <a:gs pos="0">
                    <a:schemeClr val="bg1"/>
                  </a:gs>
                  <a:gs pos="100000">
                    <a:schemeClr val="bg1"/>
                  </a:gs>
                </a:gsLst>
                <a:lin ang="0" scaled="1"/>
              </a:gradFill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09908" y="1355627"/>
            <a:ext cx="256620" cy="38369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ts val="1700"/>
              </a:lnSpc>
            </a:pPr>
            <a:r>
              <a:rPr lang="en-US" altLang="ko-KR" sz="3600" dirty="0">
                <a:gradFill>
                  <a:gsLst>
                    <a:gs pos="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0" scaled="1"/>
                </a:gradFill>
                <a:latin typeface="나눔스퀘어" panose="020B0600000101010101" pitchFamily="50" charset="-127"/>
                <a:ea typeface="나눔스퀘어" panose="020B0600000101010101" pitchFamily="50" charset="-127"/>
              </a:rPr>
              <a:t>4</a:t>
            </a:r>
          </a:p>
        </p:txBody>
      </p:sp>
      <p:cxnSp>
        <p:nvCxnSpPr>
          <p:cNvPr id="25" name="직선 연결선 24"/>
          <p:cNvCxnSpPr/>
          <p:nvPr/>
        </p:nvCxnSpPr>
        <p:spPr bwMode="auto">
          <a:xfrm flipV="1">
            <a:off x="126682" y="1628800"/>
            <a:ext cx="393548" cy="393546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8" name="직선 연결선 27"/>
          <p:cNvCxnSpPr/>
          <p:nvPr/>
        </p:nvCxnSpPr>
        <p:spPr bwMode="auto">
          <a:xfrm flipV="1">
            <a:off x="920552" y="184890"/>
            <a:ext cx="1071201" cy="1071202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33" name="그림 3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45488" y="6271102"/>
            <a:ext cx="398258" cy="398258"/>
          </a:xfrm>
          <a:prstGeom prst="rect">
            <a:avLst/>
          </a:prstGeom>
        </p:spPr>
      </p:pic>
      <p:cxnSp>
        <p:nvCxnSpPr>
          <p:cNvPr id="35" name="직선 연결선 34"/>
          <p:cNvCxnSpPr/>
          <p:nvPr/>
        </p:nvCxnSpPr>
        <p:spPr bwMode="auto">
          <a:xfrm flipH="1">
            <a:off x="200472" y="6665609"/>
            <a:ext cx="9543274" cy="0"/>
          </a:xfrm>
          <a:prstGeom prst="line">
            <a:avLst/>
          </a:prstGeom>
          <a:noFill/>
          <a:ln w="3175" cap="flat" cmpd="sng" algn="ctr">
            <a:solidFill>
              <a:srgbClr val="8A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6" name="직선 연결선 35"/>
          <p:cNvCxnSpPr/>
          <p:nvPr/>
        </p:nvCxnSpPr>
        <p:spPr bwMode="auto">
          <a:xfrm flipH="1">
            <a:off x="200472" y="188640"/>
            <a:ext cx="9543274" cy="0"/>
          </a:xfrm>
          <a:prstGeom prst="line">
            <a:avLst/>
          </a:prstGeom>
          <a:noFill/>
          <a:ln w="3175" cap="flat" cmpd="sng" algn="ctr">
            <a:solidFill>
              <a:srgbClr val="8A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37" name="그림 3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7007" y="5988395"/>
            <a:ext cx="803585" cy="156147"/>
          </a:xfrm>
          <a:prstGeom prst="rect">
            <a:avLst/>
          </a:prstGeom>
        </p:spPr>
      </p:pic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9532632"/>
              </p:ext>
            </p:extLst>
          </p:nvPr>
        </p:nvGraphicFramePr>
        <p:xfrm>
          <a:off x="6077784" y="1255753"/>
          <a:ext cx="2768650" cy="1829720"/>
        </p:xfrm>
        <a:graphic>
          <a:graphicData uri="http://schemas.openxmlformats.org/drawingml/2006/table">
            <a:tbl>
              <a:tblPr>
                <a:tableStyleId>{69C7853C-536D-4A76-A0AE-DD22124D55A5}</a:tableStyleId>
              </a:tblPr>
              <a:tblGrid>
                <a:gridCol w="2082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5944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100" b="0" u="none" strike="noStrike" dirty="0">
                          <a:solidFill>
                            <a:schemeClr val="bg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SH-oligopeptide-1 </a:t>
                      </a:r>
                      <a:endParaRPr lang="en-US" altLang="ko-KR" sz="1100" b="0" i="0" u="none" strike="noStrike" dirty="0">
                        <a:solidFill>
                          <a:schemeClr val="bg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108000" marR="9525" marT="9525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A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u="none" strike="noStrike" dirty="0">
                          <a:solidFill>
                            <a:schemeClr val="bg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EGF</a:t>
                      </a:r>
                      <a:endParaRPr 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A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944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100" b="0" u="none" strike="noStrike" dirty="0">
                          <a:solidFill>
                            <a:schemeClr val="bg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SH- polypeptide-1</a:t>
                      </a:r>
                      <a:endParaRPr lang="en-US" altLang="ko-KR" sz="1100" b="0" i="0" u="none" strike="noStrike" dirty="0">
                        <a:solidFill>
                          <a:schemeClr val="bg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108000" marR="9525" marT="9525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A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u="none" strike="noStrike" dirty="0" err="1">
                          <a:solidFill>
                            <a:schemeClr val="bg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bFGF</a:t>
                      </a:r>
                      <a:endParaRPr 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A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944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100" b="0" u="none" strike="noStrike" dirty="0">
                          <a:solidFill>
                            <a:schemeClr val="bg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SH-oligopeptide-2</a:t>
                      </a:r>
                      <a:endParaRPr lang="en-US" altLang="ko-KR" sz="1100" b="0" i="0" u="none" strike="noStrike" dirty="0">
                        <a:solidFill>
                          <a:schemeClr val="bg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108000" marR="9525" marT="9525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A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u="none" strike="noStrike" dirty="0">
                          <a:solidFill>
                            <a:schemeClr val="bg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IGF-1</a:t>
                      </a:r>
                      <a:endParaRPr 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A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944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100" b="0" u="none" strike="noStrike" dirty="0">
                          <a:solidFill>
                            <a:schemeClr val="bg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SH-polypeptide-9</a:t>
                      </a:r>
                      <a:endParaRPr lang="en-US" altLang="ko-KR" sz="1100" b="0" i="0" u="none" strike="noStrike" dirty="0">
                        <a:solidFill>
                          <a:schemeClr val="bg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108000" marR="9525" marT="9525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A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u="none" strike="noStrike" dirty="0">
                          <a:solidFill>
                            <a:schemeClr val="bg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VEGF</a:t>
                      </a:r>
                      <a:endParaRPr 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A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944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100" b="0" u="none" strike="noStrike" dirty="0">
                          <a:solidFill>
                            <a:schemeClr val="bg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SH- polypeptide-22</a:t>
                      </a:r>
                      <a:endParaRPr lang="en-US" altLang="ko-KR" sz="1100" b="0" i="0" u="none" strike="noStrike" dirty="0">
                        <a:solidFill>
                          <a:schemeClr val="bg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108000" marR="9525" marT="9525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8A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u="none" strike="noStrike" dirty="0">
                          <a:solidFill>
                            <a:schemeClr val="bg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TGF-ß1</a:t>
                      </a:r>
                      <a:endParaRPr 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8A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1" name="TextBox 20"/>
          <p:cNvSpPr txBox="1"/>
          <p:nvPr/>
        </p:nvSpPr>
        <p:spPr>
          <a:xfrm>
            <a:off x="2768091" y="6232269"/>
            <a:ext cx="6574805" cy="355991"/>
          </a:xfrm>
          <a:prstGeom prst="rect">
            <a:avLst/>
          </a:prstGeom>
          <a:noFill/>
        </p:spPr>
        <p:txBody>
          <a:bodyPr wrap="square" tIns="36000" rtlCol="0">
            <a:spAutoFit/>
          </a:bodyPr>
          <a:lstStyle/>
          <a:p>
            <a:pPr algn="r">
              <a:lnSpc>
                <a:spcPts val="2400"/>
              </a:lnSpc>
            </a:pPr>
            <a:r>
              <a:rPr lang="en-US" altLang="ko-KR" sz="1200" dirty="0">
                <a:gradFill>
                  <a:gsLst>
                    <a:gs pos="0">
                      <a:srgbClr val="8A0000"/>
                    </a:gs>
                    <a:gs pos="100000">
                      <a:srgbClr val="8A0000"/>
                    </a:gs>
                  </a:gsLst>
                  <a:lin ang="0" scaled="1"/>
                </a:gradFill>
                <a:latin typeface="나눔스퀘어" panose="020B0600000101010101" pitchFamily="50" charset="-127"/>
                <a:ea typeface="나눔스퀘어" panose="020B0600000101010101" pitchFamily="50" charset="-127"/>
              </a:rPr>
              <a:t>+ Pertains to the characteristics of the raw materials.</a:t>
            </a: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0683" y="3688909"/>
            <a:ext cx="4519367" cy="2746526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5E3806EF-BAF0-4107-BFBC-B7FA4AC4239D}"/>
              </a:ext>
            </a:extLst>
          </p:cNvPr>
          <p:cNvGrpSpPr/>
          <p:nvPr/>
        </p:nvGrpSpPr>
        <p:grpSpPr>
          <a:xfrm>
            <a:off x="2568945" y="550587"/>
            <a:ext cx="2719196" cy="3363994"/>
            <a:chOff x="2568945" y="550587"/>
            <a:chExt cx="2719196" cy="3363994"/>
          </a:xfrm>
        </p:grpSpPr>
        <p:grpSp>
          <p:nvGrpSpPr>
            <p:cNvPr id="59" name="그룹 58"/>
            <p:cNvGrpSpPr/>
            <p:nvPr/>
          </p:nvGrpSpPr>
          <p:grpSpPr>
            <a:xfrm>
              <a:off x="2568945" y="550587"/>
              <a:ext cx="339807" cy="339807"/>
              <a:chOff x="7908142" y="2521394"/>
              <a:chExt cx="437592" cy="437592"/>
            </a:xfrm>
          </p:grpSpPr>
          <p:sp>
            <p:nvSpPr>
              <p:cNvPr id="60" name="타원 59"/>
              <p:cNvSpPr/>
              <p:nvPr/>
            </p:nvSpPr>
            <p:spPr bwMode="auto">
              <a:xfrm>
                <a:off x="7908142" y="2521394"/>
                <a:ext cx="437592" cy="437592"/>
              </a:xfrm>
              <a:prstGeom prst="ellipse">
                <a:avLst/>
              </a:prstGeom>
              <a:solidFill>
                <a:srgbClr val="8A0000"/>
              </a:solidFill>
              <a:ln w="12700">
                <a:noFill/>
                <a:round/>
                <a:headEnd/>
                <a:tailEnd/>
              </a:ln>
            </p:spPr>
            <p:txBody>
              <a:bodyPr wrap="none" rtlCol="0" anchor="ctr"/>
              <a:lstStyle/>
              <a:p>
                <a:pPr algn="ctr">
                  <a:buFontTx/>
                  <a:buNone/>
                </a:pPr>
                <a:endParaRPr kumimoji="1" lang="ko-KR" altLang="en-US" sz="800" dirty="0">
                  <a:solidFill>
                    <a:schemeClr val="tx1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endParaRPr>
              </a:p>
            </p:txBody>
          </p:sp>
          <p:sp>
            <p:nvSpPr>
              <p:cNvPr id="61" name="TextBox 60"/>
              <p:cNvSpPr txBox="1"/>
              <p:nvPr/>
            </p:nvSpPr>
            <p:spPr>
              <a:xfrm>
                <a:off x="8003277" y="2547636"/>
                <a:ext cx="256620" cy="3996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ts val="1700"/>
                  </a:lnSpc>
                </a:pPr>
                <a:r>
                  <a:rPr lang="en-US" altLang="ko-KR" sz="1600" dirty="0">
                    <a:solidFill>
                      <a:schemeClr val="bg1"/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1</a:t>
                </a:r>
              </a:p>
            </p:txBody>
          </p:sp>
        </p:grpSp>
        <p:sp>
          <p:nvSpPr>
            <p:cNvPr id="38" name="직사각형 37"/>
            <p:cNvSpPr/>
            <p:nvPr/>
          </p:nvSpPr>
          <p:spPr bwMode="auto">
            <a:xfrm>
              <a:off x="2936776" y="2708920"/>
              <a:ext cx="2236143" cy="346711"/>
            </a:xfrm>
            <a:prstGeom prst="rect">
              <a:avLst/>
            </a:prstGeom>
            <a:solidFill>
              <a:srgbClr val="8A0000"/>
            </a:solidFill>
            <a:ln w="12700">
              <a:noFill/>
              <a:round/>
              <a:headEnd/>
              <a:tailEnd/>
            </a:ln>
          </p:spPr>
          <p:txBody>
            <a:bodyPr wrap="none" rtlCol="0" anchor="ctr"/>
            <a:lstStyle/>
            <a:p>
              <a:pPr algn="ctr">
                <a:buFontTx/>
                <a:buNone/>
              </a:pPr>
              <a:r>
                <a:rPr lang="en-US" altLang="ko-KR" sz="1200" dirty="0">
                  <a:solidFill>
                    <a:schemeClr val="bg1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GF(Growth Factor) Complex</a:t>
              </a:r>
              <a:endParaRPr kumimoji="1" lang="ko-KR" altLang="en-US" sz="120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2976094" y="3154633"/>
              <a:ext cx="2312047" cy="759948"/>
            </a:xfrm>
            <a:prstGeom prst="rect">
              <a:avLst/>
            </a:prstGeom>
            <a:noFill/>
          </p:spPr>
          <p:txBody>
            <a:bodyPr wrap="square" tIns="36000" rtlCol="0">
              <a:spAutoFit/>
            </a:bodyPr>
            <a:lstStyle/>
            <a:p>
              <a:pPr>
                <a:lnSpc>
                  <a:spcPts val="1800"/>
                </a:lnSpc>
              </a:pPr>
              <a:r>
                <a:rPr lang="en-US" altLang="ko-KR" sz="1300" b="1" dirty="0">
                  <a:gradFill>
                    <a:gsLst>
                      <a:gs pos="0">
                        <a:schemeClr val="tx1">
                          <a:lumMod val="75000"/>
                          <a:lumOff val="25000"/>
                        </a:schemeClr>
                      </a:gs>
                      <a:gs pos="100000">
                        <a:schemeClr val="tx1">
                          <a:lumMod val="75000"/>
                          <a:lumOff val="25000"/>
                        </a:schemeClr>
                      </a:gs>
                    </a:gsLst>
                    <a:lin ang="0" scaled="1"/>
                  </a:gra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Liposome encapsulation technology</a:t>
              </a:r>
              <a:r>
                <a:rPr lang="en-US" altLang="ko-KR" sz="1200" b="1" dirty="0">
                  <a:gradFill>
                    <a:gsLst>
                      <a:gs pos="0">
                        <a:schemeClr val="tx1">
                          <a:lumMod val="75000"/>
                          <a:lumOff val="25000"/>
                        </a:schemeClr>
                      </a:gs>
                      <a:gs pos="100000">
                        <a:schemeClr val="tx1">
                          <a:lumMod val="75000"/>
                          <a:lumOff val="25000"/>
                        </a:schemeClr>
                      </a:gs>
                    </a:gsLst>
                    <a:lin ang="0" scaled="1"/>
                  </a:gra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for optimal absorption</a:t>
              </a:r>
            </a:p>
          </p:txBody>
        </p:sp>
        <p:pic>
          <p:nvPicPr>
            <p:cNvPr id="5" name="그림 4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91943" y="1047133"/>
              <a:ext cx="2385525" cy="146873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362883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직사각형 39"/>
          <p:cNvSpPr/>
          <p:nvPr/>
        </p:nvSpPr>
        <p:spPr bwMode="auto">
          <a:xfrm>
            <a:off x="-14837" y="0"/>
            <a:ext cx="9915282" cy="6858000"/>
          </a:xfrm>
          <a:prstGeom prst="rect">
            <a:avLst/>
          </a:prstGeom>
          <a:solidFill>
            <a:schemeClr val="bg1">
              <a:lumMod val="95000"/>
              <a:alpha val="50000"/>
            </a:schemeClr>
          </a:solidFill>
          <a:ln w="12700">
            <a:noFill/>
            <a:round/>
            <a:headEnd/>
            <a:tailEnd/>
          </a:ln>
        </p:spPr>
        <p:txBody>
          <a:bodyPr wrap="none"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b="1">
                <a:gradFill>
                  <a:gsLst>
                    <a:gs pos="0">
                      <a:schemeClr val="bg1"/>
                    </a:gs>
                    <a:gs pos="100000">
                      <a:schemeClr val="bg1"/>
                    </a:gs>
                  </a:gsLst>
                  <a:lin ang="0" scaled="1"/>
                </a:gradFill>
                <a:latin typeface="나눔스퀘어" panose="020B0600000101010101" pitchFamily="50" charset="-127"/>
                <a:ea typeface="나눔스퀘어" panose="020B0600000101010101" pitchFamily="50" charset="-127"/>
              </a:rPr>
              <a:t>Hydrolyzed Ginseng Saponin</a:t>
            </a:r>
            <a:endParaRPr lang="en-US" altLang="ko-KR" sz="800" b="1" dirty="0">
              <a:gradFill>
                <a:gsLst>
                  <a:gs pos="0">
                    <a:schemeClr val="bg1"/>
                  </a:gs>
                  <a:gs pos="100000">
                    <a:schemeClr val="bg1"/>
                  </a:gs>
                </a:gsLst>
                <a:lin ang="0" scaled="1"/>
              </a:gra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7" name="직사각형 16"/>
          <p:cNvSpPr/>
          <p:nvPr/>
        </p:nvSpPr>
        <p:spPr bwMode="auto">
          <a:xfrm>
            <a:off x="200472" y="188640"/>
            <a:ext cx="1800200" cy="6480720"/>
          </a:xfrm>
          <a:prstGeom prst="rect">
            <a:avLst/>
          </a:prstGeom>
          <a:solidFill>
            <a:srgbClr val="8A0000"/>
          </a:solidFill>
          <a:ln w="12700">
            <a:noFill/>
            <a:round/>
            <a:headEnd/>
            <a:tailEnd/>
          </a:ln>
        </p:spPr>
        <p:txBody>
          <a:bodyPr wrap="none" rtlCol="0" anchor="ctr"/>
          <a:lstStyle/>
          <a:p>
            <a:pPr algn="ctr">
              <a:buFontTx/>
              <a:buNone/>
            </a:pPr>
            <a:endParaRPr kumimoji="1" lang="ko-KR" altLang="en-US" sz="800" dirty="0">
              <a:solidFill>
                <a:schemeClr val="tx1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69024" y="1881055"/>
            <a:ext cx="1856656" cy="6918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ko-KR" sz="1800" dirty="0">
                <a:gradFill>
                  <a:gsLst>
                    <a:gs pos="0">
                      <a:schemeClr val="bg1"/>
                    </a:gs>
                    <a:gs pos="100000">
                      <a:schemeClr val="bg1"/>
                    </a:gs>
                  </a:gsLst>
                  <a:lin ang="0" scaled="1"/>
                </a:gra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Featured Ingredients</a:t>
            </a:r>
            <a:endParaRPr lang="ko-KR" altLang="en-US" sz="1800" dirty="0">
              <a:gradFill>
                <a:gsLst>
                  <a:gs pos="0">
                    <a:schemeClr val="bg1"/>
                  </a:gs>
                  <a:gs pos="100000">
                    <a:schemeClr val="bg1"/>
                  </a:gs>
                </a:gsLst>
                <a:lin ang="0" scaled="1"/>
              </a:gradFill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09908" y="1355627"/>
            <a:ext cx="256620" cy="38369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ts val="1700"/>
              </a:lnSpc>
            </a:pPr>
            <a:r>
              <a:rPr lang="en-US" altLang="ko-KR" sz="3600" dirty="0">
                <a:gradFill>
                  <a:gsLst>
                    <a:gs pos="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0" scaled="1"/>
                </a:gradFill>
                <a:latin typeface="나눔스퀘어" panose="020B0600000101010101" pitchFamily="50" charset="-127"/>
                <a:ea typeface="나눔스퀘어" panose="020B0600000101010101" pitchFamily="50" charset="-127"/>
              </a:rPr>
              <a:t>4</a:t>
            </a:r>
          </a:p>
        </p:txBody>
      </p:sp>
      <p:cxnSp>
        <p:nvCxnSpPr>
          <p:cNvPr id="25" name="직선 연결선 24"/>
          <p:cNvCxnSpPr/>
          <p:nvPr/>
        </p:nvCxnSpPr>
        <p:spPr bwMode="auto">
          <a:xfrm flipV="1">
            <a:off x="126682" y="1628800"/>
            <a:ext cx="393548" cy="393546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8" name="직선 연결선 27"/>
          <p:cNvCxnSpPr/>
          <p:nvPr/>
        </p:nvCxnSpPr>
        <p:spPr bwMode="auto">
          <a:xfrm flipV="1">
            <a:off x="920552" y="184890"/>
            <a:ext cx="1071201" cy="1071202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33" name="그림 3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45488" y="6271102"/>
            <a:ext cx="398258" cy="398258"/>
          </a:xfrm>
          <a:prstGeom prst="rect">
            <a:avLst/>
          </a:prstGeom>
        </p:spPr>
      </p:pic>
      <p:cxnSp>
        <p:nvCxnSpPr>
          <p:cNvPr id="35" name="직선 연결선 34"/>
          <p:cNvCxnSpPr/>
          <p:nvPr/>
        </p:nvCxnSpPr>
        <p:spPr bwMode="auto">
          <a:xfrm flipH="1">
            <a:off x="200472" y="6665609"/>
            <a:ext cx="9543274" cy="0"/>
          </a:xfrm>
          <a:prstGeom prst="line">
            <a:avLst/>
          </a:prstGeom>
          <a:noFill/>
          <a:ln w="3175" cap="flat" cmpd="sng" algn="ctr">
            <a:solidFill>
              <a:srgbClr val="8A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6" name="직선 연결선 35"/>
          <p:cNvCxnSpPr/>
          <p:nvPr/>
        </p:nvCxnSpPr>
        <p:spPr bwMode="auto">
          <a:xfrm flipH="1">
            <a:off x="200472" y="188640"/>
            <a:ext cx="9543274" cy="0"/>
          </a:xfrm>
          <a:prstGeom prst="line">
            <a:avLst/>
          </a:prstGeom>
          <a:noFill/>
          <a:ln w="3175" cap="flat" cmpd="sng" algn="ctr">
            <a:solidFill>
              <a:srgbClr val="8A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37" name="그림 3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7007" y="5988395"/>
            <a:ext cx="803585" cy="156147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2468724" y="3645024"/>
            <a:ext cx="1872208" cy="525524"/>
          </a:xfrm>
          <a:prstGeom prst="rect">
            <a:avLst/>
          </a:prstGeom>
          <a:noFill/>
        </p:spPr>
        <p:txBody>
          <a:bodyPr wrap="square" tIns="36000" rtlCol="0">
            <a:spAutoFit/>
          </a:bodyPr>
          <a:lstStyle/>
          <a:p>
            <a:pPr algn="just">
              <a:lnSpc>
                <a:spcPts val="1800"/>
              </a:lnSpc>
            </a:pPr>
            <a:r>
              <a:rPr lang="en-US" altLang="ko-KR" sz="11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나눔스퀘어" panose="020B0600000101010101" pitchFamily="50" charset="-127"/>
                <a:ea typeface="나눔스퀘어" panose="020B0600000101010101" pitchFamily="50" charset="-127"/>
              </a:rPr>
              <a:t>Rich in nutrients and helps to protect the skin.</a:t>
            </a:r>
          </a:p>
        </p:txBody>
      </p:sp>
      <p:grpSp>
        <p:nvGrpSpPr>
          <p:cNvPr id="59" name="그룹 58"/>
          <p:cNvGrpSpPr/>
          <p:nvPr/>
        </p:nvGrpSpPr>
        <p:grpSpPr>
          <a:xfrm>
            <a:off x="7369803" y="971779"/>
            <a:ext cx="339807" cy="339807"/>
            <a:chOff x="7908142" y="2521394"/>
            <a:chExt cx="437592" cy="437592"/>
          </a:xfrm>
        </p:grpSpPr>
        <p:sp>
          <p:nvSpPr>
            <p:cNvPr id="60" name="타원 59"/>
            <p:cNvSpPr/>
            <p:nvPr/>
          </p:nvSpPr>
          <p:spPr bwMode="auto">
            <a:xfrm>
              <a:off x="7908142" y="2521394"/>
              <a:ext cx="437592" cy="437592"/>
            </a:xfrm>
            <a:prstGeom prst="ellipse">
              <a:avLst/>
            </a:prstGeom>
            <a:solidFill>
              <a:srgbClr val="8A0000"/>
            </a:solidFill>
            <a:ln w="12700">
              <a:noFill/>
              <a:round/>
              <a:headEnd/>
              <a:tailEnd/>
            </a:ln>
          </p:spPr>
          <p:txBody>
            <a:bodyPr wrap="none" rtlCol="0" anchor="ctr"/>
            <a:lstStyle/>
            <a:p>
              <a:pPr algn="ctr">
                <a:buFontTx/>
                <a:buNone/>
              </a:pPr>
              <a:endParaRPr kumimoji="1" lang="ko-KR" altLang="en-US" sz="800" dirty="0"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8003277" y="2547636"/>
              <a:ext cx="256620" cy="3996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1700"/>
                </a:lnSpc>
              </a:pPr>
              <a:r>
                <a:rPr lang="en-US" altLang="ko-KR" sz="1600" dirty="0">
                  <a:solidFill>
                    <a:schemeClr val="bg1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4</a:t>
              </a:r>
            </a:p>
          </p:txBody>
        </p:sp>
      </p:grpSp>
      <p:grpSp>
        <p:nvGrpSpPr>
          <p:cNvPr id="68" name="그룹 67"/>
          <p:cNvGrpSpPr/>
          <p:nvPr/>
        </p:nvGrpSpPr>
        <p:grpSpPr>
          <a:xfrm>
            <a:off x="2495475" y="971779"/>
            <a:ext cx="339807" cy="339807"/>
            <a:chOff x="7908142" y="2521394"/>
            <a:chExt cx="437592" cy="437592"/>
          </a:xfrm>
        </p:grpSpPr>
        <p:sp>
          <p:nvSpPr>
            <p:cNvPr id="69" name="타원 68"/>
            <p:cNvSpPr/>
            <p:nvPr/>
          </p:nvSpPr>
          <p:spPr bwMode="auto">
            <a:xfrm>
              <a:off x="7908142" y="2521394"/>
              <a:ext cx="437592" cy="437592"/>
            </a:xfrm>
            <a:prstGeom prst="ellipse">
              <a:avLst/>
            </a:prstGeom>
            <a:solidFill>
              <a:srgbClr val="8A0000"/>
            </a:solidFill>
            <a:ln w="12700">
              <a:noFill/>
              <a:round/>
              <a:headEnd/>
              <a:tailEnd/>
            </a:ln>
          </p:spPr>
          <p:txBody>
            <a:bodyPr wrap="none" rtlCol="0" anchor="ctr"/>
            <a:lstStyle/>
            <a:p>
              <a:pPr algn="ctr">
                <a:buFontTx/>
                <a:buNone/>
              </a:pPr>
              <a:endParaRPr kumimoji="1" lang="ko-KR" altLang="en-US" sz="800" dirty="0"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8003277" y="2547635"/>
              <a:ext cx="256620" cy="3996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1700"/>
                </a:lnSpc>
              </a:pPr>
              <a:r>
                <a:rPr lang="en-US" altLang="ko-KR" sz="1600" dirty="0">
                  <a:solidFill>
                    <a:schemeClr val="bg1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2</a:t>
              </a:r>
            </a:p>
          </p:txBody>
        </p:sp>
      </p:grp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3502" y="1556016"/>
            <a:ext cx="2321115" cy="14699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0" name="그룹 29"/>
          <p:cNvGrpSpPr/>
          <p:nvPr/>
        </p:nvGrpSpPr>
        <p:grpSpPr>
          <a:xfrm>
            <a:off x="4874590" y="971779"/>
            <a:ext cx="339807" cy="339807"/>
            <a:chOff x="7908142" y="2521394"/>
            <a:chExt cx="437592" cy="437592"/>
          </a:xfrm>
        </p:grpSpPr>
        <p:sp>
          <p:nvSpPr>
            <p:cNvPr id="32" name="타원 31"/>
            <p:cNvSpPr/>
            <p:nvPr/>
          </p:nvSpPr>
          <p:spPr bwMode="auto">
            <a:xfrm>
              <a:off x="7908142" y="2521394"/>
              <a:ext cx="437592" cy="437592"/>
            </a:xfrm>
            <a:prstGeom prst="ellipse">
              <a:avLst/>
            </a:prstGeom>
            <a:solidFill>
              <a:srgbClr val="8A0000"/>
            </a:solidFill>
            <a:ln w="12700">
              <a:noFill/>
              <a:round/>
              <a:headEnd/>
              <a:tailEnd/>
            </a:ln>
          </p:spPr>
          <p:txBody>
            <a:bodyPr wrap="none" rtlCol="0" anchor="ctr"/>
            <a:lstStyle/>
            <a:p>
              <a:pPr algn="ctr">
                <a:buFontTx/>
                <a:buNone/>
              </a:pPr>
              <a:endParaRPr kumimoji="1" lang="ko-KR" altLang="en-US" sz="800" dirty="0"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8003277" y="2547635"/>
              <a:ext cx="256620" cy="3996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1700"/>
                </a:lnSpc>
              </a:pPr>
              <a:r>
                <a:rPr lang="en-US" altLang="ko-KR" sz="1600" dirty="0">
                  <a:solidFill>
                    <a:schemeClr val="bg1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3</a:t>
              </a:r>
            </a:p>
          </p:txBody>
        </p:sp>
      </p:grpSp>
      <p:sp>
        <p:nvSpPr>
          <p:cNvPr id="38" name="직사각형 37"/>
          <p:cNvSpPr/>
          <p:nvPr/>
        </p:nvSpPr>
        <p:spPr bwMode="auto">
          <a:xfrm>
            <a:off x="4874590" y="3215392"/>
            <a:ext cx="1889252" cy="346711"/>
          </a:xfrm>
          <a:prstGeom prst="rect">
            <a:avLst/>
          </a:prstGeom>
          <a:solidFill>
            <a:srgbClr val="8A0000"/>
          </a:solidFill>
          <a:ln w="12700">
            <a:noFill/>
            <a:round/>
            <a:headEnd/>
            <a:tailEnd/>
          </a:ln>
        </p:spPr>
        <p:txBody>
          <a:bodyPr wrap="none" rtlCol="0" anchor="ctr"/>
          <a:lstStyle/>
          <a:p>
            <a:pPr algn="ctr">
              <a:buFontTx/>
              <a:buNone/>
            </a:pPr>
            <a:r>
              <a:rPr lang="en-US" altLang="ko-KR" sz="1200" b="1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Soybean Phyto-Placenta</a:t>
            </a:r>
            <a:endParaRPr kumimoji="1" lang="ko-KR" altLang="en-US" sz="1200" b="1" dirty="0">
              <a:solidFill>
                <a:schemeClr val="bg1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pic>
        <p:nvPicPr>
          <p:cNvPr id="41" name="Picture 9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7975" y="1638880"/>
            <a:ext cx="1371455" cy="1387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" name="TextBox 42"/>
          <p:cNvSpPr txBox="1"/>
          <p:nvPr/>
        </p:nvSpPr>
        <p:spPr>
          <a:xfrm>
            <a:off x="4792459" y="3645024"/>
            <a:ext cx="2023072" cy="523729"/>
          </a:xfrm>
          <a:prstGeom prst="rect">
            <a:avLst/>
          </a:prstGeom>
          <a:noFill/>
        </p:spPr>
        <p:txBody>
          <a:bodyPr wrap="square" tIns="36000" rtlCol="0">
            <a:spAutoFit/>
          </a:bodyPr>
          <a:lstStyle/>
          <a:p>
            <a:pPr algn="just">
              <a:lnSpc>
                <a:spcPts val="1800"/>
              </a:lnSpc>
            </a:pPr>
            <a:r>
              <a:rPr lang="en-US" altLang="ko-KR" sz="11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나눔스퀘어" panose="020B0600000101010101" pitchFamily="50" charset="-127"/>
                <a:ea typeface="나눔스퀘어" panose="020B0600000101010101" pitchFamily="50" charset="-127"/>
              </a:rPr>
              <a:t>Rich in nutrients and helps to strengthen skin barrier.</a:t>
            </a:r>
            <a:endParaRPr lang="ko-KR" altLang="en-US" sz="1100" dirty="0">
              <a:gradFill>
                <a:gsLst>
                  <a:gs pos="0">
                    <a:schemeClr val="tx1">
                      <a:lumMod val="75000"/>
                      <a:lumOff val="25000"/>
                    </a:schemeClr>
                  </a:gs>
                  <a:gs pos="100000">
                    <a:schemeClr val="tx1">
                      <a:lumMod val="75000"/>
                      <a:lumOff val="25000"/>
                    </a:schemeClr>
                  </a:gs>
                </a:gsLst>
                <a:lin ang="0" scaled="1"/>
              </a:gra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207"/>
          <a:stretch/>
        </p:blipFill>
        <p:spPr>
          <a:xfrm>
            <a:off x="2498940" y="1584929"/>
            <a:ext cx="1882322" cy="1440988"/>
          </a:xfrm>
          <a:prstGeom prst="rect">
            <a:avLst/>
          </a:prstGeom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693E12FB-DA68-7242-A5B3-1616F4547FD9}"/>
              </a:ext>
            </a:extLst>
          </p:cNvPr>
          <p:cNvSpPr txBox="1"/>
          <p:nvPr/>
        </p:nvSpPr>
        <p:spPr>
          <a:xfrm>
            <a:off x="2766730" y="5911620"/>
            <a:ext cx="6417454" cy="355991"/>
          </a:xfrm>
          <a:prstGeom prst="rect">
            <a:avLst/>
          </a:prstGeom>
          <a:noFill/>
        </p:spPr>
        <p:txBody>
          <a:bodyPr wrap="square" tIns="36000" rtlCol="0">
            <a:spAutoFit/>
          </a:bodyPr>
          <a:lstStyle/>
          <a:p>
            <a:pPr algn="r">
              <a:lnSpc>
                <a:spcPts val="2400"/>
              </a:lnSpc>
            </a:pPr>
            <a:r>
              <a:rPr lang="en-US" altLang="ko-KR" sz="1200" dirty="0">
                <a:gradFill>
                  <a:gsLst>
                    <a:gs pos="0">
                      <a:srgbClr val="8A0000"/>
                    </a:gs>
                    <a:gs pos="100000">
                      <a:srgbClr val="8A0000"/>
                    </a:gs>
                  </a:gsLst>
                  <a:lin ang="0" scaled="1"/>
                </a:gradFill>
                <a:latin typeface="나눔스퀘어" panose="020B0600000101010101" pitchFamily="50" charset="-127"/>
                <a:ea typeface="나눔스퀘어" panose="020B0600000101010101" pitchFamily="50" charset="-127"/>
              </a:rPr>
              <a:t>+ Pertains to the characteristics of the raw materials.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EE8C4D42-116F-9645-A73C-BC8FF37DEA8A}"/>
              </a:ext>
            </a:extLst>
          </p:cNvPr>
          <p:cNvSpPr txBox="1"/>
          <p:nvPr/>
        </p:nvSpPr>
        <p:spPr>
          <a:xfrm>
            <a:off x="7267058" y="3639138"/>
            <a:ext cx="2023072" cy="523729"/>
          </a:xfrm>
          <a:prstGeom prst="rect">
            <a:avLst/>
          </a:prstGeom>
          <a:noFill/>
        </p:spPr>
        <p:txBody>
          <a:bodyPr wrap="square" tIns="36000" rtlCol="0">
            <a:spAutoFit/>
          </a:bodyPr>
          <a:lstStyle/>
          <a:p>
            <a:pPr algn="just">
              <a:lnSpc>
                <a:spcPts val="1800"/>
              </a:lnSpc>
            </a:pPr>
            <a:r>
              <a:rPr lang="en-US" altLang="ko-KR" sz="11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나눔스퀘어" panose="020B0600000101010101" pitchFamily="50" charset="-127"/>
                <a:ea typeface="나눔스퀘어" panose="020B0600000101010101" pitchFamily="50" charset="-127"/>
              </a:rPr>
              <a:t>Rich in nutrients and helps to strengthen skin barrier.</a:t>
            </a:r>
            <a:endParaRPr lang="ko-KR" altLang="en-US" sz="1100" dirty="0">
              <a:gradFill>
                <a:gsLst>
                  <a:gs pos="0">
                    <a:schemeClr val="tx1">
                      <a:lumMod val="75000"/>
                      <a:lumOff val="25000"/>
                    </a:schemeClr>
                  </a:gs>
                  <a:gs pos="100000">
                    <a:schemeClr val="tx1">
                      <a:lumMod val="75000"/>
                      <a:lumOff val="25000"/>
                    </a:schemeClr>
                  </a:gs>
                </a:gsLst>
                <a:lin ang="0" scaled="1"/>
              </a:gra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2" name="직사각형 37">
            <a:extLst>
              <a:ext uri="{FF2B5EF4-FFF2-40B4-BE49-F238E27FC236}">
                <a16:creationId xmlns:a16="http://schemas.microsoft.com/office/drawing/2014/main" id="{B43961BE-DD0A-48B1-A2AD-3E3A94E1F4B2}"/>
              </a:ext>
            </a:extLst>
          </p:cNvPr>
          <p:cNvSpPr/>
          <p:nvPr/>
        </p:nvSpPr>
        <p:spPr bwMode="auto">
          <a:xfrm>
            <a:off x="7185248" y="3211135"/>
            <a:ext cx="2321115" cy="346711"/>
          </a:xfrm>
          <a:prstGeom prst="rect">
            <a:avLst/>
          </a:prstGeom>
          <a:solidFill>
            <a:srgbClr val="8A0000"/>
          </a:solidFill>
          <a:ln w="12700">
            <a:noFill/>
            <a:round/>
            <a:headEnd/>
            <a:tailEnd/>
          </a:ln>
        </p:spPr>
        <p:txBody>
          <a:bodyPr wrap="none" rtlCol="0" anchor="ctr"/>
          <a:lstStyle/>
          <a:p>
            <a:pPr algn="ctr">
              <a:buFontTx/>
              <a:buNone/>
            </a:pPr>
            <a:r>
              <a:rPr kumimoji="1" lang="en-US" altLang="ko-KR" sz="1200" b="1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Hydrolyzed Ginseng Saponin</a:t>
            </a:r>
            <a:endParaRPr kumimoji="1" lang="ko-KR" altLang="en-US" sz="1200" b="1" dirty="0">
              <a:solidFill>
                <a:schemeClr val="bg1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직사각형 37">
            <a:extLst>
              <a:ext uri="{FF2B5EF4-FFF2-40B4-BE49-F238E27FC236}">
                <a16:creationId xmlns:a16="http://schemas.microsoft.com/office/drawing/2014/main" id="{F2D7510C-01EA-4296-901D-E94CD26FE43B}"/>
              </a:ext>
            </a:extLst>
          </p:cNvPr>
          <p:cNvSpPr/>
          <p:nvPr/>
        </p:nvSpPr>
        <p:spPr bwMode="auto">
          <a:xfrm>
            <a:off x="2325681" y="3227427"/>
            <a:ext cx="2223041" cy="346711"/>
          </a:xfrm>
          <a:prstGeom prst="rect">
            <a:avLst/>
          </a:prstGeom>
          <a:solidFill>
            <a:srgbClr val="8A0000"/>
          </a:solidFill>
          <a:ln w="12700">
            <a:noFill/>
            <a:round/>
            <a:headEnd/>
            <a:tailEnd/>
          </a:ln>
        </p:spPr>
        <p:txBody>
          <a:bodyPr wrap="none" rtlCol="0" anchor="ctr"/>
          <a:lstStyle/>
          <a:p>
            <a:pPr algn="ctr">
              <a:buFontTx/>
              <a:buNone/>
            </a:pPr>
            <a:r>
              <a:rPr lang="en-US" altLang="ko-KR" sz="1200" b="1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Ginseng Callus Culture Extract</a:t>
            </a:r>
            <a:endParaRPr kumimoji="1" lang="ko-KR" altLang="en-US" sz="1200" b="1" dirty="0">
              <a:solidFill>
                <a:schemeClr val="bg1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718582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직사각형 38"/>
          <p:cNvSpPr/>
          <p:nvPr/>
        </p:nvSpPr>
        <p:spPr bwMode="auto">
          <a:xfrm>
            <a:off x="-21057" y="-22126"/>
            <a:ext cx="9915282" cy="6858000"/>
          </a:xfrm>
          <a:prstGeom prst="rect">
            <a:avLst/>
          </a:prstGeom>
          <a:solidFill>
            <a:schemeClr val="bg1">
              <a:lumMod val="95000"/>
              <a:alpha val="50000"/>
            </a:schemeClr>
          </a:solidFill>
          <a:ln w="12700">
            <a:noFill/>
            <a:round/>
            <a:headEnd/>
            <a:tailEnd/>
          </a:ln>
        </p:spPr>
        <p:txBody>
          <a:bodyPr wrap="none" rtlCol="0" anchor="ctr"/>
          <a:lstStyle/>
          <a:p>
            <a:pPr algn="ctr">
              <a:buFontTx/>
              <a:buNone/>
            </a:pPr>
            <a:endParaRPr kumimoji="1" lang="ko-KR" altLang="en-US" sz="800" dirty="0">
              <a:solidFill>
                <a:schemeClr val="tx1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7" name="직사각형 16"/>
          <p:cNvSpPr/>
          <p:nvPr/>
        </p:nvSpPr>
        <p:spPr bwMode="auto">
          <a:xfrm>
            <a:off x="200472" y="188640"/>
            <a:ext cx="1800200" cy="6480720"/>
          </a:xfrm>
          <a:prstGeom prst="rect">
            <a:avLst/>
          </a:prstGeom>
          <a:solidFill>
            <a:srgbClr val="8A0000"/>
          </a:solidFill>
          <a:ln w="12700">
            <a:noFill/>
            <a:round/>
            <a:headEnd/>
            <a:tailEnd/>
          </a:ln>
        </p:spPr>
        <p:txBody>
          <a:bodyPr wrap="none" rtlCol="0" anchor="ctr"/>
          <a:lstStyle/>
          <a:p>
            <a:pPr algn="ctr">
              <a:buFontTx/>
              <a:buNone/>
            </a:pPr>
            <a:endParaRPr kumimoji="1" lang="ko-KR" altLang="en-US" sz="800" dirty="0">
              <a:solidFill>
                <a:schemeClr val="tx1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69024" y="1895035"/>
            <a:ext cx="1856656" cy="6918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ko-KR" sz="1800" dirty="0">
                <a:gradFill>
                  <a:gsLst>
                    <a:gs pos="0">
                      <a:schemeClr val="bg1"/>
                    </a:gs>
                    <a:gs pos="100000">
                      <a:schemeClr val="bg1"/>
                    </a:gs>
                  </a:gsLst>
                  <a:lin ang="0" scaled="1"/>
                </a:gra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Featured Ingredients</a:t>
            </a:r>
            <a:endParaRPr lang="ko-KR" altLang="en-US" sz="1800" dirty="0">
              <a:gradFill>
                <a:gsLst>
                  <a:gs pos="0">
                    <a:schemeClr val="bg1"/>
                  </a:gs>
                  <a:gs pos="100000">
                    <a:schemeClr val="bg1"/>
                  </a:gs>
                </a:gsLst>
                <a:lin ang="0" scaled="1"/>
              </a:gradFill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09908" y="1355627"/>
            <a:ext cx="256620" cy="38369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ts val="1700"/>
              </a:lnSpc>
            </a:pPr>
            <a:r>
              <a:rPr lang="en-US" altLang="ko-KR" sz="3600" dirty="0">
                <a:gradFill>
                  <a:gsLst>
                    <a:gs pos="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0" scaled="1"/>
                </a:gradFill>
                <a:latin typeface="나눔스퀘어" panose="020B0600000101010101" pitchFamily="50" charset="-127"/>
                <a:ea typeface="나눔스퀘어" panose="020B0600000101010101" pitchFamily="50" charset="-127"/>
              </a:rPr>
              <a:t>4</a:t>
            </a:r>
          </a:p>
        </p:txBody>
      </p:sp>
      <p:cxnSp>
        <p:nvCxnSpPr>
          <p:cNvPr id="25" name="직선 연결선 24"/>
          <p:cNvCxnSpPr/>
          <p:nvPr/>
        </p:nvCxnSpPr>
        <p:spPr bwMode="auto">
          <a:xfrm flipV="1">
            <a:off x="126682" y="1628800"/>
            <a:ext cx="393548" cy="393546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8" name="직선 연결선 27"/>
          <p:cNvCxnSpPr/>
          <p:nvPr/>
        </p:nvCxnSpPr>
        <p:spPr bwMode="auto">
          <a:xfrm flipV="1">
            <a:off x="920552" y="184890"/>
            <a:ext cx="1071201" cy="1071202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33" name="그림 3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45488" y="6271102"/>
            <a:ext cx="398258" cy="398258"/>
          </a:xfrm>
          <a:prstGeom prst="rect">
            <a:avLst/>
          </a:prstGeom>
        </p:spPr>
      </p:pic>
      <p:cxnSp>
        <p:nvCxnSpPr>
          <p:cNvPr id="35" name="직선 연결선 34"/>
          <p:cNvCxnSpPr/>
          <p:nvPr/>
        </p:nvCxnSpPr>
        <p:spPr bwMode="auto">
          <a:xfrm flipH="1">
            <a:off x="200472" y="6665609"/>
            <a:ext cx="9543274" cy="0"/>
          </a:xfrm>
          <a:prstGeom prst="line">
            <a:avLst/>
          </a:prstGeom>
          <a:noFill/>
          <a:ln w="3175" cap="flat" cmpd="sng" algn="ctr">
            <a:solidFill>
              <a:srgbClr val="8A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6" name="직선 연결선 35"/>
          <p:cNvCxnSpPr/>
          <p:nvPr/>
        </p:nvCxnSpPr>
        <p:spPr bwMode="auto">
          <a:xfrm flipH="1">
            <a:off x="200472" y="188640"/>
            <a:ext cx="9543274" cy="0"/>
          </a:xfrm>
          <a:prstGeom prst="line">
            <a:avLst/>
          </a:prstGeom>
          <a:noFill/>
          <a:ln w="3175" cap="flat" cmpd="sng" algn="ctr">
            <a:solidFill>
              <a:srgbClr val="8A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37" name="그림 3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7007" y="5988395"/>
            <a:ext cx="803585" cy="156147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2490046" y="3660407"/>
            <a:ext cx="2145768" cy="1218022"/>
          </a:xfrm>
          <a:prstGeom prst="rect">
            <a:avLst/>
          </a:prstGeom>
          <a:noFill/>
        </p:spPr>
        <p:txBody>
          <a:bodyPr wrap="square" tIns="36000" rtlCol="0">
            <a:spAutoFit/>
          </a:bodyPr>
          <a:lstStyle/>
          <a:p>
            <a:pPr algn="just">
              <a:lnSpc>
                <a:spcPts val="1800"/>
              </a:lnSpc>
            </a:pPr>
            <a:r>
              <a:rPr lang="en-US" altLang="ko-KR" sz="11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나눔스퀘어" panose="020B0600000101010101" pitchFamily="50" charset="-127"/>
                <a:ea typeface="나눔스퀘어" panose="020B0600000101010101" pitchFamily="50" charset="-127"/>
              </a:rPr>
              <a:t>Contains 5 peptides </a:t>
            </a:r>
            <a:r>
              <a:rPr lang="en-US" altLang="ko-KR" sz="110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나눔스퀘어" panose="020B0600000101010101" pitchFamily="50" charset="-127"/>
                <a:ea typeface="나눔스퀘어" panose="020B0600000101010101" pitchFamily="50" charset="-127"/>
              </a:rPr>
              <a:t>including Acetyl </a:t>
            </a:r>
            <a:r>
              <a:rPr lang="en-US" altLang="ko-KR" sz="11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나눔스퀘어" panose="020B0600000101010101" pitchFamily="50" charset="-127"/>
                <a:ea typeface="나눔스퀘어" panose="020B0600000101010101" pitchFamily="50" charset="-127"/>
              </a:rPr>
              <a:t>Hexapeptide-8, </a:t>
            </a:r>
          </a:p>
          <a:p>
            <a:pPr algn="just">
              <a:lnSpc>
                <a:spcPts val="1800"/>
              </a:lnSpc>
            </a:pPr>
            <a:r>
              <a:rPr lang="en-US" altLang="ko-KR" sz="11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나눔스퀘어" panose="020B0600000101010101" pitchFamily="50" charset="-127"/>
                <a:ea typeface="나눔스퀘어" panose="020B0600000101010101" pitchFamily="50" charset="-127"/>
              </a:rPr>
              <a:t>Coppertripeptide-1 </a:t>
            </a:r>
          </a:p>
          <a:p>
            <a:pPr algn="just">
              <a:lnSpc>
                <a:spcPts val="1800"/>
              </a:lnSpc>
            </a:pPr>
            <a:r>
              <a:rPr lang="en-US" altLang="ko-KR" sz="11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나눔스퀘어" panose="020B0600000101010101" pitchFamily="50" charset="-127"/>
                <a:ea typeface="나눔스퀘어" panose="020B0600000101010101" pitchFamily="50" charset="-127"/>
              </a:rPr>
              <a:t>to help protect and strengthen the skin.</a:t>
            </a:r>
            <a:endParaRPr lang="ko-KR" altLang="en-US" sz="1100" dirty="0">
              <a:gradFill>
                <a:gsLst>
                  <a:gs pos="0">
                    <a:schemeClr val="tx1">
                      <a:lumMod val="75000"/>
                      <a:lumOff val="25000"/>
                    </a:schemeClr>
                  </a:gs>
                  <a:gs pos="100000">
                    <a:schemeClr val="tx1">
                      <a:lumMod val="75000"/>
                      <a:lumOff val="25000"/>
                    </a:schemeClr>
                  </a:gs>
                </a:gsLst>
                <a:lin ang="0" scaled="1"/>
              </a:gra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5145885" y="3661352"/>
            <a:ext cx="2045650" cy="523729"/>
          </a:xfrm>
          <a:prstGeom prst="rect">
            <a:avLst/>
          </a:prstGeom>
          <a:noFill/>
        </p:spPr>
        <p:txBody>
          <a:bodyPr wrap="square" tIns="36000" rtlCol="0">
            <a:spAutoFit/>
          </a:bodyPr>
          <a:lstStyle/>
          <a:p>
            <a:pPr>
              <a:lnSpc>
                <a:spcPts val="1800"/>
              </a:lnSpc>
            </a:pPr>
            <a:r>
              <a:rPr lang="en-US" altLang="ko-KR" sz="11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나눔스퀘어" panose="020B0600000101010101" pitchFamily="50" charset="-127"/>
                <a:ea typeface="나눔스퀘어" panose="020B0600000101010101" pitchFamily="50" charset="-127"/>
              </a:rPr>
              <a:t>Keeps skin optimally hydrated.</a:t>
            </a:r>
            <a:endParaRPr lang="ko-KR" altLang="en-US" sz="1100" dirty="0">
              <a:gradFill>
                <a:gsLst>
                  <a:gs pos="0">
                    <a:schemeClr val="tx1">
                      <a:lumMod val="75000"/>
                      <a:lumOff val="25000"/>
                    </a:schemeClr>
                  </a:gs>
                  <a:gs pos="100000">
                    <a:schemeClr val="tx1">
                      <a:lumMod val="75000"/>
                      <a:lumOff val="25000"/>
                    </a:schemeClr>
                  </a:gs>
                </a:gsLst>
                <a:lin ang="0" scaled="1"/>
              </a:gra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7340582" y="3660454"/>
            <a:ext cx="2215353" cy="525524"/>
          </a:xfrm>
          <a:prstGeom prst="rect">
            <a:avLst/>
          </a:prstGeom>
          <a:noFill/>
        </p:spPr>
        <p:txBody>
          <a:bodyPr wrap="square" tIns="36000" rtlCol="0">
            <a:spAutoFit/>
          </a:bodyPr>
          <a:lstStyle/>
          <a:p>
            <a:pPr algn="just">
              <a:lnSpc>
                <a:spcPts val="1800"/>
              </a:lnSpc>
            </a:pPr>
            <a:r>
              <a:rPr lang="en-US" altLang="ko-KR" sz="11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나눔스퀘어" panose="020B0600000101010101" pitchFamily="50" charset="-127"/>
                <a:ea typeface="나눔스퀘어" panose="020B0600000101010101" pitchFamily="50" charset="-127"/>
              </a:rPr>
              <a:t>Helps to reduce the appearance of wrinkles.</a:t>
            </a:r>
          </a:p>
        </p:txBody>
      </p:sp>
      <p:grpSp>
        <p:nvGrpSpPr>
          <p:cNvPr id="59" name="그룹 58"/>
          <p:cNvGrpSpPr/>
          <p:nvPr/>
        </p:nvGrpSpPr>
        <p:grpSpPr>
          <a:xfrm>
            <a:off x="7428754" y="963305"/>
            <a:ext cx="339807" cy="339807"/>
            <a:chOff x="7908142" y="2521394"/>
            <a:chExt cx="437592" cy="437592"/>
          </a:xfrm>
        </p:grpSpPr>
        <p:sp>
          <p:nvSpPr>
            <p:cNvPr id="60" name="타원 59"/>
            <p:cNvSpPr/>
            <p:nvPr/>
          </p:nvSpPr>
          <p:spPr bwMode="auto">
            <a:xfrm>
              <a:off x="7908142" y="2521394"/>
              <a:ext cx="437592" cy="437592"/>
            </a:xfrm>
            <a:prstGeom prst="ellipse">
              <a:avLst/>
            </a:prstGeom>
            <a:solidFill>
              <a:srgbClr val="8A0000"/>
            </a:solidFill>
            <a:ln w="12700">
              <a:noFill/>
              <a:round/>
              <a:headEnd/>
              <a:tailEnd/>
            </a:ln>
          </p:spPr>
          <p:txBody>
            <a:bodyPr wrap="none" rtlCol="0" anchor="ctr"/>
            <a:lstStyle/>
            <a:p>
              <a:pPr algn="ctr">
                <a:buFontTx/>
                <a:buNone/>
              </a:pPr>
              <a:endParaRPr kumimoji="1" lang="ko-KR" altLang="en-US" sz="800" dirty="0"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8003277" y="2547636"/>
              <a:ext cx="256620" cy="3996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1700"/>
                </a:lnSpc>
              </a:pPr>
              <a:r>
                <a:rPr lang="en-US" altLang="ko-KR" sz="1600" dirty="0">
                  <a:solidFill>
                    <a:schemeClr val="bg1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7</a:t>
              </a:r>
            </a:p>
          </p:txBody>
        </p:sp>
      </p:grpSp>
      <p:grpSp>
        <p:nvGrpSpPr>
          <p:cNvPr id="68" name="그룹 67"/>
          <p:cNvGrpSpPr/>
          <p:nvPr/>
        </p:nvGrpSpPr>
        <p:grpSpPr>
          <a:xfrm>
            <a:off x="2602474" y="981205"/>
            <a:ext cx="339807" cy="339807"/>
            <a:chOff x="7908142" y="2521394"/>
            <a:chExt cx="437592" cy="437592"/>
          </a:xfrm>
        </p:grpSpPr>
        <p:sp>
          <p:nvSpPr>
            <p:cNvPr id="69" name="타원 68"/>
            <p:cNvSpPr/>
            <p:nvPr/>
          </p:nvSpPr>
          <p:spPr bwMode="auto">
            <a:xfrm>
              <a:off x="7908142" y="2521394"/>
              <a:ext cx="437592" cy="437592"/>
            </a:xfrm>
            <a:prstGeom prst="ellipse">
              <a:avLst/>
            </a:prstGeom>
            <a:solidFill>
              <a:srgbClr val="8A0000"/>
            </a:solidFill>
            <a:ln w="12700">
              <a:noFill/>
              <a:round/>
              <a:headEnd/>
              <a:tailEnd/>
            </a:ln>
          </p:spPr>
          <p:txBody>
            <a:bodyPr wrap="none" rtlCol="0" anchor="ctr"/>
            <a:lstStyle/>
            <a:p>
              <a:pPr algn="ctr">
                <a:buFontTx/>
                <a:buNone/>
              </a:pPr>
              <a:endParaRPr kumimoji="1" lang="ko-KR" altLang="en-US" sz="800" dirty="0"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8003277" y="2547636"/>
              <a:ext cx="256620" cy="3996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1700"/>
                </a:lnSpc>
              </a:pPr>
              <a:r>
                <a:rPr lang="en-US" altLang="ko-KR" sz="1600" dirty="0">
                  <a:solidFill>
                    <a:schemeClr val="bg1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5</a:t>
              </a:r>
            </a:p>
          </p:txBody>
        </p:sp>
      </p:grpSp>
      <p:grpSp>
        <p:nvGrpSpPr>
          <p:cNvPr id="71" name="그룹 70"/>
          <p:cNvGrpSpPr/>
          <p:nvPr/>
        </p:nvGrpSpPr>
        <p:grpSpPr>
          <a:xfrm>
            <a:off x="4975263" y="963305"/>
            <a:ext cx="339807" cy="339807"/>
            <a:chOff x="7908142" y="2521394"/>
            <a:chExt cx="437592" cy="437592"/>
          </a:xfrm>
        </p:grpSpPr>
        <p:sp>
          <p:nvSpPr>
            <p:cNvPr id="72" name="타원 71"/>
            <p:cNvSpPr/>
            <p:nvPr/>
          </p:nvSpPr>
          <p:spPr bwMode="auto">
            <a:xfrm>
              <a:off x="7908142" y="2521394"/>
              <a:ext cx="437592" cy="437592"/>
            </a:xfrm>
            <a:prstGeom prst="ellipse">
              <a:avLst/>
            </a:prstGeom>
            <a:solidFill>
              <a:srgbClr val="8A0000"/>
            </a:solidFill>
            <a:ln w="12700">
              <a:noFill/>
              <a:round/>
              <a:headEnd/>
              <a:tailEnd/>
            </a:ln>
          </p:spPr>
          <p:txBody>
            <a:bodyPr wrap="none" rtlCol="0" anchor="ctr"/>
            <a:lstStyle/>
            <a:p>
              <a:pPr algn="ctr">
                <a:buFontTx/>
                <a:buNone/>
              </a:pPr>
              <a:endParaRPr kumimoji="1" lang="ko-KR" altLang="en-US" sz="800" dirty="0"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8003277" y="2547636"/>
              <a:ext cx="256620" cy="3996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1700"/>
                </a:lnSpc>
              </a:pPr>
              <a:r>
                <a:rPr lang="en-US" altLang="ko-KR" sz="1600" dirty="0">
                  <a:solidFill>
                    <a:schemeClr val="bg1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6</a:t>
              </a:r>
            </a:p>
          </p:txBody>
        </p:sp>
      </p:grpSp>
      <p:pic>
        <p:nvPicPr>
          <p:cNvPr id="5122" name="Picture 2" descr="펩타이드에 대한 이미지 검색결과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8945" y="1628800"/>
            <a:ext cx="1762125" cy="1219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8657" y="1444052"/>
            <a:ext cx="1562901" cy="1547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7802" y="1780516"/>
            <a:ext cx="2139292" cy="1067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18880DE6-26FE-2248-B4FC-22E2B8C97FE7}"/>
              </a:ext>
            </a:extLst>
          </p:cNvPr>
          <p:cNvSpPr txBox="1"/>
          <p:nvPr/>
        </p:nvSpPr>
        <p:spPr>
          <a:xfrm>
            <a:off x="2766730" y="5911620"/>
            <a:ext cx="6417454" cy="355991"/>
          </a:xfrm>
          <a:prstGeom prst="rect">
            <a:avLst/>
          </a:prstGeom>
          <a:noFill/>
        </p:spPr>
        <p:txBody>
          <a:bodyPr wrap="square" tIns="36000" rtlCol="0">
            <a:spAutoFit/>
          </a:bodyPr>
          <a:lstStyle/>
          <a:p>
            <a:pPr algn="r">
              <a:lnSpc>
                <a:spcPts val="2400"/>
              </a:lnSpc>
            </a:pPr>
            <a:r>
              <a:rPr lang="en-US" altLang="ko-KR" sz="1200" dirty="0">
                <a:gradFill>
                  <a:gsLst>
                    <a:gs pos="0">
                      <a:srgbClr val="8A0000"/>
                    </a:gs>
                    <a:gs pos="100000">
                      <a:srgbClr val="8A0000"/>
                    </a:gs>
                  </a:gsLst>
                  <a:lin ang="0" scaled="1"/>
                </a:gradFill>
                <a:latin typeface="나눔스퀘어" panose="020B0600000101010101" pitchFamily="50" charset="-127"/>
                <a:ea typeface="나눔스퀘어" panose="020B0600000101010101" pitchFamily="50" charset="-127"/>
              </a:rPr>
              <a:t>+ Pertains to the characteristics of the raw materials.</a:t>
            </a:r>
          </a:p>
        </p:txBody>
      </p:sp>
      <p:sp>
        <p:nvSpPr>
          <p:cNvPr id="2" name="직사각형 37">
            <a:extLst>
              <a:ext uri="{FF2B5EF4-FFF2-40B4-BE49-F238E27FC236}">
                <a16:creationId xmlns:a16="http://schemas.microsoft.com/office/drawing/2014/main" id="{1E679053-CF4B-4D0B-B886-528BFB8C59FA}"/>
              </a:ext>
            </a:extLst>
          </p:cNvPr>
          <p:cNvSpPr/>
          <p:nvPr/>
        </p:nvSpPr>
        <p:spPr bwMode="auto">
          <a:xfrm>
            <a:off x="2552197" y="3204002"/>
            <a:ext cx="1889252" cy="346711"/>
          </a:xfrm>
          <a:prstGeom prst="rect">
            <a:avLst/>
          </a:prstGeom>
          <a:solidFill>
            <a:srgbClr val="8A0000"/>
          </a:solidFill>
          <a:ln w="12700">
            <a:noFill/>
            <a:round/>
            <a:headEnd/>
            <a:tailEnd/>
          </a:ln>
        </p:spPr>
        <p:txBody>
          <a:bodyPr wrap="none" rtlCol="0" anchor="ctr"/>
          <a:lstStyle/>
          <a:p>
            <a:pPr algn="ctr">
              <a:buFontTx/>
              <a:buNone/>
            </a:pPr>
            <a:r>
              <a:rPr lang="en-US" altLang="ko-KR" sz="1200" b="1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Peptide Complex</a:t>
            </a:r>
            <a:endParaRPr kumimoji="1" lang="ko-KR" altLang="en-US" sz="1200" b="1" dirty="0">
              <a:solidFill>
                <a:schemeClr val="bg1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직사각형 37">
            <a:extLst>
              <a:ext uri="{FF2B5EF4-FFF2-40B4-BE49-F238E27FC236}">
                <a16:creationId xmlns:a16="http://schemas.microsoft.com/office/drawing/2014/main" id="{79F3BD4A-6E2D-43E2-9F88-88EB5F0063C1}"/>
              </a:ext>
            </a:extLst>
          </p:cNvPr>
          <p:cNvSpPr/>
          <p:nvPr/>
        </p:nvSpPr>
        <p:spPr bwMode="auto">
          <a:xfrm>
            <a:off x="5002822" y="3204001"/>
            <a:ext cx="1889252" cy="346711"/>
          </a:xfrm>
          <a:prstGeom prst="rect">
            <a:avLst/>
          </a:prstGeom>
          <a:solidFill>
            <a:srgbClr val="8A0000"/>
          </a:solidFill>
          <a:ln w="12700">
            <a:noFill/>
            <a:round/>
            <a:headEnd/>
            <a:tailEnd/>
          </a:ln>
        </p:spPr>
        <p:txBody>
          <a:bodyPr wrap="none" rtlCol="0" anchor="ctr"/>
          <a:lstStyle/>
          <a:p>
            <a:pPr algn="ctr">
              <a:buFontTx/>
              <a:buNone/>
            </a:pPr>
            <a:r>
              <a:rPr lang="en-US" altLang="ko-KR" sz="1200" b="1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Sodium Hyaluronate</a:t>
            </a:r>
            <a:endParaRPr kumimoji="1" lang="ko-KR" altLang="en-US" sz="1200" b="1" dirty="0">
              <a:solidFill>
                <a:schemeClr val="bg1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4" name="직사각형 37">
            <a:extLst>
              <a:ext uri="{FF2B5EF4-FFF2-40B4-BE49-F238E27FC236}">
                <a16:creationId xmlns:a16="http://schemas.microsoft.com/office/drawing/2014/main" id="{08597ECA-3B8D-4DE2-96BF-BB7C4C2493F4}"/>
              </a:ext>
            </a:extLst>
          </p:cNvPr>
          <p:cNvSpPr/>
          <p:nvPr/>
        </p:nvSpPr>
        <p:spPr bwMode="auto">
          <a:xfrm>
            <a:off x="7456236" y="3199331"/>
            <a:ext cx="1889252" cy="346711"/>
          </a:xfrm>
          <a:prstGeom prst="rect">
            <a:avLst/>
          </a:prstGeom>
          <a:solidFill>
            <a:srgbClr val="8A0000"/>
          </a:solidFill>
          <a:ln w="12700">
            <a:noFill/>
            <a:round/>
            <a:headEnd/>
            <a:tailEnd/>
          </a:ln>
        </p:spPr>
        <p:txBody>
          <a:bodyPr wrap="none" rtlCol="0" anchor="ctr"/>
          <a:lstStyle/>
          <a:p>
            <a:pPr algn="ctr">
              <a:buFontTx/>
              <a:buNone/>
            </a:pPr>
            <a:r>
              <a:rPr kumimoji="1" lang="en-US" altLang="ko-KR" sz="1200" b="1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Adenosine</a:t>
            </a:r>
            <a:endParaRPr kumimoji="1" lang="ko-KR" altLang="en-US" sz="1200" b="1" dirty="0">
              <a:solidFill>
                <a:schemeClr val="bg1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241223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직사각형 39"/>
          <p:cNvSpPr/>
          <p:nvPr/>
        </p:nvSpPr>
        <p:spPr bwMode="auto">
          <a:xfrm>
            <a:off x="-15552" y="-32792"/>
            <a:ext cx="9915282" cy="6858000"/>
          </a:xfrm>
          <a:prstGeom prst="rect">
            <a:avLst/>
          </a:prstGeom>
          <a:solidFill>
            <a:schemeClr val="bg1">
              <a:lumMod val="95000"/>
              <a:alpha val="50000"/>
            </a:schemeClr>
          </a:solidFill>
          <a:ln w="12700">
            <a:noFill/>
            <a:round/>
            <a:headEnd/>
            <a:tailEnd/>
          </a:ln>
        </p:spPr>
        <p:txBody>
          <a:bodyPr wrap="none" rtlCol="0" anchor="ctr"/>
          <a:lstStyle/>
          <a:p>
            <a:pPr algn="ctr">
              <a:buFontTx/>
              <a:buNone/>
            </a:pPr>
            <a:endParaRPr kumimoji="1" lang="ko-KR" altLang="en-US" sz="800" dirty="0">
              <a:solidFill>
                <a:schemeClr val="tx1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7" name="직사각형 16"/>
          <p:cNvSpPr/>
          <p:nvPr/>
        </p:nvSpPr>
        <p:spPr bwMode="auto">
          <a:xfrm>
            <a:off x="200472" y="188640"/>
            <a:ext cx="1800200" cy="6480720"/>
          </a:xfrm>
          <a:prstGeom prst="rect">
            <a:avLst/>
          </a:prstGeom>
          <a:solidFill>
            <a:srgbClr val="8A0000"/>
          </a:solidFill>
          <a:ln w="12700">
            <a:noFill/>
            <a:round/>
            <a:headEnd/>
            <a:tailEnd/>
          </a:ln>
        </p:spPr>
        <p:txBody>
          <a:bodyPr wrap="none" rtlCol="0" anchor="ctr"/>
          <a:lstStyle/>
          <a:p>
            <a:pPr algn="ctr">
              <a:buFontTx/>
              <a:buNone/>
            </a:pPr>
            <a:endParaRPr kumimoji="1" lang="ko-KR" altLang="en-US" sz="800" dirty="0">
              <a:solidFill>
                <a:schemeClr val="tx1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69024" y="1895035"/>
            <a:ext cx="1856656" cy="6918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ko-KR" sz="1800" dirty="0">
                <a:gradFill>
                  <a:gsLst>
                    <a:gs pos="0">
                      <a:schemeClr val="bg1"/>
                    </a:gs>
                    <a:gs pos="100000">
                      <a:schemeClr val="bg1"/>
                    </a:gs>
                  </a:gsLst>
                  <a:lin ang="0" scaled="1"/>
                </a:gra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Featured Ingredients</a:t>
            </a:r>
            <a:endParaRPr lang="ko-KR" altLang="en-US" sz="1800" dirty="0">
              <a:gradFill>
                <a:gsLst>
                  <a:gs pos="0">
                    <a:schemeClr val="bg1"/>
                  </a:gs>
                  <a:gs pos="100000">
                    <a:schemeClr val="bg1"/>
                  </a:gs>
                </a:gsLst>
                <a:lin ang="0" scaled="1"/>
              </a:gradFill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09908" y="1355627"/>
            <a:ext cx="256620" cy="38369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ts val="1700"/>
              </a:lnSpc>
            </a:pPr>
            <a:r>
              <a:rPr lang="en-US" altLang="ko-KR" sz="3600" dirty="0">
                <a:gradFill>
                  <a:gsLst>
                    <a:gs pos="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0" scaled="1"/>
                </a:gradFill>
                <a:latin typeface="나눔스퀘어" panose="020B0600000101010101" pitchFamily="50" charset="-127"/>
                <a:ea typeface="나눔스퀘어" panose="020B0600000101010101" pitchFamily="50" charset="-127"/>
              </a:rPr>
              <a:t>4</a:t>
            </a:r>
          </a:p>
        </p:txBody>
      </p:sp>
      <p:cxnSp>
        <p:nvCxnSpPr>
          <p:cNvPr id="25" name="직선 연결선 24"/>
          <p:cNvCxnSpPr/>
          <p:nvPr/>
        </p:nvCxnSpPr>
        <p:spPr bwMode="auto">
          <a:xfrm flipV="1">
            <a:off x="126682" y="1628800"/>
            <a:ext cx="393548" cy="393546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8" name="직선 연결선 27"/>
          <p:cNvCxnSpPr/>
          <p:nvPr/>
        </p:nvCxnSpPr>
        <p:spPr bwMode="auto">
          <a:xfrm flipV="1">
            <a:off x="920552" y="184890"/>
            <a:ext cx="1071201" cy="1071202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33" name="그림 3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45488" y="6271102"/>
            <a:ext cx="398258" cy="398258"/>
          </a:xfrm>
          <a:prstGeom prst="rect">
            <a:avLst/>
          </a:prstGeom>
        </p:spPr>
      </p:pic>
      <p:cxnSp>
        <p:nvCxnSpPr>
          <p:cNvPr id="35" name="직선 연결선 34"/>
          <p:cNvCxnSpPr/>
          <p:nvPr/>
        </p:nvCxnSpPr>
        <p:spPr bwMode="auto">
          <a:xfrm flipH="1">
            <a:off x="200472" y="6665609"/>
            <a:ext cx="9543274" cy="0"/>
          </a:xfrm>
          <a:prstGeom prst="line">
            <a:avLst/>
          </a:prstGeom>
          <a:noFill/>
          <a:ln w="3175" cap="flat" cmpd="sng" algn="ctr">
            <a:solidFill>
              <a:srgbClr val="8A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6" name="직선 연결선 35"/>
          <p:cNvCxnSpPr/>
          <p:nvPr/>
        </p:nvCxnSpPr>
        <p:spPr bwMode="auto">
          <a:xfrm flipH="1">
            <a:off x="200472" y="188640"/>
            <a:ext cx="9543274" cy="0"/>
          </a:xfrm>
          <a:prstGeom prst="line">
            <a:avLst/>
          </a:prstGeom>
          <a:noFill/>
          <a:ln w="3175" cap="flat" cmpd="sng" algn="ctr">
            <a:solidFill>
              <a:srgbClr val="8A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37" name="그림 3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7007" y="5988395"/>
            <a:ext cx="803585" cy="156147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815849" y="1384033"/>
            <a:ext cx="460116" cy="32688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ts val="1700"/>
              </a:lnSpc>
            </a:pPr>
            <a:r>
              <a:rPr lang="en-US" altLang="ko-KR" sz="2000" dirty="0">
                <a:gradFill>
                  <a:gsLst>
                    <a:gs pos="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0" scaled="1"/>
                </a:gradFill>
                <a:latin typeface="나눔스퀘어" panose="020B0600000101010101" pitchFamily="50" charset="-127"/>
                <a:ea typeface="나눔스퀘어" panose="020B0600000101010101" pitchFamily="50" charset="-127"/>
              </a:rPr>
              <a:t>-1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568945" y="3645024"/>
            <a:ext cx="2312047" cy="294692"/>
          </a:xfrm>
          <a:prstGeom prst="rect">
            <a:avLst/>
          </a:prstGeom>
          <a:noFill/>
        </p:spPr>
        <p:txBody>
          <a:bodyPr wrap="square" tIns="36000" rtlCol="0">
            <a:spAutoFit/>
          </a:bodyPr>
          <a:lstStyle/>
          <a:p>
            <a:pPr algn="just">
              <a:lnSpc>
                <a:spcPts val="1800"/>
              </a:lnSpc>
            </a:pPr>
            <a:r>
              <a:rPr kumimoji="0" lang="en-US" altLang="ko-KR" sz="11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나눔스퀘어" panose="020B0600000101010101" pitchFamily="50" charset="-127"/>
                <a:ea typeface="나눔스퀘어" panose="020B0600000101010101" pitchFamily="50" charset="-127"/>
              </a:rPr>
              <a:t>Brightens and clarifies skin tone.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7379423" y="3638868"/>
            <a:ext cx="1986334" cy="525524"/>
          </a:xfrm>
          <a:prstGeom prst="rect">
            <a:avLst/>
          </a:prstGeom>
          <a:noFill/>
        </p:spPr>
        <p:txBody>
          <a:bodyPr wrap="square" tIns="36000" rtlCol="0">
            <a:spAutoFit/>
          </a:bodyPr>
          <a:lstStyle/>
          <a:p>
            <a:pPr algn="just">
              <a:lnSpc>
                <a:spcPts val="1800"/>
              </a:lnSpc>
            </a:pPr>
            <a:r>
              <a:rPr lang="en-US" altLang="ko-KR" sz="1100" spc="-3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나눔스퀘어" panose="020B0600000101010101" pitchFamily="50" charset="-127"/>
                <a:ea typeface="나눔스퀘어" panose="020B0600000101010101" pitchFamily="50" charset="-127"/>
              </a:rPr>
              <a:t>Originated from Madagascar and helps to calm the skin.</a:t>
            </a:r>
          </a:p>
        </p:txBody>
      </p:sp>
      <p:grpSp>
        <p:nvGrpSpPr>
          <p:cNvPr id="46" name="그룹 45"/>
          <p:cNvGrpSpPr/>
          <p:nvPr/>
        </p:nvGrpSpPr>
        <p:grpSpPr>
          <a:xfrm>
            <a:off x="7379423" y="1132015"/>
            <a:ext cx="453936" cy="339807"/>
            <a:chOff x="7834085" y="2521394"/>
            <a:chExt cx="584564" cy="437592"/>
          </a:xfrm>
        </p:grpSpPr>
        <p:sp>
          <p:nvSpPr>
            <p:cNvPr id="47" name="타원 46"/>
            <p:cNvSpPr/>
            <p:nvPr/>
          </p:nvSpPr>
          <p:spPr bwMode="auto">
            <a:xfrm>
              <a:off x="7908142" y="2521394"/>
              <a:ext cx="437592" cy="437592"/>
            </a:xfrm>
            <a:prstGeom prst="ellipse">
              <a:avLst/>
            </a:prstGeom>
            <a:solidFill>
              <a:srgbClr val="8A0000"/>
            </a:solidFill>
            <a:ln w="12700">
              <a:noFill/>
              <a:round/>
              <a:headEnd/>
              <a:tailEnd/>
            </a:ln>
          </p:spPr>
          <p:txBody>
            <a:bodyPr wrap="none" rtlCol="0" anchor="ctr"/>
            <a:lstStyle/>
            <a:p>
              <a:pPr algn="ctr">
                <a:buFontTx/>
                <a:buNone/>
              </a:pPr>
              <a:endParaRPr kumimoji="1" lang="ko-KR" altLang="en-US" sz="800" dirty="0"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7834085" y="2547636"/>
              <a:ext cx="584564" cy="399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1700"/>
                </a:lnSpc>
              </a:pPr>
              <a:r>
                <a:rPr lang="en-US" altLang="ko-KR" sz="1600" dirty="0">
                  <a:solidFill>
                    <a:schemeClr val="bg1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10</a:t>
              </a:r>
            </a:p>
          </p:txBody>
        </p:sp>
      </p:grpSp>
      <p:grpSp>
        <p:nvGrpSpPr>
          <p:cNvPr id="52" name="그룹 51"/>
          <p:cNvGrpSpPr/>
          <p:nvPr/>
        </p:nvGrpSpPr>
        <p:grpSpPr>
          <a:xfrm>
            <a:off x="2576736" y="1144977"/>
            <a:ext cx="339807" cy="339807"/>
            <a:chOff x="7908142" y="2521394"/>
            <a:chExt cx="437592" cy="437592"/>
          </a:xfrm>
        </p:grpSpPr>
        <p:sp>
          <p:nvSpPr>
            <p:cNvPr id="58" name="타원 57"/>
            <p:cNvSpPr/>
            <p:nvPr/>
          </p:nvSpPr>
          <p:spPr bwMode="auto">
            <a:xfrm>
              <a:off x="7908142" y="2521394"/>
              <a:ext cx="437592" cy="437592"/>
            </a:xfrm>
            <a:prstGeom prst="ellipse">
              <a:avLst/>
            </a:prstGeom>
            <a:solidFill>
              <a:srgbClr val="8A0000"/>
            </a:solidFill>
            <a:ln w="12700">
              <a:noFill/>
              <a:round/>
              <a:headEnd/>
              <a:tailEnd/>
            </a:ln>
          </p:spPr>
          <p:txBody>
            <a:bodyPr wrap="none" rtlCol="0" anchor="ctr"/>
            <a:lstStyle/>
            <a:p>
              <a:pPr algn="ctr">
                <a:buFontTx/>
                <a:buNone/>
              </a:pPr>
              <a:endParaRPr kumimoji="1" lang="ko-KR" altLang="en-US" sz="800" dirty="0"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8003277" y="2547635"/>
              <a:ext cx="256620" cy="3996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1700"/>
                </a:lnSpc>
              </a:pPr>
              <a:r>
                <a:rPr lang="en-US" altLang="ko-KR" sz="1600" dirty="0">
                  <a:solidFill>
                    <a:schemeClr val="bg1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8</a:t>
              </a:r>
            </a:p>
          </p:txBody>
        </p:sp>
      </p:grpSp>
      <p:grpSp>
        <p:nvGrpSpPr>
          <p:cNvPr id="60" name="그룹 59"/>
          <p:cNvGrpSpPr/>
          <p:nvPr/>
        </p:nvGrpSpPr>
        <p:grpSpPr>
          <a:xfrm>
            <a:off x="4888783" y="1144977"/>
            <a:ext cx="339807" cy="339807"/>
            <a:chOff x="7908142" y="2521394"/>
            <a:chExt cx="437592" cy="437592"/>
          </a:xfrm>
        </p:grpSpPr>
        <p:sp>
          <p:nvSpPr>
            <p:cNvPr id="61" name="타원 60"/>
            <p:cNvSpPr/>
            <p:nvPr/>
          </p:nvSpPr>
          <p:spPr bwMode="auto">
            <a:xfrm>
              <a:off x="7908142" y="2521394"/>
              <a:ext cx="437592" cy="437592"/>
            </a:xfrm>
            <a:prstGeom prst="ellipse">
              <a:avLst/>
            </a:prstGeom>
            <a:solidFill>
              <a:srgbClr val="8A0000"/>
            </a:solidFill>
            <a:ln w="12700">
              <a:noFill/>
              <a:round/>
              <a:headEnd/>
              <a:tailEnd/>
            </a:ln>
          </p:spPr>
          <p:txBody>
            <a:bodyPr wrap="none" rtlCol="0" anchor="ctr"/>
            <a:lstStyle/>
            <a:p>
              <a:pPr algn="ctr">
                <a:buFontTx/>
                <a:buNone/>
              </a:pPr>
              <a:endParaRPr kumimoji="1" lang="ko-KR" altLang="en-US" sz="800" dirty="0"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8003277" y="2547636"/>
              <a:ext cx="256620" cy="3996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1700"/>
                </a:lnSpc>
              </a:pPr>
              <a:r>
                <a:rPr lang="en-US" altLang="ko-KR" sz="1600" dirty="0">
                  <a:solidFill>
                    <a:schemeClr val="bg1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9</a:t>
              </a:r>
            </a:p>
          </p:txBody>
        </p:sp>
      </p:grpSp>
      <p:sp>
        <p:nvSpPr>
          <p:cNvPr id="63" name="TextBox 62"/>
          <p:cNvSpPr txBox="1"/>
          <p:nvPr/>
        </p:nvSpPr>
        <p:spPr>
          <a:xfrm>
            <a:off x="2766730" y="5911620"/>
            <a:ext cx="6417454" cy="355991"/>
          </a:xfrm>
          <a:prstGeom prst="rect">
            <a:avLst/>
          </a:prstGeom>
          <a:noFill/>
        </p:spPr>
        <p:txBody>
          <a:bodyPr wrap="square" tIns="36000" rtlCol="0">
            <a:spAutoFit/>
          </a:bodyPr>
          <a:lstStyle/>
          <a:p>
            <a:pPr algn="r">
              <a:lnSpc>
                <a:spcPts val="2400"/>
              </a:lnSpc>
            </a:pPr>
            <a:r>
              <a:rPr lang="en-US" altLang="ko-KR" sz="1200" dirty="0">
                <a:gradFill>
                  <a:gsLst>
                    <a:gs pos="0">
                      <a:srgbClr val="8A0000"/>
                    </a:gs>
                    <a:gs pos="100000">
                      <a:srgbClr val="8A0000"/>
                    </a:gs>
                  </a:gsLst>
                  <a:lin ang="0" scaled="1"/>
                </a:gradFill>
                <a:latin typeface="나눔스퀘어" panose="020B0600000101010101" pitchFamily="50" charset="-127"/>
                <a:ea typeface="나눔스퀘어" panose="020B0600000101010101" pitchFamily="50" charset="-127"/>
              </a:rPr>
              <a:t>+ Pertains to the characteristics of the raw materials.</a:t>
            </a: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4122" y="1591931"/>
            <a:ext cx="1963884" cy="1413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" name="TextBox 37"/>
          <p:cNvSpPr txBox="1"/>
          <p:nvPr/>
        </p:nvSpPr>
        <p:spPr>
          <a:xfrm>
            <a:off x="5058686" y="3645024"/>
            <a:ext cx="1952007" cy="525524"/>
          </a:xfrm>
          <a:prstGeom prst="rect">
            <a:avLst/>
          </a:prstGeom>
          <a:noFill/>
        </p:spPr>
        <p:txBody>
          <a:bodyPr wrap="square" tIns="36000" rtlCol="0">
            <a:spAutoFit/>
          </a:bodyPr>
          <a:lstStyle/>
          <a:p>
            <a:pPr algn="just">
              <a:lnSpc>
                <a:spcPts val="1800"/>
              </a:lnSpc>
            </a:pPr>
            <a:r>
              <a:rPr kumimoji="0" lang="en-US" altLang="ko-KR" sz="11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나눔스퀘어" panose="020B0600000101010101" pitchFamily="50" charset="-127"/>
                <a:ea typeface="나눔스퀘어" panose="020B0600000101010101" pitchFamily="50" charset="-127"/>
              </a:rPr>
              <a:t>Hydrates and calms </a:t>
            </a:r>
          </a:p>
          <a:p>
            <a:pPr algn="just">
              <a:lnSpc>
                <a:spcPts val="1800"/>
              </a:lnSpc>
            </a:pPr>
            <a:r>
              <a:rPr kumimoji="0" lang="en-US" altLang="ko-KR" sz="11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나눔스퀘어" panose="020B0600000101010101" pitchFamily="50" charset="-127"/>
                <a:ea typeface="나눔스퀘어" panose="020B0600000101010101" pitchFamily="50" charset="-127"/>
              </a:rPr>
              <a:t>the skin.</a:t>
            </a:r>
          </a:p>
        </p:txBody>
      </p:sp>
      <p:pic>
        <p:nvPicPr>
          <p:cNvPr id="39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5705" y="1707577"/>
            <a:ext cx="1897294" cy="12978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AutoShape 2" descr="나이아신아마이드에 대한 이미지 검색결과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6" name="AutoShape 4" descr="나이아신아마이드에 대한 이미지 검색결과"/>
          <p:cNvSpPr>
            <a:spLocks noChangeAspect="1" noChangeArrowheads="1"/>
          </p:cNvSpPr>
          <p:nvPr/>
        </p:nvSpPr>
        <p:spPr bwMode="auto">
          <a:xfrm>
            <a:off x="152400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2821" y="1714403"/>
            <a:ext cx="1857176" cy="1291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직사각형 37">
            <a:extLst>
              <a:ext uri="{FF2B5EF4-FFF2-40B4-BE49-F238E27FC236}">
                <a16:creationId xmlns:a16="http://schemas.microsoft.com/office/drawing/2014/main" id="{4003A66B-905F-423E-A722-5E120FF1D0B0}"/>
              </a:ext>
            </a:extLst>
          </p:cNvPr>
          <p:cNvSpPr/>
          <p:nvPr/>
        </p:nvSpPr>
        <p:spPr bwMode="auto">
          <a:xfrm>
            <a:off x="2630239" y="3220773"/>
            <a:ext cx="1889252" cy="346711"/>
          </a:xfrm>
          <a:prstGeom prst="rect">
            <a:avLst/>
          </a:prstGeom>
          <a:solidFill>
            <a:srgbClr val="8A0000"/>
          </a:solidFill>
          <a:ln w="12700">
            <a:noFill/>
            <a:round/>
            <a:headEnd/>
            <a:tailEnd/>
          </a:ln>
        </p:spPr>
        <p:txBody>
          <a:bodyPr wrap="none" rtlCol="0" anchor="ctr"/>
          <a:lstStyle/>
          <a:p>
            <a:pPr algn="ctr">
              <a:buFontTx/>
              <a:buNone/>
            </a:pPr>
            <a:r>
              <a:rPr lang="en-US" altLang="ko-KR" sz="1200" b="1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Niacinamide</a:t>
            </a:r>
            <a:endParaRPr kumimoji="1" lang="ko-KR" altLang="en-US" sz="1200" b="1" dirty="0">
              <a:solidFill>
                <a:schemeClr val="bg1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직사각형 37">
            <a:extLst>
              <a:ext uri="{FF2B5EF4-FFF2-40B4-BE49-F238E27FC236}">
                <a16:creationId xmlns:a16="http://schemas.microsoft.com/office/drawing/2014/main" id="{BFDF3AFB-23FD-45D4-B51D-4063C432CBD5}"/>
              </a:ext>
            </a:extLst>
          </p:cNvPr>
          <p:cNvSpPr/>
          <p:nvPr/>
        </p:nvSpPr>
        <p:spPr bwMode="auto">
          <a:xfrm>
            <a:off x="4953499" y="3220772"/>
            <a:ext cx="1889252" cy="346711"/>
          </a:xfrm>
          <a:prstGeom prst="rect">
            <a:avLst/>
          </a:prstGeom>
          <a:solidFill>
            <a:srgbClr val="8A0000"/>
          </a:solidFill>
          <a:ln w="12700">
            <a:noFill/>
            <a:round/>
            <a:headEnd/>
            <a:tailEnd/>
          </a:ln>
        </p:spPr>
        <p:txBody>
          <a:bodyPr wrap="none" rtlCol="0" anchor="ctr"/>
          <a:lstStyle/>
          <a:p>
            <a:pPr algn="ctr">
              <a:buFontTx/>
              <a:buNone/>
            </a:pPr>
            <a:r>
              <a:rPr lang="en-US" altLang="ko-KR" sz="1200" b="1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Allantoin</a:t>
            </a:r>
            <a:endParaRPr kumimoji="1" lang="ko-KR" altLang="en-US" sz="1200" b="1" dirty="0">
              <a:solidFill>
                <a:schemeClr val="bg1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4" name="직사각형 37">
            <a:extLst>
              <a:ext uri="{FF2B5EF4-FFF2-40B4-BE49-F238E27FC236}">
                <a16:creationId xmlns:a16="http://schemas.microsoft.com/office/drawing/2014/main" id="{103CE5B6-0C5B-4DFB-9A97-520E2BB3C2FF}"/>
              </a:ext>
            </a:extLst>
          </p:cNvPr>
          <p:cNvSpPr/>
          <p:nvPr/>
        </p:nvSpPr>
        <p:spPr bwMode="auto">
          <a:xfrm>
            <a:off x="7391438" y="3220772"/>
            <a:ext cx="1889252" cy="346711"/>
          </a:xfrm>
          <a:prstGeom prst="rect">
            <a:avLst/>
          </a:prstGeom>
          <a:solidFill>
            <a:srgbClr val="8A0000"/>
          </a:solidFill>
          <a:ln w="12700">
            <a:noFill/>
            <a:round/>
            <a:headEnd/>
            <a:tailEnd/>
          </a:ln>
        </p:spPr>
        <p:txBody>
          <a:bodyPr wrap="none" rtlCol="0" anchor="ctr"/>
          <a:lstStyle/>
          <a:p>
            <a:pPr algn="ctr">
              <a:buFontTx/>
              <a:buNone/>
            </a:pPr>
            <a:r>
              <a:rPr lang="en-US" altLang="ko-KR" sz="1200" b="1" dirty="0" err="1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Centella</a:t>
            </a:r>
            <a:r>
              <a:rPr lang="en-US" altLang="ko-KR" sz="1200" b="1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Asiatica</a:t>
            </a:r>
          </a:p>
        </p:txBody>
      </p:sp>
    </p:spTree>
    <p:extLst>
      <p:ext uri="{BB962C8B-B14F-4D97-AF65-F5344CB8AC3E}">
        <p14:creationId xmlns:p14="http://schemas.microsoft.com/office/powerpoint/2010/main" val="1786116144"/>
      </p:ext>
    </p:extLst>
  </p:cSld>
  <p:clrMapOvr>
    <a:masterClrMapping/>
  </p:clrMapOvr>
</p:sld>
</file>

<file path=ppt/theme/theme1.xml><?xml version="1.0" encoding="utf-8"?>
<a:theme xmlns:a="http://schemas.openxmlformats.org/drawingml/2006/main" name="기본 디자인">
  <a:themeElements>
    <a:clrScheme name="기본 디자인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사용자 지정 1">
      <a:majorFont>
        <a:latin typeface="Georgia"/>
        <a:ea typeface="굴림"/>
        <a:cs typeface=""/>
      </a:majorFont>
      <a:minorFont>
        <a:latin typeface="Georgia"/>
        <a:ea typeface="새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gradFill rotWithShape="0">
          <a:gsLst>
            <a:gs pos="0">
              <a:srgbClr val="B2B26B"/>
            </a:gs>
            <a:gs pos="50000">
              <a:srgbClr val="FFFF99"/>
            </a:gs>
            <a:gs pos="100000">
              <a:srgbClr val="B2B26B"/>
            </a:gs>
          </a:gsLst>
          <a:lin ang="0" scaled="1"/>
        </a:gradFill>
        <a:ln w="12700">
          <a:solidFill>
            <a:schemeClr val="tx1"/>
          </a:solidFill>
          <a:round/>
          <a:headEnd/>
          <a:tailEnd/>
        </a:ln>
      </a:spPr>
      <a:bodyPr wrap="none" anchor="ctr"/>
      <a:lstStyle>
        <a:defPPr>
          <a:buFontTx/>
          <a:buNone/>
          <a:defRPr kumimoji="1" sz="800">
            <a:solidFill>
              <a:schemeClr val="tx1"/>
            </a:solidFill>
            <a:latin typeface="+mn-ea"/>
            <a:ea typeface="+mn-ea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1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굴림" pitchFamily="50" charset="-127"/>
            <a:ea typeface="굴림" pitchFamily="50" charset="-127"/>
          </a:defRPr>
        </a:defPPr>
      </a:lstStyle>
    </a:lnDef>
  </a:objectDefaults>
  <a:extraClrSchemeLst>
    <a:extraClrScheme>
      <a:clrScheme name="기본 디자인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48203</TotalTime>
  <Words>1061</Words>
  <Application>Microsoft Office PowerPoint</Application>
  <PresentationFormat>A4 Paper (210x297 mm)</PresentationFormat>
  <Paragraphs>153</Paragraphs>
  <Slides>11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나눔스퀘어 Bold</vt:lpstr>
      <vt:lpstr>나눔스퀘어</vt:lpstr>
      <vt:lpstr>나눔스퀘어 ExtraBold</vt:lpstr>
      <vt:lpstr>Georgia</vt:lpstr>
      <vt:lpstr>굴림</vt:lpstr>
      <vt:lpstr>Wingdings</vt:lpstr>
      <vt:lpstr>기본 디자인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Be interactive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신연숙</dc:creator>
  <cp:lastModifiedBy>GCOOP USA Member Management Team</cp:lastModifiedBy>
  <cp:revision>2425</cp:revision>
  <cp:lastPrinted>2018-12-03T11:54:48Z</cp:lastPrinted>
  <dcterms:created xsi:type="dcterms:W3CDTF">2000-04-30T05:41:15Z</dcterms:created>
  <dcterms:modified xsi:type="dcterms:W3CDTF">2020-10-30T19:24:38Z</dcterms:modified>
</cp:coreProperties>
</file>