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437" r:id="rId3"/>
    <p:sldId id="446" r:id="rId4"/>
    <p:sldId id="259" r:id="rId5"/>
    <p:sldId id="449" r:id="rId6"/>
    <p:sldId id="426" r:id="rId7"/>
    <p:sldId id="414" r:id="rId8"/>
    <p:sldId id="428" r:id="rId9"/>
    <p:sldId id="420" r:id="rId10"/>
    <p:sldId id="425" r:id="rId11"/>
    <p:sldId id="427" r:id="rId12"/>
    <p:sldId id="417" r:id="rId13"/>
    <p:sldId id="424" r:id="rId14"/>
    <p:sldId id="457" r:id="rId15"/>
    <p:sldId id="458" r:id="rId16"/>
    <p:sldId id="340" r:id="rId17"/>
    <p:sldId id="336" r:id="rId18"/>
    <p:sldId id="447" r:id="rId19"/>
    <p:sldId id="448" r:id="rId20"/>
    <p:sldId id="286" r:id="rId21"/>
    <p:sldId id="453" r:id="rId22"/>
    <p:sldId id="441" r:id="rId23"/>
    <p:sldId id="411" r:id="rId24"/>
    <p:sldId id="439" r:id="rId25"/>
    <p:sldId id="435" r:id="rId26"/>
    <p:sldId id="419" r:id="rId27"/>
    <p:sldId id="418" r:id="rId28"/>
    <p:sldId id="421" r:id="rId29"/>
    <p:sldId id="422" r:id="rId30"/>
    <p:sldId id="423" r:id="rId31"/>
    <p:sldId id="459" r:id="rId32"/>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71B5F1-AA21-D288-6C94-25AEBA76D759}" name="GC USA-FDA" initials="MK" userId="GC USA-FD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3730"/>
    <a:srgbClr val="FE7040"/>
    <a:srgbClr val="A67C52"/>
    <a:srgbClr val="9C513A"/>
    <a:srgbClr val="FFA015"/>
    <a:srgbClr val="DE943F"/>
    <a:srgbClr val="FFFFFF"/>
    <a:srgbClr val="E5E4E2"/>
    <a:srgbClr val="E2EFDA"/>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307A63-F8FA-4F58-B383-455A8318B014}" v="1" dt="2022-10-26T17:24:35.684"/>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4" autoAdjust="0"/>
    <p:restoredTop sz="89011" autoAdjust="0"/>
  </p:normalViewPr>
  <p:slideViewPr>
    <p:cSldViewPr snapToGrid="0">
      <p:cViewPr varScale="1">
        <p:scale>
          <a:sx n="85" d="100"/>
          <a:sy n="85" d="100"/>
        </p:scale>
        <p:origin x="590"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89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UNGHEE PARK" userId="6515e9a0a379bb30" providerId="LiveId" clId="{3A307A63-F8FA-4F58-B383-455A8318B014}"/>
    <pc:docChg chg="custSel addSld delSld modSld sldOrd">
      <pc:chgData name="YOUNGHEE PARK" userId="6515e9a0a379bb30" providerId="LiveId" clId="{3A307A63-F8FA-4F58-B383-455A8318B014}" dt="2022-10-26T17:34:30.448" v="50" actId="368"/>
      <pc:docMkLst>
        <pc:docMk/>
      </pc:docMkLst>
      <pc:sldChg chg="modSp mod modNotesTx">
        <pc:chgData name="YOUNGHEE PARK" userId="6515e9a0a379bb30" providerId="LiveId" clId="{3A307A63-F8FA-4F58-B383-455A8318B014}" dt="2022-10-26T17:31:19.483" v="44" actId="6549"/>
        <pc:sldMkLst>
          <pc:docMk/>
          <pc:sldMk cId="1538566475" sldId="256"/>
        </pc:sldMkLst>
        <pc:spChg chg="mod">
          <ac:chgData name="YOUNGHEE PARK" userId="6515e9a0a379bb30" providerId="LiveId" clId="{3A307A63-F8FA-4F58-B383-455A8318B014}" dt="2022-10-26T16:03:14.641" v="22" actId="122"/>
          <ac:spMkLst>
            <pc:docMk/>
            <pc:sldMk cId="1538566475" sldId="256"/>
            <ac:spMk id="5" creationId="{00000000-0000-0000-0000-000000000000}"/>
          </ac:spMkLst>
        </pc:spChg>
      </pc:sldChg>
      <pc:sldChg chg="modSp mod">
        <pc:chgData name="YOUNGHEE PARK" userId="6515e9a0a379bb30" providerId="LiveId" clId="{3A307A63-F8FA-4F58-B383-455A8318B014}" dt="2022-10-26T15:47:14.369" v="0" actId="207"/>
        <pc:sldMkLst>
          <pc:docMk/>
          <pc:sldMk cId="2554492845" sldId="259"/>
        </pc:sldMkLst>
        <pc:spChg chg="mod">
          <ac:chgData name="YOUNGHEE PARK" userId="6515e9a0a379bb30" providerId="LiveId" clId="{3A307A63-F8FA-4F58-B383-455A8318B014}" dt="2022-10-26T15:47:14.369" v="0" actId="207"/>
          <ac:spMkLst>
            <pc:docMk/>
            <pc:sldMk cId="2554492845" sldId="259"/>
            <ac:spMk id="31" creationId="{00000000-0000-0000-0000-000000000000}"/>
          </ac:spMkLst>
        </pc:spChg>
      </pc:sldChg>
      <pc:sldChg chg="del">
        <pc:chgData name="YOUNGHEE PARK" userId="6515e9a0a379bb30" providerId="LiveId" clId="{3A307A63-F8FA-4F58-B383-455A8318B014}" dt="2022-10-26T17:26:48.052" v="37" actId="2696"/>
        <pc:sldMkLst>
          <pc:docMk/>
          <pc:sldMk cId="4136835633" sldId="273"/>
        </pc:sldMkLst>
      </pc:sldChg>
      <pc:sldChg chg="modNotes">
        <pc:chgData name="YOUNGHEE PARK" userId="6515e9a0a379bb30" providerId="LiveId" clId="{3A307A63-F8FA-4F58-B383-455A8318B014}" dt="2022-10-26T17:34:30.424" v="48" actId="368"/>
        <pc:sldMkLst>
          <pc:docMk/>
          <pc:sldMk cId="1303924838" sldId="340"/>
        </pc:sldMkLst>
      </pc:sldChg>
      <pc:sldChg chg="delCm">
        <pc:chgData name="YOUNGHEE PARK" userId="6515e9a0a379bb30" providerId="LiveId" clId="{3A307A63-F8FA-4F58-B383-455A8318B014}" dt="2022-10-26T15:51:03.238" v="4"/>
        <pc:sldMkLst>
          <pc:docMk/>
          <pc:sldMk cId="4121893201" sldId="414"/>
        </pc:sldMkLst>
      </pc:sldChg>
      <pc:sldChg chg="modSp mod">
        <pc:chgData name="YOUNGHEE PARK" userId="6515e9a0a379bb30" providerId="LiveId" clId="{3A307A63-F8FA-4F58-B383-455A8318B014}" dt="2022-10-26T15:52:40.145" v="5" actId="207"/>
        <pc:sldMkLst>
          <pc:docMk/>
          <pc:sldMk cId="1450524088" sldId="427"/>
        </pc:sldMkLst>
        <pc:spChg chg="mod">
          <ac:chgData name="YOUNGHEE PARK" userId="6515e9a0a379bb30" providerId="LiveId" clId="{3A307A63-F8FA-4F58-B383-455A8318B014}" dt="2022-10-26T15:52:40.145" v="5" actId="207"/>
          <ac:spMkLst>
            <pc:docMk/>
            <pc:sldMk cId="1450524088" sldId="427"/>
            <ac:spMk id="5" creationId="{00000000-0000-0000-0000-000000000000}"/>
          </ac:spMkLst>
        </pc:spChg>
      </pc:sldChg>
      <pc:sldChg chg="modSp del mod">
        <pc:chgData name="YOUNGHEE PARK" userId="6515e9a0a379bb30" providerId="LiveId" clId="{3A307A63-F8FA-4F58-B383-455A8318B014}" dt="2022-10-26T17:25:22.149" v="31" actId="2696"/>
        <pc:sldMkLst>
          <pc:docMk/>
          <pc:sldMk cId="571702093" sldId="431"/>
        </pc:sldMkLst>
        <pc:spChg chg="mod">
          <ac:chgData name="YOUNGHEE PARK" userId="6515e9a0a379bb30" providerId="LiveId" clId="{3A307A63-F8FA-4F58-B383-455A8318B014}" dt="2022-10-26T15:54:31.470" v="8" actId="207"/>
          <ac:spMkLst>
            <pc:docMk/>
            <pc:sldMk cId="571702093" sldId="431"/>
            <ac:spMk id="9" creationId="{00000000-0000-0000-0000-000000000000}"/>
          </ac:spMkLst>
        </pc:spChg>
      </pc:sldChg>
      <pc:sldChg chg="delCm modNotes">
        <pc:chgData name="YOUNGHEE PARK" userId="6515e9a0a379bb30" providerId="LiveId" clId="{3A307A63-F8FA-4F58-B383-455A8318B014}" dt="2022-10-26T17:34:30.448" v="50" actId="368"/>
        <pc:sldMkLst>
          <pc:docMk/>
          <pc:sldMk cId="3157931501" sldId="435"/>
        </pc:sldMkLst>
      </pc:sldChg>
      <pc:sldChg chg="modNotes">
        <pc:chgData name="YOUNGHEE PARK" userId="6515e9a0a379bb30" providerId="LiveId" clId="{3A307A63-F8FA-4F58-B383-455A8318B014}" dt="2022-10-26T17:34:30.407" v="46" actId="368"/>
        <pc:sldMkLst>
          <pc:docMk/>
          <pc:sldMk cId="2474321961" sldId="437"/>
        </pc:sldMkLst>
      </pc:sldChg>
      <pc:sldChg chg="delCm">
        <pc:chgData name="YOUNGHEE PARK" userId="6515e9a0a379bb30" providerId="LiveId" clId="{3A307A63-F8FA-4F58-B383-455A8318B014}" dt="2022-10-26T15:57:31.387" v="10"/>
        <pc:sldMkLst>
          <pc:docMk/>
          <pc:sldMk cId="4080853329" sldId="439"/>
        </pc:sldMkLst>
      </pc:sldChg>
      <pc:sldChg chg="delCm modNotesTx">
        <pc:chgData name="YOUNGHEE PARK" userId="6515e9a0a379bb30" providerId="LiveId" clId="{3A307A63-F8FA-4F58-B383-455A8318B014}" dt="2022-10-26T16:02:03.523" v="13" actId="6549"/>
        <pc:sldMkLst>
          <pc:docMk/>
          <pc:sldMk cId="2813119061" sldId="441"/>
        </pc:sldMkLst>
      </pc:sldChg>
      <pc:sldChg chg="modSp mod">
        <pc:chgData name="YOUNGHEE PARK" userId="6515e9a0a379bb30" providerId="LiveId" clId="{3A307A63-F8FA-4F58-B383-455A8318B014}" dt="2022-10-26T15:50:16.707" v="2" actId="207"/>
        <pc:sldMkLst>
          <pc:docMk/>
          <pc:sldMk cId="2258985232" sldId="449"/>
        </pc:sldMkLst>
        <pc:spChg chg="mod">
          <ac:chgData name="YOUNGHEE PARK" userId="6515e9a0a379bb30" providerId="LiveId" clId="{3A307A63-F8FA-4F58-B383-455A8318B014}" dt="2022-10-26T15:50:16.707" v="2" actId="207"/>
          <ac:spMkLst>
            <pc:docMk/>
            <pc:sldMk cId="2258985232" sldId="449"/>
            <ac:spMk id="6" creationId="{104EAEEC-5CD7-D070-2500-B4CCD13600E7}"/>
          </ac:spMkLst>
        </pc:spChg>
      </pc:sldChg>
      <pc:sldChg chg="del">
        <pc:chgData name="YOUNGHEE PARK" userId="6515e9a0a379bb30" providerId="LiveId" clId="{3A307A63-F8FA-4F58-B383-455A8318B014}" dt="2022-10-26T17:27:58.046" v="43" actId="2696"/>
        <pc:sldMkLst>
          <pc:docMk/>
          <pc:sldMk cId="4161816670" sldId="455"/>
        </pc:sldMkLst>
      </pc:sldChg>
      <pc:sldChg chg="delSp add del setBg delDesignElem">
        <pc:chgData name="YOUNGHEE PARK" userId="6515e9a0a379bb30" providerId="LiveId" clId="{3A307A63-F8FA-4F58-B383-455A8318B014}" dt="2022-10-26T17:24:48.492" v="26" actId="2696"/>
        <pc:sldMkLst>
          <pc:docMk/>
          <pc:sldMk cId="2013149416" sldId="456"/>
        </pc:sldMkLst>
        <pc:spChg chg="del">
          <ac:chgData name="YOUNGHEE PARK" userId="6515e9a0a379bb30" providerId="LiveId" clId="{3A307A63-F8FA-4F58-B383-455A8318B014}" dt="2022-10-26T17:24:35.684" v="24"/>
          <ac:spMkLst>
            <pc:docMk/>
            <pc:sldMk cId="2013149416" sldId="456"/>
            <ac:spMk id="8" creationId="{A169D286-F4D7-4C8B-A6BD-D05384C7F1D8}"/>
          </ac:spMkLst>
        </pc:spChg>
        <pc:spChg chg="del">
          <ac:chgData name="YOUNGHEE PARK" userId="6515e9a0a379bb30" providerId="LiveId" clId="{3A307A63-F8FA-4F58-B383-455A8318B014}" dt="2022-10-26T17:24:35.684" v="24"/>
          <ac:spMkLst>
            <pc:docMk/>
            <pc:sldMk cId="2013149416" sldId="456"/>
            <ac:spMk id="10" creationId="{39E8235E-135E-4261-8F54-2B316E493C42}"/>
          </ac:spMkLst>
        </pc:spChg>
        <pc:spChg chg="del">
          <ac:chgData name="YOUNGHEE PARK" userId="6515e9a0a379bb30" providerId="LiveId" clId="{3A307A63-F8FA-4F58-B383-455A8318B014}" dt="2022-10-26T17:24:35.684" v="24"/>
          <ac:spMkLst>
            <pc:docMk/>
            <pc:sldMk cId="2013149416" sldId="456"/>
            <ac:spMk id="12" creationId="{D4ED8EC3-4D57-4620-93CE-4E6661F09A3E}"/>
          </ac:spMkLst>
        </pc:spChg>
        <pc:spChg chg="del">
          <ac:chgData name="YOUNGHEE PARK" userId="6515e9a0a379bb30" providerId="LiveId" clId="{3A307A63-F8FA-4F58-B383-455A8318B014}" dt="2022-10-26T17:24:35.684" v="24"/>
          <ac:spMkLst>
            <pc:docMk/>
            <pc:sldMk cId="2013149416" sldId="456"/>
            <ac:spMk id="14" creationId="{83BCB34A-2F40-4F41-8488-A134C1C155B7}"/>
          </ac:spMkLst>
        </pc:spChg>
        <pc:spChg chg="del">
          <ac:chgData name="YOUNGHEE PARK" userId="6515e9a0a379bb30" providerId="LiveId" clId="{3A307A63-F8FA-4F58-B383-455A8318B014}" dt="2022-10-26T17:24:35.684" v="24"/>
          <ac:spMkLst>
            <pc:docMk/>
            <pc:sldMk cId="2013149416" sldId="456"/>
            <ac:spMk id="16" creationId="{F78382DC-4207-465E-B379-1E16448AA222}"/>
          </ac:spMkLst>
        </pc:spChg>
      </pc:sldChg>
      <pc:sldChg chg="addSp modSp new mod setBg">
        <pc:chgData name="YOUNGHEE PARK" userId="6515e9a0a379bb30" providerId="LiveId" clId="{3A307A63-F8FA-4F58-B383-455A8318B014}" dt="2022-10-26T17:25:18.888" v="30" actId="962"/>
        <pc:sldMkLst>
          <pc:docMk/>
          <pc:sldMk cId="874827896" sldId="457"/>
        </pc:sldMkLst>
        <pc:spChg chg="add">
          <ac:chgData name="YOUNGHEE PARK" userId="6515e9a0a379bb30" providerId="LiveId" clId="{3A307A63-F8FA-4F58-B383-455A8318B014}" dt="2022-10-26T17:25:13.962" v="28" actId="26606"/>
          <ac:spMkLst>
            <pc:docMk/>
            <pc:sldMk cId="874827896" sldId="457"/>
            <ac:spMk id="8" creationId="{42A4FC2C-047E-45A5-965D-8E1E3BF09BC6}"/>
          </ac:spMkLst>
        </pc:spChg>
        <pc:picChg chg="add mod">
          <ac:chgData name="YOUNGHEE PARK" userId="6515e9a0a379bb30" providerId="LiveId" clId="{3A307A63-F8FA-4F58-B383-455A8318B014}" dt="2022-10-26T17:25:18.888" v="30" actId="962"/>
          <ac:picMkLst>
            <pc:docMk/>
            <pc:sldMk cId="874827896" sldId="457"/>
            <ac:picMk id="3" creationId="{0CB4DDC6-1987-02C0-B5A5-11DFAB63EEEE}"/>
          </ac:picMkLst>
        </pc:picChg>
      </pc:sldChg>
      <pc:sldChg chg="addSp modSp new mod setBg">
        <pc:chgData name="YOUNGHEE PARK" userId="6515e9a0a379bb30" providerId="LiveId" clId="{3A307A63-F8FA-4F58-B383-455A8318B014}" dt="2022-10-26T17:26:40.375" v="36" actId="962"/>
        <pc:sldMkLst>
          <pc:docMk/>
          <pc:sldMk cId="1643201265" sldId="458"/>
        </pc:sldMkLst>
        <pc:spChg chg="add">
          <ac:chgData name="YOUNGHEE PARK" userId="6515e9a0a379bb30" providerId="LiveId" clId="{3A307A63-F8FA-4F58-B383-455A8318B014}" dt="2022-10-26T17:26:37.147" v="34" actId="26606"/>
          <ac:spMkLst>
            <pc:docMk/>
            <pc:sldMk cId="1643201265" sldId="458"/>
            <ac:spMk id="8" creationId="{42A4FC2C-047E-45A5-965D-8E1E3BF09BC6}"/>
          </ac:spMkLst>
        </pc:spChg>
        <pc:picChg chg="add mod">
          <ac:chgData name="YOUNGHEE PARK" userId="6515e9a0a379bb30" providerId="LiveId" clId="{3A307A63-F8FA-4F58-B383-455A8318B014}" dt="2022-10-26T17:26:40.375" v="36" actId="962"/>
          <ac:picMkLst>
            <pc:docMk/>
            <pc:sldMk cId="1643201265" sldId="458"/>
            <ac:picMk id="3" creationId="{932B6810-F59E-C5B9-A80B-CB458C3BB986}"/>
          </ac:picMkLst>
        </pc:picChg>
      </pc:sldChg>
      <pc:sldChg chg="addSp modSp new mod ord setBg">
        <pc:chgData name="YOUNGHEE PARK" userId="6515e9a0a379bb30" providerId="LiveId" clId="{3A307A63-F8FA-4F58-B383-455A8318B014}" dt="2022-10-26T17:27:53.751" v="42" actId="26606"/>
        <pc:sldMkLst>
          <pc:docMk/>
          <pc:sldMk cId="2935388687" sldId="459"/>
        </pc:sldMkLst>
        <pc:spChg chg="add">
          <ac:chgData name="YOUNGHEE PARK" userId="6515e9a0a379bb30" providerId="LiveId" clId="{3A307A63-F8FA-4F58-B383-455A8318B014}" dt="2022-10-26T17:27:53.751" v="42" actId="26606"/>
          <ac:spMkLst>
            <pc:docMk/>
            <pc:sldMk cId="2935388687" sldId="459"/>
            <ac:spMk id="8" creationId="{42A4FC2C-047E-45A5-965D-8E1E3BF09BC6}"/>
          </ac:spMkLst>
        </pc:spChg>
        <pc:picChg chg="add mod">
          <ac:chgData name="YOUNGHEE PARK" userId="6515e9a0a379bb30" providerId="LiveId" clId="{3A307A63-F8FA-4F58-B383-455A8318B014}" dt="2022-10-26T17:27:53.751" v="42" actId="26606"/>
          <ac:picMkLst>
            <pc:docMk/>
            <pc:sldMk cId="2935388687" sldId="459"/>
            <ac:picMk id="3" creationId="{05ED498C-CDB4-9498-441F-6306B91C38C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9F370-4F97-4E92-86FB-5FA8F1E91756}" type="datetimeFigureOut">
              <a:rPr lang="ko-KR" altLang="en-US" smtClean="0"/>
              <a:t>2022-10-26</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3A60F7-2672-4F8C-A0C1-44B33D5CD904}" type="slidenum">
              <a:rPr lang="ko-KR" altLang="en-US" smtClean="0"/>
              <a:t>‹#›</a:t>
            </a:fld>
            <a:endParaRPr lang="ko-KR" altLang="en-US"/>
          </a:p>
        </p:txBody>
      </p:sp>
    </p:spTree>
    <p:extLst>
      <p:ext uri="{BB962C8B-B14F-4D97-AF65-F5344CB8AC3E}">
        <p14:creationId xmlns:p14="http://schemas.microsoft.com/office/powerpoint/2010/main" val="398009367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1</a:t>
            </a:fld>
            <a:endParaRPr lang="ko-KR" altLang="en-US"/>
          </a:p>
        </p:txBody>
      </p:sp>
    </p:spTree>
    <p:extLst>
      <p:ext uri="{BB962C8B-B14F-4D97-AF65-F5344CB8AC3E}">
        <p14:creationId xmlns:p14="http://schemas.microsoft.com/office/powerpoint/2010/main" val="629734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3A60F7-2672-4F8C-A0C1-44B33D5CD904}" type="slidenum">
              <a:rPr lang="ko-KR" altLang="en-US" smtClean="0"/>
              <a:t>2</a:t>
            </a:fld>
            <a:endParaRPr lang="ko-KR" altLang="en-US"/>
          </a:p>
        </p:txBody>
      </p:sp>
    </p:spTree>
    <p:extLst>
      <p:ext uri="{BB962C8B-B14F-4D97-AF65-F5344CB8AC3E}">
        <p14:creationId xmlns:p14="http://schemas.microsoft.com/office/powerpoint/2010/main" val="328046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2ABEEDD5-B852-431A-AC50-FA1D63F327EE}" type="slidenum">
              <a:rPr lang="en-US" altLang="ko-KR" smtClean="0"/>
              <a:pPr>
                <a:defRPr/>
              </a:pPr>
              <a:t>4</a:t>
            </a:fld>
            <a:endParaRPr lang="en-US" altLang="ko-KR" dirty="0"/>
          </a:p>
        </p:txBody>
      </p:sp>
    </p:spTree>
    <p:extLst>
      <p:ext uri="{BB962C8B-B14F-4D97-AF65-F5344CB8AC3E}">
        <p14:creationId xmlns:p14="http://schemas.microsoft.com/office/powerpoint/2010/main" val="1782788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ko-KR" dirty="0"/>
          </a:p>
        </p:txBody>
      </p:sp>
      <p:sp>
        <p:nvSpPr>
          <p:cNvPr id="4" name="Slide Number Placeholder 3"/>
          <p:cNvSpPr>
            <a:spLocks noGrp="1"/>
          </p:cNvSpPr>
          <p:nvPr>
            <p:ph type="sldNum" sz="quarter" idx="5"/>
          </p:nvPr>
        </p:nvSpPr>
        <p:spPr/>
        <p:txBody>
          <a:bodyPr/>
          <a:lstStyle/>
          <a:p>
            <a:fld id="{C43A60F7-2672-4F8C-A0C1-44B33D5CD904}" type="slidenum">
              <a:rPr lang="ko-KR" altLang="en-US" smtClean="0"/>
              <a:t>5</a:t>
            </a:fld>
            <a:endParaRPr lang="ko-KR" altLang="en-US"/>
          </a:p>
        </p:txBody>
      </p:sp>
    </p:spTree>
    <p:extLst>
      <p:ext uri="{BB962C8B-B14F-4D97-AF65-F5344CB8AC3E}">
        <p14:creationId xmlns:p14="http://schemas.microsoft.com/office/powerpoint/2010/main" val="519884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6</a:t>
            </a:fld>
            <a:endParaRPr lang="ko-KR" altLang="en-US"/>
          </a:p>
        </p:txBody>
      </p:sp>
    </p:spTree>
    <p:extLst>
      <p:ext uri="{BB962C8B-B14F-4D97-AF65-F5344CB8AC3E}">
        <p14:creationId xmlns:p14="http://schemas.microsoft.com/office/powerpoint/2010/main" val="578320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3A60F7-2672-4F8C-A0C1-44B33D5CD904}" type="slidenum">
              <a:rPr lang="ko-KR" altLang="en-US" smtClean="0"/>
              <a:t>7</a:t>
            </a:fld>
            <a:endParaRPr lang="ko-KR" altLang="en-US"/>
          </a:p>
        </p:txBody>
      </p:sp>
    </p:spTree>
    <p:extLst>
      <p:ext uri="{BB962C8B-B14F-4D97-AF65-F5344CB8AC3E}">
        <p14:creationId xmlns:p14="http://schemas.microsoft.com/office/powerpoint/2010/main" val="1847592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3A60F7-2672-4F8C-A0C1-44B33D5CD904}" type="slidenum">
              <a:rPr lang="ko-KR" altLang="en-US" smtClean="0"/>
              <a:t>8</a:t>
            </a:fld>
            <a:endParaRPr lang="ko-KR" altLang="en-US"/>
          </a:p>
        </p:txBody>
      </p:sp>
    </p:spTree>
    <p:extLst>
      <p:ext uri="{BB962C8B-B14F-4D97-AF65-F5344CB8AC3E}">
        <p14:creationId xmlns:p14="http://schemas.microsoft.com/office/powerpoint/2010/main" val="2132134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3A60F7-2672-4F8C-A0C1-44B33D5CD904}" type="slidenum">
              <a:rPr lang="ko-KR" altLang="en-US" smtClean="0"/>
              <a:t>9</a:t>
            </a:fld>
            <a:endParaRPr lang="ko-KR" altLang="en-US"/>
          </a:p>
        </p:txBody>
      </p:sp>
    </p:spTree>
    <p:extLst>
      <p:ext uri="{BB962C8B-B14F-4D97-AF65-F5344CB8AC3E}">
        <p14:creationId xmlns:p14="http://schemas.microsoft.com/office/powerpoint/2010/main" val="298009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12</a:t>
            </a:fld>
            <a:endParaRPr lang="ko-KR" altLang="en-US" dirty="0"/>
          </a:p>
        </p:txBody>
      </p:sp>
    </p:spTree>
    <p:extLst>
      <p:ext uri="{BB962C8B-B14F-4D97-AF65-F5344CB8AC3E}">
        <p14:creationId xmlns:p14="http://schemas.microsoft.com/office/powerpoint/2010/main" val="1481623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13</a:t>
            </a:fld>
            <a:endParaRPr lang="ko-KR" altLang="en-US" dirty="0"/>
          </a:p>
        </p:txBody>
      </p:sp>
    </p:spTree>
    <p:extLst>
      <p:ext uri="{BB962C8B-B14F-4D97-AF65-F5344CB8AC3E}">
        <p14:creationId xmlns:p14="http://schemas.microsoft.com/office/powerpoint/2010/main" val="957007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3A60F7-2672-4F8C-A0C1-44B33D5CD904}" type="slidenum">
              <a:rPr lang="ko-KR" altLang="en-US" smtClean="0"/>
              <a:t>16</a:t>
            </a:fld>
            <a:endParaRPr lang="ko-KR" altLang="en-US"/>
          </a:p>
        </p:txBody>
      </p:sp>
    </p:spTree>
    <p:extLst>
      <p:ext uri="{BB962C8B-B14F-4D97-AF65-F5344CB8AC3E}">
        <p14:creationId xmlns:p14="http://schemas.microsoft.com/office/powerpoint/2010/main" val="4196715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17</a:t>
            </a:fld>
            <a:endParaRPr lang="ko-KR" altLang="en-US" dirty="0"/>
          </a:p>
        </p:txBody>
      </p:sp>
    </p:spTree>
    <p:extLst>
      <p:ext uri="{BB962C8B-B14F-4D97-AF65-F5344CB8AC3E}">
        <p14:creationId xmlns:p14="http://schemas.microsoft.com/office/powerpoint/2010/main" val="2642677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21</a:t>
            </a:fld>
            <a:endParaRPr lang="ko-KR" altLang="en-US"/>
          </a:p>
        </p:txBody>
      </p:sp>
    </p:spTree>
    <p:extLst>
      <p:ext uri="{BB962C8B-B14F-4D97-AF65-F5344CB8AC3E}">
        <p14:creationId xmlns:p14="http://schemas.microsoft.com/office/powerpoint/2010/main" val="1264743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solidFill>
                <a:srgbClr val="FF0000"/>
              </a:solidFill>
            </a:endParaRPr>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22</a:t>
            </a:fld>
            <a:endParaRPr lang="ko-KR" altLang="en-US"/>
          </a:p>
        </p:txBody>
      </p:sp>
    </p:spTree>
    <p:extLst>
      <p:ext uri="{BB962C8B-B14F-4D97-AF65-F5344CB8AC3E}">
        <p14:creationId xmlns:p14="http://schemas.microsoft.com/office/powerpoint/2010/main" val="2821780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23</a:t>
            </a:fld>
            <a:endParaRPr lang="ko-KR" altLang="en-US"/>
          </a:p>
        </p:txBody>
      </p:sp>
    </p:spTree>
    <p:extLst>
      <p:ext uri="{BB962C8B-B14F-4D97-AF65-F5344CB8AC3E}">
        <p14:creationId xmlns:p14="http://schemas.microsoft.com/office/powerpoint/2010/main" val="2625862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24</a:t>
            </a:fld>
            <a:endParaRPr lang="ko-KR" altLang="en-US"/>
          </a:p>
        </p:txBody>
      </p:sp>
    </p:spTree>
    <p:extLst>
      <p:ext uri="{BB962C8B-B14F-4D97-AF65-F5344CB8AC3E}">
        <p14:creationId xmlns:p14="http://schemas.microsoft.com/office/powerpoint/2010/main" val="3961414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dirty="0">
              <a:sym typeface="Wingdings" panose="05000000000000000000" pitchFamily="2" charset="2"/>
            </a:endParaRPr>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25</a:t>
            </a:fld>
            <a:endParaRPr lang="ko-KR" altLang="en-US"/>
          </a:p>
        </p:txBody>
      </p:sp>
    </p:spTree>
    <p:extLst>
      <p:ext uri="{BB962C8B-B14F-4D97-AF65-F5344CB8AC3E}">
        <p14:creationId xmlns:p14="http://schemas.microsoft.com/office/powerpoint/2010/main" val="2050363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28</a:t>
            </a:fld>
            <a:endParaRPr lang="ko-KR" altLang="en-US"/>
          </a:p>
        </p:txBody>
      </p:sp>
    </p:spTree>
    <p:extLst>
      <p:ext uri="{BB962C8B-B14F-4D97-AF65-F5344CB8AC3E}">
        <p14:creationId xmlns:p14="http://schemas.microsoft.com/office/powerpoint/2010/main" val="3721345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29</a:t>
            </a:fld>
            <a:endParaRPr lang="ko-KR" altLang="en-US"/>
          </a:p>
        </p:txBody>
      </p:sp>
    </p:spTree>
    <p:extLst>
      <p:ext uri="{BB962C8B-B14F-4D97-AF65-F5344CB8AC3E}">
        <p14:creationId xmlns:p14="http://schemas.microsoft.com/office/powerpoint/2010/main" val="3943955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43A60F7-2672-4F8C-A0C1-44B33D5CD904}" type="slidenum">
              <a:rPr lang="ko-KR" altLang="en-US" smtClean="0"/>
              <a:t>30</a:t>
            </a:fld>
            <a:endParaRPr lang="ko-KR" altLang="en-US"/>
          </a:p>
        </p:txBody>
      </p:sp>
    </p:spTree>
    <p:extLst>
      <p:ext uri="{BB962C8B-B14F-4D97-AF65-F5344CB8AC3E}">
        <p14:creationId xmlns:p14="http://schemas.microsoft.com/office/powerpoint/2010/main" val="1069978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354770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398472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336296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068325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713642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309564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3322665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328146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3781214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2030076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F2BD36F-7B79-4C37-9E94-1727EEC9F221}" type="datetimeFigureOut">
              <a:rPr lang="ko-KR" altLang="en-US" smtClean="0"/>
              <a:t>2022-10-26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910561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제목 슬라이드">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168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2BD36F-7B79-4C37-9E94-1727EEC9F221}" type="datetimeFigureOut">
              <a:rPr lang="ko-KR" altLang="en-US" smtClean="0"/>
              <a:t>2022-10-26</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59A9D4-3E1F-4F24-BE72-EF275FAF2B68}" type="slidenum">
              <a:rPr lang="ko-KR" altLang="en-US" smtClean="0"/>
              <a:t>‹#›</a:t>
            </a:fld>
            <a:endParaRPr lang="ko-KR" altLang="en-US"/>
          </a:p>
        </p:txBody>
      </p:sp>
    </p:spTree>
    <p:extLst>
      <p:ext uri="{BB962C8B-B14F-4D97-AF65-F5344CB8AC3E}">
        <p14:creationId xmlns:p14="http://schemas.microsoft.com/office/powerpoint/2010/main" val="1969312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1.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jpeg"/><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image" Target="../media/image55.png"/><Relationship Id="rId1" Type="http://schemas.openxmlformats.org/officeDocument/2006/relationships/slideLayout" Target="../slideLayouts/slideLayout1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jpe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p:cNvSpPr txBox="1"/>
          <p:nvPr/>
        </p:nvSpPr>
        <p:spPr>
          <a:xfrm>
            <a:off x="102243" y="2828835"/>
            <a:ext cx="5993757" cy="1200329"/>
          </a:xfrm>
          <a:prstGeom prst="rect">
            <a:avLst/>
          </a:prstGeom>
          <a:noFill/>
        </p:spPr>
        <p:txBody>
          <a:bodyPr wrap="square" rtlCol="0">
            <a:spAutoFit/>
          </a:bodyPr>
          <a:lstStyle/>
          <a:p>
            <a:r>
              <a:rPr lang="en-US" altLang="ko-KR" sz="3600" b="1" spc="-150" dirty="0">
                <a:solidFill>
                  <a:schemeClr val="bg1"/>
                </a:solidFill>
                <a:latin typeface="맑은 고딕" panose="020B0503020000020004" pitchFamily="50" charset="-127"/>
                <a:cs typeface="Arial" panose="020B0604020202020204" pitchFamily="34" charset="0"/>
              </a:rPr>
              <a:t>GCOOP CAFE GANODERMA</a:t>
            </a:r>
          </a:p>
          <a:p>
            <a:pPr algn="ctr"/>
            <a:r>
              <a:rPr lang="en-US" altLang="ko-KR" sz="3600" b="1" spc="-150" dirty="0">
                <a:solidFill>
                  <a:schemeClr val="bg1"/>
                </a:solidFill>
                <a:latin typeface="맑은 고딕" panose="020B0503020000020004" pitchFamily="50" charset="-127"/>
                <a:cs typeface="Arial" panose="020B0604020202020204" pitchFamily="34" charset="0"/>
              </a:rPr>
              <a:t>3-in-1 COFFEE</a:t>
            </a:r>
          </a:p>
        </p:txBody>
      </p:sp>
      <p:sp>
        <p:nvSpPr>
          <p:cNvPr id="7" name="직사각형 6"/>
          <p:cNvSpPr/>
          <p:nvPr/>
        </p:nvSpPr>
        <p:spPr>
          <a:xfrm>
            <a:off x="102243" y="6202968"/>
            <a:ext cx="5993757" cy="861774"/>
          </a:xfrm>
          <a:prstGeom prst="rect">
            <a:avLst/>
          </a:prstGeom>
        </p:spPr>
        <p:txBody>
          <a:bodyPr wrap="square">
            <a:spAutoFit/>
          </a:bodyPr>
          <a:lstStyle/>
          <a:p>
            <a:pPr marL="171450" indent="-171450">
              <a:buFont typeface="Arial" panose="020B0604020202020204" pitchFamily="34" charset="0"/>
              <a:buChar char="•"/>
              <a:defRPr/>
            </a:pPr>
            <a:endParaRPr lang="en-US" altLang="ko-KR" sz="1000" b="1" dirty="0">
              <a:solidFill>
                <a:schemeClr val="bg1"/>
              </a:solidFill>
              <a:latin typeface="맑은 고딕" panose="020B0503020000020004" pitchFamily="50" charset="-127"/>
              <a:ea typeface="맑은 고딕" panose="020B0503020000020004" pitchFamily="50" charset="-127"/>
            </a:endParaRPr>
          </a:p>
          <a:p>
            <a:pPr marL="171450" indent="-171450">
              <a:buFont typeface="Arial" panose="020B0604020202020204" pitchFamily="34" charset="0"/>
              <a:buChar char="•"/>
              <a:defRPr/>
            </a:pPr>
            <a:r>
              <a:rPr lang="en-US" altLang="ko-KR" sz="1000" b="1" dirty="0">
                <a:solidFill>
                  <a:schemeClr val="bg1"/>
                </a:solidFill>
                <a:latin typeface="맑은 고딕" panose="020B0503020000020004" pitchFamily="50" charset="-127"/>
                <a:ea typeface="맑은 고딕" panose="020B0503020000020004" pitchFamily="50" charset="-127"/>
              </a:rPr>
              <a:t>This data is based on the standards of the Korean Ministry of Food and Drug Safety. </a:t>
            </a:r>
          </a:p>
          <a:p>
            <a:pPr>
              <a:defRPr/>
            </a:pPr>
            <a:r>
              <a:rPr lang="en-US" altLang="ko-KR" sz="1000" b="1" dirty="0">
                <a:solidFill>
                  <a:schemeClr val="bg1"/>
                </a:solidFill>
                <a:latin typeface="맑은 고딕" panose="020B0503020000020004" pitchFamily="50" charset="-127"/>
                <a:ea typeface="맑은 고딕" panose="020B0503020000020004" pitchFamily="50" charset="-127"/>
              </a:rPr>
              <a:t>    Please note that the MFDS standards and legal standards for each country are different.
*   This material is for </a:t>
            </a:r>
            <a:r>
              <a:rPr lang="en-US" altLang="ko-KR" sz="1000" b="1" u="sng" dirty="0">
                <a:solidFill>
                  <a:schemeClr val="bg1"/>
                </a:solidFill>
                <a:latin typeface="맑은 고딕" panose="020B0503020000020004" pitchFamily="50" charset="-127"/>
                <a:ea typeface="맑은 고딕" panose="020B0503020000020004" pitchFamily="50" charset="-127"/>
              </a:rPr>
              <a:t>internal</a:t>
            </a:r>
            <a:r>
              <a:rPr lang="en-US" altLang="ko-KR" sz="1000" b="1" dirty="0">
                <a:solidFill>
                  <a:schemeClr val="bg1"/>
                </a:solidFill>
                <a:latin typeface="맑은 고딕" panose="020B0503020000020004" pitchFamily="50" charset="-127"/>
                <a:ea typeface="맑은 고딕" panose="020B0503020000020004" pitchFamily="50" charset="-127"/>
              </a:rPr>
              <a:t> educational purposes only. Please do not distribute it externally.
</a:t>
            </a:r>
            <a:endParaRPr lang="ko-KR" altLang="en-US" sz="1000" b="1" dirty="0">
              <a:solidFill>
                <a:schemeClr val="bg1"/>
              </a:solidFill>
              <a:latin typeface="맑은 고딕" panose="020B0503020000020004" pitchFamily="50" charset="-127"/>
              <a:ea typeface="맑은 고딕" panose="020B0503020000020004" pitchFamily="50" charset="-127"/>
            </a:endParaRPr>
          </a:p>
        </p:txBody>
      </p:sp>
      <p:pic>
        <p:nvPicPr>
          <p:cNvPr id="2" name="Picture 1" descr="Graphical user interface&#10;&#10;Description automatically generated">
            <a:extLst>
              <a:ext uri="{FF2B5EF4-FFF2-40B4-BE49-F238E27FC236}">
                <a16:creationId xmlns:a16="http://schemas.microsoft.com/office/drawing/2014/main" id="{3005DCD9-0F65-3DBE-93BE-8674A95D237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Tree>
    <p:extLst>
      <p:ext uri="{BB962C8B-B14F-4D97-AF65-F5344CB8AC3E}">
        <p14:creationId xmlns:p14="http://schemas.microsoft.com/office/powerpoint/2010/main" val="1538566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그림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Box 11"/>
          <p:cNvSpPr txBox="1">
            <a:spLocks noChangeArrowheads="1"/>
          </p:cNvSpPr>
          <p:nvPr/>
        </p:nvSpPr>
        <p:spPr bwMode="auto">
          <a:xfrm>
            <a:off x="900717" y="173584"/>
            <a:ext cx="97197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pPr algn="ctr"/>
            <a:r>
              <a:rPr lang="en-US" sz="1800" b="1" dirty="0">
                <a:latin typeface="Malgun Gothic" panose="020B0503020000020004" pitchFamily="34" charset="-127"/>
                <a:ea typeface="Malgun Gothic" panose="020B0503020000020004" pitchFamily="34" charset="-127"/>
              </a:rPr>
              <a:t>Regulations Regarding Advertising Claims for Dietary Supplements</a:t>
            </a:r>
          </a:p>
        </p:txBody>
      </p:sp>
      <p:sp>
        <p:nvSpPr>
          <p:cNvPr id="6150" name="TextBox 10"/>
          <p:cNvSpPr txBox="1">
            <a:spLocks noChangeArrowheads="1"/>
          </p:cNvSpPr>
          <p:nvPr/>
        </p:nvSpPr>
        <p:spPr bwMode="auto">
          <a:xfrm>
            <a:off x="497130" y="1089885"/>
            <a:ext cx="743691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r>
              <a:rPr lang="en-US" b="1" dirty="0">
                <a:latin typeface="+mn-lt"/>
              </a:rPr>
              <a:t>GCOOP </a:t>
            </a:r>
            <a:r>
              <a:rPr lang="en-US" dirty="0">
                <a:latin typeface="+mn-lt"/>
              </a:rPr>
              <a:t>strives to promote a healthy and transparent advertising culture to comply with regulatory advertising standards and to ensure that members and consumers are not misled or deceived.</a:t>
            </a:r>
            <a:r>
              <a:rPr lang="en-US" sz="1800" dirty="0">
                <a:latin typeface="+mn-lt"/>
              </a:rPr>
              <a:t> </a:t>
            </a:r>
            <a:r>
              <a:rPr lang="en-US" dirty="0">
                <a:latin typeface="+mn-lt"/>
              </a:rPr>
              <a:t>We ask that you please refer to the guideline below to help </a:t>
            </a:r>
          </a:p>
          <a:p>
            <a:r>
              <a:rPr lang="en-US" dirty="0">
                <a:latin typeface="+mn-lt"/>
              </a:rPr>
              <a:t>prevent the use of false or inaccurate advertising claims.</a:t>
            </a:r>
            <a:endParaRPr lang="en-US" sz="1800" dirty="0">
              <a:latin typeface="+mn-lt"/>
            </a:endParaRPr>
          </a:p>
        </p:txBody>
      </p:sp>
      <p:sp>
        <p:nvSpPr>
          <p:cNvPr id="34823" name="TextBox 9"/>
          <p:cNvSpPr txBox="1">
            <a:spLocks noChangeArrowheads="1"/>
          </p:cNvSpPr>
          <p:nvPr/>
        </p:nvSpPr>
        <p:spPr bwMode="auto">
          <a:xfrm>
            <a:off x="497130" y="2652517"/>
            <a:ext cx="11278918"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r>
              <a:rPr lang="en-US" altLang="ko-KR" b="1" dirty="0">
                <a:latin typeface="맑은 고딕" panose="020B0503020000020004" pitchFamily="50" charset="-127"/>
                <a:ea typeface="맑은 고딕" panose="020B0503020000020004" pitchFamily="50" charset="-127"/>
              </a:rPr>
              <a:t>1. </a:t>
            </a:r>
            <a:r>
              <a:rPr lang="en-US" b="1" dirty="0">
                <a:latin typeface="Malgun Gothic" panose="020B0503020000020004" pitchFamily="34" charset="-127"/>
                <a:ea typeface="Malgun Gothic" panose="020B0503020000020004" pitchFamily="34" charset="-127"/>
              </a:rPr>
              <a:t>Do not use expressions or claims that may mislead consumers to believe a product can prevent</a:t>
            </a:r>
            <a:r>
              <a:rPr lang="en-US" altLang="ko-KR" b="1" dirty="0">
                <a:latin typeface="맑은 고딕" panose="020B0503020000020004" pitchFamily="50" charset="-127"/>
                <a:ea typeface="맑은 고딕" panose="020B0503020000020004" pitchFamily="50" charset="-127"/>
              </a:rPr>
              <a:t> · treat disease</a:t>
            </a:r>
            <a:r>
              <a:rPr lang="en-US" altLang="ko-KR" b="1" dirty="0">
                <a:latin typeface="Malgun Gothic" panose="020B0503020000020004" pitchFamily="34" charset="-127"/>
                <a:ea typeface="Malgun Gothic" panose="020B0503020000020004" pitchFamily="34" charset="-127"/>
              </a:rPr>
              <a:t>.</a:t>
            </a:r>
            <a:endParaRPr lang="ko-KR" altLang="en-US" b="1" dirty="0">
              <a:latin typeface="맑은 고딕" panose="020B0503020000020004" pitchFamily="50" charset="-127"/>
              <a:ea typeface="맑은 고딕" panose="020B0503020000020004" pitchFamily="50" charset="-127"/>
            </a:endParaRPr>
          </a:p>
          <a:p>
            <a:r>
              <a:rPr lang="en-US" altLang="ko-KR" b="1" dirty="0">
                <a:latin typeface="맑은 고딕" panose="020B0503020000020004" pitchFamily="50" charset="-127"/>
                <a:ea typeface="맑은 고딕" panose="020B0503020000020004" pitchFamily="50" charset="-127"/>
              </a:rPr>
              <a:t>2</a:t>
            </a:r>
            <a:r>
              <a:rPr lang="en-US" altLang="ko-KR" b="1" dirty="0">
                <a:latin typeface="Malgun Gothic" panose="020B0503020000020004" pitchFamily="34" charset="-127"/>
                <a:ea typeface="Malgun Gothic" panose="020B0503020000020004" pitchFamily="34" charset="-127"/>
              </a:rPr>
              <a:t>. </a:t>
            </a:r>
            <a:r>
              <a:rPr lang="en-US" b="1" dirty="0">
                <a:latin typeface="Malgun Gothic" panose="020B0503020000020004" pitchFamily="34" charset="-127"/>
                <a:ea typeface="Malgun Gothic" panose="020B0503020000020004" pitchFamily="34" charset="-127"/>
              </a:rPr>
              <a:t>Do not use expressions or claims that may mislead consumers to believe a food or supplement is a drug. </a:t>
            </a:r>
            <a:endParaRPr lang="ko-KR" altLang="en-US" b="1" dirty="0">
              <a:latin typeface="맑은 고딕" panose="020B0503020000020004" pitchFamily="50" charset="-127"/>
              <a:ea typeface="맑은 고딕" panose="020B0503020000020004" pitchFamily="50" charset="-127"/>
            </a:endParaRPr>
          </a:p>
          <a:p>
            <a:r>
              <a:rPr lang="en-US" altLang="ko-KR" b="1" dirty="0">
                <a:latin typeface="맑은 고딕" panose="020B0503020000020004" pitchFamily="50" charset="-127"/>
                <a:ea typeface="맑은 고딕" panose="020B0503020000020004" pitchFamily="50" charset="-127"/>
              </a:rPr>
              <a:t>3. </a:t>
            </a:r>
            <a:r>
              <a:rPr lang="en-US" b="1" dirty="0">
                <a:latin typeface="Malgun Gothic" panose="020B0503020000020004" pitchFamily="34" charset="-127"/>
                <a:ea typeface="Malgun Gothic" panose="020B0503020000020004" pitchFamily="34" charset="-127"/>
              </a:rPr>
              <a:t>Do not make false or exaggerated claims that may mislead consumers to think/believe a product that is not a dietary </a:t>
            </a:r>
          </a:p>
          <a:p>
            <a:r>
              <a:rPr lang="en-US" b="1" dirty="0">
                <a:latin typeface="Malgun Gothic" panose="020B0503020000020004" pitchFamily="34" charset="-127"/>
                <a:ea typeface="Malgun Gothic" panose="020B0503020000020004" pitchFamily="34" charset="-127"/>
              </a:rPr>
              <a:t>   supplement to be a dietary supplement. </a:t>
            </a:r>
            <a:endParaRPr lang="en-US" altLang="ko-KR" b="1" dirty="0">
              <a:latin typeface="Malgun Gothic" panose="020B0503020000020004" pitchFamily="34" charset="-127"/>
              <a:ea typeface="Malgun Gothic" panose="020B0503020000020004" pitchFamily="34" charset="-127"/>
            </a:endParaRPr>
          </a:p>
          <a:p>
            <a:r>
              <a:rPr lang="en-US" altLang="ko-KR" b="1" dirty="0">
                <a:latin typeface="맑은 고딕" panose="020B0503020000020004" pitchFamily="50" charset="-127"/>
                <a:ea typeface="맑은 고딕" panose="020B0503020000020004" pitchFamily="50" charset="-127"/>
              </a:rPr>
              <a:t>4. </a:t>
            </a:r>
            <a:r>
              <a:rPr lang="en-US" b="1" dirty="0">
                <a:latin typeface="Malgun Gothic" panose="020B0503020000020004" pitchFamily="34" charset="-127"/>
                <a:ea typeface="Malgun Gothic" panose="020B0503020000020004" pitchFamily="34" charset="-127"/>
              </a:rPr>
              <a:t>Do not make false or exaggerated claims. </a:t>
            </a:r>
          </a:p>
          <a:p>
            <a:r>
              <a:rPr lang="en-US" altLang="ko-KR" b="1" dirty="0">
                <a:latin typeface="맑은 고딕" panose="020B0503020000020004" pitchFamily="50" charset="-127"/>
                <a:ea typeface="맑은 고딕" panose="020B0503020000020004" pitchFamily="50" charset="-127"/>
              </a:rPr>
              <a:t>5. </a:t>
            </a:r>
            <a:r>
              <a:rPr lang="en-US" b="1" dirty="0">
                <a:latin typeface="Malgun Gothic" panose="020B0503020000020004" pitchFamily="34" charset="-127"/>
                <a:ea typeface="Malgun Gothic" panose="020B0503020000020004" pitchFamily="34" charset="-127"/>
              </a:rPr>
              <a:t>Do not make misleading or deceptive claims. </a:t>
            </a:r>
          </a:p>
          <a:p>
            <a:r>
              <a:rPr lang="en-US" altLang="ko-KR" b="1" dirty="0">
                <a:latin typeface="맑은 고딕" panose="020B0503020000020004" pitchFamily="50" charset="-127"/>
                <a:ea typeface="맑은 고딕" panose="020B0503020000020004" pitchFamily="50" charset="-127"/>
              </a:rPr>
              <a:t>6. </a:t>
            </a:r>
            <a:r>
              <a:rPr lang="en-US" b="1" dirty="0">
                <a:latin typeface="Malgun Gothic" panose="020B0503020000020004" pitchFamily="34" charset="-127"/>
                <a:ea typeface="Malgun Gothic" panose="020B0503020000020004" pitchFamily="34" charset="-127"/>
              </a:rPr>
              <a:t>Do not make claims that defame/slander or may be suspected of defaming/slandering another product or company. </a:t>
            </a:r>
            <a:endParaRPr lang="ko-KR" altLang="en-US" b="1" dirty="0">
              <a:latin typeface="맑은 고딕" panose="020B0503020000020004" pitchFamily="50" charset="-127"/>
              <a:ea typeface="맑은 고딕" panose="020B0503020000020004" pitchFamily="50" charset="-127"/>
            </a:endParaRPr>
          </a:p>
          <a:p>
            <a:r>
              <a:rPr lang="en-US" altLang="ko-KR" b="1" dirty="0">
                <a:latin typeface="맑은 고딕" panose="020B0503020000020004" pitchFamily="50" charset="-127"/>
                <a:ea typeface="맑은 고딕" panose="020B0503020000020004" pitchFamily="50" charset="-127"/>
              </a:rPr>
              <a:t>7. </a:t>
            </a:r>
            <a:r>
              <a:rPr lang="en-US" b="1" dirty="0">
                <a:latin typeface="Malgun Gothic" panose="020B0503020000020004" pitchFamily="34" charset="-127"/>
                <a:ea typeface="Malgun Gothic" panose="020B0503020000020004" pitchFamily="34" charset="-127"/>
              </a:rPr>
              <a:t>Claims that compare products with others on the market, must be objective and the standard of comparison and exactly </a:t>
            </a:r>
          </a:p>
          <a:p>
            <a:r>
              <a:rPr lang="en-US" b="1" dirty="0">
                <a:latin typeface="Malgun Gothic" panose="020B0503020000020004" pitchFamily="34" charset="-127"/>
                <a:ea typeface="Malgun Gothic" panose="020B0503020000020004" pitchFamily="34" charset="-127"/>
              </a:rPr>
              <a:t>    which products are being compared must be made clear. </a:t>
            </a:r>
          </a:p>
          <a:p>
            <a:r>
              <a:rPr lang="en-US" altLang="ko-KR" b="1" dirty="0">
                <a:latin typeface="맑은 고딕" panose="020B0503020000020004" pitchFamily="50" charset="-127"/>
                <a:ea typeface="맑은 고딕" panose="020B0503020000020004" pitchFamily="50" charset="-127"/>
              </a:rPr>
              <a:t>8. </a:t>
            </a:r>
            <a:r>
              <a:rPr lang="en-US" b="1" dirty="0">
                <a:latin typeface="Malgun Gothic" panose="020B0503020000020004" pitchFamily="34" charset="-127"/>
                <a:ea typeface="Malgun Gothic" panose="020B0503020000020004" pitchFamily="34" charset="-127"/>
              </a:rPr>
              <a:t>Expressions or claims that promote speculative feelings or significantly infringe public morals or social ethics by using obscene expressions.</a:t>
            </a:r>
            <a:endParaRPr lang="ko-KR" altLang="en-US" b="1" dirty="0">
              <a:latin typeface="Malgun Gothic" panose="020B0503020000020004" pitchFamily="34" charset="-127"/>
              <a:ea typeface="Malgun Gothic" panose="020B0503020000020004" pitchFamily="34" charset="-127"/>
            </a:endParaRPr>
          </a:p>
          <a:p>
            <a:r>
              <a:rPr lang="en-US" altLang="ko-KR" b="1" dirty="0">
                <a:latin typeface="맑은 고딕" panose="020B0503020000020004" pitchFamily="50" charset="-127"/>
                <a:ea typeface="맑은 고딕" panose="020B0503020000020004" pitchFamily="50" charset="-127"/>
              </a:rPr>
              <a:t>9. </a:t>
            </a:r>
            <a:r>
              <a:rPr lang="en-US" b="1" dirty="0">
                <a:latin typeface="Malgun Gothic" panose="020B0503020000020004" pitchFamily="34" charset="-127"/>
                <a:ea typeface="Malgun Gothic" panose="020B0503020000020004" pitchFamily="34" charset="-127"/>
              </a:rPr>
              <a:t>Expressions or advertising claims in violation of business operator's compliance (manufacturing facilities, expiration date, and promotion of corruption and speculative practices).</a:t>
            </a:r>
            <a:endParaRPr lang="en-US" altLang="ko-KR" b="1" dirty="0">
              <a:latin typeface="Malgun Gothic" panose="020B0503020000020004" pitchFamily="34" charset="-127"/>
              <a:ea typeface="Malgun Gothic" panose="020B0503020000020004" pitchFamily="34" charset="-127"/>
            </a:endParaRPr>
          </a:p>
        </p:txBody>
      </p:sp>
      <p:sp>
        <p:nvSpPr>
          <p:cNvPr id="11" name="TextBox 20"/>
          <p:cNvSpPr txBox="1">
            <a:spLocks noChangeArrowheads="1"/>
          </p:cNvSpPr>
          <p:nvPr/>
        </p:nvSpPr>
        <p:spPr bwMode="auto">
          <a:xfrm>
            <a:off x="8489573" y="6399890"/>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굴림" panose="020B0600000101010101" pitchFamily="50" charset="-127"/>
                <a:ea typeface="굴림" panose="020B0600000101010101" pitchFamily="50" charset="-127"/>
              </a:defRPr>
            </a:lvl1pPr>
            <a:lvl2pPr marL="742950" indent="-285750">
              <a:defRPr kumimoji="1" sz="1400">
                <a:solidFill>
                  <a:schemeClr val="tx1"/>
                </a:solidFill>
                <a:latin typeface="굴림" panose="020B0600000101010101" pitchFamily="50" charset="-127"/>
                <a:ea typeface="굴림" panose="020B0600000101010101" pitchFamily="50" charset="-127"/>
              </a:defRPr>
            </a:lvl2pPr>
            <a:lvl3pPr marL="1143000" indent="-228600">
              <a:defRPr kumimoji="1" sz="1400">
                <a:solidFill>
                  <a:schemeClr val="tx1"/>
                </a:solidFill>
                <a:latin typeface="굴림" panose="020B0600000101010101" pitchFamily="50" charset="-127"/>
                <a:ea typeface="굴림" panose="020B0600000101010101" pitchFamily="50" charset="-127"/>
              </a:defRPr>
            </a:lvl3pPr>
            <a:lvl4pPr marL="1600200" indent="-228600">
              <a:defRPr kumimoji="1" sz="1400">
                <a:solidFill>
                  <a:schemeClr val="tx1"/>
                </a:solidFill>
                <a:latin typeface="굴림" panose="020B0600000101010101" pitchFamily="50" charset="-127"/>
                <a:ea typeface="굴림" panose="020B0600000101010101" pitchFamily="50" charset="-127"/>
              </a:defRPr>
            </a:lvl4pPr>
            <a:lvl5pPr marL="2057400" indent="-228600">
              <a:defRPr kumimoji="1" sz="1400">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sz="1400">
                <a:solidFill>
                  <a:schemeClr val="tx1"/>
                </a:solidFill>
                <a:latin typeface="굴림" panose="020B0600000101010101" pitchFamily="50" charset="-127"/>
                <a:ea typeface="굴림" panose="020B0600000101010101" pitchFamily="50" charset="-127"/>
              </a:defRPr>
            </a:lvl9pPr>
          </a:lstStyle>
          <a:p>
            <a:pPr marL="171450" indent="-171450">
              <a:buFont typeface="Arial" panose="020B0604020202020204" pitchFamily="34" charset="0"/>
              <a:buChar char="•"/>
            </a:pPr>
            <a:r>
              <a:rPr lang="en-US" sz="900" dirty="0">
                <a:latin typeface="Malgun Gothic" panose="020B0503020000020004" pitchFamily="34" charset="-127"/>
                <a:ea typeface="Malgun Gothic" panose="020B0503020000020004" pitchFamily="34" charset="-127"/>
              </a:rPr>
              <a:t>This document is intended for internal training purposes only. </a:t>
            </a:r>
          </a:p>
          <a:p>
            <a:r>
              <a:rPr lang="en-US" sz="900" dirty="0">
                <a:latin typeface="Malgun Gothic" panose="020B0503020000020004" pitchFamily="34" charset="-127"/>
                <a:ea typeface="Malgun Gothic" panose="020B0503020000020004" pitchFamily="34" charset="-127"/>
              </a:rPr>
              <a:t>    Unauthorized use of this document is strictly prohibited.</a:t>
            </a:r>
          </a:p>
        </p:txBody>
      </p:sp>
    </p:spTree>
    <p:extLst>
      <p:ext uri="{BB962C8B-B14F-4D97-AF65-F5344CB8AC3E}">
        <p14:creationId xmlns:p14="http://schemas.microsoft.com/office/powerpoint/2010/main" val="2474321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23EF0B-5846-F4EB-6171-E39891A23B83}"/>
              </a:ext>
            </a:extLst>
          </p:cNvPr>
          <p:cNvPicPr>
            <a:picLocks noChangeAspect="1"/>
          </p:cNvPicPr>
          <p:nvPr/>
        </p:nvPicPr>
        <p:blipFill>
          <a:blip r:embed="rId2"/>
          <a:stretch>
            <a:fillRect/>
          </a:stretch>
        </p:blipFill>
        <p:spPr>
          <a:xfrm>
            <a:off x="0" y="0"/>
            <a:ext cx="5306785" cy="6858000"/>
          </a:xfrm>
          <a:prstGeom prst="rect">
            <a:avLst/>
          </a:prstGeom>
        </p:spPr>
      </p:pic>
      <p:sp>
        <p:nvSpPr>
          <p:cNvPr id="4" name="Content Placeholder 6">
            <a:extLst>
              <a:ext uri="{FF2B5EF4-FFF2-40B4-BE49-F238E27FC236}">
                <a16:creationId xmlns:a16="http://schemas.microsoft.com/office/drawing/2014/main" id="{CC6423EB-93E5-8316-8376-1B4E15FEC737}"/>
              </a:ext>
            </a:extLst>
          </p:cNvPr>
          <p:cNvSpPr txBox="1">
            <a:spLocks/>
          </p:cNvSpPr>
          <p:nvPr/>
        </p:nvSpPr>
        <p:spPr>
          <a:xfrm>
            <a:off x="6096000" y="2013884"/>
            <a:ext cx="5593229" cy="4351338"/>
          </a:xfrm>
          <a:prstGeom prst="rect">
            <a:avLst/>
          </a:prstGeom>
        </p:spPr>
        <p:txBody>
          <a:bodyPr>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en-US" altLang="ko-KR" sz="1800" b="1" dirty="0">
                <a:ea typeface="맑은 고딕" panose="020B0503020000020004" pitchFamily="50" charset="-127"/>
              </a:rPr>
              <a:t>Key Points of Ganoderma </a:t>
            </a:r>
            <a:r>
              <a:rPr lang="en-US" altLang="ko-KR" sz="1800" b="1" dirty="0"/>
              <a:t>3-in-1 Coffee</a:t>
            </a:r>
            <a:endParaRPr lang="en-US" altLang="ko-KR" sz="1800" b="1" dirty="0">
              <a:ea typeface="맑은 고딕" panose="020B0503020000020004" pitchFamily="50" charset="-127"/>
            </a:endParaRPr>
          </a:p>
          <a:p>
            <a:pPr marL="342900" indent="-342900">
              <a:buFont typeface="+mj-lt"/>
              <a:buAutoNum type="arabicPeriod"/>
            </a:pPr>
            <a:r>
              <a:rPr lang="en-US" altLang="ko-KR" sz="1800" b="1" dirty="0">
                <a:ea typeface="맑은 고딕" panose="020B0503020000020004" pitchFamily="50" charset="-127"/>
              </a:rPr>
              <a:t>Introduction</a:t>
            </a:r>
          </a:p>
          <a:p>
            <a:pPr marL="342900" indent="-342900">
              <a:buFont typeface="+mj-lt"/>
              <a:buAutoNum type="arabicPeriod"/>
            </a:pPr>
            <a:r>
              <a:rPr lang="en-US" altLang="ko-KR" sz="1800" b="1" dirty="0">
                <a:ea typeface="맑은 고딕" panose="020B0503020000020004" pitchFamily="50" charset="-127"/>
              </a:rPr>
              <a:t>Product Characteristics</a:t>
            </a:r>
          </a:p>
          <a:p>
            <a:pPr marL="342900" indent="-342900">
              <a:buFont typeface="+mj-lt"/>
              <a:buAutoNum type="arabicPeriod"/>
            </a:pPr>
            <a:r>
              <a:rPr lang="en-US" altLang="ko-KR" sz="1800" b="1" dirty="0">
                <a:ea typeface="맑은 고딕" panose="020B0503020000020004" pitchFamily="50" charset="-127"/>
              </a:rPr>
              <a:t>Recommended Drinking Practices</a:t>
            </a:r>
          </a:p>
          <a:p>
            <a:pPr marL="342900" indent="-342900">
              <a:buFont typeface="+mj-lt"/>
              <a:buAutoNum type="arabicPeriod"/>
            </a:pPr>
            <a:r>
              <a:rPr lang="en-US" altLang="ko-KR" sz="1800" b="1" dirty="0">
                <a:ea typeface="맑은 고딕" panose="020B0503020000020004" pitchFamily="50" charset="-127"/>
              </a:rPr>
              <a:t>Recommended For</a:t>
            </a:r>
          </a:p>
          <a:p>
            <a:pPr marL="342900" indent="-342900">
              <a:buFont typeface="+mj-lt"/>
              <a:buAutoNum type="arabicPeriod"/>
            </a:pPr>
            <a:r>
              <a:rPr lang="en-US" altLang="ko-KR" sz="1800" b="1" dirty="0">
                <a:ea typeface="맑은 고딕" panose="020B0503020000020004" pitchFamily="50" charset="-127"/>
              </a:rPr>
              <a:t>Related Products (Good to Take Together)</a:t>
            </a:r>
          </a:p>
          <a:p>
            <a:pPr marL="342900" indent="-342900">
              <a:buFont typeface="+mj-lt"/>
              <a:buAutoNum type="arabicPeriod"/>
            </a:pPr>
            <a:r>
              <a:rPr lang="en-US" sz="1800" b="1" dirty="0">
                <a:ea typeface="맑은 고딕" panose="020B0503020000020004" pitchFamily="50" charset="-127"/>
              </a:rPr>
              <a:t>Q &amp; A</a:t>
            </a:r>
          </a:p>
          <a:p>
            <a:pPr marL="342900" indent="-342900">
              <a:buFont typeface="+mj-lt"/>
              <a:buAutoNum type="arabicPeriod"/>
            </a:pPr>
            <a:r>
              <a:rPr lang="en-US" altLang="ko-KR" sz="1800" b="1" dirty="0">
                <a:ea typeface="맑은 고딕" panose="020B0503020000020004" pitchFamily="50" charset="-127"/>
              </a:rPr>
              <a:t>References</a:t>
            </a:r>
            <a:endParaRPr lang="en-US" sz="1800" dirty="0"/>
          </a:p>
        </p:txBody>
      </p:sp>
      <p:sp>
        <p:nvSpPr>
          <p:cNvPr id="5" name="TextBox 4">
            <a:extLst>
              <a:ext uri="{FF2B5EF4-FFF2-40B4-BE49-F238E27FC236}">
                <a16:creationId xmlns:a16="http://schemas.microsoft.com/office/drawing/2014/main" id="{A3CBB89E-588C-1F7A-8802-0695EF83C507}"/>
              </a:ext>
            </a:extLst>
          </p:cNvPr>
          <p:cNvSpPr txBox="1"/>
          <p:nvPr/>
        </p:nvSpPr>
        <p:spPr>
          <a:xfrm>
            <a:off x="5683624" y="1111343"/>
            <a:ext cx="5880847" cy="461665"/>
          </a:xfrm>
          <a:prstGeom prst="rect">
            <a:avLst/>
          </a:prstGeom>
          <a:noFill/>
        </p:spPr>
        <p:txBody>
          <a:bodyPr wrap="square">
            <a:spAutoFit/>
          </a:bodyPr>
          <a:lstStyle/>
          <a:p>
            <a:r>
              <a:rPr lang="en-US" altLang="ko-KR" sz="2400" b="1" dirty="0"/>
              <a:t>GCOOP Café Ganoderma 3-in-1 Coffee</a:t>
            </a:r>
          </a:p>
        </p:txBody>
      </p:sp>
    </p:spTree>
    <p:extLst>
      <p:ext uri="{BB962C8B-B14F-4D97-AF65-F5344CB8AC3E}">
        <p14:creationId xmlns:p14="http://schemas.microsoft.com/office/powerpoint/2010/main" val="1346393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2670376" y="581278"/>
            <a:ext cx="6061248" cy="400110"/>
          </a:xfrm>
          <a:prstGeom prst="rect">
            <a:avLst/>
          </a:prstGeom>
          <a:noFill/>
        </p:spPr>
        <p:txBody>
          <a:bodyPr wrap="square" rtlCol="0">
            <a:spAutoFit/>
          </a:bodyPr>
          <a:lstStyle/>
          <a:p>
            <a:pPr algn="ctr"/>
            <a:r>
              <a:rPr lang="en-US" altLang="ko-KR" sz="2000" b="1" dirty="0">
                <a:latin typeface="맑은 고딕" panose="020B0503020000020004" pitchFamily="50" charset="-127"/>
                <a:ea typeface="맑은 고딕" panose="020B0503020000020004" pitchFamily="50" charset="-127"/>
              </a:rPr>
              <a:t>Key Points of Ganoderma 3-in-1 Coffee</a:t>
            </a:r>
            <a:endParaRPr lang="en-US" altLang="ko-KR" sz="900" dirty="0">
              <a:latin typeface="맑은 고딕" panose="020B0503020000020004" pitchFamily="50" charset="-127"/>
              <a:ea typeface="맑은 고딕" panose="020B0503020000020004" pitchFamily="50" charset="-127"/>
            </a:endParaRPr>
          </a:p>
        </p:txBody>
      </p:sp>
      <p:sp>
        <p:nvSpPr>
          <p:cNvPr id="11" name="직사각형 10"/>
          <p:cNvSpPr/>
          <p:nvPr/>
        </p:nvSpPr>
        <p:spPr bwMode="auto">
          <a:xfrm>
            <a:off x="852829" y="2531333"/>
            <a:ext cx="10922076" cy="338554"/>
          </a:xfrm>
          <a:prstGeom prst="rect">
            <a:avLst/>
          </a:prstGeom>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r>
              <a:rPr lang="en-US" altLang="ko-KR" sz="1600" b="1" dirty="0"/>
              <a:t>5mg of Ganoderma Extract (5mg) 730ug(ppm) of Beta Glucan, and 150mg of Polyphenols </a:t>
            </a:r>
            <a:r>
              <a:rPr lang="en-US" altLang="ko-KR" sz="1400" b="1" dirty="0"/>
              <a:t>in one cup of coffee.</a:t>
            </a:r>
            <a:endParaRPr lang="ko-KR" altLang="en-US" sz="1600" b="1" dirty="0"/>
          </a:p>
        </p:txBody>
      </p:sp>
      <p:sp>
        <p:nvSpPr>
          <p:cNvPr id="17" name="직사각형 16"/>
          <p:cNvSpPr/>
          <p:nvPr/>
        </p:nvSpPr>
        <p:spPr bwMode="auto">
          <a:xfrm>
            <a:off x="852829" y="3095979"/>
            <a:ext cx="10922076" cy="358624"/>
          </a:xfrm>
          <a:prstGeom prst="rect">
            <a:avLst/>
          </a:prstGeom>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lvl="0">
              <a:lnSpc>
                <a:spcPct val="120000"/>
              </a:lnSpc>
            </a:pPr>
            <a:r>
              <a:rPr lang="en-US" altLang="ko-KR" sz="1600" b="1" dirty="0"/>
              <a:t>Sugar Free, Cholesterol Free, Sodium Caseinate, Low Calorie</a:t>
            </a:r>
          </a:p>
        </p:txBody>
      </p:sp>
      <p:sp>
        <p:nvSpPr>
          <p:cNvPr id="18" name="직사각형 17"/>
          <p:cNvSpPr/>
          <p:nvPr/>
        </p:nvSpPr>
        <p:spPr bwMode="auto">
          <a:xfrm>
            <a:off x="369177" y="3079307"/>
            <a:ext cx="468052" cy="391967"/>
          </a:xfrm>
          <a:prstGeom prst="rect">
            <a:avLst/>
          </a:prstGeom>
          <a:solidFill>
            <a:schemeClr val="accent2">
              <a:lumMod val="50000"/>
            </a:schemeClr>
          </a:solidFill>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lnSpc>
                <a:spcPct val="120000"/>
              </a:lnSpc>
              <a:buFont typeface="Arial" panose="020B0604020202020204" pitchFamily="34" charset="0"/>
              <a:buNone/>
            </a:pPr>
            <a:r>
              <a:rPr lang="en-US" altLang="ko-KR" b="1" dirty="0">
                <a:solidFill>
                  <a:schemeClr val="bg1"/>
                </a:solidFill>
                <a:latin typeface="맑은 고딕" panose="020B0503020000020004" pitchFamily="50" charset="-127"/>
                <a:ea typeface="맑은 고딕" panose="020B0503020000020004" pitchFamily="50" charset="-127"/>
              </a:rPr>
              <a:t>3</a:t>
            </a:r>
            <a:endParaRPr lang="ko-KR" altLang="en-US" sz="1800" b="1" dirty="0">
              <a:solidFill>
                <a:schemeClr val="bg1"/>
              </a:solidFill>
              <a:latin typeface="맑은 고딕" panose="020B0503020000020004" pitchFamily="50" charset="-127"/>
              <a:ea typeface="맑은 고딕" panose="020B0503020000020004" pitchFamily="50" charset="-127"/>
            </a:endParaRPr>
          </a:p>
        </p:txBody>
      </p:sp>
      <p:sp>
        <p:nvSpPr>
          <p:cNvPr id="6" name="직사각형 5"/>
          <p:cNvSpPr/>
          <p:nvPr/>
        </p:nvSpPr>
        <p:spPr>
          <a:xfrm>
            <a:off x="369177" y="2477380"/>
            <a:ext cx="483652" cy="435597"/>
          </a:xfrm>
          <a:prstGeom prst="rect">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t>2</a:t>
            </a:r>
            <a:endParaRPr lang="ko-KR" altLang="en-US" b="1" dirty="0"/>
          </a:p>
        </p:txBody>
      </p:sp>
      <p:sp>
        <p:nvSpPr>
          <p:cNvPr id="16" name="직사각형 15"/>
          <p:cNvSpPr/>
          <p:nvPr/>
        </p:nvSpPr>
        <p:spPr bwMode="auto">
          <a:xfrm>
            <a:off x="814276" y="4225586"/>
            <a:ext cx="10960628" cy="338554"/>
          </a:xfrm>
          <a:prstGeom prst="rect">
            <a:avLst/>
          </a:prstGeom>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just"/>
            <a:r>
              <a:rPr lang="en-US" altLang="ko-KR" sz="1600" b="1" dirty="0">
                <a:solidFill>
                  <a:schemeClr val="tx1"/>
                </a:solidFill>
                <a:latin typeface="맑은 고딕" panose="020B0503020000020004" pitchFamily="50" charset="-127"/>
              </a:rPr>
              <a:t>Additive Free</a:t>
            </a:r>
            <a:endParaRPr lang="ko-KR" altLang="en-US" sz="1600" b="1" dirty="0">
              <a:solidFill>
                <a:schemeClr val="tx1"/>
              </a:solidFill>
              <a:latin typeface="맑은 고딕" panose="020B0503020000020004" pitchFamily="50" charset="-127"/>
            </a:endParaRPr>
          </a:p>
        </p:txBody>
      </p:sp>
      <p:sp>
        <p:nvSpPr>
          <p:cNvPr id="20" name="직사각형 19"/>
          <p:cNvSpPr/>
          <p:nvPr/>
        </p:nvSpPr>
        <p:spPr bwMode="auto">
          <a:xfrm>
            <a:off x="330624" y="4198878"/>
            <a:ext cx="468052" cy="391967"/>
          </a:xfrm>
          <a:prstGeom prst="rect">
            <a:avLst/>
          </a:prstGeom>
          <a:solidFill>
            <a:schemeClr val="accent2">
              <a:lumMod val="50000"/>
            </a:schemeClr>
          </a:solidFill>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lnSpc>
                <a:spcPct val="120000"/>
              </a:lnSpc>
              <a:buFont typeface="Arial" panose="020B0604020202020204" pitchFamily="34" charset="0"/>
              <a:buNone/>
            </a:pPr>
            <a:r>
              <a:rPr lang="en-US" altLang="ko-KR" b="1" dirty="0">
                <a:solidFill>
                  <a:schemeClr val="bg1"/>
                </a:solidFill>
                <a:latin typeface="맑은 고딕" panose="020B0503020000020004" pitchFamily="50" charset="-127"/>
                <a:ea typeface="맑은 고딕" panose="020B0503020000020004" pitchFamily="50" charset="-127"/>
              </a:rPr>
              <a:t>5</a:t>
            </a:r>
            <a:endParaRPr lang="ko-KR" altLang="en-US" sz="1800" b="1" dirty="0">
              <a:solidFill>
                <a:schemeClr val="bg1"/>
              </a:solidFill>
              <a:latin typeface="맑은 고딕" panose="020B0503020000020004" pitchFamily="50" charset="-127"/>
              <a:ea typeface="맑은 고딕" panose="020B0503020000020004" pitchFamily="50" charset="-127"/>
            </a:endParaRPr>
          </a:p>
        </p:txBody>
      </p:sp>
      <p:sp>
        <p:nvSpPr>
          <p:cNvPr id="31" name="직사각형 30"/>
          <p:cNvSpPr/>
          <p:nvPr/>
        </p:nvSpPr>
        <p:spPr bwMode="auto">
          <a:xfrm>
            <a:off x="829876" y="3671459"/>
            <a:ext cx="10945028" cy="338554"/>
          </a:xfrm>
          <a:prstGeom prst="rect">
            <a:avLst/>
          </a:prstGeom>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r>
              <a:rPr lang="en-US" altLang="ko-KR" sz="1600" b="1" dirty="0"/>
              <a:t>Brazilian Coffee Beans, Stevia, Ganoderma Lucidum, Grade 1A Milk </a:t>
            </a:r>
            <a:r>
              <a:rPr lang="en-US" altLang="ko-KR" sz="1600" b="1" dirty="0">
                <a:solidFill>
                  <a:schemeClr val="tx1"/>
                </a:solidFill>
              </a:rPr>
              <a:t>Sourced from South Korea</a:t>
            </a:r>
            <a:r>
              <a:rPr lang="en-US" altLang="ko-KR" sz="1600" b="1" dirty="0"/>
              <a:t>, Milk Calcium </a:t>
            </a:r>
            <a:endParaRPr lang="ko-KR" altLang="en-US" sz="1600" b="1" dirty="0"/>
          </a:p>
        </p:txBody>
      </p:sp>
      <p:sp>
        <p:nvSpPr>
          <p:cNvPr id="32" name="직사각형 31"/>
          <p:cNvSpPr/>
          <p:nvPr/>
        </p:nvSpPr>
        <p:spPr bwMode="auto">
          <a:xfrm>
            <a:off x="346224" y="3644752"/>
            <a:ext cx="468052" cy="391967"/>
          </a:xfrm>
          <a:prstGeom prst="rect">
            <a:avLst/>
          </a:prstGeom>
          <a:solidFill>
            <a:schemeClr val="accent2">
              <a:lumMod val="50000"/>
            </a:schemeClr>
          </a:solidFill>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lnSpc>
                <a:spcPct val="120000"/>
              </a:lnSpc>
              <a:buFont typeface="Arial" panose="020B0604020202020204" pitchFamily="34" charset="0"/>
              <a:buNone/>
            </a:pPr>
            <a:r>
              <a:rPr lang="en-US" altLang="ko-KR" b="1" dirty="0">
                <a:solidFill>
                  <a:schemeClr val="bg1"/>
                </a:solidFill>
                <a:latin typeface="맑은 고딕" panose="020B0503020000020004" pitchFamily="50" charset="-127"/>
                <a:ea typeface="맑은 고딕" panose="020B0503020000020004" pitchFamily="50" charset="-127"/>
              </a:rPr>
              <a:t>4</a:t>
            </a:r>
            <a:endParaRPr lang="ko-KR" altLang="en-US" sz="1800" b="1" dirty="0">
              <a:solidFill>
                <a:schemeClr val="bg1"/>
              </a:solidFill>
              <a:latin typeface="맑은 고딕" panose="020B0503020000020004" pitchFamily="50" charset="-127"/>
              <a:ea typeface="맑은 고딕" panose="020B0503020000020004" pitchFamily="50" charset="-127"/>
            </a:endParaRPr>
          </a:p>
        </p:txBody>
      </p:sp>
      <p:sp>
        <p:nvSpPr>
          <p:cNvPr id="14" name="직사각형 13"/>
          <p:cNvSpPr/>
          <p:nvPr/>
        </p:nvSpPr>
        <p:spPr bwMode="auto">
          <a:xfrm>
            <a:off x="874983" y="1990075"/>
            <a:ext cx="10717577" cy="338554"/>
          </a:xfrm>
          <a:prstGeom prst="rect">
            <a:avLst/>
          </a:prstGeom>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r>
              <a:rPr lang="en-US" altLang="ko-KR" sz="1600" b="1" dirty="0"/>
              <a:t>Dietary Supplement Instant Coffee with Reishi (Ganoderma) Mushroom Extract</a:t>
            </a:r>
            <a:endParaRPr lang="ko-KR" altLang="en-US" sz="1600" b="1" dirty="0"/>
          </a:p>
        </p:txBody>
      </p:sp>
      <p:sp>
        <p:nvSpPr>
          <p:cNvPr id="15" name="직사각형 14"/>
          <p:cNvSpPr/>
          <p:nvPr/>
        </p:nvSpPr>
        <p:spPr bwMode="auto">
          <a:xfrm>
            <a:off x="402288" y="1906019"/>
            <a:ext cx="474067" cy="422916"/>
          </a:xfrm>
          <a:prstGeom prst="rect">
            <a:avLst/>
          </a:prstGeom>
          <a:solidFill>
            <a:schemeClr val="accent2">
              <a:lumMod val="50000"/>
            </a:schemeClr>
          </a:solidFill>
          <a:ln>
            <a:solidFill>
              <a:schemeClr val="accent2">
                <a:lumMod val="50000"/>
              </a:schemeClr>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lnSpc>
                <a:spcPct val="120000"/>
              </a:lnSpc>
              <a:buFont typeface="Arial" panose="020B0604020202020204" pitchFamily="34" charset="0"/>
              <a:buNone/>
            </a:pPr>
            <a:r>
              <a:rPr lang="en-US" altLang="ko-KR" sz="1800" b="1" dirty="0">
                <a:solidFill>
                  <a:schemeClr val="bg1"/>
                </a:solidFill>
                <a:latin typeface="맑은 고딕" panose="020B0503020000020004" pitchFamily="50" charset="-127"/>
                <a:ea typeface="맑은 고딕" panose="020B0503020000020004" pitchFamily="50" charset="-127"/>
              </a:rPr>
              <a:t>1</a:t>
            </a:r>
            <a:endParaRPr lang="ko-KR" altLang="en-US" sz="1800" b="1" dirty="0">
              <a:solidFill>
                <a:schemeClr val="bg1"/>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554492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7E7648-4E5C-BD3B-3DAB-D785A06F2FED}"/>
              </a:ext>
            </a:extLst>
          </p:cNvPr>
          <p:cNvPicPr>
            <a:picLocks noChangeAspect="1"/>
          </p:cNvPicPr>
          <p:nvPr/>
        </p:nvPicPr>
        <p:blipFill>
          <a:blip r:embed="rId3"/>
          <a:stretch>
            <a:fillRect/>
          </a:stretch>
        </p:blipFill>
        <p:spPr>
          <a:xfrm>
            <a:off x="0" y="0"/>
            <a:ext cx="4529789" cy="6858000"/>
          </a:xfrm>
          <a:prstGeom prst="rect">
            <a:avLst/>
          </a:prstGeom>
        </p:spPr>
      </p:pic>
      <p:sp>
        <p:nvSpPr>
          <p:cNvPr id="4" name="TextBox 3">
            <a:extLst>
              <a:ext uri="{FF2B5EF4-FFF2-40B4-BE49-F238E27FC236}">
                <a16:creationId xmlns:a16="http://schemas.microsoft.com/office/drawing/2014/main" id="{323219EE-D0C6-9E33-396F-F3A75D92B27B}"/>
              </a:ext>
            </a:extLst>
          </p:cNvPr>
          <p:cNvSpPr txBox="1"/>
          <p:nvPr/>
        </p:nvSpPr>
        <p:spPr>
          <a:xfrm>
            <a:off x="6541228" y="767500"/>
            <a:ext cx="4215514" cy="401457"/>
          </a:xfrm>
          <a:prstGeom prst="rect">
            <a:avLst/>
          </a:prstGeom>
          <a:noFill/>
        </p:spPr>
        <p:txBody>
          <a:bodyPr wrap="square" rtlCol="0">
            <a:spAutoFit/>
          </a:bodyPr>
          <a:lstStyle/>
          <a:p>
            <a:pPr algn="ctr">
              <a:lnSpc>
                <a:spcPts val="2400"/>
              </a:lnSpc>
            </a:pPr>
            <a:r>
              <a:rPr lang="en-US" altLang="ko-KR" sz="2800" b="1" dirty="0">
                <a:latin typeface="Malgun Gothic" panose="020B0503020000020004" pitchFamily="34" charset="-127"/>
                <a:ea typeface="Malgun Gothic" panose="020B0503020000020004" pitchFamily="34" charset="-127"/>
              </a:rPr>
              <a:t>Product Introduction</a:t>
            </a:r>
            <a:endParaRPr lang="ko-KR" altLang="en-US" sz="2800" b="1" dirty="0">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E36BFD6C-80CB-3B04-82AD-B8E83D1EBE31}"/>
              </a:ext>
            </a:extLst>
          </p:cNvPr>
          <p:cNvSpPr txBox="1"/>
          <p:nvPr/>
        </p:nvSpPr>
        <p:spPr>
          <a:xfrm>
            <a:off x="5020003" y="1321495"/>
            <a:ext cx="6457894" cy="2785378"/>
          </a:xfrm>
          <a:prstGeom prst="rect">
            <a:avLst/>
          </a:prstGeom>
          <a:noFill/>
        </p:spPr>
        <p:txBody>
          <a:bodyPr wrap="square" rtlCol="0">
            <a:spAutoFit/>
          </a:bodyPr>
          <a:lstStyle/>
          <a:p>
            <a:pPr marL="742950" lvl="1" indent="-285750">
              <a:lnSpc>
                <a:spcPct val="150000"/>
              </a:lnSpc>
              <a:buFont typeface="Arial" panose="020B0604020202020204" pitchFamily="34" charset="0"/>
              <a:buChar char="•"/>
            </a:pPr>
            <a:r>
              <a:rPr lang="en-US" altLang="ko-KR" sz="1400" b="1" dirty="0">
                <a:latin typeface="맑은 고딕" panose="020B0503020000020004" pitchFamily="50" charset="-127"/>
                <a:ea typeface="맑은 고딕" panose="020B0503020000020004" pitchFamily="50" charset="-127"/>
              </a:rPr>
              <a:t>Product Name</a:t>
            </a:r>
            <a:r>
              <a:rPr lang="en-US" altLang="ko-KR" sz="1400" dirty="0">
                <a:latin typeface="맑은 고딕" panose="020B0503020000020004" pitchFamily="50" charset="-127"/>
                <a:ea typeface="맑은 고딕" panose="020B0503020000020004" pitchFamily="50" charset="-127"/>
              </a:rPr>
              <a:t>: GCOOP CAFÉ GANODERMA 3-in-1 Coffee</a:t>
            </a:r>
            <a:endParaRPr lang="ko-KR" altLang="en-US" sz="1400" b="1" dirty="0">
              <a:latin typeface="맑은 고딕" panose="020B0503020000020004" pitchFamily="50" charset="-127"/>
            </a:endParaRPr>
          </a:p>
          <a:p>
            <a:pPr marL="742950" lvl="1" indent="-285750">
              <a:lnSpc>
                <a:spcPct val="150000"/>
              </a:lnSpc>
              <a:buFont typeface="Arial" panose="020B0604020202020204" pitchFamily="34" charset="0"/>
              <a:buChar char="•"/>
            </a:pPr>
            <a:r>
              <a:rPr lang="en-US" altLang="ko-KR" sz="1400" b="1" dirty="0">
                <a:latin typeface="맑은 고딕" panose="020B0503020000020004" pitchFamily="50" charset="-127"/>
                <a:ea typeface="맑은 고딕" panose="020B0503020000020004" pitchFamily="50" charset="-127"/>
              </a:rPr>
              <a:t>Type</a:t>
            </a:r>
            <a:r>
              <a:rPr lang="en-US" altLang="ko-KR" sz="1400" dirty="0">
                <a:latin typeface="맑은 고딕" panose="020B0503020000020004" pitchFamily="50" charset="-127"/>
                <a:ea typeface="맑은 고딕" panose="020B0503020000020004" pitchFamily="50" charset="-127"/>
              </a:rPr>
              <a:t>: Ganoderma Lucidum Instant Coffee</a:t>
            </a:r>
            <a:endParaRPr lang="en-US" altLang="ko-KR" sz="1400" b="1" dirty="0">
              <a:latin typeface="맑은 고딕" panose="020B0503020000020004" pitchFamily="50" charset="-127"/>
              <a:ea typeface="맑은 고딕" panose="020B0503020000020004" pitchFamily="50" charset="-127"/>
            </a:endParaRPr>
          </a:p>
          <a:p>
            <a:pPr marL="742950" lvl="1" indent="-285750">
              <a:lnSpc>
                <a:spcPct val="150000"/>
              </a:lnSpc>
              <a:buFont typeface="Arial" panose="020B0604020202020204" pitchFamily="34" charset="0"/>
              <a:buChar char="•"/>
            </a:pPr>
            <a:r>
              <a:rPr lang="en-US" altLang="ko-KR" sz="1400" b="1" dirty="0">
                <a:latin typeface="맑은 고딕" panose="020B0503020000020004" pitchFamily="50" charset="-127"/>
                <a:ea typeface="맑은 고딕" panose="020B0503020000020004" pitchFamily="50" charset="-127"/>
              </a:rPr>
              <a:t>Content</a:t>
            </a:r>
            <a:r>
              <a:rPr lang="en-US" altLang="ko-KR" sz="1400" dirty="0">
                <a:latin typeface="맑은 고딕" panose="020B0503020000020004" pitchFamily="50" charset="-127"/>
                <a:ea typeface="맑은 고딕" panose="020B0503020000020004" pitchFamily="50" charset="-127"/>
              </a:rPr>
              <a:t>: 12.4g x 30 sachets</a:t>
            </a:r>
            <a:r>
              <a:rPr lang="ko-KR" altLang="en-US" sz="1400" dirty="0">
                <a:latin typeface="맑은 고딕" panose="020B0503020000020004" pitchFamily="50" charset="-127"/>
                <a:ea typeface="맑은 고딕" panose="020B0503020000020004" pitchFamily="50" charset="-127"/>
              </a:rPr>
              <a:t> </a:t>
            </a:r>
            <a:r>
              <a:rPr lang="en-US" altLang="ko-KR" sz="1400" dirty="0">
                <a:latin typeface="맑은 고딕" panose="020B0503020000020004" pitchFamily="50" charset="-127"/>
                <a:ea typeface="맑은 고딕" panose="020B0503020000020004" pitchFamily="50" charset="-127"/>
              </a:rPr>
              <a:t>(3</a:t>
            </a:r>
            <a:r>
              <a:rPr lang="en-US" altLang="ko-KR" sz="1400" dirty="0">
                <a:latin typeface="맑은 고딕" panose="020B0503020000020004" pitchFamily="50" charset="-127"/>
              </a:rPr>
              <a:t>72g)  </a:t>
            </a:r>
          </a:p>
          <a:p>
            <a:pPr marL="742950" lvl="1" indent="-285750">
              <a:buFont typeface="Arial" panose="020B0604020202020204" pitchFamily="34" charset="0"/>
              <a:buChar char="•"/>
            </a:pPr>
            <a:endParaRPr lang="en-US" altLang="ko-KR" sz="1400" b="1" dirty="0">
              <a:latin typeface="맑은 고딕" panose="020B0503020000020004" pitchFamily="50" charset="-127"/>
              <a:ea typeface="맑은 고딕" panose="020B0503020000020004" pitchFamily="50" charset="-127"/>
            </a:endParaRPr>
          </a:p>
          <a:p>
            <a:pPr marL="742950" lvl="1" indent="-285750">
              <a:buFont typeface="Arial" panose="020B0604020202020204" pitchFamily="34" charset="0"/>
              <a:buChar char="•"/>
            </a:pPr>
            <a:r>
              <a:rPr lang="en-US" altLang="ko-KR" sz="1400" b="1" dirty="0">
                <a:latin typeface="맑은 고딕" panose="020B0503020000020004" pitchFamily="50" charset="-127"/>
                <a:ea typeface="맑은 고딕" panose="020B0503020000020004" pitchFamily="50" charset="-127"/>
              </a:rPr>
              <a:t>Ingredients: </a:t>
            </a:r>
            <a:r>
              <a:rPr lang="en-US" altLang="ko-KR" sz="1400" dirty="0">
                <a:latin typeface="맑은 고딕" panose="020B0503020000020004" pitchFamily="50" charset="-127"/>
                <a:ea typeface="맑은 고딕" panose="020B0503020000020004" pitchFamily="50" charset="-127"/>
              </a:rPr>
              <a:t>GCOOP Stevia Creamer (Erythritol, Vegetable Cream, enzymatically modified stevia), Grade 1 milk, puredex, skimmed milk powder, 100% Brazilian coffee, Ganoderma (Reishi mushroom) extract</a:t>
            </a:r>
          </a:p>
          <a:p>
            <a:pPr lvl="1"/>
            <a:endParaRPr lang="en-US" altLang="ko-KR" sz="1400" dirty="0">
              <a:latin typeface="맑은 고딕" panose="020B0503020000020004" pitchFamily="50" charset="-127"/>
              <a:ea typeface="맑은 고딕" panose="020B0503020000020004" pitchFamily="50" charset="-127"/>
            </a:endParaRPr>
          </a:p>
          <a:p>
            <a:pPr marL="742950" lvl="1" indent="-285750">
              <a:buFont typeface="Arial" panose="020B0604020202020204" pitchFamily="34" charset="0"/>
              <a:buChar char="•"/>
            </a:pPr>
            <a:r>
              <a:rPr lang="en-US" altLang="ko-KR" sz="1400" b="1" dirty="0">
                <a:latin typeface="맑은 고딕" panose="020B0503020000020004" pitchFamily="50" charset="-127"/>
                <a:ea typeface="맑은 고딕" panose="020B0503020000020004" pitchFamily="50" charset="-127"/>
              </a:rPr>
              <a:t>Dosage/Method of Intake: </a:t>
            </a:r>
            <a:r>
              <a:rPr lang="en-US" altLang="ko-KR" sz="1400" dirty="0">
                <a:latin typeface="맑은 고딕" panose="020B0503020000020004" pitchFamily="50" charset="-127"/>
                <a:ea typeface="맑은 고딕" panose="020B0503020000020004" pitchFamily="50" charset="-127"/>
              </a:rPr>
              <a:t>Mix 1 packet with 1/3~1/2 cup (2.70~3.38 fl.oz.) hot water and stir. </a:t>
            </a:r>
          </a:p>
        </p:txBody>
      </p:sp>
      <p:sp>
        <p:nvSpPr>
          <p:cNvPr id="6" name="TextBox 5">
            <a:extLst>
              <a:ext uri="{FF2B5EF4-FFF2-40B4-BE49-F238E27FC236}">
                <a16:creationId xmlns:a16="http://schemas.microsoft.com/office/drawing/2014/main" id="{104EAEEC-5CD7-D070-2500-B4CCD13600E7}"/>
              </a:ext>
            </a:extLst>
          </p:cNvPr>
          <p:cNvSpPr txBox="1"/>
          <p:nvPr/>
        </p:nvSpPr>
        <p:spPr>
          <a:xfrm>
            <a:off x="5237717" y="4306251"/>
            <a:ext cx="6822536" cy="2146742"/>
          </a:xfrm>
          <a:prstGeom prst="rect">
            <a:avLst/>
          </a:prstGeom>
          <a:solidFill>
            <a:schemeClr val="bg1">
              <a:lumMod val="95000"/>
            </a:schemeClr>
          </a:solidFill>
        </p:spPr>
        <p:txBody>
          <a:bodyPr wrap="square" rtlCol="0">
            <a:spAutoFit/>
          </a:bodyPr>
          <a:lstStyle/>
          <a:p>
            <a:pPr algn="just">
              <a:lnSpc>
                <a:spcPct val="150000"/>
              </a:lnSpc>
              <a:spcBef>
                <a:spcPts val="300"/>
              </a:spcBef>
              <a:spcAft>
                <a:spcPts val="300"/>
              </a:spcAft>
              <a:defRPr/>
            </a:pPr>
            <a:r>
              <a:rPr lang="en-US" altLang="ko-KR" sz="1300" b="1" i="1" dirty="0">
                <a:latin typeface="맑은 고딕" panose="020B0503020000020004" pitchFamily="50" charset="-127"/>
                <a:ea typeface="맑은 고딕" panose="020B0503020000020004" pitchFamily="50" charset="-127"/>
              </a:rPr>
              <a:t>Precautions:</a:t>
            </a:r>
          </a:p>
          <a:p>
            <a:pPr marL="285750" indent="-285750">
              <a:spcBef>
                <a:spcPts val="300"/>
              </a:spcBef>
              <a:spcAft>
                <a:spcPts val="300"/>
              </a:spcAft>
              <a:buFont typeface="Arial" panose="020B0604020202020204" pitchFamily="34" charset="0"/>
              <a:buChar char="•"/>
              <a:defRPr/>
            </a:pPr>
            <a:r>
              <a:rPr lang="en-US" altLang="ko-KR" sz="1200" b="1" dirty="0">
                <a:latin typeface="맑은 고딕" panose="020B0503020000020004" pitchFamily="50" charset="-127"/>
                <a:ea typeface="맑은 고딕" panose="020B0503020000020004" pitchFamily="50" charset="-127"/>
              </a:rPr>
              <a:t>Excessive consumption may cause diarrhea.
Allergies: May cause hypersensitivity reactions depending on the individual. 
If you have a specific allergies, please check the ingredients before consuming.
Check serving size and suggestions prior to consumption. 
Be careful when opening or ingesting the product, as it may be damaged by the packaging material. </a:t>
            </a:r>
            <a:r>
              <a:rPr lang="en-US" altLang="ko-KR" sz="1200" b="1" dirty="0">
                <a:solidFill>
                  <a:schemeClr val="accent1"/>
                </a:solidFill>
                <a:latin typeface="맑은 고딕" panose="020B0503020000020004" pitchFamily="50" charset="-127"/>
                <a:ea typeface="맑은 고딕" panose="020B0503020000020004" pitchFamily="50" charset="-127"/>
              </a:rPr>
              <a:t>
</a:t>
            </a:r>
            <a:r>
              <a:rPr lang="en-US" altLang="ko-KR" sz="1200" b="1" dirty="0">
                <a:latin typeface="맑은 고딕" panose="020B0503020000020004" pitchFamily="50" charset="-127"/>
                <a:ea typeface="맑은 고딕" panose="020B0503020000020004" pitchFamily="50" charset="-127"/>
              </a:rPr>
              <a:t>Nitrogen flush packaging.</a:t>
            </a:r>
            <a:endParaRPr lang="en-US" altLang="ko-KR" sz="1200" dirty="0"/>
          </a:p>
        </p:txBody>
      </p:sp>
    </p:spTree>
    <p:extLst>
      <p:ext uri="{BB962C8B-B14F-4D97-AF65-F5344CB8AC3E}">
        <p14:creationId xmlns:p14="http://schemas.microsoft.com/office/powerpoint/2010/main" val="2258985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35491" y="230820"/>
            <a:ext cx="2587004"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PRODUCT FEATURES</a:t>
            </a:r>
            <a:endParaRPr lang="ko-KR" altLang="en-US" sz="1900" b="1" dirty="0">
              <a:latin typeface="맑은 고딕" panose="020B0503020000020004" pitchFamily="50" charset="-127"/>
              <a:ea typeface="맑은 고딕" panose="020B0503020000020004" pitchFamily="50" charset="-127"/>
            </a:endParaRPr>
          </a:p>
        </p:txBody>
      </p:sp>
      <p:sp>
        <p:nvSpPr>
          <p:cNvPr id="17" name="TextBox 16"/>
          <p:cNvSpPr txBox="1"/>
          <p:nvPr/>
        </p:nvSpPr>
        <p:spPr>
          <a:xfrm>
            <a:off x="899962" y="746214"/>
            <a:ext cx="10560020" cy="794576"/>
          </a:xfrm>
          <a:prstGeom prst="rect">
            <a:avLst/>
          </a:prstGeom>
          <a:noFill/>
        </p:spPr>
        <p:txBody>
          <a:bodyPr wrap="square" rtlCol="0">
            <a:spAutoFit/>
          </a:bodyPr>
          <a:lstStyle/>
          <a:p>
            <a:pPr lvl="0" algn="ctr">
              <a:lnSpc>
                <a:spcPct val="120000"/>
              </a:lnSpc>
            </a:pPr>
            <a:r>
              <a:rPr lang="en-US" altLang="ko-KR" sz="2000" b="1" spc="-150" dirty="0">
                <a:solidFill>
                  <a:schemeClr val="accent2">
                    <a:lumMod val="50000"/>
                  </a:schemeClr>
                </a:solidFill>
                <a:latin typeface="+mj-lt"/>
                <a:ea typeface="맑은 고딕"/>
              </a:rPr>
              <a:t>A. Dietary Supplement Instant Coffee </a:t>
            </a:r>
            <a:r>
              <a:rPr lang="en-US" altLang="ko-KR" sz="2000" b="1" spc="-150" dirty="0">
                <a:solidFill>
                  <a:schemeClr val="accent2">
                    <a:lumMod val="50000"/>
                  </a:schemeClr>
                </a:solidFill>
                <a:latin typeface="+mj-lt"/>
                <a:ea typeface="맑은 고딕"/>
                <a:sym typeface="Wingdings" panose="05000000000000000000" pitchFamily="2" charset="2"/>
              </a:rPr>
              <a:t>C</a:t>
            </a:r>
            <a:r>
              <a:rPr lang="en-US" altLang="ko-KR" sz="2000" b="1" spc="-150" dirty="0">
                <a:solidFill>
                  <a:schemeClr val="accent2">
                    <a:lumMod val="50000"/>
                  </a:schemeClr>
                </a:solidFill>
                <a:latin typeface="+mj-lt"/>
                <a:ea typeface="맑은 고딕"/>
              </a:rPr>
              <a:t>ontains the Highest Content of 3 Functional Ingredients 
</a:t>
            </a:r>
            <a:endParaRPr lang="en-US" altLang="ko-KR" sz="1050" b="1" dirty="0">
              <a:solidFill>
                <a:schemeClr val="accent2">
                  <a:lumMod val="50000"/>
                </a:schemeClr>
              </a:solidFill>
              <a:latin typeface="맑은 고딕" panose="020B0503020000020004" pitchFamily="50" charset="-127"/>
            </a:endParaRPr>
          </a:p>
        </p:txBody>
      </p:sp>
      <p:sp>
        <p:nvSpPr>
          <p:cNvPr id="8" name="TextBox 7"/>
          <p:cNvSpPr txBox="1"/>
          <p:nvPr/>
        </p:nvSpPr>
        <p:spPr>
          <a:xfrm>
            <a:off x="1163583" y="1141474"/>
            <a:ext cx="10560020" cy="794576"/>
          </a:xfrm>
          <a:prstGeom prst="rect">
            <a:avLst/>
          </a:prstGeom>
          <a:noFill/>
        </p:spPr>
        <p:txBody>
          <a:bodyPr wrap="square" rtlCol="0">
            <a:spAutoFit/>
          </a:bodyPr>
          <a:lstStyle/>
          <a:p>
            <a:pPr algn="ctr">
              <a:lnSpc>
                <a:spcPct val="120000"/>
              </a:lnSpc>
            </a:pPr>
            <a:r>
              <a:rPr lang="en-US" altLang="ko-KR" sz="2000" b="1" spc="-150" dirty="0">
                <a:solidFill>
                  <a:srgbClr val="C00000"/>
                </a:solidFill>
                <a:latin typeface="+mj-ea"/>
                <a:ea typeface="맑은 고딕"/>
              </a:rPr>
              <a:t>“Contains Reishi mushrooms, beta-glucan, polyphenols</a:t>
            </a:r>
            <a:r>
              <a:rPr lang="en-US" altLang="ko-KR" sz="2000" b="1" spc="-150" dirty="0">
                <a:solidFill>
                  <a:srgbClr val="C00000"/>
                </a:solidFill>
                <a:ea typeface="맑은 고딕"/>
              </a:rPr>
              <a:t>”</a:t>
            </a:r>
          </a:p>
          <a:p>
            <a:pPr algn="just">
              <a:lnSpc>
                <a:spcPct val="120000"/>
              </a:lnSpc>
            </a:pPr>
            <a:endParaRPr lang="en-US" altLang="ko-KR" sz="2000" spc="-150" dirty="0">
              <a:solidFill>
                <a:srgbClr val="C00000"/>
              </a:solidFill>
              <a:ea typeface="맑은 고딕"/>
            </a:endParaRPr>
          </a:p>
        </p:txBody>
      </p:sp>
      <p:grpSp>
        <p:nvGrpSpPr>
          <p:cNvPr id="11" name="Group 10">
            <a:extLst>
              <a:ext uri="{FF2B5EF4-FFF2-40B4-BE49-F238E27FC236}">
                <a16:creationId xmlns:a16="http://schemas.microsoft.com/office/drawing/2014/main" id="{1A72D742-FE0C-1BEC-708D-9BF9FF63D509}"/>
              </a:ext>
            </a:extLst>
          </p:cNvPr>
          <p:cNvGrpSpPr/>
          <p:nvPr/>
        </p:nvGrpSpPr>
        <p:grpSpPr>
          <a:xfrm>
            <a:off x="1163583" y="1827002"/>
            <a:ext cx="10485229" cy="4800178"/>
            <a:chOff x="1163583" y="1827002"/>
            <a:chExt cx="10485229" cy="4800178"/>
          </a:xfrm>
        </p:grpSpPr>
        <p:pic>
          <p:nvPicPr>
            <p:cNvPr id="6" name="Picture 5">
              <a:extLst>
                <a:ext uri="{FF2B5EF4-FFF2-40B4-BE49-F238E27FC236}">
                  <a16:creationId xmlns:a16="http://schemas.microsoft.com/office/drawing/2014/main" id="{945FE840-4DB5-B4F7-9EBF-BAAC7FF44033}"/>
                </a:ext>
              </a:extLst>
            </p:cNvPr>
            <p:cNvPicPr>
              <a:picLocks noChangeAspect="1"/>
            </p:cNvPicPr>
            <p:nvPr/>
          </p:nvPicPr>
          <p:blipFill>
            <a:blip r:embed="rId3"/>
            <a:stretch>
              <a:fillRect/>
            </a:stretch>
          </p:blipFill>
          <p:spPr>
            <a:xfrm>
              <a:off x="4770802" y="2596773"/>
              <a:ext cx="6878010" cy="3077004"/>
            </a:xfrm>
            <a:prstGeom prst="rect">
              <a:avLst/>
            </a:prstGeom>
          </p:spPr>
        </p:pic>
        <p:pic>
          <p:nvPicPr>
            <p:cNvPr id="9" name="Picture 8">
              <a:extLst>
                <a:ext uri="{FF2B5EF4-FFF2-40B4-BE49-F238E27FC236}">
                  <a16:creationId xmlns:a16="http://schemas.microsoft.com/office/drawing/2014/main" id="{6488FCE1-5DFA-90D6-9417-F21831CE7576}"/>
                </a:ext>
              </a:extLst>
            </p:cNvPr>
            <p:cNvPicPr>
              <a:picLocks noChangeAspect="1"/>
            </p:cNvPicPr>
            <p:nvPr/>
          </p:nvPicPr>
          <p:blipFill>
            <a:blip r:embed="rId4"/>
            <a:stretch>
              <a:fillRect/>
            </a:stretch>
          </p:blipFill>
          <p:spPr>
            <a:xfrm>
              <a:off x="1163583" y="1827002"/>
              <a:ext cx="5679418" cy="4800178"/>
            </a:xfrm>
            <a:prstGeom prst="rect">
              <a:avLst/>
            </a:prstGeom>
          </p:spPr>
        </p:pic>
      </p:grpSp>
    </p:spTree>
    <p:extLst>
      <p:ext uri="{BB962C8B-B14F-4D97-AF65-F5344CB8AC3E}">
        <p14:creationId xmlns:p14="http://schemas.microsoft.com/office/powerpoint/2010/main" val="3743747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69699" y="5347313"/>
            <a:ext cx="1694486" cy="1391166"/>
          </a:xfrm>
          <a:prstGeom prst="rect">
            <a:avLst/>
          </a:prstGeom>
        </p:spPr>
      </p:pic>
      <p:sp>
        <p:nvSpPr>
          <p:cNvPr id="17" name="TextBox 16"/>
          <p:cNvSpPr txBox="1"/>
          <p:nvPr/>
        </p:nvSpPr>
        <p:spPr>
          <a:xfrm>
            <a:off x="454317" y="265178"/>
            <a:ext cx="6589756"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B. Health </a:t>
            </a:r>
            <a:r>
              <a:rPr lang="en-US" altLang="ko-KR" sz="2000" b="1" spc="-150" dirty="0">
                <a:solidFill>
                  <a:schemeClr val="accent2">
                    <a:lumMod val="50000"/>
                  </a:schemeClr>
                </a:solidFill>
                <a:latin typeface="+mj-lt"/>
                <a:ea typeface="맑은 고딕"/>
                <a:sym typeface="Wingdings" panose="05000000000000000000" pitchFamily="2" charset="2"/>
              </a:rPr>
              <a:t></a:t>
            </a:r>
            <a:r>
              <a:rPr lang="en-US" altLang="ko-KR" sz="2000" b="1" spc="-150" dirty="0">
                <a:solidFill>
                  <a:schemeClr val="accent2">
                    <a:lumMod val="50000"/>
                  </a:schemeClr>
                </a:solidFill>
                <a:latin typeface="+mj-lt"/>
                <a:ea typeface="맑은 고딕"/>
              </a:rPr>
              <a:t>Contains Reishi Mushroom Extract
</a:t>
            </a:r>
            <a:endParaRPr lang="en-US" altLang="ko-KR" sz="1050" b="1" dirty="0">
              <a:solidFill>
                <a:schemeClr val="accent2">
                  <a:lumMod val="50000"/>
                </a:schemeClr>
              </a:solidFill>
              <a:latin typeface="맑은 고딕" panose="020B0503020000020004" pitchFamily="50" charset="-127"/>
            </a:endParaRPr>
          </a:p>
        </p:txBody>
      </p:sp>
      <p:sp>
        <p:nvSpPr>
          <p:cNvPr id="8" name="TextBox 7"/>
          <p:cNvSpPr txBox="1"/>
          <p:nvPr/>
        </p:nvSpPr>
        <p:spPr>
          <a:xfrm>
            <a:off x="705368" y="1153461"/>
            <a:ext cx="6420833" cy="1540358"/>
          </a:xfrm>
          <a:prstGeom prst="rect">
            <a:avLst/>
          </a:prstGeom>
          <a:noFill/>
        </p:spPr>
        <p:txBody>
          <a:bodyPr wrap="square" rtlCol="0">
            <a:spAutoFit/>
          </a:bodyPr>
          <a:lstStyle/>
          <a:p>
            <a:pPr lvl="0" algn="just">
              <a:lnSpc>
                <a:spcPct val="120000"/>
              </a:lnSpc>
            </a:pPr>
            <a:r>
              <a:rPr lang="en-US" altLang="ko-KR" sz="1400" b="1" dirty="0">
                <a:latin typeface="+mj-ea"/>
                <a:ea typeface="+mj-ea"/>
              </a:rPr>
              <a:t>Since ancient times, reishi mushrooms have been very rare, have no side effects, and have the best medicinal effect for health recovery, so they are called "</a:t>
            </a:r>
            <a:r>
              <a:rPr lang="en-US" altLang="ko-KR" sz="1400" b="1" dirty="0">
                <a:solidFill>
                  <a:srgbClr val="FF0000"/>
                </a:solidFill>
                <a:latin typeface="+mj-ea"/>
                <a:ea typeface="+mj-ea"/>
              </a:rPr>
              <a:t>fresh herb, bulbophyllum herb</a:t>
            </a:r>
            <a:r>
              <a:rPr lang="en-US" altLang="ko-KR" sz="1400" b="1" dirty="0">
                <a:latin typeface="+mj-ea"/>
                <a:ea typeface="+mj-ea"/>
              </a:rPr>
              <a:t>" in China, and "</a:t>
            </a:r>
            <a:r>
              <a:rPr lang="en-US" altLang="ko-KR" sz="1400" b="1" dirty="0">
                <a:solidFill>
                  <a:srgbClr val="FF0000"/>
                </a:solidFill>
                <a:latin typeface="+mj-ea"/>
                <a:ea typeface="+mj-ea"/>
              </a:rPr>
              <a:t>reishi or bulbocho</a:t>
            </a:r>
            <a:r>
              <a:rPr lang="en-US" altLang="ko-KR" sz="1400" b="1" dirty="0">
                <a:latin typeface="+mj-ea"/>
                <a:ea typeface="+mj-ea"/>
              </a:rPr>
              <a:t>" in Korea, and contain rich nutrients such as beta-glucan, polyphenols, and unsaturated fatty acids.※
</a:t>
            </a:r>
            <a:endParaRPr lang="en-US" altLang="ko-KR" sz="1400" b="1" baseline="30000" dirty="0">
              <a:latin typeface="+mj-ea"/>
              <a:ea typeface="+mj-ea"/>
            </a:endParaRPr>
          </a:p>
        </p:txBody>
      </p:sp>
      <p:sp>
        <p:nvSpPr>
          <p:cNvPr id="18" name="타원 17"/>
          <p:cNvSpPr/>
          <p:nvPr/>
        </p:nvSpPr>
        <p:spPr>
          <a:xfrm>
            <a:off x="48153" y="3462869"/>
            <a:ext cx="2031325" cy="1758461"/>
          </a:xfrm>
          <a:prstGeom prst="ellipse">
            <a:avLst/>
          </a:prstGeom>
          <a:solidFill>
            <a:srgbClr val="FFFF00">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rgbClr val="C00000"/>
                </a:solidFill>
                <a:latin typeface="+mj-ea"/>
              </a:rPr>
              <a:t>Anti-Cancer </a:t>
            </a:r>
          </a:p>
          <a:p>
            <a:pPr algn="ctr"/>
            <a:r>
              <a:rPr lang="en-US" altLang="ko-KR" sz="1400" b="1" dirty="0">
                <a:solidFill>
                  <a:srgbClr val="C00000"/>
                </a:solidFill>
                <a:latin typeface="+mj-ea"/>
              </a:rPr>
              <a:t>Immune Activity</a:t>
            </a:r>
          </a:p>
          <a:p>
            <a:pPr algn="ctr"/>
            <a:r>
              <a:rPr lang="en-US" altLang="ko-KR" sz="1400" b="1" dirty="0">
                <a:solidFill>
                  <a:srgbClr val="C00000"/>
                </a:solidFill>
                <a:latin typeface="+mj-ea"/>
              </a:rPr>
              <a:t>Detox</a:t>
            </a:r>
          </a:p>
          <a:p>
            <a:pPr algn="ctr"/>
            <a:r>
              <a:rPr lang="en-US" altLang="ko-KR" sz="1400" b="1" dirty="0">
                <a:solidFill>
                  <a:srgbClr val="C00000"/>
                </a:solidFill>
                <a:latin typeface="+mj-ea"/>
              </a:rPr>
              <a:t>Antiviral</a:t>
            </a:r>
            <a:endParaRPr lang="ko-KR" altLang="en-US" sz="1400" dirty="0"/>
          </a:p>
        </p:txBody>
      </p:sp>
      <p:sp>
        <p:nvSpPr>
          <p:cNvPr id="20" name="타원 19"/>
          <p:cNvSpPr/>
          <p:nvPr/>
        </p:nvSpPr>
        <p:spPr>
          <a:xfrm>
            <a:off x="2155163" y="3336887"/>
            <a:ext cx="2779952" cy="2010426"/>
          </a:xfrm>
          <a:prstGeom prst="ellipse">
            <a:avLst/>
          </a:prstGeom>
          <a:solidFill>
            <a:srgbClr val="FFC000">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rgbClr val="C00000"/>
                </a:solidFill>
                <a:latin typeface="+mj-ea"/>
              </a:rPr>
              <a:t>Beta Glucan</a:t>
            </a:r>
          </a:p>
          <a:p>
            <a:pPr algn="ctr"/>
            <a:r>
              <a:rPr lang="en-US" altLang="ko-KR" sz="1200" b="1" dirty="0">
                <a:solidFill>
                  <a:srgbClr val="C00000"/>
                </a:solidFill>
                <a:latin typeface="+mj-ea"/>
              </a:rPr>
              <a:t>Helps Blood Circulation</a:t>
            </a:r>
          </a:p>
          <a:p>
            <a:pPr algn="ctr"/>
            <a:r>
              <a:rPr lang="en-US" altLang="ko-KR" sz="1400" b="1" dirty="0">
                <a:solidFill>
                  <a:srgbClr val="C00000"/>
                </a:solidFill>
                <a:latin typeface="+mj-ea"/>
              </a:rPr>
              <a:t> Immune Action</a:t>
            </a:r>
          </a:p>
          <a:p>
            <a:pPr algn="ctr"/>
            <a:r>
              <a:rPr lang="en-US" altLang="ko-KR" sz="1400" b="1" dirty="0">
                <a:solidFill>
                  <a:srgbClr val="C00000"/>
                </a:solidFill>
                <a:latin typeface="+mj-ea"/>
              </a:rPr>
              <a:t> Anti-Cancer Increase</a:t>
            </a:r>
          </a:p>
          <a:p>
            <a:pPr algn="ctr"/>
            <a:r>
              <a:rPr lang="en-US" altLang="ko-KR" sz="1400" b="1" dirty="0">
                <a:solidFill>
                  <a:srgbClr val="C00000"/>
                </a:solidFill>
                <a:latin typeface="+mj-ea"/>
              </a:rPr>
              <a:t> Cholesterol Suppression</a:t>
            </a:r>
          </a:p>
        </p:txBody>
      </p:sp>
      <p:sp>
        <p:nvSpPr>
          <p:cNvPr id="21" name="타원 20"/>
          <p:cNvSpPr/>
          <p:nvPr/>
        </p:nvSpPr>
        <p:spPr>
          <a:xfrm>
            <a:off x="5085202" y="3378433"/>
            <a:ext cx="3257474" cy="2098978"/>
          </a:xfrm>
          <a:prstGeom prst="ellipse">
            <a:avLst/>
          </a:prstGeom>
          <a:solidFill>
            <a:schemeClr val="accent4">
              <a:lumMod val="75000"/>
              <a:alpha val="4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b="1" dirty="0">
                <a:solidFill>
                  <a:srgbClr val="C00000"/>
                </a:solidFill>
                <a:latin typeface="+mj-ea"/>
              </a:rPr>
              <a:t>Polyphenols</a:t>
            </a:r>
          </a:p>
          <a:p>
            <a:pPr algn="ctr"/>
            <a:r>
              <a:rPr lang="en-US" altLang="ko-KR" sz="1400" b="1" dirty="0">
                <a:solidFill>
                  <a:srgbClr val="C00000"/>
                </a:solidFill>
                <a:latin typeface="+mj-ea"/>
              </a:rPr>
              <a:t>Antioxidant</a:t>
            </a:r>
          </a:p>
          <a:p>
            <a:r>
              <a:rPr lang="en-US" altLang="ko-KR" sz="1400" b="1" dirty="0">
                <a:solidFill>
                  <a:srgbClr val="C00000"/>
                </a:solidFill>
                <a:latin typeface="+mj-ea"/>
              </a:rPr>
              <a:t>Neutralize Free Radicals</a:t>
            </a:r>
          </a:p>
          <a:p>
            <a:pPr algn="ctr"/>
            <a:r>
              <a:rPr lang="en-US" altLang="ko-KR" sz="1400" b="1" dirty="0">
                <a:solidFill>
                  <a:srgbClr val="C00000"/>
                </a:solidFill>
                <a:latin typeface="+mj-ea"/>
              </a:rPr>
              <a:t>Cell Protection</a:t>
            </a:r>
          </a:p>
          <a:p>
            <a:pPr algn="ctr"/>
            <a:r>
              <a:rPr lang="en-US" altLang="ko-KR" sz="1400" b="1" dirty="0">
                <a:solidFill>
                  <a:srgbClr val="C00000"/>
                </a:solidFill>
                <a:latin typeface="+mj-ea"/>
              </a:rPr>
              <a:t>Suppression of Heart Disease</a:t>
            </a:r>
          </a:p>
        </p:txBody>
      </p:sp>
      <p:sp>
        <p:nvSpPr>
          <p:cNvPr id="22" name="직사각형 21"/>
          <p:cNvSpPr/>
          <p:nvPr/>
        </p:nvSpPr>
        <p:spPr>
          <a:xfrm>
            <a:off x="794943" y="5733869"/>
            <a:ext cx="2031325" cy="461665"/>
          </a:xfrm>
          <a:prstGeom prst="rect">
            <a:avLst/>
          </a:prstGeom>
        </p:spPr>
        <p:txBody>
          <a:bodyPr wrap="none">
            <a:spAutoFit/>
          </a:bodyPr>
          <a:lstStyle/>
          <a:p>
            <a:r>
              <a:rPr lang="en-US" altLang="ko-KR" sz="2400" b="1" dirty="0">
                <a:solidFill>
                  <a:srgbClr val="C00000"/>
                </a:solidFill>
                <a:latin typeface="+mj-ea"/>
              </a:rPr>
              <a:t>Anti-Obesity</a:t>
            </a:r>
            <a:endParaRPr lang="ko-KR" altLang="en-US" sz="2400" dirty="0"/>
          </a:p>
        </p:txBody>
      </p:sp>
      <p:sp>
        <p:nvSpPr>
          <p:cNvPr id="23" name="직사각형 22"/>
          <p:cNvSpPr/>
          <p:nvPr/>
        </p:nvSpPr>
        <p:spPr>
          <a:xfrm>
            <a:off x="5771079" y="2841721"/>
            <a:ext cx="1982530" cy="461665"/>
          </a:xfrm>
          <a:prstGeom prst="rect">
            <a:avLst/>
          </a:prstGeom>
        </p:spPr>
        <p:txBody>
          <a:bodyPr wrap="none">
            <a:spAutoFit/>
          </a:bodyPr>
          <a:lstStyle/>
          <a:p>
            <a:r>
              <a:rPr lang="en-US" altLang="ko-KR" sz="2400" b="1" dirty="0">
                <a:solidFill>
                  <a:srgbClr val="C00000"/>
                </a:solidFill>
                <a:latin typeface="+mj-ea"/>
              </a:rPr>
              <a:t>Weight Loss</a:t>
            </a:r>
            <a:endParaRPr lang="ko-KR" altLang="en-US" sz="2400" dirty="0"/>
          </a:p>
        </p:txBody>
      </p:sp>
      <p:sp>
        <p:nvSpPr>
          <p:cNvPr id="24" name="직사각형 23"/>
          <p:cNvSpPr/>
          <p:nvPr/>
        </p:nvSpPr>
        <p:spPr>
          <a:xfrm>
            <a:off x="4269956" y="5759548"/>
            <a:ext cx="3025700" cy="461665"/>
          </a:xfrm>
          <a:prstGeom prst="rect">
            <a:avLst/>
          </a:prstGeom>
        </p:spPr>
        <p:txBody>
          <a:bodyPr wrap="none">
            <a:spAutoFit/>
          </a:bodyPr>
          <a:lstStyle/>
          <a:p>
            <a:r>
              <a:rPr lang="en-US" altLang="ko-KR" sz="2400" b="1" dirty="0">
                <a:solidFill>
                  <a:srgbClr val="C00000"/>
                </a:solidFill>
              </a:rPr>
              <a:t>Reduces Fatty Liver</a:t>
            </a:r>
            <a:endParaRPr lang="ko-KR" altLang="en-US" sz="2400" b="1" dirty="0">
              <a:solidFill>
                <a:srgbClr val="C00000"/>
              </a:solidFill>
            </a:endParaRPr>
          </a:p>
        </p:txBody>
      </p:sp>
      <p:sp>
        <p:nvSpPr>
          <p:cNvPr id="25" name="직사각형 24"/>
          <p:cNvSpPr/>
          <p:nvPr/>
        </p:nvSpPr>
        <p:spPr>
          <a:xfrm>
            <a:off x="454317" y="2849542"/>
            <a:ext cx="1363900" cy="461665"/>
          </a:xfrm>
          <a:prstGeom prst="rect">
            <a:avLst/>
          </a:prstGeom>
        </p:spPr>
        <p:txBody>
          <a:bodyPr wrap="none">
            <a:spAutoFit/>
          </a:bodyPr>
          <a:lstStyle/>
          <a:p>
            <a:r>
              <a:rPr lang="en-US" altLang="ko-KR" sz="2400" b="1" dirty="0">
                <a:solidFill>
                  <a:srgbClr val="C00000"/>
                </a:solidFill>
                <a:latin typeface="+mj-ea"/>
              </a:rPr>
              <a:t>Fat Loss</a:t>
            </a:r>
            <a:endParaRPr lang="ko-KR" altLang="en-US" sz="2400" dirty="0"/>
          </a:p>
        </p:txBody>
      </p:sp>
      <p:grpSp>
        <p:nvGrpSpPr>
          <p:cNvPr id="7" name="Group 6">
            <a:extLst>
              <a:ext uri="{FF2B5EF4-FFF2-40B4-BE49-F238E27FC236}">
                <a16:creationId xmlns:a16="http://schemas.microsoft.com/office/drawing/2014/main" id="{15BD23CF-6998-C272-282A-F46D2831113D}"/>
              </a:ext>
            </a:extLst>
          </p:cNvPr>
          <p:cNvGrpSpPr/>
          <p:nvPr/>
        </p:nvGrpSpPr>
        <p:grpSpPr>
          <a:xfrm>
            <a:off x="8220635" y="681133"/>
            <a:ext cx="3845144" cy="5408886"/>
            <a:chOff x="7224396" y="275200"/>
            <a:chExt cx="4373428" cy="5875125"/>
          </a:xfrm>
        </p:grpSpPr>
        <p:pic>
          <p:nvPicPr>
            <p:cNvPr id="4" name="그림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33911" y="275200"/>
              <a:ext cx="3955409" cy="2008676"/>
            </a:xfrm>
            <a:prstGeom prst="rect">
              <a:avLst/>
            </a:prstGeom>
            <a:ln w="38100">
              <a:solidFill>
                <a:schemeClr val="accent2">
                  <a:lumMod val="50000"/>
                </a:schemeClr>
              </a:solidFill>
            </a:ln>
          </p:spPr>
        </p:pic>
        <p:pic>
          <p:nvPicPr>
            <p:cNvPr id="5" name="그림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33911" y="2457779"/>
              <a:ext cx="3952721" cy="1195482"/>
            </a:xfrm>
            <a:prstGeom prst="rect">
              <a:avLst/>
            </a:prstGeom>
            <a:ln w="38100">
              <a:solidFill>
                <a:schemeClr val="accent2">
                  <a:lumMod val="50000"/>
                </a:schemeClr>
              </a:solidFill>
            </a:ln>
          </p:spPr>
        </p:pic>
        <p:pic>
          <p:nvPicPr>
            <p:cNvPr id="15" name="그림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52849" y="3823953"/>
              <a:ext cx="3933783" cy="1569437"/>
            </a:xfrm>
            <a:prstGeom prst="rect">
              <a:avLst/>
            </a:prstGeom>
            <a:ln w="38100">
              <a:solidFill>
                <a:schemeClr val="accent2">
                  <a:lumMod val="50000"/>
                </a:schemeClr>
              </a:solidFill>
            </a:ln>
          </p:spPr>
        </p:pic>
        <p:sp>
          <p:nvSpPr>
            <p:cNvPr id="6" name="TextBox 5">
              <a:extLst>
                <a:ext uri="{FF2B5EF4-FFF2-40B4-BE49-F238E27FC236}">
                  <a16:creationId xmlns:a16="http://schemas.microsoft.com/office/drawing/2014/main" id="{D2D4EAFF-3170-EB6A-8D9A-3D5B6698117C}"/>
                </a:ext>
              </a:extLst>
            </p:cNvPr>
            <p:cNvSpPr txBox="1"/>
            <p:nvPr/>
          </p:nvSpPr>
          <p:spPr>
            <a:xfrm>
              <a:off x="7224396" y="5565289"/>
              <a:ext cx="4373428" cy="585036"/>
            </a:xfrm>
            <a:prstGeom prst="rect">
              <a:avLst/>
            </a:prstGeom>
            <a:noFill/>
          </p:spPr>
          <p:txBody>
            <a:bodyPr wrap="square">
              <a:spAutoFit/>
            </a:bodyPr>
            <a:lstStyle/>
            <a:p>
              <a:pPr marL="171450" indent="-171450">
                <a:buFont typeface="Arial" panose="020B0604020202020204" pitchFamily="34" charset="0"/>
                <a:buChar char="•"/>
              </a:pPr>
              <a:r>
                <a:rPr lang="en-US" sz="900" i="1" dirty="0">
                  <a:solidFill>
                    <a:schemeClr val="tx2">
                      <a:lumMod val="60000"/>
                      <a:lumOff val="40000"/>
                    </a:schemeClr>
                  </a:solidFill>
                  <a:effectLst/>
                  <a:latin typeface="Calibri" panose="020F0502020204030204" pitchFamily="34" charset="0"/>
                </a:rPr>
                <a:t>Above information is based on outsourced studies and may not be directly </a:t>
              </a:r>
            </a:p>
            <a:p>
              <a:r>
                <a:rPr lang="en-US" sz="900" i="1" dirty="0">
                  <a:solidFill>
                    <a:schemeClr val="tx2">
                      <a:lumMod val="60000"/>
                      <a:lumOff val="40000"/>
                    </a:schemeClr>
                  </a:solidFill>
                  <a:latin typeface="Calibri" panose="020F0502020204030204" pitchFamily="34" charset="0"/>
                </a:rPr>
                <a:t>      </a:t>
              </a:r>
              <a:r>
                <a:rPr lang="en-US" sz="900" i="1" dirty="0">
                  <a:solidFill>
                    <a:schemeClr val="tx2">
                      <a:lumMod val="60000"/>
                      <a:lumOff val="40000"/>
                    </a:schemeClr>
                  </a:solidFill>
                  <a:effectLst/>
                  <a:latin typeface="Calibri" panose="020F0502020204030204" pitchFamily="34" charset="0"/>
                </a:rPr>
                <a:t>related to the products of our company.</a:t>
              </a: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grpSp>
      <p:sp>
        <p:nvSpPr>
          <p:cNvPr id="11" name="TextBox 10">
            <a:extLst>
              <a:ext uri="{FF2B5EF4-FFF2-40B4-BE49-F238E27FC236}">
                <a16:creationId xmlns:a16="http://schemas.microsoft.com/office/drawing/2014/main" id="{C61000BB-7DE9-20DB-E120-E98D37E90ABE}"/>
              </a:ext>
            </a:extLst>
          </p:cNvPr>
          <p:cNvSpPr txBox="1"/>
          <p:nvPr/>
        </p:nvSpPr>
        <p:spPr>
          <a:xfrm>
            <a:off x="5196080" y="6457890"/>
            <a:ext cx="6995920" cy="400110"/>
          </a:xfrm>
          <a:prstGeom prst="rect">
            <a:avLst/>
          </a:prstGeom>
          <a:noFill/>
        </p:spPr>
        <p:txBody>
          <a:bodyPr wrap="square">
            <a:spAutoFit/>
          </a:bodyPr>
          <a:lstStyle/>
          <a:p>
            <a:r>
              <a:rPr lang="en-US" sz="1000" i="1" dirty="0">
                <a:effectLst/>
                <a:latin typeface="Calibri" panose="020F0502020204030204" pitchFamily="34" charset="0"/>
              </a:rPr>
              <a:t>※ Above statement has not been evaluated by the FDA. This product is not intended to diagnose, treat, cure, or prevent any disease.</a:t>
            </a:r>
          </a:p>
          <a:p>
            <a:r>
              <a:rPr lang="en-US" sz="1000" i="1" dirty="0">
                <a:solidFill>
                  <a:schemeClr val="tx2">
                    <a:lumMod val="60000"/>
                    <a:lumOff val="40000"/>
                  </a:schemeClr>
                </a:solidFill>
                <a:latin typeface="Calibri" panose="020F0502020204030204" pitchFamily="34" charset="0"/>
              </a:rPr>
              <a:t>Also, above info is based on outsourced sturdies and may not be directly related to the products of our company.</a:t>
            </a:r>
            <a:endParaRPr lang="en-US" sz="1000" i="1" dirty="0">
              <a:solidFill>
                <a:schemeClr val="tx2">
                  <a:lumMod val="60000"/>
                  <a:lumOff val="40000"/>
                </a:schemeClr>
              </a:solidFill>
            </a:endParaRPr>
          </a:p>
        </p:txBody>
      </p:sp>
    </p:spTree>
    <p:extLst>
      <p:ext uri="{BB962C8B-B14F-4D97-AF65-F5344CB8AC3E}">
        <p14:creationId xmlns:p14="http://schemas.microsoft.com/office/powerpoint/2010/main" val="4121893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56299" y="354238"/>
            <a:ext cx="6589756"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B-1. Reishi Mushrooms with Beta-Glucan
</a:t>
            </a:r>
            <a:endParaRPr lang="en-US" altLang="ko-KR" sz="1050" b="1" dirty="0">
              <a:solidFill>
                <a:schemeClr val="accent2">
                  <a:lumMod val="50000"/>
                </a:schemeClr>
              </a:solidFill>
              <a:latin typeface="맑은 고딕" panose="020B0503020000020004" pitchFamily="50" charset="-127"/>
            </a:endParaRPr>
          </a:p>
        </p:txBody>
      </p:sp>
      <p:sp>
        <p:nvSpPr>
          <p:cNvPr id="8" name="TextBox 7"/>
          <p:cNvSpPr txBox="1"/>
          <p:nvPr/>
        </p:nvSpPr>
        <p:spPr>
          <a:xfrm>
            <a:off x="765615" y="1294752"/>
            <a:ext cx="6498785" cy="842475"/>
          </a:xfrm>
          <a:prstGeom prst="rect">
            <a:avLst/>
          </a:prstGeom>
          <a:noFill/>
        </p:spPr>
        <p:txBody>
          <a:bodyPr wrap="square" rtlCol="0">
            <a:spAutoFit/>
          </a:bodyPr>
          <a:lstStyle/>
          <a:p>
            <a:pPr lvl="0" algn="just">
              <a:lnSpc>
                <a:spcPct val="120000"/>
              </a:lnSpc>
            </a:pPr>
            <a:r>
              <a:rPr lang="en-US" altLang="ko-KR" sz="1400" b="1" dirty="0">
                <a:latin typeface="+mj-ea"/>
                <a:ea typeface="+mj-ea"/>
              </a:rPr>
              <a:t>According to the Korea Rural Development Administration, </a:t>
            </a:r>
            <a:r>
              <a:rPr lang="en-US" altLang="ko-KR" sz="1400" b="1" dirty="0">
                <a:solidFill>
                  <a:srgbClr val="FF0000"/>
                </a:solidFill>
                <a:latin typeface="+mj-ea"/>
                <a:ea typeface="+mj-ea"/>
              </a:rPr>
              <a:t>beta-glucan, a polymer polysaccharide in reishi mushrooms, is known to have anti-cancer activity and immune-enhancing activity</a:t>
            </a:r>
            <a:r>
              <a:rPr lang="en-US" altLang="ko-KR" sz="1400" b="1" dirty="0">
                <a:latin typeface="+mj-ea"/>
                <a:ea typeface="+mj-ea"/>
              </a:rPr>
              <a:t>. ※ </a:t>
            </a:r>
            <a:r>
              <a:rPr lang="en-US" sz="1600" i="1" baseline="30000" dirty="0">
                <a:effectLst/>
                <a:latin typeface="Calibri" panose="020F0502020204030204" pitchFamily="34" charset="0"/>
              </a:rPr>
              <a:t> </a:t>
            </a:r>
            <a:endParaRPr lang="en-US" altLang="ko-KR" sz="1600" b="1" baseline="30000" dirty="0">
              <a:solidFill>
                <a:srgbClr val="C00000"/>
              </a:solidFill>
              <a:latin typeface="+mj-ea"/>
              <a:ea typeface="+mj-ea"/>
            </a:endParaRPr>
          </a:p>
        </p:txBody>
      </p:sp>
      <p:pic>
        <p:nvPicPr>
          <p:cNvPr id="2" name="그림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65598" y="1148814"/>
            <a:ext cx="3504241" cy="4975328"/>
          </a:xfrm>
          <a:prstGeom prst="rect">
            <a:avLst/>
          </a:prstGeom>
          <a:ln w="12700">
            <a:solidFill>
              <a:schemeClr val="accent2">
                <a:lumMod val="50000"/>
              </a:schemeClr>
            </a:solidFill>
          </a:ln>
        </p:spPr>
      </p:pic>
      <p:sp>
        <p:nvSpPr>
          <p:cNvPr id="11" name="TextBox 10"/>
          <p:cNvSpPr txBox="1"/>
          <p:nvPr/>
        </p:nvSpPr>
        <p:spPr>
          <a:xfrm>
            <a:off x="8465598" y="5090160"/>
            <a:ext cx="3504241" cy="1190169"/>
          </a:xfrm>
          <a:prstGeom prst="rect">
            <a:avLst/>
          </a:prstGeom>
          <a:solidFill>
            <a:srgbClr val="FFCC00">
              <a:alpha val="32941"/>
            </a:srgbClr>
          </a:solidFill>
          <a:ln w="19050">
            <a:solidFill>
              <a:srgbClr val="C00000"/>
            </a:solidFill>
          </a:ln>
        </p:spPr>
        <p:txBody>
          <a:bodyPr wrap="square" rtlCol="0">
            <a:spAutoFit/>
          </a:bodyPr>
          <a:lstStyle/>
          <a:p>
            <a:pPr fontAlgn="t"/>
            <a:endParaRPr lang="en-US" altLang="ko-KR" dirty="0">
              <a:solidFill>
                <a:srgbClr val="C00000"/>
              </a:solidFill>
            </a:endParaRPr>
          </a:p>
          <a:p>
            <a:pPr fontAlgn="t"/>
            <a:endParaRPr lang="en-US" altLang="ko-KR" dirty="0">
              <a:solidFill>
                <a:srgbClr val="C00000"/>
              </a:solidFill>
            </a:endParaRPr>
          </a:p>
          <a:p>
            <a:pPr fontAlgn="t"/>
            <a:endParaRPr lang="en-US" altLang="ko-KR" dirty="0">
              <a:solidFill>
                <a:srgbClr val="C00000"/>
              </a:solidFill>
            </a:endParaRPr>
          </a:p>
          <a:p>
            <a:pPr fontAlgn="t"/>
            <a:endParaRPr lang="en-US" altLang="ko-KR" dirty="0">
              <a:solidFill>
                <a:srgbClr val="C00000"/>
              </a:solidFill>
            </a:endParaRPr>
          </a:p>
        </p:txBody>
      </p:sp>
      <p:sp>
        <p:nvSpPr>
          <p:cNvPr id="15" name="직사각형 14"/>
          <p:cNvSpPr/>
          <p:nvPr/>
        </p:nvSpPr>
        <p:spPr>
          <a:xfrm>
            <a:off x="8978542" y="6400672"/>
            <a:ext cx="2478351" cy="230832"/>
          </a:xfrm>
          <a:prstGeom prst="rect">
            <a:avLst/>
          </a:prstGeom>
        </p:spPr>
        <p:txBody>
          <a:bodyPr wrap="square">
            <a:spAutoFit/>
          </a:bodyPr>
          <a:lstStyle/>
          <a:p>
            <a:r>
              <a:rPr lang="en-US" altLang="ko-KR" sz="900" dirty="0">
                <a:latin typeface="+mj-ea"/>
              </a:rPr>
              <a:t>Source: Rural Development Administration</a:t>
            </a:r>
            <a:endParaRPr lang="ko-KR" altLang="en-US" sz="900" dirty="0"/>
          </a:p>
        </p:txBody>
      </p:sp>
      <p:sp>
        <p:nvSpPr>
          <p:cNvPr id="3" name="TextBox 2">
            <a:extLst>
              <a:ext uri="{FF2B5EF4-FFF2-40B4-BE49-F238E27FC236}">
                <a16:creationId xmlns:a16="http://schemas.microsoft.com/office/drawing/2014/main" id="{86879EBD-B36E-B2F3-7219-14FC6DFC0F69}"/>
              </a:ext>
            </a:extLst>
          </p:cNvPr>
          <p:cNvSpPr txBox="1"/>
          <p:nvPr/>
        </p:nvSpPr>
        <p:spPr>
          <a:xfrm>
            <a:off x="55074" y="6647111"/>
            <a:ext cx="7209326" cy="430887"/>
          </a:xfrm>
          <a:prstGeom prst="rect">
            <a:avLst/>
          </a:prstGeom>
          <a:noFill/>
        </p:spPr>
        <p:txBody>
          <a:bodyPr wrap="square">
            <a:spAutoFit/>
          </a:bodyPr>
          <a:lstStyle/>
          <a:p>
            <a:r>
              <a:rPr lang="en-US" sz="1100" i="1" dirty="0">
                <a:solidFill>
                  <a:schemeClr val="tx2">
                    <a:lumMod val="60000"/>
                    <a:lumOff val="40000"/>
                  </a:schemeClr>
                </a:solidFill>
                <a:effectLst/>
                <a:latin typeface="Calibri" panose="020F0502020204030204" pitchFamily="34" charset="0"/>
              </a:rPr>
              <a:t>      Above information above is based on outsourced studies and may not be directly related to the products of our company.</a:t>
            </a: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
        <p:nvSpPr>
          <p:cNvPr id="4" name="TextBox 3">
            <a:extLst>
              <a:ext uri="{FF2B5EF4-FFF2-40B4-BE49-F238E27FC236}">
                <a16:creationId xmlns:a16="http://schemas.microsoft.com/office/drawing/2014/main" id="{382512E7-1458-3804-0148-E43C2B14DE34}"/>
              </a:ext>
            </a:extLst>
          </p:cNvPr>
          <p:cNvSpPr txBox="1"/>
          <p:nvPr/>
        </p:nvSpPr>
        <p:spPr>
          <a:xfrm>
            <a:off x="146514" y="6508394"/>
            <a:ext cx="7005902" cy="246221"/>
          </a:xfrm>
          <a:prstGeom prst="rect">
            <a:avLst/>
          </a:prstGeom>
          <a:noFill/>
        </p:spPr>
        <p:txBody>
          <a:bodyPr wrap="square">
            <a:spAutoFit/>
          </a:bodyPr>
          <a:lstStyle/>
          <a:p>
            <a:r>
              <a:rPr lang="en-US" sz="1000" i="1" dirty="0">
                <a:effectLst/>
                <a:latin typeface="Calibri" panose="020F0502020204030204" pitchFamily="34" charset="0"/>
              </a:rPr>
              <a:t>※ </a:t>
            </a:r>
            <a:r>
              <a:rPr lang="en-US" sz="1000" i="1" dirty="0">
                <a:latin typeface="Calibri" panose="020F0502020204030204" pitchFamily="34" charset="0"/>
              </a:rPr>
              <a:t>Above </a:t>
            </a:r>
            <a:r>
              <a:rPr lang="en-US" sz="1000" i="1" dirty="0">
                <a:effectLst/>
                <a:latin typeface="Calibri" panose="020F0502020204030204" pitchFamily="34" charset="0"/>
              </a:rPr>
              <a:t>statement has not been evaluated by the FDA. This product is not intended to diagnose, treat, cure, or prevent any disease.</a:t>
            </a:r>
            <a:endParaRPr lang="en-US" sz="1000" i="1" dirty="0">
              <a:solidFill>
                <a:schemeClr val="tx2">
                  <a:lumMod val="60000"/>
                  <a:lumOff val="40000"/>
                </a:schemeClr>
              </a:solidFill>
            </a:endParaRPr>
          </a:p>
        </p:txBody>
      </p:sp>
      <p:pic>
        <p:nvPicPr>
          <p:cNvPr id="9" name="Picture 8">
            <a:extLst>
              <a:ext uri="{FF2B5EF4-FFF2-40B4-BE49-F238E27FC236}">
                <a16:creationId xmlns:a16="http://schemas.microsoft.com/office/drawing/2014/main" id="{DB94B678-E11A-4419-F551-18E27D7258E4}"/>
              </a:ext>
            </a:extLst>
          </p:cNvPr>
          <p:cNvPicPr>
            <a:picLocks noChangeAspect="1"/>
          </p:cNvPicPr>
          <p:nvPr/>
        </p:nvPicPr>
        <p:blipFill>
          <a:blip r:embed="rId4"/>
          <a:stretch>
            <a:fillRect/>
          </a:stretch>
        </p:blipFill>
        <p:spPr>
          <a:xfrm>
            <a:off x="558304" y="2094771"/>
            <a:ext cx="7306695" cy="4305901"/>
          </a:xfrm>
          <a:prstGeom prst="rect">
            <a:avLst/>
          </a:prstGeom>
        </p:spPr>
      </p:pic>
    </p:spTree>
    <p:extLst>
      <p:ext uri="{BB962C8B-B14F-4D97-AF65-F5344CB8AC3E}">
        <p14:creationId xmlns:p14="http://schemas.microsoft.com/office/powerpoint/2010/main" val="3476090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67719" y="470894"/>
            <a:ext cx="6589756"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B-2. Reishi Mushroom – Weight Loss Effect</a:t>
            </a:r>
            <a:endParaRPr lang="en-US" altLang="ko-KR" sz="1050" b="1" dirty="0">
              <a:solidFill>
                <a:schemeClr val="accent2">
                  <a:lumMod val="50000"/>
                </a:schemeClr>
              </a:solidFill>
              <a:latin typeface="맑은 고딕" panose="020B0503020000020004" pitchFamily="50" charset="-127"/>
            </a:endParaRPr>
          </a:p>
        </p:txBody>
      </p:sp>
      <p:sp>
        <p:nvSpPr>
          <p:cNvPr id="8" name="TextBox 7"/>
          <p:cNvSpPr txBox="1"/>
          <p:nvPr/>
        </p:nvSpPr>
        <p:spPr>
          <a:xfrm>
            <a:off x="578045" y="1266392"/>
            <a:ext cx="5885675" cy="2131802"/>
          </a:xfrm>
          <a:prstGeom prst="rect">
            <a:avLst/>
          </a:prstGeom>
          <a:noFill/>
        </p:spPr>
        <p:txBody>
          <a:bodyPr wrap="square" rtlCol="0">
            <a:spAutoFit/>
          </a:bodyPr>
          <a:lstStyle/>
          <a:p>
            <a:pPr lvl="0" algn="just">
              <a:lnSpc>
                <a:spcPct val="120000"/>
              </a:lnSpc>
            </a:pPr>
            <a:r>
              <a:rPr lang="en-US" altLang="ko-KR" sz="1600" dirty="0">
                <a:latin typeface="+mj-ea"/>
                <a:ea typeface="+mj-ea"/>
              </a:rPr>
              <a:t>As a result of animal experiments on reishi mushrooms by the Korea Rural Development Agency, </a:t>
            </a:r>
            <a:r>
              <a:rPr lang="en-US" altLang="ko-KR" sz="1600" b="1" dirty="0">
                <a:solidFill>
                  <a:srgbClr val="FF0000"/>
                </a:solidFill>
                <a:latin typeface="+mj-ea"/>
                <a:ea typeface="+mj-ea"/>
              </a:rPr>
              <a:t>it was found that the weight loss effect of Reishi mushroom extract was reduced by 28%, the weight of adipose tissue was reduced by 52%, and fatty liver was reduced by 41%, and serum (AST, ALT), an indicator of liver function, was reduced by 39%</a:t>
            </a:r>
            <a:r>
              <a:rPr lang="en-US" altLang="ko-KR" sz="1600" dirty="0">
                <a:latin typeface="+mj-ea"/>
                <a:ea typeface="+mj-ea"/>
              </a:rPr>
              <a:t>. ※</a:t>
            </a:r>
            <a:r>
              <a:rPr lang="en-US" sz="2000" i="1" baseline="30000" dirty="0">
                <a:effectLst/>
                <a:latin typeface="Calibri" panose="020F0502020204030204" pitchFamily="34" charset="0"/>
              </a:rPr>
              <a:t> </a:t>
            </a:r>
            <a:endParaRPr lang="en-US" altLang="ko-KR" sz="2000" b="1" baseline="30000" dirty="0">
              <a:solidFill>
                <a:srgbClr val="C00000"/>
              </a:solidFill>
              <a:latin typeface="+mj-ea"/>
              <a:ea typeface="+mj-ea"/>
            </a:endParaRPr>
          </a:p>
        </p:txBody>
      </p:sp>
      <p:pic>
        <p:nvPicPr>
          <p:cNvPr id="6" name="그림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1248" y="1077135"/>
            <a:ext cx="4953033" cy="2317505"/>
          </a:xfrm>
          <a:prstGeom prst="rect">
            <a:avLst/>
          </a:prstGeom>
          <a:ln w="38100">
            <a:solidFill>
              <a:schemeClr val="accent2">
                <a:lumMod val="50000"/>
              </a:schemeClr>
            </a:solidFill>
          </a:ln>
        </p:spPr>
      </p:pic>
      <p:sp>
        <p:nvSpPr>
          <p:cNvPr id="11" name="직사각형 10"/>
          <p:cNvSpPr/>
          <p:nvPr/>
        </p:nvSpPr>
        <p:spPr>
          <a:xfrm>
            <a:off x="8477948" y="6279956"/>
            <a:ext cx="3161443" cy="400110"/>
          </a:xfrm>
          <a:prstGeom prst="rect">
            <a:avLst/>
          </a:prstGeom>
        </p:spPr>
        <p:txBody>
          <a:bodyPr wrap="none">
            <a:spAutoFit/>
          </a:bodyPr>
          <a:lstStyle/>
          <a:p>
            <a:r>
              <a:rPr lang="en-US" altLang="ko-KR" sz="1000" dirty="0">
                <a:latin typeface="+mj-ea"/>
              </a:rPr>
              <a:t>Source - Korea Rural Development Administration 
</a:t>
            </a:r>
            <a:endParaRPr lang="ko-KR" altLang="en-US" sz="1000" dirty="0"/>
          </a:p>
        </p:txBody>
      </p:sp>
      <p:pic>
        <p:nvPicPr>
          <p:cNvPr id="12" name="그림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33131" y="3703470"/>
            <a:ext cx="2558869" cy="2558869"/>
          </a:xfrm>
          <a:prstGeom prst="rect">
            <a:avLst/>
          </a:prstGeom>
        </p:spPr>
      </p:pic>
      <p:pic>
        <p:nvPicPr>
          <p:cNvPr id="13" name="그림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67801" y="3703471"/>
            <a:ext cx="2558869" cy="2558869"/>
          </a:xfrm>
          <a:prstGeom prst="rect">
            <a:avLst/>
          </a:prstGeom>
        </p:spPr>
      </p:pic>
      <p:pic>
        <p:nvPicPr>
          <p:cNvPr id="18" name="그림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26453" y="3703472"/>
            <a:ext cx="2558869" cy="2558869"/>
          </a:xfrm>
          <a:prstGeom prst="rect">
            <a:avLst/>
          </a:prstGeom>
        </p:spPr>
      </p:pic>
      <p:pic>
        <p:nvPicPr>
          <p:cNvPr id="19" name="그림 1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83288" y="3648861"/>
            <a:ext cx="2558869" cy="2558869"/>
          </a:xfrm>
          <a:prstGeom prst="rect">
            <a:avLst/>
          </a:prstGeom>
        </p:spPr>
      </p:pic>
      <p:pic>
        <p:nvPicPr>
          <p:cNvPr id="20" name="그림 1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7512" y="3650706"/>
            <a:ext cx="2558869" cy="2558869"/>
          </a:xfrm>
          <a:prstGeom prst="rect">
            <a:avLst/>
          </a:prstGeom>
        </p:spPr>
      </p:pic>
      <p:sp>
        <p:nvSpPr>
          <p:cNvPr id="2" name="TextBox 1">
            <a:extLst>
              <a:ext uri="{FF2B5EF4-FFF2-40B4-BE49-F238E27FC236}">
                <a16:creationId xmlns:a16="http://schemas.microsoft.com/office/drawing/2014/main" id="{70604E95-A186-2E5C-76CE-D57D5D86F4E8}"/>
              </a:ext>
            </a:extLst>
          </p:cNvPr>
          <p:cNvSpPr txBox="1"/>
          <p:nvPr/>
        </p:nvSpPr>
        <p:spPr>
          <a:xfrm>
            <a:off x="252848" y="6306584"/>
            <a:ext cx="6587892" cy="415498"/>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Above information above is based on outsourced studies and may not be directly related to the products of our company.</a:t>
            </a: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
        <p:nvSpPr>
          <p:cNvPr id="3" name="TextBox 2">
            <a:extLst>
              <a:ext uri="{FF2B5EF4-FFF2-40B4-BE49-F238E27FC236}">
                <a16:creationId xmlns:a16="http://schemas.microsoft.com/office/drawing/2014/main" id="{2EAD0200-3353-9A5A-FB44-001813B761B9}"/>
              </a:ext>
            </a:extLst>
          </p:cNvPr>
          <p:cNvSpPr txBox="1"/>
          <p:nvPr/>
        </p:nvSpPr>
        <p:spPr>
          <a:xfrm>
            <a:off x="252848" y="6156845"/>
            <a:ext cx="7373649" cy="246221"/>
          </a:xfrm>
          <a:prstGeom prst="rect">
            <a:avLst/>
          </a:prstGeom>
          <a:noFill/>
        </p:spPr>
        <p:txBody>
          <a:bodyPr wrap="square">
            <a:spAutoFit/>
          </a:bodyPr>
          <a:lstStyle/>
          <a:p>
            <a:r>
              <a:rPr lang="en-US" sz="1000" i="1" dirty="0">
                <a:effectLst/>
                <a:latin typeface="Calibri" panose="020F0502020204030204" pitchFamily="34" charset="0"/>
              </a:rPr>
              <a:t>※ Above statement has not been evaluated by the FDA. This product is not intended to diagnose, treat, cure, or prevent any disease.</a:t>
            </a:r>
            <a:endParaRPr lang="en-US" sz="1000" i="1" dirty="0">
              <a:solidFill>
                <a:schemeClr val="tx2">
                  <a:lumMod val="60000"/>
                  <a:lumOff val="40000"/>
                </a:schemeClr>
              </a:solidFill>
            </a:endParaRPr>
          </a:p>
        </p:txBody>
      </p:sp>
      <p:sp>
        <p:nvSpPr>
          <p:cNvPr id="4" name="Rectangle 3">
            <a:extLst>
              <a:ext uri="{FF2B5EF4-FFF2-40B4-BE49-F238E27FC236}">
                <a16:creationId xmlns:a16="http://schemas.microsoft.com/office/drawing/2014/main" id="{F8464951-B60B-4E80-63DC-D95E9E46F7A8}"/>
              </a:ext>
            </a:extLst>
          </p:cNvPr>
          <p:cNvSpPr/>
          <p:nvPr/>
        </p:nvSpPr>
        <p:spPr>
          <a:xfrm>
            <a:off x="6840740" y="1474325"/>
            <a:ext cx="4773215" cy="874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”Reishi Mushroom” First Scientific Life Saver as </a:t>
            </a:r>
          </a:p>
          <a:p>
            <a:pPr algn="ctr"/>
            <a:r>
              <a:rPr lang="en-US" sz="1400" b="1" dirty="0">
                <a:solidFill>
                  <a:schemeClr val="tx1"/>
                </a:solidFill>
              </a:rPr>
              <a:t>Excellent Treatment for Obesity and Fatty Liver </a:t>
            </a:r>
            <a:endParaRPr lang="en-US" sz="1400" b="1" dirty="0"/>
          </a:p>
        </p:txBody>
      </p:sp>
      <p:sp>
        <p:nvSpPr>
          <p:cNvPr id="5" name="Rectangle 4">
            <a:extLst>
              <a:ext uri="{FF2B5EF4-FFF2-40B4-BE49-F238E27FC236}">
                <a16:creationId xmlns:a16="http://schemas.microsoft.com/office/drawing/2014/main" id="{C60F19DA-C755-1EDD-D0F0-5C4F4F0D4E66}"/>
              </a:ext>
            </a:extLst>
          </p:cNvPr>
          <p:cNvSpPr/>
          <p:nvPr/>
        </p:nvSpPr>
        <p:spPr>
          <a:xfrm>
            <a:off x="385482" y="5605346"/>
            <a:ext cx="2193162"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rPr>
              <a:t>After 12 weeks: LDL cholesterol reduction</a:t>
            </a:r>
          </a:p>
        </p:txBody>
      </p:sp>
      <p:sp>
        <p:nvSpPr>
          <p:cNvPr id="7" name="Rectangle 6">
            <a:extLst>
              <a:ext uri="{FF2B5EF4-FFF2-40B4-BE49-F238E27FC236}">
                <a16:creationId xmlns:a16="http://schemas.microsoft.com/office/drawing/2014/main" id="{B7491A08-F082-6BBA-1EF3-5FCAD0DBF8F7}"/>
              </a:ext>
            </a:extLst>
          </p:cNvPr>
          <p:cNvSpPr/>
          <p:nvPr/>
        </p:nvSpPr>
        <p:spPr>
          <a:xfrm>
            <a:off x="2633291" y="5591608"/>
            <a:ext cx="2193162"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rPr>
              <a:t>After 12 weeks: Total cholesterol reduction</a:t>
            </a:r>
          </a:p>
        </p:txBody>
      </p:sp>
      <p:sp>
        <p:nvSpPr>
          <p:cNvPr id="9" name="Rectangle 8">
            <a:extLst>
              <a:ext uri="{FF2B5EF4-FFF2-40B4-BE49-F238E27FC236}">
                <a16:creationId xmlns:a16="http://schemas.microsoft.com/office/drawing/2014/main" id="{EE97189F-A337-6161-D32F-FD0C6DF04893}"/>
              </a:ext>
            </a:extLst>
          </p:cNvPr>
          <p:cNvSpPr/>
          <p:nvPr/>
        </p:nvSpPr>
        <p:spPr>
          <a:xfrm>
            <a:off x="5172714" y="5605346"/>
            <a:ext cx="2193162"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rPr>
              <a:t>After 12 weeks: Changes in liver weight</a:t>
            </a:r>
          </a:p>
        </p:txBody>
      </p:sp>
      <p:sp>
        <p:nvSpPr>
          <p:cNvPr id="10" name="Rectangle 9">
            <a:extLst>
              <a:ext uri="{FF2B5EF4-FFF2-40B4-BE49-F238E27FC236}">
                <a16:creationId xmlns:a16="http://schemas.microsoft.com/office/drawing/2014/main" id="{ECB1F1CB-9042-1464-450B-5425847E676E}"/>
              </a:ext>
            </a:extLst>
          </p:cNvPr>
          <p:cNvSpPr/>
          <p:nvPr/>
        </p:nvSpPr>
        <p:spPr>
          <a:xfrm>
            <a:off x="9815984" y="5624425"/>
            <a:ext cx="2193162"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rPr>
              <a:t>After 12 weeks: Reduction in triglycerides</a:t>
            </a:r>
          </a:p>
        </p:txBody>
      </p:sp>
      <p:sp>
        <p:nvSpPr>
          <p:cNvPr id="14" name="Rectangle 13">
            <a:extLst>
              <a:ext uri="{FF2B5EF4-FFF2-40B4-BE49-F238E27FC236}">
                <a16:creationId xmlns:a16="http://schemas.microsoft.com/office/drawing/2014/main" id="{8731298D-A775-0409-9DE5-E2AD6D0466B4}"/>
              </a:ext>
            </a:extLst>
          </p:cNvPr>
          <p:cNvSpPr/>
          <p:nvPr/>
        </p:nvSpPr>
        <p:spPr>
          <a:xfrm>
            <a:off x="7533233" y="5624425"/>
            <a:ext cx="2193162"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rPr>
              <a:t>After 12 weeks: Changes in fat cells</a:t>
            </a:r>
          </a:p>
        </p:txBody>
      </p:sp>
    </p:spTree>
    <p:extLst>
      <p:ext uri="{BB962C8B-B14F-4D97-AF65-F5344CB8AC3E}">
        <p14:creationId xmlns:p14="http://schemas.microsoft.com/office/powerpoint/2010/main" val="988961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p:cNvSpPr/>
          <p:nvPr/>
        </p:nvSpPr>
        <p:spPr>
          <a:xfrm>
            <a:off x="7167801" y="6438368"/>
            <a:ext cx="5120312" cy="424732"/>
          </a:xfrm>
          <a:prstGeom prst="rect">
            <a:avLst/>
          </a:prstGeom>
        </p:spPr>
        <p:txBody>
          <a:bodyPr wrap="none">
            <a:spAutoFit/>
          </a:bodyPr>
          <a:lstStyle/>
          <a:p>
            <a:pPr lvl="0" algn="just">
              <a:lnSpc>
                <a:spcPct val="120000"/>
              </a:lnSpc>
            </a:pPr>
            <a:r>
              <a:rPr lang="ko-KR" altLang="en-US" sz="1100" b="1" spc="-150" dirty="0">
                <a:ea typeface="맑은 고딕"/>
              </a:rPr>
              <a:t>본 자료는 회원 교육용 학술 자료이며 관련 제품의 홍보나 광고 목적으로 사용할수 없습니다 </a:t>
            </a:r>
            <a:r>
              <a:rPr lang="en-US" altLang="ko-KR" spc="-150" dirty="0">
                <a:ea typeface="맑은 고딕"/>
              </a:rPr>
              <a:t>.</a:t>
            </a:r>
          </a:p>
        </p:txBody>
      </p:sp>
      <p:grpSp>
        <p:nvGrpSpPr>
          <p:cNvPr id="5" name="Group 4">
            <a:extLst>
              <a:ext uri="{FF2B5EF4-FFF2-40B4-BE49-F238E27FC236}">
                <a16:creationId xmlns:a16="http://schemas.microsoft.com/office/drawing/2014/main" id="{37B5E765-D248-A6FF-5F0F-029BFA8E14EA}"/>
              </a:ext>
            </a:extLst>
          </p:cNvPr>
          <p:cNvGrpSpPr/>
          <p:nvPr/>
        </p:nvGrpSpPr>
        <p:grpSpPr>
          <a:xfrm>
            <a:off x="0" y="0"/>
            <a:ext cx="12192000" cy="6858000"/>
            <a:chOff x="0" y="0"/>
            <a:chExt cx="12192000" cy="6858000"/>
          </a:xfrm>
        </p:grpSpPr>
        <p:pic>
          <p:nvPicPr>
            <p:cNvPr id="7" name="그림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 descr="A cup of coffee&#10;&#10;Description automatically generated with low confidence">
              <a:extLst>
                <a:ext uri="{FF2B5EF4-FFF2-40B4-BE49-F238E27FC236}">
                  <a16:creationId xmlns:a16="http://schemas.microsoft.com/office/drawing/2014/main" id="{8300AD67-9976-B0B4-1ED3-EA6ED5AE92F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91621" y="3216118"/>
              <a:ext cx="1545021" cy="2654266"/>
            </a:xfrm>
            <a:prstGeom prst="rect">
              <a:avLst/>
            </a:prstGeom>
          </p:spPr>
        </p:pic>
      </p:grpSp>
      <p:grpSp>
        <p:nvGrpSpPr>
          <p:cNvPr id="3" name="Group 2">
            <a:extLst>
              <a:ext uri="{FF2B5EF4-FFF2-40B4-BE49-F238E27FC236}">
                <a16:creationId xmlns:a16="http://schemas.microsoft.com/office/drawing/2014/main" id="{5AD0D365-1BA8-36AF-7C0C-EA792068D168}"/>
              </a:ext>
            </a:extLst>
          </p:cNvPr>
          <p:cNvGrpSpPr/>
          <p:nvPr/>
        </p:nvGrpSpPr>
        <p:grpSpPr>
          <a:xfrm>
            <a:off x="458272" y="725018"/>
            <a:ext cx="6709529" cy="5010676"/>
            <a:chOff x="506327" y="259296"/>
            <a:chExt cx="6709529" cy="5010676"/>
          </a:xfrm>
        </p:grpSpPr>
        <p:sp>
          <p:nvSpPr>
            <p:cNvPr id="17" name="TextBox 16"/>
            <p:cNvSpPr txBox="1"/>
            <p:nvPr/>
          </p:nvSpPr>
          <p:spPr>
            <a:xfrm>
              <a:off x="506327" y="259296"/>
              <a:ext cx="3606589"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C. 100% Brazilian Coffee Beans
</a:t>
              </a:r>
              <a:endParaRPr lang="ko-KR" altLang="en-US" sz="2000" b="1" spc="-150" dirty="0">
                <a:solidFill>
                  <a:schemeClr val="accent2">
                    <a:lumMod val="50000"/>
                  </a:schemeClr>
                </a:solidFill>
                <a:ea typeface="맑은 고딕"/>
              </a:endParaRPr>
            </a:p>
          </p:txBody>
        </p:sp>
        <p:pic>
          <p:nvPicPr>
            <p:cNvPr id="4" name="그림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68301" y="2330161"/>
              <a:ext cx="6547555" cy="2939811"/>
            </a:xfrm>
            <a:prstGeom prst="rect">
              <a:avLst/>
            </a:prstGeom>
          </p:spPr>
        </p:pic>
      </p:grpSp>
      <p:sp>
        <p:nvSpPr>
          <p:cNvPr id="8" name="Rectangle 7">
            <a:extLst>
              <a:ext uri="{FF2B5EF4-FFF2-40B4-BE49-F238E27FC236}">
                <a16:creationId xmlns:a16="http://schemas.microsoft.com/office/drawing/2014/main" id="{F60A5B13-AAE3-E8F6-080C-07A3008A6C6D}"/>
              </a:ext>
            </a:extLst>
          </p:cNvPr>
          <p:cNvSpPr/>
          <p:nvPr/>
        </p:nvSpPr>
        <p:spPr>
          <a:xfrm>
            <a:off x="3597346" y="3712248"/>
            <a:ext cx="3352800" cy="1264023"/>
          </a:xfrm>
          <a:prstGeom prst="rect">
            <a:avLst/>
          </a:prstGeom>
          <a:solidFill>
            <a:srgbClr val="E5E4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20000"/>
              </a:lnSpc>
            </a:pPr>
            <a:r>
              <a:rPr lang="en-US" altLang="ko-KR" b="1" spc="-150" dirty="0">
                <a:solidFill>
                  <a:schemeClr val="tx1"/>
                </a:solidFill>
                <a:latin typeface="+mj-lt"/>
                <a:ea typeface="맑은 고딕"/>
              </a:rPr>
              <a:t>Used 100% Brazilian Coffee Beans
</a:t>
            </a:r>
            <a:r>
              <a:rPr lang="en-US" altLang="ko-KR" sz="1600" b="1" spc="-150" dirty="0">
                <a:solidFill>
                  <a:schemeClr val="tx1"/>
                </a:solidFill>
                <a:latin typeface="+mj-lt"/>
                <a:ea typeface="맑은 고딕"/>
              </a:rPr>
              <a:t>Dark with Great Aroma</a:t>
            </a:r>
          </a:p>
          <a:p>
            <a:pPr lvl="0" algn="ctr">
              <a:lnSpc>
                <a:spcPct val="120000"/>
              </a:lnSpc>
            </a:pPr>
            <a:r>
              <a:rPr lang="en-US" altLang="ko-KR" sz="1600" b="1" spc="-150" dirty="0">
                <a:solidFill>
                  <a:schemeClr val="tx1"/>
                </a:solidFill>
                <a:latin typeface="+mj-lt"/>
                <a:ea typeface="맑은 고딕"/>
              </a:rPr>
              <a:t>Smooth &amp; Zesty Balanced</a:t>
            </a:r>
          </a:p>
          <a:p>
            <a:pPr lvl="0" algn="ctr">
              <a:lnSpc>
                <a:spcPct val="120000"/>
              </a:lnSpc>
            </a:pPr>
            <a:r>
              <a:rPr lang="en-US" altLang="ko-KR" sz="1600" b="1" spc="-150" dirty="0">
                <a:solidFill>
                  <a:schemeClr val="tx1"/>
                </a:solidFill>
                <a:latin typeface="+mj-lt"/>
                <a:ea typeface="맑은 고딕"/>
              </a:rPr>
              <a:t>Easy-to-Drink Coffee </a:t>
            </a:r>
          </a:p>
        </p:txBody>
      </p:sp>
    </p:spTree>
    <p:extLst>
      <p:ext uri="{BB962C8B-B14F-4D97-AF65-F5344CB8AC3E}">
        <p14:creationId xmlns:p14="http://schemas.microsoft.com/office/powerpoint/2010/main" val="4157874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727130" y="2318983"/>
            <a:ext cx="5717213" cy="2862322"/>
          </a:xfrm>
          <a:prstGeom prst="rect">
            <a:avLst/>
          </a:prstGeom>
        </p:spPr>
        <p:txBody>
          <a:bodyPr wrap="square">
            <a:spAutoFit/>
          </a:bodyPr>
          <a:lstStyle/>
          <a:p>
            <a:r>
              <a:rPr lang="en-US" altLang="ko-KR" sz="2000" b="1" dirty="0"/>
              <a:t>Finally, “healthy” coffee has been made. </a:t>
            </a:r>
          </a:p>
          <a:p>
            <a:r>
              <a:rPr lang="en-US" altLang="ko-KR" sz="2000" b="1" dirty="0"/>
              <a:t>Formulated with GCOOP’s very own uniquely mixed Stevia Creamer instead of sugar.</a:t>
            </a:r>
          </a:p>
          <a:p>
            <a:r>
              <a:rPr lang="en-US" altLang="ko-KR" sz="2000" b="1" dirty="0"/>
              <a:t>Don’t worry about cholesterol and, best of all, cut calories by half! </a:t>
            </a:r>
          </a:p>
          <a:p>
            <a:r>
              <a:rPr lang="en-US" altLang="ko-KR" sz="2000" b="1" dirty="0"/>
              <a:t>
For smoother texture of coffee, Grade 1A milk sourced from South Korea has been added.</a:t>
            </a:r>
          </a:p>
        </p:txBody>
      </p:sp>
      <p:sp>
        <p:nvSpPr>
          <p:cNvPr id="9" name="TextBox 8"/>
          <p:cNvSpPr txBox="1"/>
          <p:nvPr/>
        </p:nvSpPr>
        <p:spPr>
          <a:xfrm>
            <a:off x="578046" y="751526"/>
            <a:ext cx="3707084"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D.  GCOOP Stevia Creamer
</a:t>
            </a:r>
            <a:endParaRPr lang="ko-KR" altLang="en-US" sz="2000" b="1" spc="-150" dirty="0">
              <a:solidFill>
                <a:schemeClr val="accent2">
                  <a:lumMod val="50000"/>
                </a:schemeClr>
              </a:solidFill>
              <a:ea typeface="맑은 고딕"/>
            </a:endParaRPr>
          </a:p>
        </p:txBody>
      </p:sp>
      <p:pic>
        <p:nvPicPr>
          <p:cNvPr id="10" name="Picture 9">
            <a:extLst>
              <a:ext uri="{FF2B5EF4-FFF2-40B4-BE49-F238E27FC236}">
                <a16:creationId xmlns:a16="http://schemas.microsoft.com/office/drawing/2014/main" id="{9FB89386-8663-6B9D-D9F2-804379E4958B}"/>
              </a:ext>
            </a:extLst>
          </p:cNvPr>
          <p:cNvPicPr>
            <a:picLocks noChangeAspect="1"/>
          </p:cNvPicPr>
          <p:nvPr/>
        </p:nvPicPr>
        <p:blipFill rotWithShape="1">
          <a:blip r:embed="rId2"/>
          <a:srcRect l="11885" t="7980" r="13110" b="8386"/>
          <a:stretch/>
        </p:blipFill>
        <p:spPr>
          <a:xfrm>
            <a:off x="6942595" y="1546102"/>
            <a:ext cx="4522275" cy="5206668"/>
          </a:xfrm>
          <a:prstGeom prst="rect">
            <a:avLst/>
          </a:prstGeom>
        </p:spPr>
      </p:pic>
      <p:sp>
        <p:nvSpPr>
          <p:cNvPr id="6" name="Rectangle 5">
            <a:extLst>
              <a:ext uri="{FF2B5EF4-FFF2-40B4-BE49-F238E27FC236}">
                <a16:creationId xmlns:a16="http://schemas.microsoft.com/office/drawing/2014/main" id="{F131B7C1-6212-4699-0E53-9DD2128EBB02}"/>
              </a:ext>
            </a:extLst>
          </p:cNvPr>
          <p:cNvSpPr/>
          <p:nvPr/>
        </p:nvSpPr>
        <p:spPr>
          <a:xfrm>
            <a:off x="6774836" y="392100"/>
            <a:ext cx="4839119" cy="13075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GCOOP Stevia Creamer Features</a:t>
            </a:r>
          </a:p>
          <a:p>
            <a:pPr algn="ctr"/>
            <a:r>
              <a:rPr lang="en-US" sz="1400" dirty="0">
                <a:solidFill>
                  <a:schemeClr val="tx1"/>
                </a:solidFill>
              </a:rPr>
              <a:t>Formulated with GCOOP’s Stevia Creamer instead of </a:t>
            </a:r>
          </a:p>
          <a:p>
            <a:pPr algn="ctr"/>
            <a:r>
              <a:rPr lang="en-US" sz="1400" dirty="0">
                <a:solidFill>
                  <a:schemeClr val="tx1"/>
                </a:solidFill>
              </a:rPr>
              <a:t>sugar so no worries about sugar or cholesterol</a:t>
            </a:r>
            <a:r>
              <a:rPr lang="en-US" dirty="0">
                <a:solidFill>
                  <a:schemeClr val="tx1"/>
                </a:solidFill>
              </a:rPr>
              <a:t>!</a:t>
            </a:r>
          </a:p>
        </p:txBody>
      </p:sp>
    </p:spTree>
    <p:extLst>
      <p:ext uri="{BB962C8B-B14F-4D97-AF65-F5344CB8AC3E}">
        <p14:creationId xmlns:p14="http://schemas.microsoft.com/office/powerpoint/2010/main" val="145052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703597" y="850599"/>
            <a:ext cx="4386563" cy="425245"/>
          </a:xfrm>
          <a:prstGeom prst="rect">
            <a:avLst/>
          </a:prstGeom>
        </p:spPr>
        <p:txBody>
          <a:bodyPr wrap="square">
            <a:spAutoFit/>
          </a:bodyPr>
          <a:lstStyle/>
          <a:p>
            <a:pPr lvl="0">
              <a:lnSpc>
                <a:spcPct val="120000"/>
              </a:lnSpc>
            </a:pPr>
            <a:r>
              <a:rPr lang="en-US" altLang="ko-KR" sz="2000" b="1" dirty="0"/>
              <a:t>No Sugar! Feel Free to Drink it</a:t>
            </a:r>
            <a:endParaRPr lang="en-US" altLang="ko-KR" sz="2000" b="1" dirty="0">
              <a:solidFill>
                <a:srgbClr val="C00000"/>
              </a:solidFill>
            </a:endParaRPr>
          </a:p>
        </p:txBody>
      </p:sp>
      <p:sp>
        <p:nvSpPr>
          <p:cNvPr id="9" name="TextBox 8"/>
          <p:cNvSpPr txBox="1"/>
          <p:nvPr/>
        </p:nvSpPr>
        <p:spPr>
          <a:xfrm>
            <a:off x="480394" y="299430"/>
            <a:ext cx="3543715"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E. Sugar FREE Coffee</a:t>
            </a:r>
            <a:endParaRPr lang="ko-KR" altLang="en-US" sz="2000" b="1" spc="-150" dirty="0">
              <a:solidFill>
                <a:schemeClr val="accent2">
                  <a:lumMod val="50000"/>
                </a:schemeClr>
              </a:solidFill>
              <a:ea typeface="맑은 고딕"/>
            </a:endParaRPr>
          </a:p>
        </p:txBody>
      </p:sp>
      <p:pic>
        <p:nvPicPr>
          <p:cNvPr id="5" name="Picture 4">
            <a:extLst>
              <a:ext uri="{FF2B5EF4-FFF2-40B4-BE49-F238E27FC236}">
                <a16:creationId xmlns:a16="http://schemas.microsoft.com/office/drawing/2014/main" id="{1CC3BC4A-4482-623A-2744-31EA8614EB4E}"/>
              </a:ext>
            </a:extLst>
          </p:cNvPr>
          <p:cNvPicPr>
            <a:picLocks noChangeAspect="1"/>
          </p:cNvPicPr>
          <p:nvPr/>
        </p:nvPicPr>
        <p:blipFill rotWithShape="1">
          <a:blip r:embed="rId3"/>
          <a:srcRect t="4004"/>
          <a:stretch/>
        </p:blipFill>
        <p:spPr>
          <a:xfrm>
            <a:off x="480394" y="1275844"/>
            <a:ext cx="5666049" cy="5449703"/>
          </a:xfrm>
          <a:prstGeom prst="rect">
            <a:avLst/>
          </a:prstGeom>
        </p:spPr>
      </p:pic>
      <p:cxnSp>
        <p:nvCxnSpPr>
          <p:cNvPr id="8" name="Straight Connector 7">
            <a:extLst>
              <a:ext uri="{FF2B5EF4-FFF2-40B4-BE49-F238E27FC236}">
                <a16:creationId xmlns:a16="http://schemas.microsoft.com/office/drawing/2014/main" id="{06B1AEC6-CF41-E0E2-4D74-0AC8020E9932}"/>
              </a:ext>
            </a:extLst>
          </p:cNvPr>
          <p:cNvCxnSpPr/>
          <p:nvPr/>
        </p:nvCxnSpPr>
        <p:spPr>
          <a:xfrm>
            <a:off x="4024109" y="2407920"/>
            <a:ext cx="91365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995FE60-3934-15CC-CF46-8E7D7A242F28}"/>
              </a:ext>
            </a:extLst>
          </p:cNvPr>
          <p:cNvCxnSpPr>
            <a:cxnSpLocks/>
          </p:cNvCxnSpPr>
          <p:nvPr/>
        </p:nvCxnSpPr>
        <p:spPr>
          <a:xfrm>
            <a:off x="1616189" y="2590800"/>
            <a:ext cx="33215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24ED0C90-07B0-681B-07A5-8BBE37A38EDF}"/>
              </a:ext>
            </a:extLst>
          </p:cNvPr>
          <p:cNvPicPr>
            <a:picLocks noChangeAspect="1"/>
          </p:cNvPicPr>
          <p:nvPr/>
        </p:nvPicPr>
        <p:blipFill>
          <a:blip r:embed="rId4"/>
          <a:stretch>
            <a:fillRect/>
          </a:stretch>
        </p:blipFill>
        <p:spPr>
          <a:xfrm>
            <a:off x="6369646" y="299430"/>
            <a:ext cx="5566568" cy="6471920"/>
          </a:xfrm>
          <a:prstGeom prst="rect">
            <a:avLst/>
          </a:prstGeom>
        </p:spPr>
      </p:pic>
    </p:spTree>
    <p:extLst>
      <p:ext uri="{BB962C8B-B14F-4D97-AF65-F5344CB8AC3E}">
        <p14:creationId xmlns:p14="http://schemas.microsoft.com/office/powerpoint/2010/main" val="232850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그림 2"/>
          <p:cNvPicPr>
            <a:picLocks noChangeAspect="1"/>
          </p:cNvPicPr>
          <p:nvPr/>
        </p:nvPicPr>
        <p:blipFill rotWithShape="1">
          <a:blip r:embed="rId4" cstate="email">
            <a:extLst>
              <a:ext uri="{28A0092B-C50C-407E-A947-70E740481C1C}">
                <a14:useLocalDpi xmlns:a14="http://schemas.microsoft.com/office/drawing/2010/main"/>
              </a:ext>
            </a:extLst>
          </a:blip>
          <a:srcRect b="21517"/>
          <a:stretch/>
        </p:blipFill>
        <p:spPr>
          <a:xfrm>
            <a:off x="784704" y="2573724"/>
            <a:ext cx="5904085" cy="2853682"/>
          </a:xfrm>
          <a:prstGeom prst="rect">
            <a:avLst/>
          </a:prstGeom>
        </p:spPr>
      </p:pic>
      <p:sp>
        <p:nvSpPr>
          <p:cNvPr id="2" name="TextBox 1"/>
          <p:cNvSpPr txBox="1"/>
          <p:nvPr/>
        </p:nvSpPr>
        <p:spPr>
          <a:xfrm>
            <a:off x="1626813" y="1274451"/>
            <a:ext cx="4290662" cy="1077218"/>
          </a:xfrm>
          <a:prstGeom prst="rect">
            <a:avLst/>
          </a:prstGeom>
          <a:solidFill>
            <a:schemeClr val="bg1">
              <a:lumMod val="95000"/>
            </a:schemeClr>
          </a:solidFill>
        </p:spPr>
        <p:txBody>
          <a:bodyPr wrap="none" rtlCol="0">
            <a:spAutoFit/>
          </a:bodyPr>
          <a:lstStyle/>
          <a:p>
            <a:r>
              <a:rPr lang="en-US" altLang="ko-KR" sz="1600" b="1" dirty="0">
                <a:latin typeface="+mn-ea"/>
              </a:rPr>
              <a:t>Stevia instead of Sugar to Lower Calories!</a:t>
            </a:r>
          </a:p>
          <a:p>
            <a:endParaRPr lang="en-US" altLang="ko-KR" sz="1600" b="1" dirty="0">
              <a:latin typeface="+mn-ea"/>
            </a:endParaRPr>
          </a:p>
          <a:p>
            <a:pPr algn="ctr"/>
            <a:r>
              <a:rPr lang="en-US" altLang="ko-KR" sz="1600" b="1" dirty="0">
                <a:solidFill>
                  <a:srgbClr val="663300"/>
                </a:solidFill>
                <a:latin typeface="+mn-ea"/>
              </a:rPr>
              <a:t>35Kcal Reishi Coffee Mix
</a:t>
            </a:r>
          </a:p>
        </p:txBody>
      </p:sp>
      <p:sp>
        <p:nvSpPr>
          <p:cNvPr id="11" name="TextBox 10"/>
          <p:cNvSpPr txBox="1"/>
          <p:nvPr/>
        </p:nvSpPr>
        <p:spPr>
          <a:xfrm>
            <a:off x="506925" y="387315"/>
            <a:ext cx="2856035"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F.  LOW CALORIE</a:t>
            </a:r>
            <a:endParaRPr lang="ko-KR" altLang="en-US" sz="2000" b="1" spc="-150" dirty="0">
              <a:solidFill>
                <a:schemeClr val="accent2">
                  <a:lumMod val="50000"/>
                </a:schemeClr>
              </a:solidFill>
              <a:ea typeface="맑은 고딕"/>
            </a:endParaRPr>
          </a:p>
        </p:txBody>
      </p:sp>
      <p:pic>
        <p:nvPicPr>
          <p:cNvPr id="4" name="Picture 3" descr="A cup of coffee&#10;&#10;Description automatically generated with low confidence">
            <a:extLst>
              <a:ext uri="{FF2B5EF4-FFF2-40B4-BE49-F238E27FC236}">
                <a16:creationId xmlns:a16="http://schemas.microsoft.com/office/drawing/2014/main" id="{73EA4A79-5C5D-09A9-D158-2A3BDEEA014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91621" y="3216118"/>
            <a:ext cx="1545021" cy="2654266"/>
          </a:xfrm>
          <a:prstGeom prst="rect">
            <a:avLst/>
          </a:prstGeom>
        </p:spPr>
      </p:pic>
      <p:pic>
        <p:nvPicPr>
          <p:cNvPr id="5" name="Picture 4" descr="A cup of coffee&#10;&#10;Description automatically generated with low confidence">
            <a:extLst>
              <a:ext uri="{FF2B5EF4-FFF2-40B4-BE49-F238E27FC236}">
                <a16:creationId xmlns:a16="http://schemas.microsoft.com/office/drawing/2014/main" id="{7964AB85-0C5E-4C5F-DA7F-2E4FF821065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84561" y="3124350"/>
            <a:ext cx="1232914" cy="2118083"/>
          </a:xfrm>
          <a:prstGeom prst="rect">
            <a:avLst/>
          </a:prstGeom>
        </p:spPr>
      </p:pic>
      <p:pic>
        <p:nvPicPr>
          <p:cNvPr id="6" name="Picture 5" descr="A picture containing text, beverage, food, alcohol&#10;&#10;Description automatically generated">
            <a:extLst>
              <a:ext uri="{FF2B5EF4-FFF2-40B4-BE49-F238E27FC236}">
                <a16:creationId xmlns:a16="http://schemas.microsoft.com/office/drawing/2014/main" id="{1128F351-95BF-7365-C539-82D7417CCA0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264205" y="3261205"/>
            <a:ext cx="420356" cy="1944146"/>
          </a:xfrm>
          <a:prstGeom prst="rect">
            <a:avLst/>
          </a:prstGeom>
        </p:spPr>
      </p:pic>
      <p:sp>
        <p:nvSpPr>
          <p:cNvPr id="9" name="TextBox 8">
            <a:extLst>
              <a:ext uri="{FF2B5EF4-FFF2-40B4-BE49-F238E27FC236}">
                <a16:creationId xmlns:a16="http://schemas.microsoft.com/office/drawing/2014/main" id="{F06D69BD-A6DF-18EE-2955-C4E7107BEE55}"/>
              </a:ext>
            </a:extLst>
          </p:cNvPr>
          <p:cNvSpPr txBox="1"/>
          <p:nvPr/>
        </p:nvSpPr>
        <p:spPr>
          <a:xfrm>
            <a:off x="784705" y="5870384"/>
            <a:ext cx="1943748" cy="954107"/>
          </a:xfrm>
          <a:prstGeom prst="rect">
            <a:avLst/>
          </a:prstGeom>
          <a:noFill/>
        </p:spPr>
        <p:txBody>
          <a:bodyPr wrap="square" rtlCol="0">
            <a:spAutoFit/>
          </a:bodyPr>
          <a:lstStyle/>
          <a:p>
            <a:pPr algn="ctr"/>
            <a:r>
              <a:rPr lang="en-US" altLang="ko-KR" sz="1400" dirty="0"/>
              <a:t>1 packet of regular coffee mix
</a:t>
            </a:r>
            <a:r>
              <a:rPr lang="en-US" altLang="ko-KR" sz="2800" b="1" dirty="0"/>
              <a:t>60Kcal</a:t>
            </a:r>
            <a:endParaRPr lang="en-US" b="1" dirty="0"/>
          </a:p>
        </p:txBody>
      </p:sp>
      <p:sp>
        <p:nvSpPr>
          <p:cNvPr id="12" name="TextBox 11">
            <a:extLst>
              <a:ext uri="{FF2B5EF4-FFF2-40B4-BE49-F238E27FC236}">
                <a16:creationId xmlns:a16="http://schemas.microsoft.com/office/drawing/2014/main" id="{DCD543C6-8AD8-AE90-5131-40CC3DDF6229}"/>
              </a:ext>
            </a:extLst>
          </p:cNvPr>
          <p:cNvSpPr txBox="1"/>
          <p:nvPr/>
        </p:nvSpPr>
        <p:spPr>
          <a:xfrm>
            <a:off x="4264204" y="5785509"/>
            <a:ext cx="2195589" cy="954107"/>
          </a:xfrm>
          <a:prstGeom prst="rect">
            <a:avLst/>
          </a:prstGeom>
          <a:noFill/>
        </p:spPr>
        <p:txBody>
          <a:bodyPr wrap="square" rtlCol="0">
            <a:spAutoFit/>
          </a:bodyPr>
          <a:lstStyle/>
          <a:p>
            <a:pPr algn="ctr"/>
            <a:r>
              <a:rPr lang="en-US" altLang="ko-KR" sz="1400" dirty="0"/>
              <a:t>1 packet of Ganoderma 3-in-1 Coffee Mix
</a:t>
            </a:r>
            <a:r>
              <a:rPr lang="en-US" altLang="ko-KR" sz="2800" b="1" dirty="0">
                <a:solidFill>
                  <a:srgbClr val="FF0000"/>
                </a:solidFill>
              </a:rPr>
              <a:t>35Kcal </a:t>
            </a:r>
            <a:r>
              <a:rPr lang="en-US" altLang="ko-KR" sz="1000" b="1" dirty="0"/>
              <a:t>per serving</a:t>
            </a:r>
            <a:endParaRPr lang="en-US" sz="1000" b="1" dirty="0"/>
          </a:p>
        </p:txBody>
      </p:sp>
    </p:spTree>
    <p:extLst>
      <p:ext uri="{BB962C8B-B14F-4D97-AF65-F5344CB8AC3E}">
        <p14:creationId xmlns:p14="http://schemas.microsoft.com/office/powerpoint/2010/main" val="3161407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Graphical user interface&#10;&#10;Description automatically generated">
            <a:extLst>
              <a:ext uri="{FF2B5EF4-FFF2-40B4-BE49-F238E27FC236}">
                <a16:creationId xmlns:a16="http://schemas.microsoft.com/office/drawing/2014/main" id="{0CB4DDC6-1987-02C0-B5A5-11DFAB63EEEE}"/>
              </a:ext>
            </a:extLst>
          </p:cNvPr>
          <p:cNvPicPr>
            <a:picLocks noChangeAspect="1"/>
          </p:cNvPicPr>
          <p:nvPr/>
        </p:nvPicPr>
        <p:blipFill rotWithShape="1">
          <a:blip r:embed="rId2"/>
          <a:srcRect r="872" b="1"/>
          <a:stretch/>
        </p:blipFill>
        <p:spPr>
          <a:xfrm>
            <a:off x="20" y="1282"/>
            <a:ext cx="12191980" cy="6856718"/>
          </a:xfrm>
          <a:prstGeom prst="rect">
            <a:avLst/>
          </a:prstGeom>
        </p:spPr>
      </p:pic>
    </p:spTree>
    <p:extLst>
      <p:ext uri="{BB962C8B-B14F-4D97-AF65-F5344CB8AC3E}">
        <p14:creationId xmlns:p14="http://schemas.microsoft.com/office/powerpoint/2010/main" val="874827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Graphical user interface, application&#10;&#10;Description automatically generated">
            <a:extLst>
              <a:ext uri="{FF2B5EF4-FFF2-40B4-BE49-F238E27FC236}">
                <a16:creationId xmlns:a16="http://schemas.microsoft.com/office/drawing/2014/main" id="{932B6810-F59E-C5B9-A80B-CB458C3BB986}"/>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643201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274" y="1318438"/>
            <a:ext cx="3541728" cy="5085715"/>
          </a:xfrm>
          <a:prstGeom prst="rect">
            <a:avLst/>
          </a:prstGeom>
          <a:ln>
            <a:solidFill>
              <a:schemeClr val="accent2">
                <a:lumMod val="60000"/>
                <a:lumOff val="40000"/>
              </a:schemeClr>
            </a:solidFill>
          </a:ln>
        </p:spPr>
      </p:pic>
      <p:pic>
        <p:nvPicPr>
          <p:cNvPr id="5" name="그림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36637" y="1312788"/>
            <a:ext cx="3569225" cy="5088270"/>
          </a:xfrm>
          <a:prstGeom prst="rect">
            <a:avLst/>
          </a:prstGeom>
          <a:ln>
            <a:solidFill>
              <a:schemeClr val="accent2">
                <a:lumMod val="60000"/>
                <a:lumOff val="40000"/>
              </a:schemeClr>
            </a:solidFill>
          </a:ln>
        </p:spPr>
      </p:pic>
      <p:pic>
        <p:nvPicPr>
          <p:cNvPr id="3" name="그림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44662" y="1318485"/>
            <a:ext cx="3495232" cy="5082573"/>
          </a:xfrm>
          <a:prstGeom prst="rect">
            <a:avLst/>
          </a:prstGeom>
          <a:ln>
            <a:solidFill>
              <a:srgbClr val="FF0000"/>
            </a:solidFill>
          </a:ln>
        </p:spPr>
      </p:pic>
      <p:sp>
        <p:nvSpPr>
          <p:cNvPr id="11" name="TextBox 10"/>
          <p:cNvSpPr txBox="1"/>
          <p:nvPr/>
        </p:nvSpPr>
        <p:spPr>
          <a:xfrm>
            <a:off x="578045" y="751526"/>
            <a:ext cx="6589756"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H-1. Raw Material Ingredient Certificate
</a:t>
            </a:r>
            <a:endParaRPr lang="ko-KR" altLang="en-US" sz="2000" b="1" spc="-150" dirty="0">
              <a:solidFill>
                <a:schemeClr val="accent2">
                  <a:lumMod val="50000"/>
                </a:schemeClr>
              </a:solidFill>
              <a:latin typeface="+mj-lt"/>
              <a:ea typeface="맑은 고딕"/>
            </a:endParaRPr>
          </a:p>
        </p:txBody>
      </p:sp>
    </p:spTree>
    <p:extLst>
      <p:ext uri="{BB962C8B-B14F-4D97-AF65-F5344CB8AC3E}">
        <p14:creationId xmlns:p14="http://schemas.microsoft.com/office/powerpoint/2010/main" val="1303924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306" y="1586905"/>
            <a:ext cx="3453300" cy="4727090"/>
          </a:xfrm>
          <a:prstGeom prst="rect">
            <a:avLst/>
          </a:prstGeom>
          <a:ln>
            <a:solidFill>
              <a:schemeClr val="accent2">
                <a:lumMod val="60000"/>
                <a:lumOff val="40000"/>
              </a:schemeClr>
            </a:solidFill>
          </a:ln>
        </p:spPr>
      </p:pic>
      <p:pic>
        <p:nvPicPr>
          <p:cNvPr id="5" name="그림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31586" y="1577457"/>
            <a:ext cx="3378109" cy="4738164"/>
          </a:xfrm>
          <a:prstGeom prst="rect">
            <a:avLst/>
          </a:prstGeom>
          <a:ln>
            <a:solidFill>
              <a:schemeClr val="accent2">
                <a:lumMod val="60000"/>
                <a:lumOff val="40000"/>
              </a:schemeClr>
            </a:solidFill>
          </a:ln>
        </p:spPr>
      </p:pic>
      <p:pic>
        <p:nvPicPr>
          <p:cNvPr id="2" name="그림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00675" y="1577457"/>
            <a:ext cx="3724788" cy="4736538"/>
          </a:xfrm>
          <a:prstGeom prst="rect">
            <a:avLst/>
          </a:prstGeom>
          <a:ln>
            <a:solidFill>
              <a:srgbClr val="C00000"/>
            </a:solidFill>
          </a:ln>
        </p:spPr>
      </p:pic>
      <p:sp>
        <p:nvSpPr>
          <p:cNvPr id="10" name="TextBox 9"/>
          <p:cNvSpPr txBox="1"/>
          <p:nvPr/>
        </p:nvSpPr>
        <p:spPr>
          <a:xfrm>
            <a:off x="578045" y="751526"/>
            <a:ext cx="6589756"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H-2. Certification and Pesticide Residue Test Report
</a:t>
            </a:r>
            <a:endParaRPr lang="ko-KR" altLang="en-US" sz="2000" b="1" spc="-150" dirty="0">
              <a:solidFill>
                <a:schemeClr val="accent2">
                  <a:lumMod val="50000"/>
                </a:schemeClr>
              </a:solidFill>
              <a:latin typeface="+mj-lt"/>
              <a:ea typeface="맑은 고딕"/>
            </a:endParaRPr>
          </a:p>
        </p:txBody>
      </p:sp>
    </p:spTree>
    <p:extLst>
      <p:ext uri="{BB962C8B-B14F-4D97-AF65-F5344CB8AC3E}">
        <p14:creationId xmlns:p14="http://schemas.microsoft.com/office/powerpoint/2010/main" val="2803774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60C40F-2F16-2EE7-936B-47621900F695}"/>
              </a:ext>
            </a:extLst>
          </p:cNvPr>
          <p:cNvPicPr>
            <a:picLocks noChangeAspect="1"/>
          </p:cNvPicPr>
          <p:nvPr/>
        </p:nvPicPr>
        <p:blipFill>
          <a:blip r:embed="rId2"/>
          <a:stretch>
            <a:fillRect/>
          </a:stretch>
        </p:blipFill>
        <p:spPr>
          <a:xfrm>
            <a:off x="1666104" y="1956905"/>
            <a:ext cx="8859791" cy="2471616"/>
          </a:xfrm>
          <a:prstGeom prst="rect">
            <a:avLst/>
          </a:prstGeom>
        </p:spPr>
      </p:pic>
      <p:sp>
        <p:nvSpPr>
          <p:cNvPr id="5" name="TextBox 4">
            <a:extLst>
              <a:ext uri="{FF2B5EF4-FFF2-40B4-BE49-F238E27FC236}">
                <a16:creationId xmlns:a16="http://schemas.microsoft.com/office/drawing/2014/main" id="{D4ADB823-362E-4F7C-EF98-63191B499629}"/>
              </a:ext>
            </a:extLst>
          </p:cNvPr>
          <p:cNvSpPr txBox="1"/>
          <p:nvPr/>
        </p:nvSpPr>
        <p:spPr>
          <a:xfrm>
            <a:off x="3894918" y="796352"/>
            <a:ext cx="4402162" cy="412677"/>
          </a:xfrm>
          <a:prstGeom prst="rect">
            <a:avLst/>
          </a:prstGeom>
          <a:noFill/>
        </p:spPr>
        <p:txBody>
          <a:bodyPr wrap="square" rtlCol="0">
            <a:spAutoFit/>
          </a:bodyPr>
          <a:lstStyle/>
          <a:p>
            <a:pPr lvl="0" algn="ctr" fontAlgn="base" latinLnBrk="0">
              <a:lnSpc>
                <a:spcPts val="2400"/>
              </a:lnSpc>
              <a:spcBef>
                <a:spcPct val="0"/>
              </a:spcBef>
              <a:spcAft>
                <a:spcPct val="0"/>
              </a:spcAft>
              <a:defRPr/>
            </a:pPr>
            <a:r>
              <a:rPr kumimoji="1" lang="en-US" altLang="ko-KR" sz="3200" b="1" kern="0" spc="-150" dirty="0">
                <a:latin typeface="+mj-ea"/>
                <a:ea typeface="+mj-ea"/>
              </a:rPr>
              <a:t>Best Way to ENJOY</a:t>
            </a:r>
            <a:endParaRPr kumimoji="1" lang="ko-KR" altLang="en-US" sz="3200" b="1" kern="0" spc="-150" dirty="0">
              <a:latin typeface="+mj-ea"/>
              <a:ea typeface="+mj-ea"/>
            </a:endParaRPr>
          </a:p>
        </p:txBody>
      </p:sp>
      <p:sp>
        <p:nvSpPr>
          <p:cNvPr id="6" name="TextBox 5">
            <a:extLst>
              <a:ext uri="{FF2B5EF4-FFF2-40B4-BE49-F238E27FC236}">
                <a16:creationId xmlns:a16="http://schemas.microsoft.com/office/drawing/2014/main" id="{63D859CE-109E-34CF-6FFA-1ADB425A727A}"/>
              </a:ext>
            </a:extLst>
          </p:cNvPr>
          <p:cNvSpPr txBox="1"/>
          <p:nvPr/>
        </p:nvSpPr>
        <p:spPr>
          <a:xfrm>
            <a:off x="1585248" y="4917440"/>
            <a:ext cx="2150352" cy="738664"/>
          </a:xfrm>
          <a:prstGeom prst="rect">
            <a:avLst/>
          </a:prstGeom>
          <a:solidFill>
            <a:schemeClr val="bg1"/>
          </a:solidFill>
        </p:spPr>
        <p:txBody>
          <a:bodyPr wrap="square" rtlCol="0">
            <a:spAutoFit/>
          </a:bodyPr>
          <a:lstStyle/>
          <a:p>
            <a:pPr algn="ctr"/>
            <a:r>
              <a:rPr lang="en-US" sz="1400" dirty="0">
                <a:solidFill>
                  <a:schemeClr val="tx1"/>
                </a:solidFill>
              </a:rPr>
              <a:t>Put 1 Ganoderma </a:t>
            </a:r>
          </a:p>
          <a:p>
            <a:pPr algn="ctr"/>
            <a:r>
              <a:rPr lang="en-US" sz="1400" dirty="0">
                <a:solidFill>
                  <a:schemeClr val="tx1"/>
                </a:solidFill>
              </a:rPr>
              <a:t>3-in-1 Coffee packet </a:t>
            </a:r>
          </a:p>
          <a:p>
            <a:pPr algn="ctr"/>
            <a:r>
              <a:rPr lang="en-US" sz="1400" dirty="0">
                <a:solidFill>
                  <a:schemeClr val="tx1"/>
                </a:solidFill>
              </a:rPr>
              <a:t>into a coffee cup</a:t>
            </a:r>
            <a:endParaRPr lang="en-US" sz="1400" b="1" dirty="0">
              <a:solidFill>
                <a:srgbClr val="717171"/>
              </a:solidFill>
              <a:latin typeface="Malgun Gothic" panose="020B0503020000020004" pitchFamily="34" charset="-127"/>
              <a:ea typeface="Malgun Gothic" panose="020B0503020000020004" pitchFamily="34" charset="-127"/>
              <a:cs typeface="Aharoni" panose="02010803020104030203" pitchFamily="2" charset="-79"/>
            </a:endParaRPr>
          </a:p>
        </p:txBody>
      </p:sp>
      <p:sp>
        <p:nvSpPr>
          <p:cNvPr id="7" name="Rectangle 6">
            <a:extLst>
              <a:ext uri="{FF2B5EF4-FFF2-40B4-BE49-F238E27FC236}">
                <a16:creationId xmlns:a16="http://schemas.microsoft.com/office/drawing/2014/main" id="{35EB487B-1258-351B-A191-71A169595294}"/>
              </a:ext>
            </a:extLst>
          </p:cNvPr>
          <p:cNvSpPr/>
          <p:nvPr/>
        </p:nvSpPr>
        <p:spPr>
          <a:xfrm>
            <a:off x="1991675" y="4418360"/>
            <a:ext cx="1676085"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GCOOP Café </a:t>
            </a:r>
          </a:p>
        </p:txBody>
      </p:sp>
      <p:sp>
        <p:nvSpPr>
          <p:cNvPr id="9" name="TextBox 8">
            <a:extLst>
              <a:ext uri="{FF2B5EF4-FFF2-40B4-BE49-F238E27FC236}">
                <a16:creationId xmlns:a16="http://schemas.microsoft.com/office/drawing/2014/main" id="{1987B51B-FD6C-C00C-F0C1-BC5CC8F6F3F9}"/>
              </a:ext>
            </a:extLst>
          </p:cNvPr>
          <p:cNvSpPr txBox="1"/>
          <p:nvPr/>
        </p:nvSpPr>
        <p:spPr>
          <a:xfrm>
            <a:off x="3945647" y="4922875"/>
            <a:ext cx="2258834" cy="1138773"/>
          </a:xfrm>
          <a:prstGeom prst="rect">
            <a:avLst/>
          </a:prstGeom>
          <a:solidFill>
            <a:schemeClr val="bg1"/>
          </a:solidFill>
        </p:spPr>
        <p:txBody>
          <a:bodyPr wrap="square" rtlCol="0">
            <a:spAutoFit/>
          </a:bodyPr>
          <a:lstStyle/>
          <a:p>
            <a:pPr algn="ctr"/>
            <a:r>
              <a:rPr lang="en-US" sz="1400" dirty="0">
                <a:solidFill>
                  <a:schemeClr val="tx1"/>
                </a:solidFill>
              </a:rPr>
              <a:t>Slowly Pour 1/3~1/2 </a:t>
            </a:r>
          </a:p>
          <a:p>
            <a:pPr algn="ctr"/>
            <a:r>
              <a:rPr lang="en-US" sz="1400" dirty="0">
                <a:solidFill>
                  <a:schemeClr val="tx1"/>
                </a:solidFill>
              </a:rPr>
              <a:t>cup of Hot Water</a:t>
            </a:r>
          </a:p>
          <a:p>
            <a:pPr algn="ctr"/>
            <a:r>
              <a:rPr lang="en-US" sz="1400" dirty="0">
                <a:solidFill>
                  <a:schemeClr val="tx1"/>
                </a:solidFill>
              </a:rPr>
              <a:t>(</a:t>
            </a:r>
            <a:r>
              <a:rPr lang="en-US" sz="1200" dirty="0">
                <a:solidFill>
                  <a:schemeClr val="tx1"/>
                </a:solidFill>
              </a:rPr>
              <a:t>Water level can be adjusted </a:t>
            </a:r>
          </a:p>
          <a:p>
            <a:pPr algn="ctr"/>
            <a:r>
              <a:rPr lang="en-US" sz="1200" dirty="0">
                <a:solidFill>
                  <a:schemeClr val="tx1"/>
                </a:solidFill>
              </a:rPr>
              <a:t>according to preference)</a:t>
            </a:r>
          </a:p>
          <a:p>
            <a:pPr algn="ctr"/>
            <a:endParaRPr lang="en-US" sz="1400" b="1" dirty="0">
              <a:solidFill>
                <a:srgbClr val="717171"/>
              </a:solidFill>
              <a:latin typeface="Malgun Gothic" panose="020B0503020000020004" pitchFamily="34" charset="-127"/>
              <a:ea typeface="Malgun Gothic" panose="020B0503020000020004" pitchFamily="34" charset="-127"/>
              <a:cs typeface="Aharoni" panose="02010803020104030203" pitchFamily="2" charset="-79"/>
            </a:endParaRPr>
          </a:p>
        </p:txBody>
      </p:sp>
      <p:sp>
        <p:nvSpPr>
          <p:cNvPr id="10" name="TextBox 9">
            <a:extLst>
              <a:ext uri="{FF2B5EF4-FFF2-40B4-BE49-F238E27FC236}">
                <a16:creationId xmlns:a16="http://schemas.microsoft.com/office/drawing/2014/main" id="{64FA8FCB-D900-6A78-CE78-00C5DAA8E293}"/>
              </a:ext>
            </a:extLst>
          </p:cNvPr>
          <p:cNvSpPr txBox="1"/>
          <p:nvPr/>
        </p:nvSpPr>
        <p:spPr>
          <a:xfrm>
            <a:off x="8656576" y="4876800"/>
            <a:ext cx="2150352" cy="738664"/>
          </a:xfrm>
          <a:prstGeom prst="rect">
            <a:avLst/>
          </a:prstGeom>
          <a:solidFill>
            <a:schemeClr val="bg1"/>
          </a:solidFill>
        </p:spPr>
        <p:txBody>
          <a:bodyPr wrap="square" rtlCol="0">
            <a:spAutoFit/>
          </a:bodyPr>
          <a:lstStyle/>
          <a:p>
            <a:pPr algn="ctr"/>
            <a:r>
              <a:rPr lang="en-US" sz="1400" dirty="0">
                <a:solidFill>
                  <a:schemeClr val="tx1"/>
                </a:solidFill>
              </a:rPr>
              <a:t>Enjoy the fresh aroma</a:t>
            </a:r>
          </a:p>
          <a:p>
            <a:pPr algn="ctr"/>
            <a:r>
              <a:rPr lang="en-US" sz="1400" dirty="0"/>
              <a:t>of rich coffee taste</a:t>
            </a:r>
            <a:endParaRPr lang="en-US" sz="1400" dirty="0">
              <a:solidFill>
                <a:schemeClr val="tx1"/>
              </a:solidFill>
            </a:endParaRPr>
          </a:p>
          <a:p>
            <a:pPr algn="ctr"/>
            <a:endParaRPr lang="en-US" sz="1400" b="1" dirty="0">
              <a:solidFill>
                <a:srgbClr val="717171"/>
              </a:solidFill>
              <a:latin typeface="Malgun Gothic" panose="020B0503020000020004" pitchFamily="34" charset="-127"/>
              <a:ea typeface="Malgun Gothic" panose="020B0503020000020004" pitchFamily="34" charset="-127"/>
              <a:cs typeface="Aharoni" panose="02010803020104030203" pitchFamily="2" charset="-79"/>
            </a:endParaRPr>
          </a:p>
        </p:txBody>
      </p:sp>
      <p:sp>
        <p:nvSpPr>
          <p:cNvPr id="11" name="TextBox 10">
            <a:extLst>
              <a:ext uri="{FF2B5EF4-FFF2-40B4-BE49-F238E27FC236}">
                <a16:creationId xmlns:a16="http://schemas.microsoft.com/office/drawing/2014/main" id="{84D8A739-EA47-2F5E-9225-6C9C511A4065}"/>
              </a:ext>
            </a:extLst>
          </p:cNvPr>
          <p:cNvSpPr txBox="1"/>
          <p:nvPr/>
        </p:nvSpPr>
        <p:spPr>
          <a:xfrm>
            <a:off x="6546608" y="4876800"/>
            <a:ext cx="1449312" cy="304800"/>
          </a:xfrm>
          <a:prstGeom prst="rect">
            <a:avLst/>
          </a:prstGeom>
          <a:solidFill>
            <a:schemeClr val="bg1"/>
          </a:solidFill>
        </p:spPr>
        <p:txBody>
          <a:bodyPr wrap="square" rtlCol="0">
            <a:spAutoFit/>
          </a:bodyPr>
          <a:lstStyle/>
          <a:p>
            <a:pPr algn="ctr"/>
            <a:r>
              <a:rPr lang="en-US" sz="1400" dirty="0">
                <a:solidFill>
                  <a:schemeClr val="tx1"/>
                </a:solidFill>
              </a:rPr>
              <a:t>Stir Well</a:t>
            </a:r>
            <a:endParaRPr lang="en-US" sz="1400" b="1" dirty="0">
              <a:solidFill>
                <a:srgbClr val="717171"/>
              </a:solidFill>
              <a:latin typeface="Malgun Gothic" panose="020B0503020000020004" pitchFamily="34" charset="-127"/>
              <a:ea typeface="Malgun Gothic" panose="020B0503020000020004" pitchFamily="34" charset="-127"/>
              <a:cs typeface="Aharoni" panose="02010803020104030203" pitchFamily="2" charset="-79"/>
            </a:endParaRPr>
          </a:p>
        </p:txBody>
      </p:sp>
    </p:spTree>
    <p:extLst>
      <p:ext uri="{BB962C8B-B14F-4D97-AF65-F5344CB8AC3E}">
        <p14:creationId xmlns:p14="http://schemas.microsoft.com/office/powerpoint/2010/main" val="1801939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93BB27-8E8A-7EC4-6DF8-EC856DAF1DA9}"/>
              </a:ext>
            </a:extLst>
          </p:cNvPr>
          <p:cNvPicPr>
            <a:picLocks noChangeAspect="1"/>
          </p:cNvPicPr>
          <p:nvPr/>
        </p:nvPicPr>
        <p:blipFill>
          <a:blip r:embed="rId2"/>
          <a:stretch>
            <a:fillRect/>
          </a:stretch>
        </p:blipFill>
        <p:spPr>
          <a:xfrm>
            <a:off x="1782706" y="628407"/>
            <a:ext cx="8626588" cy="5601185"/>
          </a:xfrm>
          <a:prstGeom prst="rect">
            <a:avLst/>
          </a:prstGeom>
        </p:spPr>
      </p:pic>
      <p:pic>
        <p:nvPicPr>
          <p:cNvPr id="5" name="Picture 4">
            <a:extLst>
              <a:ext uri="{FF2B5EF4-FFF2-40B4-BE49-F238E27FC236}">
                <a16:creationId xmlns:a16="http://schemas.microsoft.com/office/drawing/2014/main" id="{869BE8B2-AD17-FAC3-EB5B-225B6622E9F0}"/>
              </a:ext>
            </a:extLst>
          </p:cNvPr>
          <p:cNvPicPr>
            <a:picLocks noChangeAspect="1"/>
          </p:cNvPicPr>
          <p:nvPr/>
        </p:nvPicPr>
        <p:blipFill>
          <a:blip r:embed="rId3"/>
          <a:stretch>
            <a:fillRect/>
          </a:stretch>
        </p:blipFill>
        <p:spPr>
          <a:xfrm>
            <a:off x="124792" y="6490253"/>
            <a:ext cx="5452474" cy="188454"/>
          </a:xfrm>
          <a:prstGeom prst="rect">
            <a:avLst/>
          </a:prstGeom>
        </p:spPr>
      </p:pic>
    </p:spTree>
    <p:extLst>
      <p:ext uri="{BB962C8B-B14F-4D97-AF65-F5344CB8AC3E}">
        <p14:creationId xmlns:p14="http://schemas.microsoft.com/office/powerpoint/2010/main" val="4174480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034" y="0"/>
            <a:ext cx="12192000" cy="6858000"/>
          </a:xfrm>
          <a:prstGeom prst="rect">
            <a:avLst/>
          </a:prstGeom>
        </p:spPr>
      </p:pic>
      <p:sp>
        <p:nvSpPr>
          <p:cNvPr id="5" name="TextBox 4"/>
          <p:cNvSpPr txBox="1"/>
          <p:nvPr/>
        </p:nvSpPr>
        <p:spPr>
          <a:xfrm>
            <a:off x="4670099" y="155693"/>
            <a:ext cx="5320253"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Suggested Good Products to Take Together</a:t>
            </a:r>
            <a:endParaRPr lang="ko-KR" altLang="en-US" sz="1900" b="1" dirty="0">
              <a:latin typeface="맑은 고딕" panose="020B0503020000020004" pitchFamily="50" charset="-127"/>
              <a:ea typeface="맑은 고딕" panose="020B0503020000020004" pitchFamily="50" charset="-127"/>
            </a:endParaRPr>
          </a:p>
        </p:txBody>
      </p:sp>
      <p:sp>
        <p:nvSpPr>
          <p:cNvPr id="8" name="직사각형 7"/>
          <p:cNvSpPr/>
          <p:nvPr/>
        </p:nvSpPr>
        <p:spPr>
          <a:xfrm>
            <a:off x="5240118" y="3155813"/>
            <a:ext cx="1715534" cy="362343"/>
          </a:xfrm>
          <a:prstGeom prst="rect">
            <a:avLst/>
          </a:prstGeom>
        </p:spPr>
        <p:txBody>
          <a:bodyPr wrap="none">
            <a:spAutoFit/>
          </a:bodyPr>
          <a:lstStyle/>
          <a:p>
            <a:pPr>
              <a:lnSpc>
                <a:spcPts val="2400"/>
              </a:lnSpc>
            </a:pPr>
            <a:r>
              <a:rPr lang="en-US" altLang="ko-KR" sz="1400" b="1" dirty="0">
                <a:latin typeface="맑은 고딕" panose="020B0503020000020004" pitchFamily="50" charset="-127"/>
              </a:rPr>
              <a:t>General Balance F</a:t>
            </a:r>
          </a:p>
        </p:txBody>
      </p:sp>
      <p:sp>
        <p:nvSpPr>
          <p:cNvPr id="11" name="직사각형 10"/>
          <p:cNvSpPr/>
          <p:nvPr/>
        </p:nvSpPr>
        <p:spPr>
          <a:xfrm>
            <a:off x="5548584" y="5741708"/>
            <a:ext cx="1147750" cy="362343"/>
          </a:xfrm>
          <a:prstGeom prst="rect">
            <a:avLst/>
          </a:prstGeom>
        </p:spPr>
        <p:txBody>
          <a:bodyPr wrap="none">
            <a:spAutoFit/>
          </a:bodyPr>
          <a:lstStyle/>
          <a:p>
            <a:pPr>
              <a:lnSpc>
                <a:spcPts val="2400"/>
              </a:lnSpc>
            </a:pPr>
            <a:r>
              <a:rPr lang="en-US" altLang="ko-KR" sz="1400" b="1" dirty="0">
                <a:latin typeface="맑은 고딕" panose="020B0503020000020004" pitchFamily="50" charset="-127"/>
                <a:ea typeface="맑은 고딕" panose="020B0503020000020004" pitchFamily="50" charset="-127"/>
              </a:rPr>
              <a:t>ActiveDS H</a:t>
            </a:r>
          </a:p>
        </p:txBody>
      </p:sp>
      <p:sp>
        <p:nvSpPr>
          <p:cNvPr id="12" name="직사각형 11"/>
          <p:cNvSpPr/>
          <p:nvPr/>
        </p:nvSpPr>
        <p:spPr>
          <a:xfrm>
            <a:off x="7133139" y="3155812"/>
            <a:ext cx="2695610" cy="362343"/>
          </a:xfrm>
          <a:prstGeom prst="rect">
            <a:avLst/>
          </a:prstGeom>
        </p:spPr>
        <p:txBody>
          <a:bodyPr wrap="none">
            <a:spAutoFit/>
          </a:bodyPr>
          <a:lstStyle/>
          <a:p>
            <a:pPr>
              <a:lnSpc>
                <a:spcPts val="2400"/>
              </a:lnSpc>
            </a:pPr>
            <a:r>
              <a:rPr lang="en-US" altLang="ko-KR" sz="1400" b="1" dirty="0">
                <a:latin typeface="맑은 고딕" panose="020B0503020000020004" pitchFamily="50" charset="-127"/>
                <a:ea typeface="맑은 고딕" panose="020B0503020000020004" pitchFamily="50" charset="-127"/>
              </a:rPr>
              <a:t>General Balance T (Telomere)</a:t>
            </a:r>
            <a:endParaRPr lang="ko-KR" altLang="en-US" sz="1400" b="1" dirty="0">
              <a:latin typeface="맑은 고딕" panose="020B0503020000020004" pitchFamily="50" charset="-127"/>
              <a:ea typeface="맑은 고딕" panose="020B0503020000020004" pitchFamily="50" charset="-127"/>
            </a:endParaRPr>
          </a:p>
        </p:txBody>
      </p:sp>
      <p:sp>
        <p:nvSpPr>
          <p:cNvPr id="13" name="직사각형 12"/>
          <p:cNvSpPr/>
          <p:nvPr/>
        </p:nvSpPr>
        <p:spPr>
          <a:xfrm>
            <a:off x="7262952" y="5741708"/>
            <a:ext cx="2442528" cy="738664"/>
          </a:xfrm>
          <a:prstGeom prst="rect">
            <a:avLst/>
          </a:prstGeom>
        </p:spPr>
        <p:txBody>
          <a:bodyPr wrap="none">
            <a:spAutoFit/>
          </a:bodyPr>
          <a:lstStyle/>
          <a:p>
            <a:r>
              <a:rPr lang="en-US" altLang="ko-KR" sz="1400" b="1" dirty="0">
                <a:latin typeface="맑은 고딕" panose="020B0503020000020004" pitchFamily="50" charset="-127"/>
              </a:rPr>
              <a:t>GCOOP Café Wild Mango </a:t>
            </a:r>
          </a:p>
          <a:p>
            <a:r>
              <a:rPr lang="en-US" altLang="ko-KR" sz="1400" b="1" dirty="0">
                <a:latin typeface="맑은 고딕" panose="020B0503020000020004" pitchFamily="50" charset="-127"/>
              </a:rPr>
              <a:t>Decaffeinated Coffee
</a:t>
            </a:r>
            <a:endParaRPr lang="ko-KR" altLang="en-US" sz="1400" b="1" dirty="0">
              <a:latin typeface="맑은 고딕" panose="020B0503020000020004" pitchFamily="50" charset="-127"/>
            </a:endParaRPr>
          </a:p>
        </p:txBody>
      </p:sp>
      <p:sp>
        <p:nvSpPr>
          <p:cNvPr id="16" name="직사각형 15"/>
          <p:cNvSpPr/>
          <p:nvPr/>
        </p:nvSpPr>
        <p:spPr>
          <a:xfrm>
            <a:off x="9838179" y="5714927"/>
            <a:ext cx="1700145" cy="362343"/>
          </a:xfrm>
          <a:prstGeom prst="rect">
            <a:avLst/>
          </a:prstGeom>
        </p:spPr>
        <p:txBody>
          <a:bodyPr wrap="none">
            <a:spAutoFit/>
          </a:bodyPr>
          <a:lstStyle/>
          <a:p>
            <a:pPr algn="ctr">
              <a:lnSpc>
                <a:spcPts val="2400"/>
              </a:lnSpc>
            </a:pPr>
            <a:r>
              <a:rPr lang="en-US" altLang="ko-KR" sz="1400" b="1" dirty="0">
                <a:latin typeface="맑은 고딕" panose="020B0503020000020004" pitchFamily="50" charset="-127"/>
                <a:ea typeface="맑은 고딕" panose="020B0503020000020004" pitchFamily="50" charset="-127"/>
              </a:rPr>
              <a:t>CK Balance Series</a:t>
            </a:r>
            <a:endParaRPr lang="ko-KR" altLang="en-US" sz="1400" b="1" dirty="0">
              <a:latin typeface="맑은 고딕" panose="020B0503020000020004" pitchFamily="50" charset="-127"/>
              <a:ea typeface="맑은 고딕" panose="020B0503020000020004" pitchFamily="50" charset="-127"/>
            </a:endParaRPr>
          </a:p>
        </p:txBody>
      </p:sp>
      <p:pic>
        <p:nvPicPr>
          <p:cNvPr id="2" name="그림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87731" y="4317992"/>
            <a:ext cx="1604962" cy="1185591"/>
          </a:xfrm>
          <a:prstGeom prst="rect">
            <a:avLst/>
          </a:prstGeom>
        </p:spPr>
      </p:pic>
      <p:pic>
        <p:nvPicPr>
          <p:cNvPr id="4" name="그림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90352" y="1449691"/>
            <a:ext cx="1419547" cy="1222900"/>
          </a:xfrm>
          <a:prstGeom prst="rect">
            <a:avLst/>
          </a:prstGeom>
        </p:spPr>
      </p:pic>
      <p:pic>
        <p:nvPicPr>
          <p:cNvPr id="9" name="그림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14768" y="2851357"/>
            <a:ext cx="1602975" cy="1253689"/>
          </a:xfrm>
          <a:prstGeom prst="rect">
            <a:avLst/>
          </a:prstGeom>
        </p:spPr>
      </p:pic>
      <p:pic>
        <p:nvPicPr>
          <p:cNvPr id="10" name="그림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44421" y="4174308"/>
            <a:ext cx="2084021" cy="1442491"/>
          </a:xfrm>
          <a:prstGeom prst="rect">
            <a:avLst/>
          </a:prstGeom>
        </p:spPr>
      </p:pic>
      <p:pic>
        <p:nvPicPr>
          <p:cNvPr id="15" name="그림 1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40118" y="1470655"/>
            <a:ext cx="1888324" cy="1573603"/>
          </a:xfrm>
          <a:prstGeom prst="rect">
            <a:avLst/>
          </a:prstGeom>
        </p:spPr>
      </p:pic>
      <p:pic>
        <p:nvPicPr>
          <p:cNvPr id="19" name="그림 1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90603" y="4091666"/>
            <a:ext cx="1346808" cy="1595103"/>
          </a:xfrm>
          <a:prstGeom prst="rect">
            <a:avLst/>
          </a:prstGeom>
        </p:spPr>
      </p:pic>
      <p:pic>
        <p:nvPicPr>
          <p:cNvPr id="20" name="그림 1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686846" y="1476303"/>
            <a:ext cx="1431261" cy="157558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C83E3DFC-3217-1F0A-6EAC-51161906FCB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1033" y="0"/>
            <a:ext cx="4677542" cy="6858000"/>
          </a:xfrm>
          <a:prstGeom prst="rect">
            <a:avLst/>
          </a:prstGeom>
        </p:spPr>
      </p:pic>
    </p:spTree>
    <p:extLst>
      <p:ext uri="{BB962C8B-B14F-4D97-AF65-F5344CB8AC3E}">
        <p14:creationId xmlns:p14="http://schemas.microsoft.com/office/powerpoint/2010/main" val="2316459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5491" y="154620"/>
            <a:ext cx="1656184"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Q&amp;A</a:t>
            </a:r>
            <a:endParaRPr lang="ko-KR" altLang="en-US" sz="1900" b="1" dirty="0">
              <a:latin typeface="맑은 고딕" panose="020B0503020000020004" pitchFamily="50" charset="-127"/>
              <a:ea typeface="맑은 고딕" panose="020B0503020000020004" pitchFamily="50" charset="-127"/>
            </a:endParaRPr>
          </a:p>
        </p:txBody>
      </p:sp>
      <p:sp>
        <p:nvSpPr>
          <p:cNvPr id="16" name="모서리가 둥근 직사각형 15"/>
          <p:cNvSpPr/>
          <p:nvPr/>
        </p:nvSpPr>
        <p:spPr bwMode="auto">
          <a:xfrm>
            <a:off x="335491" y="599553"/>
            <a:ext cx="6524262" cy="396776"/>
          </a:xfrm>
          <a:prstGeom prst="roundRect">
            <a:avLst/>
          </a:prstGeom>
          <a:solidFill>
            <a:schemeClr val="accent2">
              <a:lumMod val="50000"/>
            </a:schemeClr>
          </a:solidFill>
          <a:ln>
            <a:solidFill>
              <a:schemeClr val="accent2">
                <a:lumMod val="50000"/>
              </a:schemeClr>
            </a:solidFill>
          </a:ln>
        </p:spPr>
        <p:txBody>
          <a:bodyPr wrap="square" rtlCol="0" anchor="ctr">
            <a:spAutoFit/>
          </a:bodyPr>
          <a:lstStyle/>
          <a:p>
            <a:pPr lvl="0" fontAlgn="base" latinLnBrk="0">
              <a:lnSpc>
                <a:spcPct val="120000"/>
              </a:lnSpc>
              <a:spcBef>
                <a:spcPct val="0"/>
              </a:spcBef>
              <a:spcAft>
                <a:spcPct val="0"/>
              </a:spcAft>
              <a:defRPr/>
            </a:pPr>
            <a:r>
              <a:rPr kumimoji="1" lang="en-US" altLang="ko-KR" sz="1600" b="1" kern="0" dirty="0">
                <a:solidFill>
                  <a:srgbClr val="FFFFFF"/>
                </a:solidFill>
              </a:rPr>
              <a:t>1. What kind of Coffee is GCOOP Café Ganoderma 3-in-1? </a:t>
            </a:r>
            <a:endParaRPr kumimoji="1" lang="ko-KR" altLang="en-US" sz="1600" b="1" i="0" u="none" strike="noStrike" kern="0" cap="none" spc="0" normalizeH="0" baseline="0" noProof="0" dirty="0">
              <a:ln>
                <a:noFill/>
              </a:ln>
              <a:solidFill>
                <a:srgbClr val="FFFFFF"/>
              </a:solidFill>
              <a:effectLst/>
              <a:uLnTx/>
              <a:uFillTx/>
            </a:endParaRPr>
          </a:p>
        </p:txBody>
      </p:sp>
      <p:sp>
        <p:nvSpPr>
          <p:cNvPr id="17" name="직사각형 16"/>
          <p:cNvSpPr/>
          <p:nvPr/>
        </p:nvSpPr>
        <p:spPr bwMode="auto">
          <a:xfrm>
            <a:off x="335491" y="1020524"/>
            <a:ext cx="11691604" cy="892552"/>
          </a:xfrm>
          <a:prstGeom prst="rect">
            <a:avLst/>
          </a:prstGeom>
          <a:solidFill>
            <a:schemeClr val="accent2">
              <a:lumMod val="40000"/>
              <a:lumOff val="60000"/>
              <a:alpha val="41176"/>
            </a:schemeClr>
          </a:solidFill>
          <a:ln>
            <a:solidFill>
              <a:schemeClr val="accent2">
                <a:lumMod val="40000"/>
                <a:lumOff val="60000"/>
              </a:schemeClr>
            </a:solidFill>
          </a:ln>
        </p:spPr>
        <p:txBody>
          <a:bodyPr wrap="square" rtlCol="0" anchor="ctr">
            <a:spAutoFit/>
          </a:bodyPr>
          <a:lstStyle/>
          <a:p>
            <a:pPr lvl="0" fontAlgn="base" latinLnBrk="0">
              <a:spcBef>
                <a:spcPct val="0"/>
              </a:spcBef>
              <a:spcAft>
                <a:spcPct val="0"/>
              </a:spcAft>
            </a:pPr>
            <a:r>
              <a:rPr kumimoji="1" lang="en-US" altLang="ko-KR" sz="1300" b="1" kern="0" dirty="0"/>
              <a:t>GCOOP Café Ganoderma 3-in-1 Coffee contains Reishi mushroom extract, which </a:t>
            </a:r>
            <a:r>
              <a:rPr kumimoji="1" lang="en-US" altLang="ko-KR" sz="1300" b="1" kern="0" dirty="0">
                <a:solidFill>
                  <a:srgbClr val="FF0000"/>
                </a:solidFill>
              </a:rPr>
              <a:t>provides oxygen to the body, detoxification, blood pressure regulation, and anti-cancer effects</a:t>
            </a:r>
            <a:r>
              <a:rPr kumimoji="1" lang="en-US" altLang="ko-KR" sz="1300" b="1" kern="0" dirty="0"/>
              <a:t> and coffee that can help improve immunity. </a:t>
            </a:r>
          </a:p>
          <a:p>
            <a:pPr lvl="0" fontAlgn="base" latinLnBrk="0">
              <a:spcBef>
                <a:spcPct val="0"/>
              </a:spcBef>
              <a:spcAft>
                <a:spcPct val="0"/>
              </a:spcAft>
            </a:pPr>
            <a:r>
              <a:rPr kumimoji="1" lang="en-US" altLang="ko-KR" sz="1300" b="1" kern="0" dirty="0"/>
              <a:t>※ It contains a lot of beta-glucan and polyphenols, so it is recommended for those who want healthy coffee.
</a:t>
            </a:r>
            <a:endParaRPr kumimoji="1" lang="en-US" altLang="ko-KR" sz="1400" b="1" kern="0" dirty="0"/>
          </a:p>
        </p:txBody>
      </p:sp>
      <p:sp>
        <p:nvSpPr>
          <p:cNvPr id="18" name="모서리가 둥근 직사각형 17"/>
          <p:cNvSpPr/>
          <p:nvPr/>
        </p:nvSpPr>
        <p:spPr bwMode="auto">
          <a:xfrm>
            <a:off x="267059" y="1797999"/>
            <a:ext cx="6524262" cy="396776"/>
          </a:xfrm>
          <a:prstGeom prst="roundRect">
            <a:avLst/>
          </a:prstGeom>
          <a:solidFill>
            <a:schemeClr val="accent2">
              <a:lumMod val="50000"/>
            </a:schemeClr>
          </a:solidFill>
          <a:ln>
            <a:solidFill>
              <a:schemeClr val="accent2">
                <a:lumMod val="50000"/>
              </a:schemeClr>
            </a:solidFill>
          </a:ln>
        </p:spPr>
        <p:txBody>
          <a:bodyPr wrap="square" rtlCol="0" anchor="ctr">
            <a:spAutoFit/>
          </a:bodyPr>
          <a:lstStyle/>
          <a:p>
            <a:pPr lvl="0" fontAlgn="base" latinLnBrk="0">
              <a:lnSpc>
                <a:spcPct val="120000"/>
              </a:lnSpc>
              <a:spcBef>
                <a:spcPct val="0"/>
              </a:spcBef>
              <a:spcAft>
                <a:spcPct val="0"/>
              </a:spcAft>
            </a:pPr>
            <a:r>
              <a:rPr kumimoji="1" lang="en-US" altLang="ko-KR" sz="1600" b="1" kern="0" dirty="0">
                <a:solidFill>
                  <a:srgbClr val="FFFFFF"/>
                </a:solidFill>
              </a:rPr>
              <a:t>2. What about the amount of GCOOP Café Ganoderma Coffee?</a:t>
            </a:r>
            <a:endParaRPr kumimoji="1" lang="ko-KR" altLang="en-US" sz="1600" b="1" i="0" u="none" strike="noStrike" kern="0" cap="none" spc="0" normalizeH="0" baseline="0" noProof="0" dirty="0">
              <a:ln>
                <a:noFill/>
              </a:ln>
              <a:solidFill>
                <a:srgbClr val="FFFFFF"/>
              </a:solidFill>
              <a:effectLst/>
              <a:uLnTx/>
              <a:uFillTx/>
            </a:endParaRPr>
          </a:p>
        </p:txBody>
      </p:sp>
      <p:sp>
        <p:nvSpPr>
          <p:cNvPr id="19" name="직사각형 18"/>
          <p:cNvSpPr/>
          <p:nvPr/>
        </p:nvSpPr>
        <p:spPr bwMode="auto">
          <a:xfrm>
            <a:off x="267059" y="2167044"/>
            <a:ext cx="11687402" cy="692497"/>
          </a:xfrm>
          <a:prstGeom prst="rect">
            <a:avLst/>
          </a:prstGeom>
          <a:solidFill>
            <a:schemeClr val="accent2">
              <a:lumMod val="40000"/>
              <a:lumOff val="60000"/>
              <a:alpha val="50196"/>
            </a:schemeClr>
          </a:solidFill>
          <a:ln>
            <a:solidFill>
              <a:schemeClr val="accent2">
                <a:lumMod val="40000"/>
                <a:lumOff val="60000"/>
              </a:schemeClr>
            </a:solidFill>
          </a:ln>
        </p:spPr>
        <p:txBody>
          <a:bodyPr wrap="square" rtlCol="0" anchor="ctr">
            <a:spAutoFit/>
          </a:bodyPr>
          <a:lstStyle/>
          <a:p>
            <a:pPr lvl="0" fontAlgn="base" latinLnBrk="0">
              <a:spcBef>
                <a:spcPct val="0"/>
              </a:spcBef>
              <a:spcAft>
                <a:spcPct val="0"/>
              </a:spcAft>
            </a:pPr>
            <a:r>
              <a:rPr kumimoji="1" lang="en-US" altLang="ko-KR" sz="1300" b="1" kern="0" dirty="0"/>
              <a:t>GCOOP Café Ganoderma 3-in-1 Coffee is a sugar-free product that can be consumed by those who are burdened with sugar or those who are sick. It contains caffeine so we suggest to adjust the amount if you are sensitive.
</a:t>
            </a:r>
          </a:p>
        </p:txBody>
      </p:sp>
      <p:sp>
        <p:nvSpPr>
          <p:cNvPr id="20" name="모서리가 둥근 직사각형 19"/>
          <p:cNvSpPr/>
          <p:nvPr/>
        </p:nvSpPr>
        <p:spPr bwMode="auto">
          <a:xfrm>
            <a:off x="267059" y="2838261"/>
            <a:ext cx="6517614" cy="396776"/>
          </a:xfrm>
          <a:prstGeom prst="roundRect">
            <a:avLst/>
          </a:prstGeom>
          <a:solidFill>
            <a:schemeClr val="accent2">
              <a:lumMod val="50000"/>
            </a:schemeClr>
          </a:solidFill>
          <a:ln>
            <a:solidFill>
              <a:schemeClr val="accent2">
                <a:lumMod val="50000"/>
              </a:schemeClr>
            </a:solidFill>
          </a:ln>
        </p:spPr>
        <p:txBody>
          <a:bodyPr wrap="square" rtlCol="0" anchor="ctr">
            <a:spAutoFit/>
          </a:bodyPr>
          <a:lstStyle/>
          <a:p>
            <a:pPr lvl="0" fontAlgn="base" latinLnBrk="0">
              <a:lnSpc>
                <a:spcPct val="120000"/>
              </a:lnSpc>
              <a:spcBef>
                <a:spcPct val="0"/>
              </a:spcBef>
              <a:spcAft>
                <a:spcPct val="0"/>
              </a:spcAft>
            </a:pPr>
            <a:r>
              <a:rPr kumimoji="1" lang="en-US" altLang="ko-KR" sz="1600" b="1" kern="0" dirty="0">
                <a:solidFill>
                  <a:srgbClr val="FFFFFF"/>
                </a:solidFill>
              </a:rPr>
              <a:t>3. Why are there calories?</a:t>
            </a:r>
            <a:endParaRPr kumimoji="1" lang="ko-KR" altLang="en-US" sz="1600" b="1" i="0" u="none" strike="noStrike" kern="0" cap="none" spc="0" normalizeH="0" baseline="0" noProof="0" dirty="0">
              <a:ln>
                <a:noFill/>
              </a:ln>
              <a:solidFill>
                <a:srgbClr val="FFFFFF"/>
              </a:solidFill>
              <a:effectLst/>
              <a:uLnTx/>
              <a:uFillTx/>
            </a:endParaRPr>
          </a:p>
        </p:txBody>
      </p:sp>
      <p:sp>
        <p:nvSpPr>
          <p:cNvPr id="21" name="직사각형 20"/>
          <p:cNvSpPr/>
          <p:nvPr/>
        </p:nvSpPr>
        <p:spPr bwMode="auto">
          <a:xfrm>
            <a:off x="262852" y="3293643"/>
            <a:ext cx="11695815" cy="609398"/>
          </a:xfrm>
          <a:prstGeom prst="rect">
            <a:avLst/>
          </a:prstGeom>
          <a:solidFill>
            <a:schemeClr val="accent2">
              <a:lumMod val="20000"/>
              <a:lumOff val="80000"/>
            </a:schemeClr>
          </a:solidFill>
          <a:ln>
            <a:solidFill>
              <a:schemeClr val="accent2">
                <a:lumMod val="40000"/>
                <a:lumOff val="60000"/>
              </a:schemeClr>
            </a:solidFill>
          </a:ln>
        </p:spPr>
        <p:txBody>
          <a:bodyPr wrap="square" rtlCol="0" anchor="ctr">
            <a:spAutoFit/>
          </a:bodyPr>
          <a:lstStyle/>
          <a:p>
            <a:pPr lvl="0" fontAlgn="base" latinLnBrk="0">
              <a:lnSpc>
                <a:spcPct val="120000"/>
              </a:lnSpc>
              <a:spcBef>
                <a:spcPct val="0"/>
              </a:spcBef>
              <a:spcAft>
                <a:spcPct val="0"/>
              </a:spcAft>
            </a:pPr>
            <a:r>
              <a:rPr kumimoji="1" lang="ko-KR" altLang="en-US" sz="1400" b="1" kern="0" dirty="0"/>
              <a:t>지쿱 스테비아 </a:t>
            </a:r>
            <a:r>
              <a:rPr kumimoji="1" lang="ko-KR" altLang="en-US" sz="1400" b="1" kern="0" dirty="0" err="1"/>
              <a:t>크리머에는</a:t>
            </a:r>
            <a:r>
              <a:rPr kumimoji="1" lang="ko-KR" altLang="en-US" sz="1400" b="1" kern="0" dirty="0"/>
              <a:t> 건강한 커피를 만들기 위해 </a:t>
            </a:r>
            <a:r>
              <a:rPr kumimoji="1" lang="en-US" altLang="ko-KR" sz="1400" b="1" kern="0" dirty="0"/>
              <a:t>1</a:t>
            </a:r>
            <a:r>
              <a:rPr kumimoji="1" lang="ko-KR" altLang="en-US" sz="1400" b="1" kern="0" dirty="0"/>
              <a:t>등급 국내산 우유가 들어 있어 칼로리가 있습니다</a:t>
            </a:r>
            <a:r>
              <a:rPr kumimoji="1" lang="en-US" altLang="ko-KR" sz="1400" b="1" kern="0" dirty="0"/>
              <a:t>. </a:t>
            </a:r>
            <a:r>
              <a:rPr kumimoji="1" lang="ko-KR" altLang="en-US" sz="1400" b="1" kern="0" dirty="0"/>
              <a:t>또한</a:t>
            </a:r>
            <a:r>
              <a:rPr kumimoji="1" lang="en-US" altLang="ko-KR" sz="1400" b="1" kern="0" dirty="0"/>
              <a:t>, </a:t>
            </a:r>
            <a:r>
              <a:rPr kumimoji="1" lang="ko-KR" altLang="en-US" sz="1400" b="1" kern="0" dirty="0"/>
              <a:t>당 및 콜레스테롤이 들어 있지 않아 다이어트를 하시는 분들에게 권해 드립니다</a:t>
            </a:r>
            <a:r>
              <a:rPr kumimoji="1" lang="en-US" altLang="ko-KR" sz="1400" b="1" kern="0" dirty="0"/>
              <a:t>.</a:t>
            </a:r>
            <a:endParaRPr kumimoji="1" lang="ko-KR" altLang="en-US" sz="1400" b="1" kern="0" dirty="0"/>
          </a:p>
        </p:txBody>
      </p:sp>
      <p:sp>
        <p:nvSpPr>
          <p:cNvPr id="22" name="모서리가 둥근 직사각형 21"/>
          <p:cNvSpPr/>
          <p:nvPr/>
        </p:nvSpPr>
        <p:spPr bwMode="auto">
          <a:xfrm>
            <a:off x="262852" y="3952727"/>
            <a:ext cx="6559507" cy="396776"/>
          </a:xfrm>
          <a:prstGeom prst="roundRect">
            <a:avLst/>
          </a:prstGeom>
          <a:solidFill>
            <a:schemeClr val="accent2">
              <a:lumMod val="50000"/>
            </a:schemeClr>
          </a:solidFill>
          <a:ln>
            <a:solidFill>
              <a:schemeClr val="accent2">
                <a:lumMod val="50000"/>
              </a:schemeClr>
            </a:solidFill>
          </a:ln>
        </p:spPr>
        <p:txBody>
          <a:bodyPr wrap="square" rtlCol="0" anchor="ctr">
            <a:spAutoFit/>
          </a:bodyPr>
          <a:lstStyle/>
          <a:p>
            <a:pPr marL="0" marR="0" lvl="0" indent="0" defTabSz="91440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en-US" altLang="ko-KR" sz="1600" b="1" i="0" u="none" strike="noStrike" kern="0" cap="none" spc="0" normalizeH="0" baseline="0" noProof="0" dirty="0">
                <a:ln>
                  <a:noFill/>
                </a:ln>
                <a:solidFill>
                  <a:srgbClr val="FFFFFF"/>
                </a:solidFill>
                <a:effectLst/>
                <a:uLnTx/>
                <a:uFillTx/>
              </a:rPr>
              <a:t>4.</a:t>
            </a:r>
            <a:r>
              <a:rPr kumimoji="1" lang="ko-KR" altLang="en-US" sz="1600" b="1" kern="0" dirty="0">
                <a:solidFill>
                  <a:srgbClr val="FFFFFF"/>
                </a:solidFill>
              </a:rPr>
              <a:t> </a:t>
            </a:r>
            <a:r>
              <a:rPr kumimoji="1" lang="en-US" altLang="ko-KR" sz="1600" b="1" kern="0" dirty="0">
                <a:solidFill>
                  <a:srgbClr val="FFFFFF"/>
                </a:solidFill>
              </a:rPr>
              <a:t>Does it contain calcium?</a:t>
            </a:r>
            <a:endParaRPr kumimoji="1" lang="ko-KR" altLang="en-US" sz="1600" b="1" i="0" u="none" strike="noStrike" kern="0" cap="none" spc="0" normalizeH="0" baseline="0" noProof="0" dirty="0">
              <a:ln>
                <a:noFill/>
              </a:ln>
              <a:solidFill>
                <a:srgbClr val="FFFFFF"/>
              </a:solidFill>
              <a:effectLst/>
              <a:uLnTx/>
              <a:uFillTx/>
            </a:endParaRPr>
          </a:p>
        </p:txBody>
      </p:sp>
      <p:sp>
        <p:nvSpPr>
          <p:cNvPr id="23" name="직사각형 22"/>
          <p:cNvSpPr/>
          <p:nvPr/>
        </p:nvSpPr>
        <p:spPr bwMode="auto">
          <a:xfrm>
            <a:off x="239900" y="4418858"/>
            <a:ext cx="11673462" cy="350865"/>
          </a:xfrm>
          <a:prstGeom prst="rect">
            <a:avLst/>
          </a:prstGeom>
          <a:solidFill>
            <a:schemeClr val="accent2">
              <a:lumMod val="20000"/>
              <a:lumOff val="80000"/>
            </a:schemeClr>
          </a:solidFill>
          <a:ln>
            <a:solidFill>
              <a:srgbClr val="FF99CC"/>
            </a:solidFill>
          </a:ln>
        </p:spPr>
        <p:txBody>
          <a:bodyPr wrap="square" rtlCol="0" anchor="ctr">
            <a:spAutoFit/>
          </a:bodyPr>
          <a:lstStyle/>
          <a:p>
            <a:pPr lvl="0" fontAlgn="base" latinLnBrk="0">
              <a:lnSpc>
                <a:spcPct val="120000"/>
              </a:lnSpc>
              <a:spcBef>
                <a:spcPct val="0"/>
              </a:spcBef>
              <a:spcAft>
                <a:spcPct val="0"/>
              </a:spcAft>
            </a:pPr>
            <a:r>
              <a:rPr kumimoji="1" lang="en-US" altLang="ko-KR" sz="1400" b="1" kern="0" dirty="0"/>
              <a:t>1</a:t>
            </a:r>
            <a:r>
              <a:rPr kumimoji="1" lang="ko-KR" altLang="en-US" sz="1400" b="1" kern="0" dirty="0"/>
              <a:t>등급 국내산 우유에는 </a:t>
            </a:r>
            <a:r>
              <a:rPr kumimoji="1" lang="ko-KR" altLang="en-US" sz="1400" b="1" kern="0" dirty="0" err="1"/>
              <a:t>우유칼슘</a:t>
            </a:r>
            <a:r>
              <a:rPr kumimoji="1" lang="ko-KR" altLang="en-US" sz="1400" b="1" kern="0" dirty="0"/>
              <a:t> </a:t>
            </a:r>
            <a:r>
              <a:rPr kumimoji="1" lang="en-US" altLang="ko-KR" sz="1400" b="1" kern="0" dirty="0"/>
              <a:t>(</a:t>
            </a:r>
            <a:r>
              <a:rPr kumimoji="1" lang="ko-KR" altLang="en-US" sz="1400" b="1" kern="0" dirty="0" err="1"/>
              <a:t>유청칼슘</a:t>
            </a:r>
            <a:r>
              <a:rPr kumimoji="1" lang="en-US" altLang="ko-KR" sz="1400" b="1" kern="0" dirty="0"/>
              <a:t>)</a:t>
            </a:r>
            <a:r>
              <a:rPr kumimoji="1" lang="ko-KR" altLang="en-US" sz="1400" b="1" kern="0" dirty="0"/>
              <a:t>이 포함되어 있습니다</a:t>
            </a:r>
            <a:r>
              <a:rPr kumimoji="1" lang="en-US" altLang="ko-KR" sz="1400" b="1" kern="0" dirty="0"/>
              <a:t>.</a:t>
            </a:r>
            <a:r>
              <a:rPr kumimoji="1" lang="ko-KR" altLang="en-US" sz="1400" b="1" kern="0" dirty="0"/>
              <a:t> </a:t>
            </a:r>
            <a:endParaRPr kumimoji="1" lang="ko-KR" altLang="en-US" sz="1400" b="1" i="0" u="none" strike="noStrike" kern="0" cap="none" spc="0" normalizeH="0" baseline="0" noProof="0" dirty="0">
              <a:ln>
                <a:noFill/>
              </a:ln>
              <a:effectLst/>
              <a:uLnTx/>
              <a:uFillTx/>
            </a:endParaRPr>
          </a:p>
        </p:txBody>
      </p:sp>
      <p:sp>
        <p:nvSpPr>
          <p:cNvPr id="24" name="모서리가 둥근 직사각형 23"/>
          <p:cNvSpPr/>
          <p:nvPr/>
        </p:nvSpPr>
        <p:spPr bwMode="auto">
          <a:xfrm>
            <a:off x="190914" y="5763060"/>
            <a:ext cx="6584304" cy="396776"/>
          </a:xfrm>
          <a:prstGeom prst="roundRect">
            <a:avLst/>
          </a:prstGeom>
          <a:solidFill>
            <a:schemeClr val="accent2">
              <a:lumMod val="50000"/>
            </a:schemeClr>
          </a:solidFill>
          <a:ln>
            <a:solidFill>
              <a:schemeClr val="accent2">
                <a:lumMod val="50000"/>
              </a:schemeClr>
            </a:solidFill>
          </a:ln>
        </p:spPr>
        <p:txBody>
          <a:bodyPr wrap="square" rtlCol="0" anchor="ctr">
            <a:spAutoFit/>
          </a:bodyPr>
          <a:lstStyle/>
          <a:p>
            <a:pPr lvl="0" fontAlgn="base" latinLnBrk="0">
              <a:lnSpc>
                <a:spcPct val="120000"/>
              </a:lnSpc>
              <a:spcBef>
                <a:spcPct val="0"/>
              </a:spcBef>
              <a:spcAft>
                <a:spcPct val="0"/>
              </a:spcAft>
            </a:pPr>
            <a:r>
              <a:rPr kumimoji="1" lang="en-US" altLang="ko-KR" sz="1600" b="1" i="0" u="none" strike="noStrike" kern="0" cap="none" spc="0" normalizeH="0" baseline="0" noProof="0" dirty="0">
                <a:ln>
                  <a:noFill/>
                </a:ln>
                <a:solidFill>
                  <a:srgbClr val="FFFFFF"/>
                </a:solidFill>
                <a:effectLst/>
                <a:uLnTx/>
                <a:uFillTx/>
              </a:rPr>
              <a:t>6. </a:t>
            </a:r>
            <a:r>
              <a:rPr kumimoji="1" lang="en-US" altLang="ko-KR" sz="1600" b="1" kern="0" dirty="0">
                <a:solidFill>
                  <a:srgbClr val="FFFFFF"/>
                </a:solidFill>
              </a:rPr>
              <a:t>What is the best way to take it?</a:t>
            </a:r>
            <a:endParaRPr kumimoji="1" lang="ko-KR" altLang="en-US" sz="1600" b="1" i="0" u="none" strike="noStrike" kern="0" cap="none" spc="0" normalizeH="0" baseline="0" noProof="0" dirty="0">
              <a:ln>
                <a:noFill/>
              </a:ln>
              <a:solidFill>
                <a:srgbClr val="FFFFFF"/>
              </a:solidFill>
              <a:effectLst/>
              <a:uLnTx/>
              <a:uFillTx/>
            </a:endParaRPr>
          </a:p>
        </p:txBody>
      </p:sp>
      <p:sp>
        <p:nvSpPr>
          <p:cNvPr id="25" name="직사각형 24"/>
          <p:cNvSpPr/>
          <p:nvPr/>
        </p:nvSpPr>
        <p:spPr bwMode="auto">
          <a:xfrm>
            <a:off x="166584" y="6118381"/>
            <a:ext cx="11703735" cy="548805"/>
          </a:xfrm>
          <a:prstGeom prst="rect">
            <a:avLst/>
          </a:prstGeom>
          <a:solidFill>
            <a:schemeClr val="accent2">
              <a:lumMod val="20000"/>
              <a:lumOff val="80000"/>
            </a:schemeClr>
          </a:solidFill>
          <a:ln>
            <a:solidFill>
              <a:schemeClr val="accent2">
                <a:lumMod val="40000"/>
                <a:lumOff val="60000"/>
              </a:schemeClr>
            </a:solidFill>
          </a:ln>
        </p:spPr>
        <p:txBody>
          <a:bodyPr wrap="square" rtlCol="0" anchor="ctr">
            <a:spAutoFit/>
          </a:bodyPr>
          <a:lstStyle/>
          <a:p>
            <a:pPr fontAlgn="base" latinLnBrk="0">
              <a:lnSpc>
                <a:spcPct val="120000"/>
              </a:lnSpc>
              <a:spcBef>
                <a:spcPct val="0"/>
              </a:spcBef>
              <a:spcAft>
                <a:spcPct val="0"/>
              </a:spcAft>
            </a:pPr>
            <a:r>
              <a:rPr lang="en-US" altLang="ko-KR" sz="1300" b="1" dirty="0">
                <a:latin typeface="맑은 고딕" panose="020B0503020000020004" pitchFamily="50" charset="-127"/>
              </a:rPr>
              <a:t>Depending on your preference, pour 1/3 or 1/2 of hot water in a cup and stir well or you can add ice to have it as ice-coffee.
</a:t>
            </a:r>
            <a:endParaRPr kumimoji="1" lang="ko-KR" altLang="en-US" sz="1300" b="1" i="0" u="none" strike="noStrike" kern="0" cap="none" spc="0" normalizeH="0" baseline="0" noProof="0" dirty="0">
              <a:ln>
                <a:noFill/>
              </a:ln>
              <a:effectLst/>
              <a:uLnTx/>
              <a:uFillTx/>
            </a:endParaRPr>
          </a:p>
        </p:txBody>
      </p:sp>
      <p:sp>
        <p:nvSpPr>
          <p:cNvPr id="14" name="모서리가 둥근 직사각형 13"/>
          <p:cNvSpPr/>
          <p:nvPr/>
        </p:nvSpPr>
        <p:spPr bwMode="auto">
          <a:xfrm>
            <a:off x="215711" y="4827050"/>
            <a:ext cx="6559507" cy="723674"/>
          </a:xfrm>
          <a:prstGeom prst="roundRect">
            <a:avLst/>
          </a:prstGeom>
          <a:solidFill>
            <a:schemeClr val="accent2">
              <a:lumMod val="50000"/>
            </a:schemeClr>
          </a:solidFill>
          <a:ln>
            <a:solidFill>
              <a:schemeClr val="accent2">
                <a:lumMod val="50000"/>
              </a:schemeClr>
            </a:solidFill>
          </a:ln>
        </p:spPr>
        <p:txBody>
          <a:bodyPr wrap="square" rtlCol="0" anchor="ctr">
            <a:spAutoFit/>
          </a:bodyPr>
          <a:lstStyle/>
          <a:p>
            <a:pPr lvl="0" fontAlgn="base" latinLnBrk="0">
              <a:lnSpc>
                <a:spcPct val="120000"/>
              </a:lnSpc>
              <a:spcBef>
                <a:spcPct val="0"/>
              </a:spcBef>
              <a:spcAft>
                <a:spcPct val="0"/>
              </a:spcAft>
              <a:defRPr/>
            </a:pPr>
            <a:r>
              <a:rPr kumimoji="1" lang="en-US" altLang="ko-KR" sz="1600" b="1" i="0" u="none" strike="noStrike" kern="0" cap="none" spc="0" normalizeH="0" baseline="0" noProof="0" dirty="0">
                <a:ln>
                  <a:noFill/>
                </a:ln>
                <a:solidFill>
                  <a:srgbClr val="FFFFFF"/>
                </a:solidFill>
                <a:effectLst/>
                <a:uLnTx/>
                <a:uFillTx/>
              </a:rPr>
              <a:t>5. </a:t>
            </a:r>
            <a:r>
              <a:rPr kumimoji="1" lang="en-US" altLang="ko-KR" sz="1600" b="1" kern="0" dirty="0">
                <a:solidFill>
                  <a:srgbClr val="FFFFFF"/>
                </a:solidFill>
              </a:rPr>
              <a:t>Can pregnant or nursing women take it?
</a:t>
            </a:r>
            <a:endParaRPr kumimoji="1" lang="ko-KR" altLang="en-US" sz="1600" b="1" i="0" u="none" strike="noStrike" kern="0" cap="none" spc="0" normalizeH="0" baseline="0" noProof="0" dirty="0">
              <a:ln>
                <a:noFill/>
              </a:ln>
              <a:solidFill>
                <a:srgbClr val="FFFFFF"/>
              </a:solidFill>
              <a:effectLst/>
              <a:uLnTx/>
              <a:uFillTx/>
            </a:endParaRPr>
          </a:p>
        </p:txBody>
      </p:sp>
      <p:sp>
        <p:nvSpPr>
          <p:cNvPr id="15" name="직사각형 14"/>
          <p:cNvSpPr/>
          <p:nvPr/>
        </p:nvSpPr>
        <p:spPr bwMode="auto">
          <a:xfrm>
            <a:off x="207017" y="5234543"/>
            <a:ext cx="11673462" cy="548805"/>
          </a:xfrm>
          <a:prstGeom prst="rect">
            <a:avLst/>
          </a:prstGeom>
          <a:solidFill>
            <a:schemeClr val="accent2">
              <a:lumMod val="20000"/>
              <a:lumOff val="80000"/>
            </a:schemeClr>
          </a:solidFill>
          <a:ln>
            <a:solidFill>
              <a:srgbClr val="FF99CC"/>
            </a:solidFill>
          </a:ln>
        </p:spPr>
        <p:txBody>
          <a:bodyPr wrap="square" rtlCol="0" anchor="ctr">
            <a:spAutoFit/>
          </a:bodyPr>
          <a:lstStyle/>
          <a:p>
            <a:pPr lvl="0" fontAlgn="base" latinLnBrk="0">
              <a:lnSpc>
                <a:spcPct val="120000"/>
              </a:lnSpc>
              <a:spcBef>
                <a:spcPct val="0"/>
              </a:spcBef>
              <a:spcAft>
                <a:spcPct val="0"/>
              </a:spcAft>
            </a:pPr>
            <a:r>
              <a:rPr kumimoji="1" lang="en-US" altLang="ko-KR" sz="1300" b="1" kern="0" dirty="0"/>
              <a:t>If you are pregnant or nursing, please refrain from consuming coffee for the sake of your baby as it contains caffeine.
</a:t>
            </a:r>
            <a:endParaRPr kumimoji="1" lang="ko-KR" altLang="en-US" sz="1400" b="1" i="0" u="none" strike="noStrike" kern="0" cap="none" spc="0" normalizeH="0" baseline="0" noProof="0" dirty="0">
              <a:ln>
                <a:noFill/>
              </a:ln>
              <a:effectLst/>
              <a:uLnTx/>
              <a:uFillTx/>
            </a:endParaRPr>
          </a:p>
        </p:txBody>
      </p:sp>
      <p:sp>
        <p:nvSpPr>
          <p:cNvPr id="2" name="직사각형 20">
            <a:extLst>
              <a:ext uri="{FF2B5EF4-FFF2-40B4-BE49-F238E27FC236}">
                <a16:creationId xmlns:a16="http://schemas.microsoft.com/office/drawing/2014/main" id="{48227419-B2AF-47D1-D01B-24C29AF62A17}"/>
              </a:ext>
            </a:extLst>
          </p:cNvPr>
          <p:cNvSpPr/>
          <p:nvPr/>
        </p:nvSpPr>
        <p:spPr bwMode="auto">
          <a:xfrm>
            <a:off x="238663" y="3239974"/>
            <a:ext cx="11695815" cy="716735"/>
          </a:xfrm>
          <a:prstGeom prst="rect">
            <a:avLst/>
          </a:prstGeom>
          <a:solidFill>
            <a:schemeClr val="accent2">
              <a:lumMod val="20000"/>
              <a:lumOff val="80000"/>
            </a:schemeClr>
          </a:solidFill>
          <a:ln>
            <a:solidFill>
              <a:schemeClr val="accent2">
                <a:lumMod val="40000"/>
                <a:lumOff val="60000"/>
              </a:schemeClr>
            </a:solidFill>
          </a:ln>
        </p:spPr>
        <p:txBody>
          <a:bodyPr wrap="square" rtlCol="0" anchor="ctr">
            <a:spAutoFit/>
          </a:bodyPr>
          <a:lstStyle/>
          <a:p>
            <a:pPr lvl="0" fontAlgn="base" latinLnBrk="0">
              <a:lnSpc>
                <a:spcPct val="120000"/>
              </a:lnSpc>
              <a:spcBef>
                <a:spcPct val="0"/>
              </a:spcBef>
              <a:spcAft>
                <a:spcPct val="0"/>
              </a:spcAft>
            </a:pPr>
            <a:r>
              <a:rPr kumimoji="1" lang="en-US" altLang="ko-KR" sz="1300" b="1" kern="0" dirty="0"/>
              <a:t>GCOOP Stevia Creamer contains Grade 1 milk to make healthy coffee, so it has calories. </a:t>
            </a:r>
          </a:p>
          <a:p>
            <a:pPr lvl="0" fontAlgn="base" latinLnBrk="0">
              <a:lnSpc>
                <a:spcPct val="120000"/>
              </a:lnSpc>
              <a:spcBef>
                <a:spcPct val="0"/>
              </a:spcBef>
              <a:spcAft>
                <a:spcPct val="0"/>
              </a:spcAft>
            </a:pPr>
            <a:r>
              <a:rPr kumimoji="1" lang="en-US" altLang="ko-KR" sz="1300" b="1" kern="0" dirty="0"/>
              <a:t>It does not contain sugar or cholesterol, so it is recommended for those who are on a diet.※
</a:t>
            </a:r>
            <a:endParaRPr kumimoji="1" lang="ko-KR" altLang="en-US" sz="1300" b="1" kern="0" baseline="30000" dirty="0"/>
          </a:p>
        </p:txBody>
      </p:sp>
      <p:sp>
        <p:nvSpPr>
          <p:cNvPr id="4" name="직사각형 22">
            <a:extLst>
              <a:ext uri="{FF2B5EF4-FFF2-40B4-BE49-F238E27FC236}">
                <a16:creationId xmlns:a16="http://schemas.microsoft.com/office/drawing/2014/main" id="{372A86D7-8A78-E4C6-2171-9658C8C357AC}"/>
              </a:ext>
            </a:extLst>
          </p:cNvPr>
          <p:cNvSpPr/>
          <p:nvPr/>
        </p:nvSpPr>
        <p:spPr bwMode="auto">
          <a:xfrm>
            <a:off x="215711" y="4319888"/>
            <a:ext cx="11673462" cy="548805"/>
          </a:xfrm>
          <a:prstGeom prst="rect">
            <a:avLst/>
          </a:prstGeom>
          <a:solidFill>
            <a:schemeClr val="accent2">
              <a:lumMod val="20000"/>
              <a:lumOff val="80000"/>
            </a:schemeClr>
          </a:solidFill>
          <a:ln>
            <a:solidFill>
              <a:srgbClr val="FF99CC"/>
            </a:solidFill>
          </a:ln>
        </p:spPr>
        <p:txBody>
          <a:bodyPr wrap="square" rtlCol="0" anchor="ctr">
            <a:spAutoFit/>
          </a:bodyPr>
          <a:lstStyle/>
          <a:p>
            <a:pPr lvl="0" fontAlgn="base" latinLnBrk="0">
              <a:lnSpc>
                <a:spcPct val="120000"/>
              </a:lnSpc>
              <a:spcBef>
                <a:spcPct val="0"/>
              </a:spcBef>
              <a:spcAft>
                <a:spcPct val="0"/>
              </a:spcAft>
            </a:pPr>
            <a:r>
              <a:rPr kumimoji="1" lang="en-US" altLang="ko-KR" sz="1300" b="1" kern="0" dirty="0"/>
              <a:t>It contains Grade 1 milk, so it contains milk calcium (whey calcium). 
</a:t>
            </a:r>
            <a:endParaRPr kumimoji="1" lang="ko-KR" altLang="en-US" sz="1300" b="1" i="0" u="none" strike="noStrike" kern="0" cap="none" spc="0" normalizeH="0" baseline="0" noProof="0" dirty="0">
              <a:ln>
                <a:noFill/>
              </a:ln>
              <a:effectLst/>
              <a:uLnTx/>
              <a:uFillTx/>
            </a:endParaRPr>
          </a:p>
        </p:txBody>
      </p:sp>
      <p:sp>
        <p:nvSpPr>
          <p:cNvPr id="7" name="TextBox 6">
            <a:extLst>
              <a:ext uri="{FF2B5EF4-FFF2-40B4-BE49-F238E27FC236}">
                <a16:creationId xmlns:a16="http://schemas.microsoft.com/office/drawing/2014/main" id="{548FE682-CBA7-5320-E120-5D57333DAE91}"/>
              </a:ext>
            </a:extLst>
          </p:cNvPr>
          <p:cNvSpPr txBox="1"/>
          <p:nvPr/>
        </p:nvSpPr>
        <p:spPr>
          <a:xfrm>
            <a:off x="176744" y="6611779"/>
            <a:ext cx="6869515" cy="246221"/>
          </a:xfrm>
          <a:prstGeom prst="rect">
            <a:avLst/>
          </a:prstGeom>
          <a:noFill/>
        </p:spPr>
        <p:txBody>
          <a:bodyPr wrap="square">
            <a:spAutoFit/>
          </a:bodyPr>
          <a:lstStyle/>
          <a:p>
            <a:r>
              <a:rPr lang="en-US" sz="1000" i="1" dirty="0">
                <a:effectLst/>
                <a:latin typeface="Calibri" panose="020F0502020204030204" pitchFamily="34" charset="0"/>
              </a:rPr>
              <a:t>※ This statement has not been evaluated by the FDA. This product is not intended to diagnose, treat, cure, or prevent any disease.</a:t>
            </a:r>
            <a:endParaRPr lang="en-US" sz="1000" i="1" dirty="0">
              <a:solidFill>
                <a:schemeClr val="tx2">
                  <a:lumMod val="60000"/>
                  <a:lumOff val="40000"/>
                </a:schemeClr>
              </a:solidFill>
            </a:endParaRPr>
          </a:p>
        </p:txBody>
      </p:sp>
    </p:spTree>
    <p:extLst>
      <p:ext uri="{BB962C8B-B14F-4D97-AF65-F5344CB8AC3E}">
        <p14:creationId xmlns:p14="http://schemas.microsoft.com/office/powerpoint/2010/main" val="274884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51201"/>
        </a:solidFill>
        <a:effectLst/>
      </p:bgPr>
    </p:bg>
    <p:spTree>
      <p:nvGrpSpPr>
        <p:cNvPr id="1" name=""/>
        <p:cNvGrpSpPr/>
        <p:nvPr/>
      </p:nvGrpSpPr>
      <p:grpSpPr>
        <a:xfrm>
          <a:off x="0" y="0"/>
          <a:ext cx="0" cy="0"/>
          <a:chOff x="0" y="0"/>
          <a:chExt cx="0" cy="0"/>
        </a:xfrm>
      </p:grpSpPr>
      <p:sp>
        <p:nvSpPr>
          <p:cNvPr id="5" name="TextBox 4"/>
          <p:cNvSpPr txBox="1"/>
          <p:nvPr/>
        </p:nvSpPr>
        <p:spPr>
          <a:xfrm>
            <a:off x="244172" y="2595860"/>
            <a:ext cx="2712388" cy="584775"/>
          </a:xfrm>
          <a:prstGeom prst="rect">
            <a:avLst/>
          </a:prstGeom>
          <a:noFill/>
        </p:spPr>
        <p:txBody>
          <a:bodyPr wrap="square" rtlCol="0">
            <a:spAutoFit/>
          </a:bodyPr>
          <a:lstStyle/>
          <a:p>
            <a:pPr algn="ctr"/>
            <a:r>
              <a:rPr lang="en-US" altLang="ko-KR" sz="3200" b="1" spc="-150" dirty="0">
                <a:solidFill>
                  <a:schemeClr val="bg1"/>
                </a:solidFill>
                <a:latin typeface="맑은 고딕" panose="020B0503020000020004" pitchFamily="50" charset="-127"/>
                <a:cs typeface="Arial" panose="020B0604020202020204" pitchFamily="34" charset="0"/>
              </a:rPr>
              <a:t>REFERENCES</a:t>
            </a:r>
          </a:p>
        </p:txBody>
      </p:sp>
      <p:pic>
        <p:nvPicPr>
          <p:cNvPr id="9" name="Picture 8">
            <a:extLst>
              <a:ext uri="{FF2B5EF4-FFF2-40B4-BE49-F238E27FC236}">
                <a16:creationId xmlns:a16="http://schemas.microsoft.com/office/drawing/2014/main" id="{891D26FE-6902-578C-08BD-3C497009FF49}"/>
              </a:ext>
            </a:extLst>
          </p:cNvPr>
          <p:cNvPicPr>
            <a:picLocks noChangeAspect="1"/>
          </p:cNvPicPr>
          <p:nvPr/>
        </p:nvPicPr>
        <p:blipFill>
          <a:blip r:embed="rId3"/>
          <a:stretch>
            <a:fillRect/>
          </a:stretch>
        </p:blipFill>
        <p:spPr>
          <a:xfrm>
            <a:off x="3281797" y="381000"/>
            <a:ext cx="8808603" cy="5599270"/>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B2042520-3173-0451-E82B-41B1BED11975}"/>
              </a:ext>
            </a:extLst>
          </p:cNvPr>
          <p:cNvSpPr txBox="1"/>
          <p:nvPr/>
        </p:nvSpPr>
        <p:spPr>
          <a:xfrm>
            <a:off x="3167497" y="6137245"/>
            <a:ext cx="8554603" cy="507831"/>
          </a:xfrm>
          <a:prstGeom prst="rect">
            <a:avLst/>
          </a:prstGeom>
          <a:noFill/>
        </p:spPr>
        <p:txBody>
          <a:bodyPr wrap="square">
            <a:spAutoFit/>
          </a:bodyPr>
          <a:lstStyle/>
          <a:p>
            <a:pPr marL="171450" indent="-171450">
              <a:buFont typeface="Arial" panose="020B0604020202020204" pitchFamily="34" charset="0"/>
              <a:buChar char="•"/>
            </a:pPr>
            <a:r>
              <a:rPr lang="en-US" altLang="ko-KR" sz="900" dirty="0">
                <a:solidFill>
                  <a:schemeClr val="bg1"/>
                </a:solidFill>
                <a:latin typeface="+mn-ea"/>
              </a:rPr>
              <a:t>This information is an external source extracted to help you understand the product and may not be directly related to our product. </a:t>
            </a:r>
          </a:p>
          <a:p>
            <a:r>
              <a:rPr lang="en-US" altLang="ko-KR" sz="900" dirty="0">
                <a:solidFill>
                  <a:schemeClr val="bg1"/>
                </a:solidFill>
                <a:latin typeface="+mn-ea"/>
              </a:rPr>
              <a:t>    We do not guarantee this information presented and are not responsible for any direct or indirect damages arising therefrom.
</a:t>
            </a:r>
            <a:endParaRPr lang="ko-KR" altLang="en-US" sz="900" dirty="0">
              <a:solidFill>
                <a:schemeClr val="bg1"/>
              </a:solidFill>
              <a:effectLst/>
              <a:latin typeface="+mn-ea"/>
            </a:endParaRPr>
          </a:p>
        </p:txBody>
      </p:sp>
    </p:spTree>
    <p:extLst>
      <p:ext uri="{BB962C8B-B14F-4D97-AF65-F5344CB8AC3E}">
        <p14:creationId xmlns:p14="http://schemas.microsoft.com/office/powerpoint/2010/main" val="2813119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699418" y="596986"/>
            <a:ext cx="4271576"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ea typeface="맑은 고딕"/>
              </a:rPr>
              <a:t>Organic Germanium (Bio Germanium)
</a:t>
            </a:r>
            <a:endParaRPr lang="en-US" altLang="ko-KR" sz="1050" b="1" dirty="0">
              <a:solidFill>
                <a:schemeClr val="accent2">
                  <a:lumMod val="50000"/>
                </a:schemeClr>
              </a:solidFill>
              <a:latin typeface="맑은 고딕" panose="020B0503020000020004" pitchFamily="50" charset="-127"/>
            </a:endParaRPr>
          </a:p>
        </p:txBody>
      </p:sp>
      <p:sp>
        <p:nvSpPr>
          <p:cNvPr id="8" name="TextBox 7"/>
          <p:cNvSpPr txBox="1"/>
          <p:nvPr/>
        </p:nvSpPr>
        <p:spPr>
          <a:xfrm>
            <a:off x="671371" y="2716199"/>
            <a:ext cx="5601336" cy="2554545"/>
          </a:xfrm>
          <a:prstGeom prst="rect">
            <a:avLst/>
          </a:prstGeom>
          <a:noFill/>
        </p:spPr>
        <p:txBody>
          <a:bodyPr wrap="square" rtlCol="0">
            <a:spAutoFit/>
          </a:bodyPr>
          <a:lstStyle/>
          <a:p>
            <a:r>
              <a:rPr lang="en-US" altLang="ko-KR" sz="1600" b="1" dirty="0"/>
              <a:t>Germanium consists of 3-4 oxygen according to its structure, and it </a:t>
            </a:r>
            <a:r>
              <a:rPr lang="en-US" altLang="ko-KR" sz="1600" b="1" dirty="0">
                <a:solidFill>
                  <a:srgbClr val="FF0000"/>
                </a:solidFill>
              </a:rPr>
              <a:t>replenishes oxygen to cells along red blood cells, helps to supply oxygen to the body, regulate blood pressure, have anticancer effects, and improve immunity, and excretes active oxygen, carcinogens, toxins and wastes (heavy metals, environmental hormones, abnormal cells) out of the body together to normalize the function of cells and various organs</a:t>
            </a:r>
            <a:r>
              <a:rPr lang="en-US" altLang="ko-KR" sz="1600" b="1" dirty="0"/>
              <a:t>.
</a:t>
            </a:r>
            <a:endParaRPr lang="ko-KR" altLang="ko-KR" sz="1600" dirty="0"/>
          </a:p>
        </p:txBody>
      </p:sp>
      <p:pic>
        <p:nvPicPr>
          <p:cNvPr id="9" name="그림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72707" y="1954900"/>
            <a:ext cx="5643118" cy="4135900"/>
          </a:xfrm>
          <a:prstGeom prst="rect">
            <a:avLst/>
          </a:prstGeom>
        </p:spPr>
      </p:pic>
      <p:sp>
        <p:nvSpPr>
          <p:cNvPr id="11" name="TextBox 10"/>
          <p:cNvSpPr txBox="1"/>
          <p:nvPr/>
        </p:nvSpPr>
        <p:spPr>
          <a:xfrm>
            <a:off x="391864" y="1417754"/>
            <a:ext cx="7635503" cy="761299"/>
          </a:xfrm>
          <a:prstGeom prst="rect">
            <a:avLst/>
          </a:prstGeom>
          <a:noFill/>
        </p:spPr>
        <p:txBody>
          <a:bodyPr wrap="square" rtlCol="0">
            <a:spAutoFit/>
          </a:bodyPr>
          <a:lstStyle/>
          <a:p>
            <a:pPr lvl="0" algn="just">
              <a:lnSpc>
                <a:spcPct val="120000"/>
              </a:lnSpc>
            </a:pPr>
            <a:r>
              <a:rPr lang="en-US" altLang="ko-KR" sz="2000" b="1" dirty="0">
                <a:solidFill>
                  <a:srgbClr val="C00000"/>
                </a:solidFill>
              </a:rPr>
              <a:t>"The miraculous element of germanium"
</a:t>
            </a:r>
            <a:r>
              <a:rPr lang="en-US" altLang="ko-KR" b="1" spc="-150" dirty="0">
                <a:solidFill>
                  <a:srgbClr val="C00000"/>
                </a:solidFill>
                <a:ea typeface="맑은 고딕"/>
              </a:rPr>
              <a:t>“Oxygen Helper” Organic Germanium (Bio Germanium) Extracted from Reishi</a:t>
            </a:r>
            <a:endParaRPr lang="en-US" altLang="ko-KR" spc="-150" dirty="0">
              <a:solidFill>
                <a:srgbClr val="C00000"/>
              </a:solidFill>
              <a:ea typeface="맑은 고딕"/>
            </a:endParaRPr>
          </a:p>
        </p:txBody>
      </p:sp>
      <p:sp>
        <p:nvSpPr>
          <p:cNvPr id="2" name="TextBox 1">
            <a:extLst>
              <a:ext uri="{FF2B5EF4-FFF2-40B4-BE49-F238E27FC236}">
                <a16:creationId xmlns:a16="http://schemas.microsoft.com/office/drawing/2014/main" id="{31C2E142-0B4B-7CC0-F62D-9D297A391F03}"/>
              </a:ext>
            </a:extLst>
          </p:cNvPr>
          <p:cNvSpPr txBox="1"/>
          <p:nvPr/>
        </p:nvSpPr>
        <p:spPr>
          <a:xfrm>
            <a:off x="335490" y="230820"/>
            <a:ext cx="2031789" cy="376257"/>
          </a:xfrm>
          <a:prstGeom prst="rect">
            <a:avLst/>
          </a:prstGeom>
          <a:noFill/>
        </p:spPr>
        <p:txBody>
          <a:bodyPr wrap="square" rtlCol="0">
            <a:spAutoFit/>
          </a:bodyPr>
          <a:lstStyle/>
          <a:p>
            <a:pPr>
              <a:lnSpc>
                <a:spcPts val="2400"/>
              </a:lnSpc>
            </a:pPr>
            <a:r>
              <a:rPr lang="en-US" altLang="ko-KR" sz="1900" b="1" dirty="0">
                <a:latin typeface="맑은 고딕" panose="020B0503020000020004" pitchFamily="50" charset="-127"/>
                <a:ea typeface="맑은 고딕" panose="020B0503020000020004" pitchFamily="50" charset="-127"/>
              </a:rPr>
              <a:t>REFERENCES…</a:t>
            </a:r>
            <a:endParaRPr lang="ko-KR" altLang="en-US" sz="1900" b="1" dirty="0">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D89C3FD5-BF38-C7CD-2AFF-E658E418E9DA}"/>
              </a:ext>
            </a:extLst>
          </p:cNvPr>
          <p:cNvSpPr txBox="1"/>
          <p:nvPr/>
        </p:nvSpPr>
        <p:spPr>
          <a:xfrm>
            <a:off x="391864" y="6307584"/>
            <a:ext cx="6774839" cy="415498"/>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This information is based on outsourced studies and may not be directly related to the products of our company.</a:t>
            </a: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
        <p:nvSpPr>
          <p:cNvPr id="4" name="Rectangle 3">
            <a:extLst>
              <a:ext uri="{FF2B5EF4-FFF2-40B4-BE49-F238E27FC236}">
                <a16:creationId xmlns:a16="http://schemas.microsoft.com/office/drawing/2014/main" id="{9B77126D-C868-1A68-1EA4-EA93D1A76C57}"/>
              </a:ext>
            </a:extLst>
          </p:cNvPr>
          <p:cNvSpPr/>
          <p:nvPr/>
        </p:nvSpPr>
        <p:spPr>
          <a:xfrm>
            <a:off x="6644640" y="4968240"/>
            <a:ext cx="1066800" cy="47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Oxygen</a:t>
            </a:r>
          </a:p>
        </p:txBody>
      </p:sp>
      <p:sp>
        <p:nvSpPr>
          <p:cNvPr id="5" name="Rectangle 4">
            <a:extLst>
              <a:ext uri="{FF2B5EF4-FFF2-40B4-BE49-F238E27FC236}">
                <a16:creationId xmlns:a16="http://schemas.microsoft.com/office/drawing/2014/main" id="{664117A2-CF93-A4B7-8B3A-B7C09D405152}"/>
              </a:ext>
            </a:extLst>
          </p:cNvPr>
          <p:cNvSpPr/>
          <p:nvPr/>
        </p:nvSpPr>
        <p:spPr>
          <a:xfrm>
            <a:off x="8388173" y="4968240"/>
            <a:ext cx="1066800" cy="47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Cell</a:t>
            </a:r>
          </a:p>
        </p:txBody>
      </p:sp>
      <p:sp>
        <p:nvSpPr>
          <p:cNvPr id="6" name="Rectangle 5">
            <a:extLst>
              <a:ext uri="{FF2B5EF4-FFF2-40B4-BE49-F238E27FC236}">
                <a16:creationId xmlns:a16="http://schemas.microsoft.com/office/drawing/2014/main" id="{026E2B3A-B897-A224-08B5-3AE957A8E099}"/>
              </a:ext>
            </a:extLst>
          </p:cNvPr>
          <p:cNvSpPr/>
          <p:nvPr/>
        </p:nvSpPr>
        <p:spPr>
          <a:xfrm>
            <a:off x="10131706" y="4775200"/>
            <a:ext cx="922374" cy="802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Active </a:t>
            </a:r>
          </a:p>
          <a:p>
            <a:pPr algn="ctr"/>
            <a:r>
              <a:rPr lang="en-US" sz="1400" b="1" dirty="0">
                <a:solidFill>
                  <a:schemeClr val="tx1"/>
                </a:solidFill>
              </a:rPr>
              <a:t>Oxygen</a:t>
            </a:r>
          </a:p>
          <a:p>
            <a:pPr algn="ctr"/>
            <a:r>
              <a:rPr lang="en-US" sz="1400" b="1" dirty="0">
                <a:solidFill>
                  <a:schemeClr val="tx1"/>
                </a:solidFill>
              </a:rPr>
              <a:t>Toxins</a:t>
            </a:r>
          </a:p>
          <a:p>
            <a:pPr algn="ctr"/>
            <a:r>
              <a:rPr lang="en-US" sz="1400" b="1" dirty="0">
                <a:solidFill>
                  <a:schemeClr val="tx1"/>
                </a:solidFill>
              </a:rPr>
              <a:t>Wastes</a:t>
            </a:r>
          </a:p>
        </p:txBody>
      </p:sp>
      <p:sp>
        <p:nvSpPr>
          <p:cNvPr id="7" name="Rectangle 6">
            <a:extLst>
              <a:ext uri="{FF2B5EF4-FFF2-40B4-BE49-F238E27FC236}">
                <a16:creationId xmlns:a16="http://schemas.microsoft.com/office/drawing/2014/main" id="{CF862BAD-F9E6-A281-FB23-8D70FD7B0F69}"/>
              </a:ext>
            </a:extLst>
          </p:cNvPr>
          <p:cNvSpPr/>
          <p:nvPr/>
        </p:nvSpPr>
        <p:spPr>
          <a:xfrm>
            <a:off x="7350761" y="6090800"/>
            <a:ext cx="1396999" cy="21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Replenishes</a:t>
            </a:r>
          </a:p>
        </p:txBody>
      </p:sp>
      <p:sp>
        <p:nvSpPr>
          <p:cNvPr id="10" name="Rectangle 9">
            <a:extLst>
              <a:ext uri="{FF2B5EF4-FFF2-40B4-BE49-F238E27FC236}">
                <a16:creationId xmlns:a16="http://schemas.microsoft.com/office/drawing/2014/main" id="{95FFF167-57BF-DBD0-99DC-2B5408716AD0}"/>
              </a:ext>
            </a:extLst>
          </p:cNvPr>
          <p:cNvSpPr/>
          <p:nvPr/>
        </p:nvSpPr>
        <p:spPr>
          <a:xfrm>
            <a:off x="9006841" y="6090800"/>
            <a:ext cx="1396999" cy="21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Replenishes</a:t>
            </a:r>
          </a:p>
        </p:txBody>
      </p:sp>
      <p:sp>
        <p:nvSpPr>
          <p:cNvPr id="12" name="Rectangle 11">
            <a:extLst>
              <a:ext uri="{FF2B5EF4-FFF2-40B4-BE49-F238E27FC236}">
                <a16:creationId xmlns:a16="http://schemas.microsoft.com/office/drawing/2014/main" id="{527CB069-E4D7-50A9-17C4-A185F451ED49}"/>
              </a:ext>
            </a:extLst>
          </p:cNvPr>
          <p:cNvSpPr/>
          <p:nvPr/>
        </p:nvSpPr>
        <p:spPr>
          <a:xfrm>
            <a:off x="10662921" y="6090800"/>
            <a:ext cx="1396999" cy="216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Excretes</a:t>
            </a:r>
          </a:p>
        </p:txBody>
      </p:sp>
      <p:sp>
        <p:nvSpPr>
          <p:cNvPr id="13" name="Rectangle 12">
            <a:extLst>
              <a:ext uri="{FF2B5EF4-FFF2-40B4-BE49-F238E27FC236}">
                <a16:creationId xmlns:a16="http://schemas.microsoft.com/office/drawing/2014/main" id="{9C97E623-39E2-D4ED-24E3-DC110B77F0BC}"/>
              </a:ext>
            </a:extLst>
          </p:cNvPr>
          <p:cNvSpPr/>
          <p:nvPr/>
        </p:nvSpPr>
        <p:spPr>
          <a:xfrm>
            <a:off x="7894320" y="5781040"/>
            <a:ext cx="34544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D4D5901-2924-5879-CD4A-3339BAE2DF21}"/>
              </a:ext>
            </a:extLst>
          </p:cNvPr>
          <p:cNvSpPr/>
          <p:nvPr/>
        </p:nvSpPr>
        <p:spPr>
          <a:xfrm>
            <a:off x="11327007" y="5801120"/>
            <a:ext cx="345441"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84E72E1-2766-7CA6-D95A-2E6A42C6517F}"/>
              </a:ext>
            </a:extLst>
          </p:cNvPr>
          <p:cNvSpPr/>
          <p:nvPr/>
        </p:nvSpPr>
        <p:spPr>
          <a:xfrm>
            <a:off x="9656152" y="5770640"/>
            <a:ext cx="34544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73070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91864" y="1251820"/>
            <a:ext cx="6589756"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ea typeface="맑은 고딕"/>
              </a:rPr>
              <a:t>Organic Germanium (Bio-Germanium)  
</a:t>
            </a:r>
            <a:endParaRPr lang="en-US" altLang="ko-KR" sz="1050" b="1" dirty="0">
              <a:solidFill>
                <a:schemeClr val="accent2">
                  <a:lumMod val="50000"/>
                </a:schemeClr>
              </a:solidFill>
              <a:latin typeface="맑은 고딕" panose="020B0503020000020004" pitchFamily="50" charset="-127"/>
            </a:endParaRPr>
          </a:p>
        </p:txBody>
      </p:sp>
      <p:sp>
        <p:nvSpPr>
          <p:cNvPr id="8" name="TextBox 7"/>
          <p:cNvSpPr txBox="1"/>
          <p:nvPr/>
        </p:nvSpPr>
        <p:spPr>
          <a:xfrm>
            <a:off x="391864" y="2087766"/>
            <a:ext cx="7202632" cy="3539430"/>
          </a:xfrm>
          <a:prstGeom prst="rect">
            <a:avLst/>
          </a:prstGeom>
          <a:noFill/>
        </p:spPr>
        <p:txBody>
          <a:bodyPr wrap="square" rtlCol="0">
            <a:spAutoFit/>
          </a:bodyPr>
          <a:lstStyle/>
          <a:p>
            <a:r>
              <a:rPr lang="en-US" altLang="ko-KR" sz="1600" b="1" dirty="0"/>
              <a:t>Germanium includes inorganic germanium and organic germanium, which are mainly used as necklaces and bracelets, etc. 
Edible </a:t>
            </a:r>
            <a:r>
              <a:rPr lang="en-US" altLang="ko-KR" sz="1600" b="1" dirty="0">
                <a:solidFill>
                  <a:srgbClr val="FF0000"/>
                </a:solidFill>
              </a:rPr>
              <a:t>organic germanium is a very small amount of wild ginseng and Reishi mushrooms and is known to have the effect of strengthening immunity, anti-cancer effects, and excreting unnecessary toxins, pathogens, and foreign substances from the body into the feces or skin</a:t>
            </a:r>
            <a:r>
              <a:rPr lang="en-US" altLang="ko-KR" sz="1600" b="1" dirty="0"/>
              <a:t>, thereby is known to provide energetic metabolism and increase vitality.
The effects of germanium were first confirmed when "</a:t>
            </a:r>
            <a:r>
              <a:rPr lang="en-US" altLang="ko-KR" sz="1600" b="1" dirty="0">
                <a:solidFill>
                  <a:srgbClr val="FF0000"/>
                </a:solidFill>
              </a:rPr>
              <a:t>the Lourdes spring in France around 1940 was said to have therapeutic effects on a number of incurable diseases</a:t>
            </a:r>
            <a:r>
              <a:rPr lang="en-US" altLang="ko-KR" sz="1600" b="1" dirty="0"/>
              <a:t>," and many scientists analyzed the composition of the Lourdes spring and found that "</a:t>
            </a:r>
            <a:r>
              <a:rPr lang="en-US" altLang="ko-KR" sz="1600" b="1" dirty="0">
                <a:solidFill>
                  <a:srgbClr val="FF0000"/>
                </a:solidFill>
              </a:rPr>
              <a:t>the high content of germanium proves that it can be treated medically for incurable diseases</a:t>
            </a:r>
            <a:r>
              <a:rPr lang="en-US" altLang="ko-KR" sz="1600" b="1" dirty="0"/>
              <a:t>."
</a:t>
            </a:r>
            <a:endParaRPr lang="ko-KR" altLang="ko-KR" sz="1600" dirty="0"/>
          </a:p>
        </p:txBody>
      </p:sp>
      <p:pic>
        <p:nvPicPr>
          <p:cNvPr id="3" name="그림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82736" y="1438014"/>
            <a:ext cx="4709264" cy="4651734"/>
          </a:xfrm>
          <a:prstGeom prst="rect">
            <a:avLst/>
          </a:prstGeom>
        </p:spPr>
      </p:pic>
      <p:sp>
        <p:nvSpPr>
          <p:cNvPr id="2" name="TextBox 1">
            <a:extLst>
              <a:ext uri="{FF2B5EF4-FFF2-40B4-BE49-F238E27FC236}">
                <a16:creationId xmlns:a16="http://schemas.microsoft.com/office/drawing/2014/main" id="{5CDE1A36-03C4-3935-00DB-E598F4DB5A5D}"/>
              </a:ext>
            </a:extLst>
          </p:cNvPr>
          <p:cNvSpPr txBox="1"/>
          <p:nvPr/>
        </p:nvSpPr>
        <p:spPr>
          <a:xfrm>
            <a:off x="391864" y="6342486"/>
            <a:ext cx="6130856" cy="415498"/>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This information is based on outsourced studies and may not be directly related to the products of our company.</a:t>
            </a: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
        <p:nvSpPr>
          <p:cNvPr id="6" name="Rectangle 5">
            <a:extLst>
              <a:ext uri="{FF2B5EF4-FFF2-40B4-BE49-F238E27FC236}">
                <a16:creationId xmlns:a16="http://schemas.microsoft.com/office/drawing/2014/main" id="{BE52F327-4A79-F7A0-7FFA-6DF57E5F1AE5}"/>
              </a:ext>
            </a:extLst>
          </p:cNvPr>
          <p:cNvSpPr/>
          <p:nvPr/>
        </p:nvSpPr>
        <p:spPr>
          <a:xfrm>
            <a:off x="9146278" y="3359827"/>
            <a:ext cx="1351280" cy="396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Germanium</a:t>
            </a:r>
          </a:p>
        </p:txBody>
      </p:sp>
      <p:sp>
        <p:nvSpPr>
          <p:cNvPr id="7" name="Rectangle 6">
            <a:extLst>
              <a:ext uri="{FF2B5EF4-FFF2-40B4-BE49-F238E27FC236}">
                <a16:creationId xmlns:a16="http://schemas.microsoft.com/office/drawing/2014/main" id="{DE7558DD-1A52-E717-B0DA-7F64B60B5A7A}"/>
              </a:ext>
            </a:extLst>
          </p:cNvPr>
          <p:cNvSpPr/>
          <p:nvPr/>
        </p:nvSpPr>
        <p:spPr>
          <a:xfrm>
            <a:off x="7853680" y="2865120"/>
            <a:ext cx="1229360" cy="294640"/>
          </a:xfrm>
          <a:prstGeom prst="rect">
            <a:avLst/>
          </a:prstGeom>
          <a:solidFill>
            <a:srgbClr val="FE7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Regulate</a:t>
            </a:r>
          </a:p>
          <a:p>
            <a:pPr algn="ctr"/>
            <a:r>
              <a:rPr lang="en-US" sz="1100" b="1" dirty="0">
                <a:solidFill>
                  <a:schemeClr val="bg1"/>
                </a:solidFill>
              </a:rPr>
              <a:t>Blood Pressure</a:t>
            </a:r>
          </a:p>
        </p:txBody>
      </p:sp>
      <p:sp>
        <p:nvSpPr>
          <p:cNvPr id="9" name="Rectangle 8">
            <a:extLst>
              <a:ext uri="{FF2B5EF4-FFF2-40B4-BE49-F238E27FC236}">
                <a16:creationId xmlns:a16="http://schemas.microsoft.com/office/drawing/2014/main" id="{E1831EC2-FDDE-8A24-9892-BAE076AFBB85}"/>
              </a:ext>
            </a:extLst>
          </p:cNvPr>
          <p:cNvSpPr/>
          <p:nvPr/>
        </p:nvSpPr>
        <p:spPr>
          <a:xfrm>
            <a:off x="7816667" y="4436792"/>
            <a:ext cx="1229360" cy="294640"/>
          </a:xfrm>
          <a:prstGeom prst="rect">
            <a:avLst/>
          </a:prstGeom>
          <a:solidFill>
            <a:srgbClr val="FE7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Increase</a:t>
            </a:r>
          </a:p>
          <a:p>
            <a:pPr algn="ctr"/>
            <a:r>
              <a:rPr lang="en-US" sz="1100" b="1" dirty="0">
                <a:solidFill>
                  <a:schemeClr val="bg1"/>
                </a:solidFill>
              </a:rPr>
              <a:t>NK Activity</a:t>
            </a:r>
          </a:p>
        </p:txBody>
      </p:sp>
      <p:sp>
        <p:nvSpPr>
          <p:cNvPr id="10" name="Rectangle 9">
            <a:extLst>
              <a:ext uri="{FF2B5EF4-FFF2-40B4-BE49-F238E27FC236}">
                <a16:creationId xmlns:a16="http://schemas.microsoft.com/office/drawing/2014/main" id="{834ADF98-9C64-CC42-06EC-41F8C49AF628}"/>
              </a:ext>
            </a:extLst>
          </p:cNvPr>
          <p:cNvSpPr/>
          <p:nvPr/>
        </p:nvSpPr>
        <p:spPr>
          <a:xfrm>
            <a:off x="10647680" y="2829557"/>
            <a:ext cx="1229360" cy="294640"/>
          </a:xfrm>
          <a:prstGeom prst="rect">
            <a:avLst/>
          </a:prstGeom>
          <a:solidFill>
            <a:srgbClr val="6E3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Detoxification</a:t>
            </a:r>
          </a:p>
        </p:txBody>
      </p:sp>
      <p:sp>
        <p:nvSpPr>
          <p:cNvPr id="11" name="Rectangle 10">
            <a:extLst>
              <a:ext uri="{FF2B5EF4-FFF2-40B4-BE49-F238E27FC236}">
                <a16:creationId xmlns:a16="http://schemas.microsoft.com/office/drawing/2014/main" id="{09ADEE81-08EB-7145-7EA3-1A8E5C9A39E2}"/>
              </a:ext>
            </a:extLst>
          </p:cNvPr>
          <p:cNvSpPr/>
          <p:nvPr/>
        </p:nvSpPr>
        <p:spPr>
          <a:xfrm>
            <a:off x="9179037" y="5270752"/>
            <a:ext cx="1407683" cy="503764"/>
          </a:xfrm>
          <a:prstGeom prst="rect">
            <a:avLst/>
          </a:prstGeom>
          <a:solidFill>
            <a:srgbClr val="DE9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Boost</a:t>
            </a:r>
          </a:p>
          <a:p>
            <a:pPr algn="ctr"/>
            <a:r>
              <a:rPr lang="en-US" sz="1100" b="1" dirty="0">
                <a:solidFill>
                  <a:schemeClr val="bg1"/>
                </a:solidFill>
              </a:rPr>
              <a:t>Immune Function</a:t>
            </a:r>
          </a:p>
        </p:txBody>
      </p:sp>
      <p:sp>
        <p:nvSpPr>
          <p:cNvPr id="12" name="Rectangle 11">
            <a:extLst>
              <a:ext uri="{FF2B5EF4-FFF2-40B4-BE49-F238E27FC236}">
                <a16:creationId xmlns:a16="http://schemas.microsoft.com/office/drawing/2014/main" id="{757E507C-6577-CAD8-6D20-CF57AF120341}"/>
              </a:ext>
            </a:extLst>
          </p:cNvPr>
          <p:cNvSpPr/>
          <p:nvPr/>
        </p:nvSpPr>
        <p:spPr>
          <a:xfrm>
            <a:off x="9268198" y="1835884"/>
            <a:ext cx="1229360" cy="503764"/>
          </a:xfrm>
          <a:prstGeom prst="rect">
            <a:avLst/>
          </a:prstGeom>
          <a:solidFill>
            <a:srgbClr val="FFA0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Increase </a:t>
            </a:r>
          </a:p>
          <a:p>
            <a:pPr algn="ctr"/>
            <a:r>
              <a:rPr lang="en-US" sz="1100" b="1" dirty="0">
                <a:solidFill>
                  <a:schemeClr val="bg1"/>
                </a:solidFill>
              </a:rPr>
              <a:t>Oxygen Supply</a:t>
            </a:r>
          </a:p>
        </p:txBody>
      </p:sp>
      <p:sp>
        <p:nvSpPr>
          <p:cNvPr id="13" name="Rectangle 12">
            <a:extLst>
              <a:ext uri="{FF2B5EF4-FFF2-40B4-BE49-F238E27FC236}">
                <a16:creationId xmlns:a16="http://schemas.microsoft.com/office/drawing/2014/main" id="{EEF20AB5-E148-0510-BDE0-508690DCA997}"/>
              </a:ext>
            </a:extLst>
          </p:cNvPr>
          <p:cNvSpPr/>
          <p:nvPr/>
        </p:nvSpPr>
        <p:spPr>
          <a:xfrm>
            <a:off x="10586720" y="4312414"/>
            <a:ext cx="1290320" cy="543395"/>
          </a:xfrm>
          <a:prstGeom prst="rect">
            <a:avLst/>
          </a:prstGeom>
          <a:solidFill>
            <a:srgbClr val="9C51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Antioxidant</a:t>
            </a:r>
          </a:p>
          <a:p>
            <a:pPr algn="ctr"/>
            <a:r>
              <a:rPr lang="en-US" sz="1100" b="1" dirty="0">
                <a:solidFill>
                  <a:schemeClr val="bg1"/>
                </a:solidFill>
              </a:rPr>
              <a:t>(Eliminate </a:t>
            </a:r>
          </a:p>
          <a:p>
            <a:pPr algn="ctr"/>
            <a:r>
              <a:rPr lang="en-US" sz="1100" b="1" dirty="0">
                <a:solidFill>
                  <a:schemeClr val="bg1"/>
                </a:solidFill>
              </a:rPr>
              <a:t>Free Radicals)</a:t>
            </a:r>
          </a:p>
        </p:txBody>
      </p:sp>
    </p:spTree>
    <p:extLst>
      <p:ext uri="{BB962C8B-B14F-4D97-AF65-F5344CB8AC3E}">
        <p14:creationId xmlns:p14="http://schemas.microsoft.com/office/powerpoint/2010/main" val="4080853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634522" y="695490"/>
            <a:ext cx="3474495"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Lourdes Springs is Known For…</a:t>
            </a:r>
            <a:endParaRPr lang="en-US" altLang="ko-KR" sz="1050" b="1" strike="sngStrike" dirty="0">
              <a:solidFill>
                <a:schemeClr val="accent2">
                  <a:lumMod val="50000"/>
                </a:schemeClr>
              </a:solidFill>
              <a:latin typeface="맑은 고딕" panose="020B0503020000020004" pitchFamily="50" charset="-127"/>
            </a:endParaRPr>
          </a:p>
        </p:txBody>
      </p:sp>
      <p:sp>
        <p:nvSpPr>
          <p:cNvPr id="21" name="TextBox 20"/>
          <p:cNvSpPr txBox="1"/>
          <p:nvPr/>
        </p:nvSpPr>
        <p:spPr>
          <a:xfrm>
            <a:off x="776931" y="5963771"/>
            <a:ext cx="4694356" cy="646331"/>
          </a:xfrm>
          <a:prstGeom prst="rect">
            <a:avLst/>
          </a:prstGeom>
          <a:noFill/>
        </p:spPr>
        <p:txBody>
          <a:bodyPr wrap="square" rtlCol="0">
            <a:spAutoFit/>
          </a:bodyPr>
          <a:lstStyle/>
          <a:p>
            <a:pPr algn="ctr" defTabSz="835996"/>
            <a:r>
              <a:rPr lang="en-US" altLang="ko-KR" b="1" dirty="0">
                <a:solidFill>
                  <a:srgbClr val="C00000"/>
                </a:solidFill>
              </a:rPr>
              <a:t>Inclusion content: 0.1ug/L
</a:t>
            </a:r>
          </a:p>
        </p:txBody>
      </p:sp>
      <p:sp>
        <p:nvSpPr>
          <p:cNvPr id="24" name="TextBox 23">
            <a:extLst>
              <a:ext uri="{FF2B5EF4-FFF2-40B4-BE49-F238E27FC236}">
                <a16:creationId xmlns:a16="http://schemas.microsoft.com/office/drawing/2014/main" id="{6A2D558E-80D6-4E37-81FD-053DB0A7385C}"/>
              </a:ext>
            </a:extLst>
          </p:cNvPr>
          <p:cNvSpPr txBox="1"/>
          <p:nvPr/>
        </p:nvSpPr>
        <p:spPr>
          <a:xfrm>
            <a:off x="6420170" y="3115184"/>
            <a:ext cx="1548492" cy="873957"/>
          </a:xfrm>
          <a:prstGeom prst="rect">
            <a:avLst/>
          </a:prstGeom>
          <a:noFill/>
        </p:spPr>
        <p:txBody>
          <a:bodyPr wrap="square">
            <a:spAutoFit/>
          </a:bodyPr>
          <a:lstStyle>
            <a:defPPr>
              <a:defRPr lang="ko-KR"/>
            </a:defPPr>
            <a:lvl1pPr algn="ctr">
              <a:defRPr sz="4800" spc="-150">
                <a:ln>
                  <a:solidFill>
                    <a:schemeClr val="accent1">
                      <a:alpha val="0"/>
                    </a:schemeClr>
                  </a:solidFill>
                </a:ln>
                <a:solidFill>
                  <a:schemeClr val="bg1">
                    <a:lumMod val="95000"/>
                  </a:schemeClr>
                </a:solidFill>
                <a:latin typeface="나눔스퀘어 ExtraBold" panose="020B0600000101010101" pitchFamily="50" charset="-127"/>
                <a:ea typeface="나눔스퀘어 ExtraBold" panose="020B0600000101010101" pitchFamily="50" charset="-127"/>
              </a:defRPr>
            </a:lvl1pPr>
          </a:lstStyle>
          <a:p>
            <a:pPr>
              <a:defRPr/>
            </a:pPr>
            <a:endParaRPr lang="ko-KR" altLang="en-US" sz="5079" b="1" dirty="0">
              <a:solidFill>
                <a:schemeClr val="tx1">
                  <a:lumMod val="95000"/>
                  <a:lumOff val="5000"/>
                </a:schemeClr>
              </a:solidFill>
              <a:latin typeface="+mn-ea"/>
              <a:ea typeface="+mn-ea"/>
            </a:endParaRPr>
          </a:p>
        </p:txBody>
      </p:sp>
      <p:pic>
        <p:nvPicPr>
          <p:cNvPr id="3" name="그림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323" y="2939644"/>
            <a:ext cx="4526964" cy="3024127"/>
          </a:xfrm>
          <a:prstGeom prst="rect">
            <a:avLst/>
          </a:prstGeom>
        </p:spPr>
      </p:pic>
      <p:sp>
        <p:nvSpPr>
          <p:cNvPr id="2" name="TextBox 1">
            <a:extLst>
              <a:ext uri="{FF2B5EF4-FFF2-40B4-BE49-F238E27FC236}">
                <a16:creationId xmlns:a16="http://schemas.microsoft.com/office/drawing/2014/main" id="{6FBE0044-A9EF-7BF9-3983-670AAA2D9AD9}"/>
              </a:ext>
            </a:extLst>
          </p:cNvPr>
          <p:cNvSpPr txBox="1"/>
          <p:nvPr/>
        </p:nvSpPr>
        <p:spPr>
          <a:xfrm>
            <a:off x="290772" y="6509937"/>
            <a:ext cx="6339436" cy="415498"/>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This information is based on outsourced studies and may not be directly related to the products of our company.</a:t>
            </a: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
        <p:nvSpPr>
          <p:cNvPr id="6" name="TextBox 5">
            <a:extLst>
              <a:ext uri="{FF2B5EF4-FFF2-40B4-BE49-F238E27FC236}">
                <a16:creationId xmlns:a16="http://schemas.microsoft.com/office/drawing/2014/main" id="{C9692649-8F62-7D4B-1D61-A98DE13E226A}"/>
              </a:ext>
            </a:extLst>
          </p:cNvPr>
          <p:cNvSpPr txBox="1"/>
          <p:nvPr/>
        </p:nvSpPr>
        <p:spPr>
          <a:xfrm>
            <a:off x="335538" y="1220188"/>
            <a:ext cx="5912862" cy="1569660"/>
          </a:xfrm>
          <a:prstGeom prst="rect">
            <a:avLst/>
          </a:prstGeom>
          <a:noFill/>
        </p:spPr>
        <p:txBody>
          <a:bodyPr wrap="square" rtlCol="0">
            <a:spAutoFit/>
          </a:bodyPr>
          <a:lstStyle/>
          <a:p>
            <a:pPr marL="285750" indent="-285750">
              <a:buFont typeface="Arial" panose="020B0604020202020204" pitchFamily="34" charset="0"/>
              <a:buChar char="•"/>
            </a:pPr>
            <a:r>
              <a:rPr lang="en-US" altLang="ko-KR" sz="1600" dirty="0"/>
              <a:t>One of World’s Four Miracle Waters</a:t>
            </a:r>
          </a:p>
          <a:p>
            <a:pPr marL="285750" indent="-285750">
              <a:buFont typeface="Arial" panose="020B0604020202020204" pitchFamily="34" charset="0"/>
              <a:buChar char="•"/>
            </a:pPr>
            <a:r>
              <a:rPr lang="en-US" altLang="ko-KR" sz="1600" dirty="0"/>
              <a:t>Annually 5 million people visits</a:t>
            </a:r>
          </a:p>
          <a:p>
            <a:pPr marL="285750" indent="-285750">
              <a:buFont typeface="Arial" panose="020B0604020202020204" pitchFamily="34" charset="0"/>
              <a:buChar char="•"/>
            </a:pPr>
            <a:r>
              <a:rPr lang="en-US" altLang="ko-KR" sz="1600" dirty="0"/>
              <a:t>Years of spring water analysis and research have confirmed that it contains a large amount of germanium when compared to other spring waters.
Active research on the therapeutic function of germanium</a:t>
            </a:r>
          </a:p>
        </p:txBody>
      </p:sp>
      <p:sp>
        <p:nvSpPr>
          <p:cNvPr id="8" name="AutoShape 2" descr="Reishi 버섯 추출물은 무엇에 사용됩니까? - 지식 - Shaanxi Natural Healthcare Group Co., Ltd">
            <a:extLst>
              <a:ext uri="{FF2B5EF4-FFF2-40B4-BE49-F238E27FC236}">
                <a16:creationId xmlns:a16="http://schemas.microsoft.com/office/drawing/2014/main" id="{4D040A75-B7A6-A6BA-D19D-DAE710449EC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9" name="Picture 8">
            <a:extLst>
              <a:ext uri="{FF2B5EF4-FFF2-40B4-BE49-F238E27FC236}">
                <a16:creationId xmlns:a16="http://schemas.microsoft.com/office/drawing/2014/main" id="{48F1FCF0-00D3-A0D2-FA46-E2E2EAFE9F73}"/>
              </a:ext>
            </a:extLst>
          </p:cNvPr>
          <p:cNvPicPr>
            <a:picLocks noChangeAspect="1"/>
          </p:cNvPicPr>
          <p:nvPr/>
        </p:nvPicPr>
        <p:blipFill>
          <a:blip r:embed="rId4"/>
          <a:stretch>
            <a:fillRect/>
          </a:stretch>
        </p:blipFill>
        <p:spPr>
          <a:xfrm>
            <a:off x="6420170" y="1534833"/>
            <a:ext cx="4956981" cy="2784171"/>
          </a:xfrm>
          <a:prstGeom prst="rect">
            <a:avLst/>
          </a:prstGeom>
        </p:spPr>
      </p:pic>
      <p:sp>
        <p:nvSpPr>
          <p:cNvPr id="11" name="TextBox 10">
            <a:extLst>
              <a:ext uri="{FF2B5EF4-FFF2-40B4-BE49-F238E27FC236}">
                <a16:creationId xmlns:a16="http://schemas.microsoft.com/office/drawing/2014/main" id="{757FD2D8-20C4-5986-91B1-B4C4BC7E7A7D}"/>
              </a:ext>
            </a:extLst>
          </p:cNvPr>
          <p:cNvSpPr txBox="1"/>
          <p:nvPr/>
        </p:nvSpPr>
        <p:spPr>
          <a:xfrm>
            <a:off x="7374660" y="908113"/>
            <a:ext cx="3048000" cy="794576"/>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 Reishi Mushroom Extract
</a:t>
            </a:r>
            <a:endParaRPr lang="en-US" altLang="ko-KR" sz="1050" b="1" strike="sngStrike" dirty="0">
              <a:solidFill>
                <a:schemeClr val="accent2">
                  <a:lumMod val="50000"/>
                </a:schemeClr>
              </a:solidFill>
              <a:latin typeface="맑은 고딕" panose="020B0503020000020004" pitchFamily="50" charset="-127"/>
            </a:endParaRPr>
          </a:p>
        </p:txBody>
      </p:sp>
      <p:sp>
        <p:nvSpPr>
          <p:cNvPr id="13" name="TextBox 12">
            <a:extLst>
              <a:ext uri="{FF2B5EF4-FFF2-40B4-BE49-F238E27FC236}">
                <a16:creationId xmlns:a16="http://schemas.microsoft.com/office/drawing/2014/main" id="{21EA18E2-B665-2FEC-E6AA-8109E28897F1}"/>
              </a:ext>
            </a:extLst>
          </p:cNvPr>
          <p:cNvSpPr txBox="1"/>
          <p:nvPr/>
        </p:nvSpPr>
        <p:spPr>
          <a:xfrm>
            <a:off x="6271941" y="4488900"/>
            <a:ext cx="5562323" cy="830997"/>
          </a:xfrm>
          <a:prstGeom prst="rect">
            <a:avLst/>
          </a:prstGeom>
          <a:noFill/>
        </p:spPr>
        <p:txBody>
          <a:bodyPr wrap="square">
            <a:spAutoFit/>
          </a:bodyPr>
          <a:lstStyle/>
          <a:p>
            <a:pPr marL="285750" lvl="0" indent="-285750">
              <a:buFont typeface="Arial" panose="020B0604020202020204" pitchFamily="34" charset="0"/>
              <a:buChar char="•"/>
            </a:pPr>
            <a:r>
              <a:rPr lang="en-US" sz="1600" dirty="0">
                <a:latin typeface="맑은 고딕" panose="020B0503020000020004" pitchFamily="50" charset="-127"/>
                <a:ea typeface="맑은 고딕" panose="020B0503020000020004" pitchFamily="50" charset="-127"/>
                <a:cs typeface="Times New Roman" panose="02020603050405020304" pitchFamily="18" charset="0"/>
              </a:rPr>
              <a:t>Contains 5mg of Reishi mushroom extract in 1 sachet
</a:t>
            </a:r>
            <a:r>
              <a:rPr lang="en-US" altLang="ko-KR" sz="1600" dirty="0">
                <a:latin typeface="맑은 고딕" panose="020B0503020000020004" pitchFamily="50" charset="-127"/>
                <a:ea typeface="맑은 고딕" panose="020B0503020000020004" pitchFamily="50" charset="-127"/>
                <a:cs typeface="Times New Roman" panose="02020603050405020304" pitchFamily="18" charset="0"/>
              </a:rPr>
              <a:t>Reishi mushrooms contain approximately 50ug </a:t>
            </a:r>
          </a:p>
          <a:p>
            <a:pPr lvl="0"/>
            <a:r>
              <a:rPr lang="en-US" altLang="ko-KR" sz="1600" dirty="0">
                <a:latin typeface="맑은 고딕" panose="020B0503020000020004" pitchFamily="50" charset="-127"/>
                <a:ea typeface="맑은 고딕" panose="020B0503020000020004" pitchFamily="50" charset="-127"/>
                <a:cs typeface="Times New Roman" panose="02020603050405020304" pitchFamily="18" charset="0"/>
              </a:rPr>
              <a:t>    </a:t>
            </a:r>
            <a:r>
              <a:rPr lang="en-US" altLang="ko-KR" sz="1400" dirty="0">
                <a:latin typeface="맑은 고딕" panose="020B0503020000020004" pitchFamily="50" charset="-127"/>
                <a:ea typeface="맑은 고딕" panose="020B0503020000020004" pitchFamily="50" charset="-127"/>
                <a:cs typeface="Times New Roman" panose="02020603050405020304" pitchFamily="18" charset="0"/>
              </a:rPr>
              <a:t>(per certificate of ingredient)</a:t>
            </a:r>
            <a:endParaRPr lang="en-US" sz="1400" dirty="0">
              <a:effectLst/>
              <a:latin typeface="맑은 고딕" panose="020B0503020000020004" pitchFamily="50" charset="-127"/>
              <a:ea typeface="맑은 고딕" panose="020B0503020000020004" pitchFamily="50" charset="-127"/>
              <a:cs typeface="Times New Roman" panose="02020603050405020304" pitchFamily="18" charset="0"/>
            </a:endParaRPr>
          </a:p>
        </p:txBody>
      </p:sp>
      <p:sp>
        <p:nvSpPr>
          <p:cNvPr id="15" name="TextBox 14">
            <a:extLst>
              <a:ext uri="{FF2B5EF4-FFF2-40B4-BE49-F238E27FC236}">
                <a16:creationId xmlns:a16="http://schemas.microsoft.com/office/drawing/2014/main" id="{C0F6BF20-F07B-2881-716C-4C8988F13E9F}"/>
              </a:ext>
            </a:extLst>
          </p:cNvPr>
          <p:cNvSpPr txBox="1"/>
          <p:nvPr/>
        </p:nvSpPr>
        <p:spPr>
          <a:xfrm>
            <a:off x="5643057" y="5326398"/>
            <a:ext cx="6339436" cy="1200329"/>
          </a:xfrm>
          <a:prstGeom prst="rect">
            <a:avLst/>
          </a:prstGeom>
          <a:noFill/>
        </p:spPr>
        <p:txBody>
          <a:bodyPr wrap="square" rtlCol="0">
            <a:spAutoFit/>
          </a:bodyPr>
          <a:lstStyle/>
          <a:p>
            <a:pPr algn="ctr" defTabSz="835996"/>
            <a:r>
              <a:rPr lang="en-US" altLang="ko-KR" sz="2400" b="1" dirty="0">
                <a:solidFill>
                  <a:srgbClr val="C00000"/>
                </a:solidFill>
              </a:rPr>
              <a:t>1 packet 
Contains 500L of Spring Water
</a:t>
            </a:r>
          </a:p>
        </p:txBody>
      </p:sp>
    </p:spTree>
    <p:extLst>
      <p:ext uri="{BB962C8B-B14F-4D97-AF65-F5344CB8AC3E}">
        <p14:creationId xmlns:p14="http://schemas.microsoft.com/office/powerpoint/2010/main" val="315793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50412" y="1321035"/>
            <a:ext cx="9745127" cy="5481634"/>
          </a:xfrm>
          <a:prstGeom prst="rect">
            <a:avLst/>
          </a:prstGeom>
        </p:spPr>
      </p:pic>
      <p:sp>
        <p:nvSpPr>
          <p:cNvPr id="4" name="직사각형 3"/>
          <p:cNvSpPr/>
          <p:nvPr/>
        </p:nvSpPr>
        <p:spPr>
          <a:xfrm>
            <a:off x="2409496" y="2365622"/>
            <a:ext cx="1167820" cy="954107"/>
          </a:xfrm>
          <a:prstGeom prst="rect">
            <a:avLst/>
          </a:prstGeom>
        </p:spPr>
        <p:txBody>
          <a:bodyPr wrap="none">
            <a:spAutoFit/>
          </a:bodyPr>
          <a:lstStyle/>
          <a:p>
            <a:r>
              <a:rPr lang="en-US" altLang="ko-KR" sz="1400" b="1" spc="-150" dirty="0">
                <a:solidFill>
                  <a:schemeClr val="accent2">
                    <a:lumMod val="50000"/>
                  </a:schemeClr>
                </a:solidFill>
                <a:ea typeface="맑은 고딕"/>
              </a:rPr>
              <a:t>Stress , Aging, 
Fatigue,</a:t>
            </a:r>
          </a:p>
          <a:p>
            <a:r>
              <a:rPr lang="en-US" altLang="ko-KR" sz="1400" b="1" spc="-150" dirty="0">
                <a:solidFill>
                  <a:schemeClr val="accent2">
                    <a:lumMod val="50000"/>
                  </a:schemeClr>
                </a:solidFill>
                <a:ea typeface="맑은 고딕"/>
              </a:rPr>
              <a:t>Environmental</a:t>
            </a:r>
            <a:br>
              <a:rPr lang="en-US" altLang="ko-KR" sz="1400" b="1" spc="-150" dirty="0">
                <a:solidFill>
                  <a:schemeClr val="accent2">
                    <a:lumMod val="50000"/>
                  </a:schemeClr>
                </a:solidFill>
                <a:ea typeface="맑은 고딕"/>
              </a:rPr>
            </a:br>
            <a:r>
              <a:rPr lang="en-US" altLang="ko-KR" sz="1400" b="1" spc="-150" dirty="0">
                <a:solidFill>
                  <a:schemeClr val="accent2">
                    <a:lumMod val="50000"/>
                  </a:schemeClr>
                </a:solidFill>
                <a:ea typeface="맑은 고딕"/>
              </a:rPr>
              <a:t>Pollution</a:t>
            </a:r>
            <a:endParaRPr lang="ko-KR" altLang="en-US" sz="1400" dirty="0"/>
          </a:p>
        </p:txBody>
      </p:sp>
      <p:sp>
        <p:nvSpPr>
          <p:cNvPr id="11" name="직사각형 10"/>
          <p:cNvSpPr/>
          <p:nvPr/>
        </p:nvSpPr>
        <p:spPr>
          <a:xfrm>
            <a:off x="1533821" y="3664992"/>
            <a:ext cx="1841723" cy="830997"/>
          </a:xfrm>
          <a:prstGeom prst="rect">
            <a:avLst/>
          </a:prstGeom>
        </p:spPr>
        <p:txBody>
          <a:bodyPr wrap="none">
            <a:spAutoFit/>
          </a:bodyPr>
          <a:lstStyle/>
          <a:p>
            <a:r>
              <a:rPr lang="en-US" altLang="ko-KR" sz="1600" b="1" spc="-150" dirty="0">
                <a:solidFill>
                  <a:schemeClr val="accent2">
                    <a:lumMod val="50000"/>
                  </a:schemeClr>
                </a:solidFill>
                <a:ea typeface="맑은 고딕"/>
              </a:rPr>
              <a:t>Produce free radicals
Acid diathesis
Metabolic disorders</a:t>
            </a:r>
            <a:endParaRPr lang="ko-KR" altLang="en-US" sz="1600" dirty="0"/>
          </a:p>
        </p:txBody>
      </p:sp>
      <p:sp>
        <p:nvSpPr>
          <p:cNvPr id="12" name="직사각형 11"/>
          <p:cNvSpPr/>
          <p:nvPr/>
        </p:nvSpPr>
        <p:spPr>
          <a:xfrm>
            <a:off x="2107545" y="4737299"/>
            <a:ext cx="1792106" cy="1077218"/>
          </a:xfrm>
          <a:prstGeom prst="rect">
            <a:avLst/>
          </a:prstGeom>
        </p:spPr>
        <p:txBody>
          <a:bodyPr wrap="square">
            <a:spAutoFit/>
          </a:bodyPr>
          <a:lstStyle/>
          <a:p>
            <a:r>
              <a:rPr lang="en-US" altLang="ko-KR" sz="1600" b="1" spc="-150" dirty="0">
                <a:solidFill>
                  <a:schemeClr val="accent2">
                    <a:lumMod val="50000"/>
                  </a:schemeClr>
                </a:solidFill>
                <a:ea typeface="맑은 고딕"/>
              </a:rPr>
              <a:t>Cancer, Adult diseases, Atopy,  Immune system collapse</a:t>
            </a:r>
            <a:endParaRPr lang="ko-KR" altLang="en-US" sz="1600" dirty="0"/>
          </a:p>
        </p:txBody>
      </p:sp>
      <p:sp>
        <p:nvSpPr>
          <p:cNvPr id="13" name="직사각형 12"/>
          <p:cNvSpPr/>
          <p:nvPr/>
        </p:nvSpPr>
        <p:spPr>
          <a:xfrm>
            <a:off x="3613209" y="2551886"/>
            <a:ext cx="954107" cy="461665"/>
          </a:xfrm>
          <a:prstGeom prst="rect">
            <a:avLst/>
          </a:prstGeom>
        </p:spPr>
        <p:txBody>
          <a:bodyPr wrap="none">
            <a:spAutoFit/>
          </a:bodyPr>
          <a:lstStyle/>
          <a:p>
            <a:r>
              <a:rPr lang="en-US" altLang="ko-KR" sz="1200" b="1" dirty="0">
                <a:solidFill>
                  <a:schemeClr val="accent2">
                    <a:lumMod val="50000"/>
                  </a:schemeClr>
                </a:solidFill>
              </a:rPr>
              <a:t>   Social</a:t>
            </a:r>
          </a:p>
          <a:p>
            <a:r>
              <a:rPr lang="en-US" altLang="ko-KR" sz="1200" b="1" dirty="0">
                <a:solidFill>
                  <a:schemeClr val="accent2">
                    <a:lumMod val="50000"/>
                  </a:schemeClr>
                </a:solidFill>
              </a:rPr>
              <a:t>Symptoms</a:t>
            </a:r>
            <a:endParaRPr lang="ko-KR" altLang="en-US" sz="1200" b="1" dirty="0">
              <a:solidFill>
                <a:schemeClr val="accent2">
                  <a:lumMod val="50000"/>
                </a:schemeClr>
              </a:solidFill>
            </a:endParaRPr>
          </a:p>
        </p:txBody>
      </p:sp>
      <p:sp>
        <p:nvSpPr>
          <p:cNvPr id="15" name="직사각형 14"/>
          <p:cNvSpPr/>
          <p:nvPr/>
        </p:nvSpPr>
        <p:spPr>
          <a:xfrm>
            <a:off x="3274467" y="3900140"/>
            <a:ext cx="1059906" cy="276999"/>
          </a:xfrm>
          <a:prstGeom prst="rect">
            <a:avLst/>
          </a:prstGeom>
        </p:spPr>
        <p:txBody>
          <a:bodyPr wrap="none">
            <a:spAutoFit/>
          </a:bodyPr>
          <a:lstStyle/>
          <a:p>
            <a:r>
              <a:rPr lang="en-US" altLang="ko-KR" sz="1200" b="1" dirty="0">
                <a:solidFill>
                  <a:schemeClr val="accent2">
                    <a:lumMod val="50000"/>
                  </a:schemeClr>
                </a:solidFill>
              </a:rPr>
              <a:t>Dysfunction</a:t>
            </a:r>
            <a:endParaRPr lang="ko-KR" altLang="en-US" sz="1200" b="1" dirty="0">
              <a:solidFill>
                <a:schemeClr val="accent2">
                  <a:lumMod val="50000"/>
                </a:schemeClr>
              </a:solidFill>
            </a:endParaRPr>
          </a:p>
        </p:txBody>
      </p:sp>
      <p:sp>
        <p:nvSpPr>
          <p:cNvPr id="18" name="직사각형 17"/>
          <p:cNvSpPr/>
          <p:nvPr/>
        </p:nvSpPr>
        <p:spPr>
          <a:xfrm>
            <a:off x="3674124" y="5080168"/>
            <a:ext cx="832279" cy="307777"/>
          </a:xfrm>
          <a:prstGeom prst="rect">
            <a:avLst/>
          </a:prstGeom>
        </p:spPr>
        <p:txBody>
          <a:bodyPr wrap="none">
            <a:spAutoFit/>
          </a:bodyPr>
          <a:lstStyle/>
          <a:p>
            <a:r>
              <a:rPr lang="en-US" altLang="ko-KR" sz="1400" b="1" dirty="0">
                <a:solidFill>
                  <a:schemeClr val="accent2">
                    <a:lumMod val="50000"/>
                  </a:schemeClr>
                </a:solidFill>
              </a:rPr>
              <a:t>Disease</a:t>
            </a:r>
            <a:endParaRPr lang="ko-KR" altLang="en-US" sz="1400" b="1" dirty="0">
              <a:solidFill>
                <a:schemeClr val="accent2">
                  <a:lumMod val="50000"/>
                </a:schemeClr>
              </a:solidFill>
            </a:endParaRPr>
          </a:p>
        </p:txBody>
      </p:sp>
      <p:sp>
        <p:nvSpPr>
          <p:cNvPr id="19" name="직사각형 18"/>
          <p:cNvSpPr/>
          <p:nvPr/>
        </p:nvSpPr>
        <p:spPr>
          <a:xfrm>
            <a:off x="5191854" y="3341663"/>
            <a:ext cx="1862241" cy="1692771"/>
          </a:xfrm>
          <a:prstGeom prst="rect">
            <a:avLst/>
          </a:prstGeom>
        </p:spPr>
        <p:txBody>
          <a:bodyPr wrap="none">
            <a:spAutoFit/>
          </a:bodyPr>
          <a:lstStyle/>
          <a:p>
            <a:pPr algn="ctr"/>
            <a:r>
              <a:rPr lang="en-US" altLang="ko-KR" sz="2600" b="1" spc="-150" dirty="0">
                <a:solidFill>
                  <a:schemeClr val="accent1">
                    <a:lumMod val="75000"/>
                  </a:schemeClr>
                </a:solidFill>
                <a:ea typeface="맑은 고딕"/>
              </a:rPr>
              <a:t>Natural 
Organic </a:t>
            </a:r>
          </a:p>
          <a:p>
            <a:pPr algn="ctr"/>
            <a:r>
              <a:rPr lang="en-US" altLang="ko-KR" sz="2600" b="1" spc="-150" dirty="0">
                <a:solidFill>
                  <a:schemeClr val="accent1">
                    <a:lumMod val="75000"/>
                  </a:schemeClr>
                </a:solidFill>
                <a:ea typeface="맑은 고딕"/>
              </a:rPr>
              <a:t>Germanium
</a:t>
            </a:r>
            <a:endParaRPr lang="ko-KR" altLang="en-US" sz="1400" dirty="0">
              <a:solidFill>
                <a:schemeClr val="accent1">
                  <a:lumMod val="75000"/>
                </a:schemeClr>
              </a:solidFill>
            </a:endParaRPr>
          </a:p>
        </p:txBody>
      </p:sp>
      <p:sp>
        <p:nvSpPr>
          <p:cNvPr id="20" name="직사각형 19"/>
          <p:cNvSpPr/>
          <p:nvPr/>
        </p:nvSpPr>
        <p:spPr>
          <a:xfrm>
            <a:off x="7454720" y="2100182"/>
            <a:ext cx="742447" cy="461665"/>
          </a:xfrm>
          <a:prstGeom prst="rect">
            <a:avLst/>
          </a:prstGeom>
        </p:spPr>
        <p:txBody>
          <a:bodyPr wrap="none">
            <a:spAutoFit/>
          </a:bodyPr>
          <a:lstStyle/>
          <a:p>
            <a:r>
              <a:rPr lang="en-US" altLang="ko-KR" sz="1200" b="1" dirty="0">
                <a:solidFill>
                  <a:schemeClr val="accent2">
                    <a:lumMod val="50000"/>
                  </a:schemeClr>
                </a:solidFill>
              </a:rPr>
              <a:t>Oxygen</a:t>
            </a:r>
          </a:p>
          <a:p>
            <a:r>
              <a:rPr lang="en-US" altLang="ko-KR" sz="1200" b="1" dirty="0">
                <a:solidFill>
                  <a:schemeClr val="accent2">
                    <a:lumMod val="50000"/>
                  </a:schemeClr>
                </a:solidFill>
              </a:rPr>
              <a:t>Supply</a:t>
            </a:r>
          </a:p>
        </p:txBody>
      </p:sp>
      <p:sp>
        <p:nvSpPr>
          <p:cNvPr id="21" name="직사각형 20"/>
          <p:cNvSpPr/>
          <p:nvPr/>
        </p:nvSpPr>
        <p:spPr>
          <a:xfrm>
            <a:off x="8094609" y="3319964"/>
            <a:ext cx="832279" cy="307777"/>
          </a:xfrm>
          <a:prstGeom prst="rect">
            <a:avLst/>
          </a:prstGeom>
        </p:spPr>
        <p:txBody>
          <a:bodyPr wrap="none">
            <a:spAutoFit/>
          </a:bodyPr>
          <a:lstStyle/>
          <a:p>
            <a:r>
              <a:rPr lang="en-US" altLang="ko-KR" sz="1400" b="1" dirty="0">
                <a:solidFill>
                  <a:schemeClr val="accent2">
                    <a:lumMod val="50000"/>
                  </a:schemeClr>
                </a:solidFill>
              </a:rPr>
              <a:t>Disease</a:t>
            </a:r>
            <a:endParaRPr lang="ko-KR" altLang="en-US" sz="1400" b="1" dirty="0">
              <a:solidFill>
                <a:schemeClr val="accent2">
                  <a:lumMod val="50000"/>
                </a:schemeClr>
              </a:solidFill>
            </a:endParaRPr>
          </a:p>
        </p:txBody>
      </p:sp>
      <p:sp>
        <p:nvSpPr>
          <p:cNvPr id="22" name="직사각형 21"/>
          <p:cNvSpPr/>
          <p:nvPr/>
        </p:nvSpPr>
        <p:spPr>
          <a:xfrm>
            <a:off x="8155792" y="4456137"/>
            <a:ext cx="690061" cy="307777"/>
          </a:xfrm>
          <a:prstGeom prst="rect">
            <a:avLst/>
          </a:prstGeom>
        </p:spPr>
        <p:txBody>
          <a:bodyPr wrap="none">
            <a:spAutoFit/>
          </a:bodyPr>
          <a:lstStyle/>
          <a:p>
            <a:r>
              <a:rPr lang="en-US" altLang="ko-KR" sz="1400" b="1" dirty="0">
                <a:solidFill>
                  <a:schemeClr val="accent2">
                    <a:lumMod val="50000"/>
                  </a:schemeClr>
                </a:solidFill>
              </a:rPr>
              <a:t>Detox</a:t>
            </a:r>
            <a:endParaRPr lang="ko-KR" altLang="en-US" sz="1400" b="1" dirty="0">
              <a:solidFill>
                <a:schemeClr val="accent2">
                  <a:lumMod val="50000"/>
                </a:schemeClr>
              </a:solidFill>
            </a:endParaRPr>
          </a:p>
        </p:txBody>
      </p:sp>
      <p:sp>
        <p:nvSpPr>
          <p:cNvPr id="23" name="직사각형 22"/>
          <p:cNvSpPr/>
          <p:nvPr/>
        </p:nvSpPr>
        <p:spPr>
          <a:xfrm>
            <a:off x="7364618" y="5592310"/>
            <a:ext cx="1003801" cy="307777"/>
          </a:xfrm>
          <a:prstGeom prst="rect">
            <a:avLst/>
          </a:prstGeom>
        </p:spPr>
        <p:txBody>
          <a:bodyPr wrap="none">
            <a:spAutoFit/>
          </a:bodyPr>
          <a:lstStyle/>
          <a:p>
            <a:r>
              <a:rPr lang="en-US" altLang="ko-KR" sz="1400" b="1" dirty="0">
                <a:solidFill>
                  <a:schemeClr val="accent2">
                    <a:lumMod val="50000"/>
                  </a:schemeClr>
                </a:solidFill>
              </a:rPr>
              <a:t>Immunity</a:t>
            </a:r>
            <a:endParaRPr lang="ko-KR" altLang="en-US" sz="1400" b="1" dirty="0">
              <a:solidFill>
                <a:schemeClr val="accent2">
                  <a:lumMod val="50000"/>
                </a:schemeClr>
              </a:solidFill>
            </a:endParaRPr>
          </a:p>
        </p:txBody>
      </p:sp>
      <p:sp>
        <p:nvSpPr>
          <p:cNvPr id="24" name="직사각형 23"/>
          <p:cNvSpPr/>
          <p:nvPr/>
        </p:nvSpPr>
        <p:spPr>
          <a:xfrm>
            <a:off x="8268954" y="1940328"/>
            <a:ext cx="1640191" cy="738664"/>
          </a:xfrm>
          <a:prstGeom prst="rect">
            <a:avLst/>
          </a:prstGeom>
        </p:spPr>
        <p:txBody>
          <a:bodyPr wrap="square">
            <a:spAutoFit/>
          </a:bodyPr>
          <a:lstStyle/>
          <a:p>
            <a:r>
              <a:rPr lang="en-US" altLang="ko-KR" sz="1400" b="1" spc="-150" dirty="0">
                <a:ea typeface="맑은 고딕"/>
              </a:rPr>
              <a:t>Blood purification
Lipid degradation
Hormonal regulation</a:t>
            </a:r>
            <a:endParaRPr lang="ko-KR" altLang="en-US" sz="1400" b="1" dirty="0"/>
          </a:p>
        </p:txBody>
      </p:sp>
      <p:sp>
        <p:nvSpPr>
          <p:cNvPr id="25" name="직사각형 24"/>
          <p:cNvSpPr/>
          <p:nvPr/>
        </p:nvSpPr>
        <p:spPr>
          <a:xfrm>
            <a:off x="8926888" y="3049880"/>
            <a:ext cx="1640191" cy="954107"/>
          </a:xfrm>
          <a:prstGeom prst="rect">
            <a:avLst/>
          </a:prstGeom>
        </p:spPr>
        <p:txBody>
          <a:bodyPr wrap="square">
            <a:spAutoFit/>
          </a:bodyPr>
          <a:lstStyle/>
          <a:p>
            <a:r>
              <a:rPr lang="en-US" altLang="ko-KR" sz="1400" b="1" spc="-150" dirty="0">
                <a:ea typeface="맑은 고딕"/>
              </a:rPr>
              <a:t>Cancer cell inhibition
Reduction of adult diseases, dementia
&amp; cholesterol </a:t>
            </a:r>
            <a:endParaRPr lang="ko-KR" altLang="en-US" sz="1400" dirty="0"/>
          </a:p>
        </p:txBody>
      </p:sp>
      <p:sp>
        <p:nvSpPr>
          <p:cNvPr id="26" name="직사각형 25"/>
          <p:cNvSpPr/>
          <p:nvPr/>
        </p:nvSpPr>
        <p:spPr>
          <a:xfrm>
            <a:off x="8926888" y="4146226"/>
            <a:ext cx="1792106" cy="954107"/>
          </a:xfrm>
          <a:prstGeom prst="rect">
            <a:avLst/>
          </a:prstGeom>
        </p:spPr>
        <p:txBody>
          <a:bodyPr wrap="square">
            <a:spAutoFit/>
          </a:bodyPr>
          <a:lstStyle/>
          <a:p>
            <a:r>
              <a:rPr lang="en-US" altLang="ko-KR" sz="1400" b="1" spc="-150" dirty="0">
                <a:solidFill>
                  <a:schemeClr val="bg1"/>
                </a:solidFill>
                <a:ea typeface="맑은 고딕"/>
              </a:rPr>
              <a:t>Antiviral 
Anti-inflammatory Inflammation relief
Heavy metal  detox</a:t>
            </a:r>
            <a:endParaRPr lang="ko-KR" altLang="en-US" sz="1400" dirty="0">
              <a:solidFill>
                <a:schemeClr val="bg1"/>
              </a:solidFill>
            </a:endParaRPr>
          </a:p>
        </p:txBody>
      </p:sp>
      <p:sp>
        <p:nvSpPr>
          <p:cNvPr id="27" name="직사각형 26"/>
          <p:cNvSpPr/>
          <p:nvPr/>
        </p:nvSpPr>
        <p:spPr>
          <a:xfrm>
            <a:off x="8340996" y="5413959"/>
            <a:ext cx="1638400" cy="738664"/>
          </a:xfrm>
          <a:prstGeom prst="rect">
            <a:avLst/>
          </a:prstGeom>
        </p:spPr>
        <p:txBody>
          <a:bodyPr wrap="square">
            <a:spAutoFit/>
          </a:bodyPr>
          <a:lstStyle/>
          <a:p>
            <a:r>
              <a:rPr lang="en-US" altLang="ko-KR" sz="1400" b="1" spc="-150" dirty="0">
                <a:solidFill>
                  <a:schemeClr val="bg1"/>
                </a:solidFill>
                <a:ea typeface="맑은 고딕"/>
              </a:rPr>
              <a:t>Antioxidant
Activate immunity
Interferon secretion </a:t>
            </a:r>
            <a:endParaRPr lang="ko-KR" altLang="en-US" sz="1400" dirty="0">
              <a:solidFill>
                <a:schemeClr val="bg1"/>
              </a:solidFill>
            </a:endParaRPr>
          </a:p>
        </p:txBody>
      </p:sp>
      <p:sp>
        <p:nvSpPr>
          <p:cNvPr id="28" name="TextBox 27"/>
          <p:cNvSpPr txBox="1"/>
          <p:nvPr/>
        </p:nvSpPr>
        <p:spPr>
          <a:xfrm>
            <a:off x="2623544" y="341081"/>
            <a:ext cx="7086323"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Effects of Water-Soluble Organic Germanium (Bio-Germanium)</a:t>
            </a:r>
            <a:endParaRPr lang="en-US" altLang="ko-KR" sz="1050" b="1" dirty="0">
              <a:solidFill>
                <a:schemeClr val="accent2">
                  <a:lumMod val="50000"/>
                </a:schemeClr>
              </a:solidFill>
              <a:latin typeface="맑은 고딕" panose="020B0503020000020004" pitchFamily="50" charset="-127"/>
            </a:endParaRPr>
          </a:p>
        </p:txBody>
      </p:sp>
      <p:sp>
        <p:nvSpPr>
          <p:cNvPr id="29" name="TextBox 28"/>
          <p:cNvSpPr txBox="1"/>
          <p:nvPr/>
        </p:nvSpPr>
        <p:spPr>
          <a:xfrm>
            <a:off x="627695" y="1229285"/>
            <a:ext cx="7426781" cy="794576"/>
          </a:xfrm>
          <a:prstGeom prst="rect">
            <a:avLst/>
          </a:prstGeom>
          <a:noFill/>
        </p:spPr>
        <p:txBody>
          <a:bodyPr wrap="square" rtlCol="0">
            <a:spAutoFit/>
          </a:bodyPr>
          <a:lstStyle/>
          <a:p>
            <a:pPr lvl="0" algn="just">
              <a:lnSpc>
                <a:spcPct val="120000"/>
              </a:lnSpc>
            </a:pPr>
            <a:r>
              <a:rPr lang="en-US" altLang="ko-KR" sz="2000" b="1" spc="-150" dirty="0">
                <a:solidFill>
                  <a:srgbClr val="C00000"/>
                </a:solidFill>
                <a:latin typeface="+mj-lt"/>
                <a:ea typeface="맑은 고딕"/>
              </a:rPr>
              <a:t>“Inhibition of cancer cells and increase of NK cells through detox"
</a:t>
            </a:r>
            <a:endParaRPr lang="en-US" altLang="ko-KR" sz="1100" b="1" dirty="0">
              <a:solidFill>
                <a:srgbClr val="C00000"/>
              </a:solidFill>
              <a:latin typeface="맑은 고딕" panose="020B0503020000020004" pitchFamily="50" charset="-127"/>
            </a:endParaRPr>
          </a:p>
        </p:txBody>
      </p:sp>
      <p:sp>
        <p:nvSpPr>
          <p:cNvPr id="5" name="TextBox 4">
            <a:extLst>
              <a:ext uri="{FF2B5EF4-FFF2-40B4-BE49-F238E27FC236}">
                <a16:creationId xmlns:a16="http://schemas.microsoft.com/office/drawing/2014/main" id="{EE9176B3-F7CB-AE86-CAF1-72924DB66D64}"/>
              </a:ext>
            </a:extLst>
          </p:cNvPr>
          <p:cNvSpPr txBox="1"/>
          <p:nvPr/>
        </p:nvSpPr>
        <p:spPr>
          <a:xfrm>
            <a:off x="250851" y="6414567"/>
            <a:ext cx="6724715" cy="415498"/>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This information is based on outsourced studies and may not be directly related to the products of our company.</a:t>
            </a: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
        <p:nvSpPr>
          <p:cNvPr id="7" name="TextBox 6">
            <a:extLst>
              <a:ext uri="{FF2B5EF4-FFF2-40B4-BE49-F238E27FC236}">
                <a16:creationId xmlns:a16="http://schemas.microsoft.com/office/drawing/2014/main" id="{8889A542-1029-BE5B-1DC9-05BE9BFE934F}"/>
              </a:ext>
            </a:extLst>
          </p:cNvPr>
          <p:cNvSpPr txBox="1"/>
          <p:nvPr/>
        </p:nvSpPr>
        <p:spPr>
          <a:xfrm>
            <a:off x="431645" y="6290975"/>
            <a:ext cx="6033776" cy="226472"/>
          </a:xfrm>
          <a:prstGeom prst="rect">
            <a:avLst/>
          </a:prstGeom>
          <a:noFill/>
        </p:spPr>
        <p:txBody>
          <a:bodyPr wrap="square">
            <a:spAutoFit/>
          </a:bodyPr>
          <a:lstStyle/>
          <a:p>
            <a:pPr lvl="0" algn="just">
              <a:lnSpc>
                <a:spcPct val="120000"/>
              </a:lnSpc>
            </a:pPr>
            <a:r>
              <a:rPr lang="en-US" sz="800" dirty="0">
                <a:effectLst/>
                <a:latin typeface="Segoe UI" panose="020B0502040204020203" pitchFamily="34" charset="0"/>
              </a:rPr>
              <a:t>Above statement has not been evaluated by the FDA. This product is not intended to diagnose, treat, cure, or prevent any disease.</a:t>
            </a:r>
            <a:endParaRPr lang="en-US" sz="800" dirty="0">
              <a:effectLst/>
              <a:latin typeface="Arial" panose="020B0604020202020204" pitchFamily="34" charset="0"/>
            </a:endParaRPr>
          </a:p>
        </p:txBody>
      </p:sp>
    </p:spTree>
    <p:extLst>
      <p:ext uri="{BB962C8B-B14F-4D97-AF65-F5344CB8AC3E}">
        <p14:creationId xmlns:p14="http://schemas.microsoft.com/office/powerpoint/2010/main" val="3177817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3014876" y="460808"/>
            <a:ext cx="6759526"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Effects of Water-Soluble Organic Germanium (Bio-Germanium)</a:t>
            </a:r>
            <a:endParaRPr lang="en-US" altLang="ko-KR" sz="1050" b="1" dirty="0">
              <a:solidFill>
                <a:schemeClr val="accent2">
                  <a:lumMod val="50000"/>
                </a:schemeClr>
              </a:solidFill>
              <a:latin typeface="맑은 고딕" panose="020B0503020000020004" pitchFamily="50" charset="-127"/>
            </a:endParaRPr>
          </a:p>
        </p:txBody>
      </p:sp>
      <p:sp>
        <p:nvSpPr>
          <p:cNvPr id="29" name="TextBox 28"/>
          <p:cNvSpPr txBox="1"/>
          <p:nvPr/>
        </p:nvSpPr>
        <p:spPr>
          <a:xfrm>
            <a:off x="916449" y="1241985"/>
            <a:ext cx="6286129" cy="794576"/>
          </a:xfrm>
          <a:prstGeom prst="rect">
            <a:avLst/>
          </a:prstGeom>
          <a:noFill/>
        </p:spPr>
        <p:txBody>
          <a:bodyPr wrap="square" rtlCol="0">
            <a:spAutoFit/>
          </a:bodyPr>
          <a:lstStyle/>
          <a:p>
            <a:pPr lvl="0" algn="just">
              <a:lnSpc>
                <a:spcPct val="120000"/>
              </a:lnSpc>
            </a:pPr>
            <a:r>
              <a:rPr lang="en-US" altLang="ko-KR" sz="2000" b="1" spc="-150" dirty="0">
                <a:solidFill>
                  <a:srgbClr val="C00000"/>
                </a:solidFill>
                <a:latin typeface="+mj-lt"/>
                <a:ea typeface="맑은 고딕"/>
              </a:rPr>
              <a:t>“Old red blood cells into young red blood cells“</a:t>
            </a:r>
          </a:p>
          <a:p>
            <a:pPr lvl="0" algn="just">
              <a:lnSpc>
                <a:spcPct val="120000"/>
              </a:lnSpc>
            </a:pPr>
            <a:r>
              <a:rPr lang="en-US" altLang="ko-KR" sz="2000" b="1" spc="-150" dirty="0">
                <a:solidFill>
                  <a:srgbClr val="C00000"/>
                </a:solidFill>
                <a:latin typeface="+mj-lt"/>
                <a:ea typeface="맑은 고딕"/>
              </a:rPr>
              <a:t>“Prevents lipid peroxide through free radical supply“</a:t>
            </a:r>
          </a:p>
        </p:txBody>
      </p:sp>
      <p:pic>
        <p:nvPicPr>
          <p:cNvPr id="30" name="Picture 2" descr="笑う男性のイラスト（段階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50196" y="2716448"/>
            <a:ext cx="1556226" cy="209170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咳をしているお爺さんのイラスト"/>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63621" y="2913194"/>
            <a:ext cx="1790118" cy="17901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4" descr="太った男性のイラスト（肥満）"/>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9938" y="2680411"/>
            <a:ext cx="1574467" cy="2158880"/>
          </a:xfrm>
          <a:prstGeom prst="rect">
            <a:avLst/>
          </a:prstGeom>
          <a:noFill/>
          <a:extLst>
            <a:ext uri="{909E8E84-426E-40DD-AFC4-6F175D3DCCD1}">
              <a14:hiddenFill xmlns:a14="http://schemas.microsoft.com/office/drawing/2010/main">
                <a:solidFill>
                  <a:srgbClr val="FFFFFF"/>
                </a:solidFill>
              </a14:hiddenFill>
            </a:ext>
          </a:extLst>
        </p:spPr>
      </p:pic>
      <p:pic>
        <p:nvPicPr>
          <p:cNvPr id="6" name="그림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139" y="5148333"/>
            <a:ext cx="3363350" cy="1142760"/>
          </a:xfrm>
          <a:prstGeom prst="rect">
            <a:avLst/>
          </a:prstGeom>
        </p:spPr>
      </p:pic>
      <p:pic>
        <p:nvPicPr>
          <p:cNvPr id="7" name="그림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81067" y="5148333"/>
            <a:ext cx="3294483" cy="1174688"/>
          </a:xfrm>
          <a:prstGeom prst="rect">
            <a:avLst/>
          </a:prstGeom>
        </p:spPr>
      </p:pic>
      <p:sp>
        <p:nvSpPr>
          <p:cNvPr id="9" name="타원 8"/>
          <p:cNvSpPr/>
          <p:nvPr/>
        </p:nvSpPr>
        <p:spPr>
          <a:xfrm>
            <a:off x="6473101" y="4971784"/>
            <a:ext cx="876123" cy="45932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grpSp>
        <p:nvGrpSpPr>
          <p:cNvPr id="52" name="グループ化 9"/>
          <p:cNvGrpSpPr/>
          <p:nvPr/>
        </p:nvGrpSpPr>
        <p:grpSpPr>
          <a:xfrm>
            <a:off x="8188783" y="1624656"/>
            <a:ext cx="3575079" cy="4359348"/>
            <a:chOff x="6054694" y="1214501"/>
            <a:chExt cx="2805806" cy="3241825"/>
          </a:xfrm>
        </p:grpSpPr>
        <p:grpSp>
          <p:nvGrpSpPr>
            <p:cNvPr id="53" name="グループ化 7"/>
            <p:cNvGrpSpPr/>
            <p:nvPr/>
          </p:nvGrpSpPr>
          <p:grpSpPr>
            <a:xfrm>
              <a:off x="6054694" y="1214501"/>
              <a:ext cx="2805806" cy="3241825"/>
              <a:chOff x="6006904" y="1071997"/>
              <a:chExt cx="2805806" cy="3241825"/>
            </a:xfrm>
          </p:grpSpPr>
          <p:pic>
            <p:nvPicPr>
              <p:cNvPr id="62" name="Picture 13" descr="健康な肝臓のキャラクター"/>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258513" y="1071997"/>
                <a:ext cx="1615694" cy="129659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5" descr="健康な脳のキャラクター"/>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098210" y="1392587"/>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17" descr="健康な心臓のキャラクター"/>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006904" y="2107333"/>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9" descr="つるつるのお肌の女性のイラスト"/>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251335" y="2604903"/>
                <a:ext cx="1405586" cy="1708919"/>
              </a:xfrm>
              <a:prstGeom prst="rect">
                <a:avLst/>
              </a:prstGeom>
              <a:noFill/>
              <a:extLst>
                <a:ext uri="{909E8E84-426E-40DD-AFC4-6F175D3DCCD1}">
                  <a14:hiddenFill xmlns:a14="http://schemas.microsoft.com/office/drawing/2010/main">
                    <a:solidFill>
                      <a:srgbClr val="FFFFFF"/>
                    </a:solidFill>
                  </a14:hiddenFill>
                </a:ext>
              </a:extLst>
            </p:spPr>
          </p:pic>
        </p:grpSp>
        <p:pic>
          <p:nvPicPr>
            <p:cNvPr id="54" name="Picture 2" descr="http://4.bp.blogspot.com/-0jG-5pRsoZY/U5hUesDZEQI/AAAAAAAAhK0/oqDrcZTWa-4/s800/kirakira1.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6219200" y="1535091"/>
              <a:ext cx="206436" cy="33250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http://4.bp.blogspot.com/-0jG-5pRsoZY/U5hUesDZEQI/AAAAAAAAhK0/oqDrcZTWa-4/s800/kirakira1.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7452255" y="1335437"/>
              <a:ext cx="206436" cy="33250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http://4.bp.blogspot.com/-0jG-5pRsoZY/U5hUesDZEQI/AAAAAAAAhK0/oqDrcZTWa-4/s800/kirakira1.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7010932" y="1944500"/>
              <a:ext cx="206436" cy="33250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4.bp.blogspot.com/-0jG-5pRsoZY/U5hUesDZEQI/AAAAAAAAhK0/oqDrcZTWa-4/s800/kirakira1.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6210637" y="2811883"/>
              <a:ext cx="206436" cy="33250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http://4.bp.blogspot.com/-0jG-5pRsoZY/U5hUesDZEQI/AAAAAAAAhK0/oqDrcZTWa-4/s800/kirakira1.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6901917" y="3597318"/>
              <a:ext cx="206436" cy="33250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http://4.bp.blogspot.com/-0jG-5pRsoZY/U5hUesDZEQI/AAAAAAAAhK0/oqDrcZTWa-4/s800/kirakira1.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8258374" y="1629435"/>
              <a:ext cx="206436" cy="33250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http://4.bp.blogspot.com/-0jG-5pRsoZY/U5hUesDZEQI/AAAAAAAAhK0/oqDrcZTWa-4/s800/kirakira1.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7658691" y="2187408"/>
              <a:ext cx="206436" cy="332509"/>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4.bp.blogspot.com/-0jG-5pRsoZY/U5hUesDZEQI/AAAAAAAAhK0/oqDrcZTWa-4/s800/kirakira1.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8577000" y="1680190"/>
              <a:ext cx="206436" cy="332509"/>
            </a:xfrm>
            <a:prstGeom prst="rect">
              <a:avLst/>
            </a:prstGeom>
            <a:noFill/>
            <a:extLst>
              <a:ext uri="{909E8E84-426E-40DD-AFC4-6F175D3DCCD1}">
                <a14:hiddenFill xmlns:a14="http://schemas.microsoft.com/office/drawing/2010/main">
                  <a:solidFill>
                    <a:srgbClr val="FFFFFF"/>
                  </a:solidFill>
                </a14:hiddenFill>
              </a:ext>
            </a:extLst>
          </p:spPr>
        </p:pic>
      </p:grpSp>
      <p:pic>
        <p:nvPicPr>
          <p:cNvPr id="66" name="Picture 12" descr="矢印・右">
            <a:extLst>
              <a:ext uri="{FF2B5EF4-FFF2-40B4-BE49-F238E27FC236}">
                <a16:creationId xmlns:a16="http://schemas.microsoft.com/office/drawing/2014/main" id="{2D19E75B-CB34-4088-816B-5404F76C4E26}"/>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4381645" y="3189318"/>
            <a:ext cx="555488" cy="1407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EEEB3A8-D6B5-6766-D81E-0B39DA98956A}"/>
              </a:ext>
            </a:extLst>
          </p:cNvPr>
          <p:cNvSpPr txBox="1"/>
          <p:nvPr/>
        </p:nvSpPr>
        <p:spPr>
          <a:xfrm>
            <a:off x="215615" y="6585688"/>
            <a:ext cx="6286129" cy="415498"/>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This information is based on outsourced studies and may not be directly related to the products of our company.</a:t>
            </a: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
        <p:nvSpPr>
          <p:cNvPr id="5" name="TextBox 4">
            <a:extLst>
              <a:ext uri="{FF2B5EF4-FFF2-40B4-BE49-F238E27FC236}">
                <a16:creationId xmlns:a16="http://schemas.microsoft.com/office/drawing/2014/main" id="{1D245EA2-A74D-35E5-DE28-6765D76EF9CC}"/>
              </a:ext>
            </a:extLst>
          </p:cNvPr>
          <p:cNvSpPr txBox="1"/>
          <p:nvPr/>
        </p:nvSpPr>
        <p:spPr>
          <a:xfrm>
            <a:off x="200507" y="6410783"/>
            <a:ext cx="7002071" cy="259751"/>
          </a:xfrm>
          <a:prstGeom prst="rect">
            <a:avLst/>
          </a:prstGeom>
          <a:noFill/>
        </p:spPr>
        <p:txBody>
          <a:bodyPr wrap="square">
            <a:spAutoFit/>
          </a:bodyPr>
          <a:lstStyle/>
          <a:p>
            <a:pPr algn="just">
              <a:lnSpc>
                <a:spcPct val="120000"/>
              </a:lnSpc>
            </a:pPr>
            <a:r>
              <a:rPr lang="en-US" altLang="ko-KR" sz="1000" dirty="0">
                <a:effectLst/>
                <a:latin typeface="Segoe UI" panose="020B0502040204020203" pitchFamily="34" charset="0"/>
              </a:rPr>
              <a:t>※   </a:t>
            </a:r>
            <a:r>
              <a:rPr lang="en-US" altLang="ko-KR" sz="900" dirty="0">
                <a:effectLst/>
                <a:latin typeface="Segoe UI" panose="020B0502040204020203" pitchFamily="34" charset="0"/>
              </a:rPr>
              <a:t>Above </a:t>
            </a:r>
            <a:r>
              <a:rPr lang="en-US" sz="900" dirty="0">
                <a:effectLst/>
                <a:latin typeface="Segoe UI" panose="020B0502040204020203" pitchFamily="34" charset="0"/>
              </a:rPr>
              <a:t>statement has not been evaluated by the FDA. This product is not intended to diagnose, treat, cure, or prevent any disea</a:t>
            </a:r>
            <a:r>
              <a:rPr lang="en-US" sz="1000" dirty="0">
                <a:effectLst/>
                <a:latin typeface="Segoe UI" panose="020B0502040204020203" pitchFamily="34" charset="0"/>
              </a:rPr>
              <a:t>se.</a:t>
            </a:r>
            <a:endParaRPr lang="en-US" sz="1000" dirty="0">
              <a:effectLst/>
              <a:latin typeface="Arial" panose="020B0604020202020204" pitchFamily="34" charset="0"/>
            </a:endParaRPr>
          </a:p>
        </p:txBody>
      </p:sp>
    </p:spTree>
    <p:extLst>
      <p:ext uri="{BB962C8B-B14F-4D97-AF65-F5344CB8AC3E}">
        <p14:creationId xmlns:p14="http://schemas.microsoft.com/office/powerpoint/2010/main" val="35519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1000"/>
                                        <p:tgtEl>
                                          <p:spTgt spid="52"/>
                                        </p:tgtEl>
                                      </p:cBhvr>
                                    </p:animEffect>
                                    <p:anim calcmode="lin" valueType="num">
                                      <p:cBhvr>
                                        <p:cTn id="25" dur="1000" fill="hold"/>
                                        <p:tgtEl>
                                          <p:spTgt spid="52"/>
                                        </p:tgtEl>
                                        <p:attrNameLst>
                                          <p:attrName>ppt_x</p:attrName>
                                        </p:attrNameLst>
                                      </p:cBhvr>
                                      <p:tavLst>
                                        <p:tav tm="0">
                                          <p:val>
                                            <p:strVal val="#ppt_x"/>
                                          </p:val>
                                        </p:tav>
                                        <p:tav tm="100000">
                                          <p:val>
                                            <p:strVal val="#ppt_x"/>
                                          </p:val>
                                        </p:tav>
                                      </p:tavLst>
                                    </p:anim>
                                    <p:anim calcmode="lin" valueType="num">
                                      <p:cBhvr>
                                        <p:cTn id="26" dur="1000" fill="hold"/>
                                        <p:tgtEl>
                                          <p:spTgt spid="5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fade">
                                      <p:cBhvr>
                                        <p:cTn id="30"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2163769" y="402977"/>
            <a:ext cx="7864462"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Effects (SCI Paper) Water-Soluble Organic Germanium (Bio-Germanium)</a:t>
            </a:r>
            <a:endParaRPr lang="en-US" altLang="ko-KR" sz="1050" b="1" dirty="0">
              <a:solidFill>
                <a:schemeClr val="accent2">
                  <a:lumMod val="50000"/>
                </a:schemeClr>
              </a:solidFill>
              <a:latin typeface="맑은 고딕" panose="020B0503020000020004" pitchFamily="50" charset="-127"/>
            </a:endParaRPr>
          </a:p>
        </p:txBody>
      </p:sp>
      <p:sp>
        <p:nvSpPr>
          <p:cNvPr id="9" name="타원 8"/>
          <p:cNvSpPr/>
          <p:nvPr/>
        </p:nvSpPr>
        <p:spPr>
          <a:xfrm>
            <a:off x="6647559" y="4930658"/>
            <a:ext cx="876123" cy="45932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pic>
        <p:nvPicPr>
          <p:cNvPr id="3" name="그림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0591" y="1292012"/>
            <a:ext cx="5411704" cy="2419912"/>
          </a:xfrm>
          <a:prstGeom prst="rect">
            <a:avLst/>
          </a:prstGeom>
          <a:ln w="12700">
            <a:solidFill>
              <a:schemeClr val="accent2">
                <a:lumMod val="50000"/>
              </a:schemeClr>
            </a:solidFill>
          </a:ln>
        </p:spPr>
      </p:pic>
      <p:sp>
        <p:nvSpPr>
          <p:cNvPr id="31" name="TextBox 30"/>
          <p:cNvSpPr txBox="1"/>
          <p:nvPr/>
        </p:nvSpPr>
        <p:spPr>
          <a:xfrm>
            <a:off x="6400234" y="2351828"/>
            <a:ext cx="4493419" cy="646331"/>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“Effects of Germanium on Multiple Myeloma Cancer Patients”</a:t>
            </a:r>
            <a:endParaRPr lang="en-US" altLang="ko-KR" dirty="0">
              <a:solidFill>
                <a:srgbClr val="C00000"/>
              </a:solidFill>
            </a:endParaRPr>
          </a:p>
        </p:txBody>
      </p:sp>
      <p:pic>
        <p:nvPicPr>
          <p:cNvPr id="4" name="그림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5801" y="3785222"/>
            <a:ext cx="5318102" cy="2475547"/>
          </a:xfrm>
          <a:prstGeom prst="rect">
            <a:avLst/>
          </a:prstGeom>
          <a:ln w="12700">
            <a:solidFill>
              <a:schemeClr val="accent2">
                <a:lumMod val="50000"/>
              </a:schemeClr>
            </a:solidFill>
          </a:ln>
        </p:spPr>
      </p:pic>
      <p:sp>
        <p:nvSpPr>
          <p:cNvPr id="33" name="TextBox 32"/>
          <p:cNvSpPr txBox="1"/>
          <p:nvPr/>
        </p:nvSpPr>
        <p:spPr>
          <a:xfrm>
            <a:off x="874294" y="5066819"/>
            <a:ext cx="4775023" cy="923330"/>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"Cancer-inhibitory effect of germanium on liver cancer, lung cancer, thyroid cancer, bladder cancer, etc."</a:t>
            </a:r>
            <a:endParaRPr lang="en-US" altLang="ko-KR" dirty="0">
              <a:solidFill>
                <a:srgbClr val="C00000"/>
              </a:solidFill>
            </a:endParaRPr>
          </a:p>
        </p:txBody>
      </p:sp>
      <p:pic>
        <p:nvPicPr>
          <p:cNvPr id="5" name="그림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30591" y="3786710"/>
            <a:ext cx="5439779" cy="2474059"/>
          </a:xfrm>
          <a:prstGeom prst="rect">
            <a:avLst/>
          </a:prstGeom>
          <a:ln w="12700">
            <a:solidFill>
              <a:schemeClr val="accent2">
                <a:lumMod val="50000"/>
              </a:schemeClr>
            </a:solidFill>
          </a:ln>
        </p:spPr>
      </p:pic>
      <p:sp>
        <p:nvSpPr>
          <p:cNvPr id="35" name="TextBox 34"/>
          <p:cNvSpPr txBox="1"/>
          <p:nvPr/>
        </p:nvSpPr>
        <p:spPr>
          <a:xfrm>
            <a:off x="7015789" y="4971466"/>
            <a:ext cx="4145757" cy="923330"/>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"Study of the possibility of germanium anti-cancer drugs and 
Biological analysis"</a:t>
            </a:r>
            <a:endParaRPr lang="en-US" altLang="ko-KR" dirty="0">
              <a:solidFill>
                <a:srgbClr val="C00000"/>
              </a:solidFill>
            </a:endParaRPr>
          </a:p>
        </p:txBody>
      </p:sp>
      <p:pic>
        <p:nvPicPr>
          <p:cNvPr id="36" name="그림 3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5801" y="1292188"/>
            <a:ext cx="5318102" cy="2419912"/>
          </a:xfrm>
          <a:prstGeom prst="rect">
            <a:avLst/>
          </a:prstGeom>
          <a:ln w="12700">
            <a:solidFill>
              <a:schemeClr val="accent2">
                <a:lumMod val="50000"/>
              </a:schemeClr>
            </a:solidFill>
          </a:ln>
        </p:spPr>
      </p:pic>
      <p:sp>
        <p:nvSpPr>
          <p:cNvPr id="37" name="TextBox 36"/>
          <p:cNvSpPr txBox="1"/>
          <p:nvPr/>
        </p:nvSpPr>
        <p:spPr>
          <a:xfrm>
            <a:off x="1405458" y="2351828"/>
            <a:ext cx="4076491" cy="646331"/>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“Anti-cancer effect of germanium on colorectal cancer”</a:t>
            </a:r>
            <a:endParaRPr lang="en-US" altLang="ko-KR" dirty="0">
              <a:solidFill>
                <a:srgbClr val="C00000"/>
              </a:solidFill>
            </a:endParaRPr>
          </a:p>
        </p:txBody>
      </p:sp>
      <p:sp>
        <p:nvSpPr>
          <p:cNvPr id="6" name="TextBox 5">
            <a:extLst>
              <a:ext uri="{FF2B5EF4-FFF2-40B4-BE49-F238E27FC236}">
                <a16:creationId xmlns:a16="http://schemas.microsoft.com/office/drawing/2014/main" id="{F5159CA6-BF07-B597-9CDB-81CF00520BFB}"/>
              </a:ext>
            </a:extLst>
          </p:cNvPr>
          <p:cNvSpPr txBox="1"/>
          <p:nvPr/>
        </p:nvSpPr>
        <p:spPr>
          <a:xfrm>
            <a:off x="568338" y="6333891"/>
            <a:ext cx="6807822" cy="723275"/>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Above statement has not been evaluated by FDA. This product is not intended to diagnose, treat, cure or prevent any disease.</a:t>
            </a:r>
          </a:p>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This information is based on outsourced studies and may not be directly related to the products of our company.</a:t>
            </a:r>
          </a:p>
          <a:p>
            <a:pPr marL="171450" indent="-171450">
              <a:buFont typeface="Arial" panose="020B0604020202020204" pitchFamily="34" charset="0"/>
              <a:buChar char="•"/>
            </a:pPr>
            <a:r>
              <a:rPr lang="en-US" sz="1000" i="1" dirty="0">
                <a:solidFill>
                  <a:schemeClr val="tx2">
                    <a:lumMod val="60000"/>
                    <a:lumOff val="40000"/>
                  </a:schemeClr>
                </a:solidFill>
                <a:latin typeface="Calibri" panose="020F0502020204030204" pitchFamily="34" charset="0"/>
              </a:rPr>
              <a:t>Resource: “Germanium Research” Experiments and Clinical Trials</a:t>
            </a:r>
            <a:endParaRPr lang="en-US" sz="1000" i="1" dirty="0">
              <a:solidFill>
                <a:schemeClr val="tx2">
                  <a:lumMod val="60000"/>
                  <a:lumOff val="40000"/>
                </a:schemeClr>
              </a:solidFill>
              <a:effectLst/>
              <a:latin typeface="Calibri" panose="020F0502020204030204" pitchFamily="34" charset="0"/>
            </a:endParaRP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Tree>
    <p:extLst>
      <p:ext uri="{BB962C8B-B14F-4D97-AF65-F5344CB8AC3E}">
        <p14:creationId xmlns:p14="http://schemas.microsoft.com/office/powerpoint/2010/main" val="535917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20481" y="1332815"/>
            <a:ext cx="5195232" cy="2400486"/>
          </a:xfrm>
          <a:prstGeom prst="rect">
            <a:avLst/>
          </a:prstGeom>
          <a:ln w="12700">
            <a:solidFill>
              <a:schemeClr val="accent2">
                <a:lumMod val="50000"/>
              </a:schemeClr>
            </a:solidFill>
          </a:ln>
        </p:spPr>
      </p:pic>
      <p:sp>
        <p:nvSpPr>
          <p:cNvPr id="29" name="TextBox 28"/>
          <p:cNvSpPr txBox="1"/>
          <p:nvPr/>
        </p:nvSpPr>
        <p:spPr>
          <a:xfrm>
            <a:off x="6303754" y="2673478"/>
            <a:ext cx="5017917" cy="923330"/>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"Inhibition of cancer metastasis through NK cell and macrophage activity"
</a:t>
            </a:r>
            <a:endParaRPr lang="en-US" altLang="ko-KR" dirty="0">
              <a:solidFill>
                <a:srgbClr val="C00000"/>
              </a:solidFill>
            </a:endParaRPr>
          </a:p>
        </p:txBody>
      </p:sp>
      <p:sp>
        <p:nvSpPr>
          <p:cNvPr id="9" name="타원 8"/>
          <p:cNvSpPr/>
          <p:nvPr/>
        </p:nvSpPr>
        <p:spPr>
          <a:xfrm>
            <a:off x="6473101" y="4971784"/>
            <a:ext cx="876123" cy="45932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pic>
        <p:nvPicPr>
          <p:cNvPr id="5" name="그림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1533" y="3821129"/>
            <a:ext cx="5184180" cy="2472258"/>
          </a:xfrm>
          <a:prstGeom prst="rect">
            <a:avLst/>
          </a:prstGeom>
          <a:ln w="12700">
            <a:solidFill>
              <a:schemeClr val="accent2">
                <a:lumMod val="50000"/>
              </a:schemeClr>
            </a:solidFill>
          </a:ln>
        </p:spPr>
      </p:pic>
      <p:pic>
        <p:nvPicPr>
          <p:cNvPr id="13" name="그림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5747" y="1332814"/>
            <a:ext cx="5433733" cy="2400486"/>
          </a:xfrm>
          <a:prstGeom prst="rect">
            <a:avLst/>
          </a:prstGeom>
          <a:ln w="12700">
            <a:solidFill>
              <a:schemeClr val="accent2">
                <a:lumMod val="50000"/>
              </a:schemeClr>
            </a:solidFill>
          </a:ln>
        </p:spPr>
      </p:pic>
      <p:sp>
        <p:nvSpPr>
          <p:cNvPr id="15" name="TextBox 14"/>
          <p:cNvSpPr txBox="1"/>
          <p:nvPr/>
        </p:nvSpPr>
        <p:spPr>
          <a:xfrm>
            <a:off x="2040324" y="2340034"/>
            <a:ext cx="2975613" cy="646331"/>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"Organic germanium analgesic effect"</a:t>
            </a:r>
            <a:endParaRPr lang="en-US" altLang="ko-KR" dirty="0">
              <a:solidFill>
                <a:srgbClr val="C00000"/>
              </a:solidFill>
            </a:endParaRPr>
          </a:p>
        </p:txBody>
      </p:sp>
      <p:sp>
        <p:nvSpPr>
          <p:cNvPr id="17" name="TextBox 16"/>
          <p:cNvSpPr txBox="1"/>
          <p:nvPr/>
        </p:nvSpPr>
        <p:spPr>
          <a:xfrm>
            <a:off x="7349224" y="4800997"/>
            <a:ext cx="3928833" cy="1200329"/>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"Pain relief and amicable relief for terminally ill cancer patients, 
Effects of Germanium on the End-of-Life Disease"</a:t>
            </a:r>
            <a:endParaRPr lang="en-US" altLang="ko-KR" dirty="0">
              <a:solidFill>
                <a:srgbClr val="C00000"/>
              </a:solidFill>
            </a:endParaRPr>
          </a:p>
        </p:txBody>
      </p:sp>
      <p:pic>
        <p:nvPicPr>
          <p:cNvPr id="7" name="그림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3664" y="3821129"/>
            <a:ext cx="5465816" cy="2457196"/>
          </a:xfrm>
          <a:prstGeom prst="rect">
            <a:avLst/>
          </a:prstGeom>
          <a:ln w="12700">
            <a:solidFill>
              <a:schemeClr val="accent2">
                <a:lumMod val="50000"/>
              </a:schemeClr>
            </a:solidFill>
          </a:ln>
        </p:spPr>
      </p:pic>
      <p:sp>
        <p:nvSpPr>
          <p:cNvPr id="19" name="TextBox 18"/>
          <p:cNvSpPr txBox="1"/>
          <p:nvPr/>
        </p:nvSpPr>
        <p:spPr>
          <a:xfrm>
            <a:off x="832826" y="5358230"/>
            <a:ext cx="5186331" cy="646331"/>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"Recovery and improvement effect of decreased immune function after surgery"</a:t>
            </a:r>
            <a:endParaRPr lang="en-US" altLang="ko-KR" dirty="0">
              <a:solidFill>
                <a:srgbClr val="C00000"/>
              </a:solidFill>
            </a:endParaRPr>
          </a:p>
        </p:txBody>
      </p:sp>
      <p:sp>
        <p:nvSpPr>
          <p:cNvPr id="20" name="TextBox 19"/>
          <p:cNvSpPr txBox="1"/>
          <p:nvPr/>
        </p:nvSpPr>
        <p:spPr>
          <a:xfrm>
            <a:off x="2398811" y="449860"/>
            <a:ext cx="7665443"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Effects (SCI Paper) Water-Soluble Organic Germanium (Bio-Germanium)</a:t>
            </a:r>
            <a:endParaRPr lang="en-US" altLang="ko-KR" sz="1050" b="1" dirty="0">
              <a:solidFill>
                <a:schemeClr val="accent2">
                  <a:lumMod val="50000"/>
                </a:schemeClr>
              </a:solidFill>
              <a:latin typeface="맑은 고딕" panose="020B0503020000020004" pitchFamily="50" charset="-127"/>
            </a:endParaRPr>
          </a:p>
        </p:txBody>
      </p:sp>
      <p:sp>
        <p:nvSpPr>
          <p:cNvPr id="8" name="TextBox 7">
            <a:extLst>
              <a:ext uri="{FF2B5EF4-FFF2-40B4-BE49-F238E27FC236}">
                <a16:creationId xmlns:a16="http://schemas.microsoft.com/office/drawing/2014/main" id="{5BB81E48-A75A-453B-46EB-F578C8B617D0}"/>
              </a:ext>
            </a:extLst>
          </p:cNvPr>
          <p:cNvSpPr txBox="1"/>
          <p:nvPr/>
        </p:nvSpPr>
        <p:spPr>
          <a:xfrm>
            <a:off x="568338" y="6333891"/>
            <a:ext cx="6807822" cy="723275"/>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Above statement has not been evaluated by FDA. This product is not intended to diagnose, treat, cure or prevent any disease.</a:t>
            </a:r>
          </a:p>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This information is based on outsourced studies and may not be directly related to the products of our company.</a:t>
            </a:r>
          </a:p>
          <a:p>
            <a:pPr marL="171450" indent="-171450">
              <a:buFont typeface="Arial" panose="020B0604020202020204" pitchFamily="34" charset="0"/>
              <a:buChar char="•"/>
            </a:pPr>
            <a:r>
              <a:rPr lang="en-US" sz="1000" i="1" dirty="0">
                <a:solidFill>
                  <a:schemeClr val="tx2">
                    <a:lumMod val="60000"/>
                    <a:lumOff val="40000"/>
                  </a:schemeClr>
                </a:solidFill>
                <a:latin typeface="Calibri" panose="020F0502020204030204" pitchFamily="34" charset="0"/>
              </a:rPr>
              <a:t>Resource: “Germanium Research” Experiments and Clinical Trials</a:t>
            </a:r>
            <a:endParaRPr lang="en-US" sz="1000" i="1" dirty="0">
              <a:solidFill>
                <a:schemeClr val="tx2">
                  <a:lumMod val="60000"/>
                  <a:lumOff val="40000"/>
                </a:schemeClr>
              </a:solidFill>
              <a:effectLst/>
              <a:latin typeface="Calibri" panose="020F0502020204030204" pitchFamily="34" charset="0"/>
            </a:endParaRP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Tree>
    <p:extLst>
      <p:ext uri="{BB962C8B-B14F-4D97-AF65-F5344CB8AC3E}">
        <p14:creationId xmlns:p14="http://schemas.microsoft.com/office/powerpoint/2010/main" val="1596398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4312" y="3589755"/>
            <a:ext cx="5355238" cy="2649120"/>
          </a:xfrm>
          <a:prstGeom prst="rect">
            <a:avLst/>
          </a:prstGeom>
          <a:ln w="12700">
            <a:solidFill>
              <a:schemeClr val="accent2">
                <a:lumMod val="50000"/>
              </a:schemeClr>
            </a:solidFill>
          </a:ln>
        </p:spPr>
      </p:pic>
      <p:pic>
        <p:nvPicPr>
          <p:cNvPr id="6" name="그림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04591" y="1257874"/>
            <a:ext cx="5314679" cy="2171126"/>
          </a:xfrm>
          <a:prstGeom prst="rect">
            <a:avLst/>
          </a:prstGeom>
          <a:ln w="12700">
            <a:solidFill>
              <a:schemeClr val="accent2">
                <a:lumMod val="50000"/>
              </a:schemeClr>
            </a:solidFill>
          </a:ln>
        </p:spPr>
      </p:pic>
      <p:pic>
        <p:nvPicPr>
          <p:cNvPr id="4" name="그림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2826" y="3777369"/>
            <a:ext cx="5286620" cy="2461506"/>
          </a:xfrm>
          <a:prstGeom prst="rect">
            <a:avLst/>
          </a:prstGeom>
          <a:ln w="12700">
            <a:solidFill>
              <a:schemeClr val="accent2">
                <a:lumMod val="50000"/>
              </a:schemeClr>
            </a:solidFill>
          </a:ln>
        </p:spPr>
      </p:pic>
      <p:pic>
        <p:nvPicPr>
          <p:cNvPr id="2" name="그림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8897" y="1215533"/>
            <a:ext cx="5286620" cy="2463135"/>
          </a:xfrm>
          <a:prstGeom prst="rect">
            <a:avLst/>
          </a:prstGeom>
          <a:ln w="12700">
            <a:solidFill>
              <a:schemeClr val="accent2">
                <a:lumMod val="50000"/>
              </a:schemeClr>
            </a:solidFill>
          </a:ln>
        </p:spPr>
      </p:pic>
      <p:sp>
        <p:nvSpPr>
          <p:cNvPr id="29" name="TextBox 28"/>
          <p:cNvSpPr txBox="1"/>
          <p:nvPr/>
        </p:nvSpPr>
        <p:spPr>
          <a:xfrm>
            <a:off x="1233268" y="4727934"/>
            <a:ext cx="4829586" cy="1200329"/>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"Organic germanium in immuno-compromised patients has an immunomodulatory effect and white blood cell function modulation"</a:t>
            </a:r>
            <a:endParaRPr lang="en-US" altLang="ko-KR" dirty="0">
              <a:solidFill>
                <a:srgbClr val="C00000"/>
              </a:solidFill>
            </a:endParaRPr>
          </a:p>
        </p:txBody>
      </p:sp>
      <p:sp>
        <p:nvSpPr>
          <p:cNvPr id="15" name="TextBox 14"/>
          <p:cNvSpPr txBox="1"/>
          <p:nvPr/>
        </p:nvSpPr>
        <p:spPr>
          <a:xfrm>
            <a:off x="1064763" y="2606998"/>
            <a:ext cx="4814888" cy="646331"/>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"Inhibition of macrophage penetration of germanium reduces atherosclerosis"</a:t>
            </a:r>
            <a:endParaRPr lang="en-US" altLang="ko-KR" dirty="0">
              <a:solidFill>
                <a:srgbClr val="C00000"/>
              </a:solidFill>
            </a:endParaRPr>
          </a:p>
        </p:txBody>
      </p:sp>
      <p:sp>
        <p:nvSpPr>
          <p:cNvPr id="17" name="TextBox 16"/>
          <p:cNvSpPr txBox="1"/>
          <p:nvPr/>
        </p:nvSpPr>
        <p:spPr>
          <a:xfrm>
            <a:off x="7729213" y="5143433"/>
            <a:ext cx="3229519" cy="646331"/>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“Effects on influenza virus 
antiviral enzyme activity"</a:t>
            </a:r>
            <a:endParaRPr lang="en-US" altLang="ko-KR" dirty="0">
              <a:solidFill>
                <a:srgbClr val="C00000"/>
              </a:solidFill>
            </a:endParaRPr>
          </a:p>
        </p:txBody>
      </p:sp>
      <p:sp>
        <p:nvSpPr>
          <p:cNvPr id="19" name="TextBox 18"/>
          <p:cNvSpPr txBox="1"/>
          <p:nvPr/>
        </p:nvSpPr>
        <p:spPr>
          <a:xfrm>
            <a:off x="6829462" y="2372221"/>
            <a:ext cx="4444024" cy="646331"/>
          </a:xfrm>
          <a:prstGeom prst="rect">
            <a:avLst/>
          </a:prstGeom>
          <a:solidFill>
            <a:srgbClr val="FFFF00"/>
          </a:solidFill>
          <a:ln>
            <a:noFill/>
          </a:ln>
        </p:spPr>
        <p:txBody>
          <a:bodyPr wrap="square" rtlCol="0">
            <a:spAutoFit/>
          </a:bodyPr>
          <a:lstStyle/>
          <a:p>
            <a:pPr algn="ctr" fontAlgn="t"/>
            <a:r>
              <a:rPr lang="en-US" altLang="ko-KR" b="1" dirty="0">
                <a:solidFill>
                  <a:srgbClr val="C00000"/>
                </a:solidFill>
              </a:rPr>
              <a:t>"Antioxidant activity against </a:t>
            </a:r>
          </a:p>
          <a:p>
            <a:pPr algn="ctr" fontAlgn="t"/>
            <a:r>
              <a:rPr lang="en-US" altLang="ko-KR" b="1" dirty="0">
                <a:solidFill>
                  <a:srgbClr val="C00000"/>
                </a:solidFill>
              </a:rPr>
              <a:t>oxidative stress"</a:t>
            </a:r>
            <a:endParaRPr lang="en-US" altLang="ko-KR" dirty="0">
              <a:solidFill>
                <a:srgbClr val="C00000"/>
              </a:solidFill>
            </a:endParaRPr>
          </a:p>
        </p:txBody>
      </p:sp>
      <p:sp>
        <p:nvSpPr>
          <p:cNvPr id="9" name="TextBox 8">
            <a:extLst>
              <a:ext uri="{FF2B5EF4-FFF2-40B4-BE49-F238E27FC236}">
                <a16:creationId xmlns:a16="http://schemas.microsoft.com/office/drawing/2014/main" id="{C8B84DE9-70FF-73C3-31CC-4CA384DA8338}"/>
              </a:ext>
            </a:extLst>
          </p:cNvPr>
          <p:cNvSpPr txBox="1"/>
          <p:nvPr/>
        </p:nvSpPr>
        <p:spPr>
          <a:xfrm>
            <a:off x="568338" y="6333891"/>
            <a:ext cx="6807822" cy="723275"/>
          </a:xfrm>
          <a:prstGeom prst="rect">
            <a:avLst/>
          </a:prstGeom>
          <a:noFill/>
        </p:spPr>
        <p:txBody>
          <a:bodyPr wrap="square">
            <a:spAutoFit/>
          </a:bodyPr>
          <a:lstStyle/>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Above statement has not been evaluated by FDA. This product is not intended to diagnose, treat, cure or prevent any disease.</a:t>
            </a:r>
          </a:p>
          <a:p>
            <a:pPr marL="171450" indent="-171450">
              <a:buFont typeface="Arial" panose="020B0604020202020204" pitchFamily="34" charset="0"/>
              <a:buChar char="•"/>
            </a:pPr>
            <a:r>
              <a:rPr lang="en-US" sz="1000" i="1" dirty="0">
                <a:solidFill>
                  <a:schemeClr val="tx2">
                    <a:lumMod val="60000"/>
                    <a:lumOff val="40000"/>
                  </a:schemeClr>
                </a:solidFill>
                <a:effectLst/>
                <a:latin typeface="Calibri" panose="020F0502020204030204" pitchFamily="34" charset="0"/>
              </a:rPr>
              <a:t>This information is based on outsourced studies and may not be directly related to the products of our company.</a:t>
            </a:r>
          </a:p>
          <a:p>
            <a:pPr marL="171450" indent="-171450">
              <a:buFont typeface="Arial" panose="020B0604020202020204" pitchFamily="34" charset="0"/>
              <a:buChar char="•"/>
            </a:pPr>
            <a:r>
              <a:rPr lang="en-US" sz="1000" i="1" dirty="0">
                <a:solidFill>
                  <a:schemeClr val="tx2">
                    <a:lumMod val="60000"/>
                    <a:lumOff val="40000"/>
                  </a:schemeClr>
                </a:solidFill>
                <a:latin typeface="Calibri" panose="020F0502020204030204" pitchFamily="34" charset="0"/>
              </a:rPr>
              <a:t>Resource: “Germanium Research” Experiments and Clinical Trials</a:t>
            </a:r>
            <a:endParaRPr lang="en-US" sz="1000" i="1" dirty="0">
              <a:solidFill>
                <a:schemeClr val="tx2">
                  <a:lumMod val="60000"/>
                  <a:lumOff val="40000"/>
                </a:schemeClr>
              </a:solidFill>
              <a:effectLst/>
              <a:latin typeface="Calibri" panose="020F0502020204030204" pitchFamily="34" charset="0"/>
            </a:endParaRPr>
          </a:p>
          <a:p>
            <a:pPr marL="171450" indent="-171450">
              <a:buFont typeface="Arial" panose="020B0604020202020204" pitchFamily="34" charset="0"/>
              <a:buChar char="•"/>
            </a:pPr>
            <a:endParaRPr lang="en-US" sz="1100" i="1" dirty="0">
              <a:solidFill>
                <a:schemeClr val="tx2">
                  <a:lumMod val="60000"/>
                  <a:lumOff val="40000"/>
                </a:schemeClr>
              </a:solidFill>
              <a:latin typeface="Calibri" panose="020F0502020204030204" pitchFamily="34" charset="0"/>
            </a:endParaRPr>
          </a:p>
        </p:txBody>
      </p:sp>
      <p:sp>
        <p:nvSpPr>
          <p:cNvPr id="10" name="TextBox 9">
            <a:extLst>
              <a:ext uri="{FF2B5EF4-FFF2-40B4-BE49-F238E27FC236}">
                <a16:creationId xmlns:a16="http://schemas.microsoft.com/office/drawing/2014/main" id="{E0D387E1-4A0F-B623-15A7-B51975E9CF57}"/>
              </a:ext>
            </a:extLst>
          </p:cNvPr>
          <p:cNvSpPr txBox="1"/>
          <p:nvPr/>
        </p:nvSpPr>
        <p:spPr>
          <a:xfrm>
            <a:off x="2398811" y="449860"/>
            <a:ext cx="7665443" cy="425245"/>
          </a:xfrm>
          <a:prstGeom prst="rect">
            <a:avLst/>
          </a:prstGeom>
          <a:noFill/>
        </p:spPr>
        <p:txBody>
          <a:bodyPr wrap="square" rtlCol="0">
            <a:spAutoFit/>
          </a:bodyPr>
          <a:lstStyle/>
          <a:p>
            <a:pPr lvl="0" algn="just">
              <a:lnSpc>
                <a:spcPct val="120000"/>
              </a:lnSpc>
            </a:pPr>
            <a:r>
              <a:rPr lang="en-US" altLang="ko-KR" sz="2000" b="1" spc="-150" dirty="0">
                <a:solidFill>
                  <a:schemeClr val="accent2">
                    <a:lumMod val="50000"/>
                  </a:schemeClr>
                </a:solidFill>
                <a:latin typeface="+mj-lt"/>
                <a:ea typeface="맑은 고딕"/>
              </a:rPr>
              <a:t>Effects (SCI Paper) Water-Soluble Organic Germanium (Bio-Germanium)</a:t>
            </a:r>
            <a:endParaRPr lang="en-US" altLang="ko-KR" sz="1050" b="1" dirty="0">
              <a:solidFill>
                <a:schemeClr val="accent2">
                  <a:lumMod val="50000"/>
                </a:schemeClr>
              </a:solidFill>
              <a:latin typeface="맑은 고딕" panose="020B0503020000020004" pitchFamily="50" charset="-127"/>
            </a:endParaRPr>
          </a:p>
        </p:txBody>
      </p:sp>
    </p:spTree>
    <p:extLst>
      <p:ext uri="{BB962C8B-B14F-4D97-AF65-F5344CB8AC3E}">
        <p14:creationId xmlns:p14="http://schemas.microsoft.com/office/powerpoint/2010/main" val="1660260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05ED498C-CDB4-9498-441F-6306B91C38C6}"/>
              </a:ext>
            </a:extLst>
          </p:cNvPr>
          <p:cNvPicPr>
            <a:picLocks noChangeAspect="1"/>
          </p:cNvPicPr>
          <p:nvPr/>
        </p:nvPicPr>
        <p:blipFill rotWithShape="1">
          <a:blip r:embed="rId2"/>
          <a:srcRect r="425" b="-1"/>
          <a:stretch/>
        </p:blipFill>
        <p:spPr>
          <a:xfrm>
            <a:off x="20" y="1282"/>
            <a:ext cx="12191980" cy="6856718"/>
          </a:xfrm>
          <a:prstGeom prst="rect">
            <a:avLst/>
          </a:prstGeom>
        </p:spPr>
      </p:pic>
    </p:spTree>
    <p:extLst>
      <p:ext uri="{BB962C8B-B14F-4D97-AF65-F5344CB8AC3E}">
        <p14:creationId xmlns:p14="http://schemas.microsoft.com/office/powerpoint/2010/main" val="293538868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32063</TotalTime>
  <Words>2755</Words>
  <Application>Microsoft Office PowerPoint</Application>
  <PresentationFormat>Widescreen</PresentationFormat>
  <Paragraphs>273</Paragraphs>
  <Slides>31</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Malgun Gothic</vt:lpstr>
      <vt:lpstr>Malgun Gothic</vt:lpstr>
      <vt:lpstr>Arial</vt:lpstr>
      <vt:lpstr>Calibri</vt:lpstr>
      <vt:lpstr>Segoe UI</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GCOOP SH Yun</dc:creator>
  <cp:lastModifiedBy>YOUNGHEE PARK</cp:lastModifiedBy>
  <cp:revision>601</cp:revision>
  <dcterms:created xsi:type="dcterms:W3CDTF">2021-06-22T05:54:13Z</dcterms:created>
  <dcterms:modified xsi:type="dcterms:W3CDTF">2022-10-26T17:34:40Z</dcterms:modified>
</cp:coreProperties>
</file>