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749" r:id="rId2"/>
    <p:sldId id="721" r:id="rId3"/>
    <p:sldId id="746" r:id="rId4"/>
    <p:sldId id="751" r:id="rId5"/>
    <p:sldId id="752" r:id="rId6"/>
    <p:sldId id="780" r:id="rId7"/>
    <p:sldId id="781" r:id="rId8"/>
    <p:sldId id="783" r:id="rId9"/>
    <p:sldId id="775" r:id="rId10"/>
    <p:sldId id="758" r:id="rId11"/>
    <p:sldId id="782" r:id="rId12"/>
    <p:sldId id="784" r:id="rId13"/>
    <p:sldId id="785" r:id="rId14"/>
    <p:sldId id="786" r:id="rId15"/>
    <p:sldId id="787" r:id="rId16"/>
    <p:sldId id="777" r:id="rId17"/>
  </p:sldIdLst>
  <p:sldSz cx="12192000" cy="6858000"/>
  <p:notesSz cx="6807200" cy="9939338"/>
  <p:embeddedFontLst>
    <p:embeddedFont>
      <p:font typeface="HY헤드라인M" panose="02030600000101010101" pitchFamily="18" charset="-127"/>
      <p:regular r:id="rId20"/>
    </p:embeddedFont>
    <p:embeddedFont>
      <p:font typeface="새굴림" panose="02030600000101010101" pitchFamily="18" charset="-127"/>
      <p:regular r:id="rId21"/>
    </p:embeddedFont>
    <p:embeddedFont>
      <p:font typeface="Georgia" panose="02040502050405020303" pitchFamily="18" charset="0"/>
      <p:regular r:id="rId22"/>
      <p:bold r:id="rId23"/>
      <p:italic r:id="rId24"/>
      <p:boldItalic r:id="rId25"/>
    </p:embeddedFont>
    <p:embeddedFont>
      <p:font typeface="휴먼모음T" panose="02030504000101010101" pitchFamily="18" charset="-127"/>
      <p:regular r:id="rId26"/>
    </p:embeddedFont>
    <p:embeddedFont>
      <p:font typeface="맑은 고딕" panose="020B0503020000020004" pitchFamily="50" charset="-127"/>
      <p:regular r:id="rId27"/>
      <p:bold r:id="rId28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9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6BB00"/>
    <a:srgbClr val="DAA600"/>
    <a:srgbClr val="E6E6E6"/>
    <a:srgbClr val="FFFFFF"/>
    <a:srgbClr val="F7F8F7"/>
    <a:srgbClr val="3E3E3E"/>
    <a:srgbClr val="54370B"/>
    <a:srgbClr val="AE7C24"/>
    <a:srgbClr val="516371"/>
    <a:srgbClr val="8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660B408-B3CF-4A94-85FC-2B1E0A45F4A2}" styleName="어두운 스타일 2 - 강조 1/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457" autoAdjust="0"/>
    <p:restoredTop sz="96582" autoAdjust="0"/>
  </p:normalViewPr>
  <p:slideViewPr>
    <p:cSldViewPr>
      <p:cViewPr varScale="1">
        <p:scale>
          <a:sx n="88" d="100"/>
          <a:sy n="88" d="100"/>
        </p:scale>
        <p:origin x="708" y="84"/>
      </p:cViewPr>
      <p:guideLst>
        <p:guide orient="horz" pos="2432"/>
        <p:guide pos="384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1788" y="-96"/>
      </p:cViewPr>
      <p:guideLst>
        <p:guide orient="horz" pos="3129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803" cy="494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399" y="0"/>
            <a:ext cx="2950802" cy="494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926"/>
            <a:ext cx="2950803" cy="4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399" y="9444926"/>
            <a:ext cx="2950802" cy="4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A08457DC-F7AC-4E89-B423-F479FE92EC59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9327214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2299" cy="447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4901" y="0"/>
            <a:ext cx="2932299" cy="447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4938" y="781050"/>
            <a:ext cx="6537325" cy="3678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0357" y="4679520"/>
            <a:ext cx="5026487" cy="4568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1239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72779"/>
            <a:ext cx="2932299" cy="445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39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4901" y="9472779"/>
            <a:ext cx="2932299" cy="445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ABEEDD5-B852-431A-AC50-FA1D63F327EE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9934263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9433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14415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7"/>
          <p:cNvSpPr>
            <a:spLocks noChangeArrowheads="1"/>
          </p:cNvSpPr>
          <p:nvPr userDrawn="1"/>
        </p:nvSpPr>
        <p:spPr bwMode="auto">
          <a:xfrm>
            <a:off x="0" y="1"/>
            <a:ext cx="246185" cy="620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ko-KR" altLang="en-US" sz="1400" b="1"/>
          </a:p>
        </p:txBody>
      </p:sp>
      <p:sp>
        <p:nvSpPr>
          <p:cNvPr id="3" name="Line 50"/>
          <p:cNvSpPr>
            <a:spLocks noChangeShapeType="1"/>
          </p:cNvSpPr>
          <p:nvPr userDrawn="1"/>
        </p:nvSpPr>
        <p:spPr bwMode="auto">
          <a:xfrm>
            <a:off x="0" y="620713"/>
            <a:ext cx="12192000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 sz="1400"/>
          </a:p>
        </p:txBody>
      </p:sp>
    </p:spTree>
    <p:extLst>
      <p:ext uri="{BB962C8B-B14F-4D97-AF65-F5344CB8AC3E}">
        <p14:creationId xmlns:p14="http://schemas.microsoft.com/office/powerpoint/2010/main" val="2075851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84005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 userDrawn="1"/>
        </p:nvSpPr>
        <p:spPr bwMode="auto">
          <a:xfrm>
            <a:off x="0" y="6718300"/>
            <a:ext cx="12192000" cy="166688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ko-KR" sz="1400" b="1" i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030" name="Rectangle 47"/>
          <p:cNvSpPr>
            <a:spLocks noChangeArrowheads="1"/>
          </p:cNvSpPr>
          <p:nvPr userDrawn="1"/>
        </p:nvSpPr>
        <p:spPr bwMode="auto">
          <a:xfrm>
            <a:off x="0" y="1"/>
            <a:ext cx="246185" cy="620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ko-KR" altLang="en-US" sz="1400" b="1"/>
          </a:p>
        </p:txBody>
      </p:sp>
      <p:sp>
        <p:nvSpPr>
          <p:cNvPr id="1031" name="Line 50"/>
          <p:cNvSpPr>
            <a:spLocks noChangeShapeType="1"/>
          </p:cNvSpPr>
          <p:nvPr userDrawn="1"/>
        </p:nvSpPr>
        <p:spPr bwMode="auto">
          <a:xfrm>
            <a:off x="0" y="620713"/>
            <a:ext cx="12192000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 sz="1400"/>
          </a:p>
        </p:txBody>
      </p:sp>
      <p:sp>
        <p:nvSpPr>
          <p:cNvPr id="10" name="Text Box 5"/>
          <p:cNvSpPr txBox="1">
            <a:spLocks noChangeArrowheads="1"/>
          </p:cNvSpPr>
          <p:nvPr userDrawn="1"/>
        </p:nvSpPr>
        <p:spPr bwMode="auto">
          <a:xfrm>
            <a:off x="468923" y="214313"/>
            <a:ext cx="4511431" cy="366712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ko-KR" altLang="en-US" sz="1800" b="1" smtClean="0">
                <a:latin typeface="휴먼모음T" pitchFamily="18" charset="-127"/>
                <a:ea typeface="휴먼모음T" pitchFamily="18" charset="-127"/>
              </a:rPr>
              <a:t> </a:t>
            </a:r>
          </a:p>
        </p:txBody>
      </p:sp>
      <p:sp>
        <p:nvSpPr>
          <p:cNvPr id="1033" name="제목 1"/>
          <p:cNvSpPr txBox="1">
            <a:spLocks/>
          </p:cNvSpPr>
          <p:nvPr userDrawn="1"/>
        </p:nvSpPr>
        <p:spPr bwMode="auto">
          <a:xfrm>
            <a:off x="609600" y="188913"/>
            <a:ext cx="5486400" cy="296862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defRPr/>
            </a:pPr>
            <a:endParaRPr lang="ko-KR" altLang="en-US" sz="1800" b="1" dirty="0" smtClean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95" r:id="rId1"/>
    <p:sldLayoutId id="2147485196" r:id="rId2"/>
    <p:sldLayoutId id="2147485198" r:id="rId3"/>
    <p:sldLayoutId id="2147485201" r:id="rId4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orgia" pitchFamily="18" charset="0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orgia" pitchFamily="18" charset="0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orgia" pitchFamily="18" charset="0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orgia" pitchFamily="18" charset="0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9376" y="1473895"/>
            <a:ext cx="56166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spc="-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케어셀라</a:t>
            </a:r>
            <a:r>
              <a:rPr lang="ko-KR" altLang="en-US" sz="2400" b="1" spc="-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endParaRPr lang="en-US" altLang="ko-KR" sz="2400" b="1" spc="-150" dirty="0" smtClean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r>
              <a:rPr lang="ko-KR" alt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스킨이노베이터</a:t>
            </a:r>
            <a:endParaRPr lang="en-US" altLang="ko-KR" sz="3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99402" y="2413316"/>
            <a:ext cx="3969635" cy="431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54"/>
              </a:lnSpc>
            </a:pPr>
            <a:r>
              <a:rPr lang="en-US" altLang="ko-KR" sz="1800" spc="-18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CareCella</a:t>
            </a:r>
            <a:r>
              <a:rPr lang="en-US" altLang="ko-KR" sz="1800" spc="-185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Skin Innovator</a:t>
            </a:r>
            <a:endParaRPr lang="ko-KR" altLang="en-US" sz="1800" spc="-185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88504" y="5563890"/>
            <a:ext cx="5103440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05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05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한국 </a:t>
            </a:r>
            <a:r>
              <a:rPr lang="ko-KR" altLang="en-US" sz="1050" b="1" u="sng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식약처</a:t>
            </a:r>
            <a:r>
              <a:rPr lang="ko-KR" altLang="en-US" sz="105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기준으로 만들어진 자료입니다</a:t>
            </a:r>
            <a:r>
              <a:rPr lang="en-US" altLang="ko-KR" sz="105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5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각 국가별 </a:t>
            </a:r>
            <a:r>
              <a:rPr lang="ko-KR" altLang="en-US" sz="1050" b="1" u="sng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식약처</a:t>
            </a:r>
            <a:r>
              <a:rPr lang="ko-KR" altLang="en-US" sz="105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기준 및 법률 기준이  다르니 참고하여 주시기 바랍니다</a:t>
            </a:r>
            <a:endParaRPr lang="en-US" altLang="ko-KR" sz="1050" b="1" u="sng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05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05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내부 교육용 자료 입니다</a:t>
            </a:r>
            <a:r>
              <a:rPr lang="en-US" altLang="ko-KR" sz="105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5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외부에 배포되지 않도록 해주시기 바랍니다</a:t>
            </a:r>
            <a:endParaRPr lang="ko-KR" altLang="en-US" sz="105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4020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4467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147" name="직선 연결선 3"/>
          <p:cNvCxnSpPr>
            <a:cxnSpLocks noChangeShapeType="1"/>
          </p:cNvCxnSpPr>
          <p:nvPr/>
        </p:nvCxnSpPr>
        <p:spPr bwMode="auto">
          <a:xfrm>
            <a:off x="2470394" y="3284538"/>
            <a:ext cx="2561280" cy="0"/>
          </a:xfrm>
          <a:prstGeom prst="line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48" name="TextBox 7"/>
          <p:cNvSpPr txBox="1">
            <a:spLocks noChangeArrowheads="1"/>
          </p:cNvSpPr>
          <p:nvPr/>
        </p:nvSpPr>
        <p:spPr bwMode="auto">
          <a:xfrm>
            <a:off x="296842" y="2517109"/>
            <a:ext cx="11485915" cy="336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9pPr>
          </a:lstStyle>
          <a:p>
            <a:pPr>
              <a:lnSpc>
                <a:spcPts val="2100"/>
              </a:lnSpc>
            </a:pP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의약품으로 잘못 인식할 우려가 있는 내용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제품의 명칭 및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효능ㆍ효과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등에 대한 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</a:p>
          <a:p>
            <a:pPr>
              <a:lnSpc>
                <a:spcPct val="200000"/>
              </a:lnSpc>
            </a:pP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경쟁상품과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비교하는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표시ㆍ광고는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비교 대상 및 기준을 분명히 밝히고 객관적으로 확인될 수 있는 사항만을 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표시ㆍ광고하여야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하며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배타성을 띤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＂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최고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＂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또는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＂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최상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＂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등의 절대적 표현의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</a:p>
          <a:p>
            <a:pPr>
              <a:lnSpc>
                <a:spcPct val="200000"/>
              </a:lnSpc>
            </a:pP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사실과 다르거나 부분적으로 사실이라고 하더라도 전체적으로 보아 소비자가 잘못 인식할 우려가 있는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또는    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소비자를 속이거나 소비자가 속을 우려가 있는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</a:p>
          <a:p>
            <a:pPr>
              <a:lnSpc>
                <a:spcPct val="200000"/>
              </a:lnSpc>
            </a:pP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품질ㆍ효능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등에 관하여 객관적으로 확인될 수 없거나 확인되지 않았는데도 불구하고 이를 광고하거나 법 제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조제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호에 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따른 화장품의 범위를 벗어나는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</a:p>
          <a:p>
            <a:pPr>
              <a:lnSpc>
                <a:spcPct val="200000"/>
              </a:lnSpc>
            </a:pP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저속하거나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혐오감을 주는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표현ㆍ도안ㆍ사진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등을 이용하는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</a:p>
          <a:p>
            <a:pPr>
              <a:lnSpc>
                <a:spcPct val="200000"/>
              </a:lnSpc>
            </a:pP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6.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국제적 멸종위기종의 가공품이 함유된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화장품임을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표현하거나 암시하는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7.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사실 유무와 관계없이 다른 제품을 비방하거나 비방한다고 의심이 되는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  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149" name="TextBox 11"/>
          <p:cNvSpPr txBox="1">
            <a:spLocks noChangeArrowheads="1"/>
          </p:cNvSpPr>
          <p:nvPr/>
        </p:nvSpPr>
        <p:spPr bwMode="auto">
          <a:xfrm>
            <a:off x="263352" y="243682"/>
            <a:ext cx="767994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9pPr>
          </a:lstStyle>
          <a:p>
            <a:r>
              <a:rPr lang="ko-KR" altLang="en-US" sz="2400">
                <a:solidFill>
                  <a:schemeClr val="bg1"/>
                </a:solidFill>
                <a:latin typeface="맑은 고딕" panose="020B0503020000020004" pitchFamily="50" charset="-127"/>
              </a:rPr>
              <a:t>화장품 과대 광고에 대한 법률</a:t>
            </a:r>
            <a:endParaRPr lang="en-US" altLang="ko-KR" sz="2400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sp>
        <p:nvSpPr>
          <p:cNvPr id="6150" name="TextBox 20"/>
          <p:cNvSpPr txBox="1">
            <a:spLocks noChangeArrowheads="1"/>
          </p:cNvSpPr>
          <p:nvPr/>
        </p:nvSpPr>
        <p:spPr bwMode="auto">
          <a:xfrm>
            <a:off x="262755" y="6114784"/>
            <a:ext cx="1086014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발췌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화장품법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시행규칙 제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22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표시ㆍ광고의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범위 등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[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시행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2018. 4. 19.] [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총리령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1454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2018. 4. 11.,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타법개정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별표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5]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&lt;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개정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2017. 1. 12.&gt;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화장품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표시ㆍ광고의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범위 및 준수사항</a:t>
            </a:r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151" name="TextBox 10"/>
          <p:cNvSpPr txBox="1">
            <a:spLocks noChangeArrowheads="1"/>
          </p:cNvSpPr>
          <p:nvPr/>
        </p:nvSpPr>
        <p:spPr bwMode="auto">
          <a:xfrm>
            <a:off x="283989" y="978694"/>
            <a:ext cx="7679948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9pPr>
          </a:lstStyle>
          <a:p>
            <a:r>
              <a:rPr lang="ko-KR" altLang="en-US" sz="17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지쿱은</a:t>
            </a:r>
            <a:r>
              <a:rPr lang="ko-KR" altLang="en-US" sz="1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모든 회원 분이 과대광고로 인하여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피해가 </a:t>
            </a:r>
            <a:endParaRPr lang="en-US" altLang="ko-KR" sz="17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</a:pP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가지 않도록 건전한 광고 문화에 힘쓰고 있습니다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아래의 관련 법률을 참고하시어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허위 과대광고로</a:t>
            </a:r>
            <a:endParaRPr lang="en-US" altLang="ko-KR" sz="17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800"/>
              </a:lnSpc>
            </a:pP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이어지지 않도록 많은 협조 부탁드립니다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7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3864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2026" y="5949280"/>
            <a:ext cx="525658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100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100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내부교육용 자료로 외부 반출 및 게시를 하실 수 없습니다</a:t>
            </a:r>
            <a:r>
              <a:rPr lang="en-US" altLang="ko-KR" sz="1100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u="sng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1384" y="1431760"/>
            <a:ext cx="3324386" cy="362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b="1" spc="-1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케어셀라</a:t>
            </a:r>
            <a:r>
              <a:rPr lang="ko-KR" altLang="en-US" b="1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spc="-1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스킨이노베이터</a:t>
            </a:r>
            <a:endParaRPr lang="ko-KR" altLang="en-US" b="1" spc="-15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9376" y="1000720"/>
            <a:ext cx="6048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it-IT" altLang="ko-KR" sz="2800" b="1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CareCella Skin Innovator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50098" y="2348880"/>
            <a:ext cx="317498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스펙</a:t>
            </a:r>
            <a:endParaRPr lang="en-US" altLang="ko-KR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특징</a:t>
            </a:r>
            <a:endParaRPr lang="en-US" altLang="ko-KR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수용성 막 형성 </a:t>
            </a:r>
            <a:r>
              <a:rPr lang="ko-KR" altLang="en-US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매커니즘</a:t>
            </a:r>
            <a:endParaRPr lang="en-US" altLang="ko-KR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성분</a:t>
            </a:r>
            <a:endParaRPr lang="en-US" altLang="ko-KR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방법</a:t>
            </a:r>
            <a:endParaRPr lang="en-US" altLang="ko-KR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체험 사례</a:t>
            </a:r>
            <a:endParaRPr lang="en-US" altLang="ko-KR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권장 대상</a:t>
            </a:r>
            <a:endParaRPr lang="en-US" altLang="ko-KR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95382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9922" y="620688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스펙</a:t>
            </a:r>
            <a:endParaRPr lang="ko-KR" alt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" name="직선 연결선 3"/>
          <p:cNvCxnSpPr/>
          <p:nvPr/>
        </p:nvCxnSpPr>
        <p:spPr bwMode="auto">
          <a:xfrm>
            <a:off x="560512" y="1051772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4746" y="5157192"/>
            <a:ext cx="1210785" cy="12107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5360" y="1748549"/>
            <a:ext cx="756370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주요효능 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건조에 의한 가려움 완화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피부보호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보습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습윤밴드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슬리핑팩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독일 </a:t>
            </a:r>
            <a:r>
              <a:rPr lang="ko-KR" altLang="en-US" sz="13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더마 테스트 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피부 자극 테스트 </a:t>
            </a:r>
            <a:r>
              <a:rPr lang="ko-KR" altLang="en-US" sz="13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완료</a:t>
            </a:r>
            <a:endParaRPr lang="en-US" altLang="ko-KR" sz="13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주요성분 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베타글루칸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프로폴리스왁스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진세노사이드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병풀추출물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알란토인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외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b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용량 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5</a:t>
            </a:r>
            <a:r>
              <a:rPr lang="en-US" altLang="ko-KR" sz="13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0mL</a:t>
            </a:r>
          </a:p>
          <a:p>
            <a:pPr>
              <a:lnSpc>
                <a:spcPct val="150000"/>
              </a:lnSpc>
            </a:pPr>
            <a:endParaRPr lang="en-US" altLang="ko-KR" sz="13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사용횟수 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1~2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회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수시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사용가능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2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사용부위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얼굴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붉고 건조로 인한 가려운 부위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보습이 필요한 부위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바디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붉고 건조로 인한 가려운 부위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모든 부위 사용 가능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37008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2304" y="5157192"/>
            <a:ext cx="1210785" cy="12107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1384" y="676479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특징</a:t>
            </a:r>
            <a:endParaRPr lang="ko-KR" alt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560512" y="1051772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335360" y="1340768"/>
            <a:ext cx="691276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2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속효성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빠른 시간 내로 피부 건조에 의한 가려움 완화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수용성 막 형성 </a:t>
            </a:r>
            <a:r>
              <a:rPr lang="ko-KR" altLang="en-US" sz="12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포뮬라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탄성과 유연성 있는 쫀쫀한 막 형성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포뮬라가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물로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씻겨지며 자연스러운 피부 움직임이 가능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우수한 필 오프 타입 팩 효과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필오프타입으로 사용 시 피부노화 각질 제거 효과 우수함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유해환경으로 부터 피부보호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습윤밴드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b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막 형성을 통해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습윤 환경을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 및 유해환경으로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부터 보호해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주며 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빠르게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피부의 정상적인 컨디션을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찾아줌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막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NO! 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아세톤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방부제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피부에 안전한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안전한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스키딥의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성분만 사용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피부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자극테스트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완료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2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사용부위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얼굴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바디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모든 부위 사용 가능</a:t>
            </a:r>
          </a:p>
          <a:p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**</a:t>
            </a:r>
            <a:r>
              <a:rPr lang="ko-KR" altLang="en-US" sz="12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예민한 피부는 </a:t>
            </a:r>
            <a:r>
              <a:rPr lang="ko-KR" altLang="en-US" sz="1200" b="1" dirty="0" err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필오프로</a:t>
            </a:r>
            <a:r>
              <a:rPr lang="ko-KR" altLang="en-US" sz="12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제거하지 말고 물로 부드럽게 씻어 주어야 </a:t>
            </a:r>
            <a:r>
              <a:rPr lang="ko-KR" altLang="en-US" sz="12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</a:t>
            </a:r>
            <a:endParaRPr lang="en-US" altLang="ko-KR" sz="1200" b="1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6981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51384" y="676479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특징</a:t>
            </a:r>
            <a:endParaRPr lang="ko-KR" alt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560512" y="1051772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4439816" y="2096061"/>
            <a:ext cx="69127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뛰어난 막 형성 </a:t>
            </a:r>
            <a:r>
              <a:rPr lang="ko-KR" altLang="en-US" sz="12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포뮬러로</a:t>
            </a: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피부 보호 효과 극대화 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유연한 막을 형성하여 유해환경으로부터 피부를 보호하고 습윤 환경 조성으로 피부 유연성을 증진하며 피부를 부드럽게 해줍니다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뛰어난 막 형성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포뮬러를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적용하여 자연스러운 피부 움직임을 가능하게 하므로 얼굴부터 바디까지 사용이 가능합니다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512" y="1800136"/>
            <a:ext cx="3385486" cy="206917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4" y="4077072"/>
            <a:ext cx="3394614" cy="20882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83832" y="4437112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피부 주름 개선 효과</a:t>
            </a:r>
            <a:endParaRPr lang="en-US" altLang="ko-KR" sz="12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주름개선 기능 성분인 아데노신이 함유되어 있어 피부 주름 개선에 도움을 줍니다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0177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51384" y="676479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특징</a:t>
            </a:r>
            <a:endParaRPr lang="ko-KR" alt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560512" y="1051772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4439816" y="2096061"/>
            <a:ext cx="6912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최상의 피부 컨디션 유지 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베타글루칸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진세노사이드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알란토인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병풀추출물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감초추출물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등 최상의 피부 컨디션을 위한 식물추출물이 함유되어 있습니다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11824" y="4438853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피부 자극 테스트 완료</a:t>
            </a:r>
            <a:endParaRPr lang="en-US" altLang="ko-KR" sz="12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피부 자극 테스트를 완료하여 온 가족이 사용 가능합니다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512" y="1628800"/>
            <a:ext cx="3409068" cy="207139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512" y="4005064"/>
            <a:ext cx="3414408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529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51384" y="676479"/>
            <a:ext cx="3240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고탄성 막 형성 </a:t>
            </a:r>
            <a:r>
              <a:rPr lang="ko-KR" altLang="en-US" sz="19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매커니즘</a:t>
            </a:r>
            <a:endParaRPr lang="ko-KR" alt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" name="직선 연결선 3"/>
          <p:cNvCxnSpPr/>
          <p:nvPr/>
        </p:nvCxnSpPr>
        <p:spPr bwMode="auto">
          <a:xfrm>
            <a:off x="560512" y="1051772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6577222" y="2354702"/>
            <a:ext cx="4991386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막 형성에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의한 보호효과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수용성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막 형성을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통해 습윤환경을 조성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건조에 의한 가려움 완화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베타글루칸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알란토인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병풀추출물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외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9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가지 식물추출물 함유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피부장벽 강화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진세노사이드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베타글루칸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등의 성분 함유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0483" y="3573016"/>
            <a:ext cx="657552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피부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 flipH="1">
            <a:off x="1790396" y="2345891"/>
            <a:ext cx="1118415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수용성막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12625" y="2986210"/>
            <a:ext cx="9653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활성성분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2924951" y="2273883"/>
            <a:ext cx="3531089" cy="2974814"/>
            <a:chOff x="3987310" y="720491"/>
            <a:chExt cx="3531089" cy="2974814"/>
          </a:xfrm>
        </p:grpSpPr>
        <p:grpSp>
          <p:nvGrpSpPr>
            <p:cNvPr id="10" name="그룹 9"/>
            <p:cNvGrpSpPr/>
            <p:nvPr/>
          </p:nvGrpSpPr>
          <p:grpSpPr>
            <a:xfrm>
              <a:off x="3987310" y="720491"/>
              <a:ext cx="3531089" cy="2974814"/>
              <a:chOff x="2843504" y="1006625"/>
              <a:chExt cx="4005909" cy="3374833"/>
            </a:xfrm>
          </p:grpSpPr>
          <p:pic>
            <p:nvPicPr>
              <p:cNvPr id="86" name="Picture 7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7555"/>
              <a:stretch/>
            </p:blipFill>
            <p:spPr bwMode="auto">
              <a:xfrm>
                <a:off x="2843504" y="1006625"/>
                <a:ext cx="4005909" cy="33748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7" name="모서리가 둥근 직사각형 86"/>
              <p:cNvSpPr/>
              <p:nvPr/>
            </p:nvSpPr>
            <p:spPr bwMode="auto">
              <a:xfrm>
                <a:off x="3055012" y="1006625"/>
                <a:ext cx="3672408" cy="170822"/>
              </a:xfrm>
              <a:prstGeom prst="roundRect">
                <a:avLst/>
              </a:prstGeom>
              <a:solidFill>
                <a:srgbClr val="CCECFF"/>
              </a:solidFill>
              <a:ln w="12700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sz="8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1" name="그룹 10"/>
            <p:cNvGrpSpPr/>
            <p:nvPr/>
          </p:nvGrpSpPr>
          <p:grpSpPr>
            <a:xfrm>
              <a:off x="4275545" y="720491"/>
              <a:ext cx="3155518" cy="659083"/>
              <a:chOff x="1682726" y="1628093"/>
              <a:chExt cx="3155518" cy="659083"/>
            </a:xfrm>
          </p:grpSpPr>
          <p:sp>
            <p:nvSpPr>
              <p:cNvPr id="12" name="타원 11"/>
              <p:cNvSpPr/>
              <p:nvPr/>
            </p:nvSpPr>
            <p:spPr bwMode="auto">
              <a:xfrm>
                <a:off x="1682726" y="1735347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" name="타원 12"/>
              <p:cNvSpPr/>
              <p:nvPr/>
            </p:nvSpPr>
            <p:spPr bwMode="auto">
              <a:xfrm>
                <a:off x="2123158" y="1807355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" name="타원 13"/>
              <p:cNvSpPr/>
              <p:nvPr/>
            </p:nvSpPr>
            <p:spPr bwMode="auto">
              <a:xfrm>
                <a:off x="2339182" y="1735347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5" name="타원 14"/>
              <p:cNvSpPr/>
              <p:nvPr/>
            </p:nvSpPr>
            <p:spPr bwMode="auto">
              <a:xfrm>
                <a:off x="2699222" y="1807355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6" name="타원 15"/>
              <p:cNvSpPr/>
              <p:nvPr/>
            </p:nvSpPr>
            <p:spPr bwMode="auto">
              <a:xfrm>
                <a:off x="2978870" y="1807355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7" name="타원 16"/>
              <p:cNvSpPr/>
              <p:nvPr/>
            </p:nvSpPr>
            <p:spPr bwMode="auto">
              <a:xfrm>
                <a:off x="3635326" y="1807355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8" name="타원 17"/>
              <p:cNvSpPr/>
              <p:nvPr/>
            </p:nvSpPr>
            <p:spPr bwMode="auto">
              <a:xfrm>
                <a:off x="3851350" y="1735347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9" name="타원 18"/>
              <p:cNvSpPr/>
              <p:nvPr/>
            </p:nvSpPr>
            <p:spPr bwMode="auto">
              <a:xfrm>
                <a:off x="3266902" y="1741474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0" name="타원 19"/>
              <p:cNvSpPr/>
              <p:nvPr/>
            </p:nvSpPr>
            <p:spPr bwMode="auto">
              <a:xfrm>
                <a:off x="4283398" y="1771730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1" name="타원 20"/>
              <p:cNvSpPr/>
              <p:nvPr/>
            </p:nvSpPr>
            <p:spPr bwMode="auto">
              <a:xfrm>
                <a:off x="1720247" y="1749063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2" name="타원 21"/>
              <p:cNvSpPr/>
              <p:nvPr/>
            </p:nvSpPr>
            <p:spPr bwMode="auto">
              <a:xfrm>
                <a:off x="2160679" y="1821071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3" name="타원 22"/>
              <p:cNvSpPr/>
              <p:nvPr/>
            </p:nvSpPr>
            <p:spPr bwMode="auto">
              <a:xfrm>
                <a:off x="2376703" y="1749063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4" name="타원 23"/>
              <p:cNvSpPr/>
              <p:nvPr/>
            </p:nvSpPr>
            <p:spPr bwMode="auto">
              <a:xfrm>
                <a:off x="2736743" y="1821071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5" name="타원 24"/>
              <p:cNvSpPr/>
              <p:nvPr/>
            </p:nvSpPr>
            <p:spPr bwMode="auto">
              <a:xfrm>
                <a:off x="3016391" y="1821071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6" name="타원 25"/>
              <p:cNvSpPr/>
              <p:nvPr/>
            </p:nvSpPr>
            <p:spPr bwMode="auto">
              <a:xfrm>
                <a:off x="3672847" y="1821071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7" name="타원 26"/>
              <p:cNvSpPr/>
              <p:nvPr/>
            </p:nvSpPr>
            <p:spPr bwMode="auto">
              <a:xfrm>
                <a:off x="3888871" y="1749063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8" name="타원 27"/>
              <p:cNvSpPr/>
              <p:nvPr/>
            </p:nvSpPr>
            <p:spPr bwMode="auto">
              <a:xfrm>
                <a:off x="3304423" y="1755190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9" name="타원 28"/>
              <p:cNvSpPr/>
              <p:nvPr/>
            </p:nvSpPr>
            <p:spPr bwMode="auto">
              <a:xfrm>
                <a:off x="4320919" y="1785446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0" name="타원 29"/>
              <p:cNvSpPr/>
              <p:nvPr/>
            </p:nvSpPr>
            <p:spPr bwMode="auto">
              <a:xfrm>
                <a:off x="1741900" y="1970345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1" name="타원 30"/>
              <p:cNvSpPr/>
              <p:nvPr/>
            </p:nvSpPr>
            <p:spPr bwMode="auto">
              <a:xfrm>
                <a:off x="1957924" y="1898337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2" name="타원 31"/>
              <p:cNvSpPr/>
              <p:nvPr/>
            </p:nvSpPr>
            <p:spPr bwMode="auto">
              <a:xfrm>
                <a:off x="2398356" y="1970345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3" name="타원 32"/>
              <p:cNvSpPr/>
              <p:nvPr/>
            </p:nvSpPr>
            <p:spPr bwMode="auto">
              <a:xfrm>
                <a:off x="2614380" y="1898337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4" name="타원 33"/>
              <p:cNvSpPr/>
              <p:nvPr/>
            </p:nvSpPr>
            <p:spPr bwMode="auto">
              <a:xfrm>
                <a:off x="2974420" y="1970345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5" name="타원 34"/>
              <p:cNvSpPr/>
              <p:nvPr/>
            </p:nvSpPr>
            <p:spPr bwMode="auto">
              <a:xfrm>
                <a:off x="3190444" y="1898337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6" name="타원 35"/>
              <p:cNvSpPr/>
              <p:nvPr/>
            </p:nvSpPr>
            <p:spPr bwMode="auto">
              <a:xfrm>
                <a:off x="3254068" y="1970345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7" name="타원 36"/>
              <p:cNvSpPr/>
              <p:nvPr/>
            </p:nvSpPr>
            <p:spPr bwMode="auto">
              <a:xfrm>
                <a:off x="3470092" y="1898337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8" name="타원 37"/>
              <p:cNvSpPr/>
              <p:nvPr/>
            </p:nvSpPr>
            <p:spPr bwMode="auto">
              <a:xfrm>
                <a:off x="3910524" y="1970345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9" name="타원 38"/>
              <p:cNvSpPr/>
              <p:nvPr/>
            </p:nvSpPr>
            <p:spPr bwMode="auto">
              <a:xfrm>
                <a:off x="4126548" y="1898337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0" name="타원 39"/>
              <p:cNvSpPr/>
              <p:nvPr/>
            </p:nvSpPr>
            <p:spPr bwMode="auto">
              <a:xfrm>
                <a:off x="4486588" y="1970345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1" name="타원 40"/>
              <p:cNvSpPr/>
              <p:nvPr/>
            </p:nvSpPr>
            <p:spPr bwMode="auto">
              <a:xfrm>
                <a:off x="4702612" y="1898337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cxnSp>
            <p:nvCxnSpPr>
              <p:cNvPr id="42" name="직선 화살표 연결선 41"/>
              <p:cNvCxnSpPr/>
              <p:nvPr/>
            </p:nvCxnSpPr>
            <p:spPr bwMode="auto">
              <a:xfrm>
                <a:off x="1894300" y="2060848"/>
                <a:ext cx="0" cy="169277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43" name="직선 화살표 연결선 42"/>
              <p:cNvCxnSpPr/>
              <p:nvPr/>
            </p:nvCxnSpPr>
            <p:spPr bwMode="auto">
              <a:xfrm>
                <a:off x="2101940" y="2063095"/>
                <a:ext cx="0" cy="169277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44" name="직선 화살표 연결선 43"/>
              <p:cNvCxnSpPr/>
              <p:nvPr/>
            </p:nvCxnSpPr>
            <p:spPr bwMode="auto">
              <a:xfrm>
                <a:off x="2317964" y="2088356"/>
                <a:ext cx="0" cy="169277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45" name="직선 화살표 연결선 44"/>
              <p:cNvCxnSpPr/>
              <p:nvPr/>
            </p:nvCxnSpPr>
            <p:spPr bwMode="auto">
              <a:xfrm>
                <a:off x="2528724" y="2066651"/>
                <a:ext cx="0" cy="169277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46" name="직선 화살표 연결선 45"/>
              <p:cNvCxnSpPr/>
              <p:nvPr/>
            </p:nvCxnSpPr>
            <p:spPr bwMode="auto">
              <a:xfrm>
                <a:off x="2736364" y="2068898"/>
                <a:ext cx="0" cy="169277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47" name="직선 화살표 연결선 46"/>
              <p:cNvCxnSpPr/>
              <p:nvPr/>
            </p:nvCxnSpPr>
            <p:spPr bwMode="auto">
              <a:xfrm flipH="1">
                <a:off x="2952388" y="2088356"/>
                <a:ext cx="13648" cy="1750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48" name="직선 화살표 연결선 47"/>
              <p:cNvCxnSpPr/>
              <p:nvPr/>
            </p:nvCxnSpPr>
            <p:spPr bwMode="auto">
              <a:xfrm>
                <a:off x="3173028" y="2084588"/>
                <a:ext cx="0" cy="169277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49" name="직선 화살표 연결선 48"/>
              <p:cNvCxnSpPr/>
              <p:nvPr/>
            </p:nvCxnSpPr>
            <p:spPr bwMode="auto">
              <a:xfrm>
                <a:off x="3380668" y="2086835"/>
                <a:ext cx="0" cy="169277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0" name="직선 화살표 연결선 49"/>
              <p:cNvCxnSpPr/>
              <p:nvPr/>
            </p:nvCxnSpPr>
            <p:spPr bwMode="auto">
              <a:xfrm>
                <a:off x="3596692" y="2112096"/>
                <a:ext cx="0" cy="169277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1" name="직선 화살표 연결선 50"/>
              <p:cNvCxnSpPr/>
              <p:nvPr/>
            </p:nvCxnSpPr>
            <p:spPr bwMode="auto">
              <a:xfrm>
                <a:off x="3807452" y="2090391"/>
                <a:ext cx="0" cy="169277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2" name="직선 화살표 연결선 51"/>
              <p:cNvCxnSpPr/>
              <p:nvPr/>
            </p:nvCxnSpPr>
            <p:spPr bwMode="auto">
              <a:xfrm>
                <a:off x="4015092" y="2092638"/>
                <a:ext cx="0" cy="169277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3" name="직선 화살표 연결선 52"/>
              <p:cNvCxnSpPr/>
              <p:nvPr/>
            </p:nvCxnSpPr>
            <p:spPr bwMode="auto">
              <a:xfrm flipH="1">
                <a:off x="4231116" y="2112096"/>
                <a:ext cx="13648" cy="1750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4" name="직선 화살표 연결선 53"/>
              <p:cNvCxnSpPr/>
              <p:nvPr/>
            </p:nvCxnSpPr>
            <p:spPr bwMode="auto">
              <a:xfrm>
                <a:off x="4400932" y="2107595"/>
                <a:ext cx="0" cy="169277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5" name="직선 화살표 연결선 54"/>
              <p:cNvCxnSpPr/>
              <p:nvPr/>
            </p:nvCxnSpPr>
            <p:spPr bwMode="auto">
              <a:xfrm>
                <a:off x="4608572" y="2109842"/>
                <a:ext cx="0" cy="169277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6" name="직선 화살표 연결선 55"/>
              <p:cNvCxnSpPr/>
              <p:nvPr/>
            </p:nvCxnSpPr>
            <p:spPr bwMode="auto">
              <a:xfrm flipH="1">
                <a:off x="4824596" y="2102004"/>
                <a:ext cx="13648" cy="1750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sp>
            <p:nvSpPr>
              <p:cNvPr id="57" name="타원 56"/>
              <p:cNvSpPr/>
              <p:nvPr/>
            </p:nvSpPr>
            <p:spPr bwMode="auto">
              <a:xfrm flipH="1">
                <a:off x="1716835" y="1642430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r>
                  <a:rPr lang="en-US" altLang="ko-KR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8" name="타원 57"/>
              <p:cNvSpPr/>
              <p:nvPr/>
            </p:nvSpPr>
            <p:spPr bwMode="auto">
              <a:xfrm flipH="1">
                <a:off x="1869235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9" name="타원 58"/>
              <p:cNvSpPr/>
              <p:nvPr/>
            </p:nvSpPr>
            <p:spPr bwMode="auto">
              <a:xfrm flipH="1">
                <a:off x="2040914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0" name="타원 59"/>
              <p:cNvSpPr/>
              <p:nvPr/>
            </p:nvSpPr>
            <p:spPr bwMode="auto">
              <a:xfrm flipH="1">
                <a:off x="2184930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1" name="타원 60"/>
              <p:cNvSpPr/>
              <p:nvPr/>
            </p:nvSpPr>
            <p:spPr bwMode="auto">
              <a:xfrm flipH="1">
                <a:off x="2356609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2" name="타원 61"/>
              <p:cNvSpPr/>
              <p:nvPr/>
            </p:nvSpPr>
            <p:spPr bwMode="auto">
              <a:xfrm flipH="1">
                <a:off x="2507549" y="1642430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r>
                  <a:rPr lang="en-US" altLang="ko-KR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3" name="타원 62"/>
              <p:cNvSpPr/>
              <p:nvPr/>
            </p:nvSpPr>
            <p:spPr bwMode="auto">
              <a:xfrm flipH="1">
                <a:off x="2659949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4" name="타원 63"/>
              <p:cNvSpPr/>
              <p:nvPr/>
            </p:nvSpPr>
            <p:spPr bwMode="auto">
              <a:xfrm flipH="1">
                <a:off x="2831628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5" name="타원 64"/>
              <p:cNvSpPr/>
              <p:nvPr/>
            </p:nvSpPr>
            <p:spPr bwMode="auto">
              <a:xfrm flipH="1">
                <a:off x="2975644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6" name="타원 65"/>
              <p:cNvSpPr/>
              <p:nvPr/>
            </p:nvSpPr>
            <p:spPr bwMode="auto">
              <a:xfrm flipH="1">
                <a:off x="3147323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7" name="타원 66"/>
              <p:cNvSpPr/>
              <p:nvPr/>
            </p:nvSpPr>
            <p:spPr bwMode="auto">
              <a:xfrm flipH="1">
                <a:off x="3288800" y="1642430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r>
                  <a:rPr lang="en-US" altLang="ko-KR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8" name="타원 67"/>
              <p:cNvSpPr/>
              <p:nvPr/>
            </p:nvSpPr>
            <p:spPr bwMode="auto">
              <a:xfrm flipH="1">
                <a:off x="3441200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9" name="타원 68"/>
              <p:cNvSpPr/>
              <p:nvPr/>
            </p:nvSpPr>
            <p:spPr bwMode="auto">
              <a:xfrm flipH="1">
                <a:off x="3601823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0" name="타원 69"/>
              <p:cNvSpPr/>
              <p:nvPr/>
            </p:nvSpPr>
            <p:spPr bwMode="auto">
              <a:xfrm flipH="1">
                <a:off x="3756895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1" name="타원 70"/>
              <p:cNvSpPr/>
              <p:nvPr/>
            </p:nvSpPr>
            <p:spPr bwMode="auto">
              <a:xfrm flipH="1">
                <a:off x="3928574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2" name="타원 71"/>
              <p:cNvSpPr/>
              <p:nvPr/>
            </p:nvSpPr>
            <p:spPr bwMode="auto">
              <a:xfrm flipH="1">
                <a:off x="4079514" y="1642430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r>
                  <a:rPr lang="en-US" altLang="ko-KR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3" name="타원 72"/>
              <p:cNvSpPr/>
              <p:nvPr/>
            </p:nvSpPr>
            <p:spPr bwMode="auto">
              <a:xfrm flipH="1">
                <a:off x="4231914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4" name="타원 73"/>
              <p:cNvSpPr/>
              <p:nvPr/>
            </p:nvSpPr>
            <p:spPr bwMode="auto">
              <a:xfrm flipH="1">
                <a:off x="4403593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5" name="타원 74"/>
              <p:cNvSpPr/>
              <p:nvPr/>
            </p:nvSpPr>
            <p:spPr bwMode="auto">
              <a:xfrm flipH="1">
                <a:off x="4547609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6" name="타원 75"/>
              <p:cNvSpPr/>
              <p:nvPr/>
            </p:nvSpPr>
            <p:spPr bwMode="auto">
              <a:xfrm flipH="1">
                <a:off x="4719288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7" name="타원 76"/>
              <p:cNvSpPr/>
              <p:nvPr/>
            </p:nvSpPr>
            <p:spPr bwMode="auto">
              <a:xfrm>
                <a:off x="1752882" y="1807734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8" name="타원 77"/>
              <p:cNvSpPr/>
              <p:nvPr/>
            </p:nvSpPr>
            <p:spPr bwMode="auto">
              <a:xfrm>
                <a:off x="2193314" y="1879742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9" name="타원 78"/>
              <p:cNvSpPr/>
              <p:nvPr/>
            </p:nvSpPr>
            <p:spPr bwMode="auto">
              <a:xfrm>
                <a:off x="2409338" y="1807734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0" name="타원 79"/>
              <p:cNvSpPr/>
              <p:nvPr/>
            </p:nvSpPr>
            <p:spPr bwMode="auto">
              <a:xfrm>
                <a:off x="2769378" y="1879742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1" name="타원 80"/>
              <p:cNvSpPr/>
              <p:nvPr/>
            </p:nvSpPr>
            <p:spPr bwMode="auto">
              <a:xfrm>
                <a:off x="3049026" y="1879742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2" name="타원 81"/>
              <p:cNvSpPr/>
              <p:nvPr/>
            </p:nvSpPr>
            <p:spPr bwMode="auto">
              <a:xfrm>
                <a:off x="3705482" y="1879742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3" name="타원 82"/>
              <p:cNvSpPr/>
              <p:nvPr/>
            </p:nvSpPr>
            <p:spPr bwMode="auto">
              <a:xfrm>
                <a:off x="3921506" y="1807734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4" name="타원 83"/>
              <p:cNvSpPr/>
              <p:nvPr/>
            </p:nvSpPr>
            <p:spPr bwMode="auto">
              <a:xfrm>
                <a:off x="3337058" y="1813861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5" name="타원 84"/>
              <p:cNvSpPr/>
              <p:nvPr/>
            </p:nvSpPr>
            <p:spPr bwMode="auto">
              <a:xfrm>
                <a:off x="4353554" y="1844117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57493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51384" y="676479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성분</a:t>
            </a:r>
            <a:endParaRPr lang="ko-KR" alt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560512" y="1051772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10131990" y="6165304"/>
            <a:ext cx="14368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err="1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원료적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특성에 한함</a:t>
            </a:r>
            <a:endParaRPr lang="ko-KR" altLang="en-US" sz="1100" b="1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10920536" y="1556792"/>
            <a:ext cx="576064" cy="288032"/>
          </a:xfrm>
          <a:prstGeom prst="rect">
            <a:avLst/>
          </a:prstGeom>
          <a:solidFill>
            <a:schemeClr val="bg1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839416" y="5733256"/>
            <a:ext cx="576064" cy="288032"/>
          </a:xfrm>
          <a:prstGeom prst="rect">
            <a:avLst/>
          </a:prstGeom>
          <a:solidFill>
            <a:schemeClr val="bg1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2" y="1988840"/>
            <a:ext cx="5832648" cy="3414368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2113" y="1988840"/>
            <a:ext cx="5738111" cy="3414368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 bwMode="auto">
          <a:xfrm>
            <a:off x="5159896" y="5301208"/>
            <a:ext cx="720080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6312024" y="1988840"/>
            <a:ext cx="720080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78711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51384" y="676479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방법 </a:t>
            </a:r>
            <a:r>
              <a:rPr lang="en-US" altLang="ko-KR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얼굴</a:t>
            </a:r>
            <a:endParaRPr lang="ko-KR" alt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560512" y="1051772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직사각형 11"/>
          <p:cNvSpPr/>
          <p:nvPr/>
        </p:nvSpPr>
        <p:spPr bwMode="auto">
          <a:xfrm>
            <a:off x="1631504" y="1484784"/>
            <a:ext cx="8352928" cy="3528392"/>
          </a:xfrm>
          <a:prstGeom prst="rect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955540" y="4069521"/>
            <a:ext cx="185739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적당량을 피부에 </a:t>
            </a:r>
            <a:endParaRPr lang="en-US" altLang="ko-KR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골고루 펴 바릅니다</a:t>
            </a:r>
            <a:r>
              <a:rPr lang="en-US" altLang="ko-K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4511824" y="4070449"/>
            <a:ext cx="2624884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얼굴 사용 시 </a:t>
            </a:r>
            <a:r>
              <a:rPr lang="en-US" altLang="ko-K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30</a:t>
            </a:r>
            <a:r>
              <a:rPr lang="ko-KR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분에서 </a:t>
            </a:r>
            <a:r>
              <a:rPr lang="en-US" altLang="ko-K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시간 후에 팩을 제거하고 잔여물은 미온수로 닦아줍니다</a:t>
            </a:r>
            <a:r>
              <a:rPr lang="en-US" altLang="ko-K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7561517" y="4041520"/>
            <a:ext cx="1929432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하이드레이션 토너</a:t>
            </a:r>
            <a:r>
              <a:rPr lang="en-US" altLang="ko-K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</a:p>
          <a:p>
            <a:pPr algn="ctr"/>
            <a:r>
              <a:rPr lang="ko-KR" altLang="en-US" sz="1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세럼을</a:t>
            </a:r>
            <a:r>
              <a:rPr lang="ko-KR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도포해 줍니다</a:t>
            </a:r>
            <a:r>
              <a:rPr lang="en-US" altLang="ko-K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615128" y="5339045"/>
            <a:ext cx="8393185" cy="6106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ko-KR" altLang="en-US" sz="12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슬리핑 팩으로 적용 시</a:t>
            </a:r>
            <a:endParaRPr lang="en-US" altLang="ko-KR" sz="1200" b="1" dirty="0" smtClean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보습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세럼과</a:t>
            </a:r>
            <a:r>
              <a:rPr lang="ko-KR" altLang="en-US" sz="12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영양 크림을 충분히 도포해 주신 후 팩을 적용해 주시기 바랍니다</a:t>
            </a:r>
            <a:r>
              <a:rPr lang="en-US" altLang="ko-KR" sz="12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취침 후 다음날 아침에 세안해 줍니다</a:t>
            </a:r>
            <a:r>
              <a:rPr lang="en-US" altLang="ko-KR" sz="12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540" y="1864991"/>
            <a:ext cx="7441198" cy="214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836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51384" y="676479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방법 </a:t>
            </a:r>
            <a:r>
              <a:rPr lang="en-US" altLang="ko-KR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바디</a:t>
            </a:r>
            <a:endParaRPr lang="ko-KR" alt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560512" y="1051772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직사각형 11"/>
          <p:cNvSpPr/>
          <p:nvPr/>
        </p:nvSpPr>
        <p:spPr bwMode="auto">
          <a:xfrm>
            <a:off x="1615128" y="1484784"/>
            <a:ext cx="8369304" cy="3528392"/>
          </a:xfrm>
          <a:prstGeom prst="rect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431704" y="4069519"/>
            <a:ext cx="185739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적당량을 사용 부위에  </a:t>
            </a:r>
            <a:endParaRPr lang="en-US" altLang="ko-KR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골고루 펴 바릅니다</a:t>
            </a:r>
            <a:r>
              <a:rPr lang="en-US" altLang="ko-K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611066" y="4069520"/>
            <a:ext cx="2624884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다음날 미온수로</a:t>
            </a:r>
            <a:endParaRPr lang="en-US" altLang="ko-KR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부드럽게 제거해줍니다</a:t>
            </a:r>
            <a:r>
              <a:rPr lang="en-US" altLang="ko-K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615128" y="5229200"/>
            <a:ext cx="8585328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ko-KR" altLang="en-US" sz="12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팩 제거 방법</a:t>
            </a:r>
            <a:endParaRPr lang="en-US" altLang="ko-KR" sz="1200" b="1" dirty="0" smtClean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팩을 필 오프로 부드럽게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떼어낵시기</a:t>
            </a:r>
            <a:r>
              <a:rPr lang="ko-KR" altLang="en-US" sz="12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바랍니다</a:t>
            </a:r>
            <a:r>
              <a:rPr lang="en-US" altLang="ko-KR" sz="12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피부가 예민한 경우는 떼어내지 마시고 반드시 물로 씻어 내시기 바랍니다</a:t>
            </a:r>
            <a:r>
              <a:rPr lang="en-US" altLang="ko-KR" sz="12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ko-KR" altLang="en-US" sz="12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후 뚜껑을 꼭 닫아주시기 바랍니다</a:t>
            </a:r>
            <a:r>
              <a:rPr lang="en-US" altLang="ko-KR" sz="12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공기와 접촉된 부분은 건조되어 굳어지기 쉽습니다</a:t>
            </a:r>
            <a:r>
              <a:rPr lang="en-US" altLang="ko-KR" sz="12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제품 제형의 특징으로 자연스러운 현상입니다</a:t>
            </a:r>
            <a:r>
              <a:rPr lang="en-US" altLang="ko-KR" sz="1200" b="1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922" y="1658766"/>
            <a:ext cx="4968288" cy="219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823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1383" y="676479"/>
            <a:ext cx="4235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en-US" altLang="ko-KR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체험 사례 </a:t>
            </a:r>
            <a:r>
              <a:rPr lang="en-US" altLang="ko-KR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전후 </a:t>
            </a:r>
            <a:r>
              <a:rPr lang="en-US" altLang="ko-KR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얼굴 적용</a:t>
            </a:r>
            <a:r>
              <a:rPr lang="en-US" altLang="ko-KR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560512" y="1051772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479376" y="1264939"/>
            <a:ext cx="2766160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얼굴 필 </a:t>
            </a:r>
            <a:r>
              <a:rPr lang="ko-KR" altLang="en-US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오프팩으로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적용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28214" y="4549477"/>
            <a:ext cx="10663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회차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적용 후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3758771" y="1804589"/>
            <a:ext cx="2247628" cy="2004620"/>
            <a:chOff x="5004048" y="1268759"/>
            <a:chExt cx="3102344" cy="3168351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4048" y="1268759"/>
              <a:ext cx="3102344" cy="3168351"/>
            </a:xfrm>
            <a:prstGeom prst="rect">
              <a:avLst/>
            </a:prstGeom>
          </p:spPr>
        </p:pic>
        <p:sp>
          <p:nvSpPr>
            <p:cNvPr id="15" name="직사각형 14"/>
            <p:cNvSpPr/>
            <p:nvPr/>
          </p:nvSpPr>
          <p:spPr bwMode="auto">
            <a:xfrm>
              <a:off x="5603104" y="2165748"/>
              <a:ext cx="1781452" cy="255898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noFill/>
              <a:round/>
              <a:headEnd/>
              <a:tailEnd/>
            </a:ln>
          </p:spPr>
          <p:txBody>
            <a:bodyPr wrap="none" rtlCol="0" anchor="ctr"/>
            <a:lstStyle/>
            <a:p>
              <a:pPr algn="ctr">
                <a:buFontTx/>
                <a:buNone/>
              </a:pPr>
              <a:endPara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626110" y="1776312"/>
            <a:ext cx="2167154" cy="2061174"/>
            <a:chOff x="496978" y="1259942"/>
            <a:chExt cx="3517972" cy="3177169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978" y="1259942"/>
              <a:ext cx="3517972" cy="3177169"/>
            </a:xfrm>
            <a:prstGeom prst="rect">
              <a:avLst/>
            </a:prstGeom>
          </p:spPr>
        </p:pic>
        <p:sp>
          <p:nvSpPr>
            <p:cNvPr id="18" name="직사각형 17"/>
            <p:cNvSpPr/>
            <p:nvPr/>
          </p:nvSpPr>
          <p:spPr bwMode="auto">
            <a:xfrm rot="21183230">
              <a:off x="1400863" y="2258072"/>
              <a:ext cx="1190538" cy="23482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noFill/>
              <a:round/>
              <a:headEnd/>
              <a:tailEnd/>
            </a:ln>
          </p:spPr>
          <p:txBody>
            <a:bodyPr wrap="none" rtlCol="0" anchor="ctr"/>
            <a:lstStyle/>
            <a:p>
              <a:pPr algn="ctr">
                <a:buFontTx/>
                <a:buNone/>
              </a:pPr>
              <a:endPara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9" name="오른쪽 화살표 18"/>
          <p:cNvSpPr/>
          <p:nvPr/>
        </p:nvSpPr>
        <p:spPr bwMode="auto">
          <a:xfrm>
            <a:off x="3093105" y="2521877"/>
            <a:ext cx="311266" cy="311266"/>
          </a:xfrm>
          <a:prstGeom prst="rightArrow">
            <a:avLst/>
          </a:prstGeom>
          <a:solidFill>
            <a:schemeClr val="tx1"/>
          </a:solidFill>
          <a:ln w="12700">
            <a:noFill/>
            <a:round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endParaRPr lang="ko-KR" altLang="en-US" sz="8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0" t="46512" r="30400" b="8213"/>
          <a:stretch/>
        </p:blipFill>
        <p:spPr>
          <a:xfrm>
            <a:off x="615014" y="3946991"/>
            <a:ext cx="2177508" cy="1796930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31" t="39239" r="37164" b="23743"/>
          <a:stretch/>
        </p:blipFill>
        <p:spPr>
          <a:xfrm>
            <a:off x="3758771" y="3946991"/>
            <a:ext cx="2247628" cy="1819996"/>
          </a:xfrm>
          <a:prstGeom prst="rect">
            <a:avLst/>
          </a:prstGeom>
        </p:spPr>
      </p:pic>
      <p:sp>
        <p:nvSpPr>
          <p:cNvPr id="22" name="오른쪽 화살표 21"/>
          <p:cNvSpPr/>
          <p:nvPr/>
        </p:nvSpPr>
        <p:spPr bwMode="auto">
          <a:xfrm>
            <a:off x="3120438" y="4715845"/>
            <a:ext cx="311266" cy="311266"/>
          </a:xfrm>
          <a:prstGeom prst="rightArrow">
            <a:avLst/>
          </a:prstGeom>
          <a:solidFill>
            <a:schemeClr val="tx1"/>
          </a:solidFill>
          <a:ln w="12700">
            <a:noFill/>
            <a:round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endParaRPr lang="ko-KR" altLang="en-US" sz="8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40362" y="5819199"/>
            <a:ext cx="2121205" cy="390295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ko-KR" altLang="en-US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전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85194" y="5819199"/>
            <a:ext cx="2121205" cy="390295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ko-KR" altLang="en-US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후</a:t>
            </a:r>
          </a:p>
        </p:txBody>
      </p:sp>
    </p:spTree>
    <p:extLst>
      <p:ext uri="{BB962C8B-B14F-4D97-AF65-F5344CB8AC3E}">
        <p14:creationId xmlns:p14="http://schemas.microsoft.com/office/powerpoint/2010/main" val="4124189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1383" y="676479"/>
            <a:ext cx="4235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en-US" altLang="ko-KR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체험 사례 </a:t>
            </a:r>
            <a:r>
              <a:rPr lang="en-US" altLang="ko-KR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전후 </a:t>
            </a:r>
            <a:r>
              <a:rPr lang="en-US" altLang="ko-KR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바디 적용</a:t>
            </a:r>
            <a:r>
              <a:rPr lang="en-US" altLang="ko-KR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560512" y="1051772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182422" y="1566882"/>
            <a:ext cx="6791586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바디 적용 시 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_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뒷목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오른쪽 화살표 25"/>
          <p:cNvSpPr/>
          <p:nvPr/>
        </p:nvSpPr>
        <p:spPr bwMode="auto">
          <a:xfrm>
            <a:off x="3599991" y="3686656"/>
            <a:ext cx="311266" cy="311266"/>
          </a:xfrm>
          <a:prstGeom prst="rightArrow">
            <a:avLst/>
          </a:prstGeom>
          <a:solidFill>
            <a:schemeClr val="tx1"/>
          </a:solidFill>
          <a:ln w="12700">
            <a:noFill/>
            <a:round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endParaRPr lang="ko-KR" altLang="en-US" sz="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7" name="그림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01" y="2168119"/>
            <a:ext cx="3155522" cy="3155522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755" y="2168119"/>
            <a:ext cx="3155522" cy="315552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13442" y="5505378"/>
            <a:ext cx="2121205" cy="390295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ko-KR" altLang="en-US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전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6913" y="5502585"/>
            <a:ext cx="2121205" cy="390295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ko-KR" altLang="en-US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후</a:t>
            </a:r>
          </a:p>
        </p:txBody>
      </p:sp>
    </p:spTree>
    <p:extLst>
      <p:ext uri="{BB962C8B-B14F-4D97-AF65-F5344CB8AC3E}">
        <p14:creationId xmlns:p14="http://schemas.microsoft.com/office/powerpoint/2010/main" val="2086452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1383" y="676479"/>
            <a:ext cx="4235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en-US" altLang="ko-KR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체험 사례 </a:t>
            </a:r>
            <a:r>
              <a:rPr lang="en-US" altLang="ko-KR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전후 </a:t>
            </a:r>
            <a:r>
              <a:rPr lang="en-US" altLang="ko-KR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바디 적용</a:t>
            </a:r>
            <a:r>
              <a:rPr lang="en-US" altLang="ko-KR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560512" y="1051772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479376" y="1284082"/>
            <a:ext cx="6791586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바디 적용 시 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_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무릎 뒤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1424" y="3462078"/>
            <a:ext cx="1697643" cy="390295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ko-KR" altLang="en-US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전</a:t>
            </a:r>
          </a:p>
        </p:txBody>
      </p:sp>
      <p:sp>
        <p:nvSpPr>
          <p:cNvPr id="12" name="오른쪽 화살표 11"/>
          <p:cNvSpPr/>
          <p:nvPr/>
        </p:nvSpPr>
        <p:spPr bwMode="auto">
          <a:xfrm>
            <a:off x="3412096" y="2335034"/>
            <a:ext cx="311266" cy="311266"/>
          </a:xfrm>
          <a:prstGeom prst="rightArrow">
            <a:avLst/>
          </a:prstGeom>
          <a:solidFill>
            <a:schemeClr val="tx1"/>
          </a:solidFill>
          <a:ln w="12700">
            <a:noFill/>
            <a:round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endParaRPr lang="ko-KR" altLang="en-US" sz="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오른쪽 화살표 12"/>
          <p:cNvSpPr/>
          <p:nvPr/>
        </p:nvSpPr>
        <p:spPr bwMode="auto">
          <a:xfrm>
            <a:off x="3342866" y="4757472"/>
            <a:ext cx="311266" cy="311266"/>
          </a:xfrm>
          <a:prstGeom prst="rightArrow">
            <a:avLst/>
          </a:prstGeom>
          <a:solidFill>
            <a:schemeClr val="tx1"/>
          </a:solidFill>
          <a:ln w="12700">
            <a:noFill/>
            <a:round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endParaRPr lang="ko-KR" altLang="en-US" sz="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2" b="9926"/>
          <a:stretch/>
        </p:blipFill>
        <p:spPr>
          <a:xfrm>
            <a:off x="591188" y="1772816"/>
            <a:ext cx="2280530" cy="1714310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758" y="1805894"/>
            <a:ext cx="2285746" cy="1714310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8" r="6954"/>
          <a:stretch/>
        </p:blipFill>
        <p:spPr>
          <a:xfrm rot="16200000">
            <a:off x="760983" y="3797923"/>
            <a:ext cx="2001925" cy="2222929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3"/>
          <a:stretch/>
        </p:blipFill>
        <p:spPr>
          <a:xfrm rot="16200000">
            <a:off x="4211920" y="3754888"/>
            <a:ext cx="2001929" cy="230899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439816" y="3462078"/>
            <a:ext cx="1697643" cy="346886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ko-KR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회 사용 후</a:t>
            </a:r>
            <a:r>
              <a:rPr lang="en-US" altLang="ko-KR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(15</a:t>
            </a:r>
            <a:r>
              <a:rPr lang="ko-KR" altLang="en-US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분</a:t>
            </a:r>
            <a:r>
              <a:rPr lang="en-US" altLang="ko-KR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83432" y="5982358"/>
            <a:ext cx="1697643" cy="346886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ko-KR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회 사용 후</a:t>
            </a:r>
            <a:r>
              <a:rPr lang="en-US" altLang="ko-KR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(15</a:t>
            </a:r>
            <a:r>
              <a:rPr lang="ko-KR" altLang="en-US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분</a:t>
            </a:r>
            <a:r>
              <a:rPr lang="en-US" altLang="ko-KR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67064" y="5982358"/>
            <a:ext cx="1697643" cy="346886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ko-KR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회 사용 후 </a:t>
            </a:r>
            <a:r>
              <a:rPr lang="en-US" altLang="ko-KR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(15</a:t>
            </a:r>
            <a:r>
              <a:rPr lang="ko-KR" altLang="en-US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분</a:t>
            </a:r>
            <a:r>
              <a:rPr lang="en-US" altLang="ko-KR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97431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1383" y="676479"/>
            <a:ext cx="4235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en-US" altLang="ko-KR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체험 사례 </a:t>
            </a:r>
            <a:r>
              <a:rPr lang="en-US" altLang="ko-KR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전후 </a:t>
            </a:r>
            <a:r>
              <a:rPr lang="en-US" altLang="ko-KR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바디 적용</a:t>
            </a:r>
            <a:r>
              <a:rPr lang="en-US" altLang="ko-KR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560512" y="1051772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528550" y="1424620"/>
            <a:ext cx="6791586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바디 적용 시 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_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팔 안쪽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83434" y="5544342"/>
            <a:ext cx="2121205" cy="390295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ko-KR" altLang="en-US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전</a:t>
            </a: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760" y="1874424"/>
            <a:ext cx="2716546" cy="3622063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4" y="1874424"/>
            <a:ext cx="2716547" cy="3622063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4295802" y="5519067"/>
            <a:ext cx="2121205" cy="346886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ko-KR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회 사용 후</a:t>
            </a:r>
            <a:r>
              <a:rPr lang="en-US" altLang="ko-KR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(15</a:t>
            </a:r>
            <a:r>
              <a:rPr lang="ko-KR" altLang="en-US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분</a:t>
            </a:r>
            <a:r>
              <a:rPr lang="en-US" altLang="ko-KR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99812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539966" y="2752581"/>
            <a:ext cx="6245596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ü"/>
            </a:pPr>
            <a:r>
              <a:rPr lang="ko-KR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유해환경으로부터 </a:t>
            </a:r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피부를 보호하고 싶으신 분</a:t>
            </a:r>
            <a:endParaRPr lang="en-US" altLang="ko-KR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ü"/>
            </a:pPr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주름에 대한 고민이 있으신 분</a:t>
            </a:r>
            <a:endParaRPr lang="en-US" altLang="ko-KR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ü"/>
            </a:pPr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밤 사이 피부 </a:t>
            </a:r>
            <a:r>
              <a:rPr lang="ko-KR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진정 제품으로 </a:t>
            </a:r>
            <a:r>
              <a:rPr lang="ko-KR" alt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케어하시고</a:t>
            </a:r>
            <a:r>
              <a:rPr lang="ko-KR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싶으신 분</a:t>
            </a:r>
            <a:endParaRPr lang="en-US" altLang="ko-KR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ü"/>
            </a:pPr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하나의 제품으로 다양하게 활용하고 싶으신 </a:t>
            </a:r>
            <a:r>
              <a:rPr lang="ko-KR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</a:t>
            </a:r>
            <a:endParaRPr lang="en-US" altLang="ko-KR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ü"/>
            </a:pPr>
            <a:r>
              <a:rPr lang="ko-KR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슬리핑 팩을 찾고 계시는 분</a:t>
            </a:r>
            <a:endParaRPr lang="en-US" altLang="ko-KR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9376" y="1052736"/>
            <a:ext cx="2499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r>
              <a:rPr lang="en-US" altLang="ko-KR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권장 대상</a:t>
            </a:r>
            <a:endParaRPr lang="en-US" altLang="ko-KR" sz="20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1" name="직선 연결선 10"/>
          <p:cNvCxnSpPr/>
          <p:nvPr/>
        </p:nvCxnSpPr>
        <p:spPr bwMode="auto">
          <a:xfrm>
            <a:off x="539966" y="1483820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01366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사용자 지정 1">
      <a:majorFont>
        <a:latin typeface="Georgia"/>
        <a:ea typeface="굴림"/>
        <a:cs typeface=""/>
      </a:majorFont>
      <a:minorFont>
        <a:latin typeface="Georgia"/>
        <a:ea typeface="새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rotWithShape="0">
          <a:gsLst>
            <a:gs pos="0">
              <a:srgbClr val="B2B26B"/>
            </a:gs>
            <a:gs pos="50000">
              <a:srgbClr val="FFFF99"/>
            </a:gs>
            <a:gs pos="100000">
              <a:srgbClr val="B2B26B"/>
            </a:gs>
          </a:gsLst>
          <a:lin ang="0" scaled="1"/>
        </a:gradFill>
        <a:ln w="12700">
          <a:solidFill>
            <a:schemeClr val="tx1"/>
          </a:solidFill>
          <a:round/>
          <a:headEnd/>
          <a:tailEnd/>
        </a:ln>
      </a:spPr>
      <a:bodyPr wrap="none" anchor="ctr"/>
      <a:lstStyle>
        <a:defPPr>
          <a:buFontTx/>
          <a:buNone/>
          <a:defRPr kumimoji="1" sz="800">
            <a:solidFill>
              <a:schemeClr val="tx1"/>
            </a:solidFill>
            <a:latin typeface="+mn-ea"/>
            <a:ea typeface="+mn-ea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50827</TotalTime>
  <Words>824</Words>
  <Application>Microsoft Office PowerPoint</Application>
  <PresentationFormat>와이드스크린</PresentationFormat>
  <Paragraphs>130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6" baseType="lpstr">
      <vt:lpstr>Arial</vt:lpstr>
      <vt:lpstr>HY헤드라인M</vt:lpstr>
      <vt:lpstr>Times New Roman</vt:lpstr>
      <vt:lpstr>굴림</vt:lpstr>
      <vt:lpstr>새굴림</vt:lpstr>
      <vt:lpstr>Wingdings</vt:lpstr>
      <vt:lpstr>Georgia</vt:lpstr>
      <vt:lpstr>휴먼모음T</vt:lpstr>
      <vt:lpstr>맑은 고딕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Be interactive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신연숙</dc:creator>
  <cp:lastModifiedBy>GC_KIM YJ</cp:lastModifiedBy>
  <cp:revision>2707</cp:revision>
  <cp:lastPrinted>2018-07-16T08:04:32Z</cp:lastPrinted>
  <dcterms:created xsi:type="dcterms:W3CDTF">2000-04-30T05:41:15Z</dcterms:created>
  <dcterms:modified xsi:type="dcterms:W3CDTF">2021-07-29T01:40:49Z</dcterms:modified>
</cp:coreProperties>
</file>