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ink/ink1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4" r:id="rId12"/>
    <p:sldId id="266" r:id="rId13"/>
    <p:sldId id="303" r:id="rId14"/>
    <p:sldId id="267" r:id="rId15"/>
    <p:sldId id="299" r:id="rId16"/>
    <p:sldId id="300" r:id="rId17"/>
    <p:sldId id="268" r:id="rId18"/>
    <p:sldId id="270" r:id="rId19"/>
    <p:sldId id="297" r:id="rId20"/>
    <p:sldId id="271" r:id="rId21"/>
    <p:sldId id="286" r:id="rId22"/>
    <p:sldId id="287" r:id="rId23"/>
    <p:sldId id="272" r:id="rId24"/>
    <p:sldId id="273" r:id="rId25"/>
    <p:sldId id="274" r:id="rId26"/>
    <p:sldId id="275" r:id="rId27"/>
    <p:sldId id="276" r:id="rId28"/>
    <p:sldId id="278" r:id="rId29"/>
    <p:sldId id="279" r:id="rId30"/>
    <p:sldId id="301" r:id="rId31"/>
    <p:sldId id="280" r:id="rId32"/>
    <p:sldId id="281" r:id="rId33"/>
    <p:sldId id="282" r:id="rId34"/>
    <p:sldId id="283" r:id="rId35"/>
    <p:sldId id="285" r:id="rId36"/>
    <p:sldId id="284" r:id="rId37"/>
    <p:sldId id="288" r:id="rId38"/>
    <p:sldId id="289" r:id="rId39"/>
    <p:sldId id="290" r:id="rId40"/>
    <p:sldId id="291" r:id="rId41"/>
    <p:sldId id="292" r:id="rId42"/>
    <p:sldId id="294" r:id="rId43"/>
    <p:sldId id="295" r:id="rId44"/>
    <p:sldId id="296" r:id="rId45"/>
  </p:sldIdLst>
  <p:sldSz cx="12192000" cy="6858000"/>
  <p:notesSz cx="6858000" cy="9144000"/>
  <p:embeddedFontLst>
    <p:embeddedFont>
      <p:font typeface="Bodoni MT Condensed" panose="02070606080606020203" pitchFamily="18" charset="0"/>
      <p:regular r:id="rId46"/>
      <p:bold r:id="rId47"/>
      <p:italic r:id="rId48"/>
      <p:boldItalic r:id="rId49"/>
    </p:embeddedFont>
    <p:embeddedFont>
      <p:font typeface="Malgun Gothic Semilight" panose="020B0502040204020203" pitchFamily="50" charset="-127"/>
      <p:regular r:id="rId50"/>
    </p:embeddedFont>
    <p:embeddedFont>
      <p:font typeface="맑은 고딕" panose="020B0503020000020004" pitchFamily="50" charset="-127"/>
      <p:regular r:id="rId51"/>
      <p:bold r:id="rId5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808080"/>
    <a:srgbClr val="5AC68B"/>
    <a:srgbClr val="E1F3E8"/>
    <a:srgbClr val="357D76"/>
    <a:srgbClr val="8FEDC7"/>
    <a:srgbClr val="3AEA57"/>
    <a:srgbClr val="90F4AA"/>
    <a:srgbClr val="85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1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51228;&#45320;&#47092;&#48148;&#51060;&#50724;&#50629;&#47924;\5.%20&#44397;&#52293;&#44284;&#51228;&#50629;&#47924;(&#49472;&#46972;&#51648;&#45356;&#46972;)\2.%20&#49472;&#46972;&#51648;&#45356;&#46972;%20BG&#52628;&#52636;&#47932;%20&#50504;&#51221;&#49457;%20&#54217;&#44032;\2.%20&#49472;&#47112;&#51648;&#45356;&#46972;%20BG&#52628;&#52636;&#47932;%20&#50504;&#51221;&#49457;%20&#54217;&#4403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캡틴보고용!$Z$20</c:f>
              <c:strCache>
                <c:ptCount val="1"/>
                <c:pt idx="0">
                  <c:v>50% BG 15배수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캡틴보고용!$AA$19:$AH$19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12</c:v>
                </c:pt>
              </c:numCache>
            </c:numRef>
          </c:xVal>
          <c:yVal>
            <c:numRef>
              <c:f>캡틴보고용!$AA$20:$AH$20</c:f>
              <c:numCache>
                <c:formatCode>General</c:formatCode>
                <c:ptCount val="8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E5A-4EB3-B909-B232882C27DF}"/>
            </c:ext>
          </c:extLst>
        </c:ser>
        <c:ser>
          <c:idx val="1"/>
          <c:order val="1"/>
          <c:tx>
            <c:strRef>
              <c:f>캡틴보고용!$Z$21</c:f>
              <c:strCache>
                <c:ptCount val="1"/>
                <c:pt idx="0">
                  <c:v>50% BG 30배수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캡틴보고용!$AA$19:$AI$19</c:f>
              <c:strCache>
                <c:ptCount val="9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12</c:v>
                </c:pt>
                <c:pt idx="8">
                  <c:v>감소율</c:v>
                </c:pt>
              </c:strCache>
            </c:strRef>
          </c:xVal>
          <c:yVal>
            <c:numRef>
              <c:f>캡틴보고용!$AA$21:$AH$21</c:f>
              <c:numCache>
                <c:formatCode>General</c:formatCode>
                <c:ptCount val="8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E5A-4EB3-B909-B232882C27DF}"/>
            </c:ext>
          </c:extLst>
        </c:ser>
        <c:ser>
          <c:idx val="2"/>
          <c:order val="2"/>
          <c:tx>
            <c:strRef>
              <c:f>캡틴보고용!$Z$22</c:f>
              <c:strCache>
                <c:ptCount val="1"/>
                <c:pt idx="0">
                  <c:v>70% BG 15배수</c:v>
                </c:pt>
              </c:strCache>
            </c:strRef>
          </c:tx>
          <c:spPr>
            <a:ln w="19050" cap="rnd">
              <a:solidFill>
                <a:schemeClr val="accent3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캡틴보고용!$AA$19:$AH$19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12</c:v>
                </c:pt>
              </c:numCache>
            </c:numRef>
          </c:xVal>
          <c:yVal>
            <c:numRef>
              <c:f>캡틴보고용!$AA$22:$AH$22</c:f>
              <c:numCache>
                <c:formatCode>General</c:formatCode>
                <c:ptCount val="8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E5A-4EB3-B909-B232882C27DF}"/>
            </c:ext>
          </c:extLst>
        </c:ser>
        <c:ser>
          <c:idx val="3"/>
          <c:order val="3"/>
          <c:tx>
            <c:strRef>
              <c:f>캡틴보고용!$Z$31</c:f>
              <c:strCache>
                <c:ptCount val="1"/>
                <c:pt idx="0">
                  <c:v>70% BG 30배수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5A-4EB3-B909-B232882C27DF}"/>
                </c:ext>
              </c:extLst>
            </c:dLbl>
            <c:dLbl>
              <c:idx val="1"/>
              <c:layout>
                <c:manualLayout>
                  <c:x val="1.3161661205277649E-2"/>
                  <c:y val="-1.64626921993154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E5A-4EB3-B909-B232882C27DF}"/>
                </c:ext>
              </c:extLst>
            </c:dLbl>
            <c:dLbl>
              <c:idx val="2"/>
              <c:layout>
                <c:manualLayout>
                  <c:x val="-4.131077701411702E-2"/>
                  <c:y val="-7.12812594817683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E5A-4EB3-B909-B232882C27DF}"/>
                </c:ext>
              </c:extLst>
            </c:dLbl>
            <c:dLbl>
              <c:idx val="3"/>
              <c:layout>
                <c:manualLayout>
                  <c:x val="-4.3721979884434062E-2"/>
                  <c:y val="-6.51744597285407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E5A-4EB3-B909-B232882C27DF}"/>
                </c:ext>
              </c:extLst>
            </c:dLbl>
            <c:dLbl>
              <c:idx val="4"/>
              <c:layout>
                <c:manualLayout>
                  <c:x val="-3.5643706920190782E-2"/>
                  <c:y val="-6.16868519639612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E5A-4EB3-B909-B232882C27DF}"/>
                </c:ext>
              </c:extLst>
            </c:dLbl>
            <c:dLbl>
              <c:idx val="5"/>
              <c:layout>
                <c:manualLayout>
                  <c:x val="-4.173297153360004E-2"/>
                  <c:y val="-6.08174744872812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E5A-4EB3-B909-B232882C27DF}"/>
                </c:ext>
              </c:extLst>
            </c:dLbl>
            <c:dLbl>
              <c:idx val="6"/>
              <c:layout>
                <c:manualLayout>
                  <c:x val="-3.8658811765392549E-2"/>
                  <c:y val="-5.55800522107336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E5A-4EB3-B909-B232882C27DF}"/>
                </c:ext>
              </c:extLst>
            </c:dLbl>
            <c:dLbl>
              <c:idx val="7"/>
              <c:layout>
                <c:manualLayout>
                  <c:x val="-6.6389296659996721E-3"/>
                  <c:y val="-5.6999041665204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E5A-4EB3-B909-B232882C27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캡틴보고용!$AA$27:$AH$27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12</c:v>
                </c:pt>
              </c:numCache>
            </c:numRef>
          </c:xVal>
          <c:yVal>
            <c:numRef>
              <c:f>캡틴보고용!$AA$31:$AH$31</c:f>
              <c:numCache>
                <c:formatCode>0.00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93.65852363568618</c:v>
                </c:pt>
                <c:pt idx="3">
                  <c:v>93.967699265064368</c:v>
                </c:pt>
                <c:pt idx="4">
                  <c:v>94.360217890188025</c:v>
                </c:pt>
                <c:pt idx="5">
                  <c:v>95.158231437694639</c:v>
                </c:pt>
                <c:pt idx="6">
                  <c:v>95.152801694661335</c:v>
                </c:pt>
                <c:pt idx="7">
                  <c:v>95.749394710445245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FE5A-4EB3-B909-B232882C27DF}"/>
            </c:ext>
          </c:extLst>
        </c:ser>
        <c:ser>
          <c:idx val="4"/>
          <c:order val="4"/>
          <c:tx>
            <c:strRef>
              <c:f>캡틴보고용!$Z$24</c:f>
              <c:strCache>
                <c:ptCount val="1"/>
                <c:pt idx="0">
                  <c:v>100% BG 15배수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dashDot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캡틴보고용!$AA$19:$AH$19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12</c:v>
                </c:pt>
              </c:numCache>
            </c:numRef>
          </c:xVal>
          <c:yVal>
            <c:numRef>
              <c:f>캡틴보고용!$AA$24:$AH$24</c:f>
              <c:numCache>
                <c:formatCode>General</c:formatCode>
                <c:ptCount val="8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FE5A-4EB3-B909-B232882C27DF}"/>
            </c:ext>
          </c:extLst>
        </c:ser>
        <c:ser>
          <c:idx val="5"/>
          <c:order val="5"/>
          <c:tx>
            <c:strRef>
              <c:f>캡틴보고용!$Z$25</c:f>
              <c:strCache>
                <c:ptCount val="1"/>
                <c:pt idx="0">
                  <c:v>100% BG 30배수</c:v>
                </c:pt>
              </c:strCache>
            </c:strRef>
          </c:tx>
          <c:spPr>
            <a:ln w="19050" cap="rnd">
              <a:solidFill>
                <a:schemeClr val="accent6"/>
              </a:solidFill>
              <a:prstDash val="lgDash"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캡틴보고용!$AA$19:$AH$19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12</c:v>
                </c:pt>
              </c:numCache>
            </c:numRef>
          </c:xVal>
          <c:yVal>
            <c:numRef>
              <c:f>캡틴보고용!$AA$25:$AH$25</c:f>
              <c:numCache>
                <c:formatCode>General</c:formatCode>
                <c:ptCount val="8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FE5A-4EB3-B909-B232882C2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50824176"/>
        <c:axId val="-750819280"/>
      </c:scatterChart>
      <c:valAx>
        <c:axId val="-750824176"/>
        <c:scaling>
          <c:orientation val="minMax"/>
          <c:max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z="1000" b="1">
                    <a:solidFill>
                      <a:sysClr val="windowText" lastClr="000000"/>
                    </a:solidFill>
                  </a:rPr>
                  <a:t>Week</a:t>
                </a:r>
                <a:endParaRPr lang="ko-KR" altLang="en-US" sz="1000" b="1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750819280"/>
        <c:crosses val="autoZero"/>
        <c:crossBetween val="midCat"/>
        <c:majorUnit val="1"/>
      </c:valAx>
      <c:valAx>
        <c:axId val="-750819280"/>
        <c:scaling>
          <c:orientation val="minMax"/>
          <c:max val="100"/>
          <c:min val="5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altLang="ko-KR" sz="1000" b="1" baseline="0" dirty="0" err="1" smtClean="0">
                    <a:solidFill>
                      <a:sysClr val="windowText" lastClr="000000"/>
                    </a:solidFill>
                    <a:latin typeface="+mj-lt"/>
                    <a:ea typeface="+mn-ea"/>
                  </a:rPr>
                  <a:t>Amentoflavone</a:t>
                </a:r>
                <a:endParaRPr lang="en-US" altLang="ko-KR" sz="1000" b="1" baseline="0" dirty="0">
                  <a:solidFill>
                    <a:sysClr val="windowText" lastClr="000000"/>
                  </a:solidFill>
                  <a:latin typeface="+mj-lt"/>
                  <a:ea typeface="+mn-ea"/>
                </a:endParaRPr>
              </a:p>
              <a:p>
                <a:pPr>
                  <a:defRPr b="1">
                    <a:solidFill>
                      <a:sysClr val="windowText" lastClr="000000"/>
                    </a:solidFill>
                    <a:latin typeface="+mj-lt"/>
                  </a:defRPr>
                </a:pPr>
                <a:r>
                  <a:rPr lang="en-US" altLang="ko-KR" sz="1000" b="1" baseline="0" dirty="0" smtClean="0">
                    <a:solidFill>
                      <a:sysClr val="windowText" lastClr="000000"/>
                    </a:solidFill>
                    <a:latin typeface="+mj-lt"/>
                    <a:ea typeface="+mn-ea"/>
                  </a:rPr>
                  <a:t>content </a:t>
                </a:r>
                <a:r>
                  <a:rPr lang="en-US" altLang="ko-KR" sz="1000" b="1" baseline="0" dirty="0">
                    <a:solidFill>
                      <a:sysClr val="windowText" lastClr="000000"/>
                    </a:solidFill>
                    <a:latin typeface="+mj-lt"/>
                    <a:ea typeface="+mn-ea"/>
                  </a:rPr>
                  <a:t>(%)</a:t>
                </a:r>
                <a:endParaRPr lang="ko-KR" altLang="en-US" sz="1000" b="1" dirty="0">
                  <a:solidFill>
                    <a:sysClr val="windowText" lastClr="000000"/>
                  </a:solidFill>
                  <a:latin typeface="+mj-lt"/>
                  <a:ea typeface="+mn-ea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750824176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13T01:53:23.639"/>
    </inkml:context>
    <inkml:brush xml:id="br0">
      <inkml:brushProperty name="width" value="0.05833" units="cm"/>
      <inkml:brushProperty name="height" value="0.05833" units="cm"/>
      <inkml:brushProperty name="color" value="#FFF200"/>
      <inkml:brushProperty name="fitToCurve" value="1"/>
    </inkml:brush>
  </inkml:definitions>
  <inkml:traceGroup>
    <inkml:annotationXML>
      <emma:emma xmlns:emma="http://www.w3.org/2003/04/emma" version="1.0">
        <emma:interpretation id="{CCBC846C-EE42-4859-BA63-421AB89A55CE}" emma:medium="tactile" emma:mode="ink">
          <msink:context xmlns:msink="http://schemas.microsoft.com/ink/2010/main" type="writingRegion" rotatedBoundingBox="29628,15038 31637,15038 31637,16493 29628,16493"/>
        </emma:interpretation>
      </emma:emma>
    </inkml:annotationXML>
    <inkml:traceGroup>
      <inkml:annotationXML>
        <emma:emma xmlns:emma="http://www.w3.org/2003/04/emma" version="1.0">
          <emma:interpretation id="{D47A4426-0BB4-4BD2-AD2C-270D8B667E94}" emma:medium="tactile" emma:mode="ink">
            <msink:context xmlns:msink="http://schemas.microsoft.com/ink/2010/main" type="paragraph" rotatedBoundingBox="29628,15038 31637,15038 31637,16493 29628,164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6AB50A-C4FA-4485-AB47-030ADBD5DF43}" emma:medium="tactile" emma:mode="ink">
              <msink:context xmlns:msink="http://schemas.microsoft.com/ink/2010/main" type="line" rotatedBoundingBox="29628,15038 31637,15038 31637,16493 29628,16493"/>
            </emma:interpretation>
          </emma:emma>
        </inkml:annotationXML>
        <inkml:traceGroup>
          <inkml:annotationXML>
            <emma:emma xmlns:emma="http://www.w3.org/2003/04/emma" version="1.0">
              <emma:interpretation id="{F0FC2065-B9C5-49D6-9C62-DB2A099B31D3}" emma:medium="tactile" emma:mode="ink">
                <msink:context xmlns:msink="http://schemas.microsoft.com/ink/2010/main" type="inkWord" rotatedBoundingBox="29628,15038 31637,15038 31637,16493 29628,16493"/>
              </emma:interpretation>
              <emma:one-of disjunction-type="recognition" id="oneOf0">
                <emma:interpretation id="interp0" emma:lang="" emma:confidence="0">
                  <emma:literal>다</emma:literal>
                </emma:interpretation>
                <emma:interpretation id="interp1" emma:lang="" emma:confidence="0">
                  <emma:literal>8</emma:literal>
                </emma:interpretation>
                <emma:interpretation id="interp2" emma:lang="" emma:confidence="0">
                  <emma:literal>d</emma:literal>
                </emma:interpretation>
                <emma:interpretation id="interp3" emma:lang="" emma:confidence="0">
                  <emma:literal>屯</emma:literal>
                </emma:interpretation>
                <emma:interpretation id="interp4" emma:lang="" emma:confidence="0">
                  <emma:literal>七</emma:literal>
                </emma:interpretation>
              </emma:one-of>
            </emma:emma>
          </inkml:annotationXML>
          <inkml:trace contextRef="#ctx0" brushRef="#br0">556 17 1560 0,'0'0'260'15,"0"0"-164"-15,0 0 20 16,0 0-3-16,0 0-23 16,0 0-38-16,-22 17-33 15,1 0 2-15,-6 5 1 16,-4 5 5-16,-7 3-6 16,-5 1 2-16,-4 4 5 15,-1-1 7-15,-1 0-9 16,5-1-2-16,4-3-9 15,4-3-5-15,5-5-8 16,5-2-1-16,6-2 6 16,6-5-1-16,4-2-6 0,4-4 1 15,3-3-1-15,3 0 1 16,0-3-1-16,0 1 35 16,10-1-12-16,6 0-6 15,4-1-4-15,4 0-5 16,6 0-7-16,3 0 6 15,4 0-6-15,6 0 0 16,7 0 8-16,4 0-7 16,5 0-1-16,-1 0 0 15,0 0 0-15,-8 0 0 16,-6 0-1-16,-10 2 0 16,-6 1 0-16,-9 0 0 15,-3 1 0-15,-6-3 0 0,-3 0 1 16,-2 0 0-1,-1 0 1-15,-4-1-1 0,1 0 1 16,-1 0-1-16,0 0 5 16,0 0 3-16,0 0 5 15,0 0-1-15,-7-4-7 16,-7-6-4-16,2-2 4 16,-3-1-5-16,-4-2 0 15,-2-1-1-15,-5-3 1 16,-1-3 0-16,-3 0-1 15,0-1-1-15,-3-1 1 16,0-2 0-16,0 2-1 0,0-2 1 16,2 2-1-16,1 2-6 15,-3 3-2-15,7 3 8 16,2 2 1-16,1 3-2 16,6 3 1-16,4-1 1 15,6 3 0-15,0 2 0 16,4 0-1-16,2 3-5 15,1 0-2-15,0 0 1 16,0 1 1-16,0 0 5 16,0 0-1-16,0 0 2 15,0 0 0-15,1 1 0 16,5 3-1-16,-2 1 1 16,0 4 1-16,2-1 0 15,1 2 0-15,-2 3 0 16,-1 1 12-16,0 2-1 0,0 3-4 15,1 1 1-15,0 4 1 16,1 4 6-16,0 5-1 16,3 4 0-16,2 5-7 15,0-1-2-15,3 2 0 16,-2-4-5-16,1 0 5 16,-3-5-5-16,0-5 0 15,0-3 5-15,-3-3-4 16,0-5-2-16,0-4 0 15,-4-5 0-15,1-3 0 16,-2-4-1-16,-1 0 0 16,-1-2 1-16,3 0 6 15,1 0 6-15,1-11-2 0,2-3 5 16,0-5-14 0,3-6 0-16,1-6 5 0,-2-4-6 15,1-7 0-15,0-5 0 16,3-3 0-16,-2-5-7 15,3 0-3-15,-2 0-4 16,2 5 13-16,-1 5-8 16,0 5-2-16,-3 8-4 15,0 6-1-15,-3 7-7 16,0 5-6-16,-4 6-19 16,1 2-31-16,-1 1-52 15,-1 4-74-15,0 1-126 16,-2 0-519-16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15602" b="-1"/>
          <a:stretch/>
        </p:blipFill>
        <p:spPr>
          <a:xfrm>
            <a:off x="-16435" y="-12111"/>
            <a:ext cx="12208436" cy="687011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1105817"/>
            <a:ext cx="3187700" cy="3187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127108" y="4045734"/>
            <a:ext cx="7691703" cy="69383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</a:t>
            </a:r>
            <a:r>
              <a:rPr lang="en-US" altLang="ko-KR" sz="1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DERM EX</a:t>
            </a:r>
            <a:r>
              <a:rPr lang="ko-KR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교육자료</a:t>
            </a:r>
            <a:endParaRPr lang="en-US" altLang="ko-Kore-KR" sz="19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34" charset="-128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307101" y="5871068"/>
            <a:ext cx="4593203" cy="900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ko-KR" sz="900" b="0" dirty="0" smtClean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한국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기준으로 만들어진 자료입니다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900" b="0" dirty="0" smtClean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각 국가별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식악처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기준 및 법률 기준이 다르니 참고하여 주시기 바랍니다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900" b="0" dirty="0" smtClean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교육용 자료 입니다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외부에 배포되지 않도록 해주시기 바랍니다</a:t>
            </a:r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424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15602" b="-1"/>
          <a:stretch/>
        </p:blipFill>
        <p:spPr>
          <a:xfrm>
            <a:off x="-16435" y="-12111"/>
            <a:ext cx="12208436" cy="6870111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1810268" y="34296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4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 userDrawn="1"/>
        </p:nvSpPr>
        <p:spPr>
          <a:xfrm>
            <a:off x="1847528" y="2278013"/>
            <a:ext cx="8515672" cy="372388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 userDrawn="1"/>
        </p:nvSpPr>
        <p:spPr>
          <a:xfrm>
            <a:off x="658368" y="1106805"/>
            <a:ext cx="841248" cy="487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 userDrawn="1"/>
        </p:nvSpPr>
        <p:spPr>
          <a:xfrm>
            <a:off x="1774074" y="1118082"/>
            <a:ext cx="9499667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회원 분이 과대 광고로 인하여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피해가 가지 않도록 건전한 광고 문화에 힘쓰고 있습니다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 과대광고에 관한 법률을 참고 하시어 허위 과대광고로 이어지지 않도록 많은 협조 부탁드립니다</a:t>
            </a:r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교육을 위한 자료로 외부 반출 및 별도 게시를 할 수 없습니다</a:t>
            </a:r>
            <a:r>
              <a:rPr lang="en-US" altLang="ko-KR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999777" y="2441477"/>
            <a:ext cx="2977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과대광고에 관한 법률 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77536" y="1152930"/>
            <a:ext cx="808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Important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793440" y="6162238"/>
            <a:ext cx="86700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화장품법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시행규칙 제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범위 등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[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2018. 4. 19.] [</a:t>
            </a:r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총리령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1454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2018. 4. 11., </a:t>
            </a:r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타법개정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5] &lt;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개정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2017. 1. 12.&gt; 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범위 및 준수사항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2035538" y="2774585"/>
            <a:ext cx="81672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의약품으로 잘못 인식할 우려가 있는 내용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제품의 명칭 및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효능ㆍ효과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등에 대한 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경쟁상품과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비교하는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표시ㆍ광고는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비교 대상 및 기준을 분명히 밝히고 객관적으로 확인될 수 있는 사항만을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하며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배타성을 띤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최상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등의 절대적 표현의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사실과 다르거나 부분적으로 사실이라고 하더라도 전체적으로 보아 소비자가 잘못 인식할 우려가 있는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또는   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소비자를 속이거나 소비자가 속을 우려가 있는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품질ㆍ효능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등에 관하여 객관적으로 확인될 수 없거나 확인되지 않았는데도 불구하고 이를 광고하거나 법 제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호에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따른 화장품의 범위를 벗어나는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저속하거나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혐오감을 주는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표현ㆍ도안ㆍ사진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등을 이용하는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국제적 멸종위기종의 가공품이 함유된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화장품임을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표현하거나 암시하는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사실 유무와 관계없이 다른 제품을 비방하거나 비방한다고 의심이 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  </a:t>
            </a: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91417"/>
            <a:ext cx="603250" cy="603250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83200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15602" b="-1"/>
          <a:stretch/>
        </p:blipFill>
        <p:spPr>
          <a:xfrm>
            <a:off x="-16435" y="-12111"/>
            <a:ext cx="12208436" cy="68701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 userDrawn="1"/>
        </p:nvSpPr>
        <p:spPr>
          <a:xfrm rot="16200000">
            <a:off x="-1689414" y="3660089"/>
            <a:ext cx="4932971" cy="10218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0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CONTENTS.</a:t>
            </a:r>
            <a:endParaRPr lang="en-US" altLang="ko-KR" sz="6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/>
          <p:cNvGrpSpPr/>
          <p:nvPr userDrawn="1"/>
        </p:nvGrpSpPr>
        <p:grpSpPr>
          <a:xfrm>
            <a:off x="2339945" y="377053"/>
            <a:ext cx="3733195" cy="935404"/>
            <a:chOff x="2339945" y="377053"/>
            <a:chExt cx="3733195" cy="93540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2339945" y="832839"/>
              <a:ext cx="3733195" cy="47961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25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브랜드 소개</a:t>
              </a:r>
              <a:endParaRPr lang="en-US" altLang="ko-KR" sz="2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2339946" y="377053"/>
              <a:ext cx="2963890" cy="55707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30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01.</a:t>
              </a:r>
              <a:endParaRPr lang="en-US" altLang="ko-KR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" name="그룹 1"/>
          <p:cNvGrpSpPr/>
          <p:nvPr userDrawn="1"/>
        </p:nvGrpSpPr>
        <p:grpSpPr>
          <a:xfrm>
            <a:off x="5414069" y="377053"/>
            <a:ext cx="2963890" cy="967080"/>
            <a:chOff x="2339946" y="2206565"/>
            <a:chExt cx="2963890" cy="96708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2339946" y="2658119"/>
              <a:ext cx="2760529" cy="51552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25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제품 개발 스토리</a:t>
              </a:r>
              <a:endParaRPr lang="en-US" altLang="ko-KR" sz="2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2339946" y="2206565"/>
              <a:ext cx="2963890" cy="55707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30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02.</a:t>
              </a:r>
              <a:endParaRPr lang="en-US" altLang="ko-KR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" name="그룹 3"/>
          <p:cNvGrpSpPr/>
          <p:nvPr userDrawn="1"/>
        </p:nvGrpSpPr>
        <p:grpSpPr>
          <a:xfrm>
            <a:off x="5414069" y="2176187"/>
            <a:ext cx="2963890" cy="935403"/>
            <a:chOff x="6159871" y="377053"/>
            <a:chExt cx="2963890" cy="9354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6159872" y="832838"/>
              <a:ext cx="2409362" cy="47961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25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Reference</a:t>
              </a:r>
              <a:endParaRPr lang="en-US" altLang="ko-KR" sz="2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6159871" y="377053"/>
              <a:ext cx="2963890" cy="55707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30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04.</a:t>
              </a:r>
              <a:endParaRPr lang="en-US" altLang="ko-KR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4"/>
          <p:cNvGrpSpPr/>
          <p:nvPr userDrawn="1"/>
        </p:nvGrpSpPr>
        <p:grpSpPr>
          <a:xfrm>
            <a:off x="2339945" y="2176187"/>
            <a:ext cx="2963891" cy="2270394"/>
            <a:chOff x="2339945" y="4013696"/>
            <a:chExt cx="2963891" cy="227039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2339945" y="4469482"/>
              <a:ext cx="2197679" cy="51552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25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제품 소개</a:t>
              </a:r>
              <a:endParaRPr lang="en-US" altLang="ko-KR" sz="2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2339946" y="4991428"/>
              <a:ext cx="1885689" cy="129266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 </a:t>
              </a:r>
              <a:r>
                <a:rPr lang="ko-KR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특장점</a:t>
              </a:r>
              <a:endPara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 </a:t>
              </a:r>
              <a:r>
                <a:rPr lang="ko-KR" altLang="en-US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핵심원료</a:t>
              </a:r>
              <a:r>
                <a:rPr lang="ko-KR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소개</a:t>
              </a:r>
              <a:endPara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 </a:t>
              </a:r>
              <a:r>
                <a:rPr lang="ko-KR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구성</a:t>
              </a:r>
              <a:endPara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marL="0" marR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 </a:t>
              </a:r>
              <a:r>
                <a:rPr lang="ko-KR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권장 대상</a:t>
              </a:r>
              <a:endParaRPr lang="en-US" altLang="ko-K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2339946" y="4013696"/>
              <a:ext cx="2963890" cy="55707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30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03.</a:t>
              </a:r>
              <a:endParaRPr lang="en-US" altLang="ko-KR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" name="그룹 2"/>
          <p:cNvGrpSpPr/>
          <p:nvPr userDrawn="1"/>
        </p:nvGrpSpPr>
        <p:grpSpPr>
          <a:xfrm>
            <a:off x="2339945" y="5071684"/>
            <a:ext cx="2963890" cy="967079"/>
            <a:chOff x="6159871" y="2206565"/>
            <a:chExt cx="2963890" cy="96707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6159871" y="2658118"/>
              <a:ext cx="2963890" cy="51552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25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경쟁사 비교분석</a:t>
              </a:r>
              <a:endParaRPr lang="en-US" altLang="ko-KR" sz="2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 userDrawn="1"/>
          </p:nvSpPr>
          <p:spPr>
            <a:xfrm>
              <a:off x="6159871" y="2206565"/>
              <a:ext cx="2963890" cy="55707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30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05.</a:t>
              </a:r>
              <a:endParaRPr lang="en-US" altLang="ko-KR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75970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39585" r="28136" b="-2"/>
          <a:stretch/>
        </p:blipFill>
        <p:spPr>
          <a:xfrm>
            <a:off x="-16436" y="-33867"/>
            <a:ext cx="12208435" cy="6891867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1810268" y="34296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4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91417"/>
            <a:ext cx="603250" cy="603250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252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91417"/>
            <a:ext cx="603250" cy="60325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43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0" t="4716" r="6622"/>
          <a:stretch/>
        </p:blipFill>
        <p:spPr>
          <a:xfrm>
            <a:off x="-24713" y="-27384"/>
            <a:ext cx="12216714" cy="685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0" t="4716" r="6622"/>
          <a:stretch/>
        </p:blipFill>
        <p:spPr>
          <a:xfrm>
            <a:off x="-24713" y="339436"/>
            <a:ext cx="12216714" cy="6858000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91417"/>
            <a:ext cx="603250" cy="60325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60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2" t="19538"/>
          <a:stretch/>
        </p:blipFill>
        <p:spPr>
          <a:xfrm>
            <a:off x="0" y="0"/>
            <a:ext cx="12192000" cy="707651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27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400" y="0"/>
            <a:ext cx="13081000" cy="7358063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91417"/>
            <a:ext cx="603250" cy="60325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20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91417"/>
            <a:ext cx="603250" cy="60325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74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순서도: 처리 10"/>
          <p:cNvSpPr/>
          <p:nvPr userDrawn="1"/>
        </p:nvSpPr>
        <p:spPr>
          <a:xfrm>
            <a:off x="0" y="0"/>
            <a:ext cx="12192000" cy="3787140"/>
          </a:xfrm>
          <a:prstGeom prst="flowChartProcess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91417"/>
            <a:ext cx="603250" cy="60325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967"/>
            <a:ext cx="2295340" cy="19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All Rights Reserved.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9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3CFC7-6BC4-452C-AEF6-58D5C0F6AA2F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28657-CB60-4E1E-87F3-487D01C86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29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emf"/><Relationship Id="rId5" Type="http://schemas.openxmlformats.org/officeDocument/2006/relationships/customXml" Target="../ink/ink1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68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915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05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 DERM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브랜드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210" y="4903052"/>
            <a:ext cx="2932422" cy="195494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272" y="1491812"/>
            <a:ext cx="2180024" cy="2180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3737612"/>
            <a:ext cx="5083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씨비덤은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대마 본연의 자연스러운 순수함 그 안에 내재되어 있는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SUPER ANTI-AGING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으로서의 효과를 담은 원료를 기본으로 하였습니다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범접할 수 없는 효능과 안전성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그리고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DERMA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기술력을 더하여 만든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 퀄리티의 안전하고 건강하게 피부 본연의 아름다움을 추구하는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전문 화장품 브랜드 입니다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8"/>
          <a:stretch/>
        </p:blipFill>
        <p:spPr>
          <a:xfrm>
            <a:off x="7077210" y="749808"/>
            <a:ext cx="2930806" cy="419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3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223224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 DERM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브랜드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943040"/>
            <a:ext cx="39975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누구를 위한 브랜드인가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전성분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후기 검색에 철저한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체크슈머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본연의 건강을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최우선으로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하는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소비자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가족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더 나아가 인류의 아름다움을 위해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씨비덤은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위험한 도전과 집요한 연구를 계속합니다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굿 스킨케어의 해답은 원료에 있다고 믿기 때문입니다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275263" y="4822090"/>
            <a:ext cx="3207359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 only use truly natural ingredients.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좋은 스킨케어의 해답은 원료에 있습니다</a:t>
            </a:r>
            <a:r>
              <a:rPr lang="en-US" altLang="ko-KR" sz="1200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-CB DERM</a:t>
            </a:r>
            <a:endParaRPr lang="en-US" altLang="ko-KR" sz="900" dirty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7" r="11586"/>
          <a:stretch/>
        </p:blipFill>
        <p:spPr>
          <a:xfrm>
            <a:off x="5839968" y="1788176"/>
            <a:ext cx="4639057" cy="4402926"/>
          </a:xfrm>
          <a:prstGeom prst="rect">
            <a:avLst/>
          </a:prstGeom>
        </p:spPr>
      </p:pic>
      <p:cxnSp>
        <p:nvCxnSpPr>
          <p:cNvPr id="18" name="직선 연결선 17"/>
          <p:cNvCxnSpPr/>
          <p:nvPr/>
        </p:nvCxnSpPr>
        <p:spPr>
          <a:xfrm>
            <a:off x="9832848" y="1548384"/>
            <a:ext cx="883920" cy="1018032"/>
          </a:xfrm>
          <a:prstGeom prst="line">
            <a:avLst/>
          </a:prstGeom>
          <a:ln w="19050">
            <a:solidFill>
              <a:srgbClr val="E1F3E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1194816" y="4706112"/>
            <a:ext cx="3287807" cy="0"/>
          </a:xfrm>
          <a:prstGeom prst="line">
            <a:avLst/>
          </a:prstGeom>
          <a:ln w="19050">
            <a:solidFill>
              <a:srgbClr val="E1F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194816" y="5846416"/>
            <a:ext cx="3287807" cy="0"/>
          </a:xfrm>
          <a:prstGeom prst="line">
            <a:avLst/>
          </a:prstGeom>
          <a:ln w="19050">
            <a:solidFill>
              <a:srgbClr val="E1F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14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0" y="4097648"/>
            <a:ext cx="3377184" cy="840112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 </a:t>
            </a:r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DERM EX 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스토리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개발 스토리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02240" y="603658"/>
            <a:ext cx="7106736" cy="1701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0" dirty="0" smtClean="0">
                <a:solidFill>
                  <a:srgbClr val="E1F3E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Trend</a:t>
            </a:r>
            <a:endParaRPr lang="en-US" altLang="ko-KR" sz="8000" dirty="0">
              <a:solidFill>
                <a:srgbClr val="E1F3E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257248" y="1133856"/>
            <a:ext cx="3673648" cy="4635795"/>
            <a:chOff x="1128192" y="1260177"/>
            <a:chExt cx="3024336" cy="3816424"/>
          </a:xfrm>
        </p:grpSpPr>
        <p:sp>
          <p:nvSpPr>
            <p:cNvPr id="11" name="직사각형 10"/>
            <p:cNvSpPr/>
            <p:nvPr/>
          </p:nvSpPr>
          <p:spPr>
            <a:xfrm>
              <a:off x="1128192" y="1260177"/>
              <a:ext cx="3024336" cy="38164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7948" y="1435238"/>
              <a:ext cx="2800564" cy="3466302"/>
            </a:xfrm>
            <a:prstGeom prst="rect">
              <a:avLst/>
            </a:prstGeom>
          </p:spPr>
        </p:pic>
      </p:grpSp>
      <p:grpSp>
        <p:nvGrpSpPr>
          <p:cNvPr id="14" name="그룹 13"/>
          <p:cNvGrpSpPr/>
          <p:nvPr/>
        </p:nvGrpSpPr>
        <p:grpSpPr>
          <a:xfrm>
            <a:off x="8178294" y="1972850"/>
            <a:ext cx="3477258" cy="4387969"/>
            <a:chOff x="4944616" y="968709"/>
            <a:chExt cx="3024336" cy="3816424"/>
          </a:xfrm>
        </p:grpSpPr>
        <p:sp>
          <p:nvSpPr>
            <p:cNvPr id="15" name="직사각형 14"/>
            <p:cNvSpPr/>
            <p:nvPr/>
          </p:nvSpPr>
          <p:spPr>
            <a:xfrm>
              <a:off x="4944616" y="968709"/>
              <a:ext cx="3024336" cy="38164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8112" y="1052156"/>
              <a:ext cx="2797344" cy="3654846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34005" y="1042835"/>
              <a:ext cx="2821451" cy="1604355"/>
            </a:xfrm>
            <a:prstGeom prst="rect">
              <a:avLst/>
            </a:prstGeom>
          </p:spPr>
        </p:pic>
      </p:grpSp>
      <p:sp>
        <p:nvSpPr>
          <p:cNvPr id="19" name="직사각형 18"/>
          <p:cNvSpPr/>
          <p:nvPr/>
        </p:nvSpPr>
        <p:spPr>
          <a:xfrm>
            <a:off x="211816" y="6226849"/>
            <a:ext cx="454327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https://www.smlounge.co.kr/woman/article/44039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11816" y="6452401"/>
            <a:ext cx="46954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https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://www.allurekorea.com/2019/12/06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대마를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피부에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바른다고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화장품의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진실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endParaRPr lang="ko-KR" altLang="en-US" sz="800" dirty="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44633" y="4142359"/>
            <a:ext cx="28544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뷰티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시장은 </a:t>
            </a:r>
            <a:endParaRPr lang="en-US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 </a:t>
            </a: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전쟁 중</a:t>
            </a:r>
            <a:r>
              <a:rPr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  <a:endParaRPr lang="en-US" altLang="ko-KR" sz="2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13104" y="3282320"/>
            <a:ext cx="631648" cy="1749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0" dirty="0" smtClean="0">
                <a:solidFill>
                  <a:srgbClr val="5AC68B"/>
                </a:solidFill>
                <a:latin typeface="Bodoni MT Condensed" panose="02070606080606020203" pitchFamily="18" charset="0"/>
                <a:ea typeface="맑은 고딕" panose="020B0503020000020004" pitchFamily="50" charset="-127"/>
              </a:rPr>
              <a:t>“</a:t>
            </a:r>
            <a:endParaRPr lang="en-US" altLang="ko-KR" sz="8000" dirty="0">
              <a:solidFill>
                <a:srgbClr val="5AC68B"/>
              </a:solidFill>
              <a:latin typeface="Bodoni MT Condensed" panose="02070606080606020203" pitchFamily="18" charset="0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3089536"/>
            <a:ext cx="3377184" cy="840112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33264" y="3160903"/>
            <a:ext cx="2399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화장품이 </a:t>
            </a:r>
            <a:endParaRPr lang="en-US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뜨고 있다</a:t>
            </a:r>
            <a:endParaRPr lang="en-US" altLang="ko-KR" sz="2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00912" y="2266936"/>
            <a:ext cx="631648" cy="1749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0" dirty="0" smtClean="0">
                <a:solidFill>
                  <a:srgbClr val="5AC68B"/>
                </a:solidFill>
                <a:latin typeface="Bodoni MT Condensed" panose="02070606080606020203" pitchFamily="18" charset="0"/>
                <a:ea typeface="맑은 고딕" panose="020B0503020000020004" pitchFamily="50" charset="-127"/>
              </a:rPr>
              <a:t>“</a:t>
            </a:r>
            <a:endParaRPr lang="en-US" altLang="ko-KR" sz="8000" dirty="0">
              <a:solidFill>
                <a:srgbClr val="5AC68B"/>
              </a:solidFill>
              <a:latin typeface="Bodoni MT Condensed" panose="02070606080606020203" pitchFamily="18" charset="0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939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 </a:t>
            </a:r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DERM EX 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스토리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개발 스토리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107223" y="1246820"/>
            <a:ext cx="73679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핵심 성분</a:t>
            </a:r>
            <a:r>
              <a:rPr lang="ko-KR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모두 담다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88727" y="2944639"/>
            <a:ext cx="1804149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대마씨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오일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36516" y="4462135"/>
            <a:ext cx="1980029" cy="494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대마뿌리발효물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92319" y="4571062"/>
            <a:ext cx="1980029" cy="494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대마줄기추출물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53222" y="2944639"/>
            <a:ext cx="2694969" cy="494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대마줄기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뿌리 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09899" y="5998748"/>
            <a:ext cx="1980029" cy="494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대마뿌리추출물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H="1">
            <a:off x="4443663" y="4439848"/>
            <a:ext cx="351749" cy="448619"/>
          </a:xfrm>
          <a:prstGeom prst="line">
            <a:avLst/>
          </a:prstGeom>
          <a:ln>
            <a:solidFill>
              <a:srgbClr val="5AC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3733800" y="4889536"/>
            <a:ext cx="713874" cy="4813"/>
          </a:xfrm>
          <a:prstGeom prst="line">
            <a:avLst/>
          </a:prstGeom>
          <a:ln>
            <a:solidFill>
              <a:srgbClr val="5AC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순서도: 연결자 43"/>
          <p:cNvSpPr/>
          <p:nvPr/>
        </p:nvSpPr>
        <p:spPr>
          <a:xfrm>
            <a:off x="4752605" y="4421623"/>
            <a:ext cx="65965" cy="65965"/>
          </a:xfrm>
          <a:prstGeom prst="flowChartConnector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/>
          <p:cNvCxnSpPr/>
          <p:nvPr/>
        </p:nvCxnSpPr>
        <p:spPr>
          <a:xfrm flipH="1" flipV="1">
            <a:off x="4294899" y="3265585"/>
            <a:ext cx="395787" cy="395787"/>
          </a:xfrm>
          <a:prstGeom prst="line">
            <a:avLst/>
          </a:prstGeom>
          <a:ln>
            <a:solidFill>
              <a:srgbClr val="5AC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913888" y="3265585"/>
            <a:ext cx="1381011" cy="0"/>
          </a:xfrm>
          <a:prstGeom prst="line">
            <a:avLst/>
          </a:prstGeom>
          <a:ln>
            <a:solidFill>
              <a:srgbClr val="5AC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순서도: 연결자 45"/>
          <p:cNvSpPr/>
          <p:nvPr/>
        </p:nvSpPr>
        <p:spPr>
          <a:xfrm>
            <a:off x="4663879" y="3628843"/>
            <a:ext cx="65965" cy="65965"/>
          </a:xfrm>
          <a:prstGeom prst="flowChartConnector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3" name="그룹 52"/>
          <p:cNvGrpSpPr/>
          <p:nvPr/>
        </p:nvGrpSpPr>
        <p:grpSpPr>
          <a:xfrm flipH="1">
            <a:off x="6674976" y="3265585"/>
            <a:ext cx="1815956" cy="429223"/>
            <a:chOff x="2913888" y="3009276"/>
            <a:chExt cx="1815956" cy="429223"/>
          </a:xfrm>
        </p:grpSpPr>
        <p:cxnSp>
          <p:nvCxnSpPr>
            <p:cNvPr id="54" name="직선 연결선 53"/>
            <p:cNvCxnSpPr/>
            <p:nvPr/>
          </p:nvCxnSpPr>
          <p:spPr>
            <a:xfrm flipH="1" flipV="1">
              <a:off x="4294899" y="3009276"/>
              <a:ext cx="395787" cy="395787"/>
            </a:xfrm>
            <a:prstGeom prst="line">
              <a:avLst/>
            </a:prstGeom>
            <a:ln>
              <a:solidFill>
                <a:srgbClr val="5AC6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2913888" y="3009276"/>
              <a:ext cx="1381011" cy="0"/>
            </a:xfrm>
            <a:prstGeom prst="line">
              <a:avLst/>
            </a:prstGeom>
            <a:ln>
              <a:solidFill>
                <a:srgbClr val="5AC6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순서도: 연결자 55"/>
            <p:cNvSpPr/>
            <p:nvPr/>
          </p:nvSpPr>
          <p:spPr>
            <a:xfrm>
              <a:off x="4663879" y="3372534"/>
              <a:ext cx="65965" cy="65965"/>
            </a:xfrm>
            <a:prstGeom prst="flowChartConnector">
              <a:avLst/>
            </a:prstGeom>
            <a:solidFill>
              <a:srgbClr val="5AC6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57" name="직선 연결선 56"/>
          <p:cNvCxnSpPr/>
          <p:nvPr/>
        </p:nvCxnSpPr>
        <p:spPr>
          <a:xfrm>
            <a:off x="6515894" y="4328088"/>
            <a:ext cx="351749" cy="448619"/>
          </a:xfrm>
          <a:prstGeom prst="line">
            <a:avLst/>
          </a:prstGeom>
          <a:ln>
            <a:solidFill>
              <a:srgbClr val="5AC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flipH="1">
            <a:off x="6863634" y="4777776"/>
            <a:ext cx="1411686" cy="0"/>
          </a:xfrm>
          <a:prstGeom prst="line">
            <a:avLst/>
          </a:prstGeom>
          <a:ln>
            <a:solidFill>
              <a:srgbClr val="5AC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순서도: 연결자 58"/>
          <p:cNvSpPr/>
          <p:nvPr/>
        </p:nvSpPr>
        <p:spPr>
          <a:xfrm flipH="1">
            <a:off x="6492736" y="4309863"/>
            <a:ext cx="65965" cy="65965"/>
          </a:xfrm>
          <a:prstGeom prst="flowChartConnector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순서도: 연결자 64"/>
          <p:cNvSpPr/>
          <p:nvPr/>
        </p:nvSpPr>
        <p:spPr>
          <a:xfrm>
            <a:off x="5643632" y="4765429"/>
            <a:ext cx="65965" cy="65965"/>
          </a:xfrm>
          <a:prstGeom prst="flowChartConnector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8" name="직선 연결선 67"/>
          <p:cNvCxnSpPr>
            <a:stCxn id="65" idx="4"/>
          </p:cNvCxnSpPr>
          <p:nvPr/>
        </p:nvCxnSpPr>
        <p:spPr>
          <a:xfrm flipH="1">
            <a:off x="5673969" y="4831394"/>
            <a:ext cx="2646" cy="1186807"/>
          </a:xfrm>
          <a:prstGeom prst="line">
            <a:avLst/>
          </a:prstGeom>
          <a:ln>
            <a:solidFill>
              <a:srgbClr val="5AC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19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820" y="394855"/>
            <a:ext cx="2063091" cy="206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1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 </a:t>
            </a:r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DERM EX 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736" y="1845558"/>
            <a:ext cx="2715490" cy="149487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407387" y="3198179"/>
            <a:ext cx="6611432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세계 최초 대마 핵심 성분을 모두 담은 </a:t>
            </a:r>
            <a:r>
              <a:rPr lang="ko-KR" altLang="en-US" sz="13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씨비덤</a:t>
            </a:r>
            <a:r>
              <a:rPr lang="ko-KR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</a:t>
            </a:r>
            <a:r>
              <a:rPr lang="ko-KR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ko-KR" altLang="en-US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리포좀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기술력을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바탕으로 안전과 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최적의 효과를 부여해주어 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</a:t>
            </a:r>
            <a:r>
              <a:rPr lang="ko-KR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고민을 근본으로 해결해 나갈 </a:t>
            </a:r>
            <a:r>
              <a:rPr lang="en-US" altLang="ko-KR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SUPER ANTI-AGING </a:t>
            </a:r>
            <a:r>
              <a:rPr lang="ko-KR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추구하는 </a:t>
            </a:r>
            <a:r>
              <a:rPr lang="ko-KR" altLang="en-US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제품입니다</a:t>
            </a:r>
            <a:r>
              <a:rPr lang="en-US" altLang="ko-KR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3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우수한 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원료와 최고의 기술력의 조화로</a:t>
            </a:r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최적의 흡수 체계 해법을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제시하는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과학을</a:t>
            </a:r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바탕으로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가지의 효율적인 제품으로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구성된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최적 품질의 대마 전문 화장품 입니다</a:t>
            </a:r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05" y="2662165"/>
            <a:ext cx="4346514" cy="244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2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4126992" y="2895600"/>
            <a:ext cx="7327392" cy="2066544"/>
          </a:xfrm>
          <a:prstGeom prst="roundRect">
            <a:avLst/>
          </a:prstGeom>
          <a:noFill/>
          <a:ln>
            <a:solidFill>
              <a:srgbClr val="85858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특장점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4537796" y="2085676"/>
            <a:ext cx="1440000" cy="1613488"/>
          </a:xfrm>
          <a:prstGeom prst="roundRect">
            <a:avLst/>
          </a:prstGeom>
          <a:solidFill>
            <a:schemeClr val="bg1"/>
          </a:solidFill>
          <a:ln>
            <a:solidFill>
              <a:srgbClr val="5AC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5005768" y="1845389"/>
            <a:ext cx="504056" cy="504056"/>
            <a:chOff x="5005768" y="1845389"/>
            <a:chExt cx="504056" cy="504056"/>
          </a:xfrm>
        </p:grpSpPr>
        <p:sp>
          <p:nvSpPr>
            <p:cNvPr id="14" name="순서도: 연결자 13"/>
            <p:cNvSpPr/>
            <p:nvPr/>
          </p:nvSpPr>
          <p:spPr>
            <a:xfrm>
              <a:off x="5005768" y="1845389"/>
              <a:ext cx="504056" cy="504056"/>
            </a:xfrm>
            <a:prstGeom prst="flowChartConnector">
              <a:avLst/>
            </a:prstGeom>
            <a:solidFill>
              <a:srgbClr val="5AC6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/>
          </p:nvSpPr>
          <p:spPr>
            <a:xfrm>
              <a:off x="5005768" y="1924293"/>
              <a:ext cx="504056" cy="324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ko-KR" sz="15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01</a:t>
              </a:r>
              <a:endParaRPr lang="en-US" altLang="ko-KR" sz="15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486109" y="2527001"/>
            <a:ext cx="15503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1500" b="1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</a:t>
            </a:r>
            <a:r>
              <a:rPr lang="ko-KR" altLang="en-US" sz="1500" b="1" dirty="0" err="1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핵심성분</a:t>
            </a:r>
            <a:r>
              <a:rPr lang="ko-KR" altLang="en-US" sz="1500" b="1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b="1" dirty="0" smtClean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</a:t>
            </a:r>
            <a:r>
              <a:rPr lang="ko-KR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</a:t>
            </a:r>
            <a:endParaRPr lang="en-US" altLang="ko-KR" sz="1500" b="1" dirty="0" smtClean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en-US" altLang="ko-KR" sz="1000" spc="-15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spc="-150" dirty="0" err="1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삼씨오일</a:t>
            </a:r>
            <a:r>
              <a:rPr lang="en-US" altLang="ko-KR" sz="1000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삼줄기추출물</a:t>
            </a:r>
            <a:r>
              <a:rPr lang="en-US" altLang="ko-KR" sz="1000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000" spc="-150" dirty="0" smtClean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ctr"/>
            <a:r>
              <a:rPr lang="ko-KR" altLang="en-US" sz="1000" spc="-15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삼뿌리추출물</a:t>
            </a:r>
            <a:r>
              <a:rPr lang="en-US" altLang="ko-KR" sz="1000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000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삼뿌리발효물</a:t>
            </a:r>
            <a:r>
              <a:rPr lang="en-US" altLang="ko-KR" sz="1000" spc="-15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spc="-1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4" name="그림 7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12" y="3349139"/>
            <a:ext cx="3766034" cy="2118394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347" y="2112056"/>
            <a:ext cx="1371892" cy="1371890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6218553" y="1845389"/>
            <a:ext cx="1440000" cy="1853775"/>
            <a:chOff x="6218553" y="1845389"/>
            <a:chExt cx="1440000" cy="1853775"/>
          </a:xfrm>
        </p:grpSpPr>
        <p:sp>
          <p:nvSpPr>
            <p:cNvPr id="36" name="모서리가 둥근 직사각형 35"/>
            <p:cNvSpPr/>
            <p:nvPr/>
          </p:nvSpPr>
          <p:spPr>
            <a:xfrm>
              <a:off x="6223625" y="2085676"/>
              <a:ext cx="1433339" cy="16134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5AC6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/>
          </p:nvSpPr>
          <p:spPr>
            <a:xfrm>
              <a:off x="6218553" y="2527001"/>
              <a:ext cx="144000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ko-KR" altLang="en-US" sz="15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삼줄기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및 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lvl="0" algn="ctr"/>
              <a:r>
                <a:rPr lang="ko-KR" altLang="en-US" sz="15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삼뿌리</a:t>
              </a:r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엑소좀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lvl="0" algn="ctr"/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 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적용</a:t>
              </a:r>
              <a:endParaRPr lang="ko-KR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6688266" y="1845389"/>
              <a:ext cx="504056" cy="504056"/>
              <a:chOff x="6688266" y="1845389"/>
              <a:chExt cx="504056" cy="504056"/>
            </a:xfrm>
          </p:grpSpPr>
          <p:sp>
            <p:nvSpPr>
              <p:cNvPr id="59" name="순서도: 연결자 58"/>
              <p:cNvSpPr/>
              <p:nvPr/>
            </p:nvSpPr>
            <p:spPr>
              <a:xfrm>
                <a:off x="6688266" y="1845389"/>
                <a:ext cx="504056" cy="504056"/>
              </a:xfrm>
              <a:prstGeom prst="flowChartConnector">
                <a:avLst/>
              </a:prstGeom>
              <a:solidFill>
                <a:srgbClr val="E1F3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5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A4086BA-CF8A-774C-9F5E-52BDAFA3B7C8}"/>
                  </a:ext>
                </a:extLst>
              </p:cNvPr>
              <p:cNvSpPr txBox="1"/>
              <p:nvPr/>
            </p:nvSpPr>
            <p:spPr>
              <a:xfrm>
                <a:off x="6719329" y="1915208"/>
                <a:ext cx="441930" cy="324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500" dirty="0" smtClean="0">
                    <a:solidFill>
                      <a:srgbClr val="5AC68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02</a:t>
                </a:r>
                <a:endParaRPr lang="en-US" altLang="ko-KR" sz="1500" dirty="0">
                  <a:solidFill>
                    <a:srgbClr val="5AC68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7" name="그룹 16"/>
          <p:cNvGrpSpPr/>
          <p:nvPr/>
        </p:nvGrpSpPr>
        <p:grpSpPr>
          <a:xfrm>
            <a:off x="7898871" y="1845389"/>
            <a:ext cx="1440000" cy="1853775"/>
            <a:chOff x="7898871" y="1845389"/>
            <a:chExt cx="1440000" cy="1853775"/>
          </a:xfrm>
        </p:grpSpPr>
        <p:sp>
          <p:nvSpPr>
            <p:cNvPr id="38" name="모서리가 둥근 직사각형 37"/>
            <p:cNvSpPr/>
            <p:nvPr/>
          </p:nvSpPr>
          <p:spPr>
            <a:xfrm>
              <a:off x="7898871" y="2085676"/>
              <a:ext cx="1437232" cy="16134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5AC6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/>
          </p:nvSpPr>
          <p:spPr>
            <a:xfrm>
              <a:off x="7903075" y="2527001"/>
              <a:ext cx="143579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ko-KR" altLang="en-US" sz="15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병풀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lvl="0" algn="ctr"/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엑소좀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lvl="0" algn="ctr"/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 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적용</a:t>
              </a:r>
              <a:endParaRPr lang="ko-KR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8365459" y="1845389"/>
              <a:ext cx="504056" cy="504056"/>
              <a:chOff x="8365459" y="1845389"/>
              <a:chExt cx="504056" cy="504056"/>
            </a:xfrm>
          </p:grpSpPr>
          <p:sp>
            <p:nvSpPr>
              <p:cNvPr id="60" name="순서도: 연결자 59"/>
              <p:cNvSpPr/>
              <p:nvPr/>
            </p:nvSpPr>
            <p:spPr>
              <a:xfrm>
                <a:off x="8365459" y="1845389"/>
                <a:ext cx="504056" cy="504056"/>
              </a:xfrm>
              <a:prstGeom prst="flowChartConnector">
                <a:avLst/>
              </a:prstGeom>
              <a:solidFill>
                <a:srgbClr val="5AC6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5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A4086BA-CF8A-774C-9F5E-52BDAFA3B7C8}"/>
                  </a:ext>
                </a:extLst>
              </p:cNvPr>
              <p:cNvSpPr txBox="1"/>
              <p:nvPr/>
            </p:nvSpPr>
            <p:spPr>
              <a:xfrm>
                <a:off x="8365459" y="1924293"/>
                <a:ext cx="504056" cy="324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50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03</a:t>
                </a:r>
                <a:endParaRPr lang="en-US" altLang="ko-KR" sz="15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8" name="그룹 17"/>
          <p:cNvGrpSpPr/>
          <p:nvPr/>
        </p:nvGrpSpPr>
        <p:grpSpPr>
          <a:xfrm>
            <a:off x="9579189" y="1845389"/>
            <a:ext cx="1440000" cy="1853775"/>
            <a:chOff x="9579189" y="1845389"/>
            <a:chExt cx="1440000" cy="1853775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9582559" y="2085676"/>
              <a:ext cx="1436630" cy="16134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5AC6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/>
          </p:nvSpPr>
          <p:spPr>
            <a:xfrm>
              <a:off x="9579189" y="2527001"/>
              <a:ext cx="1435195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엑소좀과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5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리포좀</a:t>
              </a:r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더블 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효과</a:t>
              </a:r>
              <a:endPara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10048846" y="1845389"/>
              <a:ext cx="504056" cy="504056"/>
              <a:chOff x="10048846" y="1845389"/>
              <a:chExt cx="504056" cy="504056"/>
            </a:xfrm>
          </p:grpSpPr>
          <p:sp>
            <p:nvSpPr>
              <p:cNvPr id="62" name="순서도: 연결자 61"/>
              <p:cNvSpPr/>
              <p:nvPr/>
            </p:nvSpPr>
            <p:spPr>
              <a:xfrm>
                <a:off x="10048846" y="1845389"/>
                <a:ext cx="504056" cy="504056"/>
              </a:xfrm>
              <a:prstGeom prst="flowChartConnector">
                <a:avLst/>
              </a:prstGeom>
              <a:solidFill>
                <a:srgbClr val="E1F3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5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A4086BA-CF8A-774C-9F5E-52BDAFA3B7C8}"/>
                  </a:ext>
                </a:extLst>
              </p:cNvPr>
              <p:cNvSpPr txBox="1"/>
              <p:nvPr/>
            </p:nvSpPr>
            <p:spPr>
              <a:xfrm>
                <a:off x="10079909" y="1915208"/>
                <a:ext cx="441930" cy="324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500" dirty="0" smtClean="0">
                    <a:solidFill>
                      <a:srgbClr val="5AC68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04</a:t>
                </a:r>
                <a:endParaRPr lang="en-US" altLang="ko-KR" sz="1500" dirty="0">
                  <a:solidFill>
                    <a:srgbClr val="5AC68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46" name="모서리가 둥근 직사각형 45"/>
          <p:cNvSpPr/>
          <p:nvPr/>
        </p:nvSpPr>
        <p:spPr>
          <a:xfrm>
            <a:off x="5392107" y="4122294"/>
            <a:ext cx="1440000" cy="1613488"/>
          </a:xfrm>
          <a:prstGeom prst="roundRect">
            <a:avLst/>
          </a:prstGeom>
          <a:solidFill>
            <a:schemeClr val="bg1"/>
          </a:solidFill>
          <a:ln>
            <a:solidFill>
              <a:srgbClr val="5AC6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339638" y="4563619"/>
            <a:ext cx="1549300" cy="78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b="1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GB </a:t>
            </a:r>
            <a:r>
              <a:rPr lang="ko-KR" altLang="en-US" sz="1100" b="1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</a:t>
            </a:r>
            <a:r>
              <a:rPr lang="ko-KR" altLang="en-US" sz="1100" b="1" dirty="0" err="1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독점원료인</a:t>
            </a:r>
            <a:endParaRPr lang="en-US" altLang="ko-KR" sz="1100" b="1" dirty="0" smtClean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구실사리추출물 전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적용</a:t>
            </a:r>
            <a:endParaRPr lang="en-US" altLang="ko-KR" sz="15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860079" y="3871296"/>
            <a:ext cx="504056" cy="504056"/>
            <a:chOff x="5860079" y="3871296"/>
            <a:chExt cx="504056" cy="504056"/>
          </a:xfrm>
        </p:grpSpPr>
        <p:sp>
          <p:nvSpPr>
            <p:cNvPr id="64" name="순서도: 연결자 63"/>
            <p:cNvSpPr/>
            <p:nvPr/>
          </p:nvSpPr>
          <p:spPr>
            <a:xfrm>
              <a:off x="5860079" y="3871296"/>
              <a:ext cx="504056" cy="504056"/>
            </a:xfrm>
            <a:prstGeom prst="flowChartConnector">
              <a:avLst/>
            </a:prstGeom>
            <a:solidFill>
              <a:srgbClr val="5AC6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/>
          </p:nvSpPr>
          <p:spPr>
            <a:xfrm>
              <a:off x="5860079" y="3950200"/>
              <a:ext cx="504056" cy="324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ko-KR" sz="15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05</a:t>
              </a:r>
              <a:endParaRPr lang="en-US" altLang="ko-KR" sz="15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072425" y="3872096"/>
            <a:ext cx="1440000" cy="1863686"/>
            <a:chOff x="7072425" y="3872096"/>
            <a:chExt cx="1440000" cy="1863686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077497" y="4122294"/>
              <a:ext cx="1433339" cy="16134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5AC6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/>
          </p:nvSpPr>
          <p:spPr>
            <a:xfrm>
              <a:off x="7072425" y="4563619"/>
              <a:ext cx="1440000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정제수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대신 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콜라겐추출물 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 </a:t>
              </a:r>
              <a:r>
                <a:rPr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적용</a:t>
              </a:r>
              <a:endPara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10" name="그룹 9"/>
            <p:cNvGrpSpPr/>
            <p:nvPr/>
          </p:nvGrpSpPr>
          <p:grpSpPr>
            <a:xfrm>
              <a:off x="7542138" y="3872096"/>
              <a:ext cx="504056" cy="504056"/>
              <a:chOff x="7542138" y="3872096"/>
              <a:chExt cx="504056" cy="504056"/>
            </a:xfrm>
          </p:grpSpPr>
          <p:sp>
            <p:nvSpPr>
              <p:cNvPr id="68" name="순서도: 연결자 67"/>
              <p:cNvSpPr/>
              <p:nvPr/>
            </p:nvSpPr>
            <p:spPr>
              <a:xfrm>
                <a:off x="7542138" y="3872096"/>
                <a:ext cx="504056" cy="504056"/>
              </a:xfrm>
              <a:prstGeom prst="flowChartConnector">
                <a:avLst/>
              </a:prstGeom>
              <a:solidFill>
                <a:srgbClr val="E1F3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5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A4086BA-CF8A-774C-9F5E-52BDAFA3B7C8}"/>
                  </a:ext>
                </a:extLst>
              </p:cNvPr>
              <p:cNvSpPr txBox="1"/>
              <p:nvPr/>
            </p:nvSpPr>
            <p:spPr>
              <a:xfrm>
                <a:off x="7573201" y="3941915"/>
                <a:ext cx="441930" cy="324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500" dirty="0" smtClean="0">
                    <a:solidFill>
                      <a:srgbClr val="5AC68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06</a:t>
                </a:r>
                <a:endParaRPr lang="en-US" altLang="ko-KR" sz="1500" dirty="0">
                  <a:solidFill>
                    <a:srgbClr val="5AC68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4" name="그룹 23"/>
          <p:cNvGrpSpPr/>
          <p:nvPr/>
        </p:nvGrpSpPr>
        <p:grpSpPr>
          <a:xfrm>
            <a:off x="8752742" y="3877392"/>
            <a:ext cx="1440000" cy="1864486"/>
            <a:chOff x="8752742" y="3871296"/>
            <a:chExt cx="1440000" cy="1864486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8752742" y="4122294"/>
              <a:ext cx="1437232" cy="16134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5AC6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A4086BA-CF8A-774C-9F5E-52BDAFA3B7C8}"/>
                </a:ext>
              </a:extLst>
            </p:cNvPr>
            <p:cNvSpPr txBox="1"/>
            <p:nvPr/>
          </p:nvSpPr>
          <p:spPr>
            <a:xfrm>
              <a:off x="8756946" y="4563619"/>
              <a:ext cx="1435796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ko-KR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EWG 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5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그린등급</a:t>
              </a:r>
              <a:endPara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성분 사용</a:t>
              </a:r>
              <a:endParaRPr lang="en-US" altLang="ko-KR" sz="15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11" name="그룹 10"/>
            <p:cNvGrpSpPr/>
            <p:nvPr/>
          </p:nvGrpSpPr>
          <p:grpSpPr>
            <a:xfrm>
              <a:off x="9219330" y="3871296"/>
              <a:ext cx="504056" cy="504056"/>
              <a:chOff x="9219330" y="3871296"/>
              <a:chExt cx="504056" cy="504056"/>
            </a:xfrm>
          </p:grpSpPr>
          <p:sp>
            <p:nvSpPr>
              <p:cNvPr id="78" name="순서도: 연결자 77"/>
              <p:cNvSpPr/>
              <p:nvPr/>
            </p:nvSpPr>
            <p:spPr>
              <a:xfrm>
                <a:off x="9219330" y="3871296"/>
                <a:ext cx="504056" cy="504056"/>
              </a:xfrm>
              <a:prstGeom prst="flowChartConnector">
                <a:avLst/>
              </a:prstGeom>
              <a:solidFill>
                <a:srgbClr val="5AC6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5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A4086BA-CF8A-774C-9F5E-52BDAFA3B7C8}"/>
                  </a:ext>
                </a:extLst>
              </p:cNvPr>
              <p:cNvSpPr txBox="1"/>
              <p:nvPr/>
            </p:nvSpPr>
            <p:spPr>
              <a:xfrm>
                <a:off x="9219330" y="3950200"/>
                <a:ext cx="504056" cy="324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ko-KR" sz="1500" dirty="0" smtClean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07</a:t>
                </a:r>
                <a:endParaRPr lang="en-US" altLang="ko-KR" sz="15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112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직사각형 80"/>
          <p:cNvSpPr/>
          <p:nvPr/>
        </p:nvSpPr>
        <p:spPr>
          <a:xfrm rot="10800000">
            <a:off x="5877872" y="1487248"/>
            <a:ext cx="249273" cy="2845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타원 81"/>
          <p:cNvSpPr/>
          <p:nvPr/>
        </p:nvSpPr>
        <p:spPr>
          <a:xfrm rot="10800000" flipH="1" flipV="1">
            <a:off x="6108054" y="1532840"/>
            <a:ext cx="108292" cy="108000"/>
          </a:xfrm>
          <a:prstGeom prst="ellipse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특장점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009528"/>
            <a:ext cx="35835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기술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316184" y="1582299"/>
            <a:ext cx="4565073" cy="4709973"/>
            <a:chOff x="1877291" y="2486891"/>
            <a:chExt cx="4059382" cy="3041072"/>
          </a:xfrm>
        </p:grpSpPr>
        <p:sp>
          <p:nvSpPr>
            <p:cNvPr id="11" name="직사각형 10"/>
            <p:cNvSpPr/>
            <p:nvPr/>
          </p:nvSpPr>
          <p:spPr>
            <a:xfrm>
              <a:off x="1877291" y="2486891"/>
              <a:ext cx="4052454" cy="2978727"/>
            </a:xfrm>
            <a:prstGeom prst="rect">
              <a:avLst/>
            </a:prstGeom>
            <a:noFill/>
            <a:ln>
              <a:solidFill>
                <a:srgbClr val="5AC6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715000" y="3491344"/>
              <a:ext cx="221673" cy="2036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3" name="그림 8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861" y="3036592"/>
            <a:ext cx="1043764" cy="1043760"/>
          </a:xfrm>
          <a:prstGeom prst="rect">
            <a:avLst/>
          </a:prstGeom>
        </p:spPr>
      </p:pic>
      <p:sp>
        <p:nvSpPr>
          <p:cNvPr id="84" name="타원 83"/>
          <p:cNvSpPr/>
          <p:nvPr/>
        </p:nvSpPr>
        <p:spPr>
          <a:xfrm rot="10800000" flipH="1" flipV="1">
            <a:off x="5648321" y="6134976"/>
            <a:ext cx="108292" cy="108000"/>
          </a:xfrm>
          <a:prstGeom prst="ellipse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/>
          </a:p>
        </p:txBody>
      </p:sp>
      <p:sp>
        <p:nvSpPr>
          <p:cNvPr id="22" name="양쪽 모서리가 둥근 사각형 21"/>
          <p:cNvSpPr/>
          <p:nvPr/>
        </p:nvSpPr>
        <p:spPr>
          <a:xfrm rot="10800000">
            <a:off x="2763984" y="1582300"/>
            <a:ext cx="1711037" cy="415636"/>
          </a:xfrm>
          <a:prstGeom prst="round2SameRect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1318325" y="1604817"/>
            <a:ext cx="4562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기술</a:t>
            </a:r>
            <a:endParaRPr lang="en-US" altLang="ko-KR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1541676" y="2105192"/>
            <a:ext cx="34501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엑소좀이란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1456874" y="2407559"/>
            <a:ext cx="4389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ㆍ세포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간의 정보 교환을 위해 세포에서 분비되는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나노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크기의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소포체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ㆍ나노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크기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(60nm ~ 200nm 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이중막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안에 세포 자체가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분비하는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신호전달물질(RNA,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protein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등)이 들어 있어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세포간의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이동과 흡수에 도움을 주는 천연나노입자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541676" y="3616444"/>
            <a:ext cx="33387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1491509" y="3912998"/>
            <a:ext cx="43897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기원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세포가 가지고 있는 특성을 그대로 전달 가능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조직의 생체 항상성 유지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02. mRNA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단백질 등의 유전물질을 함유하여 피부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세포 활성화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재생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활동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기여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나노사이즈의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엑소좀은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세포흡수율이 높고 피부 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세포에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유효성분을 안정적으로 전달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423" y="1317107"/>
            <a:ext cx="5036349" cy="21809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230" y="3366643"/>
            <a:ext cx="5660417" cy="318398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6779488" y="4052644"/>
            <a:ext cx="1108363" cy="3253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10363199" y="4880094"/>
            <a:ext cx="1108363" cy="3253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788725" y="3984063"/>
            <a:ext cx="11083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 01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363199" y="4822637"/>
            <a:ext cx="1108363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STEP 02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788725" y="4436595"/>
            <a:ext cx="1108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엑소좀이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피부막에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붙어 흡수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244989" y="5262944"/>
            <a:ext cx="134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내부의 유효성분이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피부막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내로 흡수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290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545677" y="1796738"/>
            <a:ext cx="4565073" cy="4709973"/>
            <a:chOff x="1877291" y="2486891"/>
            <a:chExt cx="4059382" cy="3041072"/>
          </a:xfrm>
        </p:grpSpPr>
        <p:sp>
          <p:nvSpPr>
            <p:cNvPr id="33" name="직사각형 32"/>
            <p:cNvSpPr/>
            <p:nvPr/>
          </p:nvSpPr>
          <p:spPr>
            <a:xfrm>
              <a:off x="1877291" y="2486891"/>
              <a:ext cx="4052454" cy="2978727"/>
            </a:xfrm>
            <a:prstGeom prst="rect">
              <a:avLst/>
            </a:prstGeom>
            <a:noFill/>
            <a:ln>
              <a:solidFill>
                <a:srgbClr val="5AC6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5715000" y="3491344"/>
              <a:ext cx="221673" cy="2036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특장점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009528"/>
            <a:ext cx="35835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리포좀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기술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6" name="양쪽 모서리가 둥근 사각형 85"/>
          <p:cNvSpPr/>
          <p:nvPr/>
        </p:nvSpPr>
        <p:spPr>
          <a:xfrm rot="10800000">
            <a:off x="1889361" y="1566782"/>
            <a:ext cx="1711037" cy="415636"/>
          </a:xfrm>
          <a:prstGeom prst="round2Same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1924669" y="1581370"/>
            <a:ext cx="1720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리포좀</a:t>
            </a:r>
            <a:r>
              <a:rPr lang="ko-KR" altLang="en-US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기술</a:t>
            </a:r>
            <a:endParaRPr lang="en-US" altLang="ko-KR" b="1" dirty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619034" y="2155209"/>
            <a:ext cx="34501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리포좀이란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986105" y="2568853"/>
            <a:ext cx="46440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나노 크기의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이중막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안에 주요 성분을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넣어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피부에 효과적으로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흡수시키는데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도움을 주는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나노입자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제형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나노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가공</a:t>
            </a:r>
            <a:r>
              <a:rPr lang="ko-KR" altLang="en-US" sz="1200" dirty="0"/>
              <a:t> </a:t>
            </a:r>
            <a:r>
              <a:rPr lang="en-US" altLang="ko-KR" sz="1200" dirty="0" smtClean="0"/>
              <a:t>(60~300nm)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리포좀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rPr>
              <a:t>특징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</a:endParaRP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 smtClean="0"/>
              <a:t>01. </a:t>
            </a:r>
            <a:r>
              <a:rPr lang="ko-KR" altLang="en-US" sz="1200" dirty="0" smtClean="0"/>
              <a:t>대부분 </a:t>
            </a:r>
            <a:r>
              <a:rPr lang="ko-KR" altLang="en-US" sz="1200" dirty="0"/>
              <a:t>구형 또는 타원형이며 안쪽에는 유효성분을 </a:t>
            </a:r>
            <a:endParaRPr lang="en-US" altLang="ko-KR" sz="1200" dirty="0" smtClean="0"/>
          </a:p>
          <a:p>
            <a:r>
              <a:rPr lang="ko-KR" altLang="en-US" sz="1200" dirty="0" smtClean="0"/>
              <a:t>가지고 </a:t>
            </a:r>
            <a:r>
              <a:rPr lang="ko-KR" altLang="en-US" sz="1200" dirty="0"/>
              <a:t>있으며 직경 </a:t>
            </a:r>
            <a:r>
              <a:rPr lang="en-US" altLang="ko-KR" sz="1200" dirty="0"/>
              <a:t>60~300nm </a:t>
            </a:r>
            <a:r>
              <a:rPr lang="ko-KR" altLang="en-US" sz="1200" dirty="0"/>
              <a:t>정도의 크기로 평균 약 </a:t>
            </a:r>
            <a:endParaRPr lang="en-US" altLang="ko-KR" sz="1200" dirty="0" smtClean="0"/>
          </a:p>
          <a:p>
            <a:r>
              <a:rPr lang="en-US" altLang="ko-KR" sz="1200" dirty="0" smtClean="0"/>
              <a:t>130nm</a:t>
            </a:r>
            <a:r>
              <a:rPr lang="ko-KR" altLang="en-US" sz="1200" dirty="0"/>
              <a:t>로 피부 속까지 유효성분을 전달합니다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/>
          </a:p>
          <a:p>
            <a:r>
              <a:rPr lang="en-US" altLang="ko-KR" sz="1200" dirty="0" smtClean="0"/>
              <a:t>02.</a:t>
            </a:r>
            <a:r>
              <a:rPr lang="ko-KR" altLang="en-US" sz="1200" dirty="0"/>
              <a:t> </a:t>
            </a:r>
            <a:r>
              <a:rPr lang="ko-KR" altLang="en-US" sz="1200" dirty="0" smtClean="0"/>
              <a:t>세포간 </a:t>
            </a:r>
            <a:r>
              <a:rPr lang="ko-KR" altLang="en-US" sz="1200" dirty="0"/>
              <a:t>인</a:t>
            </a:r>
            <a:r>
              <a:rPr lang="ko-KR" altLang="en-US" sz="1200" dirty="0" smtClean="0"/>
              <a:t>지질 사이를 빠르게 흡수되어  피부 </a:t>
            </a:r>
            <a:r>
              <a:rPr lang="ko-KR" altLang="en-US" sz="1200" dirty="0"/>
              <a:t>온도에 </a:t>
            </a:r>
            <a:endParaRPr lang="en-US" altLang="ko-KR" sz="1200" dirty="0" smtClean="0"/>
          </a:p>
          <a:p>
            <a:r>
              <a:rPr lang="ko-KR" altLang="en-US" sz="1200" dirty="0" smtClean="0"/>
              <a:t>의해 </a:t>
            </a:r>
            <a:r>
              <a:rPr lang="ko-KR" altLang="en-US" sz="1200" dirty="0" err="1"/>
              <a:t>외부막이</a:t>
            </a:r>
            <a:r>
              <a:rPr lang="ko-KR" altLang="en-US" sz="1200" dirty="0"/>
              <a:t> 녹으면서 피부에 </a:t>
            </a:r>
            <a:r>
              <a:rPr lang="ko-KR" altLang="en-US" sz="1200" dirty="0" err="1"/>
              <a:t>도포됩니다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/>
          </a:p>
          <a:p>
            <a:r>
              <a:rPr lang="en-US" altLang="ko-KR" sz="1200" dirty="0" smtClean="0"/>
              <a:t>03, </a:t>
            </a:r>
            <a:r>
              <a:rPr lang="ko-KR" altLang="en-US" sz="1200" dirty="0" err="1"/>
              <a:t>리포좀</a:t>
            </a:r>
            <a:r>
              <a:rPr lang="ko-KR" altLang="en-US" sz="1200" dirty="0"/>
              <a:t> 내부의 유효 성분이 피부 속 깊은 곳까지 </a:t>
            </a:r>
            <a:endParaRPr lang="en-US" altLang="ko-KR" sz="1200" dirty="0" smtClean="0"/>
          </a:p>
          <a:p>
            <a:r>
              <a:rPr lang="ko-KR" altLang="en-US" sz="1200" dirty="0" smtClean="0"/>
              <a:t>빠르게 </a:t>
            </a:r>
            <a:r>
              <a:rPr lang="ko-KR" altLang="en-US" sz="1200" dirty="0"/>
              <a:t>흡수 됩니다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/>
          </a:p>
          <a:p>
            <a:r>
              <a:rPr lang="en-US" altLang="ko-KR" sz="1200" dirty="0" smtClean="0"/>
              <a:t>04, </a:t>
            </a:r>
            <a:r>
              <a:rPr lang="ko-KR" altLang="en-US" sz="1200" dirty="0"/>
              <a:t>유효 성분이 </a:t>
            </a:r>
            <a:r>
              <a:rPr lang="ko-KR" altLang="en-US" sz="1200" dirty="0" err="1"/>
              <a:t>리포좀화되어</a:t>
            </a:r>
            <a:r>
              <a:rPr lang="ko-KR" altLang="en-US" sz="1200" dirty="0"/>
              <a:t> 있어 피부 속부터 </a:t>
            </a:r>
            <a:endParaRPr lang="en-US" altLang="ko-KR" sz="1200" dirty="0" smtClean="0"/>
          </a:p>
          <a:p>
            <a:r>
              <a:rPr lang="ko-KR" altLang="en-US" sz="1200" dirty="0" smtClean="0"/>
              <a:t>차오르며 </a:t>
            </a:r>
            <a:r>
              <a:rPr lang="ko-KR" altLang="en-US" sz="1200" dirty="0"/>
              <a:t>노화 피부의 전반적인 개선에 도움을 줍니다</a:t>
            </a:r>
            <a:r>
              <a:rPr lang="en-US" altLang="ko-KR" sz="1200" dirty="0"/>
              <a:t>.</a:t>
            </a: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399" y="4145461"/>
            <a:ext cx="1861356" cy="186135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756" y="4145461"/>
            <a:ext cx="1861356" cy="1861356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7459284" y="3692947"/>
            <a:ext cx="12315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 01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9571303" y="3692947"/>
            <a:ext cx="12402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 02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454946" y="6090920"/>
            <a:ext cx="12402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 03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9571303" y="6090920"/>
            <a:ext cx="12402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STEP 04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707" y="3059685"/>
            <a:ext cx="1043764" cy="1043760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399" y="1747295"/>
            <a:ext cx="1861356" cy="1861356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756" y="1747295"/>
            <a:ext cx="1861356" cy="186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1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2038350" y="2537222"/>
            <a:ext cx="2590800" cy="244077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35" name="직사각형 34"/>
          <p:cNvSpPr/>
          <p:nvPr/>
        </p:nvSpPr>
        <p:spPr>
          <a:xfrm>
            <a:off x="1649730" y="1961042"/>
            <a:ext cx="3429000" cy="195418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37" name="직사각형 36"/>
          <p:cNvSpPr/>
          <p:nvPr/>
        </p:nvSpPr>
        <p:spPr>
          <a:xfrm>
            <a:off x="1747384" y="3164546"/>
            <a:ext cx="3137036" cy="195418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특장점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699" y="938313"/>
            <a:ext cx="4588955" cy="5523448"/>
          </a:xfrm>
          <a:prstGeom prst="rect">
            <a:avLst/>
          </a:prstGeom>
        </p:spPr>
      </p:pic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50202"/>
              </p:ext>
            </p:extLst>
          </p:nvPr>
        </p:nvGraphicFramePr>
        <p:xfrm>
          <a:off x="369571" y="3863341"/>
          <a:ext cx="6564628" cy="2598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370">
                  <a:extLst>
                    <a:ext uri="{9D8B030D-6E8A-4147-A177-3AD203B41FA5}">
                      <a16:colId xmlns:a16="http://schemas.microsoft.com/office/drawing/2014/main" val="4054035411"/>
                    </a:ext>
                  </a:extLst>
                </a:gridCol>
                <a:gridCol w="2673484">
                  <a:extLst>
                    <a:ext uri="{9D8B030D-6E8A-4147-A177-3AD203B41FA5}">
                      <a16:colId xmlns:a16="http://schemas.microsoft.com/office/drawing/2014/main" val="3936672701"/>
                    </a:ext>
                  </a:extLst>
                </a:gridCol>
                <a:gridCol w="2828774">
                  <a:extLst>
                    <a:ext uri="{9D8B030D-6E8A-4147-A177-3AD203B41FA5}">
                      <a16:colId xmlns:a16="http://schemas.microsoft.com/office/drawing/2014/main" val="2084126053"/>
                    </a:ext>
                  </a:extLst>
                </a:gridCol>
              </a:tblGrid>
              <a:tr h="522587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5AC68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엑소좀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5AC68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리포좀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5AC6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74120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SIZE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5AC68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200nm</a:t>
                      </a:r>
                      <a:r>
                        <a:rPr lang="en-US" altLang="ko-KR" sz="1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이하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300nm</a:t>
                      </a:r>
                      <a:r>
                        <a:rPr lang="en-US" altLang="ko-KR" sz="1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이하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E1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06803"/>
                  </a:ext>
                </a:extLst>
              </a:tr>
              <a:tr h="49355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공법 특징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5AC68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원물 자체에서 추출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핵심 원료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리포좀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E1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89160"/>
                  </a:ext>
                </a:extLst>
              </a:tr>
              <a:tr h="10887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solidFill>
                      <a:srgbClr val="5AC68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식물 원물 자체의 성질</a:t>
                      </a:r>
                      <a:r>
                        <a:rPr lang="en-US" altLang="ko-KR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유효성분</a:t>
                      </a:r>
                      <a:r>
                        <a:rPr lang="en-US" altLang="ko-KR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을 채취하여 피부에 흡수를 용이하게 함</a:t>
                      </a:r>
                      <a:endParaRPr lang="en-US" altLang="ko-KR" sz="11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유효 성분 활성화</a:t>
                      </a:r>
                      <a:r>
                        <a:rPr lang="en-US" altLang="ko-KR" sz="11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/ </a:t>
                      </a:r>
                      <a:r>
                        <a:rPr lang="ko-KR" altLang="en-US" sz="11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엑기스만 추출</a:t>
                      </a:r>
                      <a:r>
                        <a:rPr lang="en-US" altLang="ko-KR" sz="11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화장품의 제형을 </a:t>
                      </a:r>
                      <a:r>
                        <a:rPr lang="ko-KR" altLang="en-US" sz="11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나노화</a:t>
                      </a:r>
                      <a:r>
                        <a:rPr lang="ko-KR" altLang="en-US" sz="11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하여 유효 성분 흡수를 용이하게 함</a:t>
                      </a:r>
                      <a:endParaRPr lang="en-US" altLang="ko-KR" sz="11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u="non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u="non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제형 자체의 흡수율을 </a:t>
                      </a:r>
                      <a:r>
                        <a:rPr lang="ko-KR" altLang="en-US" sz="1100" b="1" u="none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높입</a:t>
                      </a:r>
                      <a:r>
                        <a:rPr lang="ko-KR" altLang="en-US" sz="1100" b="1" u="non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1" u="non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b="1" u="none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사용감</a:t>
                      </a:r>
                      <a:r>
                        <a:rPr lang="ko-KR" altLang="en-US" sz="1100" b="1" u="non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우수</a:t>
                      </a:r>
                      <a:r>
                        <a:rPr lang="en-US" altLang="ko-KR" sz="1100" b="1" u="non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u="non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E1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371689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977918" y="923375"/>
            <a:ext cx="382508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>
                <a:latin typeface="맑은 고딕" panose="020B0503020000020004" pitchFamily="50" charset="-127"/>
              </a:rPr>
              <a:t>엑소좀과</a:t>
            </a:r>
            <a:r>
              <a:rPr lang="ko-KR" altLang="en-US" b="1" dirty="0">
                <a:latin typeface="맑은 고딕" panose="020B0503020000020004" pitchFamily="50" charset="-127"/>
              </a:rPr>
              <a:t> </a:t>
            </a:r>
            <a:r>
              <a:rPr lang="ko-KR" altLang="en-US" b="1" dirty="0" err="1">
                <a:latin typeface="맑은 고딕" panose="020B0503020000020004" pitchFamily="50" charset="-127"/>
              </a:rPr>
              <a:t>리포좀</a:t>
            </a:r>
            <a:r>
              <a:rPr lang="ko-KR" altLang="en-US" b="1" dirty="0">
                <a:latin typeface="맑은 고딕" panose="020B0503020000020004" pitchFamily="50" charset="-127"/>
              </a:rPr>
              <a:t> 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더블 </a:t>
            </a:r>
            <a:r>
              <a:rPr lang="ko-KR" altLang="en-US" b="1" dirty="0" err="1" smtClean="0">
                <a:latin typeface="맑은 고딕" panose="020B0503020000020004" pitchFamily="50" charset="-127"/>
              </a:rPr>
              <a:t>임펙트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 기술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021782" y="1811968"/>
            <a:ext cx="46201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</a:rPr>
              <a:t>천연 원물에서 추출한 </a:t>
            </a:r>
            <a:r>
              <a:rPr lang="ko-KR" altLang="en-US" sz="2000" b="1" dirty="0" err="1" smtClean="0">
                <a:latin typeface="맑은 고딕" panose="020B0503020000020004" pitchFamily="50" charset="-127"/>
              </a:rPr>
              <a:t>엑소좀</a:t>
            </a:r>
            <a:r>
              <a:rPr lang="ko-KR" altLang="en-US" sz="2000" b="1" dirty="0" smtClean="0">
                <a:latin typeface="맑은 고딕" panose="020B0503020000020004" pitchFamily="50" charset="-127"/>
              </a:rPr>
              <a:t> </a:t>
            </a:r>
            <a:endParaRPr lang="en-US" altLang="ko-KR" sz="2000" b="1" dirty="0" smtClean="0">
              <a:latin typeface="맑은 고딕" panose="020B0503020000020004" pitchFamily="50" charset="-127"/>
            </a:endParaRPr>
          </a:p>
          <a:p>
            <a:pPr algn="ctr"/>
            <a:r>
              <a:rPr lang="en-US" altLang="ko-KR" sz="2000" b="1" dirty="0" smtClean="0">
                <a:latin typeface="맑은 고딕" panose="020B0503020000020004" pitchFamily="50" charset="-127"/>
              </a:rPr>
              <a:t>+</a:t>
            </a:r>
          </a:p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</a:rPr>
              <a:t>모든 </a:t>
            </a:r>
            <a:r>
              <a:rPr lang="ko-KR" altLang="en-US" sz="2000" b="1" dirty="0" err="1" smtClean="0">
                <a:latin typeface="맑은 고딕" panose="020B0503020000020004" pitchFamily="50" charset="-127"/>
              </a:rPr>
              <a:t>핵심원료</a:t>
            </a:r>
            <a:r>
              <a:rPr lang="en-US" altLang="ko-KR" sz="2000" b="1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2000" b="1" dirty="0" err="1" smtClean="0">
                <a:latin typeface="맑은 고딕" panose="020B0503020000020004" pitchFamily="50" charset="-127"/>
              </a:rPr>
              <a:t>리포좀</a:t>
            </a:r>
            <a:endParaRPr lang="en-US" altLang="ko-KR" sz="2000" b="1" dirty="0" smtClean="0">
              <a:latin typeface="맑은 고딕" panose="020B0503020000020004" pitchFamily="50" charset="-127"/>
            </a:endParaRPr>
          </a:p>
          <a:p>
            <a:pPr algn="ctr"/>
            <a:r>
              <a:rPr lang="en-US" altLang="ko-KR" sz="2000" b="1" dirty="0" smtClean="0">
                <a:latin typeface="맑은 고딕" panose="020B0503020000020004" pitchFamily="50" charset="-127"/>
              </a:rPr>
              <a:t>=</a:t>
            </a:r>
          </a:p>
          <a:p>
            <a:pPr algn="ctr"/>
            <a:r>
              <a:rPr lang="ko-KR" altLang="en-US" sz="2000" b="1" dirty="0" err="1" smtClean="0">
                <a:latin typeface="맑은 고딕" panose="020B0503020000020004" pitchFamily="50" charset="-127"/>
              </a:rPr>
              <a:t>진피층까지</a:t>
            </a:r>
            <a:r>
              <a:rPr lang="ko-KR" altLang="en-US" sz="2000" b="1" dirty="0" smtClean="0">
                <a:latin typeface="맑은 고딕" panose="020B0503020000020004" pitchFamily="50" charset="-127"/>
              </a:rPr>
              <a:t> 깊이 최적 흡수</a:t>
            </a:r>
            <a:r>
              <a:rPr lang="en-US" altLang="ko-KR" sz="2000" b="1" dirty="0" smtClean="0">
                <a:latin typeface="맑은 고딕" panose="020B050302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303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174" y="1427642"/>
            <a:ext cx="8516055" cy="47902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특장점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093741"/>
            <a:ext cx="39900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엑소좀과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리포좀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기술 더블 임팩트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994923" y="3943140"/>
            <a:ext cx="9643596" cy="15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성분들을 피부에 더 한층 효과적으로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전달하기 위하여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액소좀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리포좀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공법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기술을 적용하여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피부속부터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차오르는 더블 효과</a:t>
            </a:r>
            <a:endParaRPr lang="en-US" altLang="ko-KR" sz="16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994923" y="2821556"/>
            <a:ext cx="9643596" cy="869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흡수율이 높은 </a:t>
            </a:r>
            <a:r>
              <a:rPr lang="en-US" altLang="ko-KR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삼줄기</a:t>
            </a: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삼뿌리</a:t>
            </a: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en-US" altLang="ko-KR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 </a:t>
            </a: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</a:t>
            </a:r>
            <a:endParaRPr lang="en-US" altLang="ko-KR" b="1" spc="-15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복합 성분</a:t>
            </a:r>
            <a:r>
              <a:rPr lang="en-US" altLang="ko-KR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여기에 </a:t>
            </a:r>
            <a:r>
              <a:rPr lang="ko-KR" altLang="en-US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</a:t>
            </a: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까지</a:t>
            </a:r>
            <a:endParaRPr lang="en-US" altLang="ko-KR" b="1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 flipH="1">
            <a:off x="1840739" y="5463047"/>
            <a:ext cx="10102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 flipH="1">
            <a:off x="4243404" y="5463047"/>
            <a:ext cx="10102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리포좀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036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특장점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009528"/>
            <a:ext cx="3583595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HEMP &amp; CICA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EXOSOME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04452" y="1236808"/>
            <a:ext cx="3583595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EXOTRACTION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더블 효과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933252" y="4527405"/>
            <a:ext cx="169259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HEMP(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265908" y="4527405"/>
            <a:ext cx="169259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CICA(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590196" y="4527405"/>
            <a:ext cx="169259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933252" y="5056338"/>
            <a:ext cx="1692592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영양 공급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보호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장벽 강화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탄력 강화</a:t>
            </a:r>
            <a:endParaRPr lang="en-US" altLang="ko-KR" sz="1400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008735" y="5056338"/>
            <a:ext cx="220693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진정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보호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장벽 강화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건조로 인한 가려움 개선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주름 개선</a:t>
            </a:r>
            <a:endParaRPr lang="en-US" altLang="ko-KR" sz="1400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590196" y="5056338"/>
            <a:ext cx="1692592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나노 흡수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성분 흡수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부드러운 흡수</a:t>
            </a:r>
            <a:endParaRPr lang="en-US" altLang="ko-KR" sz="1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최적의 흡수</a:t>
            </a:r>
            <a:endParaRPr lang="en-US" altLang="ko-KR" sz="1400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1905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67512" y="3657700"/>
            <a:ext cx="2186311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대마추출물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뿌리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줄기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씨앗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67512" y="4300566"/>
            <a:ext cx="2186311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latin typeface="맑은 고딕" panose="020B0503020000020004" pitchFamily="50" charset="-127"/>
              </a:rPr>
              <a:t>대마추출물은  산화 스트레스를 줄이고</a:t>
            </a:r>
            <a:r>
              <a:rPr lang="en-US" altLang="ko-KR" sz="1200" dirty="0">
                <a:latin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</a:rPr>
              <a:t>피부 노화 과정을 억제</a:t>
            </a:r>
            <a:r>
              <a:rPr lang="en-US" altLang="ko-KR" sz="1200" dirty="0">
                <a:latin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</a:rPr>
              <a:t>피부 수분 공급 증가에도 도움을 주며 여드름과 피부 건조 등을 유발하는 염증 인자의 발현을 억제 시키는 데 도움을 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729449" y="3657700"/>
            <a:ext cx="2186311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병풀추출물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729449" y="4300566"/>
            <a:ext cx="2186311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latin typeface="맑은 고딕" panose="020B0503020000020004" pitchFamily="50" charset="-127"/>
              </a:rPr>
              <a:t>상처를 입은 호랑이가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병풀이</a:t>
            </a:r>
            <a:r>
              <a:rPr lang="ko-KR" altLang="en-US" sz="1200" dirty="0">
                <a:latin typeface="맑은 고딕" panose="020B0503020000020004" pitchFamily="50" charset="-127"/>
              </a:rPr>
              <a:t> 난 곳에서 뒹굴며</a:t>
            </a:r>
            <a:r>
              <a:rPr lang="en-US" altLang="ko-KR" sz="1200" dirty="0">
                <a:latin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</a:rPr>
              <a:t>치료하는 것을 보고 호랑이풀이라 부르며</a:t>
            </a:r>
            <a:r>
              <a:rPr lang="en-US" altLang="ko-KR" sz="1200" dirty="0">
                <a:latin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</a:rPr>
              <a:t>상처 부위의 콜라겐 합성을 촉진하여 피부 재생을 돕고 염증 해소 및 주름개선</a:t>
            </a:r>
            <a:r>
              <a:rPr lang="en-US" altLang="ko-KR" sz="1200" dirty="0">
                <a:latin typeface="맑은 고딕" panose="020B0503020000020004" pitchFamily="50" charset="-127"/>
              </a:rPr>
              <a:t>(Anti-aging)</a:t>
            </a:r>
            <a:r>
              <a:rPr lang="ko-KR" altLang="en-US" sz="1200" dirty="0">
                <a:latin typeface="맑은 고딕" panose="020B0503020000020004" pitchFamily="50" charset="-127"/>
              </a:rPr>
              <a:t>에 도움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991386" y="3657700"/>
            <a:ext cx="2186311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콜라겐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991386" y="4300566"/>
            <a:ext cx="2186311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latin typeface="맑은 고딕" panose="020B0503020000020004" pitchFamily="50" charset="-127"/>
              </a:rPr>
              <a:t>동물 및 어류 콜라겐의 </a:t>
            </a:r>
            <a:r>
              <a:rPr lang="ko-KR" altLang="en-US" sz="1200" dirty="0" smtClean="0">
                <a:latin typeface="맑은 고딕" panose="020B0503020000020004" pitchFamily="50" charset="-127"/>
              </a:rPr>
              <a:t>가수분해물 피부장벽강화</a:t>
            </a:r>
            <a:r>
              <a:rPr lang="en-US" altLang="ko-KR" sz="1200" dirty="0">
                <a:latin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항주름</a:t>
            </a:r>
            <a:r>
              <a:rPr lang="ko-KR" altLang="en-US" sz="1200" dirty="0">
                <a:latin typeface="맑은 고딕" panose="020B0503020000020004" pitchFamily="50" charset="-127"/>
              </a:rPr>
              <a:t> 작용으로 피부를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탄력있고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ko-KR" altLang="en-US" sz="1200" dirty="0">
                <a:latin typeface="맑은 고딕" panose="020B0503020000020004" pitchFamily="50" charset="-127"/>
              </a:rPr>
              <a:t>촉촉하게 만드는데 도움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286921" y="3657700"/>
            <a:ext cx="2186311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구실사리추출물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286921" y="4300566"/>
            <a:ext cx="2186311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latin typeface="맑은 고딕" panose="020B0503020000020004" pitchFamily="50" charset="-127"/>
              </a:rPr>
              <a:t>구실사리추출물은 콜라겐 </a:t>
            </a:r>
            <a:endParaRPr lang="en-US" altLang="ko-KR" sz="1200" dirty="0" smtClean="0">
              <a:latin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</a:rPr>
              <a:t>합성 </a:t>
            </a:r>
            <a:r>
              <a:rPr lang="ko-KR" altLang="en-US" sz="1200" dirty="0">
                <a:latin typeface="맑은 고딕" panose="020B0503020000020004" pitchFamily="50" charset="-127"/>
              </a:rPr>
              <a:t>유전자를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활성시켜</a:t>
            </a:r>
            <a:r>
              <a:rPr lang="en-US" altLang="ko-KR" sz="1200" dirty="0">
                <a:latin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</a:rPr>
              <a:t>피부 노화방지 및 주름 개선 </a:t>
            </a:r>
            <a:endParaRPr lang="en-US" altLang="ko-KR" sz="1200" dirty="0" smtClean="0">
              <a:latin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</a:rPr>
              <a:t>효과 </a:t>
            </a:r>
            <a:r>
              <a:rPr lang="ko-KR" altLang="en-US" sz="1200" dirty="0">
                <a:latin typeface="맑은 고딕" panose="020B0503020000020004" pitchFamily="50" charset="-127"/>
              </a:rPr>
              <a:t>입증됨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9582456" y="3657700"/>
            <a:ext cx="2186311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락토바실러스발효추출물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9582456" y="4300566"/>
            <a:ext cx="21863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 err="1">
                <a:latin typeface="맑은 고딕" panose="020B0503020000020004" pitchFamily="50" charset="-127"/>
              </a:rPr>
              <a:t>락토바실러스발효추출물은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비피다</a:t>
            </a:r>
            <a:r>
              <a:rPr lang="en-US" altLang="ko-KR" sz="1200" dirty="0">
                <a:latin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갈락토미세스와</a:t>
            </a:r>
            <a:r>
              <a:rPr lang="ko-KR" altLang="en-US" sz="1200" dirty="0">
                <a:latin typeface="맑은 고딕" panose="020B0503020000020004" pitchFamily="50" charset="-127"/>
              </a:rPr>
              <a:t> 함께 </a:t>
            </a:r>
            <a:r>
              <a:rPr lang="ko-KR" altLang="en-US" sz="1200" dirty="0" err="1">
                <a:latin typeface="맑은 고딕" panose="020B0503020000020004" pitchFamily="50" charset="-127"/>
              </a:rPr>
              <a:t>발효추출물</a:t>
            </a:r>
            <a:r>
              <a:rPr lang="ko-KR" altLang="en-US" sz="1200" dirty="0">
                <a:latin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</a:rPr>
              <a:t>3</a:t>
            </a:r>
            <a:r>
              <a:rPr lang="ko-KR" altLang="en-US" sz="1200" dirty="0" smtClean="0">
                <a:latin typeface="맑은 고딕" panose="020B0503020000020004" pitchFamily="50" charset="-127"/>
              </a:rPr>
              <a:t>대장</a:t>
            </a:r>
            <a:r>
              <a:rPr lang="en-US" altLang="ko-KR" sz="1200" dirty="0" smtClean="0"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</a:rPr>
              <a:t>멜라닌 생성을 억제하는 효과에 </a:t>
            </a:r>
            <a:r>
              <a:rPr lang="ko-KR" altLang="en-US" sz="1200" dirty="0">
                <a:latin typeface="맑은 고딕" panose="020B0503020000020004" pitchFamily="50" charset="-127"/>
              </a:rPr>
              <a:t>도움</a:t>
            </a:r>
          </a:p>
        </p:txBody>
      </p:sp>
    </p:spTree>
    <p:extLst>
      <p:ext uri="{BB962C8B-B14F-4D97-AF65-F5344CB8AC3E}">
        <p14:creationId xmlns:p14="http://schemas.microsoft.com/office/powerpoint/2010/main" val="2296185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291" y="1667753"/>
            <a:ext cx="4389440" cy="43894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35835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대마 복합 추출물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4644" y="2571391"/>
            <a:ext cx="3956532" cy="2993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대마줄기추출물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대마뿌리추출물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대마뿌리발효추출물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대마씨오일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복합 적용</a:t>
            </a:r>
            <a:endParaRPr lang="en-US" altLang="ko-KR" sz="13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복합 추출물이 쳐진 피부에 탄력을 부여하고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피부를 </a:t>
            </a:r>
            <a:r>
              <a:rPr lang="ko-KR" alt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진정시켜줌</a:t>
            </a:r>
            <a:endParaRPr lang="en-US" altLang="ko-KR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대마씨오일</a:t>
            </a:r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성분이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장벽 강화에 도움을 주어 </a:t>
            </a:r>
            <a:endParaRPr lang="en-US" altLang="ko-KR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건강한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피부로 </a:t>
            </a:r>
            <a:r>
              <a:rPr lang="ko-KR" alt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가꾸어줌</a:t>
            </a:r>
            <a:endParaRPr lang="en-US" altLang="ko-KR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삼줄기</a:t>
            </a:r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ko-KR" alt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삼뿌리</a:t>
            </a:r>
            <a:r>
              <a:rPr lang="ko-KR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함유</a:t>
            </a:r>
            <a:endParaRPr lang="en-US" altLang="ko-KR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관련 추출물의 </a:t>
            </a:r>
            <a:r>
              <a:rPr lang="ko-KR" alt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고함량</a:t>
            </a:r>
            <a:r>
              <a:rPr lang="ko-KR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함유</a:t>
            </a:r>
            <a:endParaRPr lang="en-US" altLang="ko-KR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02474" y="2543891"/>
            <a:ext cx="740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2474" y="3207326"/>
            <a:ext cx="740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2474" y="3913734"/>
            <a:ext cx="740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2474" y="4603370"/>
            <a:ext cx="740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2474" y="5100499"/>
            <a:ext cx="740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335105" y="1560877"/>
            <a:ext cx="2599811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삼씨오일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296297" y="5595528"/>
            <a:ext cx="259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>
                <a:latin typeface="+mj-lt"/>
              </a:rPr>
              <a:t>삼뿌리</a:t>
            </a:r>
            <a:endParaRPr lang="en-US" altLang="ko-KR" sz="1400" dirty="0">
              <a:latin typeface="+mj-lt"/>
            </a:endParaRPr>
          </a:p>
          <a:p>
            <a:pPr algn="ctr"/>
            <a:r>
              <a:rPr lang="ko-KR" altLang="en-US" sz="1400" dirty="0" err="1" smtClean="0">
                <a:latin typeface="+mj-lt"/>
              </a:rPr>
              <a:t>발효물</a:t>
            </a:r>
            <a:endParaRPr lang="en-US" altLang="ko-KR" sz="1400" dirty="0">
              <a:latin typeface="+mj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373914" y="5595528"/>
            <a:ext cx="259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>
                <a:latin typeface="+mj-lt"/>
              </a:rPr>
              <a:t>삼줄기</a:t>
            </a:r>
            <a:r>
              <a:rPr lang="en-US" altLang="ko-KR" sz="1400" dirty="0">
                <a:latin typeface="+mj-lt"/>
              </a:rPr>
              <a:t>/</a:t>
            </a:r>
            <a:r>
              <a:rPr lang="ko-KR" altLang="en-US" sz="1400" dirty="0">
                <a:latin typeface="+mj-lt"/>
              </a:rPr>
              <a:t>뿌리</a:t>
            </a:r>
            <a:endParaRPr lang="en-US" altLang="ko-KR" sz="1400" dirty="0">
              <a:latin typeface="+mj-lt"/>
            </a:endParaRPr>
          </a:p>
          <a:p>
            <a:pPr algn="ctr"/>
            <a:r>
              <a:rPr lang="ko-KR" altLang="en-US" sz="1400" dirty="0" err="1">
                <a:latin typeface="+mj-lt"/>
              </a:rPr>
              <a:t>엑소좀</a:t>
            </a:r>
            <a:endParaRPr lang="en-US" altLang="ko-KR" sz="1400" dirty="0">
              <a:latin typeface="+mj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237549" y="3108421"/>
            <a:ext cx="259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latin typeface="+mj-lt"/>
              </a:rPr>
              <a:t>삼줄기</a:t>
            </a:r>
            <a:endParaRPr lang="en-US" altLang="ko-KR" sz="1400" dirty="0" smtClean="0">
              <a:latin typeface="+mj-lt"/>
            </a:endParaRPr>
          </a:p>
          <a:p>
            <a:pPr algn="ctr"/>
            <a:r>
              <a:rPr lang="ko-KR" altLang="en-US" sz="1400" dirty="0" smtClean="0">
                <a:latin typeface="+mj-lt"/>
              </a:rPr>
              <a:t>추출물</a:t>
            </a:r>
            <a:endParaRPr lang="en-US" altLang="ko-KR" sz="1400" dirty="0">
              <a:latin typeface="+mj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9601823" y="3108421"/>
            <a:ext cx="259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latin typeface="+mj-lt"/>
              </a:rPr>
              <a:t>삼뿌리</a:t>
            </a:r>
            <a:endParaRPr lang="en-US" altLang="ko-KR" sz="1400" dirty="0">
              <a:latin typeface="+mj-lt"/>
            </a:endParaRPr>
          </a:p>
          <a:p>
            <a:pPr algn="ctr"/>
            <a:r>
              <a:rPr lang="ko-KR" altLang="en-US" sz="1400" dirty="0" smtClean="0">
                <a:latin typeface="+mj-lt"/>
              </a:rPr>
              <a:t>추출물</a:t>
            </a:r>
            <a:endParaRPr lang="en-US" altLang="ko-KR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882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/>
          <p:cNvSpPr/>
          <p:nvPr/>
        </p:nvSpPr>
        <p:spPr>
          <a:xfrm>
            <a:off x="1849426" y="3984107"/>
            <a:ext cx="1553792" cy="195149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1271909" y="4284133"/>
            <a:ext cx="3815729" cy="150363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518007" y="2298034"/>
            <a:ext cx="4760371" cy="351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상처를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입은 호랑이가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병풀이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난 곳에서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뒹굴며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치료하는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것을 보고 호랑이풀이라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부르며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오래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전부터 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약으로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주요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madecassoside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madecassic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acid, 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</a:t>
            </a:r>
            <a:r>
              <a:rPr lang="en-US" altLang="ko-K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asiaticoside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cica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exosome</a:t>
            </a: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 상처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부위의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콜라겐 합성을 촉진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하여 피부 재생을 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돕고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 해소에 도움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주름개선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(Anti-aging)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도움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 나노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크기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(200nm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이하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병풀엑소좀을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분리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정제하여 안정화시킨 성분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 </a:t>
            </a: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전사체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(Transcriptome)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분석결과에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따라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다양한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pathway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대한 결과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도출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18007" y="1229531"/>
            <a:ext cx="35835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병풀엑소좀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성분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0529109" y="2810933"/>
            <a:ext cx="1363136" cy="1363136"/>
          </a:xfrm>
          <a:prstGeom prst="ellipse">
            <a:avLst/>
          </a:prstGeom>
          <a:gradFill flip="none" rotWithShape="1">
            <a:gsLst>
              <a:gs pos="0">
                <a:srgbClr val="5AC68B"/>
              </a:gs>
              <a:gs pos="100000">
                <a:srgbClr val="E1F3E8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soft" dir="t">
              <a:rot lat="0" lon="0" rev="2400000"/>
            </a:lightRig>
          </a:scene3d>
          <a:sp3d prstMaterial="plastic">
            <a:bevelB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206999" y="1229531"/>
            <a:ext cx="35835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병풀엑소좀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공정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8777346" y="2810933"/>
            <a:ext cx="1363136" cy="1363136"/>
          </a:xfrm>
          <a:prstGeom prst="ellipse">
            <a:avLst/>
          </a:prstGeom>
          <a:solidFill>
            <a:srgbClr val="5AC68B"/>
          </a:solidFill>
          <a:ln>
            <a:noFill/>
          </a:ln>
          <a:scene3d>
            <a:camera prst="orthographicFront"/>
            <a:lightRig rig="soft" dir="t">
              <a:rot lat="0" lon="0" rev="2400000"/>
            </a:lightRig>
          </a:scene3d>
          <a:sp3d prstMaterial="plastic">
            <a:bevelB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7025584" y="2810933"/>
            <a:ext cx="1363136" cy="1363136"/>
          </a:xfrm>
          <a:prstGeom prst="ellipse">
            <a:avLst/>
          </a:prstGeom>
          <a:solidFill>
            <a:srgbClr val="8FEDC7"/>
          </a:solidFill>
          <a:ln>
            <a:noFill/>
          </a:ln>
          <a:scene3d>
            <a:camera prst="orthographicFront"/>
            <a:lightRig rig="soft" dir="t">
              <a:rot lat="0" lon="0" rev="2400000"/>
            </a:lightRig>
          </a:scene3d>
          <a:sp3d prstMaterial="plastic">
            <a:bevelB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5270448" y="2810933"/>
            <a:ext cx="1363136" cy="1363136"/>
          </a:xfrm>
          <a:prstGeom prst="ellipse">
            <a:avLst/>
          </a:prstGeom>
          <a:solidFill>
            <a:srgbClr val="E1F3E8"/>
          </a:solidFill>
          <a:ln>
            <a:noFill/>
          </a:ln>
          <a:scene3d>
            <a:camera prst="orthographicFront"/>
            <a:lightRig rig="soft" dir="t">
              <a:rot lat="0" lon="0" rev="2400000"/>
            </a:lightRig>
          </a:scene3d>
          <a:sp3d prstMaterial="plastic">
            <a:bevelB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6493024" y="3488267"/>
            <a:ext cx="508909" cy="42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068" y="2991757"/>
            <a:ext cx="427244" cy="578630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>
          <a:xfrm>
            <a:off x="5283554" y="3582497"/>
            <a:ext cx="1336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000" dirty="0" err="1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기원세포</a:t>
            </a:r>
            <a:endParaRPr lang="en-US" altLang="ko-KR" sz="10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032104" y="3327319"/>
            <a:ext cx="13369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Exotraction</a:t>
            </a:r>
            <a:endParaRPr lang="en-US" altLang="ko-KR" sz="1400" b="1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768763" y="3327319"/>
            <a:ext cx="13369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Exo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CICIA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10560496" y="3284984"/>
            <a:ext cx="1336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병풀엑소좀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타입에 따른 분류</a:t>
            </a:r>
            <a:endParaRPr lang="en-US" altLang="ko-KR" sz="10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2" name="직선 화살표 연결선 41"/>
          <p:cNvCxnSpPr/>
          <p:nvPr/>
        </p:nvCxnSpPr>
        <p:spPr>
          <a:xfrm flipV="1">
            <a:off x="8256240" y="3488267"/>
            <a:ext cx="508909" cy="42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 flipV="1">
            <a:off x="9971858" y="3488267"/>
            <a:ext cx="508909" cy="42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6117206" y="4292215"/>
            <a:ext cx="13369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전처리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추출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879266" y="4199882"/>
            <a:ext cx="1336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Exosome</a:t>
            </a:r>
          </a:p>
          <a:p>
            <a:pPr algn="ctr"/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분리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정제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9641326" y="4199882"/>
            <a:ext cx="1336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Exosome</a:t>
            </a:r>
          </a:p>
          <a:p>
            <a:pPr algn="ctr"/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안정화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6781799" y="3572936"/>
            <a:ext cx="0" cy="5334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8535805" y="3572936"/>
            <a:ext cx="0" cy="5334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10293670" y="3572936"/>
            <a:ext cx="0" cy="5334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44" idx="2"/>
          </p:cNvCxnSpPr>
          <p:nvPr/>
        </p:nvCxnSpPr>
        <p:spPr>
          <a:xfrm>
            <a:off x="6785669" y="4569214"/>
            <a:ext cx="4598" cy="58698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6790269" y="5156199"/>
            <a:ext cx="1286931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8073751" y="5021643"/>
            <a:ext cx="13369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병풀추출물</a:t>
            </a:r>
            <a:endParaRPr lang="en-US" altLang="ko-KR" sz="1200" b="1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701490" y="5212267"/>
            <a:ext cx="13369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UPCYCLING*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2516319" y="1507067"/>
            <a:ext cx="225041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592667" y="6165304"/>
            <a:ext cx="417406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191447" y="1507067"/>
            <a:ext cx="45772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5206999" y="6165304"/>
            <a:ext cx="659553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3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타원 61"/>
          <p:cNvSpPr/>
          <p:nvPr/>
        </p:nvSpPr>
        <p:spPr>
          <a:xfrm>
            <a:off x="9841288" y="4087542"/>
            <a:ext cx="980556" cy="980556"/>
          </a:xfrm>
          <a:prstGeom prst="ellipse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60"/>
          <p:cNvSpPr/>
          <p:nvPr/>
        </p:nvSpPr>
        <p:spPr>
          <a:xfrm>
            <a:off x="5728437" y="4087542"/>
            <a:ext cx="980556" cy="980556"/>
          </a:xfrm>
          <a:prstGeom prst="ellipse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순서도: 대체 처리 58"/>
          <p:cNvSpPr/>
          <p:nvPr/>
        </p:nvSpPr>
        <p:spPr>
          <a:xfrm>
            <a:off x="5728437" y="5136618"/>
            <a:ext cx="5093407" cy="1602590"/>
          </a:xfrm>
          <a:prstGeom prst="flowChartAlternateProcess">
            <a:avLst/>
          </a:prstGeom>
          <a:noFill/>
          <a:ln>
            <a:solidFill>
              <a:srgbClr val="5AC68B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순서도: 대체 처리 46"/>
          <p:cNvSpPr/>
          <p:nvPr/>
        </p:nvSpPr>
        <p:spPr>
          <a:xfrm>
            <a:off x="1678403" y="2725422"/>
            <a:ext cx="981941" cy="276898"/>
          </a:xfrm>
          <a:prstGeom prst="flowChartAlternateProcess">
            <a:avLst/>
          </a:prstGeom>
          <a:solidFill>
            <a:srgbClr val="E1F3E8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순서도: 대체 처리 45"/>
          <p:cNvSpPr/>
          <p:nvPr/>
        </p:nvSpPr>
        <p:spPr>
          <a:xfrm>
            <a:off x="1678403" y="2296069"/>
            <a:ext cx="981941" cy="276898"/>
          </a:xfrm>
          <a:prstGeom prst="flowChartAlternateProcess">
            <a:avLst/>
          </a:prstGeom>
          <a:solidFill>
            <a:srgbClr val="E1F3E8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순서도: 대체 처리 44"/>
          <p:cNvSpPr/>
          <p:nvPr/>
        </p:nvSpPr>
        <p:spPr>
          <a:xfrm>
            <a:off x="1678403" y="1868159"/>
            <a:ext cx="981941" cy="276898"/>
          </a:xfrm>
          <a:prstGeom prst="flowChartAlternateProcess">
            <a:avLst/>
          </a:prstGeom>
          <a:solidFill>
            <a:srgbClr val="E1F3E8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순서도: 대체 처리 31"/>
          <p:cNvSpPr/>
          <p:nvPr/>
        </p:nvSpPr>
        <p:spPr>
          <a:xfrm>
            <a:off x="6091417" y="4087542"/>
            <a:ext cx="4367448" cy="980556"/>
          </a:xfrm>
          <a:prstGeom prst="flowChartAlternateProcess">
            <a:avLst/>
          </a:prstGeom>
          <a:solidFill>
            <a:srgbClr val="E1F3E8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2210056" y="5563260"/>
            <a:ext cx="980556" cy="980556"/>
          </a:xfrm>
          <a:prstGeom prst="ellipse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2210056" y="4087542"/>
            <a:ext cx="980556" cy="980556"/>
          </a:xfrm>
          <a:prstGeom prst="ellipse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567070" y="4087542"/>
            <a:ext cx="980556" cy="980556"/>
          </a:xfrm>
          <a:prstGeom prst="ellipse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58402" y="1148056"/>
            <a:ext cx="1931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Exotraction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란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839445" y="1712475"/>
            <a:ext cx="64793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400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세대</a:t>
            </a:r>
            <a:endParaRPr lang="en-US" altLang="ko-KR" sz="1400" b="1" dirty="0" smtClean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2세대</a:t>
            </a:r>
            <a:endParaRPr lang="en-US" altLang="ko-KR" sz="1400" b="1" dirty="0" smtClean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3세대</a:t>
            </a:r>
            <a:endParaRPr lang="ko-KR" altLang="en-US" sz="1400" b="1" dirty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754028" y="3324502"/>
            <a:ext cx="8892181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추출 및 정제법 = </a:t>
            </a:r>
            <a:r>
              <a:rPr lang="ko-KR" altLang="en-US" sz="1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Exotraction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분리 방법 중 최적화 추출/분리/정제법 도입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2271312" y="1332896"/>
            <a:ext cx="9441717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686090" y="4406459"/>
            <a:ext cx="742511" cy="2934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원물 선정</a:t>
            </a:r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10056" y="4406459"/>
            <a:ext cx="988547" cy="29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초고압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처리</a:t>
            </a:r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210056" y="5891956"/>
            <a:ext cx="988547" cy="29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압착</a:t>
            </a:r>
            <a:endParaRPr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3888614" y="5563260"/>
            <a:ext cx="980556" cy="980556"/>
          </a:xfrm>
          <a:prstGeom prst="ellipse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808114" y="5891956"/>
            <a:ext cx="1149548" cy="29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수성 </a:t>
            </a:r>
            <a:r>
              <a: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상계 형성</a:t>
            </a:r>
            <a:endParaRPr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3888614" y="4087542"/>
            <a:ext cx="980556" cy="980556"/>
          </a:xfrm>
          <a:prstGeom prst="ellipse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888614" y="4416238"/>
            <a:ext cx="988547" cy="29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농축</a:t>
            </a:r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178931" y="4358978"/>
            <a:ext cx="933074" cy="414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1.0x10</a:t>
            </a:r>
            <a:r>
              <a:rPr lang="en-US" altLang="ko-KR" sz="1600" b="1" baseline="30000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lang="ko-KR" altLang="en-US" sz="1600" b="1" baseline="30000" dirty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105772" y="4382062"/>
            <a:ext cx="354043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Particles/ml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이상 농도의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원료화</a:t>
            </a:r>
            <a:endParaRPr lang="ko-KR" altLang="en-US" sz="1400" b="1" baseline="30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785184" y="5123381"/>
            <a:ext cx="497991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보유 특허 </a:t>
            </a:r>
            <a:r>
              <a:rPr lang="en-US" altLang="ko-KR" sz="1000" b="1" dirty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endParaRPr lang="en-US" altLang="ko-KR" sz="1000" b="1" dirty="0" smtClean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분산성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및 안정성이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우수한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병풀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유래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엑소좀의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정제방법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및 이를 함유하는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화장료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조성물</a:t>
            </a:r>
            <a: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등록 제  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10-2265811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2, 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인체줄기세포 유래 세포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밖 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소포체의 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안정화 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방법 및 안정화된 </a:t>
            </a:r>
            <a:r>
              <a:rPr lang="ko-KR" altLang="en-US" sz="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세포밖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소포체를 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함유하는 피부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외용제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조성물</a:t>
            </a:r>
            <a: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출원번호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  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10-0026748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en-US" altLang="ko-KR" sz="8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3,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분산성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및 안정성이 우수한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쇠비름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유래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엑소좀의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정제방법</a:t>
            </a:r>
            <a:r>
              <a:rPr lang="ko-KR" altLang="en-US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및 이를 함유하는 </a:t>
            </a:r>
            <a:r>
              <a:rPr lang="ko-KR" altLang="en-US" sz="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화장료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조성물</a:t>
            </a:r>
            <a: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출원번호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10-2021-0086801</a:t>
            </a:r>
            <a:r>
              <a:rPr lang="ko-KR" altLang="en-US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8" name="직선 화살표 연결선 37"/>
          <p:cNvCxnSpPr/>
          <p:nvPr/>
        </p:nvCxnSpPr>
        <p:spPr>
          <a:xfrm>
            <a:off x="1704392" y="4559564"/>
            <a:ext cx="348343" cy="0"/>
          </a:xfrm>
          <a:prstGeom prst="straightConnector1">
            <a:avLst/>
          </a:prstGeom>
          <a:ln>
            <a:solidFill>
              <a:srgbClr val="5AC6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5108062" y="4559564"/>
            <a:ext cx="348343" cy="0"/>
          </a:xfrm>
          <a:prstGeom prst="straightConnector1">
            <a:avLst/>
          </a:prstGeom>
          <a:ln>
            <a:solidFill>
              <a:srgbClr val="5AC6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3377682" y="6083559"/>
            <a:ext cx="348343" cy="0"/>
          </a:xfrm>
          <a:prstGeom prst="straightConnector1">
            <a:avLst/>
          </a:prstGeom>
          <a:ln>
            <a:solidFill>
              <a:srgbClr val="5AC6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 rot="5400000">
            <a:off x="2525485" y="5310790"/>
            <a:ext cx="348343" cy="0"/>
          </a:xfrm>
          <a:prstGeom prst="straightConnector1">
            <a:avLst/>
          </a:prstGeom>
          <a:ln>
            <a:solidFill>
              <a:srgbClr val="5AC6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 rot="16200000">
            <a:off x="4211218" y="5310791"/>
            <a:ext cx="348343" cy="0"/>
          </a:xfrm>
          <a:prstGeom prst="straightConnector1">
            <a:avLst/>
          </a:prstGeom>
          <a:ln>
            <a:solidFill>
              <a:srgbClr val="5AC6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2911508" y="1695968"/>
            <a:ext cx="786651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Plant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Extraction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Plant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Extraction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various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+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Liposome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Plant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Extraction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+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Exosome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=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Exotraction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→ 익숙한 소재에 차별화 된 신 트렌드 기술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적용화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625642" y="3539832"/>
            <a:ext cx="164567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10085901" y="3539832"/>
            <a:ext cx="162712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오른쪽 화살표 52"/>
          <p:cNvSpPr/>
          <p:nvPr/>
        </p:nvSpPr>
        <p:spPr>
          <a:xfrm>
            <a:off x="5611559" y="3445582"/>
            <a:ext cx="233756" cy="220006"/>
          </a:xfrm>
          <a:prstGeom prst="rightArrow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4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54958" y="3522134"/>
            <a:ext cx="4161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특허받은</a:t>
            </a:r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3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병풀</a:t>
            </a:r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적용</a:t>
            </a:r>
            <a:endParaRPr lang="en-US" altLang="ko-KR" sz="3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순서도: 처리 9"/>
          <p:cNvSpPr/>
          <p:nvPr/>
        </p:nvSpPr>
        <p:spPr>
          <a:xfrm>
            <a:off x="6297672" y="1450664"/>
            <a:ext cx="3485720" cy="4731637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6312108" y="1443327"/>
            <a:ext cx="3475360" cy="4793600"/>
            <a:chOff x="4872608" y="1291038"/>
            <a:chExt cx="2535710" cy="3497531"/>
          </a:xfrm>
          <a:noFill/>
        </p:grpSpPr>
        <p:sp>
          <p:nvSpPr>
            <p:cNvPr id="4" name="직사각형 3"/>
            <p:cNvSpPr/>
            <p:nvPr/>
          </p:nvSpPr>
          <p:spPr>
            <a:xfrm>
              <a:off x="4872608" y="1291038"/>
              <a:ext cx="2535710" cy="34975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l="14494" t="46000" r="78881" b="20814"/>
            <a:stretch/>
          </p:blipFill>
          <p:spPr>
            <a:xfrm>
              <a:off x="4944616" y="1299578"/>
              <a:ext cx="2448272" cy="3449135"/>
            </a:xfrm>
            <a:prstGeom prst="rect">
              <a:avLst/>
            </a:prstGeom>
            <a:grpFill/>
          </p:spPr>
        </p:pic>
      </p:grpSp>
      <p:sp>
        <p:nvSpPr>
          <p:cNvPr id="6" name="직사각형 5"/>
          <p:cNvSpPr/>
          <p:nvPr/>
        </p:nvSpPr>
        <p:spPr>
          <a:xfrm>
            <a:off x="1954958" y="4619655"/>
            <a:ext cx="27689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102265811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988826" y="5359370"/>
            <a:ext cx="42426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진정 및 탄력 에 도움을 줌</a:t>
            </a:r>
            <a:endParaRPr lang="en-US" altLang="ko-KR" sz="16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엑소좀</a:t>
            </a:r>
            <a:r>
              <a: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적용으로 </a:t>
            </a:r>
            <a:r>
              <a:rPr lang="ko-KR" alt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피부속부터</a:t>
            </a:r>
            <a:r>
              <a: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차오르는 제품</a:t>
            </a:r>
            <a:endParaRPr lang="en-US" altLang="ko-KR" sz="16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654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3004456" y="2535085"/>
            <a:ext cx="7817089" cy="25144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bject 4"/>
          <p:cNvSpPr txBox="1"/>
          <p:nvPr/>
        </p:nvSpPr>
        <p:spPr>
          <a:xfrm>
            <a:off x="2143179" y="1816173"/>
            <a:ext cx="8870871" cy="946950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marL="235022" indent="-225021" defTabSz="822934">
              <a:lnSpc>
                <a:spcPct val="150000"/>
              </a:lnSpc>
              <a:spcBef>
                <a:spcPts val="744"/>
              </a:spcBef>
              <a:buFont typeface="Arial" panose="020B0604020202020204" pitchFamily="34" charset="0"/>
              <a:buChar char="•"/>
              <a:tabLst>
                <a:tab pos="235522" algn="l"/>
              </a:tabLst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대마 씨앗에서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항신경염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활성을 가진 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20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가지 화합물을 분리하였으며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분리한 화합물의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항신경염증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활성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(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TNF-</a:t>
            </a:r>
            <a:r>
              <a:rPr lang="el-GR" altLang="ko-KR" sz="1100" dirty="0">
                <a:solidFill>
                  <a:prstClr val="black"/>
                </a:solidFill>
                <a:ea typeface="맑은 고딕" panose="020B0503020000020004" pitchFamily="50" charset="-127"/>
              </a:rPr>
              <a:t>α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 억제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측정한 결과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/>
            </a:r>
            <a:b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</a:b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LPS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로 유도된 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BV2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미세아교세포의 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TNF-</a:t>
            </a:r>
            <a:r>
              <a:rPr lang="el-GR" altLang="ko-KR" sz="1100" dirty="0">
                <a:solidFill>
                  <a:prstClr val="black"/>
                </a:solidFill>
                <a:ea typeface="맑은 고딕" panose="020B0503020000020004" pitchFamily="50" charset="-127"/>
              </a:rPr>
              <a:t>α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생성에 상당한 억제 효과를 나타냄</a:t>
            </a:r>
            <a:endParaRPr lang="en-US" altLang="ko-KR" sz="1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35022" indent="-225021" defTabSz="822934">
              <a:lnSpc>
                <a:spcPct val="150000"/>
              </a:lnSpc>
              <a:spcBef>
                <a:spcPts val="744"/>
              </a:spcBef>
              <a:buFont typeface="Arial" panose="020B0604020202020204" pitchFamily="34" charset="0"/>
              <a:buChar char="•"/>
              <a:tabLst>
                <a:tab pos="235522" algn="l"/>
              </a:tabLst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이를 통해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씨앗에서 추출한 화합물은 </a:t>
            </a:r>
            <a:r>
              <a:rPr lang="ko-KR" altLang="en-US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항신경염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활성 효과가 있었으며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씨앗은 신경 퇴행성 질환에 대한 잠재적 원료임을 확인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</a:t>
            </a:r>
            <a:endParaRPr lang="en-US" altLang="ko-KR" sz="1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항신경염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활성 효과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8960" y="1903414"/>
            <a:ext cx="969844" cy="2532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822934"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336" y="3418626"/>
            <a:ext cx="4410630" cy="268647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403376" y="3186728"/>
            <a:ext cx="4032448" cy="237757"/>
          </a:xfrm>
          <a:prstGeom prst="rect">
            <a:avLst/>
          </a:prstGeom>
          <a:solidFill>
            <a:srgbClr val="3C3C3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822934"/>
            <a:r>
              <a:rPr lang="en-US" altLang="ko-KR" sz="945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TNF-</a:t>
            </a:r>
            <a:r>
              <a:rPr lang="el-GR" altLang="ko-KR" sz="945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α</a:t>
            </a:r>
            <a:r>
              <a:rPr lang="en-US" altLang="ko-KR" sz="945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45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개선 효과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34"/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[</a:t>
            </a:r>
            <a:r>
              <a:rPr lang="ko-KR" altLang="en-US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출처 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2018_Chemical constituents of hemp (Cannabis sativa L.) seed with potential </a:t>
            </a:r>
            <a:r>
              <a:rPr lang="en-US" altLang="ko-KR" sz="800" dirty="0" err="1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antineuroinflammatory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activity]</a:t>
            </a: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3310469" y="5050386"/>
            <a:ext cx="0" cy="184334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6065520" y="5050386"/>
            <a:ext cx="0" cy="184334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592894" y="5100091"/>
            <a:ext cx="3486132" cy="830997"/>
          </a:xfrm>
          <a:prstGeom prst="rect">
            <a:avLst/>
          </a:prstGeom>
          <a:solidFill>
            <a:srgbClr val="357D7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822934">
              <a:lnSpc>
                <a:spcPct val="200000"/>
              </a:lnSpc>
            </a:pPr>
            <a:r>
              <a:rPr lang="ko-KR" altLang="en-US" sz="1200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화합물 </a:t>
            </a:r>
            <a:r>
              <a:rPr lang="en-US" altLang="ko-KR" sz="1200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glucoside 2</a:t>
            </a:r>
            <a:r>
              <a:rPr lang="ko-KR" altLang="en-US" sz="1200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번은 </a:t>
            </a:r>
            <a:r>
              <a:rPr lang="ko-KR" altLang="en-US" sz="1200" b="1" dirty="0" err="1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양성대조군</a:t>
            </a:r>
            <a:r>
              <a:rPr lang="ko-KR" altLang="en-US" sz="1200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smtClean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수준만큼의</a:t>
            </a:r>
            <a:endParaRPr lang="en-US" altLang="ko-KR" sz="1200" b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822934">
              <a:lnSpc>
                <a:spcPct val="200000"/>
              </a:lnSpc>
            </a:pPr>
            <a:r>
              <a:rPr lang="ko-KR" altLang="en-US" sz="1200" b="1" dirty="0" smtClean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염증 자극으로부터 </a:t>
            </a:r>
            <a:r>
              <a:rPr lang="ko-KR" altLang="en-US" sz="1200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 보호효과를 보임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357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3643850" y="2179340"/>
            <a:ext cx="3609472" cy="25144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151784" y="2453660"/>
            <a:ext cx="2860908" cy="22096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bject 4"/>
          <p:cNvSpPr txBox="1"/>
          <p:nvPr/>
        </p:nvSpPr>
        <p:spPr>
          <a:xfrm>
            <a:off x="2143180" y="1816173"/>
            <a:ext cx="9393500" cy="857182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뿌리 추출물의 생물학적 활성을 평가한 결과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뛰어난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항염증과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항산화 활성을 가지고 있는 것으로 나타남</a:t>
            </a:r>
            <a:endParaRPr lang="en-US" altLang="ko-KR" sz="1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뿌리 추출물의 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DPPH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활성은 농도의존적으로 활성이 높아지는 것을 확인</a:t>
            </a:r>
            <a:endParaRPr lang="en-US" altLang="ko-KR" sz="1100" b="1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뿌리 추출물 전처리 시 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LPS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유도 인자의 </a:t>
            </a:r>
            <a:r>
              <a:rPr lang="ko-KR" altLang="en-US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과발현을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유의하게 감소시킴</a:t>
            </a:r>
            <a:endParaRPr lang="en-US" altLang="ko-KR" sz="1100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98113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항염증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항산화 활성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뿌리 추출물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3315" y="1903414"/>
            <a:ext cx="1099239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defTabSz="822934"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030" indent="-325030" algn="ctr" defTabSz="822934"/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Antioxidants 2022, 11, 860. Characterization of the Biological Activity of the </a:t>
            </a:r>
            <a:r>
              <a:rPr lang="en-US" altLang="ko-KR" sz="800" dirty="0" err="1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Ethanolic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Extract from the Roots of Cannabis sativa L. Grown in </a:t>
            </a:r>
            <a:r>
              <a:rPr lang="en-US" altLang="ko-KR" sz="800" dirty="0" err="1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Aeroponics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497526" y="1246320"/>
            <a:ext cx="3018942" cy="2049152"/>
            <a:chOff x="8741366" y="1246320"/>
            <a:chExt cx="3018942" cy="2049152"/>
          </a:xfrm>
        </p:grpSpPr>
        <p:sp>
          <p:nvSpPr>
            <p:cNvPr id="16" name="TextBox 15"/>
            <p:cNvSpPr txBox="1"/>
            <p:nvPr/>
          </p:nvSpPr>
          <p:spPr>
            <a:xfrm>
              <a:off x="8741366" y="1246320"/>
              <a:ext cx="3018942" cy="237757"/>
            </a:xfrm>
            <a:prstGeom prst="rect">
              <a:avLst/>
            </a:prstGeom>
            <a:solidFill>
              <a:srgbClr val="357D76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822934"/>
              <a:r>
                <a:rPr lang="ko-KR" altLang="en-US" sz="945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항산화 활성 효과</a:t>
              </a:r>
            </a:p>
          </p:txBody>
        </p:sp>
        <p:grpSp>
          <p:nvGrpSpPr>
            <p:cNvPr id="17" name="그룹 16"/>
            <p:cNvGrpSpPr/>
            <p:nvPr/>
          </p:nvGrpSpPr>
          <p:grpSpPr>
            <a:xfrm>
              <a:off x="8747740" y="1507362"/>
              <a:ext cx="2985620" cy="1788110"/>
              <a:chOff x="6351485" y="1301622"/>
              <a:chExt cx="2985620" cy="1788110"/>
            </a:xfrm>
          </p:grpSpPr>
          <p:pic>
            <p:nvPicPr>
              <p:cNvPr id="25" name="그림 2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351485" y="1301622"/>
                <a:ext cx="2985620" cy="1788110"/>
              </a:xfrm>
              <a:prstGeom prst="rect">
                <a:avLst/>
              </a:prstGeom>
            </p:spPr>
          </p:pic>
          <p:sp>
            <p:nvSpPr>
              <p:cNvPr id="26" name="타원 25"/>
              <p:cNvSpPr/>
              <p:nvPr/>
            </p:nvSpPr>
            <p:spPr>
              <a:xfrm rot="20631423">
                <a:off x="7045458" y="1706439"/>
                <a:ext cx="1594436" cy="48102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2934"/>
                <a:endParaRPr lang="ko-KR" altLang="en-US" sz="1260">
                  <a:solidFill>
                    <a:prstClr val="white"/>
                  </a:solidFill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32" name="그룹 31"/>
          <p:cNvGrpSpPr/>
          <p:nvPr/>
        </p:nvGrpSpPr>
        <p:grpSpPr>
          <a:xfrm>
            <a:off x="872930" y="3965256"/>
            <a:ext cx="10867795" cy="1985963"/>
            <a:chOff x="1153430" y="2656646"/>
            <a:chExt cx="11883885" cy="2171642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3430" y="2656646"/>
              <a:ext cx="4634525" cy="2152648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7955" y="2656646"/>
              <a:ext cx="4704170" cy="2171642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2125" y="2662136"/>
              <a:ext cx="2545190" cy="1981703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1081943" y="3639578"/>
            <a:ext cx="10434258" cy="276999"/>
          </a:xfrm>
          <a:prstGeom prst="rect">
            <a:avLst/>
          </a:prstGeom>
          <a:solidFill>
            <a:srgbClr val="357D7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822934"/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항염증</a:t>
            </a: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관련 </a:t>
            </a:r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마커의</a:t>
            </a:r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발현 수준을 조절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801762" y="4304947"/>
            <a:ext cx="270613" cy="10211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819938" y="4304947"/>
            <a:ext cx="270613" cy="10211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059356" y="4304947"/>
            <a:ext cx="270613" cy="10211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192733" y="4304947"/>
            <a:ext cx="270613" cy="10211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0409267" y="4304947"/>
            <a:ext cx="270613" cy="10211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429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812800" y="4292598"/>
            <a:ext cx="1579765" cy="182648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812800" y="3225799"/>
            <a:ext cx="3807326" cy="179672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804333" y="3475607"/>
            <a:ext cx="2728559" cy="17650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18007" y="2560501"/>
            <a:ext cx="462126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=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Selaginella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Rossi (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셀라지넬라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로씨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항암제로 </a:t>
            </a:r>
            <a:r>
              <a:rPr lang="ko-KR" alt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알려져있으며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간경화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간질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지혈 효능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피부효능은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기미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타박상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화상 등 </a:t>
            </a:r>
            <a:endParaRPr lang="en-US" altLang="ko-KR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GB &amp; KRIBB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한국생명공학연구원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 협력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기술특허 등록 완료 </a:t>
            </a:r>
            <a:endParaRPr lang="en-US" altLang="ko-KR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GB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국책과제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선정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⑥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GB ICID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등재 완료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986" y="2540000"/>
            <a:ext cx="4861750" cy="273473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24" y="2361897"/>
            <a:ext cx="1002406" cy="1002404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307" y="3886251"/>
            <a:ext cx="1527839" cy="806780"/>
          </a:xfrm>
          <a:prstGeom prst="rect">
            <a:avLst/>
          </a:prstGeom>
        </p:spPr>
      </p:pic>
      <p:sp>
        <p:nvSpPr>
          <p:cNvPr id="67" name="직사각형 66"/>
          <p:cNvSpPr/>
          <p:nvPr/>
        </p:nvSpPr>
        <p:spPr>
          <a:xfrm>
            <a:off x="10018136" y="3179443"/>
            <a:ext cx="531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000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endParaRPr lang="en-US" altLang="ko-KR" sz="4000" b="1" dirty="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18007" y="1229531"/>
            <a:ext cx="35835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독점원료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206999" y="1229531"/>
            <a:ext cx="35835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특허받은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신소재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319358" y="1982426"/>
            <a:ext cx="405839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소재의 국산화를 위해 탄생한 </a:t>
            </a:r>
            <a:endParaRPr lang="en-US" altLang="ko-KR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b="1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추출물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319359" y="5771495"/>
            <a:ext cx="335050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제너럴바이오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㈜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한국생명공학연구원 기술 협력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319359" y="3128517"/>
            <a:ext cx="5534910" cy="912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자생 식물 천연 소재에 바이오 기술을 더한 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u="sng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특허받은</a:t>
            </a:r>
            <a:r>
              <a:rPr lang="ko-KR" altLang="en-US" sz="2000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화장품 신소재</a:t>
            </a:r>
            <a:r>
              <a:rPr lang="en-US" altLang="ko-KR" sz="2000" b="1" u="sng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en-US" altLang="ko-KR" sz="2000" b="1" u="sng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특허번호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2335262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1" name="잉크 40"/>
              <p14:cNvContentPartPr/>
              <p14:nvPr/>
            </p14:nvContentPartPr>
            <p14:xfrm>
              <a:off x="8256739" y="3405471"/>
              <a:ext cx="255827" cy="246636"/>
            </p14:xfrm>
          </p:contentPart>
        </mc:Choice>
        <mc:Fallback xmlns="">
          <p:pic>
            <p:nvPicPr>
              <p:cNvPr id="41" name="잉크 40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44146" y="3393607"/>
                <a:ext cx="281734" cy="272162"/>
              </a:xfrm>
              <a:prstGeom prst="rect">
                <a:avLst/>
              </a:prstGeom>
            </p:spPr>
          </p:pic>
        </mc:Fallback>
      </mc:AlternateContent>
      <p:cxnSp>
        <p:nvCxnSpPr>
          <p:cNvPr id="43" name="직선 연결선 42"/>
          <p:cNvCxnSpPr/>
          <p:nvPr/>
        </p:nvCxnSpPr>
        <p:spPr>
          <a:xfrm>
            <a:off x="2598821" y="1507067"/>
            <a:ext cx="216791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592667" y="6165304"/>
            <a:ext cx="417406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7067693" y="1507067"/>
            <a:ext cx="47009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206999" y="6165304"/>
            <a:ext cx="659553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그룹 56"/>
          <p:cNvGrpSpPr/>
          <p:nvPr/>
        </p:nvGrpSpPr>
        <p:grpSpPr>
          <a:xfrm>
            <a:off x="5309745" y="4046571"/>
            <a:ext cx="1599055" cy="1619245"/>
            <a:chOff x="9052013" y="2717303"/>
            <a:chExt cx="1599055" cy="1619245"/>
          </a:xfrm>
        </p:grpSpPr>
        <p:sp>
          <p:nvSpPr>
            <p:cNvPr id="52" name="타원 51"/>
            <p:cNvSpPr/>
            <p:nvPr/>
          </p:nvSpPr>
          <p:spPr>
            <a:xfrm>
              <a:off x="9171844" y="2977156"/>
              <a:ext cx="1359392" cy="1359392"/>
            </a:xfrm>
            <a:prstGeom prst="ellipse">
              <a:avLst/>
            </a:prstGeom>
            <a:solidFill>
              <a:srgbClr val="5AC6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9052013" y="3280599"/>
              <a:ext cx="159905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세계 최초로 </a:t>
              </a:r>
              <a:endPara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100" dirty="0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selaginella</a:t>
              </a:r>
              <a:r>
                <a:rPr lang="en-US" altLang="ko-KR" sz="11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Rossii</a:t>
              </a:r>
              <a:r>
                <a:rPr lang="en-US" altLang="ko-KR" sz="11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Extract </a:t>
              </a:r>
              <a:endParaRPr lang="en-US" altLang="ko-KR" sz="11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9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구실사리추출물</a:t>
              </a:r>
              <a:r>
                <a:rPr lang="en-US" altLang="ko-KR" sz="9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en-US" altLang="ko-KR" sz="11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1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등재</a:t>
              </a:r>
              <a:endParaRPr lang="en-US" altLang="ko-KR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611815" y="2717303"/>
              <a:ext cx="44658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3000" b="1" dirty="0" smtClean="0">
                  <a:solidFill>
                    <a:srgbClr val="8FEDC7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en-US" altLang="ko-KR" sz="3000" b="1" dirty="0">
                <a:solidFill>
                  <a:srgbClr val="8FEDC7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6859143" y="4081933"/>
            <a:ext cx="1599055" cy="1583883"/>
            <a:chOff x="9703943" y="4212621"/>
            <a:chExt cx="1599055" cy="1583883"/>
          </a:xfrm>
        </p:grpSpPr>
        <p:sp>
          <p:nvSpPr>
            <p:cNvPr id="53" name="타원 52"/>
            <p:cNvSpPr/>
            <p:nvPr/>
          </p:nvSpPr>
          <p:spPr>
            <a:xfrm>
              <a:off x="9823774" y="4437112"/>
              <a:ext cx="1359392" cy="1359392"/>
            </a:xfrm>
            <a:prstGeom prst="ellipse">
              <a:avLst/>
            </a:prstGeom>
            <a:solidFill>
              <a:srgbClr val="5AC6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9703943" y="4755943"/>
              <a:ext cx="15990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국내 </a:t>
              </a:r>
              <a:r>
                <a:rPr lang="ko-KR" altLang="en-US" sz="11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최초로 </a:t>
              </a:r>
              <a:endPara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100" dirty="0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구실사리</a:t>
              </a:r>
              <a:r>
                <a:rPr lang="ko-KR" altLang="en-US" sz="11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1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추출물 </a:t>
              </a:r>
              <a:r>
                <a:rPr lang="en-US" altLang="ko-KR" sz="9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en-US" altLang="ko-KR" sz="900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selaginella</a:t>
              </a:r>
              <a:r>
                <a:rPr lang="en-US" altLang="ko-KR" sz="9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900" dirty="0" err="1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Rossii</a:t>
              </a:r>
              <a:r>
                <a:rPr lang="en-US" altLang="ko-KR" sz="9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9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Extract</a:t>
              </a:r>
              <a:r>
                <a:rPr lang="en-US" altLang="ko-KR" sz="9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 </a:t>
              </a:r>
              <a:r>
                <a:rPr lang="ko-KR" altLang="en-US" sz="110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등재</a:t>
              </a:r>
              <a:r>
                <a:rPr lang="ko-KR" altLang="en-US" sz="1100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10289398" y="4212621"/>
              <a:ext cx="44658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3000" b="1" dirty="0">
                  <a:solidFill>
                    <a:srgbClr val="8FEDC7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78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798" y="1535218"/>
            <a:ext cx="3233936" cy="4584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직사각형 6"/>
          <p:cNvSpPr/>
          <p:nvPr/>
        </p:nvSpPr>
        <p:spPr>
          <a:xfrm>
            <a:off x="1954958" y="1583267"/>
            <a:ext cx="41616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특허증</a:t>
            </a:r>
            <a:endParaRPr lang="en-US" altLang="ko-KR" sz="3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88826" y="2336769"/>
            <a:ext cx="4242642" cy="414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한국생명공학연구원으로부터 기술이전</a:t>
            </a:r>
            <a:endParaRPr lang="en-US" altLang="ko-KR" sz="16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021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2929467" y="6223000"/>
            <a:ext cx="5020733" cy="186267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성분의 콜라겐 합성 활성 시험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110672" y="1697061"/>
            <a:ext cx="8115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대조군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UVB-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(UVB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처리하지 않은 세포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|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대조군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 : UVB+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(UVB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처리한 세포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| *</a:t>
            </a:r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실험군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UVB+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세포에 </a:t>
            </a:r>
            <a:r>
              <a:rPr lang="ko-KR" alt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추출물을 </a:t>
            </a:r>
            <a:r>
              <a:rPr lang="ko-KR" alt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농도별로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처리</a:t>
            </a:r>
            <a:endParaRPr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259454" y="2229900"/>
            <a:ext cx="9671014" cy="2346046"/>
            <a:chOff x="1488232" y="1889382"/>
            <a:chExt cx="6608166" cy="160304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640" y="1889382"/>
              <a:ext cx="2935758" cy="1603044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8232" y="1889382"/>
              <a:ext cx="2935758" cy="1603044"/>
            </a:xfrm>
            <a:prstGeom prst="rect">
              <a:avLst/>
            </a:prstGeom>
          </p:spPr>
        </p:pic>
      </p:grpSp>
      <p:sp>
        <p:nvSpPr>
          <p:cNvPr id="15" name="직사각형 14"/>
          <p:cNvSpPr/>
          <p:nvPr/>
        </p:nvSpPr>
        <p:spPr>
          <a:xfrm>
            <a:off x="1119139" y="5092683"/>
            <a:ext cx="9086816" cy="1403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UVB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세포에서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COL1A1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COL1A2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발현이 감소되는 것을 알 수 있으며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추출물의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농도에 따라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lnSpc>
                <a:spcPct val="120000"/>
              </a:lnSpc>
            </a:pP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발현량이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증가하는 것을 확인할 수 있음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50</a:t>
            </a:r>
            <a:r>
              <a:rPr lang="el-GR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맑은 고딕" panose="020B0503020000020004" pitchFamily="50" charset="-127"/>
              </a:rPr>
              <a:t>μ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g/mL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COL1A1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COL1A2 mRNA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가장 많이 증가했으며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lvl="0"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UVB-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세포보다는 많이 발현되는 것을 확인할 수 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lvl="0"/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즉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추출물은 </a:t>
            </a:r>
            <a:r>
              <a:rPr lang="ko-KR" altLang="en-US" sz="15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콜라겐 합성 유전자를 </a:t>
            </a:r>
            <a:r>
              <a:rPr lang="ko-KR" altLang="en-US" sz="15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활성시켜</a:t>
            </a:r>
            <a:r>
              <a:rPr lang="en-US" altLang="ko-KR" sz="15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노화방지 및 주름 개선 효과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입증됨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982178" y="2778409"/>
            <a:ext cx="288032" cy="136179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0357211" y="2778409"/>
            <a:ext cx="288032" cy="136179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928317" y="4612952"/>
            <a:ext cx="29357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COL1A1 mRNA </a:t>
            </a:r>
            <a:r>
              <a:rPr lang="ko-KR" altLang="en-US" sz="1200" dirty="0" err="1">
                <a:solidFill>
                  <a:srgbClr val="C00000"/>
                </a:solidFill>
                <a:latin typeface="+mn-ea"/>
              </a:rPr>
              <a:t>발현량</a:t>
            </a:r>
            <a:endParaRPr lang="ko-KR" altLang="en-US" sz="1200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471859" y="4612952"/>
            <a:ext cx="29357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COL1A2 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mRNA </a:t>
            </a:r>
            <a:r>
              <a:rPr lang="ko-KR" altLang="en-US" sz="1200" dirty="0" err="1" smtClean="0">
                <a:solidFill>
                  <a:srgbClr val="C00000"/>
                </a:solidFill>
                <a:latin typeface="+mn-ea"/>
              </a:rPr>
              <a:t>발현량</a:t>
            </a:r>
            <a:endParaRPr lang="ko-KR" altLang="en-US" sz="1200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750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6815425" y="5528200"/>
            <a:ext cx="1597055" cy="184623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185334" y="5846062"/>
            <a:ext cx="2379133" cy="186267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 원료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지표 성분의 안정성 평가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110672" y="1697061"/>
            <a:ext cx="76328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기간별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지표성분인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Amentoflavone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함량 변화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119139" y="5008016"/>
            <a:ext cx="908319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구실사리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추출물의 지표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유효</a:t>
            </a:r>
            <a:r>
              <a:rPr lang="en-US" altLang="ko-K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성분인 </a:t>
            </a:r>
            <a:r>
              <a:rPr lang="en-US" altLang="ko-KR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Amentoflavone</a:t>
            </a:r>
            <a:r>
              <a: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함량이 기간별로 </a:t>
            </a:r>
            <a:r>
              <a:rPr lang="ko-KR" altLang="en-US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안정적으로 </a:t>
            </a:r>
            <a:r>
              <a:rPr lang="ko-KR" altLang="en-US" sz="15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유지됨</a:t>
            </a:r>
            <a:r>
              <a:rPr lang="en-US" altLang="ko-K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ko-KR" altLang="en-US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장기간 동안 효능</a:t>
            </a:r>
            <a:r>
              <a:rPr lang="en-US" altLang="ko-K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유지 입증됨</a:t>
            </a:r>
            <a:r>
              <a:rPr lang="en-US" altLang="ko-K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500" b="1" u="sng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0" name="차트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1413372"/>
              </p:ext>
            </p:extLst>
          </p:nvPr>
        </p:nvGraphicFramePr>
        <p:xfrm>
          <a:off x="956721" y="2404401"/>
          <a:ext cx="9319072" cy="2540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709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</a:t>
            </a:r>
            <a:r>
              <a:rPr lang="ko-KR" altLang="en-US" sz="1600" b="1" dirty="0" err="1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</a:t>
            </a: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소개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 최적 조합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206576" y="1740275"/>
            <a:ext cx="2217246" cy="948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시간을 거꾸로 되돌려주는</a:t>
            </a:r>
            <a:endParaRPr lang="en-US" altLang="ko-KR" sz="1100" spc="-15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ct val="130000"/>
              </a:lnSpc>
            </a:pPr>
            <a:r>
              <a:rPr lang="en-US" altLang="ko-KR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 </a:t>
            </a:r>
            <a:r>
              <a:rPr lang="ko-KR" altLang="en-US" sz="1100" spc="-15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펩타이드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</a:t>
            </a:r>
            <a:endParaRPr lang="en-US" altLang="ko-KR" sz="1100" spc="-15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ct val="130000"/>
              </a:lnSpc>
            </a:pPr>
            <a:r>
              <a:rPr lang="en-US" altLang="ko-KR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 아미노산 함유</a:t>
            </a:r>
            <a:endParaRPr lang="en-US" altLang="ko-KR" sz="1100" spc="-15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ct val="130000"/>
              </a:lnSpc>
            </a:pPr>
            <a:r>
              <a:rPr lang="ko-KR" altLang="en-US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보습</a:t>
            </a:r>
            <a:r>
              <a:rPr lang="en-US" altLang="ko-KR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탄력</a:t>
            </a:r>
            <a:r>
              <a:rPr lang="en-US" altLang="ko-KR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장벽 강화에 도움</a:t>
            </a:r>
            <a:endParaRPr lang="en-US" altLang="ko-KR" sz="11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828798" y="4290644"/>
            <a:ext cx="2595024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ko-KR" altLang="en-US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미백 기능성 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성분인 </a:t>
            </a:r>
            <a:r>
              <a:rPr lang="ko-KR" altLang="en-US" sz="1100" spc="-15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나이아신아마이드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처방</a:t>
            </a:r>
            <a:endParaRPr lang="en-US" altLang="ko-KR" sz="1100" spc="-15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ct val="130000"/>
              </a:lnSpc>
            </a:pPr>
            <a:r>
              <a:rPr lang="ko-KR" altLang="en-US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주름 개선 기능성 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성분인 아데노신 처방 </a:t>
            </a:r>
            <a:r>
              <a:rPr lang="en-US" altLang="ko-KR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이중 기능성 화장품</a:t>
            </a:r>
            <a:endParaRPr lang="en-US" altLang="ko-KR" sz="11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836051" y="1740284"/>
            <a:ext cx="221724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친화적인 식물성 오일</a:t>
            </a:r>
            <a:endParaRPr lang="en-US" altLang="ko-KR" sz="1100" spc="-15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 발효 복합 추출물 함유</a:t>
            </a:r>
            <a:endParaRPr lang="en-US" altLang="ko-KR" sz="1100" spc="-15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보습에 도움</a:t>
            </a:r>
            <a:endParaRPr lang="en-US" altLang="ko-KR" sz="11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7836051" y="4296864"/>
            <a:ext cx="221724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100" spc="-15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정제수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미사용</a:t>
            </a:r>
            <a:r>
              <a:rPr lang="en-US" altLang="ko-KR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>
              <a:lnSpc>
                <a:spcPct val="130000"/>
              </a:lnSpc>
            </a:pP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콜라겐추출물 및 </a:t>
            </a:r>
            <a:r>
              <a:rPr lang="en-US" altLang="ko-KR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 </a:t>
            </a:r>
            <a:r>
              <a:rPr lang="ko-KR" altLang="en-US" sz="1100" spc="-15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히알루론산</a:t>
            </a:r>
            <a:r>
              <a:rPr lang="ko-KR" altLang="en-US" sz="1100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</a:t>
            </a:r>
            <a:endParaRPr lang="en-US" altLang="ko-KR" sz="1100" spc="-15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100" b="1" spc="-1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탄력에 도움</a:t>
            </a:r>
            <a:endParaRPr lang="en-US" altLang="ko-KR" sz="11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022138" y="2592273"/>
            <a:ext cx="2217246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Peptide Complex</a:t>
            </a:r>
            <a:endParaRPr lang="en-US" altLang="ko-KR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834355" y="3655963"/>
            <a:ext cx="2592812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Vegetable Oil Complex</a:t>
            </a:r>
            <a:endParaRPr lang="en-US" altLang="ko-KR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022138" y="4691781"/>
            <a:ext cx="2217246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b="1" spc="-150" dirty="0" smtClean="0">
                <a:solidFill>
                  <a:srgbClr val="8080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미백 주름개선</a:t>
            </a:r>
            <a:endParaRPr lang="en-US" altLang="ko-KR" b="1" spc="-150" dirty="0">
              <a:solidFill>
                <a:srgbClr val="80808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022138" y="5743828"/>
            <a:ext cx="2217246" cy="41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b="1" spc="-150" smtClean="0">
                <a:solidFill>
                  <a:srgbClr val="8080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콜라겐추출물</a:t>
            </a:r>
            <a:endParaRPr lang="en-US" altLang="ko-KR" b="1" spc="-150" dirty="0">
              <a:solidFill>
                <a:srgbClr val="80808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91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구성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644" y="1333500"/>
            <a:ext cx="9991764" cy="3517911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742143" y="4838700"/>
            <a:ext cx="10146837" cy="1325880"/>
            <a:chOff x="742143" y="4541520"/>
            <a:chExt cx="10146837" cy="1325880"/>
          </a:xfrm>
        </p:grpSpPr>
        <p:sp>
          <p:nvSpPr>
            <p:cNvPr id="4" name="직사각형 3"/>
            <p:cNvSpPr/>
            <p:nvPr/>
          </p:nvSpPr>
          <p:spPr>
            <a:xfrm>
              <a:off x="3436950" y="4594222"/>
              <a:ext cx="16724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CB DERM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EX </a:t>
              </a:r>
              <a:r>
                <a:rPr lang="ko-KR" altLang="en-US" sz="1200" b="1" i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토너</a:t>
              </a:r>
              <a:endParaRPr lang="en-US" altLang="ko-KR" sz="1200" b="1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120ml</a:t>
              </a:r>
              <a:endParaRPr lang="ko-KR" altLang="en-US" sz="1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1730233" y="4594222"/>
              <a:ext cx="169604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CB DERM EX 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버블 폼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120g</a:t>
              </a:r>
            </a:p>
            <a:p>
              <a:pPr algn="ctr"/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047076" y="4594222"/>
              <a:ext cx="17955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CB DERM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EX </a:t>
              </a:r>
              <a:r>
                <a:rPr lang="ko-KR" altLang="en-US" sz="1200" b="1" i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에멀젼</a:t>
              </a:r>
              <a:endParaRPr lang="en-US" altLang="ko-KR" sz="1200" b="1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120ml</a:t>
              </a:r>
              <a:endParaRPr lang="ko-KR" altLang="en-US" sz="1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842644" y="4594222"/>
              <a:ext cx="14876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CB DERM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EX </a:t>
              </a:r>
              <a:r>
                <a:rPr lang="ko-KR" altLang="en-US" sz="1200" b="1" i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세럼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50ml</a:t>
              </a:r>
              <a:endParaRPr lang="ko-KR" altLang="en-US" sz="1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8844667" y="4594222"/>
              <a:ext cx="163215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CB DERM 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EX 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크림</a:t>
              </a:r>
              <a:endPara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1200" b="1" i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50g</a:t>
              </a:r>
              <a:endParaRPr lang="ko-KR" altLang="en-US" sz="12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9031494" y="5368472"/>
              <a:ext cx="131391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52,000ppm </a:t>
              </a:r>
            </a:p>
            <a:p>
              <a:pPr algn="ctr"/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이상</a:t>
              </a:r>
              <a:endPara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7088139" y="5368472"/>
              <a:ext cx="100677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47,000ppm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이상</a:t>
              </a:r>
              <a:endPara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769590" y="5368472"/>
              <a:ext cx="10071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96,000ppm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이상</a:t>
              </a:r>
              <a:endPara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069483" y="5368472"/>
              <a:ext cx="10175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18,000ppm 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이상</a:t>
              </a:r>
              <a:endPara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323535" y="5368472"/>
              <a:ext cx="124265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114,000ppm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이상</a:t>
              </a:r>
              <a:endPara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42143" y="5340250"/>
              <a:ext cx="10028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b="1" dirty="0" err="1" smtClean="0">
                  <a:solidFill>
                    <a:srgbClr val="32303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대마성분</a:t>
              </a:r>
              <a:r>
                <a:rPr lang="ko-KR" altLang="en-US" sz="1200" b="1" dirty="0" smtClean="0">
                  <a:solidFill>
                    <a:srgbClr val="32303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200" b="1" dirty="0">
                  <a:solidFill>
                    <a:srgbClr val="32303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1200" b="1" dirty="0" smtClean="0">
                <a:solidFill>
                  <a:srgbClr val="32303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200" b="1" dirty="0" err="1" smtClean="0">
                  <a:solidFill>
                    <a:srgbClr val="32303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총함량</a:t>
              </a:r>
              <a:endParaRPr lang="en-US" altLang="ko-KR" sz="1200" b="1" dirty="0">
                <a:solidFill>
                  <a:srgbClr val="32303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792480" y="5166360"/>
              <a:ext cx="10096500" cy="0"/>
            </a:xfrm>
            <a:prstGeom prst="line">
              <a:avLst/>
            </a:prstGeom>
            <a:ln w="12700">
              <a:solidFill>
                <a:srgbClr val="357D7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729740" y="4541520"/>
              <a:ext cx="0" cy="1325880"/>
            </a:xfrm>
            <a:prstGeom prst="line">
              <a:avLst/>
            </a:prstGeom>
            <a:ln w="19050">
              <a:solidFill>
                <a:srgbClr val="357D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820170" y="1229531"/>
            <a:ext cx="6551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en-US" altLang="ko-KR" sz="2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CB DERM EX </a:t>
            </a:r>
            <a:r>
              <a:rPr lang="ko-KR" altLang="en-US" sz="2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전제품ㆍ</a:t>
            </a:r>
            <a:endParaRPr lang="en-US" altLang="ko-KR" sz="2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502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사용 순서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820170" y="1229531"/>
            <a:ext cx="6551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en-US" altLang="ko-KR" sz="2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CB DERM EX </a:t>
            </a:r>
            <a:r>
              <a:rPr lang="ko-KR" altLang="en-US" sz="2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전제품</a:t>
            </a:r>
            <a:r>
              <a:rPr lang="ko-KR" altLang="en-US" sz="2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사용 </a:t>
            </a:r>
            <a:r>
              <a:rPr lang="ko-KR" altLang="en-US" sz="2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순서ㆍ</a:t>
            </a:r>
            <a:endParaRPr lang="en-US" altLang="ko-KR" sz="2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이등변 삼각형 19"/>
          <p:cNvSpPr/>
          <p:nvPr/>
        </p:nvSpPr>
        <p:spPr>
          <a:xfrm rot="5400000">
            <a:off x="2579112" y="4467951"/>
            <a:ext cx="208304" cy="20830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5" y="1564541"/>
            <a:ext cx="4239684" cy="4239684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917" y="1670500"/>
            <a:ext cx="4183933" cy="4183933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498" y="1663577"/>
            <a:ext cx="4206368" cy="420636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39" y="1575578"/>
            <a:ext cx="4278303" cy="4278303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645" y="1229335"/>
            <a:ext cx="4645195" cy="4645195"/>
          </a:xfrm>
          <a:prstGeom prst="rect">
            <a:avLst/>
          </a:prstGeom>
        </p:spPr>
      </p:pic>
      <p:sp>
        <p:nvSpPr>
          <p:cNvPr id="29" name="이등변 삼각형 28"/>
          <p:cNvSpPr/>
          <p:nvPr/>
        </p:nvSpPr>
        <p:spPr>
          <a:xfrm rot="5400000">
            <a:off x="3239939" y="4467952"/>
            <a:ext cx="208304" cy="20830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이등변 삼각형 29"/>
          <p:cNvSpPr/>
          <p:nvPr/>
        </p:nvSpPr>
        <p:spPr>
          <a:xfrm rot="5400000">
            <a:off x="4967566" y="4467953"/>
            <a:ext cx="208304" cy="20830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이등변 삼각형 30"/>
          <p:cNvSpPr/>
          <p:nvPr/>
        </p:nvSpPr>
        <p:spPr>
          <a:xfrm rot="5400000">
            <a:off x="6657093" y="4467954"/>
            <a:ext cx="208304" cy="20830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469897" y="5370911"/>
            <a:ext cx="213060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씨비덤</a:t>
            </a:r>
            <a:r>
              <a:rPr lang="ko-KR" altLang="en-US" sz="1200" dirty="0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이엑스</a:t>
            </a:r>
            <a:endParaRPr lang="en-US" altLang="ko-KR" sz="1200" dirty="0" smtClean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b="1" dirty="0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버블 폼</a:t>
            </a:r>
            <a:endParaRPr lang="en-US" altLang="ko-KR" sz="1200" b="1" dirty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3204474" y="5368164"/>
            <a:ext cx="213060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씨비덤</a:t>
            </a:r>
            <a:r>
              <a:rPr lang="ko-KR" altLang="en-US" sz="1200" dirty="0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이엑스</a:t>
            </a:r>
            <a:endParaRPr lang="en-US" altLang="ko-KR" sz="1200" dirty="0" smtClean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b="1" dirty="0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토너</a:t>
            </a:r>
            <a:endParaRPr lang="en-US" altLang="ko-KR" sz="1200" b="1" dirty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939051" y="5368164"/>
            <a:ext cx="213060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씨비덤</a:t>
            </a:r>
            <a:r>
              <a:rPr lang="ko-KR" altLang="en-US" sz="1200" dirty="0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이엑스</a:t>
            </a:r>
            <a:endParaRPr lang="en-US" altLang="ko-KR" sz="1200" dirty="0" smtClean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b="1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에멀젼</a:t>
            </a:r>
            <a:endParaRPr lang="en-US" altLang="ko-KR" sz="1200" b="1" dirty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673628" y="5368164"/>
            <a:ext cx="213060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씨비덤</a:t>
            </a:r>
            <a:r>
              <a:rPr lang="ko-KR" altLang="en-US" sz="1200" dirty="0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이엑스</a:t>
            </a:r>
            <a:endParaRPr lang="en-US" altLang="ko-KR" sz="1200" dirty="0" smtClean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b="1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세럼</a:t>
            </a:r>
            <a:endParaRPr lang="en-US" altLang="ko-KR" sz="1200" b="1" dirty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8408203" y="5368164"/>
            <a:ext cx="213060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씨비덤</a:t>
            </a:r>
            <a:r>
              <a:rPr lang="ko-KR" altLang="en-US" sz="1200" dirty="0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이엑스</a:t>
            </a:r>
            <a:endParaRPr lang="en-US" altLang="ko-KR" sz="1200" dirty="0" smtClean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200" b="1" dirty="0" smtClean="0">
                <a:solidFill>
                  <a:srgbClr val="3C3C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크림</a:t>
            </a:r>
            <a:endParaRPr lang="en-US" altLang="ko-KR" sz="1200" b="1" dirty="0">
              <a:solidFill>
                <a:srgbClr val="3C3C3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이등변 삼각형 36"/>
          <p:cNvSpPr/>
          <p:nvPr/>
        </p:nvSpPr>
        <p:spPr>
          <a:xfrm rot="5400000">
            <a:off x="8328250" y="4467954"/>
            <a:ext cx="208304" cy="20830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6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사용 순서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820170" y="1229531"/>
            <a:ext cx="6551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피부임상시험 완료</a:t>
            </a:r>
            <a:endParaRPr lang="en-US" altLang="ko-KR" sz="2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896" y="1921111"/>
            <a:ext cx="4542208" cy="454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45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2300768"/>
            <a:ext cx="5204459" cy="29275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권장대상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860292" y="2375361"/>
            <a:ext cx="47525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강력한 </a:t>
            </a:r>
            <a:r>
              <a:rPr lang="ko-KR" alt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안티에이징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원하시는 분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피부속부터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차오르는 탄력을 원하시는 분</a:t>
            </a: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노화 현상으로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주름과 처짐이 고민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이신 분</a:t>
            </a: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얇은 피부 장벽으로 약한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피부결로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타고나신 분</a:t>
            </a: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</a:t>
            </a:r>
            <a:r>
              <a:rPr lang="ko-KR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재생력이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떨어져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자가 </a:t>
            </a:r>
            <a:r>
              <a:rPr lang="ko-KR" alt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턴오버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필요하신 분</a:t>
            </a: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민감한 피부로 진정과 영양이 골고루 필요하신 분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건조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고민이 되시는 분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5867400" y="2583180"/>
            <a:ext cx="922020" cy="259080"/>
          </a:xfrm>
          <a:prstGeom prst="roundRect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5867400" y="2996952"/>
            <a:ext cx="922020" cy="259080"/>
          </a:xfrm>
          <a:prstGeom prst="roundRect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5867400" y="3429000"/>
            <a:ext cx="922020" cy="259080"/>
          </a:xfrm>
          <a:prstGeom prst="roundRect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867400" y="3861048"/>
            <a:ext cx="922020" cy="259080"/>
          </a:xfrm>
          <a:prstGeom prst="roundRect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867400" y="4293096"/>
            <a:ext cx="922020" cy="259080"/>
          </a:xfrm>
          <a:prstGeom prst="roundRect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5867400" y="4702284"/>
            <a:ext cx="922020" cy="259080"/>
          </a:xfrm>
          <a:prstGeom prst="roundRect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5867400" y="5126712"/>
            <a:ext cx="922020" cy="259080"/>
          </a:xfrm>
          <a:prstGeom prst="roundRect">
            <a:avLst/>
          </a:prstGeom>
          <a:solidFill>
            <a:srgbClr val="5AC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891788" y="2390600"/>
            <a:ext cx="21244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1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 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202873" y="1420091"/>
            <a:ext cx="881841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28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50"/>
          <a:stretch/>
        </p:blipFill>
        <p:spPr>
          <a:xfrm>
            <a:off x="441961" y="1051560"/>
            <a:ext cx="4152527" cy="5400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영양 분석  및 효능</a:t>
            </a:r>
            <a:endParaRPr lang="en-US" altLang="ko-KR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5684058" y="1813499"/>
            <a:ext cx="655166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영양 분석 및 효능 </a:t>
            </a:r>
            <a:endParaRPr lang="ko-KR" altLang="en-US" sz="2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5636795" y="2695513"/>
            <a:ext cx="2087127" cy="1252276"/>
          </a:xfrm>
          <a:custGeom>
            <a:avLst/>
            <a:gdLst>
              <a:gd name="connsiteX0" fmla="*/ 208717 w 2087127"/>
              <a:gd name="connsiteY0" fmla="*/ 0 h 1252276"/>
              <a:gd name="connsiteX1" fmla="*/ 1878410 w 2087127"/>
              <a:gd name="connsiteY1" fmla="*/ 0 h 1252276"/>
              <a:gd name="connsiteX2" fmla="*/ 2087127 w 2087127"/>
              <a:gd name="connsiteY2" fmla="*/ 208717 h 1252276"/>
              <a:gd name="connsiteX3" fmla="*/ 2087127 w 2087127"/>
              <a:gd name="connsiteY3" fmla="*/ 1252276 h 1252276"/>
              <a:gd name="connsiteX4" fmla="*/ 2087127 w 2087127"/>
              <a:gd name="connsiteY4" fmla="*/ 1252276 h 1252276"/>
              <a:gd name="connsiteX5" fmla="*/ 0 w 2087127"/>
              <a:gd name="connsiteY5" fmla="*/ 1252276 h 1252276"/>
              <a:gd name="connsiteX6" fmla="*/ 0 w 2087127"/>
              <a:gd name="connsiteY6" fmla="*/ 1252276 h 1252276"/>
              <a:gd name="connsiteX7" fmla="*/ 0 w 2087127"/>
              <a:gd name="connsiteY7" fmla="*/ 208717 h 1252276"/>
              <a:gd name="connsiteX8" fmla="*/ 208717 w 2087127"/>
              <a:gd name="connsiteY8" fmla="*/ 0 h 1252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7127" h="1252276">
                <a:moveTo>
                  <a:pt x="208717" y="0"/>
                </a:moveTo>
                <a:lnTo>
                  <a:pt x="1878410" y="0"/>
                </a:lnTo>
                <a:cubicBezTo>
                  <a:pt x="1993681" y="0"/>
                  <a:pt x="2087127" y="93446"/>
                  <a:pt x="2087127" y="208717"/>
                </a:cubicBezTo>
                <a:lnTo>
                  <a:pt x="2087127" y="1252276"/>
                </a:lnTo>
                <a:lnTo>
                  <a:pt x="2087127" y="1252276"/>
                </a:lnTo>
                <a:lnTo>
                  <a:pt x="0" y="1252276"/>
                </a:lnTo>
                <a:lnTo>
                  <a:pt x="0" y="1252276"/>
                </a:lnTo>
                <a:lnTo>
                  <a:pt x="0" y="208717"/>
                </a:lnTo>
                <a:cubicBezTo>
                  <a:pt x="0" y="93446"/>
                  <a:pt x="93446" y="0"/>
                  <a:pt x="208717" y="0"/>
                </a:cubicBezTo>
                <a:close/>
              </a:path>
            </a:pathLst>
          </a:custGeom>
          <a:solidFill>
            <a:srgbClr val="5AC68B"/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951" tIns="144951" rIns="144951" bIns="83820" numCol="1" spcCol="1270" anchor="ctr" anchorCtr="0">
            <a:noAutofit/>
          </a:bodyPr>
          <a:lstStyle/>
          <a:p>
            <a:pPr lvl="0" algn="ctr" defTabSz="9779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200" b="1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줄기           </a:t>
            </a:r>
            <a:r>
              <a:rPr lang="ko-KR" altLang="en-US" sz="1500" b="1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ko-KR" altLang="en-US" sz="2200" b="1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삼베</a:t>
            </a:r>
            <a:endParaRPr lang="ko-KR" altLang="en-US" sz="2200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7932635" y="2695513"/>
            <a:ext cx="2087127" cy="1252276"/>
          </a:xfrm>
          <a:custGeom>
            <a:avLst/>
            <a:gdLst>
              <a:gd name="connsiteX0" fmla="*/ 208717 w 2087127"/>
              <a:gd name="connsiteY0" fmla="*/ 0 h 1252276"/>
              <a:gd name="connsiteX1" fmla="*/ 1878410 w 2087127"/>
              <a:gd name="connsiteY1" fmla="*/ 0 h 1252276"/>
              <a:gd name="connsiteX2" fmla="*/ 2087127 w 2087127"/>
              <a:gd name="connsiteY2" fmla="*/ 208717 h 1252276"/>
              <a:gd name="connsiteX3" fmla="*/ 2087127 w 2087127"/>
              <a:gd name="connsiteY3" fmla="*/ 1252276 h 1252276"/>
              <a:gd name="connsiteX4" fmla="*/ 2087127 w 2087127"/>
              <a:gd name="connsiteY4" fmla="*/ 1252276 h 1252276"/>
              <a:gd name="connsiteX5" fmla="*/ 0 w 2087127"/>
              <a:gd name="connsiteY5" fmla="*/ 1252276 h 1252276"/>
              <a:gd name="connsiteX6" fmla="*/ 0 w 2087127"/>
              <a:gd name="connsiteY6" fmla="*/ 1252276 h 1252276"/>
              <a:gd name="connsiteX7" fmla="*/ 0 w 2087127"/>
              <a:gd name="connsiteY7" fmla="*/ 208717 h 1252276"/>
              <a:gd name="connsiteX8" fmla="*/ 208717 w 2087127"/>
              <a:gd name="connsiteY8" fmla="*/ 0 h 1252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7127" h="1252276">
                <a:moveTo>
                  <a:pt x="208717" y="0"/>
                </a:moveTo>
                <a:lnTo>
                  <a:pt x="1878410" y="0"/>
                </a:lnTo>
                <a:cubicBezTo>
                  <a:pt x="1993681" y="0"/>
                  <a:pt x="2087127" y="93446"/>
                  <a:pt x="2087127" y="208717"/>
                </a:cubicBezTo>
                <a:lnTo>
                  <a:pt x="2087127" y="1252276"/>
                </a:lnTo>
                <a:lnTo>
                  <a:pt x="2087127" y="1252276"/>
                </a:lnTo>
                <a:lnTo>
                  <a:pt x="0" y="1252276"/>
                </a:lnTo>
                <a:lnTo>
                  <a:pt x="0" y="1252276"/>
                </a:lnTo>
                <a:lnTo>
                  <a:pt x="0" y="208717"/>
                </a:lnTo>
                <a:cubicBezTo>
                  <a:pt x="0" y="93446"/>
                  <a:pt x="93446" y="0"/>
                  <a:pt x="208717" y="0"/>
                </a:cubicBezTo>
                <a:close/>
              </a:path>
            </a:pathLst>
          </a:custGeom>
          <a:solidFill>
            <a:schemeClr val="accent6"/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2451115"/>
              <a:satOff val="-3409"/>
              <a:lumOff val="-130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951" tIns="144951" rIns="144951" bIns="83820" numCol="1" spcCol="1270" anchor="ctr" anchorCtr="0">
            <a:noAutofit/>
          </a:bodyPr>
          <a:lstStyle/>
          <a:p>
            <a:pPr lvl="0" algn="ctr" defTabSz="9779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200" b="1" kern="12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헴프씨드</a:t>
            </a:r>
            <a:r>
              <a:rPr lang="ko-KR" altLang="en-US" sz="2200" b="1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오일   </a:t>
            </a:r>
            <a:r>
              <a:rPr lang="ko-KR" altLang="en-US" sz="1500" b="1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</a:t>
            </a:r>
            <a:r>
              <a:rPr lang="ko-KR" altLang="en-US" sz="2100" b="1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식물 오메가</a:t>
            </a:r>
            <a:r>
              <a:rPr lang="en-US" altLang="ko-KR" sz="2100" b="1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2100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5636795" y="4156502"/>
            <a:ext cx="2087127" cy="1252276"/>
          </a:xfrm>
          <a:custGeom>
            <a:avLst/>
            <a:gdLst>
              <a:gd name="connsiteX0" fmla="*/ 208717 w 2087127"/>
              <a:gd name="connsiteY0" fmla="*/ 0 h 1252276"/>
              <a:gd name="connsiteX1" fmla="*/ 1878410 w 2087127"/>
              <a:gd name="connsiteY1" fmla="*/ 0 h 1252276"/>
              <a:gd name="connsiteX2" fmla="*/ 2087127 w 2087127"/>
              <a:gd name="connsiteY2" fmla="*/ 208717 h 1252276"/>
              <a:gd name="connsiteX3" fmla="*/ 2087127 w 2087127"/>
              <a:gd name="connsiteY3" fmla="*/ 1252276 h 1252276"/>
              <a:gd name="connsiteX4" fmla="*/ 2087127 w 2087127"/>
              <a:gd name="connsiteY4" fmla="*/ 1252276 h 1252276"/>
              <a:gd name="connsiteX5" fmla="*/ 0 w 2087127"/>
              <a:gd name="connsiteY5" fmla="*/ 1252276 h 1252276"/>
              <a:gd name="connsiteX6" fmla="*/ 0 w 2087127"/>
              <a:gd name="connsiteY6" fmla="*/ 1252276 h 1252276"/>
              <a:gd name="connsiteX7" fmla="*/ 0 w 2087127"/>
              <a:gd name="connsiteY7" fmla="*/ 208717 h 1252276"/>
              <a:gd name="connsiteX8" fmla="*/ 208717 w 2087127"/>
              <a:gd name="connsiteY8" fmla="*/ 0 h 1252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7127" h="1252276">
                <a:moveTo>
                  <a:pt x="208717" y="0"/>
                </a:moveTo>
                <a:lnTo>
                  <a:pt x="1878410" y="0"/>
                </a:lnTo>
                <a:cubicBezTo>
                  <a:pt x="1993681" y="0"/>
                  <a:pt x="2087127" y="93446"/>
                  <a:pt x="2087127" y="208717"/>
                </a:cubicBezTo>
                <a:lnTo>
                  <a:pt x="2087127" y="1252276"/>
                </a:lnTo>
                <a:lnTo>
                  <a:pt x="2087127" y="1252276"/>
                </a:lnTo>
                <a:lnTo>
                  <a:pt x="0" y="1252276"/>
                </a:lnTo>
                <a:lnTo>
                  <a:pt x="0" y="1252276"/>
                </a:lnTo>
                <a:lnTo>
                  <a:pt x="0" y="208717"/>
                </a:lnTo>
                <a:cubicBezTo>
                  <a:pt x="0" y="93446"/>
                  <a:pt x="93446" y="0"/>
                  <a:pt x="208717" y="0"/>
                </a:cubicBezTo>
                <a:close/>
              </a:path>
            </a:pathLst>
          </a:cu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4902230"/>
              <a:satOff val="-6819"/>
              <a:lumOff val="-2615"/>
              <a:alphaOff val="0"/>
            </a:schemeClr>
          </a:fillRef>
          <a:effectRef idx="0">
            <a:schemeClr val="accent5">
              <a:hueOff val="-4902230"/>
              <a:satOff val="-6819"/>
              <a:lumOff val="-261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951" tIns="493131" rIns="144951" bIns="432000" numCol="1" spcCol="1270" anchor="ctr" anchorCtr="0">
            <a:noAutofit/>
          </a:bodyPr>
          <a:lstStyle/>
          <a:p>
            <a:pPr lvl="0" algn="ctr" defTabSz="977900" latinLnBrk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200" b="1" u="none" kern="12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뇌전증</a:t>
            </a:r>
            <a:r>
              <a:rPr lang="ko-KR" altLang="en-US" sz="2200" b="1" u="none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증상 완화</a:t>
            </a:r>
            <a:endParaRPr lang="ko-KR" altLang="en-US" sz="2200" u="none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7932635" y="4156502"/>
            <a:ext cx="2087127" cy="1252276"/>
          </a:xfrm>
          <a:custGeom>
            <a:avLst/>
            <a:gdLst>
              <a:gd name="connsiteX0" fmla="*/ 208717 w 2087127"/>
              <a:gd name="connsiteY0" fmla="*/ 0 h 1252276"/>
              <a:gd name="connsiteX1" fmla="*/ 1878410 w 2087127"/>
              <a:gd name="connsiteY1" fmla="*/ 0 h 1252276"/>
              <a:gd name="connsiteX2" fmla="*/ 2087127 w 2087127"/>
              <a:gd name="connsiteY2" fmla="*/ 208717 h 1252276"/>
              <a:gd name="connsiteX3" fmla="*/ 2087127 w 2087127"/>
              <a:gd name="connsiteY3" fmla="*/ 1252276 h 1252276"/>
              <a:gd name="connsiteX4" fmla="*/ 2087127 w 2087127"/>
              <a:gd name="connsiteY4" fmla="*/ 1252276 h 1252276"/>
              <a:gd name="connsiteX5" fmla="*/ 0 w 2087127"/>
              <a:gd name="connsiteY5" fmla="*/ 1252276 h 1252276"/>
              <a:gd name="connsiteX6" fmla="*/ 0 w 2087127"/>
              <a:gd name="connsiteY6" fmla="*/ 1252276 h 1252276"/>
              <a:gd name="connsiteX7" fmla="*/ 0 w 2087127"/>
              <a:gd name="connsiteY7" fmla="*/ 208717 h 1252276"/>
              <a:gd name="connsiteX8" fmla="*/ 208717 w 2087127"/>
              <a:gd name="connsiteY8" fmla="*/ 0 h 1252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7127" h="1252276">
                <a:moveTo>
                  <a:pt x="208717" y="0"/>
                </a:moveTo>
                <a:lnTo>
                  <a:pt x="1878410" y="0"/>
                </a:lnTo>
                <a:cubicBezTo>
                  <a:pt x="1993681" y="0"/>
                  <a:pt x="2087127" y="93446"/>
                  <a:pt x="2087127" y="208717"/>
                </a:cubicBezTo>
                <a:lnTo>
                  <a:pt x="2087127" y="1252276"/>
                </a:lnTo>
                <a:lnTo>
                  <a:pt x="2087127" y="1252276"/>
                </a:lnTo>
                <a:lnTo>
                  <a:pt x="0" y="1252276"/>
                </a:lnTo>
                <a:lnTo>
                  <a:pt x="0" y="1252276"/>
                </a:lnTo>
                <a:lnTo>
                  <a:pt x="0" y="208717"/>
                </a:lnTo>
                <a:cubicBezTo>
                  <a:pt x="0" y="93446"/>
                  <a:pt x="93446" y="0"/>
                  <a:pt x="208717" y="0"/>
                </a:cubicBezTo>
                <a:close/>
              </a:path>
            </a:pathLst>
          </a:custGeom>
          <a:solidFill>
            <a:srgbClr val="357D76"/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7353344"/>
              <a:satOff val="-10228"/>
              <a:lumOff val="-3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4951" tIns="144951" rIns="144951" bIns="83820" numCol="1" spcCol="1270" anchor="ctr" anchorCtr="0">
            <a:noAutofit/>
          </a:bodyPr>
          <a:lstStyle/>
          <a:p>
            <a:pPr lvl="0" algn="ctr" defTabSz="9779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u="none" kern="12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항노화</a:t>
            </a:r>
            <a:r>
              <a:rPr lang="en-US" altLang="ko-KR" sz="2000" b="1" u="none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u="none" kern="12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함염증</a:t>
            </a:r>
            <a:r>
              <a:rPr lang="en-US" altLang="ko-KR" sz="2000" b="1" u="none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u="none" kern="12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</a:t>
            </a:r>
            <a:endParaRPr lang="ko-KR" altLang="en-US" sz="2000" u="none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8917119" y="1996440"/>
            <a:ext cx="105746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9982200" y="1988820"/>
            <a:ext cx="0" cy="6096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15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2430780" y="2250155"/>
            <a:ext cx="5691178" cy="27304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430780" y="2543820"/>
            <a:ext cx="5551313" cy="27430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20066"/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[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출처</a:t>
            </a:r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:2020_The Seed of Industrial Hemp (Cannabis sativa L.): Nutritional Quality and Potential Functionality for Human Health and Nutrition]</a:t>
            </a:r>
            <a:endParaRPr lang="ko-KR" altLang="en-US" sz="8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155" y="3431518"/>
            <a:ext cx="8076596" cy="27940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48683" y="3044496"/>
            <a:ext cx="7880177" cy="292388"/>
          </a:xfrm>
          <a:prstGeom prst="rect">
            <a:avLst/>
          </a:prstGeom>
          <a:solidFill>
            <a:srgbClr val="357D7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720066"/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씨앗의 영양성분</a:t>
            </a:r>
            <a:r>
              <a:rPr lang="en-US" altLang="ko-KR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함량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대마씨앗의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식품 영양적 특징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2196520" y="1816173"/>
            <a:ext cx="7920880" cy="952080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marL="238601" indent="-228600" defTabSz="720066">
              <a:lnSpc>
                <a:spcPct val="150000"/>
              </a:lnSpc>
              <a:spcBef>
                <a:spcPts val="744"/>
              </a:spcBef>
              <a:buFont typeface="Wingdings" panose="05000000000000000000" pitchFamily="2" charset="2"/>
              <a:buChar char="Ø"/>
              <a:tabLst>
                <a:tab pos="235522" algn="l"/>
              </a:tabLst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현재 대마 껍질을 벗긴 씨앗은 오일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밀가루 및 단백질 분말을 포함한 가공 식품으로 활용되고 있음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. </a:t>
            </a:r>
          </a:p>
          <a:p>
            <a:pPr marL="238601" indent="-228600" defTabSz="720066">
              <a:lnSpc>
                <a:spcPct val="150000"/>
              </a:lnSpc>
              <a:spcBef>
                <a:spcPts val="744"/>
              </a:spcBef>
              <a:buFont typeface="Wingdings" panose="05000000000000000000" pitchFamily="2" charset="2"/>
              <a:buChar char="Ø"/>
              <a:tabLst>
                <a:tab pos="235522" algn="l"/>
              </a:tabLst>
            </a:pPr>
            <a:r>
              <a:rPr lang="ko-KR" altLang="en-US" sz="11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완벽하게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균형 잡힌 지방산 구성을 가지고 있으며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소화하기 쉽고 필수 아미노산이 풍부한 </a:t>
            </a:r>
            <a:endParaRPr lang="en-US" altLang="ko-KR" sz="1100" b="1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  <a:p>
            <a:pPr marL="10001" defTabSz="720066">
              <a:spcBef>
                <a:spcPts val="744"/>
              </a:spcBef>
              <a:tabLst>
                <a:tab pos="235522" algn="l"/>
              </a:tabLst>
            </a:pPr>
            <a:r>
              <a:rPr lang="ko-KR" altLang="en-US" sz="11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    단백질 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20~25 %,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탄수화물 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20~ 30%, </a:t>
            </a:r>
            <a:r>
              <a:rPr lang="ko-KR" altLang="en-US" sz="11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식이섬유와</a:t>
            </a:r>
            <a:r>
              <a:rPr lang="en-US" altLang="ko-KR" sz="11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비타민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미네랄이 풍부한 영양적 특징</a:t>
            </a:r>
            <a:r>
              <a:rPr lang="ko-KR" altLang="en-US" sz="11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을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가지고 있음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059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362199" y="2529840"/>
            <a:ext cx="5606143" cy="233283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354580" y="2263160"/>
            <a:ext cx="8549468" cy="24382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bject 4"/>
          <p:cNvSpPr txBox="1"/>
          <p:nvPr/>
        </p:nvSpPr>
        <p:spPr>
          <a:xfrm>
            <a:off x="2143180" y="1816173"/>
            <a:ext cx="8760868" cy="946950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marL="235022" indent="-225021">
              <a:lnSpc>
                <a:spcPct val="150000"/>
              </a:lnSpc>
              <a:spcBef>
                <a:spcPts val="744"/>
              </a:spcBef>
              <a:buFont typeface="Arial" panose="020B0604020202020204" pitchFamily="34" charset="0"/>
              <a:buChar char="•"/>
              <a:tabLst>
                <a:tab pos="235522" algn="l"/>
              </a:tabLst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필수지방산은 신체를 구성하는데 필요하나 체내에서 합성하지 못하여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식단을 통해 섭취해야하는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지방산임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.</a:t>
            </a:r>
          </a:p>
          <a:p>
            <a:pPr marL="235022" indent="-225021">
              <a:lnSpc>
                <a:spcPct val="150000"/>
              </a:lnSpc>
              <a:spcBef>
                <a:spcPts val="744"/>
              </a:spcBef>
              <a:buFont typeface="Arial" panose="020B0604020202020204" pitchFamily="34" charset="0"/>
              <a:buChar char="•"/>
              <a:tabLst>
                <a:tab pos="235522" algn="l"/>
              </a:tabLst>
            </a:pP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필수 지방산은 세포막 구조 유지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심혈관 건강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염증 조절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뇌 건강 등 많은 생리학적 과정에 필요하며 대마 씨앗은 이러한 필수지방산 중 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/>
            </a:r>
            <a:b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</a:b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가장 이상적인 </a:t>
            </a:r>
            <a:r>
              <a:rPr lang="ko-KR" altLang="en-US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리놀레산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(Linoleic Acid)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과 </a:t>
            </a:r>
            <a:r>
              <a:rPr lang="el-GR" altLang="ko-KR" sz="1100" b="1" dirty="0">
                <a:solidFill>
                  <a:srgbClr val="357D76"/>
                </a:solidFill>
                <a:latin typeface="+mn-ea"/>
                <a:ea typeface="맑은 고딕" panose="020B0503020000020004" pitchFamily="50" charset="-127"/>
                <a:cs typeface="Times New Roman"/>
              </a:rPr>
              <a:t>α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-</a:t>
            </a:r>
            <a:r>
              <a:rPr lang="ko-KR" altLang="en-US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리놀렌산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(</a:t>
            </a:r>
            <a:r>
              <a:rPr lang="el-GR" altLang="ko-KR" sz="1100" b="1" dirty="0">
                <a:solidFill>
                  <a:srgbClr val="357D76"/>
                </a:solidFill>
                <a:latin typeface="+mn-ea"/>
                <a:ea typeface="맑은 고딕" panose="020B0503020000020004" pitchFamily="50" charset="-127"/>
                <a:cs typeface="Times New Roman"/>
              </a:rPr>
              <a:t>α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-</a:t>
            </a:r>
            <a:r>
              <a:rPr lang="en-US" altLang="ko-KR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Linolenic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Acid)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의 풍부한 </a:t>
            </a:r>
            <a:r>
              <a:rPr lang="ko-KR" altLang="en-US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공급원</a:t>
            </a:r>
            <a:r>
              <a:rPr lang="ko-KR" altLang="en-US" sz="1100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임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20066"/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[</a:t>
            </a:r>
            <a:r>
              <a:rPr lang="ko-KR" altLang="en-US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출처</a:t>
            </a:r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:2020_The Seed of Industrial Hemp (Cannabis sativa L.): Nutritional Quality and Potential Functionality for Human Health and Nutrition]</a:t>
            </a:r>
            <a:endParaRPr lang="ko-KR" altLang="en-US" sz="8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8683" y="3044496"/>
            <a:ext cx="7880177" cy="292388"/>
          </a:xfrm>
          <a:prstGeom prst="rect">
            <a:avLst/>
          </a:prstGeom>
          <a:solidFill>
            <a:srgbClr val="357D7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720066"/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씨앗의 </a:t>
            </a:r>
            <a:r>
              <a:rPr lang="ko-KR" altLang="en-US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지방산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함량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대마씨앗의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식품 영양적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특징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481" y="3370643"/>
            <a:ext cx="7812358" cy="282171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6201300" y="5552038"/>
            <a:ext cx="1881144" cy="25082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60"/>
          </a:p>
        </p:txBody>
      </p:sp>
      <p:sp>
        <p:nvSpPr>
          <p:cNvPr id="17" name="직사각형 16"/>
          <p:cNvSpPr/>
          <p:nvPr/>
        </p:nvSpPr>
        <p:spPr>
          <a:xfrm>
            <a:off x="3424238" y="5688494"/>
            <a:ext cx="1881146" cy="31077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60"/>
          </a:p>
        </p:txBody>
      </p:sp>
      <p:sp>
        <p:nvSpPr>
          <p:cNvPr id="18" name="직사각형 17"/>
          <p:cNvSpPr/>
          <p:nvPr/>
        </p:nvSpPr>
        <p:spPr>
          <a:xfrm>
            <a:off x="3991311" y="3786463"/>
            <a:ext cx="732118" cy="1504914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60"/>
          </a:p>
        </p:txBody>
      </p:sp>
      <p:sp>
        <p:nvSpPr>
          <p:cNvPr id="19" name="직사각형 18"/>
          <p:cNvSpPr/>
          <p:nvPr/>
        </p:nvSpPr>
        <p:spPr>
          <a:xfrm>
            <a:off x="5361902" y="3786463"/>
            <a:ext cx="732118" cy="1504914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6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417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2270760" y="2379290"/>
            <a:ext cx="7725728" cy="25144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bject 4"/>
          <p:cNvSpPr txBox="1"/>
          <p:nvPr/>
        </p:nvSpPr>
        <p:spPr>
          <a:xfrm>
            <a:off x="2143180" y="1939923"/>
            <a:ext cx="8114600" cy="693034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marL="181451" indent="-171450" defTabSz="822934">
              <a:lnSpc>
                <a:spcPct val="150000"/>
              </a:lnSpc>
              <a:spcBef>
                <a:spcPts val="744"/>
              </a:spcBef>
              <a:buFont typeface="Arial" panose="020B0604020202020204" pitchFamily="34" charset="0"/>
              <a:buChar char="•"/>
              <a:tabLst>
                <a:tab pos="235522" algn="l"/>
              </a:tabLst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고콜레스테롤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혈증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쥐의 간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(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대조군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)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과 고콜레스테롤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혈증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쥐에게 대마 씨앗을 투여한 간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실험군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)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을 비교하였을 때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endParaRPr lang="en-US" altLang="ko-KR" sz="11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  <a:p>
            <a:pPr marL="181451" indent="-171450" defTabSz="822934">
              <a:lnSpc>
                <a:spcPct val="150000"/>
              </a:lnSpc>
              <a:spcBef>
                <a:spcPts val="744"/>
              </a:spcBef>
              <a:buFont typeface="Arial" panose="020B0604020202020204" pitchFamily="34" charset="0"/>
              <a:buChar char="•"/>
              <a:tabLst>
                <a:tab pos="235522" algn="l"/>
              </a:tabLst>
            </a:pPr>
            <a:r>
              <a:rPr lang="ko-KR" altLang="en-US" sz="1100" b="1" dirty="0" err="1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대조군에</a:t>
            </a:r>
            <a:r>
              <a:rPr lang="ko-KR" altLang="en-US" sz="11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비하여 </a:t>
            </a:r>
            <a:r>
              <a:rPr lang="ko-KR" altLang="en-US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실험군의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간이 정상적인 형태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지방 침착없이 붉은색을 나타내어 고콜레스테롤 </a:t>
            </a:r>
            <a:r>
              <a:rPr lang="ko-KR" altLang="en-US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혈증을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개선된 것으로 확인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함 </a:t>
            </a:r>
            <a:endParaRPr lang="en-US" altLang="ko-KR" sz="1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34"/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[</a:t>
            </a:r>
            <a:r>
              <a:rPr lang="ko-KR" altLang="en-US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출처 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2019_Ameliorative effects of hempseed (Cannabis sativa) against hypercholesterolemia associated cardiovascular changes]</a:t>
            </a:r>
            <a:endParaRPr lang="ko-KR" altLang="en-US" sz="800" dirty="0">
              <a:solidFill>
                <a:schemeClr val="bg1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8683" y="3044496"/>
            <a:ext cx="7880177" cy="292388"/>
          </a:xfrm>
          <a:prstGeom prst="rect">
            <a:avLst/>
          </a:prstGeom>
          <a:solidFill>
            <a:srgbClr val="357D7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822934"/>
            <a:r>
              <a:rPr lang="ko-KR" altLang="en-US" sz="13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씨앗을 투여한 쥐의 고콜레스테롤혈증 개선 효과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고콜레스테롤혈증 개선 효과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133" y="3839879"/>
            <a:ext cx="9042694" cy="22536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052526" y="5516985"/>
            <a:ext cx="732362" cy="237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822934"/>
            <a:r>
              <a:rPr lang="ko-KR" altLang="en-US" sz="945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정상 간</a:t>
            </a:r>
          </a:p>
        </p:txBody>
      </p:sp>
      <p:cxnSp>
        <p:nvCxnSpPr>
          <p:cNvPr id="25" name="직선 화살표 연결선 24"/>
          <p:cNvCxnSpPr/>
          <p:nvPr/>
        </p:nvCxnSpPr>
        <p:spPr>
          <a:xfrm flipV="1">
            <a:off x="5745480" y="5469551"/>
            <a:ext cx="819083" cy="9229"/>
          </a:xfrm>
          <a:prstGeom prst="straightConnector1">
            <a:avLst/>
          </a:prstGeom>
          <a:ln w="38100">
            <a:solidFill>
              <a:srgbClr val="357D7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4038214" y="5230163"/>
            <a:ext cx="1659453" cy="473683"/>
            <a:chOff x="4038214" y="5230163"/>
            <a:chExt cx="1659453" cy="4736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TextBox 22"/>
            <p:cNvSpPr txBox="1"/>
            <p:nvPr/>
          </p:nvSpPr>
          <p:spPr>
            <a:xfrm>
              <a:off x="4043047" y="5466089"/>
              <a:ext cx="1654620" cy="23775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822934"/>
              <a:r>
                <a:rPr lang="ko-KR" altLang="en-US" sz="945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고콜레스테롤 </a:t>
              </a:r>
              <a:r>
                <a:rPr lang="ko-KR" altLang="en-US" sz="945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혈증</a:t>
              </a:r>
              <a:r>
                <a:rPr lang="ko-KR" altLang="en-US" sz="945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쥐의 간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038214" y="5230163"/>
              <a:ext cx="1659453" cy="237757"/>
            </a:xfrm>
            <a:prstGeom prst="rect">
              <a:avLst/>
            </a:prstGeom>
            <a:solidFill>
              <a:srgbClr val="323030"/>
            </a:solidFill>
            <a:ln w="3175">
              <a:noFill/>
            </a:ln>
          </p:spPr>
          <p:txBody>
            <a:bodyPr wrap="square">
              <a:spAutoFit/>
            </a:bodyPr>
            <a:lstStyle/>
            <a:p>
              <a:pPr defTabSz="822934"/>
              <a:r>
                <a:rPr lang="ko-KR" altLang="en-US" sz="945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/>
                </a:rPr>
                <a:t>외관상 확대되고</a:t>
              </a:r>
              <a:r>
                <a:rPr lang="en-US" altLang="ko-KR" sz="945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/>
                </a:rPr>
                <a:t>, </a:t>
              </a:r>
              <a:r>
                <a:rPr lang="ko-KR" altLang="en-US" sz="945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/>
                </a:rPr>
                <a:t>창백함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6556943" y="5230163"/>
            <a:ext cx="1924154" cy="600531"/>
            <a:chOff x="6556943" y="5230163"/>
            <a:chExt cx="1924154" cy="6005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TextBox 23"/>
            <p:cNvSpPr txBox="1"/>
            <p:nvPr/>
          </p:nvSpPr>
          <p:spPr>
            <a:xfrm>
              <a:off x="6556943" y="5447512"/>
              <a:ext cx="1924154" cy="3831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822934"/>
              <a:r>
                <a:rPr lang="ko-KR" altLang="en-US" sz="945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대마씨앗을</a:t>
              </a:r>
              <a:r>
                <a:rPr lang="ko-KR" altLang="en-US" sz="945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투여한 </a:t>
              </a:r>
              <a:endParaRPr lang="en-US" altLang="ko-KR" sz="945" b="1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 defTabSz="822934"/>
              <a:r>
                <a:rPr lang="ko-KR" altLang="en-US" sz="945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고콜레스테롤 </a:t>
              </a:r>
              <a:r>
                <a:rPr lang="ko-KR" altLang="en-US" sz="945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혈증</a:t>
              </a:r>
              <a:r>
                <a:rPr lang="ko-KR" altLang="en-US" sz="945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쥐의 간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556943" y="5230163"/>
              <a:ext cx="1924154" cy="237757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defTabSz="822934"/>
              <a:r>
                <a:rPr lang="ko-KR" altLang="en-US" sz="945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Times New Roman"/>
                </a:rPr>
                <a:t>지방침착없이 정상적인 붉은색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3941" y="2040914"/>
            <a:ext cx="100703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822934"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</p:spTree>
    <p:extLst>
      <p:ext uri="{BB962C8B-B14F-4D97-AF65-F5344CB8AC3E}">
        <p14:creationId xmlns:p14="http://schemas.microsoft.com/office/powerpoint/2010/main" val="146418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2339339" y="2284700"/>
            <a:ext cx="6419649" cy="25144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bject 4"/>
          <p:cNvSpPr txBox="1"/>
          <p:nvPr/>
        </p:nvSpPr>
        <p:spPr>
          <a:xfrm>
            <a:off x="2143180" y="1926173"/>
            <a:ext cx="7920880" cy="570565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marL="238601" indent="-228600" defTabSz="822934">
              <a:lnSpc>
                <a:spcPct val="150000"/>
              </a:lnSpc>
              <a:spcBef>
                <a:spcPts val="744"/>
              </a:spcBef>
              <a:buFont typeface="Arial" panose="020B0604020202020204" pitchFamily="34" charset="0"/>
              <a:buChar char="•"/>
              <a:tabLst>
                <a:tab pos="235522" algn="l"/>
              </a:tabLst>
            </a:pP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고지혈증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쥐의 혈액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(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대조군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)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과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고지혈증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쥐에게 대마 씨앗을 투여한 혈액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실험군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)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을 비교하였을 때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b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</a:b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대마 씨앗 투여를 통해 혈액의 총 콜레스테롤 함량 감소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 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LDL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감소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, HDL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증가 등 혈중 지질 개선 효과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/>
              </a:rPr>
              <a:t>를 보임 </a:t>
            </a:r>
            <a:endParaRPr lang="en-US" altLang="ko-KR" sz="1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11067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 지질 개선 예방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2171573" y="2777901"/>
            <a:ext cx="6147051" cy="3598096"/>
            <a:chOff x="2235037" y="1985764"/>
            <a:chExt cx="7805779" cy="4569011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35037" y="2301003"/>
              <a:ext cx="7805779" cy="4253772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934581" y="1985765"/>
              <a:ext cx="1946403" cy="301914"/>
            </a:xfrm>
            <a:prstGeom prst="rect">
              <a:avLst/>
            </a:prstGeom>
            <a:solidFill>
              <a:srgbClr val="357D76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822934"/>
              <a:r>
                <a:rPr lang="ko-KR" altLang="en-US" sz="945" b="1" dirty="0">
                  <a:solidFill>
                    <a:schemeClr val="bg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총 콜레스테롤 함량 감소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019480" y="1985764"/>
              <a:ext cx="1582038" cy="301914"/>
            </a:xfrm>
            <a:prstGeom prst="rect">
              <a:avLst/>
            </a:prstGeom>
            <a:solidFill>
              <a:srgbClr val="357D76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822934"/>
              <a:r>
                <a:rPr lang="ko-KR" altLang="en-US" sz="945" b="1" dirty="0">
                  <a:solidFill>
                    <a:schemeClr val="bg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중성지질 함량 감소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05770" y="4156248"/>
              <a:ext cx="871627" cy="301914"/>
            </a:xfrm>
            <a:prstGeom prst="rect">
              <a:avLst/>
            </a:prstGeom>
            <a:solidFill>
              <a:srgbClr val="357D76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822934"/>
              <a:r>
                <a:rPr lang="en-US" altLang="ko-KR" sz="945" b="1" dirty="0">
                  <a:solidFill>
                    <a:schemeClr val="bg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LDL </a:t>
              </a:r>
              <a:r>
                <a:rPr lang="ko-KR" altLang="en-US" sz="945" b="1" dirty="0">
                  <a:solidFill>
                    <a:schemeClr val="bg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감소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355347" y="4156248"/>
              <a:ext cx="910303" cy="301914"/>
            </a:xfrm>
            <a:prstGeom prst="rect">
              <a:avLst/>
            </a:prstGeom>
            <a:solidFill>
              <a:srgbClr val="357D76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822934"/>
              <a:r>
                <a:rPr lang="en-US" altLang="ko-KR" sz="945" b="1" dirty="0">
                  <a:solidFill>
                    <a:schemeClr val="bg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HDL </a:t>
              </a:r>
              <a:r>
                <a:rPr lang="ko-KR" altLang="en-US" sz="945" b="1" dirty="0">
                  <a:solidFill>
                    <a:schemeClr val="bg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증가</a:t>
              </a:r>
            </a:p>
          </p:txBody>
        </p:sp>
      </p:grpSp>
      <p:sp>
        <p:nvSpPr>
          <p:cNvPr id="34" name="오른쪽 화살표 33"/>
          <p:cNvSpPr/>
          <p:nvPr/>
        </p:nvSpPr>
        <p:spPr>
          <a:xfrm rot="1974845">
            <a:off x="4396861" y="3232019"/>
            <a:ext cx="470190" cy="189830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5" name="오른쪽 화살표 34"/>
          <p:cNvSpPr/>
          <p:nvPr/>
        </p:nvSpPr>
        <p:spPr>
          <a:xfrm rot="960776">
            <a:off x="6469879" y="3119955"/>
            <a:ext cx="470190" cy="189830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6" name="오른쪽 화살표 35"/>
          <p:cNvSpPr/>
          <p:nvPr/>
        </p:nvSpPr>
        <p:spPr>
          <a:xfrm rot="1779269">
            <a:off x="4529699" y="4771055"/>
            <a:ext cx="448943" cy="18125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7" name="오른쪽 화살표 36"/>
          <p:cNvSpPr/>
          <p:nvPr/>
        </p:nvSpPr>
        <p:spPr>
          <a:xfrm rot="20132180">
            <a:off x="6654731" y="4710244"/>
            <a:ext cx="448943" cy="18125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43941" y="2040914"/>
            <a:ext cx="1007036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822934"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</p:spTree>
    <p:extLst>
      <p:ext uri="{BB962C8B-B14F-4D97-AF65-F5344CB8AC3E}">
        <p14:creationId xmlns:p14="http://schemas.microsoft.com/office/powerpoint/2010/main" val="338529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4083862" y="2949266"/>
            <a:ext cx="1643170" cy="24382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324100" y="3193086"/>
            <a:ext cx="975990" cy="24382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324100" y="4962568"/>
            <a:ext cx="2777289" cy="24382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bject 4"/>
          <p:cNvSpPr txBox="1"/>
          <p:nvPr/>
        </p:nvSpPr>
        <p:spPr>
          <a:xfrm>
            <a:off x="2145059" y="1939922"/>
            <a:ext cx="4194781" cy="3304006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씨는 현재 풍부한 영양가와 이상적인 불포화지방산의 </a:t>
            </a:r>
            <a:endParaRPr lang="en-US" altLang="ko-KR" sz="11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1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함량으로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유익하다는 평가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받으며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슈퍼푸드로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많은 </a:t>
            </a:r>
            <a:endParaRPr lang="en-US" altLang="ko-KR" sz="11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1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관심과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연구가 </a:t>
            </a:r>
            <a:r>
              <a:rPr lang="ko-KR" altLang="en-US" sz="11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이루어지고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있음</a:t>
            </a:r>
            <a:endParaRPr lang="en-US" altLang="ko-KR" sz="1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6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씨의 주요 효능으로는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피부미용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면역력 </a:t>
            </a:r>
            <a:endParaRPr lang="en-US" altLang="ko-KR" sz="1100" b="1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1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강화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등이 있음</a:t>
            </a:r>
            <a:endParaRPr lang="en-US" altLang="ko-KR" sz="1100" b="1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6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연구는 대마 씨 추출물의 주름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생성억제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효과를 조사했으며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1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1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주름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개선 기능성 효능 검증을 통해 </a:t>
            </a:r>
            <a:endParaRPr lang="en-US" altLang="ko-KR" sz="11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1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다양한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활용방안 가능성 제시를 목표로 함</a:t>
            </a:r>
            <a:endParaRPr lang="en-US" altLang="ko-KR" sz="11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6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5021" indent="-225021" defTabSz="82293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 </a:t>
            </a:r>
            <a:r>
              <a:rPr lang="ko-KR" altLang="en-US" sz="11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섬유아세포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(Hs68)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이용하여 추출물 처리에 따른 </a:t>
            </a:r>
            <a:endParaRPr lang="en-US" altLang="ko-KR" sz="11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1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세포독성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UV 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처리에 통해 </a:t>
            </a:r>
            <a:r>
              <a:rPr lang="en-US" altLang="ko-KR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50%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세포사멸을 유도 후 </a:t>
            </a:r>
            <a:endParaRPr lang="en-US" altLang="ko-KR" sz="11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1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콜라겐 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분해효소인 </a:t>
            </a:r>
            <a:r>
              <a:rPr lang="en-US" altLang="ko-KR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MMPs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100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발현율을</a:t>
            </a:r>
            <a:r>
              <a:rPr lang="ko-KR" altLang="en-US" sz="11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측정</a:t>
            </a:r>
            <a:r>
              <a:rPr lang="ko-KR" altLang="en-US" sz="11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하였음</a:t>
            </a:r>
            <a:endParaRPr lang="en-US" altLang="ko-KR" sz="11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6694255" y="1854708"/>
            <a:ext cx="922020" cy="373380"/>
          </a:xfrm>
          <a:prstGeom prst="roundRect">
            <a:avLst/>
          </a:prstGeom>
          <a:solidFill>
            <a:srgbClr val="357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1161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주름 개선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대마씨추출물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030" indent="-325030" algn="ctr" defTabSz="822934"/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섬유 </a:t>
            </a:r>
            <a:r>
              <a:rPr lang="ko-KR" altLang="en-US" sz="800" dirty="0" err="1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아세포에서</a:t>
            </a:r>
            <a:r>
              <a:rPr lang="ko-KR" altLang="en-US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대마 씨 추출물의 주름 개선 기능성 검증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</p:txBody>
      </p:sp>
      <p:sp>
        <p:nvSpPr>
          <p:cNvPr id="27" name="object 4"/>
          <p:cNvSpPr txBox="1"/>
          <p:nvPr/>
        </p:nvSpPr>
        <p:spPr>
          <a:xfrm>
            <a:off x="6738724" y="1682060"/>
            <a:ext cx="4474708" cy="3511755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defTabSz="822934">
              <a:lnSpc>
                <a:spcPct val="200000"/>
              </a:lnSpc>
            </a:pPr>
            <a:r>
              <a:rPr lang="ko-KR" altLang="en-US" sz="1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실험 </a:t>
            </a:r>
            <a:r>
              <a:rPr lang="ko-KR" altLang="en-US" sz="15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</a:t>
            </a:r>
            <a:endParaRPr lang="en-US" altLang="ko-KR" sz="15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defTabSz="822934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MMP-1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3, 9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모두 통계적으로 유의미한 차이를 보이며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defTabSz="822934"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2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 </a:t>
            </a:r>
            <a:r>
              <a:rPr lang="ko-KR" altLang="en-US" sz="12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의존적으로 감소하는 경향을 </a:t>
            </a:r>
            <a:r>
              <a:rPr lang="ko-KR" altLang="en-US" sz="12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나타냄</a:t>
            </a:r>
            <a:endParaRPr lang="en-US" altLang="ko-KR" sz="1200" b="1" u="sng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0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defTabSz="822934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UV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처리군을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100%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보았을 때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추출물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μg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/mL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MMP-1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43%, MMP-3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82%,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그리고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MMP-9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77%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발현율이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감소함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특히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MMP-9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경우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양성대조군인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Retinoic acid(0.03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μg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/mL)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처리군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보다 </a:t>
            </a:r>
            <a:r>
              <a:rPr lang="en-US" altLang="ko-KR" sz="12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28% </a:t>
            </a:r>
            <a:r>
              <a:rPr lang="ko-KR" altLang="en-US" sz="12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감소한 수치를 나타냄</a:t>
            </a:r>
            <a:endParaRPr lang="en-US" altLang="ko-KR" sz="1200" b="1" u="sng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6431280" y="1729740"/>
            <a:ext cx="0" cy="393192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941" y="2040914"/>
            <a:ext cx="1007036" cy="2532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822934"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</p:spTree>
    <p:extLst>
      <p:ext uri="{BB962C8B-B14F-4D97-AF65-F5344CB8AC3E}">
        <p14:creationId xmlns:p14="http://schemas.microsoft.com/office/powerpoint/2010/main" val="218384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1161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 및 항균 활성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대마씨추출물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030" indent="-325030" algn="ctr" defTabSz="822934"/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JCCT </a:t>
            </a:r>
            <a:r>
              <a:rPr lang="nl-NL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Vol. 7, No. 4, pp.683-691, November 30, 2021.</a:t>
            </a:r>
            <a:r>
              <a:rPr lang="es-E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Cosmetic Efficacy of Supercritical Cannabis sativa Seed Extracts and Enhancement of Skin Permeation]</a:t>
            </a:r>
          </a:p>
        </p:txBody>
      </p:sp>
      <p:sp>
        <p:nvSpPr>
          <p:cNvPr id="10" name="object 4"/>
          <p:cNvSpPr txBox="1"/>
          <p:nvPr/>
        </p:nvSpPr>
        <p:spPr>
          <a:xfrm>
            <a:off x="2188900" y="1988051"/>
            <a:ext cx="8974400" cy="1724599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defTabSz="822934">
              <a:lnSpc>
                <a:spcPct val="120000"/>
              </a:lnSpc>
            </a:pPr>
            <a:r>
              <a:rPr lang="ko-KR" altLang="en-US" sz="1103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ㆍ피부세포의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산화 억제 효과 확인을 위해 추출물의 항산화 효능을 평가하였고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103" i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Propionibacterium</a:t>
            </a:r>
            <a:r>
              <a:rPr lang="en-US" altLang="ko-KR" sz="1103" i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acnes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균주에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대한 항균효과를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20000"/>
              </a:lnSpc>
            </a:pP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DPPH 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radical scavenging assay 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</a:t>
            </a: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defTabSz="822934">
              <a:lnSpc>
                <a:spcPct val="120000"/>
              </a:lnSpc>
            </a:pPr>
            <a:r>
              <a:rPr lang="ko-KR" altLang="en-US" sz="110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농도 </a:t>
            </a:r>
            <a:r>
              <a:rPr lang="en-US" altLang="ko-KR" sz="1103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 mg/mL</a:t>
            </a:r>
            <a:r>
              <a:rPr lang="ko-KR" altLang="en-US" sz="1103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1103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HSSE45_35.52 ± 0.76%, HSSE60_30.85 ± 0.21%, HSSE30_11.18 ± 0.64%</a:t>
            </a:r>
            <a:r>
              <a:rPr lang="ko-KR" altLang="en-US" sz="1103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103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소거능</a:t>
            </a:r>
            <a:r>
              <a:rPr lang="ko-KR" altLang="en-US" sz="1103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보임</a:t>
            </a:r>
            <a:endParaRPr lang="en-US" altLang="ko-KR" sz="1103" b="1" dirty="0" smtClean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20000"/>
              </a:lnSpc>
            </a:pP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ABTS</a:t>
            </a:r>
            <a:r>
              <a:rPr lang="en-US" altLang="ko-KR" sz="1103" b="1" baseline="300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radical scavenging assay 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</a:t>
            </a: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defTabSz="822934">
              <a:lnSpc>
                <a:spcPct val="120000"/>
              </a:lnSpc>
            </a:pPr>
            <a:r>
              <a:rPr lang="ko-KR" altLang="en-US" sz="110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최고농도에서 </a:t>
            </a:r>
            <a:r>
              <a:rPr lang="en-US" altLang="ko-KR" sz="1103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HSSE45_42.97 ± 0.29%, HSSE60_41.05 ± 1.20%, HSSE30_38.28 ± 0.83% </a:t>
            </a:r>
            <a:r>
              <a:rPr lang="ko-KR" altLang="en-US" sz="1103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소거능을</a:t>
            </a:r>
            <a:r>
              <a:rPr lang="ko-KR" altLang="en-US" sz="1103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보임</a:t>
            </a:r>
            <a:endParaRPr lang="en-US" altLang="ko-KR" sz="1103" b="1" dirty="0" smtClean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20000"/>
              </a:lnSpc>
            </a:pP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20000"/>
              </a:lnSpc>
            </a:pP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103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농도의존적으로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소거능이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증가하는 결과를 보였으며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HSSE45&gt;HSSE60&gt;HSSE30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순으로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항산화능이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크게 나타나는 경향을 보임</a:t>
            </a:r>
            <a:endParaRPr lang="en-US" altLang="ko-KR" sz="1103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20000"/>
              </a:lnSpc>
            </a:pPr>
            <a:r>
              <a:rPr lang="en-US" altLang="ko-KR" sz="1103" b="1" i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en-US" altLang="ko-KR" sz="1103" b="1" i="1" dirty="0" err="1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Propionibacterium</a:t>
            </a:r>
            <a:r>
              <a:rPr lang="en-US" altLang="ko-KR" sz="1103" b="1" i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3" b="1" i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acnes </a:t>
            </a:r>
            <a:r>
              <a:rPr lang="ko-KR" altLang="en-US" sz="1103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균주에서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clear zone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나타남</a:t>
            </a:r>
            <a:endParaRPr lang="en-US" altLang="ko-KR" sz="1103" b="1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578" y="4043894"/>
            <a:ext cx="4060200" cy="186606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269124" y="3778185"/>
            <a:ext cx="9040592" cy="237757"/>
            <a:chOff x="224505" y="2970245"/>
            <a:chExt cx="9040592" cy="237757"/>
          </a:xfrm>
        </p:grpSpPr>
        <p:sp>
          <p:nvSpPr>
            <p:cNvPr id="16" name="TextBox 15"/>
            <p:cNvSpPr txBox="1"/>
            <p:nvPr/>
          </p:nvSpPr>
          <p:spPr>
            <a:xfrm>
              <a:off x="5237025" y="2970245"/>
              <a:ext cx="4028072" cy="237757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822934"/>
              <a:r>
                <a:rPr lang="ko-KR" altLang="en-US" sz="945" b="1" dirty="0">
                  <a:solidFill>
                    <a:schemeClr val="bg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항균 활성 효과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4505" y="2970245"/>
              <a:ext cx="4720112" cy="237757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822934"/>
              <a:r>
                <a:rPr lang="ko-KR" altLang="en-US" sz="945" b="1" dirty="0">
                  <a:solidFill>
                    <a:schemeClr val="bg2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항산화 효과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214739" y="4039509"/>
            <a:ext cx="4828882" cy="1734634"/>
            <a:chOff x="184052" y="3231569"/>
            <a:chExt cx="4828882" cy="1734634"/>
          </a:xfrm>
        </p:grpSpPr>
        <p:grpSp>
          <p:nvGrpSpPr>
            <p:cNvPr id="19" name="그룹 18"/>
            <p:cNvGrpSpPr/>
            <p:nvPr/>
          </p:nvGrpSpPr>
          <p:grpSpPr>
            <a:xfrm>
              <a:off x="184052" y="3231569"/>
              <a:ext cx="4828882" cy="1734634"/>
              <a:chOff x="798163" y="2841014"/>
              <a:chExt cx="7972063" cy="2863730"/>
            </a:xfrm>
          </p:grpSpPr>
          <p:pic>
            <p:nvPicPr>
              <p:cNvPr id="29" name="그림 2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8163" y="2841015"/>
                <a:ext cx="3910188" cy="2863729"/>
              </a:xfrm>
              <a:prstGeom prst="rect">
                <a:avLst/>
              </a:prstGeom>
            </p:spPr>
          </p:pic>
          <p:pic>
            <p:nvPicPr>
              <p:cNvPr id="30" name="그림 2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08351" y="2841014"/>
                <a:ext cx="4061875" cy="2863729"/>
              </a:xfrm>
              <a:prstGeom prst="rect">
                <a:avLst/>
              </a:prstGeom>
            </p:spPr>
          </p:pic>
        </p:grpSp>
        <p:sp>
          <p:nvSpPr>
            <p:cNvPr id="22" name="오른쪽 화살표 21"/>
            <p:cNvSpPr/>
            <p:nvPr/>
          </p:nvSpPr>
          <p:spPr>
            <a:xfrm rot="20236323">
              <a:off x="899245" y="3942697"/>
              <a:ext cx="332349" cy="164621"/>
            </a:xfrm>
            <a:prstGeom prst="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2934"/>
              <a:endParaRPr lang="ko-KR" altLang="en-US" sz="126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3" name="오른쪽 화살표 22"/>
            <p:cNvSpPr/>
            <p:nvPr/>
          </p:nvSpPr>
          <p:spPr>
            <a:xfrm rot="18964396">
              <a:off x="1371495" y="3675247"/>
              <a:ext cx="332349" cy="164621"/>
            </a:xfrm>
            <a:prstGeom prst="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2934"/>
              <a:endParaRPr lang="ko-KR" altLang="en-US" sz="126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4" name="오른쪽 화살표 23"/>
            <p:cNvSpPr/>
            <p:nvPr/>
          </p:nvSpPr>
          <p:spPr>
            <a:xfrm rot="18772319">
              <a:off x="1929689" y="3802575"/>
              <a:ext cx="332349" cy="164621"/>
            </a:xfrm>
            <a:prstGeom prst="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2934"/>
              <a:endParaRPr lang="ko-KR" altLang="en-US" sz="126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5" name="오른쪽 화살표 24"/>
            <p:cNvSpPr/>
            <p:nvPr/>
          </p:nvSpPr>
          <p:spPr>
            <a:xfrm rot="18964396">
              <a:off x="3226571" y="3624788"/>
              <a:ext cx="332349" cy="164621"/>
            </a:xfrm>
            <a:prstGeom prst="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2934"/>
              <a:endParaRPr lang="ko-KR" altLang="en-US" sz="126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6" name="오른쪽 화살표 25"/>
            <p:cNvSpPr/>
            <p:nvPr/>
          </p:nvSpPr>
          <p:spPr>
            <a:xfrm rot="18964396">
              <a:off x="3831585" y="3624787"/>
              <a:ext cx="332349" cy="164621"/>
            </a:xfrm>
            <a:prstGeom prst="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2934"/>
              <a:endParaRPr lang="ko-KR" altLang="en-US" sz="126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8" name="오른쪽 화살표 27"/>
            <p:cNvSpPr/>
            <p:nvPr/>
          </p:nvSpPr>
          <p:spPr>
            <a:xfrm rot="18964396">
              <a:off x="4447504" y="3675246"/>
              <a:ext cx="332349" cy="164621"/>
            </a:xfrm>
            <a:prstGeom prst="right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2934"/>
              <a:endParaRPr lang="ko-KR" altLang="en-US" sz="126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7281644" y="5312502"/>
            <a:ext cx="4024134" cy="2840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57426" y="6021826"/>
            <a:ext cx="9143034" cy="387798"/>
          </a:xfrm>
          <a:prstGeom prst="rect">
            <a:avLst/>
          </a:prstGeom>
          <a:solidFill>
            <a:srgbClr val="E1F3E8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defTabSz="822934">
              <a:lnSpc>
                <a:spcPct val="120000"/>
              </a:lnSpc>
            </a:pPr>
            <a:r>
              <a:rPr lang="ko-KR" altLang="en-US" sz="8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</a:t>
            </a:r>
            <a:r>
              <a:rPr lang="ko-KR" altLang="en-US" sz="8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초임계</a:t>
            </a:r>
            <a:r>
              <a:rPr lang="ko-KR" altLang="en-US" sz="8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추출물</a:t>
            </a:r>
            <a:r>
              <a:rPr lang="en-US" altLang="ko-KR" sz="8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(HSSE)</a:t>
            </a:r>
          </a:p>
          <a:p>
            <a:pPr defTabSz="822934">
              <a:lnSpc>
                <a:spcPct val="120000"/>
              </a:lnSpc>
            </a:pP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HSSE30: Hemp seed supercritical fluid 30℃ </a:t>
            </a:r>
            <a:r>
              <a:rPr lang="en-US" altLang="ko-KR" sz="8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extracts / HSSE45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Hemp seed supercritical fluid 45℃ </a:t>
            </a:r>
            <a:r>
              <a:rPr lang="en-US" altLang="ko-KR" sz="8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extracts</a:t>
            </a:r>
            <a:r>
              <a:rPr lang="ko-KR" altLang="en-US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HSSE60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Hemp seed supercritical fluid 60℃ extracts</a:t>
            </a:r>
            <a:endParaRPr lang="ko-KR" altLang="en-US" sz="8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43941" y="2040914"/>
            <a:ext cx="1007036" cy="2532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822934"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</p:spTree>
    <p:extLst>
      <p:ext uri="{BB962C8B-B14F-4D97-AF65-F5344CB8AC3E}">
        <p14:creationId xmlns:p14="http://schemas.microsoft.com/office/powerpoint/2010/main" val="29437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11612" y="1229531"/>
            <a:ext cx="6592346" cy="675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노화 억제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산화 스트레스 감소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수분 공급 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대마씨추출물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030" indent="-325030" algn="ctr" defTabSz="822934"/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Molecules 2021, 26, 802</a:t>
            </a:r>
            <a:r>
              <a:rPr lang="nl-NL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s-E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>
                <a:solidFill>
                  <a:schemeClr val="bg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Positive Effect of Cannabis sativa L. Herb Extracts on Skin Cells and Assessment of Cannabinoid-Based Hydrogels Properties]</a:t>
            </a:r>
          </a:p>
        </p:txBody>
      </p:sp>
      <p:sp>
        <p:nvSpPr>
          <p:cNvPr id="10" name="object 4"/>
          <p:cNvSpPr txBox="1"/>
          <p:nvPr/>
        </p:nvSpPr>
        <p:spPr>
          <a:xfrm>
            <a:off x="2188900" y="1953672"/>
            <a:ext cx="4554800" cy="3881087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defTabSz="822934">
              <a:lnSpc>
                <a:spcPct val="150000"/>
              </a:lnSpc>
            </a:pPr>
            <a:r>
              <a:rPr lang="ko-KR" altLang="en-US" sz="120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실험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결과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추출물이 산화 스트레스를 줄이고</a:t>
            </a:r>
            <a:r>
              <a:rPr lang="en-US" altLang="ko-KR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피부 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노화 과정을 억제하며</a:t>
            </a:r>
            <a:r>
              <a:rPr lang="en-US" altLang="ko-KR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u="sng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</a:t>
            </a:r>
            <a:r>
              <a:rPr lang="ko-KR" altLang="en-US" sz="1200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추출물을 기반으로 한 </a:t>
            </a:r>
            <a:endParaRPr lang="en-US" altLang="ko-KR" sz="1200" b="1" u="sng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200" b="1" u="sng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하이드로겔이 </a:t>
            </a:r>
            <a:r>
              <a:rPr lang="ko-KR" altLang="en-US" sz="1200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수분 공급에도 긍정적인 영향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미치는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것으로 보여짐</a:t>
            </a: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200" b="1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산화</a:t>
            </a:r>
            <a:r>
              <a:rPr lang="ko-KR" altLang="en-US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스트레스 </a:t>
            </a:r>
            <a:r>
              <a:rPr lang="ko-KR" altLang="en-US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</a:t>
            </a:r>
            <a:endParaRPr lang="en-US" altLang="ko-KR" sz="1200" b="1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▶ 섬유아세포의 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경우</a:t>
            </a:r>
            <a:r>
              <a:rPr lang="en-US" altLang="ko-KR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en-US" altLang="ko-KR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 </a:t>
            </a:r>
            <a:r>
              <a:rPr lang="en-US" altLang="ko-KR" sz="1200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μg</a:t>
            </a:r>
            <a:r>
              <a:rPr lang="en-US" altLang="ko-KR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/mL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농도에서 </a:t>
            </a:r>
            <a:endParaRPr lang="en-US" altLang="ko-KR" sz="1200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통계적으로 유의한 </a:t>
            </a:r>
            <a:r>
              <a:rPr lang="en-US" altLang="ko-KR" sz="1200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ROS </a:t>
            </a:r>
            <a:r>
              <a:rPr lang="ko-KR" altLang="en-US" sz="1200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 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감소가 관찰</a:t>
            </a:r>
            <a:r>
              <a:rPr lang="en-US" altLang="ko-KR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200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</a:t>
            </a:r>
            <a:r>
              <a:rPr lang="ko-KR" altLang="en-US" sz="1200" dirty="0" err="1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케라티노사이트의</a:t>
            </a:r>
            <a:r>
              <a:rPr lang="ko-KR" altLang="en-US" sz="1200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경우 </a:t>
            </a:r>
            <a:r>
              <a:rPr lang="en-US" altLang="ko-KR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1-250 </a:t>
            </a:r>
            <a:r>
              <a:rPr lang="en-US" altLang="ko-KR" sz="1200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μg</a:t>
            </a:r>
            <a:r>
              <a:rPr lang="en-US" altLang="ko-KR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/mL</a:t>
            </a:r>
            <a:r>
              <a:rPr lang="ko-KR" altLang="en-US" sz="1200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농도에서 </a:t>
            </a:r>
            <a:r>
              <a:rPr lang="ko-KR" altLang="en-US" sz="1200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관찰</a:t>
            </a:r>
            <a:endParaRPr lang="en-US" altLang="ko-KR" sz="1200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50000"/>
              </a:lnSpc>
            </a:pP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▶추출물의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낮은 농도에서 시험된 세포에 대한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보호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효과를 보여줌으로써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세포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내부의 산화 스트레스를 감소시킨다는 것을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보여줌</a:t>
            </a: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7086208" y="1315154"/>
            <a:ext cx="4282832" cy="4903019"/>
            <a:chOff x="7725410" y="1226681"/>
            <a:chExt cx="4162613" cy="5173815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5410" y="1503680"/>
              <a:ext cx="4162613" cy="4896816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770292" y="1226681"/>
              <a:ext cx="4072849" cy="250888"/>
            </a:xfrm>
            <a:prstGeom prst="rect">
              <a:avLst/>
            </a:prstGeom>
            <a:solidFill>
              <a:srgbClr val="32303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822934"/>
              <a:r>
                <a:rPr lang="ko-KR" altLang="en-US" sz="945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산화스트레스 감소 효과</a:t>
              </a:r>
            </a:p>
          </p:txBody>
        </p:sp>
      </p:grpSp>
      <p:sp>
        <p:nvSpPr>
          <p:cNvPr id="35" name="자유형 34"/>
          <p:cNvSpPr/>
          <p:nvPr/>
        </p:nvSpPr>
        <p:spPr>
          <a:xfrm>
            <a:off x="9404921" y="3018407"/>
            <a:ext cx="1011292" cy="267661"/>
          </a:xfrm>
          <a:custGeom>
            <a:avLst/>
            <a:gdLst>
              <a:gd name="connsiteX0" fmla="*/ 0 w 994410"/>
              <a:gd name="connsiteY0" fmla="*/ 285750 h 285750"/>
              <a:gd name="connsiteX1" fmla="*/ 331470 w 994410"/>
              <a:gd name="connsiteY1" fmla="*/ 167640 h 285750"/>
              <a:gd name="connsiteX2" fmla="*/ 666750 w 994410"/>
              <a:gd name="connsiteY2" fmla="*/ 83820 h 285750"/>
              <a:gd name="connsiteX3" fmla="*/ 994410 w 994410"/>
              <a:gd name="connsiteY3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4410" h="285750">
                <a:moveTo>
                  <a:pt x="0" y="285750"/>
                </a:moveTo>
                <a:lnTo>
                  <a:pt x="331470" y="167640"/>
                </a:lnTo>
                <a:lnTo>
                  <a:pt x="666750" y="83820"/>
                </a:lnTo>
                <a:lnTo>
                  <a:pt x="994410" y="0"/>
                </a:lnTo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6" name="자유형 35"/>
          <p:cNvSpPr/>
          <p:nvPr/>
        </p:nvSpPr>
        <p:spPr>
          <a:xfrm>
            <a:off x="9432923" y="2935587"/>
            <a:ext cx="971707" cy="253603"/>
          </a:xfrm>
          <a:custGeom>
            <a:avLst/>
            <a:gdLst>
              <a:gd name="connsiteX0" fmla="*/ 0 w 1002030"/>
              <a:gd name="connsiteY0" fmla="*/ 148590 h 148590"/>
              <a:gd name="connsiteX1" fmla="*/ 342900 w 1002030"/>
              <a:gd name="connsiteY1" fmla="*/ 144780 h 148590"/>
              <a:gd name="connsiteX2" fmla="*/ 674370 w 1002030"/>
              <a:gd name="connsiteY2" fmla="*/ 99060 h 148590"/>
              <a:gd name="connsiteX3" fmla="*/ 1002030 w 1002030"/>
              <a:gd name="connsiteY3" fmla="*/ 0 h 1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2030" h="148590">
                <a:moveTo>
                  <a:pt x="0" y="148590"/>
                </a:moveTo>
                <a:lnTo>
                  <a:pt x="342900" y="144780"/>
                </a:lnTo>
                <a:lnTo>
                  <a:pt x="674370" y="99060"/>
                </a:lnTo>
                <a:lnTo>
                  <a:pt x="1002030" y="0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7" name="타원 36"/>
          <p:cNvSpPr/>
          <p:nvPr/>
        </p:nvSpPr>
        <p:spPr>
          <a:xfrm rot="20878289">
            <a:off x="9214677" y="2907301"/>
            <a:ext cx="1342624" cy="40531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8" name="타원 37"/>
          <p:cNvSpPr/>
          <p:nvPr/>
        </p:nvSpPr>
        <p:spPr>
          <a:xfrm rot="20878289">
            <a:off x="9285307" y="4963444"/>
            <a:ext cx="1294126" cy="503532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핵심원료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3941" y="2040914"/>
            <a:ext cx="1007036" cy="2532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822934"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</p:spTree>
    <p:extLst>
      <p:ext uri="{BB962C8B-B14F-4D97-AF65-F5344CB8AC3E}">
        <p14:creationId xmlns:p14="http://schemas.microsoft.com/office/powerpoint/2010/main" val="124796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2298029" y="4654006"/>
            <a:ext cx="1636877" cy="143252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2310221" y="4215094"/>
            <a:ext cx="1595085" cy="149480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354783" y="4001733"/>
            <a:ext cx="3653554" cy="184075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11612" y="1229531"/>
            <a:ext cx="655166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노화 억제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산화 스트레스 감소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수분 공급 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대마씨추출물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030" indent="-325030" defTabSz="822934"/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Molecules 2021, 26, 802</a:t>
            </a:r>
            <a:r>
              <a:rPr lang="nl-NL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s-E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Positive Effect of Cannabis sativa L. Herb Extracts on Skin Cells and Assessment of Cannabinoid-Based Hydrogels Properties]</a:t>
            </a:r>
          </a:p>
        </p:txBody>
      </p:sp>
      <p:sp>
        <p:nvSpPr>
          <p:cNvPr id="10" name="object 4"/>
          <p:cNvSpPr txBox="1"/>
          <p:nvPr/>
        </p:nvSpPr>
        <p:spPr>
          <a:xfrm>
            <a:off x="2188900" y="1960547"/>
            <a:ext cx="4554800" cy="2912938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defTabSz="822934">
              <a:lnSpc>
                <a:spcPct val="130000"/>
              </a:lnSpc>
            </a:pPr>
            <a:r>
              <a:rPr lang="ko-KR" altLang="en-US" sz="1103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ㆍ엘라스틴과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콜라겐은 주요 피부 형성 단백질이며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30000"/>
              </a:lnSpc>
            </a:pP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피부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노화 과정뿐만 아니라 상처 </a:t>
            </a:r>
            <a:r>
              <a:rPr lang="ko-KR" altLang="en-US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치유와 피부 재생에도 중요한 </a:t>
            </a:r>
            <a:r>
              <a:rPr lang="ko-KR" altLang="en-US" sz="1103" b="1" u="sng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역할</a:t>
            </a:r>
            <a:r>
              <a:rPr lang="en-US" altLang="ko-KR" sz="1103" b="1" u="sng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103" b="1" u="sng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50000"/>
              </a:lnSpc>
            </a:pP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103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엘라스타아제와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콜라게나아제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효소는 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/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피부의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엘라스틴과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콜라겐 구조를 저하시키는 원인</a:t>
            </a:r>
            <a:endParaRPr lang="en-US" altLang="ko-KR" sz="1103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50000"/>
              </a:lnSpc>
            </a:pPr>
            <a:r>
              <a:rPr lang="ko-KR" altLang="en-US" sz="1103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103" b="1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</a:t>
            </a:r>
            <a:r>
              <a:rPr lang="ko-KR" altLang="en-US" sz="1103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노화 억제 </a:t>
            </a:r>
            <a:r>
              <a:rPr lang="ko-KR" altLang="en-US" sz="1103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</a:t>
            </a:r>
            <a:endParaRPr lang="en-US" altLang="ko-KR" sz="1103" b="1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en-US" altLang="ko-KR" sz="1103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3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추출물 농도의존적으로 </a:t>
            </a:r>
            <a:endParaRPr lang="en-US" altLang="ko-KR" sz="1103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30000"/>
              </a:lnSpc>
            </a:pP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103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엘라스타아제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콜라게나아제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억제가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증가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30000"/>
              </a:lnSpc>
            </a:pPr>
            <a:r>
              <a:rPr lang="ko-KR" altLang="en-US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추출 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농도 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1000 </a:t>
            </a:r>
            <a:r>
              <a:rPr lang="en-US" altLang="ko-KR" sz="1103" b="1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μg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/mL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ko-KR" altLang="en-US" sz="1103" b="1" u="sng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엘라스타아제</a:t>
            </a:r>
            <a:r>
              <a:rPr lang="ko-KR" altLang="en-US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활성 억제 능력이 </a:t>
            </a:r>
            <a:endParaRPr lang="en-US" altLang="ko-KR" sz="1103" b="1" u="sng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30000"/>
              </a:lnSpc>
            </a:pP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sz="1103" b="1" u="sng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en-US" altLang="ko-KR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%</a:t>
            </a:r>
            <a:r>
              <a:rPr lang="ko-KR" altLang="en-US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유의하게 </a:t>
            </a:r>
            <a:r>
              <a:rPr lang="ko-KR" altLang="en-US" sz="1103" b="1" u="sng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증가</a:t>
            </a:r>
            <a:endParaRPr lang="en-US" altLang="ko-KR" sz="1103" b="1" u="sng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30000"/>
              </a:lnSpc>
            </a:pP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UAE 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추출물의 경우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b="1" u="sng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콜라게나아제</a:t>
            </a:r>
            <a:r>
              <a:rPr lang="ko-KR" altLang="en-US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b="1" u="sng" dirty="0" err="1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억제활성이</a:t>
            </a:r>
            <a:r>
              <a:rPr lang="ko-KR" altLang="en-US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103" b="1" u="sng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30000"/>
              </a:lnSpc>
            </a:pPr>
            <a:r>
              <a:rPr lang="ko-KR" altLang="en-US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103" b="1" u="sng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 </a:t>
            </a:r>
            <a:r>
              <a:rPr lang="en-US" altLang="ko-KR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80%</a:t>
            </a:r>
            <a:r>
              <a:rPr lang="ko-KR" altLang="en-US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유의하게 높음</a:t>
            </a:r>
            <a:endParaRPr lang="en-US" altLang="ko-KR" sz="1103" b="1" u="sng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07106" y="1903414"/>
            <a:ext cx="3033203" cy="237757"/>
          </a:xfrm>
          <a:prstGeom prst="rect">
            <a:avLst/>
          </a:prstGeom>
          <a:solidFill>
            <a:srgbClr val="32303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822934"/>
            <a:r>
              <a:rPr lang="ko-KR" altLang="en-US" sz="945" b="1" dirty="0" err="1">
                <a:solidFill>
                  <a:srgbClr val="BFBFB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엘라스타아제</a:t>
            </a:r>
            <a:r>
              <a:rPr lang="ko-KR" altLang="en-US" sz="945" b="1" dirty="0">
                <a:solidFill>
                  <a:srgbClr val="BFBFB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sz="945" b="1" dirty="0" err="1">
                <a:solidFill>
                  <a:srgbClr val="BFBFB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콜라게나아제</a:t>
            </a:r>
            <a:r>
              <a:rPr lang="ko-KR" altLang="en-US" sz="945" b="1" dirty="0">
                <a:solidFill>
                  <a:srgbClr val="BFBFB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활성 억제 효과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7539154" y="2325488"/>
            <a:ext cx="3548404" cy="2096554"/>
            <a:chOff x="5664696" y="1507207"/>
            <a:chExt cx="3548404" cy="2096554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4696" y="1507207"/>
              <a:ext cx="3548404" cy="2096554"/>
            </a:xfrm>
            <a:prstGeom prst="rect">
              <a:avLst/>
            </a:prstGeom>
          </p:spPr>
        </p:pic>
        <p:sp>
          <p:nvSpPr>
            <p:cNvPr id="18" name="직사각형 17"/>
            <p:cNvSpPr/>
            <p:nvPr/>
          </p:nvSpPr>
          <p:spPr>
            <a:xfrm>
              <a:off x="6859720" y="2022326"/>
              <a:ext cx="406273" cy="7991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2934"/>
              <a:endParaRPr lang="ko-KR" altLang="en-US" sz="126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7539154" y="3850063"/>
            <a:ext cx="3553740" cy="1985590"/>
            <a:chOff x="5664696" y="2929690"/>
            <a:chExt cx="3553740" cy="1985590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64955" y="2929690"/>
              <a:ext cx="3553481" cy="1979797"/>
            </a:xfrm>
            <a:prstGeom prst="rect">
              <a:avLst/>
            </a:prstGeom>
          </p:spPr>
        </p:pic>
        <p:sp>
          <p:nvSpPr>
            <p:cNvPr id="23" name="직사각형 22"/>
            <p:cNvSpPr/>
            <p:nvPr/>
          </p:nvSpPr>
          <p:spPr>
            <a:xfrm>
              <a:off x="6894598" y="3178789"/>
              <a:ext cx="406273" cy="118982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2934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664696" y="4512203"/>
              <a:ext cx="3548404" cy="4030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186355" y="5531843"/>
            <a:ext cx="3033202" cy="338554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822934"/>
            <a:r>
              <a:rPr lang="en-US" altLang="ko-KR" sz="8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MAE: 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Magnetic stirrer assisted extraction (</a:t>
            </a:r>
            <a:r>
              <a:rPr lang="ko-KR" altLang="en-US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자석 </a:t>
            </a:r>
            <a:r>
              <a:rPr lang="ko-KR" altLang="en-US" sz="8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교반</a:t>
            </a:r>
            <a:r>
              <a:rPr lang="ko-KR" altLang="en-US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추출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defTabSz="822934"/>
            <a:r>
              <a:rPr lang="en-US" altLang="ko-KR" sz="8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UAE: 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Ultrasound assisted extraction (</a:t>
            </a:r>
            <a:r>
              <a:rPr lang="ko-KR" altLang="en-US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 추출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43941" y="2040914"/>
            <a:ext cx="1007036" cy="2532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822934"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</p:spTree>
    <p:extLst>
      <p:ext uri="{BB962C8B-B14F-4D97-AF65-F5344CB8AC3E}">
        <p14:creationId xmlns:p14="http://schemas.microsoft.com/office/powerpoint/2010/main" val="102811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958412" y="4260026"/>
            <a:ext cx="1101726" cy="168485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3097320" y="4852839"/>
            <a:ext cx="1777187" cy="166252"/>
          </a:xfrm>
          <a:prstGeom prst="rect">
            <a:avLst/>
          </a:prstGeom>
          <a:solidFill>
            <a:srgbClr val="E1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bject 4"/>
          <p:cNvSpPr txBox="1"/>
          <p:nvPr/>
        </p:nvSpPr>
        <p:spPr>
          <a:xfrm>
            <a:off x="2188900" y="1953672"/>
            <a:ext cx="4924954" cy="3405380"/>
          </a:xfrm>
          <a:prstGeom prst="rect">
            <a:avLst/>
          </a:prstGeom>
        </p:spPr>
        <p:txBody>
          <a:bodyPr vert="horz" wrap="square" lIns="0" tIns="94512" rIns="0" bIns="0" rtlCol="0">
            <a:spAutoFit/>
          </a:bodyPr>
          <a:lstStyle/>
          <a:p>
            <a:pPr defTabSz="822934">
              <a:lnSpc>
                <a:spcPct val="150000"/>
              </a:lnSpc>
            </a:pPr>
            <a:r>
              <a:rPr lang="ko-KR" altLang="en-US" sz="1103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아토피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피부병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건선 등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피부과적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문제가 많은 경우는 물론 상처가 치유되는 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과정에서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적절한 수준의 피부 수분을 유지하는 것이 매우 중요</a:t>
            </a:r>
            <a:endParaRPr lang="en-US" altLang="ko-KR" sz="1103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50000"/>
              </a:lnSpc>
            </a:pP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103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수분 및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경피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수분 손실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(TEWL)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대한 대마 추출물의 영향을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평가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en-US" altLang="ko-KR" sz="1103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3" dirty="0" smtClean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(</a:t>
            </a:r>
            <a:r>
              <a:rPr lang="ko-KR" altLang="en-US" sz="1103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대마추출물이 포함된 </a:t>
            </a:r>
            <a:r>
              <a:rPr lang="ko-KR" altLang="en-US" sz="1103" b="1" dirty="0" err="1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하이드로겔</a:t>
            </a:r>
            <a:r>
              <a:rPr lang="ko-KR" altLang="en-US" sz="1103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도포 후 </a:t>
            </a:r>
            <a:r>
              <a:rPr lang="en-US" altLang="ko-KR" sz="1103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test, 15</a:t>
            </a:r>
            <a:r>
              <a:rPr lang="ko-KR" altLang="en-US" sz="1103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103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defTabSz="822934">
              <a:lnSpc>
                <a:spcPct val="250000"/>
              </a:lnSpc>
            </a:pP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ㆍ</a:t>
            </a:r>
            <a:r>
              <a:rPr lang="ko-KR" altLang="en-US" sz="1103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수분 증가 및 </a:t>
            </a:r>
            <a:r>
              <a:rPr lang="ko-KR" altLang="en-US" sz="1103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경피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수분 손실 감소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→추출물이 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1.0%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함유된 샘플은 피부 보습 잠재력이 더 강했으며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UAE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추출물의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경우 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MAE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추출물보다 지속력</a:t>
            </a:r>
            <a:r>
              <a:rPr lang="en-US" altLang="ko-KR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3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보습 특성이 월등히 </a:t>
            </a:r>
            <a:r>
              <a:rPr lang="ko-KR" altLang="en-US" sz="1103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우수</a:t>
            </a:r>
            <a:endParaRPr lang="en-US" altLang="ko-KR" sz="1103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200000"/>
              </a:lnSpc>
            </a:pP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→</a:t>
            </a: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 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후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대조군 관련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수분 증가율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UAE_1.0 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샘플의 경우 </a:t>
            </a:r>
            <a:endParaRPr lang="en-US" altLang="ko-KR" sz="1103" b="1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ko-KR" altLang="en-US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 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10%, </a:t>
            </a: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MAE_1.0 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하이드로겔의 경우 약 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%</a:t>
            </a:r>
          </a:p>
          <a:p>
            <a:pPr defTabSz="822934">
              <a:lnSpc>
                <a:spcPct val="200000"/>
              </a:lnSpc>
            </a:pPr>
            <a:r>
              <a:rPr lang="ko-KR" altLang="en-US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→표피에서 </a:t>
            </a:r>
            <a:r>
              <a:rPr lang="ko-KR" altLang="en-US" sz="1103" b="1" u="sng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수분 손실에 대한 보호 효과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SLS </a:t>
            </a:r>
            <a:r>
              <a:rPr lang="ko-KR" altLang="en-US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처리 피부보다 </a:t>
            </a:r>
            <a:endParaRPr lang="en-US" altLang="ko-KR" sz="1103" b="1" dirty="0" smtClean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822934">
              <a:lnSpc>
                <a:spcPct val="150000"/>
              </a:lnSpc>
            </a:pP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ko-KR" altLang="en-US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 </a:t>
            </a:r>
            <a:r>
              <a:rPr lang="en-US" altLang="ko-KR" sz="1103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20-30% </a:t>
            </a:r>
            <a:r>
              <a:rPr lang="ko-KR" altLang="en-US" sz="1103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낮았음</a:t>
            </a:r>
            <a:endParaRPr lang="en-US" altLang="ko-KR" sz="1103" b="1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11612" y="1229531"/>
            <a:ext cx="655166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노화 억제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산화 스트레스 감소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수분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공급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대마씨추출물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941" y="2040914"/>
            <a:ext cx="1007036" cy="2532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822934"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 자료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95513" y="6509033"/>
            <a:ext cx="78009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030" indent="-325030" defTabSz="822934"/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Molecules 2021, 26, 802</a:t>
            </a:r>
            <a:r>
              <a:rPr lang="nl-NL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s-E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Positive Effect of Cannabis sativa L. Herb Extracts on Skin Cells and Assessment of Cannabinoid-Based Hydrogels Properties]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840" y="2257633"/>
            <a:ext cx="2159755" cy="1768089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032" y="3769801"/>
            <a:ext cx="2237370" cy="1844849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8271104" y="5353977"/>
            <a:ext cx="108012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7262993" y="5434307"/>
            <a:ext cx="303320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822934"/>
            <a:r>
              <a:rPr lang="en-US" altLang="ko-KR" sz="8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MAE: 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Magnetic stirrer assisted extraction (</a:t>
            </a:r>
            <a:r>
              <a:rPr lang="ko-KR" altLang="en-US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자석 </a:t>
            </a:r>
            <a:r>
              <a:rPr lang="ko-KR" altLang="en-US" sz="8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교반</a:t>
            </a:r>
            <a:r>
              <a:rPr lang="ko-KR" altLang="en-US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추출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defTabSz="822934"/>
            <a:r>
              <a:rPr lang="en-US" altLang="ko-KR" sz="8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UAE: 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Ultrasound assisted extraction (</a:t>
            </a:r>
            <a:r>
              <a:rPr lang="ko-KR" altLang="en-US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초음파 추출</a:t>
            </a:r>
            <a:r>
              <a:rPr lang="en-US" altLang="ko-KR" sz="8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262992" y="1897593"/>
            <a:ext cx="3033203" cy="237757"/>
          </a:xfrm>
          <a:prstGeom prst="rect">
            <a:avLst/>
          </a:prstGeom>
          <a:solidFill>
            <a:srgbClr val="32303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822934"/>
            <a:r>
              <a:rPr lang="ko-KR" altLang="en-US" sz="945" b="1" dirty="0" smtClean="0">
                <a:solidFill>
                  <a:srgbClr val="BFBFB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수분 증가율 및 </a:t>
            </a:r>
            <a:r>
              <a:rPr lang="ko-KR" altLang="en-US" sz="945" b="1" dirty="0" err="1" smtClean="0">
                <a:solidFill>
                  <a:srgbClr val="BFBFB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경피</a:t>
            </a:r>
            <a:r>
              <a:rPr lang="ko-KR" altLang="en-US" sz="945" b="1" dirty="0" smtClean="0">
                <a:solidFill>
                  <a:srgbClr val="BFBFB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수분 손실 감소 효과</a:t>
            </a:r>
            <a:endParaRPr lang="ko-KR" altLang="en-US" sz="945" b="1" dirty="0">
              <a:solidFill>
                <a:srgbClr val="BFBFB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127088" y="4449137"/>
            <a:ext cx="1008112" cy="4825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844394" y="2403953"/>
            <a:ext cx="290806" cy="9722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34"/>
            <a:endParaRPr lang="ko-KR" altLang="en-US" sz="126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800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사각형 설명선 29"/>
          <p:cNvSpPr/>
          <p:nvPr/>
        </p:nvSpPr>
        <p:spPr>
          <a:xfrm>
            <a:off x="6574971" y="1113453"/>
            <a:ext cx="4652865" cy="1125894"/>
          </a:xfrm>
          <a:prstGeom prst="wedgeRoundRectCallout">
            <a:avLst>
              <a:gd name="adj1" fmla="val -76983"/>
              <a:gd name="adj2" fmla="val -214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539" y="2510214"/>
            <a:ext cx="2752164" cy="367160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" name="직사각형 4"/>
          <p:cNvSpPr/>
          <p:nvPr/>
        </p:nvSpPr>
        <p:spPr>
          <a:xfrm>
            <a:off x="1330573" y="6286140"/>
            <a:ext cx="1964096" cy="2130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44995">
              <a:lnSpc>
                <a:spcPct val="150000"/>
              </a:lnSpc>
              <a:defRPr/>
            </a:pPr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 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TIME(2014)</a:t>
            </a:r>
            <a:endParaRPr lang="en-US" altLang="ko-KR" sz="60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11612" y="1229531"/>
            <a:ext cx="12192000" cy="11541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2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세계적인 </a:t>
            </a:r>
            <a:r>
              <a:rPr lang="ko-KR" altLang="en-US" sz="2200" b="1" dirty="0" err="1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슈퍼푸드</a:t>
            </a:r>
            <a:r>
              <a:rPr lang="ko-KR" altLang="en-US" sz="2200" b="1" dirty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2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22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</a:t>
            </a:r>
            <a:r>
              <a:rPr lang="ko-KR" altLang="en-US" sz="2200" b="1" dirty="0" err="1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종자유</a:t>
            </a:r>
            <a:r>
              <a:rPr lang="en-US" altLang="ko-KR" sz="2200" b="1" dirty="0" smtClean="0">
                <a:solidFill>
                  <a:srgbClr val="357D7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en-US" altLang="ko-KR" sz="2200" b="1" dirty="0">
              <a:solidFill>
                <a:srgbClr val="357D7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이미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검증 받은 보증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효과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세계적인 </a:t>
            </a:r>
            <a:r>
              <a:rPr lang="en-US" altLang="ko-KR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 </a:t>
            </a:r>
            <a:r>
              <a:rPr lang="ko-KR" altLang="en-US" sz="1200" b="1" u="sng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슈퍼푸드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씨앗</a:t>
            </a:r>
            <a:endParaRPr lang="en-US" altLang="ko-KR" sz="1200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5400000">
            <a:off x="10745661" y="3693784"/>
            <a:ext cx="2520280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Reason to Believe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7912608" y="2499360"/>
            <a:ext cx="3309758" cy="3608832"/>
            <a:chOff x="4242816" y="2359152"/>
            <a:chExt cx="3035808" cy="331012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7" name="직사각형 16"/>
            <p:cNvSpPr/>
            <p:nvPr/>
          </p:nvSpPr>
          <p:spPr>
            <a:xfrm>
              <a:off x="4242816" y="2359152"/>
              <a:ext cx="3035808" cy="3310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1061" y="2359931"/>
              <a:ext cx="3024336" cy="384217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5416" y="2780718"/>
              <a:ext cx="2416922" cy="1583084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55417" y="4505855"/>
              <a:ext cx="2475170" cy="1083175"/>
            </a:xfrm>
            <a:prstGeom prst="rect">
              <a:avLst/>
            </a:prstGeom>
          </p:spPr>
        </p:pic>
      </p:grpSp>
      <p:sp>
        <p:nvSpPr>
          <p:cNvPr id="13" name="직사각형 12"/>
          <p:cNvSpPr/>
          <p:nvPr/>
        </p:nvSpPr>
        <p:spPr>
          <a:xfrm>
            <a:off x="7746597" y="6360712"/>
            <a:ext cx="3672408" cy="1846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44995">
              <a:defRPr/>
            </a:pP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https</a:t>
            </a: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://time.com/2946028/seeds-chia-hemp-flax-sesame-pumpkin-nigella/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5822" y="2487167"/>
            <a:ext cx="2871633" cy="369465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직사각형 14"/>
          <p:cNvSpPr/>
          <p:nvPr/>
        </p:nvSpPr>
        <p:spPr>
          <a:xfrm>
            <a:off x="4164461" y="6360712"/>
            <a:ext cx="3009433" cy="1846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600" dirty="0">
                <a:solidFill>
                  <a:schemeClr val="bg1">
                    <a:lumMod val="50000"/>
                  </a:schemeClr>
                </a:solidFill>
              </a:rPr>
              <a:t>https://www.sommeliertimes.com/news/articleView.html?idxno=16686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04. Reference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728152" y="532810"/>
            <a:ext cx="631648" cy="1749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0" dirty="0" smtClean="0">
                <a:solidFill>
                  <a:srgbClr val="E1F3E8"/>
                </a:solidFill>
                <a:latin typeface="Bodoni MT Condensed" panose="02070606080606020203" pitchFamily="18" charset="0"/>
                <a:ea typeface="맑은 고딕" panose="020B0503020000020004" pitchFamily="50" charset="-127"/>
              </a:rPr>
              <a:t>“</a:t>
            </a:r>
            <a:endParaRPr lang="en-US" altLang="ko-KR" sz="8000" dirty="0">
              <a:solidFill>
                <a:srgbClr val="E1F3E8"/>
              </a:solidFill>
              <a:latin typeface="Bodoni MT Condensed" panose="02070606080606020203" pitchFamily="18" charset="0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089866" y="1315553"/>
            <a:ext cx="4772450" cy="6970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822960" rtl="0" eaLnBrk="1" latinLnBrk="1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44995">
              <a:lnSpc>
                <a:spcPct val="150000"/>
              </a:lnSpc>
              <a:defRPr/>
            </a:pPr>
            <a:r>
              <a:rPr lang="ko-KR" altLang="en-US" sz="1400" b="1" dirty="0" err="1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대마종자는</a:t>
            </a:r>
            <a:r>
              <a:rPr lang="ko-KR" altLang="en-US" sz="1400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단백질이 풍부해 동물성 </a:t>
            </a:r>
            <a:endParaRPr lang="en-US" altLang="ko-KR" sz="1400" b="1" dirty="0" smtClean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1044995">
              <a:lnSpc>
                <a:spcPct val="150000"/>
              </a:lnSpc>
              <a:defRPr/>
            </a:pPr>
            <a:r>
              <a:rPr lang="ko-KR" altLang="en-US" sz="1400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단백질을 대체하는 훌륭한 영양 공급원이다</a:t>
            </a:r>
            <a:r>
              <a:rPr lang="en-US" altLang="ko-KR" sz="1400" b="1" dirty="0" smtClean="0">
                <a:solidFill>
                  <a:srgbClr val="5AC68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400" b="1" dirty="0">
              <a:solidFill>
                <a:srgbClr val="5AC68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600565" y="1022420"/>
            <a:ext cx="631648" cy="1749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0" dirty="0" smtClean="0">
                <a:solidFill>
                  <a:srgbClr val="E1F3E8"/>
                </a:solidFill>
                <a:latin typeface="Bodoni MT Condensed" panose="02070606080606020203" pitchFamily="18" charset="0"/>
                <a:ea typeface="맑은 고딕" panose="020B0503020000020004" pitchFamily="50" charset="-127"/>
              </a:rPr>
              <a:t>”</a:t>
            </a:r>
            <a:endParaRPr lang="en-US" altLang="ko-KR" sz="8000" dirty="0">
              <a:solidFill>
                <a:srgbClr val="E1F3E8"/>
              </a:solidFill>
              <a:latin typeface="Bodoni MT Condensed" panose="02070606080606020203" pitchFamily="18" charset="0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205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919536" y="298672"/>
            <a:ext cx="2232248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05.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경쟁사 비교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135594" y="305250"/>
            <a:ext cx="3185702" cy="340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화장품 비교 분석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1011612" y="1229531"/>
            <a:ext cx="6551661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대마 화장품 비교 분석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507220"/>
              </p:ext>
            </p:extLst>
          </p:nvPr>
        </p:nvGraphicFramePr>
        <p:xfrm>
          <a:off x="1011612" y="1672899"/>
          <a:ext cx="10332880" cy="463482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795385">
                  <a:extLst>
                    <a:ext uri="{9D8B030D-6E8A-4147-A177-3AD203B41FA5}">
                      <a16:colId xmlns:a16="http://schemas.microsoft.com/office/drawing/2014/main" val="593704176"/>
                    </a:ext>
                  </a:extLst>
                </a:gridCol>
                <a:gridCol w="4649731">
                  <a:extLst>
                    <a:ext uri="{9D8B030D-6E8A-4147-A177-3AD203B41FA5}">
                      <a16:colId xmlns:a16="http://schemas.microsoft.com/office/drawing/2014/main" val="493114542"/>
                    </a:ext>
                  </a:extLst>
                </a:gridCol>
                <a:gridCol w="3887764">
                  <a:extLst>
                    <a:ext uri="{9D8B030D-6E8A-4147-A177-3AD203B41FA5}">
                      <a16:colId xmlns:a16="http://schemas.microsoft.com/office/drawing/2014/main" val="2352177464"/>
                    </a:ext>
                  </a:extLst>
                </a:gridCol>
              </a:tblGrid>
              <a:tr h="5963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300" b="1" i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CB DERM EX </a:t>
                      </a:r>
                      <a:endParaRPr lang="ko-KR" altLang="en-US" sz="13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타사 제품</a:t>
                      </a:r>
                      <a:endParaRPr lang="ko-KR" altLang="en-US" sz="1300" b="1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9922589"/>
                  </a:ext>
                </a:extLst>
              </a:tr>
              <a:tr h="6371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구성</a:t>
                      </a:r>
                      <a:endParaRPr lang="ko-KR" altLang="en-US" sz="1300" b="1" i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버블폼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토너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에멀젼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세럼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크림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버블폼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부스터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세럼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크림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82211385"/>
                  </a:ext>
                </a:extLst>
              </a:tr>
              <a:tr h="5963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성분</a:t>
                      </a:r>
                      <a:endParaRPr lang="ko-KR" altLang="en-US" sz="1300" b="1" i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전제품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삼씨오일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삼줄기추출물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삼뿌리추출물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삼뿌리발효물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20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 제품 삼줄기발효물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삼뿌리발효물</a:t>
                      </a:r>
                      <a:endParaRPr lang="ko-KR" altLang="en-US" sz="12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1209579"/>
                  </a:ext>
                </a:extLst>
              </a:tr>
              <a:tr h="5963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대마 성분</a:t>
                      </a:r>
                      <a:endParaRPr lang="ko-KR" altLang="en-US" sz="1300" b="1" i="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고함량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적용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전성분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상위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80,000ppm 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(100g</a:t>
                      </a:r>
                      <a:r>
                        <a:rPr lang="en-US" altLang="ko-KR" sz="1200" b="1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 기준</a:t>
                      </a:r>
                      <a:r>
                        <a:rPr lang="en-US" altLang="ko-KR" sz="1200" b="1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20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컨셉 적용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전성분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하위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400ppm 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미만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(100g</a:t>
                      </a:r>
                      <a:r>
                        <a:rPr lang="en-US" altLang="ko-KR" sz="1200" b="1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당 기준</a:t>
                      </a:r>
                      <a:r>
                        <a:rPr lang="en-US" altLang="ko-KR" sz="1200" b="1" baseline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02035438"/>
                  </a:ext>
                </a:extLst>
              </a:tr>
              <a:tr h="392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엑소좀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적용</a:t>
                      </a:r>
                      <a:endParaRPr lang="ko-KR" altLang="en-US" sz="1300" b="1" i="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삼줄기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삼뿌리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병풀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20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삼줄기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삼뿌리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병풀</a:t>
                      </a:r>
                      <a:endParaRPr lang="ko-KR" altLang="en-US" sz="1200" b="1" dirty="0" smtClean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132083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리포점</a:t>
                      </a:r>
                      <a:r>
                        <a:rPr lang="ko-KR" altLang="en-US" sz="1300" b="1" i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적용 </a:t>
                      </a:r>
                      <a:endParaRPr lang="ko-KR" altLang="en-US" sz="1300" b="1" i="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모든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핵심원료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20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없음</a:t>
                      </a: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07233045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dirty="0" err="1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베합비</a:t>
                      </a:r>
                      <a:r>
                        <a:rPr lang="ko-KR" altLang="en-US" sz="1300" b="1" i="0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300" b="1" i="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정확함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20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? 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불명확</a:t>
                      </a:r>
                      <a:endParaRPr lang="en-US" altLang="ko-KR" sz="1200" b="1" dirty="0" smtClean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88256293"/>
                  </a:ext>
                </a:extLst>
              </a:tr>
              <a:tr h="5295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독점 원료</a:t>
                      </a:r>
                      <a:endParaRPr lang="ko-KR" altLang="en-US" sz="1300" b="1" i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구실사리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(GB ICID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등재 원료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20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없음</a:t>
                      </a:r>
                      <a:endParaRPr lang="ko-KR" altLang="en-US" sz="12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22223432"/>
                  </a:ext>
                </a:extLst>
              </a:tr>
              <a:tr h="5393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제형</a:t>
                      </a:r>
                      <a:endParaRPr lang="ko-KR" altLang="en-US" sz="1300" b="1" i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리포좀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공법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20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리포좀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sz="12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4340" marR="114340" marT="57170" marB="57170" anchor="ctr">
                    <a:lnL w="12700" cap="flat" cmpd="sng" algn="ctr">
                      <a:solidFill>
                        <a:srgbClr val="5AC6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90442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69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6" y="108859"/>
            <a:ext cx="1062446" cy="10624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2974848" y="785431"/>
            <a:ext cx="5998464" cy="134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6000" b="1" dirty="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Thank you.</a:t>
            </a:r>
            <a:endParaRPr lang="en-US" altLang="ko-KR" sz="6000" b="1" dirty="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04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3147</Words>
  <Application>Microsoft Office PowerPoint</Application>
  <PresentationFormat>와이드스크린</PresentationFormat>
  <Paragraphs>630</Paragraphs>
  <Slides>44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1" baseType="lpstr">
      <vt:lpstr>Times New Roman</vt:lpstr>
      <vt:lpstr>Arial</vt:lpstr>
      <vt:lpstr>Bodoni MT Condensed</vt:lpstr>
      <vt:lpstr>Malgun Gothic Semilight</vt:lpstr>
      <vt:lpstr>Wingdings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GCOOP</cp:lastModifiedBy>
  <cp:revision>173</cp:revision>
  <dcterms:created xsi:type="dcterms:W3CDTF">2023-01-12T04:18:25Z</dcterms:created>
  <dcterms:modified xsi:type="dcterms:W3CDTF">2023-02-10T00:58:43Z</dcterms:modified>
</cp:coreProperties>
</file>