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8" r:id="rId2"/>
    <p:sldMasterId id="2147483670" r:id="rId3"/>
    <p:sldMasterId id="2147483683" r:id="rId4"/>
  </p:sldMasterIdLst>
  <p:notesMasterIdLst>
    <p:notesMasterId r:id="rId42"/>
  </p:notesMasterIdLst>
  <p:sldIdLst>
    <p:sldId id="473" r:id="rId5"/>
    <p:sldId id="292" r:id="rId6"/>
    <p:sldId id="366" r:id="rId7"/>
    <p:sldId id="367" r:id="rId8"/>
    <p:sldId id="391" r:id="rId9"/>
    <p:sldId id="400" r:id="rId10"/>
    <p:sldId id="402" r:id="rId11"/>
    <p:sldId id="438" r:id="rId12"/>
    <p:sldId id="439" r:id="rId13"/>
    <p:sldId id="398" r:id="rId14"/>
    <p:sldId id="397" r:id="rId15"/>
    <p:sldId id="443" r:id="rId16"/>
    <p:sldId id="444" r:id="rId17"/>
    <p:sldId id="445" r:id="rId18"/>
    <p:sldId id="446" r:id="rId19"/>
    <p:sldId id="447" r:id="rId20"/>
    <p:sldId id="448" r:id="rId21"/>
    <p:sldId id="470" r:id="rId22"/>
    <p:sldId id="471" r:id="rId23"/>
    <p:sldId id="449" r:id="rId24"/>
    <p:sldId id="451" r:id="rId25"/>
    <p:sldId id="452" r:id="rId26"/>
    <p:sldId id="453" r:id="rId27"/>
    <p:sldId id="454" r:id="rId28"/>
    <p:sldId id="469" r:id="rId29"/>
    <p:sldId id="455" r:id="rId30"/>
    <p:sldId id="456" r:id="rId31"/>
    <p:sldId id="457" r:id="rId32"/>
    <p:sldId id="458" r:id="rId33"/>
    <p:sldId id="459" r:id="rId34"/>
    <p:sldId id="460" r:id="rId35"/>
    <p:sldId id="461" r:id="rId36"/>
    <p:sldId id="462" r:id="rId37"/>
    <p:sldId id="463" r:id="rId38"/>
    <p:sldId id="465" r:id="rId39"/>
    <p:sldId id="362" r:id="rId40"/>
    <p:sldId id="363" r:id="rId41"/>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A900"/>
    <a:srgbClr val="FCC900"/>
    <a:srgbClr val="F8A900"/>
    <a:srgbClr val="F7AA00"/>
    <a:srgbClr val="FDAD04"/>
    <a:srgbClr val="FFD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8" autoAdjust="0"/>
    <p:restoredTop sz="95144" autoAdjust="0"/>
  </p:normalViewPr>
  <p:slideViewPr>
    <p:cSldViewPr snapToGrid="0" showGuides="1">
      <p:cViewPr varScale="1">
        <p:scale>
          <a:sx n="82" d="100"/>
          <a:sy n="82" d="100"/>
        </p:scale>
        <p:origin x="222" y="96"/>
      </p:cViewPr>
      <p:guideLst>
        <p:guide orient="horz" pos="2160"/>
        <p:guide pos="3863"/>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10118"/>
    </p:cViewPr>
  </p:sorterViewPr>
  <p:notesViewPr>
    <p:cSldViewPr snapToGrid="0">
      <p:cViewPr varScale="1">
        <p:scale>
          <a:sx n="67" d="100"/>
          <a:sy n="67" d="100"/>
        </p:scale>
        <p:origin x="3120"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3BA356-9E28-447F-9E57-AE8AB24374F5}" type="doc">
      <dgm:prSet loTypeId="urn:microsoft.com/office/officeart/2005/8/layout/gear1" loCatId="relationship" qsTypeId="urn:microsoft.com/office/officeart/2005/8/quickstyle/simple1" qsCatId="simple" csTypeId="urn:microsoft.com/office/officeart/2005/8/colors/accent1_2" csCatId="accent1" phldr="1"/>
      <dgm:spPr/>
    </dgm:pt>
    <dgm:pt modelId="{303DC8B6-B637-4FC9-987A-5E4EE15CD4F6}">
      <dgm:prSet phldrT="[텍스트]"/>
      <dgm:spPr>
        <a:solidFill>
          <a:schemeClr val="accent4">
            <a:lumMod val="75000"/>
          </a:schemeClr>
        </a:solidFill>
        <a:ln>
          <a:noFill/>
        </a:ln>
      </dgm:spPr>
      <dgm:t>
        <a:bodyPr/>
        <a:lstStyle/>
        <a:p>
          <a:pPr latinLnBrk="1"/>
          <a:r>
            <a:rPr lang="en-US" altLang="ko-KR" b="1" dirty="0"/>
            <a:t>Enzymes</a:t>
          </a:r>
          <a:endParaRPr lang="ko-KR" altLang="en-US" b="1" dirty="0"/>
        </a:p>
      </dgm:t>
    </dgm:pt>
    <dgm:pt modelId="{1C2CEBCF-6B78-4BFE-8EF5-68353D20CFAD}" type="parTrans" cxnId="{CFC05951-3F66-4BB4-AE93-1B8CAC822C18}">
      <dgm:prSet/>
      <dgm:spPr/>
      <dgm:t>
        <a:bodyPr/>
        <a:lstStyle/>
        <a:p>
          <a:pPr latinLnBrk="1"/>
          <a:endParaRPr lang="ko-KR" altLang="en-US"/>
        </a:p>
      </dgm:t>
    </dgm:pt>
    <dgm:pt modelId="{1ED256BD-9D39-4E01-B31A-9DBCDF8AACDF}" type="sibTrans" cxnId="{CFC05951-3F66-4BB4-AE93-1B8CAC822C18}">
      <dgm:prSet/>
      <dgm:spPr>
        <a:solidFill>
          <a:schemeClr val="bg1"/>
        </a:solidFill>
      </dgm:spPr>
      <dgm:t>
        <a:bodyPr/>
        <a:lstStyle/>
        <a:p>
          <a:pPr latinLnBrk="1"/>
          <a:endParaRPr lang="ko-KR" altLang="en-US"/>
        </a:p>
      </dgm:t>
    </dgm:pt>
    <dgm:pt modelId="{C9644D32-EA09-40BE-86A9-4362EDC7F2E8}">
      <dgm:prSet phldrT="[텍스트]" custT="1"/>
      <dgm:spPr>
        <a:solidFill>
          <a:schemeClr val="accent2">
            <a:lumMod val="75000"/>
          </a:schemeClr>
        </a:solidFill>
        <a:ln>
          <a:noFill/>
        </a:ln>
      </dgm:spPr>
      <dgm:t>
        <a:bodyPr/>
        <a:lstStyle/>
        <a:p>
          <a:pPr latinLnBrk="1"/>
          <a:r>
            <a:rPr lang="en-US" altLang="ko-KR" sz="1600" b="1" dirty="0"/>
            <a:t>Amino Acids</a:t>
          </a:r>
          <a:endParaRPr lang="ko-KR" altLang="en-US" sz="1600" b="1" dirty="0"/>
        </a:p>
      </dgm:t>
    </dgm:pt>
    <dgm:pt modelId="{F7483038-C776-497B-A319-E4CE2253338B}" type="parTrans" cxnId="{E549175A-22C4-42EE-9A08-5D8CACE8F8AF}">
      <dgm:prSet/>
      <dgm:spPr/>
      <dgm:t>
        <a:bodyPr/>
        <a:lstStyle/>
        <a:p>
          <a:pPr latinLnBrk="1"/>
          <a:endParaRPr lang="ko-KR" altLang="en-US"/>
        </a:p>
      </dgm:t>
    </dgm:pt>
    <dgm:pt modelId="{91BD96A5-80C2-42F0-BA33-BC6367057660}" type="sibTrans" cxnId="{E549175A-22C4-42EE-9A08-5D8CACE8F8AF}">
      <dgm:prSet/>
      <dgm:spPr>
        <a:solidFill>
          <a:schemeClr val="bg1"/>
        </a:solidFill>
      </dgm:spPr>
      <dgm:t>
        <a:bodyPr/>
        <a:lstStyle/>
        <a:p>
          <a:pPr latinLnBrk="1"/>
          <a:endParaRPr lang="ko-KR" altLang="en-US"/>
        </a:p>
      </dgm:t>
    </dgm:pt>
    <dgm:pt modelId="{C8C45EA0-CF3F-45B3-84CA-8F69B41C00CF}" type="pres">
      <dgm:prSet presAssocID="{8C3BA356-9E28-447F-9E57-AE8AB24374F5}" presName="composite" presStyleCnt="0">
        <dgm:presLayoutVars>
          <dgm:chMax val="3"/>
          <dgm:animLvl val="lvl"/>
          <dgm:resizeHandles val="exact"/>
        </dgm:presLayoutVars>
      </dgm:prSet>
      <dgm:spPr/>
    </dgm:pt>
    <dgm:pt modelId="{9A12AF15-F6D7-4412-A18A-9E79BDC612C2}" type="pres">
      <dgm:prSet presAssocID="{303DC8B6-B637-4FC9-987A-5E4EE15CD4F6}" presName="gear1" presStyleLbl="node1" presStyleIdx="0" presStyleCnt="2" custLinFactNeighborX="27273" custLinFactNeighborY="-39422">
        <dgm:presLayoutVars>
          <dgm:chMax val="1"/>
          <dgm:bulletEnabled val="1"/>
        </dgm:presLayoutVars>
      </dgm:prSet>
      <dgm:spPr/>
    </dgm:pt>
    <dgm:pt modelId="{D83E4A0E-52E1-4CB7-AF93-1C8952AEBFDE}" type="pres">
      <dgm:prSet presAssocID="{303DC8B6-B637-4FC9-987A-5E4EE15CD4F6}" presName="gear1srcNode" presStyleLbl="node1" presStyleIdx="0" presStyleCnt="2"/>
      <dgm:spPr/>
    </dgm:pt>
    <dgm:pt modelId="{E91694ED-B318-4766-9046-2410F81E4C68}" type="pres">
      <dgm:prSet presAssocID="{303DC8B6-B637-4FC9-987A-5E4EE15CD4F6}" presName="gear1dstNode" presStyleLbl="node1" presStyleIdx="0" presStyleCnt="2"/>
      <dgm:spPr/>
    </dgm:pt>
    <dgm:pt modelId="{EFDA57FF-DD71-48F1-98B5-814AF5C96B24}" type="pres">
      <dgm:prSet presAssocID="{C9644D32-EA09-40BE-86A9-4362EDC7F2E8}" presName="gear2" presStyleLbl="node1" presStyleIdx="1" presStyleCnt="2" custScaleX="117452" custScaleY="109231" custLinFactNeighborX="21872" custLinFactNeighborY="35551">
        <dgm:presLayoutVars>
          <dgm:chMax val="1"/>
          <dgm:bulletEnabled val="1"/>
        </dgm:presLayoutVars>
      </dgm:prSet>
      <dgm:spPr/>
    </dgm:pt>
    <dgm:pt modelId="{B063D7C4-3894-4B07-BE81-F7389987451B}" type="pres">
      <dgm:prSet presAssocID="{C9644D32-EA09-40BE-86A9-4362EDC7F2E8}" presName="gear2srcNode" presStyleLbl="node1" presStyleIdx="1" presStyleCnt="2"/>
      <dgm:spPr/>
    </dgm:pt>
    <dgm:pt modelId="{5746657D-DD53-4FA9-9302-1F779709ED7E}" type="pres">
      <dgm:prSet presAssocID="{C9644D32-EA09-40BE-86A9-4362EDC7F2E8}" presName="gear2dstNode" presStyleLbl="node1" presStyleIdx="1" presStyleCnt="2"/>
      <dgm:spPr/>
    </dgm:pt>
    <dgm:pt modelId="{91368E22-6830-4565-9C15-BA163A4A7774}" type="pres">
      <dgm:prSet presAssocID="{1ED256BD-9D39-4E01-B31A-9DBCDF8AACDF}" presName="connector1" presStyleLbl="sibTrans2D1" presStyleIdx="0" presStyleCnt="2" custLinFactNeighborX="18930" custLinFactNeighborY="-30343"/>
      <dgm:spPr/>
    </dgm:pt>
    <dgm:pt modelId="{2988C75E-1765-49A2-BEFF-9EE9F1057F16}" type="pres">
      <dgm:prSet presAssocID="{91BD96A5-80C2-42F0-BA33-BC6367057660}" presName="connector2" presStyleLbl="sibTrans2D1" presStyleIdx="1" presStyleCnt="2" custAng="2754058" custLinFactNeighborX="25736" custLinFactNeighborY="16029"/>
      <dgm:spPr/>
    </dgm:pt>
  </dgm:ptLst>
  <dgm:cxnLst>
    <dgm:cxn modelId="{1130F313-F65C-4356-9F51-313DBC257B23}" type="presOf" srcId="{1ED256BD-9D39-4E01-B31A-9DBCDF8AACDF}" destId="{91368E22-6830-4565-9C15-BA163A4A7774}" srcOrd="0" destOrd="0" presId="urn:microsoft.com/office/officeart/2005/8/layout/gear1"/>
    <dgm:cxn modelId="{E540EA15-DC8D-4254-8EF6-59DF7F362D6C}" type="presOf" srcId="{303DC8B6-B637-4FC9-987A-5E4EE15CD4F6}" destId="{D83E4A0E-52E1-4CB7-AF93-1C8952AEBFDE}" srcOrd="1" destOrd="0" presId="urn:microsoft.com/office/officeart/2005/8/layout/gear1"/>
    <dgm:cxn modelId="{3EB6992E-C29E-48E3-A0BB-65DD46D09B1C}" type="presOf" srcId="{91BD96A5-80C2-42F0-BA33-BC6367057660}" destId="{2988C75E-1765-49A2-BEFF-9EE9F1057F16}" srcOrd="0" destOrd="0" presId="urn:microsoft.com/office/officeart/2005/8/layout/gear1"/>
    <dgm:cxn modelId="{2F278D61-1985-44FF-A131-6BFD7F153286}" type="presOf" srcId="{303DC8B6-B637-4FC9-987A-5E4EE15CD4F6}" destId="{E91694ED-B318-4766-9046-2410F81E4C68}" srcOrd="2" destOrd="0" presId="urn:microsoft.com/office/officeart/2005/8/layout/gear1"/>
    <dgm:cxn modelId="{45919941-ED61-4E41-AB7B-4D1800532E8A}" type="presOf" srcId="{C9644D32-EA09-40BE-86A9-4362EDC7F2E8}" destId="{B063D7C4-3894-4B07-BE81-F7389987451B}" srcOrd="1" destOrd="0" presId="urn:microsoft.com/office/officeart/2005/8/layout/gear1"/>
    <dgm:cxn modelId="{CFC05951-3F66-4BB4-AE93-1B8CAC822C18}" srcId="{8C3BA356-9E28-447F-9E57-AE8AB24374F5}" destId="{303DC8B6-B637-4FC9-987A-5E4EE15CD4F6}" srcOrd="0" destOrd="0" parTransId="{1C2CEBCF-6B78-4BFE-8EF5-68353D20CFAD}" sibTransId="{1ED256BD-9D39-4E01-B31A-9DBCDF8AACDF}"/>
    <dgm:cxn modelId="{3C4F7477-72B2-4056-8DFB-D497956B0327}" type="presOf" srcId="{8C3BA356-9E28-447F-9E57-AE8AB24374F5}" destId="{C8C45EA0-CF3F-45B3-84CA-8F69B41C00CF}" srcOrd="0" destOrd="0" presId="urn:microsoft.com/office/officeart/2005/8/layout/gear1"/>
    <dgm:cxn modelId="{E549175A-22C4-42EE-9A08-5D8CACE8F8AF}" srcId="{8C3BA356-9E28-447F-9E57-AE8AB24374F5}" destId="{C9644D32-EA09-40BE-86A9-4362EDC7F2E8}" srcOrd="1" destOrd="0" parTransId="{F7483038-C776-497B-A319-E4CE2253338B}" sibTransId="{91BD96A5-80C2-42F0-BA33-BC6367057660}"/>
    <dgm:cxn modelId="{B84C91CE-97F2-49BE-8505-CE1DEF7E13E1}" type="presOf" srcId="{303DC8B6-B637-4FC9-987A-5E4EE15CD4F6}" destId="{9A12AF15-F6D7-4412-A18A-9E79BDC612C2}" srcOrd="0" destOrd="0" presId="urn:microsoft.com/office/officeart/2005/8/layout/gear1"/>
    <dgm:cxn modelId="{0BBC49D0-49FB-43EA-99F5-4D4ADB8221C7}" type="presOf" srcId="{C9644D32-EA09-40BE-86A9-4362EDC7F2E8}" destId="{EFDA57FF-DD71-48F1-98B5-814AF5C96B24}" srcOrd="0" destOrd="0" presId="urn:microsoft.com/office/officeart/2005/8/layout/gear1"/>
    <dgm:cxn modelId="{CA1C97DA-DB9B-4720-92DE-E620BC77DE1C}" type="presOf" srcId="{C9644D32-EA09-40BE-86A9-4362EDC7F2E8}" destId="{5746657D-DD53-4FA9-9302-1F779709ED7E}" srcOrd="2" destOrd="0" presId="urn:microsoft.com/office/officeart/2005/8/layout/gear1"/>
    <dgm:cxn modelId="{B7272C4D-B3DC-407F-B666-68B572C5FBAE}" type="presParOf" srcId="{C8C45EA0-CF3F-45B3-84CA-8F69B41C00CF}" destId="{9A12AF15-F6D7-4412-A18A-9E79BDC612C2}" srcOrd="0" destOrd="0" presId="urn:microsoft.com/office/officeart/2005/8/layout/gear1"/>
    <dgm:cxn modelId="{E12C06D1-6C23-4342-A5D5-FC7743A1C91E}" type="presParOf" srcId="{C8C45EA0-CF3F-45B3-84CA-8F69B41C00CF}" destId="{D83E4A0E-52E1-4CB7-AF93-1C8952AEBFDE}" srcOrd="1" destOrd="0" presId="urn:microsoft.com/office/officeart/2005/8/layout/gear1"/>
    <dgm:cxn modelId="{83CEF80C-E9E6-448F-B8FD-653AA49B5728}" type="presParOf" srcId="{C8C45EA0-CF3F-45B3-84CA-8F69B41C00CF}" destId="{E91694ED-B318-4766-9046-2410F81E4C68}" srcOrd="2" destOrd="0" presId="urn:microsoft.com/office/officeart/2005/8/layout/gear1"/>
    <dgm:cxn modelId="{24068E76-D29A-4219-AA42-6932539AEB72}" type="presParOf" srcId="{C8C45EA0-CF3F-45B3-84CA-8F69B41C00CF}" destId="{EFDA57FF-DD71-48F1-98B5-814AF5C96B24}" srcOrd="3" destOrd="0" presId="urn:microsoft.com/office/officeart/2005/8/layout/gear1"/>
    <dgm:cxn modelId="{618C903F-A0D1-4B6C-9D4A-85A828E8404D}" type="presParOf" srcId="{C8C45EA0-CF3F-45B3-84CA-8F69B41C00CF}" destId="{B063D7C4-3894-4B07-BE81-F7389987451B}" srcOrd="4" destOrd="0" presId="urn:microsoft.com/office/officeart/2005/8/layout/gear1"/>
    <dgm:cxn modelId="{3CB6D6DD-69D4-47F9-876A-FD177DB2B551}" type="presParOf" srcId="{C8C45EA0-CF3F-45B3-84CA-8F69B41C00CF}" destId="{5746657D-DD53-4FA9-9302-1F779709ED7E}" srcOrd="5" destOrd="0" presId="urn:microsoft.com/office/officeart/2005/8/layout/gear1"/>
    <dgm:cxn modelId="{914CCA61-78DA-4E89-B686-54EC0D6D022E}" type="presParOf" srcId="{C8C45EA0-CF3F-45B3-84CA-8F69B41C00CF}" destId="{91368E22-6830-4565-9C15-BA163A4A7774}" srcOrd="6" destOrd="0" presId="urn:microsoft.com/office/officeart/2005/8/layout/gear1"/>
    <dgm:cxn modelId="{DF2E7F38-9FFE-41FD-96C9-724354F96868}" type="presParOf" srcId="{C8C45EA0-CF3F-45B3-84CA-8F69B41C00CF}" destId="{2988C75E-1765-49A2-BEFF-9EE9F1057F16}" srcOrd="7"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12AF15-F6D7-4412-A18A-9E79BDC612C2}">
      <dsp:nvSpPr>
        <dsp:cNvPr id="0" name=""/>
        <dsp:cNvSpPr/>
      </dsp:nvSpPr>
      <dsp:spPr>
        <a:xfrm>
          <a:off x="3836898" y="601168"/>
          <a:ext cx="2482694" cy="2482694"/>
        </a:xfrm>
        <a:prstGeom prst="gear9">
          <a:avLst/>
        </a:prstGeom>
        <a:solidFill>
          <a:schemeClr val="accent4">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latinLnBrk="1">
            <a:lnSpc>
              <a:spcPct val="90000"/>
            </a:lnSpc>
            <a:spcBef>
              <a:spcPct val="0"/>
            </a:spcBef>
            <a:spcAft>
              <a:spcPct val="35000"/>
            </a:spcAft>
            <a:buNone/>
          </a:pPr>
          <a:r>
            <a:rPr lang="en-US" altLang="ko-KR" sz="2700" b="1" kern="1200" dirty="0"/>
            <a:t>Enzymes</a:t>
          </a:r>
          <a:endParaRPr lang="ko-KR" altLang="en-US" sz="2700" b="1" kern="1200" dirty="0"/>
        </a:p>
      </dsp:txBody>
      <dsp:txXfrm>
        <a:off x="4336030" y="1182727"/>
        <a:ext cx="1484430" cy="1276156"/>
      </dsp:txXfrm>
    </dsp:sp>
    <dsp:sp modelId="{EFDA57FF-DD71-48F1-98B5-814AF5C96B24}">
      <dsp:nvSpPr>
        <dsp:cNvPr id="0" name=""/>
        <dsp:cNvSpPr/>
      </dsp:nvSpPr>
      <dsp:spPr>
        <a:xfrm>
          <a:off x="1952679" y="1551647"/>
          <a:ext cx="2120708" cy="1972270"/>
        </a:xfrm>
        <a:prstGeom prst="gear6">
          <a:avLst/>
        </a:prstGeom>
        <a:solidFill>
          <a:schemeClr val="accent2">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latinLnBrk="1">
            <a:lnSpc>
              <a:spcPct val="90000"/>
            </a:lnSpc>
            <a:spcBef>
              <a:spcPct val="0"/>
            </a:spcBef>
            <a:spcAft>
              <a:spcPct val="35000"/>
            </a:spcAft>
            <a:buNone/>
          </a:pPr>
          <a:r>
            <a:rPr lang="en-US" altLang="ko-KR" sz="1600" b="1" kern="1200" dirty="0"/>
            <a:t>Amino Acids</a:t>
          </a:r>
          <a:endParaRPr lang="ko-KR" altLang="en-US" sz="1600" b="1" kern="1200" dirty="0"/>
        </a:p>
      </dsp:txBody>
      <dsp:txXfrm>
        <a:off x="2470781" y="2051173"/>
        <a:ext cx="1084504" cy="973218"/>
      </dsp:txXfrm>
    </dsp:sp>
    <dsp:sp modelId="{91368E22-6830-4565-9C15-BA163A4A7774}">
      <dsp:nvSpPr>
        <dsp:cNvPr id="0" name=""/>
        <dsp:cNvSpPr/>
      </dsp:nvSpPr>
      <dsp:spPr>
        <a:xfrm>
          <a:off x="3861554" y="225619"/>
          <a:ext cx="3053714" cy="3053714"/>
        </a:xfrm>
        <a:prstGeom prst="circularArrow">
          <a:avLst>
            <a:gd name="adj1" fmla="val 4878"/>
            <a:gd name="adj2" fmla="val 312630"/>
            <a:gd name="adj3" fmla="val 3166571"/>
            <a:gd name="adj4" fmla="val 15189092"/>
            <a:gd name="adj5" fmla="val 5691"/>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 modelId="{2988C75E-1765-49A2-BEFF-9EE9F1057F16}">
      <dsp:nvSpPr>
        <dsp:cNvPr id="0" name=""/>
        <dsp:cNvSpPr/>
      </dsp:nvSpPr>
      <dsp:spPr>
        <a:xfrm rot="2754058">
          <a:off x="1989768" y="962290"/>
          <a:ext cx="2308905" cy="2308905"/>
        </a:xfrm>
        <a:prstGeom prst="leftCircularArrow">
          <a:avLst>
            <a:gd name="adj1" fmla="val 6452"/>
            <a:gd name="adj2" fmla="val 429999"/>
            <a:gd name="adj3" fmla="val 10489124"/>
            <a:gd name="adj4" fmla="val 14837806"/>
            <a:gd name="adj5" fmla="val 7527"/>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E72A34-47FF-41A8-B995-9F8E51E491F5}" type="datetimeFigureOut">
              <a:rPr lang="ko-KR" altLang="en-US" smtClean="0"/>
              <a:t>2021-04-27</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702CF5-6923-4C82-83A6-366CC668EBDE}" type="slidenum">
              <a:rPr lang="ko-KR" altLang="en-US" smtClean="0"/>
              <a:t>‹#›</a:t>
            </a:fld>
            <a:endParaRPr lang="ko-KR" altLang="en-US"/>
          </a:p>
        </p:txBody>
      </p:sp>
    </p:spTree>
    <p:extLst>
      <p:ext uri="{BB962C8B-B14F-4D97-AF65-F5344CB8AC3E}">
        <p14:creationId xmlns:p14="http://schemas.microsoft.com/office/powerpoint/2010/main" val="123788670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43702CF5-6923-4C82-83A6-366CC668EBDE}" type="slidenum">
              <a:rPr lang="ko-KR" altLang="en-US" smtClean="0"/>
              <a:t>4</a:t>
            </a:fld>
            <a:endParaRPr lang="ko-KR" altLang="en-US"/>
          </a:p>
        </p:txBody>
      </p:sp>
    </p:spTree>
    <p:extLst>
      <p:ext uri="{BB962C8B-B14F-4D97-AF65-F5344CB8AC3E}">
        <p14:creationId xmlns:p14="http://schemas.microsoft.com/office/powerpoint/2010/main" val="1171947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43702CF5-6923-4C82-83A6-366CC668EBDE}" type="slidenum">
              <a:rPr lang="ko-KR" altLang="en-US" smtClean="0"/>
              <a:t>9</a:t>
            </a:fld>
            <a:endParaRPr lang="ko-KR" altLang="en-US"/>
          </a:p>
        </p:txBody>
      </p:sp>
    </p:spTree>
    <p:extLst>
      <p:ext uri="{BB962C8B-B14F-4D97-AF65-F5344CB8AC3E}">
        <p14:creationId xmlns:p14="http://schemas.microsoft.com/office/powerpoint/2010/main" val="628213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43702CF5-6923-4C82-83A6-366CC668EBDE}" type="slidenum">
              <a:rPr lang="ko-KR" altLang="en-US" smtClean="0"/>
              <a:t>11</a:t>
            </a:fld>
            <a:endParaRPr lang="ko-KR" altLang="en-US"/>
          </a:p>
        </p:txBody>
      </p:sp>
    </p:spTree>
    <p:extLst>
      <p:ext uri="{BB962C8B-B14F-4D97-AF65-F5344CB8AC3E}">
        <p14:creationId xmlns:p14="http://schemas.microsoft.com/office/powerpoint/2010/main" val="623448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43702CF5-6923-4C82-83A6-366CC668EBDE}" type="slidenum">
              <a:rPr lang="ko-KR" altLang="en-US" smtClean="0"/>
              <a:t>18</a:t>
            </a:fld>
            <a:endParaRPr lang="ko-KR" altLang="en-US"/>
          </a:p>
        </p:txBody>
      </p:sp>
    </p:spTree>
    <p:extLst>
      <p:ext uri="{BB962C8B-B14F-4D97-AF65-F5344CB8AC3E}">
        <p14:creationId xmlns:p14="http://schemas.microsoft.com/office/powerpoint/2010/main" val="3618368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5AD3D0DD-0D9F-48FF-B398-A1F297D52220}"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25</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583679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198438" y="811213"/>
            <a:ext cx="7205663" cy="4054475"/>
          </a:xfrm>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822922" rtl="0" eaLnBrk="1" fontAlgn="auto" latinLnBrk="1" hangingPunct="1">
              <a:lnSpc>
                <a:spcPct val="100000"/>
              </a:lnSpc>
              <a:spcBef>
                <a:spcPts val="0"/>
              </a:spcBef>
              <a:spcAft>
                <a:spcPts val="0"/>
              </a:spcAft>
              <a:buClrTx/>
              <a:buSzTx/>
              <a:buFontTx/>
              <a:buNone/>
              <a:tabLst/>
              <a:defRPr/>
            </a:pPr>
            <a:fld id="{F508555D-A18F-4238-8D33-708702945E21}" type="slidenum">
              <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50" charset="-127"/>
                <a:cs typeface="+mn-cs"/>
              </a:rPr>
              <a:pPr marL="0" marR="0" lvl="0" indent="0" algn="r" defTabSz="822922" rtl="0" eaLnBrk="1" fontAlgn="auto" latinLnBrk="1" hangingPunct="1">
                <a:lnSpc>
                  <a:spcPct val="100000"/>
                </a:lnSpc>
                <a:spcBef>
                  <a:spcPts val="0"/>
                </a:spcBef>
                <a:spcAft>
                  <a:spcPts val="0"/>
                </a:spcAft>
                <a:buClrTx/>
                <a:buSzTx/>
                <a:buFontTx/>
                <a:buNone/>
                <a:tabLst/>
                <a:defRPr/>
              </a:pPr>
              <a:t>36</a:t>
            </a:fld>
            <a:endParaRPr kumimoji="0" lang="ko-KR" altLang="en-US" sz="12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41405061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rotWithShape="1">
          <a:blip r:embed="rId2"/>
          <a:srcRect l="18667" t="3778" r="17917" b="10444"/>
          <a:stretch/>
        </p:blipFill>
        <p:spPr>
          <a:xfrm>
            <a:off x="0" y="0"/>
            <a:ext cx="12192000" cy="6858000"/>
          </a:xfrm>
          <a:prstGeom prst="rect">
            <a:avLst/>
          </a:prstGeom>
        </p:spPr>
      </p:pic>
      <p:sp>
        <p:nvSpPr>
          <p:cNvPr id="8" name="직사각형 7"/>
          <p:cNvSpPr/>
          <p:nvPr userDrawn="1"/>
        </p:nvSpPr>
        <p:spPr>
          <a:xfrm>
            <a:off x="194733" y="864040"/>
            <a:ext cx="11802533" cy="5326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ko-KR" altLang="en-US">
                <a:latin typeface="+mn-ea"/>
              </a:rPr>
              <a:t>탄력</a:t>
            </a:r>
            <a:endParaRPr lang="ko-KR" altLang="en-US" dirty="0">
              <a:latin typeface="+mn-ea"/>
            </a:endParaRPr>
          </a:p>
        </p:txBody>
      </p:sp>
      <p:grpSp>
        <p:nvGrpSpPr>
          <p:cNvPr id="9" name="그룹 8"/>
          <p:cNvGrpSpPr/>
          <p:nvPr userDrawn="1"/>
        </p:nvGrpSpPr>
        <p:grpSpPr>
          <a:xfrm>
            <a:off x="3265714" y="6257119"/>
            <a:ext cx="2013374" cy="534177"/>
            <a:chOff x="3594747" y="0"/>
            <a:chExt cx="4406253" cy="1169043"/>
          </a:xfrm>
        </p:grpSpPr>
        <p:pic>
          <p:nvPicPr>
            <p:cNvPr id="10" name="그림 9"/>
            <p:cNvPicPr>
              <a:picLocks noChangeAspect="1"/>
            </p:cNvPicPr>
            <p:nvPr/>
          </p:nvPicPr>
          <p:blipFill rotWithShape="1">
            <a:blip r:embed="rId3" cstate="print">
              <a:extLst>
                <a:ext uri="{28A0092B-C50C-407E-A947-70E740481C1C}">
                  <a14:useLocalDpi xmlns:a14="http://schemas.microsoft.com/office/drawing/2010/main" val="0"/>
                </a:ext>
              </a:extLst>
            </a:blip>
            <a:srcRect t="47898" b="637"/>
            <a:stretch/>
          </p:blipFill>
          <p:spPr>
            <a:xfrm>
              <a:off x="5729468" y="0"/>
              <a:ext cx="2271532" cy="1169043"/>
            </a:xfrm>
            <a:prstGeom prst="rect">
              <a:avLst/>
            </a:prstGeom>
          </p:spPr>
        </p:pic>
        <p:pic>
          <p:nvPicPr>
            <p:cNvPr id="11" name="그림 10"/>
            <p:cNvPicPr>
              <a:picLocks noChangeAspect="1"/>
            </p:cNvPicPr>
            <p:nvPr/>
          </p:nvPicPr>
          <p:blipFill rotWithShape="1">
            <a:blip r:embed="rId3" cstate="print">
              <a:extLst>
                <a:ext uri="{28A0092B-C50C-407E-A947-70E740481C1C}">
                  <a14:useLocalDpi xmlns:a14="http://schemas.microsoft.com/office/drawing/2010/main" val="0"/>
                </a:ext>
              </a:extLst>
            </a:blip>
            <a:srcRect r="4823" b="49554"/>
            <a:stretch/>
          </p:blipFill>
          <p:spPr>
            <a:xfrm>
              <a:off x="3594747" y="0"/>
              <a:ext cx="2161977" cy="1145894"/>
            </a:xfrm>
            <a:prstGeom prst="rect">
              <a:avLst/>
            </a:prstGeom>
          </p:spPr>
        </p:pic>
      </p:grpSp>
      <p:sp>
        <p:nvSpPr>
          <p:cNvPr id="12" name="제목 11"/>
          <p:cNvSpPr>
            <a:spLocks noGrp="1"/>
          </p:cNvSpPr>
          <p:nvPr>
            <p:ph type="title"/>
          </p:nvPr>
        </p:nvSpPr>
        <p:spPr>
          <a:xfrm>
            <a:off x="194732" y="138195"/>
            <a:ext cx="11802534" cy="587650"/>
          </a:xfrm>
          <a:prstGeom prst="rect">
            <a:avLst/>
          </a:prstGeom>
          <a:noFill/>
        </p:spPr>
        <p:txBody>
          <a:bodyPr/>
          <a:lstStyle>
            <a:lvl1pPr>
              <a:defRPr sz="3200" b="1"/>
            </a:lvl1pPr>
          </a:lstStyle>
          <a:p>
            <a:r>
              <a:rPr lang="ko-KR" altLang="en-US" dirty="0"/>
              <a:t>마스터 제목 스타일 편집</a:t>
            </a:r>
          </a:p>
        </p:txBody>
      </p:sp>
    </p:spTree>
    <p:extLst>
      <p:ext uri="{BB962C8B-B14F-4D97-AF65-F5344CB8AC3E}">
        <p14:creationId xmlns:p14="http://schemas.microsoft.com/office/powerpoint/2010/main" val="363277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9649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ko-KR" altLang="en-US"/>
              <a:t>마스터 제목 스타일 편집</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E51206EB-037F-41CF-8C10-20C3129F557A}" type="datetimeFigureOut">
              <a:rPr lang="ko-KR" altLang="en-US" smtClean="0"/>
              <a:t>2021-04-27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D3F975E-BF09-4A6A-AA8E-C797CE7C49C5}" type="slidenum">
              <a:rPr lang="ko-KR" altLang="en-US" smtClean="0"/>
              <a:t>‹#›</a:t>
            </a:fld>
            <a:endParaRPr lang="ko-KR" altLang="en-US"/>
          </a:p>
        </p:txBody>
      </p:sp>
    </p:spTree>
    <p:extLst>
      <p:ext uri="{BB962C8B-B14F-4D97-AF65-F5344CB8AC3E}">
        <p14:creationId xmlns:p14="http://schemas.microsoft.com/office/powerpoint/2010/main" val="2647620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1" y="2130431"/>
            <a:ext cx="10363200" cy="1470025"/>
          </a:xfrm>
        </p:spPr>
        <p:txBody>
          <a:bodyPr/>
          <a:lstStyle/>
          <a:p>
            <a:r>
              <a:rPr lang="ko-KR" altLang="en-US"/>
              <a:t>마스터 제목 스타일 편집</a:t>
            </a:r>
          </a:p>
        </p:txBody>
      </p:sp>
      <p:sp>
        <p:nvSpPr>
          <p:cNvPr id="3" name="부제목 2"/>
          <p:cNvSpPr>
            <a:spLocks noGrp="1"/>
          </p:cNvSpPr>
          <p:nvPr>
            <p:ph type="subTitle" idx="1"/>
          </p:nvPr>
        </p:nvSpPr>
        <p:spPr>
          <a:xfrm>
            <a:off x="1828800" y="3886204"/>
            <a:ext cx="8534400" cy="1752601"/>
          </a:xfrm>
        </p:spPr>
        <p:txBody>
          <a:bodyPr/>
          <a:lstStyle>
            <a:lvl1pPr marL="0" indent="0" algn="ctr">
              <a:buNone/>
              <a:defRPr>
                <a:solidFill>
                  <a:schemeClr val="tx1">
                    <a:tint val="75000"/>
                  </a:schemeClr>
                </a:solidFill>
              </a:defRPr>
            </a:lvl1pPr>
            <a:lvl2pPr marL="313502" indent="0" algn="ctr">
              <a:buNone/>
              <a:defRPr>
                <a:solidFill>
                  <a:schemeClr val="tx1">
                    <a:tint val="75000"/>
                  </a:schemeClr>
                </a:solidFill>
              </a:defRPr>
            </a:lvl2pPr>
            <a:lvl3pPr marL="627005" indent="0" algn="ctr">
              <a:buNone/>
              <a:defRPr>
                <a:solidFill>
                  <a:schemeClr val="tx1">
                    <a:tint val="75000"/>
                  </a:schemeClr>
                </a:solidFill>
              </a:defRPr>
            </a:lvl3pPr>
            <a:lvl4pPr marL="940507" indent="0" algn="ctr">
              <a:buNone/>
              <a:defRPr>
                <a:solidFill>
                  <a:schemeClr val="tx1">
                    <a:tint val="75000"/>
                  </a:schemeClr>
                </a:solidFill>
              </a:defRPr>
            </a:lvl4pPr>
            <a:lvl5pPr marL="1254010" indent="0" algn="ctr">
              <a:buNone/>
              <a:defRPr>
                <a:solidFill>
                  <a:schemeClr val="tx1">
                    <a:tint val="75000"/>
                  </a:schemeClr>
                </a:solidFill>
              </a:defRPr>
            </a:lvl5pPr>
            <a:lvl6pPr marL="1567512" indent="0" algn="ctr">
              <a:buNone/>
              <a:defRPr>
                <a:solidFill>
                  <a:schemeClr val="tx1">
                    <a:tint val="75000"/>
                  </a:schemeClr>
                </a:solidFill>
              </a:defRPr>
            </a:lvl6pPr>
            <a:lvl7pPr marL="1881015" indent="0" algn="ctr">
              <a:buNone/>
              <a:defRPr>
                <a:solidFill>
                  <a:schemeClr val="tx1">
                    <a:tint val="75000"/>
                  </a:schemeClr>
                </a:solidFill>
              </a:defRPr>
            </a:lvl7pPr>
            <a:lvl8pPr marL="2194517" indent="0" algn="ctr">
              <a:buNone/>
              <a:defRPr>
                <a:solidFill>
                  <a:schemeClr val="tx1">
                    <a:tint val="75000"/>
                  </a:schemeClr>
                </a:solidFill>
              </a:defRPr>
            </a:lvl8pPr>
            <a:lvl9pPr marL="2508019"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2021-04-27</a:t>
            </a:fld>
            <a:endParaRPr lang="ko-KR" altLang="en-US" dirty="0">
              <a:solidFill>
                <a:prstClr val="black">
                  <a:tint val="75000"/>
                </a:prstClr>
              </a:solidFill>
            </a:endParaRPr>
          </a:p>
        </p:txBody>
      </p:sp>
      <p:sp>
        <p:nvSpPr>
          <p:cNvPr id="5" name="바닥글 개체 틀 4"/>
          <p:cNvSpPr>
            <a:spLocks noGrp="1"/>
          </p:cNvSpPr>
          <p:nvPr>
            <p:ph type="ftr" sz="quarter" idx="11"/>
          </p:nvPr>
        </p:nvSpPr>
        <p:spPr/>
        <p:txBody>
          <a:bodyPr/>
          <a:lstStyle/>
          <a:p>
            <a:pPr defTabSz="783756">
              <a:defRPr/>
            </a:pPr>
            <a:endParaRPr lang="ko-KR" altLang="en-US"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dirty="0">
              <a:solidFill>
                <a:prstClr val="black">
                  <a:tint val="75000"/>
                </a:prstClr>
              </a:solidFill>
            </a:endParaRPr>
          </a:p>
        </p:txBody>
      </p:sp>
    </p:spTree>
    <p:extLst>
      <p:ext uri="{BB962C8B-B14F-4D97-AF65-F5344CB8AC3E}">
        <p14:creationId xmlns:p14="http://schemas.microsoft.com/office/powerpoint/2010/main" val="146630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2021-04-27</a:t>
            </a:fld>
            <a:endParaRPr lang="ko-KR" altLang="en-US" dirty="0">
              <a:solidFill>
                <a:prstClr val="black">
                  <a:tint val="75000"/>
                </a:prstClr>
              </a:solidFill>
            </a:endParaRPr>
          </a:p>
        </p:txBody>
      </p:sp>
      <p:sp>
        <p:nvSpPr>
          <p:cNvPr id="5" name="바닥글 개체 틀 4"/>
          <p:cNvSpPr>
            <a:spLocks noGrp="1"/>
          </p:cNvSpPr>
          <p:nvPr>
            <p:ph type="ftr" sz="quarter" idx="11"/>
          </p:nvPr>
        </p:nvSpPr>
        <p:spPr/>
        <p:txBody>
          <a:bodyPr/>
          <a:lstStyle/>
          <a:p>
            <a:pPr defTabSz="783756">
              <a:defRPr/>
            </a:pPr>
            <a:endParaRPr lang="ko-KR" altLang="en-US"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dirty="0">
              <a:solidFill>
                <a:prstClr val="black">
                  <a:tint val="75000"/>
                </a:prstClr>
              </a:solidFill>
            </a:endParaRPr>
          </a:p>
        </p:txBody>
      </p:sp>
    </p:spTree>
    <p:extLst>
      <p:ext uri="{BB962C8B-B14F-4D97-AF65-F5344CB8AC3E}">
        <p14:creationId xmlns:p14="http://schemas.microsoft.com/office/powerpoint/2010/main" val="3850775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5" y="4406902"/>
            <a:ext cx="10363200" cy="1362075"/>
          </a:xfrm>
        </p:spPr>
        <p:txBody>
          <a:bodyPr anchor="t"/>
          <a:lstStyle>
            <a:lvl1pPr algn="l">
              <a:defRPr sz="2743" b="1" cap="all"/>
            </a:lvl1pPr>
          </a:lstStyle>
          <a:p>
            <a:r>
              <a:rPr lang="ko-KR" altLang="en-US"/>
              <a:t>마스터 제목 스타일 편집</a:t>
            </a:r>
          </a:p>
        </p:txBody>
      </p:sp>
      <p:sp>
        <p:nvSpPr>
          <p:cNvPr id="3" name="텍스트 개체 틀 2"/>
          <p:cNvSpPr>
            <a:spLocks noGrp="1"/>
          </p:cNvSpPr>
          <p:nvPr>
            <p:ph type="body" idx="1"/>
          </p:nvPr>
        </p:nvSpPr>
        <p:spPr>
          <a:xfrm>
            <a:off x="963085" y="2906719"/>
            <a:ext cx="10363200" cy="1500187"/>
          </a:xfrm>
        </p:spPr>
        <p:txBody>
          <a:bodyPr anchor="b"/>
          <a:lstStyle>
            <a:lvl1pPr marL="0" indent="0">
              <a:buNone/>
              <a:defRPr sz="1372">
                <a:solidFill>
                  <a:schemeClr val="tx1">
                    <a:tint val="75000"/>
                  </a:schemeClr>
                </a:solidFill>
              </a:defRPr>
            </a:lvl1pPr>
            <a:lvl2pPr marL="313502" indent="0">
              <a:buNone/>
              <a:defRPr sz="1219">
                <a:solidFill>
                  <a:schemeClr val="tx1">
                    <a:tint val="75000"/>
                  </a:schemeClr>
                </a:solidFill>
              </a:defRPr>
            </a:lvl2pPr>
            <a:lvl3pPr marL="627005" indent="0">
              <a:buNone/>
              <a:defRPr sz="1067">
                <a:solidFill>
                  <a:schemeClr val="tx1">
                    <a:tint val="75000"/>
                  </a:schemeClr>
                </a:solidFill>
              </a:defRPr>
            </a:lvl3pPr>
            <a:lvl4pPr marL="940507" indent="0">
              <a:buNone/>
              <a:defRPr sz="990">
                <a:solidFill>
                  <a:schemeClr val="tx1">
                    <a:tint val="75000"/>
                  </a:schemeClr>
                </a:solidFill>
              </a:defRPr>
            </a:lvl4pPr>
            <a:lvl5pPr marL="1254010" indent="0">
              <a:buNone/>
              <a:defRPr sz="990">
                <a:solidFill>
                  <a:schemeClr val="tx1">
                    <a:tint val="75000"/>
                  </a:schemeClr>
                </a:solidFill>
              </a:defRPr>
            </a:lvl5pPr>
            <a:lvl6pPr marL="1567512" indent="0">
              <a:buNone/>
              <a:defRPr sz="990">
                <a:solidFill>
                  <a:schemeClr val="tx1">
                    <a:tint val="75000"/>
                  </a:schemeClr>
                </a:solidFill>
              </a:defRPr>
            </a:lvl6pPr>
            <a:lvl7pPr marL="1881015" indent="0">
              <a:buNone/>
              <a:defRPr sz="990">
                <a:solidFill>
                  <a:schemeClr val="tx1">
                    <a:tint val="75000"/>
                  </a:schemeClr>
                </a:solidFill>
              </a:defRPr>
            </a:lvl7pPr>
            <a:lvl8pPr marL="2194517" indent="0">
              <a:buNone/>
              <a:defRPr sz="990">
                <a:solidFill>
                  <a:schemeClr val="tx1">
                    <a:tint val="75000"/>
                  </a:schemeClr>
                </a:solidFill>
              </a:defRPr>
            </a:lvl8pPr>
            <a:lvl9pPr marL="2508019" indent="0">
              <a:buNone/>
              <a:defRPr sz="99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2021-04-27</a:t>
            </a:fld>
            <a:endParaRPr lang="ko-KR" altLang="en-US" dirty="0">
              <a:solidFill>
                <a:prstClr val="black">
                  <a:tint val="75000"/>
                </a:prstClr>
              </a:solidFill>
            </a:endParaRPr>
          </a:p>
        </p:txBody>
      </p:sp>
      <p:sp>
        <p:nvSpPr>
          <p:cNvPr id="5" name="바닥글 개체 틀 4"/>
          <p:cNvSpPr>
            <a:spLocks noGrp="1"/>
          </p:cNvSpPr>
          <p:nvPr>
            <p:ph type="ftr" sz="quarter" idx="11"/>
          </p:nvPr>
        </p:nvSpPr>
        <p:spPr/>
        <p:txBody>
          <a:bodyPr/>
          <a:lstStyle/>
          <a:p>
            <a:pPr defTabSz="783756">
              <a:defRPr/>
            </a:pPr>
            <a:endParaRPr lang="ko-KR" altLang="en-US"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dirty="0">
              <a:solidFill>
                <a:prstClr val="black">
                  <a:tint val="75000"/>
                </a:prstClr>
              </a:solidFill>
            </a:endParaRPr>
          </a:p>
        </p:txBody>
      </p:sp>
    </p:spTree>
    <p:extLst>
      <p:ext uri="{BB962C8B-B14F-4D97-AF65-F5344CB8AC3E}">
        <p14:creationId xmlns:p14="http://schemas.microsoft.com/office/powerpoint/2010/main" val="1686897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599019" y="1260478"/>
            <a:ext cx="5300133" cy="3563938"/>
          </a:xfrm>
        </p:spPr>
        <p:txBody>
          <a:bodyPr/>
          <a:lstStyle>
            <a:lvl1pPr>
              <a:defRPr sz="1904"/>
            </a:lvl1pPr>
            <a:lvl2pPr>
              <a:defRPr sz="1676"/>
            </a:lvl2pPr>
            <a:lvl3pPr>
              <a:defRPr sz="1372"/>
            </a:lvl3pPr>
            <a:lvl4pPr>
              <a:defRPr sz="1219"/>
            </a:lvl4pPr>
            <a:lvl5pPr>
              <a:defRPr sz="1219"/>
            </a:lvl5pPr>
            <a:lvl6pPr>
              <a:defRPr sz="1219"/>
            </a:lvl6pPr>
            <a:lvl7pPr>
              <a:defRPr sz="1219"/>
            </a:lvl7pPr>
            <a:lvl8pPr>
              <a:defRPr sz="1219"/>
            </a:lvl8pPr>
            <a:lvl9pPr>
              <a:defRPr sz="1219"/>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02352" y="1260478"/>
            <a:ext cx="5300133" cy="3563938"/>
          </a:xfrm>
        </p:spPr>
        <p:txBody>
          <a:bodyPr/>
          <a:lstStyle>
            <a:lvl1pPr>
              <a:defRPr sz="1904"/>
            </a:lvl1pPr>
            <a:lvl2pPr>
              <a:defRPr sz="1676"/>
            </a:lvl2pPr>
            <a:lvl3pPr>
              <a:defRPr sz="1372"/>
            </a:lvl3pPr>
            <a:lvl4pPr>
              <a:defRPr sz="1219"/>
            </a:lvl4pPr>
            <a:lvl5pPr>
              <a:defRPr sz="1219"/>
            </a:lvl5pPr>
            <a:lvl6pPr>
              <a:defRPr sz="1219"/>
            </a:lvl6pPr>
            <a:lvl7pPr>
              <a:defRPr sz="1219"/>
            </a:lvl7pPr>
            <a:lvl8pPr>
              <a:defRPr sz="1219"/>
            </a:lvl8pPr>
            <a:lvl9pPr>
              <a:defRPr sz="1219"/>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2021-04-27</a:t>
            </a:fld>
            <a:endParaRPr lang="ko-KR" altLang="en-US" dirty="0">
              <a:solidFill>
                <a:prstClr val="black">
                  <a:tint val="75000"/>
                </a:prstClr>
              </a:solidFill>
            </a:endParaRPr>
          </a:p>
        </p:txBody>
      </p:sp>
      <p:sp>
        <p:nvSpPr>
          <p:cNvPr id="6" name="바닥글 개체 틀 5"/>
          <p:cNvSpPr>
            <a:spLocks noGrp="1"/>
          </p:cNvSpPr>
          <p:nvPr>
            <p:ph type="ftr" sz="quarter" idx="11"/>
          </p:nvPr>
        </p:nvSpPr>
        <p:spPr/>
        <p:txBody>
          <a:bodyPr/>
          <a:lstStyle/>
          <a:p>
            <a:pPr defTabSz="783756">
              <a:defRPr/>
            </a:pPr>
            <a:endParaRPr lang="ko-KR" altLang="en-US"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dirty="0">
              <a:solidFill>
                <a:prstClr val="black">
                  <a:tint val="75000"/>
                </a:prstClr>
              </a:solidFill>
            </a:endParaRPr>
          </a:p>
        </p:txBody>
      </p:sp>
    </p:spTree>
    <p:extLst>
      <p:ext uri="{BB962C8B-B14F-4D97-AF65-F5344CB8AC3E}">
        <p14:creationId xmlns:p14="http://schemas.microsoft.com/office/powerpoint/2010/main" val="2071837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609600" y="274642"/>
            <a:ext cx="10972800" cy="1143001"/>
          </a:xfr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609600" y="1535117"/>
            <a:ext cx="5386917" cy="639763"/>
          </a:xfrm>
        </p:spPr>
        <p:txBody>
          <a:bodyPr anchor="b"/>
          <a:lstStyle>
            <a:lvl1pPr marL="0" indent="0">
              <a:buNone/>
              <a:defRPr sz="1676" b="1"/>
            </a:lvl1pPr>
            <a:lvl2pPr marL="313502" indent="0">
              <a:buNone/>
              <a:defRPr sz="1372" b="1"/>
            </a:lvl2pPr>
            <a:lvl3pPr marL="627005" indent="0">
              <a:buNone/>
              <a:defRPr sz="1219" b="1"/>
            </a:lvl3pPr>
            <a:lvl4pPr marL="940507" indent="0">
              <a:buNone/>
              <a:defRPr sz="1067" b="1"/>
            </a:lvl4pPr>
            <a:lvl5pPr marL="1254010" indent="0">
              <a:buNone/>
              <a:defRPr sz="1067" b="1"/>
            </a:lvl5pPr>
            <a:lvl6pPr marL="1567512" indent="0">
              <a:buNone/>
              <a:defRPr sz="1067" b="1"/>
            </a:lvl6pPr>
            <a:lvl7pPr marL="1881015" indent="0">
              <a:buNone/>
              <a:defRPr sz="1067" b="1"/>
            </a:lvl7pPr>
            <a:lvl8pPr marL="2194517" indent="0">
              <a:buNone/>
              <a:defRPr sz="1067" b="1"/>
            </a:lvl8pPr>
            <a:lvl9pPr marL="2508019" indent="0">
              <a:buNone/>
              <a:defRPr sz="1067" b="1"/>
            </a:lvl9pPr>
          </a:lstStyle>
          <a:p>
            <a:pPr lvl="0"/>
            <a:r>
              <a:rPr lang="ko-KR" altLang="en-US"/>
              <a:t>마스터 텍스트 스타일을 편집합니다</a:t>
            </a:r>
          </a:p>
        </p:txBody>
      </p:sp>
      <p:sp>
        <p:nvSpPr>
          <p:cNvPr id="4" name="내용 개체 틀 3"/>
          <p:cNvSpPr>
            <a:spLocks noGrp="1"/>
          </p:cNvSpPr>
          <p:nvPr>
            <p:ph sz="half" idx="2"/>
          </p:nvPr>
        </p:nvSpPr>
        <p:spPr>
          <a:xfrm>
            <a:off x="609600" y="2174875"/>
            <a:ext cx="5386917" cy="3951288"/>
          </a:xfrm>
        </p:spPr>
        <p:txBody>
          <a:bodyPr/>
          <a:lstStyle>
            <a:lvl1pPr>
              <a:defRPr sz="1676"/>
            </a:lvl1pPr>
            <a:lvl2pPr>
              <a:defRPr sz="1372"/>
            </a:lvl2pPr>
            <a:lvl3pPr>
              <a:defRPr sz="1219"/>
            </a:lvl3pPr>
            <a:lvl4pPr>
              <a:defRPr sz="1067"/>
            </a:lvl4pPr>
            <a:lvl5pPr>
              <a:defRPr sz="1067"/>
            </a:lvl5pPr>
            <a:lvl6pPr>
              <a:defRPr sz="1067"/>
            </a:lvl6pPr>
            <a:lvl7pPr>
              <a:defRPr sz="1067"/>
            </a:lvl7pPr>
            <a:lvl8pPr>
              <a:defRPr sz="1067"/>
            </a:lvl8pPr>
            <a:lvl9pPr>
              <a:defRPr sz="1067"/>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93368" y="1535117"/>
            <a:ext cx="5389033" cy="639763"/>
          </a:xfrm>
        </p:spPr>
        <p:txBody>
          <a:bodyPr anchor="b"/>
          <a:lstStyle>
            <a:lvl1pPr marL="0" indent="0">
              <a:buNone/>
              <a:defRPr sz="1676" b="1"/>
            </a:lvl1pPr>
            <a:lvl2pPr marL="313502" indent="0">
              <a:buNone/>
              <a:defRPr sz="1372" b="1"/>
            </a:lvl2pPr>
            <a:lvl3pPr marL="627005" indent="0">
              <a:buNone/>
              <a:defRPr sz="1219" b="1"/>
            </a:lvl3pPr>
            <a:lvl4pPr marL="940507" indent="0">
              <a:buNone/>
              <a:defRPr sz="1067" b="1"/>
            </a:lvl4pPr>
            <a:lvl5pPr marL="1254010" indent="0">
              <a:buNone/>
              <a:defRPr sz="1067" b="1"/>
            </a:lvl5pPr>
            <a:lvl6pPr marL="1567512" indent="0">
              <a:buNone/>
              <a:defRPr sz="1067" b="1"/>
            </a:lvl6pPr>
            <a:lvl7pPr marL="1881015" indent="0">
              <a:buNone/>
              <a:defRPr sz="1067" b="1"/>
            </a:lvl7pPr>
            <a:lvl8pPr marL="2194517" indent="0">
              <a:buNone/>
              <a:defRPr sz="1067" b="1"/>
            </a:lvl8pPr>
            <a:lvl9pPr marL="2508019" indent="0">
              <a:buNone/>
              <a:defRPr sz="1067" b="1"/>
            </a:lvl9pPr>
          </a:lstStyle>
          <a:p>
            <a:pPr lvl="0"/>
            <a:r>
              <a:rPr lang="ko-KR" altLang="en-US"/>
              <a:t>마스터 텍스트 스타일을 편집합니다</a:t>
            </a:r>
          </a:p>
        </p:txBody>
      </p:sp>
      <p:sp>
        <p:nvSpPr>
          <p:cNvPr id="6" name="내용 개체 틀 5"/>
          <p:cNvSpPr>
            <a:spLocks noGrp="1"/>
          </p:cNvSpPr>
          <p:nvPr>
            <p:ph sz="quarter" idx="4"/>
          </p:nvPr>
        </p:nvSpPr>
        <p:spPr>
          <a:xfrm>
            <a:off x="6193368" y="2174875"/>
            <a:ext cx="5389033" cy="3951288"/>
          </a:xfrm>
        </p:spPr>
        <p:txBody>
          <a:bodyPr/>
          <a:lstStyle>
            <a:lvl1pPr>
              <a:defRPr sz="1676"/>
            </a:lvl1pPr>
            <a:lvl2pPr>
              <a:defRPr sz="1372"/>
            </a:lvl2pPr>
            <a:lvl3pPr>
              <a:defRPr sz="1219"/>
            </a:lvl3pPr>
            <a:lvl4pPr>
              <a:defRPr sz="1067"/>
            </a:lvl4pPr>
            <a:lvl5pPr>
              <a:defRPr sz="1067"/>
            </a:lvl5pPr>
            <a:lvl6pPr>
              <a:defRPr sz="1067"/>
            </a:lvl6pPr>
            <a:lvl7pPr>
              <a:defRPr sz="1067"/>
            </a:lvl7pPr>
            <a:lvl8pPr>
              <a:defRPr sz="1067"/>
            </a:lvl8pPr>
            <a:lvl9pPr>
              <a:defRPr sz="1067"/>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2021-04-27</a:t>
            </a:fld>
            <a:endParaRPr lang="ko-KR" altLang="en-US" dirty="0">
              <a:solidFill>
                <a:prstClr val="black">
                  <a:tint val="75000"/>
                </a:prstClr>
              </a:solidFill>
            </a:endParaRPr>
          </a:p>
        </p:txBody>
      </p:sp>
      <p:sp>
        <p:nvSpPr>
          <p:cNvPr id="8" name="바닥글 개체 틀 7"/>
          <p:cNvSpPr>
            <a:spLocks noGrp="1"/>
          </p:cNvSpPr>
          <p:nvPr>
            <p:ph type="ftr" sz="quarter" idx="11"/>
          </p:nvPr>
        </p:nvSpPr>
        <p:spPr/>
        <p:txBody>
          <a:bodyPr/>
          <a:lstStyle/>
          <a:p>
            <a:pPr defTabSz="783756">
              <a:defRPr/>
            </a:pPr>
            <a:endParaRPr lang="ko-KR" altLang="en-US" dirty="0">
              <a:solidFill>
                <a:prstClr val="black">
                  <a:tint val="75000"/>
                </a:prstClr>
              </a:solidFill>
            </a:endParaRPr>
          </a:p>
        </p:txBody>
      </p:sp>
      <p:sp>
        <p:nvSpPr>
          <p:cNvPr id="9" name="슬라이드 번호 개체 틀 8"/>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dirty="0">
              <a:solidFill>
                <a:prstClr val="black">
                  <a:tint val="75000"/>
                </a:prstClr>
              </a:solidFill>
            </a:endParaRPr>
          </a:p>
        </p:txBody>
      </p:sp>
    </p:spTree>
    <p:extLst>
      <p:ext uri="{BB962C8B-B14F-4D97-AF65-F5344CB8AC3E}">
        <p14:creationId xmlns:p14="http://schemas.microsoft.com/office/powerpoint/2010/main" val="1385458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2021-04-27</a:t>
            </a:fld>
            <a:endParaRPr lang="ko-KR" altLang="en-US" dirty="0">
              <a:solidFill>
                <a:prstClr val="black">
                  <a:tint val="75000"/>
                </a:prstClr>
              </a:solidFill>
            </a:endParaRPr>
          </a:p>
        </p:txBody>
      </p:sp>
      <p:sp>
        <p:nvSpPr>
          <p:cNvPr id="4" name="바닥글 개체 틀 3"/>
          <p:cNvSpPr>
            <a:spLocks noGrp="1"/>
          </p:cNvSpPr>
          <p:nvPr>
            <p:ph type="ftr" sz="quarter" idx="11"/>
          </p:nvPr>
        </p:nvSpPr>
        <p:spPr/>
        <p:txBody>
          <a:bodyPr/>
          <a:lstStyle/>
          <a:p>
            <a:pPr defTabSz="783756">
              <a:defRPr/>
            </a:pPr>
            <a:endParaRPr lang="ko-KR" altLang="en-US" dirty="0">
              <a:solidFill>
                <a:prstClr val="black">
                  <a:tint val="75000"/>
                </a:prstClr>
              </a:solidFill>
            </a:endParaRPr>
          </a:p>
        </p:txBody>
      </p:sp>
      <p:sp>
        <p:nvSpPr>
          <p:cNvPr id="5" name="슬라이드 번호 개체 틀 4"/>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dirty="0">
              <a:solidFill>
                <a:prstClr val="black">
                  <a:tint val="75000"/>
                </a:prstClr>
              </a:solidFill>
            </a:endParaRPr>
          </a:p>
        </p:txBody>
      </p:sp>
    </p:spTree>
    <p:extLst>
      <p:ext uri="{BB962C8B-B14F-4D97-AF65-F5344CB8AC3E}">
        <p14:creationId xmlns:p14="http://schemas.microsoft.com/office/powerpoint/2010/main" val="2148728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2021-04-27</a:t>
            </a:fld>
            <a:endParaRPr lang="ko-KR" altLang="en-US" dirty="0">
              <a:solidFill>
                <a:prstClr val="black">
                  <a:tint val="75000"/>
                </a:prstClr>
              </a:solidFill>
            </a:endParaRPr>
          </a:p>
        </p:txBody>
      </p:sp>
      <p:sp>
        <p:nvSpPr>
          <p:cNvPr id="3" name="바닥글 개체 틀 2"/>
          <p:cNvSpPr>
            <a:spLocks noGrp="1"/>
          </p:cNvSpPr>
          <p:nvPr>
            <p:ph type="ftr" sz="quarter" idx="11"/>
          </p:nvPr>
        </p:nvSpPr>
        <p:spPr/>
        <p:txBody>
          <a:bodyPr/>
          <a:lstStyle/>
          <a:p>
            <a:pPr defTabSz="783756">
              <a:defRPr/>
            </a:pPr>
            <a:endParaRPr lang="ko-KR" altLang="en-US" dirty="0">
              <a:solidFill>
                <a:prstClr val="black">
                  <a:tint val="75000"/>
                </a:prstClr>
              </a:solidFill>
            </a:endParaRPr>
          </a:p>
        </p:txBody>
      </p:sp>
      <p:sp>
        <p:nvSpPr>
          <p:cNvPr id="4" name="슬라이드 번호 개체 틀 3"/>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dirty="0">
              <a:solidFill>
                <a:prstClr val="black">
                  <a:tint val="75000"/>
                </a:prstClr>
              </a:solidFill>
            </a:endParaRPr>
          </a:p>
        </p:txBody>
      </p:sp>
    </p:spTree>
    <p:extLst>
      <p:ext uri="{BB962C8B-B14F-4D97-AF65-F5344CB8AC3E}">
        <p14:creationId xmlns:p14="http://schemas.microsoft.com/office/powerpoint/2010/main" val="2034443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3" y="273050"/>
            <a:ext cx="4011083" cy="1162050"/>
          </a:xfrm>
        </p:spPr>
        <p:txBody>
          <a:bodyPr anchor="b"/>
          <a:lstStyle>
            <a:lvl1pPr algn="l">
              <a:defRPr sz="1372" b="1"/>
            </a:lvl1pPr>
          </a:lstStyle>
          <a:p>
            <a:r>
              <a:rPr lang="ko-KR" altLang="en-US"/>
              <a:t>마스터 제목 스타일 편집</a:t>
            </a:r>
          </a:p>
        </p:txBody>
      </p:sp>
      <p:sp>
        <p:nvSpPr>
          <p:cNvPr id="3" name="내용 개체 틀 2"/>
          <p:cNvSpPr>
            <a:spLocks noGrp="1"/>
          </p:cNvSpPr>
          <p:nvPr>
            <p:ph idx="1"/>
          </p:nvPr>
        </p:nvSpPr>
        <p:spPr>
          <a:xfrm>
            <a:off x="4766737" y="273052"/>
            <a:ext cx="6815667" cy="5853112"/>
          </a:xfrm>
        </p:spPr>
        <p:txBody>
          <a:bodyPr/>
          <a:lstStyle>
            <a:lvl1pPr>
              <a:defRPr sz="2210"/>
            </a:lvl1pPr>
            <a:lvl2pPr>
              <a:defRPr sz="1904"/>
            </a:lvl2pPr>
            <a:lvl3pPr>
              <a:defRPr sz="1676"/>
            </a:lvl3pPr>
            <a:lvl4pPr>
              <a:defRPr sz="1372"/>
            </a:lvl4pPr>
            <a:lvl5pPr>
              <a:defRPr sz="1372"/>
            </a:lvl5pPr>
            <a:lvl6pPr>
              <a:defRPr sz="1372"/>
            </a:lvl6pPr>
            <a:lvl7pPr>
              <a:defRPr sz="1372"/>
            </a:lvl7pPr>
            <a:lvl8pPr>
              <a:defRPr sz="1372"/>
            </a:lvl8pPr>
            <a:lvl9pPr>
              <a:defRPr sz="1372"/>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609603" y="1435103"/>
            <a:ext cx="4011083" cy="4691063"/>
          </a:xfrm>
        </p:spPr>
        <p:txBody>
          <a:bodyPr/>
          <a:lstStyle>
            <a:lvl1pPr marL="0" indent="0">
              <a:buNone/>
              <a:defRPr sz="990"/>
            </a:lvl1pPr>
            <a:lvl2pPr marL="313502" indent="0">
              <a:buNone/>
              <a:defRPr sz="838"/>
            </a:lvl2pPr>
            <a:lvl3pPr marL="627005" indent="0">
              <a:buNone/>
              <a:defRPr sz="686"/>
            </a:lvl3pPr>
            <a:lvl4pPr marL="940507" indent="0">
              <a:buNone/>
              <a:defRPr sz="609"/>
            </a:lvl4pPr>
            <a:lvl5pPr marL="1254010" indent="0">
              <a:buNone/>
              <a:defRPr sz="609"/>
            </a:lvl5pPr>
            <a:lvl6pPr marL="1567512" indent="0">
              <a:buNone/>
              <a:defRPr sz="609"/>
            </a:lvl6pPr>
            <a:lvl7pPr marL="1881015" indent="0">
              <a:buNone/>
              <a:defRPr sz="609"/>
            </a:lvl7pPr>
            <a:lvl8pPr marL="2194517" indent="0">
              <a:buNone/>
              <a:defRPr sz="609"/>
            </a:lvl8pPr>
            <a:lvl9pPr marL="2508019" indent="0">
              <a:buNone/>
              <a:defRPr sz="609"/>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2021-04-27</a:t>
            </a:fld>
            <a:endParaRPr lang="ko-KR" altLang="en-US" dirty="0">
              <a:solidFill>
                <a:prstClr val="black">
                  <a:tint val="75000"/>
                </a:prstClr>
              </a:solidFill>
            </a:endParaRPr>
          </a:p>
        </p:txBody>
      </p:sp>
      <p:sp>
        <p:nvSpPr>
          <p:cNvPr id="6" name="바닥글 개체 틀 5"/>
          <p:cNvSpPr>
            <a:spLocks noGrp="1"/>
          </p:cNvSpPr>
          <p:nvPr>
            <p:ph type="ftr" sz="quarter" idx="11"/>
          </p:nvPr>
        </p:nvSpPr>
        <p:spPr/>
        <p:txBody>
          <a:bodyPr/>
          <a:lstStyle/>
          <a:p>
            <a:pPr defTabSz="783756">
              <a:defRPr/>
            </a:pPr>
            <a:endParaRPr lang="ko-KR" altLang="en-US"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dirty="0">
              <a:solidFill>
                <a:prstClr val="black">
                  <a:tint val="75000"/>
                </a:prstClr>
              </a:solidFill>
            </a:endParaRPr>
          </a:p>
        </p:txBody>
      </p:sp>
    </p:spTree>
    <p:extLst>
      <p:ext uri="{BB962C8B-B14F-4D97-AF65-F5344CB8AC3E}">
        <p14:creationId xmlns:p14="http://schemas.microsoft.com/office/powerpoint/2010/main" val="2599480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20" y="4800601"/>
            <a:ext cx="7315200" cy="566738"/>
          </a:xfrm>
        </p:spPr>
        <p:txBody>
          <a:bodyPr anchor="b"/>
          <a:lstStyle>
            <a:lvl1pPr algn="l">
              <a:defRPr sz="1372" b="1"/>
            </a:lvl1pPr>
          </a:lstStyle>
          <a:p>
            <a:r>
              <a:rPr lang="ko-KR" altLang="en-US"/>
              <a:t>마스터 제목 스타일 편집</a:t>
            </a:r>
          </a:p>
        </p:txBody>
      </p:sp>
      <p:sp>
        <p:nvSpPr>
          <p:cNvPr id="3" name="그림 개체 틀 2"/>
          <p:cNvSpPr>
            <a:spLocks noGrp="1"/>
          </p:cNvSpPr>
          <p:nvPr>
            <p:ph type="pic" idx="1"/>
          </p:nvPr>
        </p:nvSpPr>
        <p:spPr>
          <a:xfrm>
            <a:off x="2389720" y="612778"/>
            <a:ext cx="7315200" cy="4114800"/>
          </a:xfrm>
        </p:spPr>
        <p:txBody>
          <a:bodyPr/>
          <a:lstStyle>
            <a:lvl1pPr marL="0" indent="0">
              <a:buNone/>
              <a:defRPr sz="2210"/>
            </a:lvl1pPr>
            <a:lvl2pPr marL="313502" indent="0">
              <a:buNone/>
              <a:defRPr sz="1904"/>
            </a:lvl2pPr>
            <a:lvl3pPr marL="627005" indent="0">
              <a:buNone/>
              <a:defRPr sz="1676"/>
            </a:lvl3pPr>
            <a:lvl4pPr marL="940507" indent="0">
              <a:buNone/>
              <a:defRPr sz="1372"/>
            </a:lvl4pPr>
            <a:lvl5pPr marL="1254010" indent="0">
              <a:buNone/>
              <a:defRPr sz="1372"/>
            </a:lvl5pPr>
            <a:lvl6pPr marL="1567512" indent="0">
              <a:buNone/>
              <a:defRPr sz="1372"/>
            </a:lvl6pPr>
            <a:lvl7pPr marL="1881015" indent="0">
              <a:buNone/>
              <a:defRPr sz="1372"/>
            </a:lvl7pPr>
            <a:lvl8pPr marL="2194517" indent="0">
              <a:buNone/>
              <a:defRPr sz="1372"/>
            </a:lvl8pPr>
            <a:lvl9pPr marL="2508019" indent="0">
              <a:buNone/>
              <a:defRPr sz="1372"/>
            </a:lvl9pPr>
          </a:lstStyle>
          <a:p>
            <a:endParaRPr lang="ko-KR" altLang="en-US" dirty="0"/>
          </a:p>
        </p:txBody>
      </p:sp>
      <p:sp>
        <p:nvSpPr>
          <p:cNvPr id="4" name="텍스트 개체 틀 3"/>
          <p:cNvSpPr>
            <a:spLocks noGrp="1"/>
          </p:cNvSpPr>
          <p:nvPr>
            <p:ph type="body" sz="half" idx="2"/>
          </p:nvPr>
        </p:nvSpPr>
        <p:spPr>
          <a:xfrm>
            <a:off x="2389720" y="5367342"/>
            <a:ext cx="7315200" cy="804862"/>
          </a:xfrm>
        </p:spPr>
        <p:txBody>
          <a:bodyPr/>
          <a:lstStyle>
            <a:lvl1pPr marL="0" indent="0">
              <a:buNone/>
              <a:defRPr sz="990"/>
            </a:lvl1pPr>
            <a:lvl2pPr marL="313502" indent="0">
              <a:buNone/>
              <a:defRPr sz="838"/>
            </a:lvl2pPr>
            <a:lvl3pPr marL="627005" indent="0">
              <a:buNone/>
              <a:defRPr sz="686"/>
            </a:lvl3pPr>
            <a:lvl4pPr marL="940507" indent="0">
              <a:buNone/>
              <a:defRPr sz="609"/>
            </a:lvl4pPr>
            <a:lvl5pPr marL="1254010" indent="0">
              <a:buNone/>
              <a:defRPr sz="609"/>
            </a:lvl5pPr>
            <a:lvl6pPr marL="1567512" indent="0">
              <a:buNone/>
              <a:defRPr sz="609"/>
            </a:lvl6pPr>
            <a:lvl7pPr marL="1881015" indent="0">
              <a:buNone/>
              <a:defRPr sz="609"/>
            </a:lvl7pPr>
            <a:lvl8pPr marL="2194517" indent="0">
              <a:buNone/>
              <a:defRPr sz="609"/>
            </a:lvl8pPr>
            <a:lvl9pPr marL="2508019" indent="0">
              <a:buNone/>
              <a:defRPr sz="609"/>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2021-04-27</a:t>
            </a:fld>
            <a:endParaRPr lang="ko-KR" altLang="en-US" dirty="0">
              <a:solidFill>
                <a:prstClr val="black">
                  <a:tint val="75000"/>
                </a:prstClr>
              </a:solidFill>
            </a:endParaRPr>
          </a:p>
        </p:txBody>
      </p:sp>
      <p:sp>
        <p:nvSpPr>
          <p:cNvPr id="6" name="바닥글 개체 틀 5"/>
          <p:cNvSpPr>
            <a:spLocks noGrp="1"/>
          </p:cNvSpPr>
          <p:nvPr>
            <p:ph type="ftr" sz="quarter" idx="11"/>
          </p:nvPr>
        </p:nvSpPr>
        <p:spPr/>
        <p:txBody>
          <a:bodyPr/>
          <a:lstStyle/>
          <a:p>
            <a:pPr defTabSz="783756">
              <a:defRPr/>
            </a:pPr>
            <a:endParaRPr lang="ko-KR" altLang="en-US"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dirty="0">
              <a:solidFill>
                <a:prstClr val="black">
                  <a:tint val="75000"/>
                </a:prstClr>
              </a:solidFill>
            </a:endParaRPr>
          </a:p>
        </p:txBody>
      </p:sp>
    </p:spTree>
    <p:extLst>
      <p:ext uri="{BB962C8B-B14F-4D97-AF65-F5344CB8AC3E}">
        <p14:creationId xmlns:p14="http://schemas.microsoft.com/office/powerpoint/2010/main" val="1052627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2021-04-27</a:t>
            </a:fld>
            <a:endParaRPr lang="ko-KR" altLang="en-US" dirty="0">
              <a:solidFill>
                <a:prstClr val="black">
                  <a:tint val="75000"/>
                </a:prstClr>
              </a:solidFill>
            </a:endParaRPr>
          </a:p>
        </p:txBody>
      </p:sp>
      <p:sp>
        <p:nvSpPr>
          <p:cNvPr id="5" name="바닥글 개체 틀 4"/>
          <p:cNvSpPr>
            <a:spLocks noGrp="1"/>
          </p:cNvSpPr>
          <p:nvPr>
            <p:ph type="ftr" sz="quarter" idx="11"/>
          </p:nvPr>
        </p:nvSpPr>
        <p:spPr/>
        <p:txBody>
          <a:bodyPr/>
          <a:lstStyle/>
          <a:p>
            <a:pPr defTabSz="783756">
              <a:defRPr/>
            </a:pPr>
            <a:endParaRPr lang="ko-KR" altLang="en-US"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dirty="0">
              <a:solidFill>
                <a:prstClr val="black">
                  <a:tint val="75000"/>
                </a:prstClr>
              </a:solidFill>
            </a:endParaRPr>
          </a:p>
        </p:txBody>
      </p:sp>
    </p:spTree>
    <p:extLst>
      <p:ext uri="{BB962C8B-B14F-4D97-AF65-F5344CB8AC3E}">
        <p14:creationId xmlns:p14="http://schemas.microsoft.com/office/powerpoint/2010/main" val="483921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01619" y="215903"/>
            <a:ext cx="2700867" cy="4608513"/>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599020" y="215903"/>
            <a:ext cx="7899400" cy="4608513"/>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pPr defTabSz="783756">
              <a:defRPr/>
            </a:pPr>
            <a:fld id="{CED0690B-A57E-4DE3-81B5-3B0A91504032}" type="datetimeFigureOut">
              <a:rPr lang="ko-KR" altLang="en-US" smtClean="0">
                <a:solidFill>
                  <a:prstClr val="black">
                    <a:tint val="75000"/>
                  </a:prstClr>
                </a:solidFill>
              </a:rPr>
              <a:pPr defTabSz="783756">
                <a:defRPr/>
              </a:pPr>
              <a:t>2021-04-27</a:t>
            </a:fld>
            <a:endParaRPr lang="ko-KR" altLang="en-US" dirty="0">
              <a:solidFill>
                <a:prstClr val="black">
                  <a:tint val="75000"/>
                </a:prstClr>
              </a:solidFill>
            </a:endParaRPr>
          </a:p>
        </p:txBody>
      </p:sp>
      <p:sp>
        <p:nvSpPr>
          <p:cNvPr id="5" name="바닥글 개체 틀 4"/>
          <p:cNvSpPr>
            <a:spLocks noGrp="1"/>
          </p:cNvSpPr>
          <p:nvPr>
            <p:ph type="ftr" sz="quarter" idx="11"/>
          </p:nvPr>
        </p:nvSpPr>
        <p:spPr/>
        <p:txBody>
          <a:bodyPr/>
          <a:lstStyle/>
          <a:p>
            <a:pPr defTabSz="783756">
              <a:defRPr/>
            </a:pPr>
            <a:endParaRPr lang="ko-KR" altLang="en-US"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dirty="0">
              <a:solidFill>
                <a:prstClr val="black">
                  <a:tint val="75000"/>
                </a:prstClr>
              </a:solidFill>
            </a:endParaRPr>
          </a:p>
        </p:txBody>
      </p:sp>
    </p:spTree>
    <p:extLst>
      <p:ext uri="{BB962C8B-B14F-4D97-AF65-F5344CB8AC3E}">
        <p14:creationId xmlns:p14="http://schemas.microsoft.com/office/powerpoint/2010/main" val="2069858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ko-KR" altLang="en-US"/>
              <a:t>마스터 제목 스타일 편집</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E51206EB-037F-41CF-8C10-20C3129F557A}" type="datetimeFigureOut">
              <a:rPr lang="ko-KR" altLang="en-US" smtClean="0"/>
              <a:t>2021-04-27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D3F975E-BF09-4A6A-AA8E-C797CE7C49C5}" type="slidenum">
              <a:rPr lang="ko-KR" altLang="en-US" smtClean="0"/>
              <a:t>‹#›</a:t>
            </a:fld>
            <a:endParaRPr lang="ko-KR" altLang="en-US"/>
          </a:p>
        </p:txBody>
      </p:sp>
    </p:spTree>
    <p:extLst>
      <p:ext uri="{BB962C8B-B14F-4D97-AF65-F5344CB8AC3E}">
        <p14:creationId xmlns:p14="http://schemas.microsoft.com/office/powerpoint/2010/main" val="11503757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E51206EB-037F-41CF-8C10-20C3129F557A}" type="datetimeFigureOut">
              <a:rPr lang="ko-KR" altLang="en-US" smtClean="0"/>
              <a:t>2021-04-27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D3F975E-BF09-4A6A-AA8E-C797CE7C49C5}" type="slidenum">
              <a:rPr lang="ko-KR" altLang="en-US" smtClean="0"/>
              <a:t>‹#›</a:t>
            </a:fld>
            <a:endParaRPr lang="ko-KR" altLang="en-US"/>
          </a:p>
        </p:txBody>
      </p:sp>
    </p:spTree>
    <p:extLst>
      <p:ext uri="{BB962C8B-B14F-4D97-AF65-F5344CB8AC3E}">
        <p14:creationId xmlns:p14="http://schemas.microsoft.com/office/powerpoint/2010/main" val="2467244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ko-KR" altLang="en-US"/>
              <a:t>마스터 제목 스타일 편집</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Date Placeholder 3"/>
          <p:cNvSpPr>
            <a:spLocks noGrp="1"/>
          </p:cNvSpPr>
          <p:nvPr>
            <p:ph type="dt" sz="half" idx="10"/>
          </p:nvPr>
        </p:nvSpPr>
        <p:spPr/>
        <p:txBody>
          <a:bodyPr/>
          <a:lstStyle/>
          <a:p>
            <a:fld id="{E51206EB-037F-41CF-8C10-20C3129F557A}" type="datetimeFigureOut">
              <a:rPr lang="ko-KR" altLang="en-US" smtClean="0"/>
              <a:t>2021-04-27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D3F975E-BF09-4A6A-AA8E-C797CE7C49C5}" type="slidenum">
              <a:rPr lang="ko-KR" altLang="en-US" smtClean="0"/>
              <a:t>‹#›</a:t>
            </a:fld>
            <a:endParaRPr lang="ko-KR" altLang="en-US"/>
          </a:p>
        </p:txBody>
      </p:sp>
    </p:spTree>
    <p:extLst>
      <p:ext uri="{BB962C8B-B14F-4D97-AF65-F5344CB8AC3E}">
        <p14:creationId xmlns:p14="http://schemas.microsoft.com/office/powerpoint/2010/main" val="6020033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Date Placeholder 4"/>
          <p:cNvSpPr>
            <a:spLocks noGrp="1"/>
          </p:cNvSpPr>
          <p:nvPr>
            <p:ph type="dt" sz="half" idx="10"/>
          </p:nvPr>
        </p:nvSpPr>
        <p:spPr/>
        <p:txBody>
          <a:bodyPr/>
          <a:lstStyle/>
          <a:p>
            <a:fld id="{E51206EB-037F-41CF-8C10-20C3129F557A}" type="datetimeFigureOut">
              <a:rPr lang="ko-KR" altLang="en-US" smtClean="0"/>
              <a:t>2021-04-27</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6D3F975E-BF09-4A6A-AA8E-C797CE7C49C5}" type="slidenum">
              <a:rPr lang="ko-KR" altLang="en-US" smtClean="0"/>
              <a:t>‹#›</a:t>
            </a:fld>
            <a:endParaRPr lang="ko-KR" altLang="en-US"/>
          </a:p>
        </p:txBody>
      </p:sp>
    </p:spTree>
    <p:extLst>
      <p:ext uri="{BB962C8B-B14F-4D97-AF65-F5344CB8AC3E}">
        <p14:creationId xmlns:p14="http://schemas.microsoft.com/office/powerpoint/2010/main" val="37928995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Content Placeholder 3"/>
          <p:cNvSpPr>
            <a:spLocks noGrp="1"/>
          </p:cNvSpPr>
          <p:nvPr>
            <p:ph sz="half" idx="2"/>
          </p:nvPr>
        </p:nvSpPr>
        <p:spPr>
          <a:xfrm>
            <a:off x="839789"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Content Placeholder 5"/>
          <p:cNvSpPr>
            <a:spLocks noGrp="1"/>
          </p:cNvSpPr>
          <p:nvPr>
            <p:ph sz="quarter" idx="4"/>
          </p:nvPr>
        </p:nvSpPr>
        <p:spPr>
          <a:xfrm>
            <a:off x="6172201"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7" name="Date Placeholder 6"/>
          <p:cNvSpPr>
            <a:spLocks noGrp="1"/>
          </p:cNvSpPr>
          <p:nvPr>
            <p:ph type="dt" sz="half" idx="10"/>
          </p:nvPr>
        </p:nvSpPr>
        <p:spPr/>
        <p:txBody>
          <a:bodyPr/>
          <a:lstStyle/>
          <a:p>
            <a:fld id="{E51206EB-037F-41CF-8C10-20C3129F557A}" type="datetimeFigureOut">
              <a:rPr lang="ko-KR" altLang="en-US" smtClean="0"/>
              <a:t>2021-04-27</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6D3F975E-BF09-4A6A-AA8E-C797CE7C49C5}" type="slidenum">
              <a:rPr lang="ko-KR" altLang="en-US" smtClean="0"/>
              <a:t>‹#›</a:t>
            </a:fld>
            <a:endParaRPr lang="ko-KR" altLang="en-US"/>
          </a:p>
        </p:txBody>
      </p:sp>
    </p:spTree>
    <p:extLst>
      <p:ext uri="{BB962C8B-B14F-4D97-AF65-F5344CB8AC3E}">
        <p14:creationId xmlns:p14="http://schemas.microsoft.com/office/powerpoint/2010/main" val="19654760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E51206EB-037F-41CF-8C10-20C3129F557A}" type="datetimeFigureOut">
              <a:rPr lang="ko-KR" altLang="en-US" smtClean="0"/>
              <a:t>2021-04-27</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6D3F975E-BF09-4A6A-AA8E-C797CE7C49C5}" type="slidenum">
              <a:rPr lang="ko-KR" altLang="en-US" smtClean="0"/>
              <a:t>‹#›</a:t>
            </a:fld>
            <a:endParaRPr lang="ko-KR" altLang="en-US"/>
          </a:p>
        </p:txBody>
      </p:sp>
    </p:spTree>
    <p:extLst>
      <p:ext uri="{BB962C8B-B14F-4D97-AF65-F5344CB8AC3E}">
        <p14:creationId xmlns:p14="http://schemas.microsoft.com/office/powerpoint/2010/main" val="30685947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1206EB-037F-41CF-8C10-20C3129F557A}" type="datetimeFigureOut">
              <a:rPr lang="ko-KR" altLang="en-US" smtClean="0"/>
              <a:t>2021-04-27</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6D3F975E-BF09-4A6A-AA8E-C797CE7C49C5}" type="slidenum">
              <a:rPr lang="ko-KR" altLang="en-US" smtClean="0"/>
              <a:t>‹#›</a:t>
            </a:fld>
            <a:endParaRPr lang="ko-KR" altLang="en-US"/>
          </a:p>
        </p:txBody>
      </p:sp>
    </p:spTree>
    <p:extLst>
      <p:ext uri="{BB962C8B-B14F-4D97-AF65-F5344CB8AC3E}">
        <p14:creationId xmlns:p14="http://schemas.microsoft.com/office/powerpoint/2010/main" val="41809534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E51206EB-037F-41CF-8C10-20C3129F557A}" type="datetimeFigureOut">
              <a:rPr lang="ko-KR" altLang="en-US" smtClean="0"/>
              <a:t>2021-04-27</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6D3F975E-BF09-4A6A-AA8E-C797CE7C49C5}" type="slidenum">
              <a:rPr lang="ko-KR" altLang="en-US" smtClean="0"/>
              <a:t>‹#›</a:t>
            </a:fld>
            <a:endParaRPr lang="ko-KR" altLang="en-US"/>
          </a:p>
        </p:txBody>
      </p:sp>
    </p:spTree>
    <p:extLst>
      <p:ext uri="{BB962C8B-B14F-4D97-AF65-F5344CB8AC3E}">
        <p14:creationId xmlns:p14="http://schemas.microsoft.com/office/powerpoint/2010/main" val="29253466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E51206EB-037F-41CF-8C10-20C3129F557A}" type="datetimeFigureOut">
              <a:rPr lang="ko-KR" altLang="en-US" smtClean="0"/>
              <a:t>2021-04-27</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6D3F975E-BF09-4A6A-AA8E-C797CE7C49C5}" type="slidenum">
              <a:rPr lang="ko-KR" altLang="en-US" smtClean="0"/>
              <a:t>‹#›</a:t>
            </a:fld>
            <a:endParaRPr lang="ko-KR" altLang="en-US"/>
          </a:p>
        </p:txBody>
      </p:sp>
    </p:spTree>
    <p:extLst>
      <p:ext uri="{BB962C8B-B14F-4D97-AF65-F5344CB8AC3E}">
        <p14:creationId xmlns:p14="http://schemas.microsoft.com/office/powerpoint/2010/main" val="2365063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E51206EB-037F-41CF-8C10-20C3129F557A}" type="datetimeFigureOut">
              <a:rPr lang="ko-KR" altLang="en-US" smtClean="0"/>
              <a:t>2021-04-27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D3F975E-BF09-4A6A-AA8E-C797CE7C49C5}" type="slidenum">
              <a:rPr lang="ko-KR" altLang="en-US" smtClean="0"/>
              <a:t>‹#›</a:t>
            </a:fld>
            <a:endParaRPr lang="ko-KR" altLang="en-US"/>
          </a:p>
        </p:txBody>
      </p:sp>
    </p:spTree>
    <p:extLst>
      <p:ext uri="{BB962C8B-B14F-4D97-AF65-F5344CB8AC3E}">
        <p14:creationId xmlns:p14="http://schemas.microsoft.com/office/powerpoint/2010/main" val="17193188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E51206EB-037F-41CF-8C10-20C3129F557A}" type="datetimeFigureOut">
              <a:rPr lang="ko-KR" altLang="en-US" smtClean="0"/>
              <a:t>2021-04-27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D3F975E-BF09-4A6A-AA8E-C797CE7C49C5}" type="slidenum">
              <a:rPr lang="ko-KR" altLang="en-US" smtClean="0"/>
              <a:t>‹#›</a:t>
            </a:fld>
            <a:endParaRPr lang="ko-KR" altLang="en-US"/>
          </a:p>
        </p:txBody>
      </p:sp>
    </p:spTree>
    <p:extLst>
      <p:ext uri="{BB962C8B-B14F-4D97-AF65-F5344CB8AC3E}">
        <p14:creationId xmlns:p14="http://schemas.microsoft.com/office/powerpoint/2010/main" val="18001908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cSld name="1_제목 슬라이드">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84141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rotWithShape="1">
          <a:blip r:embed="rId2"/>
          <a:srcRect l="18667" t="3778" r="17917" b="10444"/>
          <a:stretch/>
        </p:blipFill>
        <p:spPr>
          <a:xfrm>
            <a:off x="0" y="0"/>
            <a:ext cx="12192000" cy="6858000"/>
          </a:xfrm>
          <a:prstGeom prst="rect">
            <a:avLst/>
          </a:prstGeom>
        </p:spPr>
      </p:pic>
      <p:sp>
        <p:nvSpPr>
          <p:cNvPr id="8" name="직사각형 7"/>
          <p:cNvSpPr/>
          <p:nvPr userDrawn="1"/>
        </p:nvSpPr>
        <p:spPr>
          <a:xfrm>
            <a:off x="194733" y="864040"/>
            <a:ext cx="11802533" cy="5326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80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rPr>
              <a:t>탄력</a:t>
            </a:r>
            <a:endParaRPr kumimoji="0" lang="ko-KR" altLang="en-US" sz="1800" b="0"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grpSp>
        <p:nvGrpSpPr>
          <p:cNvPr id="9" name="그룹 8"/>
          <p:cNvGrpSpPr/>
          <p:nvPr userDrawn="1"/>
        </p:nvGrpSpPr>
        <p:grpSpPr>
          <a:xfrm>
            <a:off x="3265714" y="6257119"/>
            <a:ext cx="2013374" cy="534177"/>
            <a:chOff x="3594747" y="0"/>
            <a:chExt cx="4406253" cy="1169043"/>
          </a:xfrm>
        </p:grpSpPr>
        <p:pic>
          <p:nvPicPr>
            <p:cNvPr id="10" name="그림 9"/>
            <p:cNvPicPr>
              <a:picLocks noChangeAspect="1"/>
            </p:cNvPicPr>
            <p:nvPr/>
          </p:nvPicPr>
          <p:blipFill rotWithShape="1">
            <a:blip r:embed="rId3" cstate="print">
              <a:extLst>
                <a:ext uri="{28A0092B-C50C-407E-A947-70E740481C1C}">
                  <a14:useLocalDpi xmlns:a14="http://schemas.microsoft.com/office/drawing/2010/main" val="0"/>
                </a:ext>
              </a:extLst>
            </a:blip>
            <a:srcRect t="47898" b="637"/>
            <a:stretch/>
          </p:blipFill>
          <p:spPr>
            <a:xfrm>
              <a:off x="5729468" y="0"/>
              <a:ext cx="2271532" cy="1169043"/>
            </a:xfrm>
            <a:prstGeom prst="rect">
              <a:avLst/>
            </a:prstGeom>
          </p:spPr>
        </p:pic>
        <p:pic>
          <p:nvPicPr>
            <p:cNvPr id="11" name="그림 10"/>
            <p:cNvPicPr>
              <a:picLocks noChangeAspect="1"/>
            </p:cNvPicPr>
            <p:nvPr/>
          </p:nvPicPr>
          <p:blipFill rotWithShape="1">
            <a:blip r:embed="rId3" cstate="print">
              <a:extLst>
                <a:ext uri="{28A0092B-C50C-407E-A947-70E740481C1C}">
                  <a14:useLocalDpi xmlns:a14="http://schemas.microsoft.com/office/drawing/2010/main" val="0"/>
                </a:ext>
              </a:extLst>
            </a:blip>
            <a:srcRect r="4823" b="49554"/>
            <a:stretch/>
          </p:blipFill>
          <p:spPr>
            <a:xfrm>
              <a:off x="3594747" y="0"/>
              <a:ext cx="2161977" cy="1145894"/>
            </a:xfrm>
            <a:prstGeom prst="rect">
              <a:avLst/>
            </a:prstGeom>
          </p:spPr>
        </p:pic>
      </p:grpSp>
      <p:sp>
        <p:nvSpPr>
          <p:cNvPr id="12" name="제목 11"/>
          <p:cNvSpPr>
            <a:spLocks noGrp="1"/>
          </p:cNvSpPr>
          <p:nvPr>
            <p:ph type="title"/>
          </p:nvPr>
        </p:nvSpPr>
        <p:spPr>
          <a:xfrm>
            <a:off x="194732" y="138195"/>
            <a:ext cx="11802534" cy="587650"/>
          </a:xfrm>
          <a:prstGeom prst="rect">
            <a:avLst/>
          </a:prstGeom>
          <a:noFill/>
        </p:spPr>
        <p:txBody>
          <a:bodyPr/>
          <a:lstStyle>
            <a:lvl1pPr>
              <a:defRPr sz="3200" b="1"/>
            </a:lvl1pPr>
          </a:lstStyle>
          <a:p>
            <a:r>
              <a:rPr lang="ko-KR" altLang="en-US" dirty="0"/>
              <a:t>마스터 제목 스타일 편집</a:t>
            </a:r>
          </a:p>
        </p:txBody>
      </p:sp>
    </p:spTree>
    <p:extLst>
      <p:ext uri="{BB962C8B-B14F-4D97-AF65-F5344CB8AC3E}">
        <p14:creationId xmlns:p14="http://schemas.microsoft.com/office/powerpoint/2010/main" val="11433095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extLst>
      <p:ext uri="{BB962C8B-B14F-4D97-AF65-F5344CB8AC3E}">
        <p14:creationId xmlns:p14="http://schemas.microsoft.com/office/powerpoint/2010/main" val="4613929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2_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ko-KR" altLang="en-US"/>
              <a:t>마스터 제목 스타일 편집</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fld id="{E51206EB-037F-41CF-8C10-20C3129F557A}" type="datetimeFigureOut">
              <a:rPr kumimoji="0" lang="ko-KR" altLang="en-US" sz="18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l" defTabSz="914400" rtl="0" eaLnBrk="1" fontAlgn="auto" latinLnBrk="1" hangingPunct="1">
                <a:lnSpc>
                  <a:spcPct val="100000"/>
                </a:lnSpc>
                <a:spcBef>
                  <a:spcPts val="0"/>
                </a:spcBef>
                <a:spcAft>
                  <a:spcPts val="0"/>
                </a:spcAft>
                <a:buClrTx/>
                <a:buSzTx/>
                <a:buFontTx/>
                <a:buNone/>
                <a:tabLst/>
                <a:defRPr/>
              </a:pPr>
              <a:t>2021-04-27</a:t>
            </a:fld>
            <a:endParaRPr kumimoji="0" lang="ko-KR" altLang="en-US" sz="18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fld id="{6D3F975E-BF09-4A6A-AA8E-C797CE7C49C5}" type="slidenum">
              <a:rPr kumimoji="0" lang="ko-KR" altLang="en-US" sz="18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l" defTabSz="914400" rtl="0" eaLnBrk="1" fontAlgn="auto" latinLnBrk="1" hangingPunct="1">
                <a:lnSpc>
                  <a:spcPct val="100000"/>
                </a:lnSpc>
                <a:spcBef>
                  <a:spcPts val="0"/>
                </a:spcBef>
                <a:spcAft>
                  <a:spcPts val="0"/>
                </a:spcAft>
                <a:buClrTx/>
                <a:buSzTx/>
                <a:buFontTx/>
                <a:buNone/>
                <a:tabLst/>
                <a:defRPr/>
              </a:pPr>
              <a:t>‹#›</a:t>
            </a:fld>
            <a:endParaRPr kumimoji="0" lang="ko-KR" altLang="en-US" sz="18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5919211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_제목 슬라이드">
    <p:spTree>
      <p:nvGrpSpPr>
        <p:cNvPr id="1" name=""/>
        <p:cNvGrpSpPr/>
        <p:nvPr/>
      </p:nvGrpSpPr>
      <p:grpSpPr>
        <a:xfrm>
          <a:off x="0" y="0"/>
          <a:ext cx="0" cy="0"/>
          <a:chOff x="0" y="0"/>
          <a:chExt cx="0" cy="0"/>
        </a:xfrm>
      </p:grpSpPr>
      <p:sp>
        <p:nvSpPr>
          <p:cNvPr id="8" name="제목 개체 틀 1"/>
          <p:cNvSpPr>
            <a:spLocks noGrp="1"/>
          </p:cNvSpPr>
          <p:nvPr>
            <p:ph type="title"/>
          </p:nvPr>
        </p:nvSpPr>
        <p:spPr>
          <a:xfrm>
            <a:off x="269240" y="243205"/>
            <a:ext cx="11668760" cy="671195"/>
          </a:xfrm>
          <a:prstGeom prst="rect">
            <a:avLst/>
          </a:pr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lin ang="2700000" scaled="1"/>
            <a:tileRect/>
          </a:gradFill>
        </p:spPr>
        <p:txBody>
          <a:bodyPr vert="horz" lIns="91440" tIns="45720" rIns="91440" bIns="45720" rtlCol="0" anchor="ctr">
            <a:normAutofit/>
          </a:bodyPr>
          <a:lstStyle>
            <a:lvl1pPr>
              <a:defRPr sz="2800">
                <a:solidFill>
                  <a:schemeClr val="bg1"/>
                </a:solidFill>
              </a:defRPr>
            </a:lvl1pPr>
          </a:lstStyle>
          <a:p>
            <a:r>
              <a:rPr lang="ko-KR" altLang="en-US" dirty="0"/>
              <a:t>마스터 제목 스타일 편집</a:t>
            </a:r>
          </a:p>
        </p:txBody>
      </p:sp>
      <p:grpSp>
        <p:nvGrpSpPr>
          <p:cNvPr id="7" name="그룹 6"/>
          <p:cNvGrpSpPr/>
          <p:nvPr userDrawn="1"/>
        </p:nvGrpSpPr>
        <p:grpSpPr>
          <a:xfrm>
            <a:off x="2732314" y="6415328"/>
            <a:ext cx="1359626" cy="360728"/>
            <a:chOff x="3594747" y="0"/>
            <a:chExt cx="4406253" cy="1169043"/>
          </a:xfrm>
        </p:grpSpPr>
        <p:pic>
          <p:nvPicPr>
            <p:cNvPr id="10" name="그림 9"/>
            <p:cNvPicPr>
              <a:picLocks noChangeAspect="1"/>
            </p:cNvPicPr>
            <p:nvPr/>
          </p:nvPicPr>
          <p:blipFill rotWithShape="1">
            <a:blip r:embed="rId2" cstate="print">
              <a:extLst>
                <a:ext uri="{28A0092B-C50C-407E-A947-70E740481C1C}">
                  <a14:useLocalDpi xmlns:a14="http://schemas.microsoft.com/office/drawing/2010/main" val="0"/>
                </a:ext>
              </a:extLst>
            </a:blip>
            <a:srcRect t="47898" b="637"/>
            <a:stretch/>
          </p:blipFill>
          <p:spPr>
            <a:xfrm>
              <a:off x="5729468" y="0"/>
              <a:ext cx="2271532" cy="1169043"/>
            </a:xfrm>
            <a:prstGeom prst="rect">
              <a:avLst/>
            </a:prstGeom>
          </p:spPr>
        </p:pic>
        <p:pic>
          <p:nvPicPr>
            <p:cNvPr id="11" name="그림 10"/>
            <p:cNvPicPr>
              <a:picLocks noChangeAspect="1"/>
            </p:cNvPicPr>
            <p:nvPr/>
          </p:nvPicPr>
          <p:blipFill rotWithShape="1">
            <a:blip r:embed="rId3" cstate="print">
              <a:extLst>
                <a:ext uri="{28A0092B-C50C-407E-A947-70E740481C1C}">
                  <a14:useLocalDpi xmlns:a14="http://schemas.microsoft.com/office/drawing/2010/main" val="0"/>
                </a:ext>
              </a:extLst>
            </a:blip>
            <a:srcRect r="4823" b="49554"/>
            <a:stretch/>
          </p:blipFill>
          <p:spPr>
            <a:xfrm>
              <a:off x="3594747" y="0"/>
              <a:ext cx="2161977" cy="1145894"/>
            </a:xfrm>
            <a:prstGeom prst="rect">
              <a:avLst/>
            </a:prstGeom>
          </p:spPr>
        </p:pic>
      </p:grpSp>
    </p:spTree>
    <p:extLst>
      <p:ext uri="{BB962C8B-B14F-4D97-AF65-F5344CB8AC3E}">
        <p14:creationId xmlns:p14="http://schemas.microsoft.com/office/powerpoint/2010/main" val="2443852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theme" Target="../theme/theme4.xml"/><Relationship Id="rId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4451654"/>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000">
              <a:schemeClr val="tx1"/>
            </a:gs>
            <a:gs pos="100000">
              <a:srgbClr val="07033B"/>
            </a:gs>
          </a:gsLst>
          <a:lin ang="5400000" scaled="1"/>
          <a:tileRect/>
        </a:gra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609600" y="274642"/>
            <a:ext cx="10972800" cy="1143001"/>
          </a:xfrm>
          <a:prstGeom prst="rect">
            <a:avLst/>
          </a:prstGeom>
        </p:spPr>
        <p:txBody>
          <a:bodyPr vert="horz" lIns="82296" tIns="41148" rIns="82296" bIns="41148" rtlCol="0" anchor="ctr">
            <a:normAutofit/>
          </a:bodyPr>
          <a:lstStyle/>
          <a:p>
            <a:r>
              <a:rPr lang="ko-KR" altLang="en-US"/>
              <a:t>마스터 제목 스타일 편집</a:t>
            </a:r>
          </a:p>
        </p:txBody>
      </p:sp>
      <p:sp>
        <p:nvSpPr>
          <p:cNvPr id="3" name="텍스트 개체 틀 2"/>
          <p:cNvSpPr>
            <a:spLocks noGrp="1"/>
          </p:cNvSpPr>
          <p:nvPr>
            <p:ph type="body" idx="1"/>
          </p:nvPr>
        </p:nvSpPr>
        <p:spPr>
          <a:xfrm>
            <a:off x="609600" y="1600203"/>
            <a:ext cx="10972800" cy="4525963"/>
          </a:xfrm>
          <a:prstGeom prst="rect">
            <a:avLst/>
          </a:prstGeom>
        </p:spPr>
        <p:txBody>
          <a:bodyPr vert="horz" lIns="82296" tIns="41148" rIns="82296" bIns="41148"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609600" y="6356353"/>
            <a:ext cx="2844800" cy="365125"/>
          </a:xfrm>
          <a:prstGeom prst="rect">
            <a:avLst/>
          </a:prstGeom>
        </p:spPr>
        <p:txBody>
          <a:bodyPr vert="horz" lIns="82296" tIns="41148" rIns="82296" bIns="41148" rtlCol="0" anchor="ctr"/>
          <a:lstStyle>
            <a:lvl1pPr algn="l">
              <a:defRPr sz="838">
                <a:solidFill>
                  <a:schemeClr val="tx1">
                    <a:tint val="75000"/>
                  </a:schemeClr>
                </a:solidFill>
              </a:defRPr>
            </a:lvl1pPr>
          </a:lstStyle>
          <a:p>
            <a:pPr defTabSz="783756">
              <a:defRPr/>
            </a:pPr>
            <a:fld id="{CED0690B-A57E-4DE3-81B5-3B0A91504032}" type="datetimeFigureOut">
              <a:rPr lang="ko-KR" altLang="en-US" smtClean="0">
                <a:solidFill>
                  <a:prstClr val="black">
                    <a:tint val="75000"/>
                  </a:prstClr>
                </a:solidFill>
              </a:rPr>
              <a:pPr defTabSz="783756">
                <a:defRPr/>
              </a:pPr>
              <a:t>2021-04-27</a:t>
            </a:fld>
            <a:endParaRPr lang="ko-KR" altLang="en-US" dirty="0">
              <a:solidFill>
                <a:prstClr val="black">
                  <a:tint val="75000"/>
                </a:prstClr>
              </a:solidFill>
            </a:endParaRPr>
          </a:p>
        </p:txBody>
      </p:sp>
      <p:sp>
        <p:nvSpPr>
          <p:cNvPr id="5" name="바닥글 개체 틀 4"/>
          <p:cNvSpPr>
            <a:spLocks noGrp="1"/>
          </p:cNvSpPr>
          <p:nvPr>
            <p:ph type="ftr" sz="quarter" idx="3"/>
          </p:nvPr>
        </p:nvSpPr>
        <p:spPr>
          <a:xfrm>
            <a:off x="4165601" y="6356353"/>
            <a:ext cx="3860800" cy="365125"/>
          </a:xfrm>
          <a:prstGeom prst="rect">
            <a:avLst/>
          </a:prstGeom>
        </p:spPr>
        <p:txBody>
          <a:bodyPr vert="horz" lIns="82296" tIns="41148" rIns="82296" bIns="41148" rtlCol="0" anchor="ctr"/>
          <a:lstStyle>
            <a:lvl1pPr algn="ctr">
              <a:defRPr sz="838">
                <a:solidFill>
                  <a:schemeClr val="tx1">
                    <a:tint val="75000"/>
                  </a:schemeClr>
                </a:solidFill>
              </a:defRPr>
            </a:lvl1pPr>
          </a:lstStyle>
          <a:p>
            <a:pPr defTabSz="783756">
              <a:defRPr/>
            </a:pPr>
            <a:endParaRPr lang="ko-KR" altLang="en-US" dirty="0">
              <a:solidFill>
                <a:prstClr val="black">
                  <a:tint val="75000"/>
                </a:prstClr>
              </a:solidFill>
            </a:endParaRPr>
          </a:p>
        </p:txBody>
      </p:sp>
      <p:sp>
        <p:nvSpPr>
          <p:cNvPr id="6" name="슬라이드 번호 개체 틀 5"/>
          <p:cNvSpPr>
            <a:spLocks noGrp="1"/>
          </p:cNvSpPr>
          <p:nvPr>
            <p:ph type="sldNum" sz="quarter" idx="4"/>
          </p:nvPr>
        </p:nvSpPr>
        <p:spPr>
          <a:xfrm>
            <a:off x="8737600" y="6356353"/>
            <a:ext cx="2844800" cy="365125"/>
          </a:xfrm>
          <a:prstGeom prst="rect">
            <a:avLst/>
          </a:prstGeom>
        </p:spPr>
        <p:txBody>
          <a:bodyPr vert="horz" lIns="82296" tIns="41148" rIns="82296" bIns="41148" rtlCol="0" anchor="ctr"/>
          <a:lstStyle>
            <a:lvl1pPr algn="r">
              <a:defRPr sz="838">
                <a:solidFill>
                  <a:schemeClr val="tx1">
                    <a:tint val="75000"/>
                  </a:schemeClr>
                </a:solidFill>
              </a:defRPr>
            </a:lvl1pPr>
          </a:lstStyle>
          <a:p>
            <a:pPr defTabSz="783756">
              <a:defRPr/>
            </a:pPr>
            <a:fld id="{1018B668-D521-42B8-87EB-10D42012605A}" type="slidenum">
              <a:rPr lang="ko-KR" altLang="en-US" smtClean="0">
                <a:solidFill>
                  <a:prstClr val="black">
                    <a:tint val="75000"/>
                  </a:prstClr>
                </a:solidFill>
              </a:rPr>
              <a:pPr defTabSz="783756">
                <a:defRPr/>
              </a:pPr>
              <a:t>‹#›</a:t>
            </a:fld>
            <a:endParaRPr lang="ko-KR" altLang="en-US" dirty="0">
              <a:solidFill>
                <a:prstClr val="black">
                  <a:tint val="75000"/>
                </a:prstClr>
              </a:solidFill>
            </a:endParaRPr>
          </a:p>
        </p:txBody>
      </p:sp>
    </p:spTree>
    <p:extLst>
      <p:ext uri="{BB962C8B-B14F-4D97-AF65-F5344CB8AC3E}">
        <p14:creationId xmlns:p14="http://schemas.microsoft.com/office/powerpoint/2010/main" val="2031240496"/>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xStyles>
    <p:titleStyle>
      <a:lvl1pPr algn="ctr" defTabSz="627005" rtl="0" eaLnBrk="1" latinLnBrk="1" hangingPunct="1">
        <a:spcBef>
          <a:spcPct val="0"/>
        </a:spcBef>
        <a:buNone/>
        <a:defRPr sz="3047" kern="1200">
          <a:solidFill>
            <a:schemeClr val="tx1"/>
          </a:solidFill>
          <a:latin typeface="+mj-lt"/>
          <a:ea typeface="+mj-ea"/>
          <a:cs typeface="+mj-cs"/>
        </a:defRPr>
      </a:lvl1pPr>
    </p:titleStyle>
    <p:bodyStyle>
      <a:lvl1pPr marL="235126" indent="-235126" algn="l" defTabSz="627005" rtl="0" eaLnBrk="1" latinLnBrk="1" hangingPunct="1">
        <a:spcBef>
          <a:spcPct val="20000"/>
        </a:spcBef>
        <a:buFont typeface="Arial" pitchFamily="34" charset="0"/>
        <a:buChar char="•"/>
        <a:defRPr sz="2210" kern="1200">
          <a:solidFill>
            <a:schemeClr val="tx1"/>
          </a:solidFill>
          <a:latin typeface="+mn-lt"/>
          <a:ea typeface="+mn-ea"/>
          <a:cs typeface="+mn-cs"/>
        </a:defRPr>
      </a:lvl1pPr>
      <a:lvl2pPr marL="509441" indent="-195939" algn="l" defTabSz="627005" rtl="0" eaLnBrk="1" latinLnBrk="1" hangingPunct="1">
        <a:spcBef>
          <a:spcPct val="20000"/>
        </a:spcBef>
        <a:buFont typeface="Arial" pitchFamily="34" charset="0"/>
        <a:buChar char="–"/>
        <a:defRPr sz="1904" kern="1200">
          <a:solidFill>
            <a:schemeClr val="tx1"/>
          </a:solidFill>
          <a:latin typeface="+mn-lt"/>
          <a:ea typeface="+mn-ea"/>
          <a:cs typeface="+mn-cs"/>
        </a:defRPr>
      </a:lvl2pPr>
      <a:lvl3pPr marL="783756" indent="-156752" algn="l" defTabSz="627005" rtl="0" eaLnBrk="1" latinLnBrk="1" hangingPunct="1">
        <a:spcBef>
          <a:spcPct val="20000"/>
        </a:spcBef>
        <a:buFont typeface="Arial" pitchFamily="34" charset="0"/>
        <a:buChar char="•"/>
        <a:defRPr sz="1676" kern="1200">
          <a:solidFill>
            <a:schemeClr val="tx1"/>
          </a:solidFill>
          <a:latin typeface="+mn-lt"/>
          <a:ea typeface="+mn-ea"/>
          <a:cs typeface="+mn-cs"/>
        </a:defRPr>
      </a:lvl3pPr>
      <a:lvl4pPr marL="1097259" indent="-156752" algn="l" defTabSz="627005" rtl="0" eaLnBrk="1" latinLnBrk="1" hangingPunct="1">
        <a:spcBef>
          <a:spcPct val="20000"/>
        </a:spcBef>
        <a:buFont typeface="Arial" pitchFamily="34" charset="0"/>
        <a:buChar char="–"/>
        <a:defRPr sz="1372" kern="1200">
          <a:solidFill>
            <a:schemeClr val="tx1"/>
          </a:solidFill>
          <a:latin typeface="+mn-lt"/>
          <a:ea typeface="+mn-ea"/>
          <a:cs typeface="+mn-cs"/>
        </a:defRPr>
      </a:lvl4pPr>
      <a:lvl5pPr marL="1410761" indent="-156752" algn="l" defTabSz="627005" rtl="0" eaLnBrk="1" latinLnBrk="1" hangingPunct="1">
        <a:spcBef>
          <a:spcPct val="20000"/>
        </a:spcBef>
        <a:buFont typeface="Arial" pitchFamily="34" charset="0"/>
        <a:buChar char="»"/>
        <a:defRPr sz="1372" kern="1200">
          <a:solidFill>
            <a:schemeClr val="tx1"/>
          </a:solidFill>
          <a:latin typeface="+mn-lt"/>
          <a:ea typeface="+mn-ea"/>
          <a:cs typeface="+mn-cs"/>
        </a:defRPr>
      </a:lvl5pPr>
      <a:lvl6pPr marL="1724263" indent="-156752" algn="l" defTabSz="627005" rtl="0" eaLnBrk="1" latinLnBrk="1" hangingPunct="1">
        <a:spcBef>
          <a:spcPct val="20000"/>
        </a:spcBef>
        <a:buFont typeface="Arial" pitchFamily="34" charset="0"/>
        <a:buChar char="•"/>
        <a:defRPr sz="1372" kern="1200">
          <a:solidFill>
            <a:schemeClr val="tx1"/>
          </a:solidFill>
          <a:latin typeface="+mn-lt"/>
          <a:ea typeface="+mn-ea"/>
          <a:cs typeface="+mn-cs"/>
        </a:defRPr>
      </a:lvl6pPr>
      <a:lvl7pPr marL="2037765" indent="-156752" algn="l" defTabSz="627005" rtl="0" eaLnBrk="1" latinLnBrk="1" hangingPunct="1">
        <a:spcBef>
          <a:spcPct val="20000"/>
        </a:spcBef>
        <a:buFont typeface="Arial" pitchFamily="34" charset="0"/>
        <a:buChar char="•"/>
        <a:defRPr sz="1372" kern="1200">
          <a:solidFill>
            <a:schemeClr val="tx1"/>
          </a:solidFill>
          <a:latin typeface="+mn-lt"/>
          <a:ea typeface="+mn-ea"/>
          <a:cs typeface="+mn-cs"/>
        </a:defRPr>
      </a:lvl7pPr>
      <a:lvl8pPr marL="2351268" indent="-156752" algn="l" defTabSz="627005" rtl="0" eaLnBrk="1" latinLnBrk="1" hangingPunct="1">
        <a:spcBef>
          <a:spcPct val="20000"/>
        </a:spcBef>
        <a:buFont typeface="Arial" pitchFamily="34" charset="0"/>
        <a:buChar char="•"/>
        <a:defRPr sz="1372" kern="1200">
          <a:solidFill>
            <a:schemeClr val="tx1"/>
          </a:solidFill>
          <a:latin typeface="+mn-lt"/>
          <a:ea typeface="+mn-ea"/>
          <a:cs typeface="+mn-cs"/>
        </a:defRPr>
      </a:lvl8pPr>
      <a:lvl9pPr marL="2664771" indent="-156752" algn="l" defTabSz="627005" rtl="0" eaLnBrk="1" latinLnBrk="1" hangingPunct="1">
        <a:spcBef>
          <a:spcPct val="20000"/>
        </a:spcBef>
        <a:buFont typeface="Arial" pitchFamily="34" charset="0"/>
        <a:buChar char="•"/>
        <a:defRPr sz="1372" kern="1200">
          <a:solidFill>
            <a:schemeClr val="tx1"/>
          </a:solidFill>
          <a:latin typeface="+mn-lt"/>
          <a:ea typeface="+mn-ea"/>
          <a:cs typeface="+mn-cs"/>
        </a:defRPr>
      </a:lvl9pPr>
    </p:bodyStyle>
    <p:otherStyle>
      <a:defPPr>
        <a:defRPr lang="ko-KR"/>
      </a:defPPr>
      <a:lvl1pPr marL="0" algn="l" defTabSz="627005" rtl="0" eaLnBrk="1" latinLnBrk="1" hangingPunct="1">
        <a:defRPr sz="1219" kern="1200">
          <a:solidFill>
            <a:schemeClr val="tx1"/>
          </a:solidFill>
          <a:latin typeface="+mn-lt"/>
          <a:ea typeface="+mn-ea"/>
          <a:cs typeface="+mn-cs"/>
        </a:defRPr>
      </a:lvl1pPr>
      <a:lvl2pPr marL="313502" algn="l" defTabSz="627005" rtl="0" eaLnBrk="1" latinLnBrk="1" hangingPunct="1">
        <a:defRPr sz="1219" kern="1200">
          <a:solidFill>
            <a:schemeClr val="tx1"/>
          </a:solidFill>
          <a:latin typeface="+mn-lt"/>
          <a:ea typeface="+mn-ea"/>
          <a:cs typeface="+mn-cs"/>
        </a:defRPr>
      </a:lvl2pPr>
      <a:lvl3pPr marL="627005" algn="l" defTabSz="627005" rtl="0" eaLnBrk="1" latinLnBrk="1" hangingPunct="1">
        <a:defRPr sz="1219" kern="1200">
          <a:solidFill>
            <a:schemeClr val="tx1"/>
          </a:solidFill>
          <a:latin typeface="+mn-lt"/>
          <a:ea typeface="+mn-ea"/>
          <a:cs typeface="+mn-cs"/>
        </a:defRPr>
      </a:lvl3pPr>
      <a:lvl4pPr marL="940507" algn="l" defTabSz="627005" rtl="0" eaLnBrk="1" latinLnBrk="1" hangingPunct="1">
        <a:defRPr sz="1219" kern="1200">
          <a:solidFill>
            <a:schemeClr val="tx1"/>
          </a:solidFill>
          <a:latin typeface="+mn-lt"/>
          <a:ea typeface="+mn-ea"/>
          <a:cs typeface="+mn-cs"/>
        </a:defRPr>
      </a:lvl4pPr>
      <a:lvl5pPr marL="1254010" algn="l" defTabSz="627005" rtl="0" eaLnBrk="1" latinLnBrk="1" hangingPunct="1">
        <a:defRPr sz="1219" kern="1200">
          <a:solidFill>
            <a:schemeClr val="tx1"/>
          </a:solidFill>
          <a:latin typeface="+mn-lt"/>
          <a:ea typeface="+mn-ea"/>
          <a:cs typeface="+mn-cs"/>
        </a:defRPr>
      </a:lvl5pPr>
      <a:lvl6pPr marL="1567512" algn="l" defTabSz="627005" rtl="0" eaLnBrk="1" latinLnBrk="1" hangingPunct="1">
        <a:defRPr sz="1219" kern="1200">
          <a:solidFill>
            <a:schemeClr val="tx1"/>
          </a:solidFill>
          <a:latin typeface="+mn-lt"/>
          <a:ea typeface="+mn-ea"/>
          <a:cs typeface="+mn-cs"/>
        </a:defRPr>
      </a:lvl6pPr>
      <a:lvl7pPr marL="1881015" algn="l" defTabSz="627005" rtl="0" eaLnBrk="1" latinLnBrk="1" hangingPunct="1">
        <a:defRPr sz="1219" kern="1200">
          <a:solidFill>
            <a:schemeClr val="tx1"/>
          </a:solidFill>
          <a:latin typeface="+mn-lt"/>
          <a:ea typeface="+mn-ea"/>
          <a:cs typeface="+mn-cs"/>
        </a:defRPr>
      </a:lvl7pPr>
      <a:lvl8pPr marL="2194517" algn="l" defTabSz="627005" rtl="0" eaLnBrk="1" latinLnBrk="1" hangingPunct="1">
        <a:defRPr sz="1219" kern="1200">
          <a:solidFill>
            <a:schemeClr val="tx1"/>
          </a:solidFill>
          <a:latin typeface="+mn-lt"/>
          <a:ea typeface="+mn-ea"/>
          <a:cs typeface="+mn-cs"/>
        </a:defRPr>
      </a:lvl8pPr>
      <a:lvl9pPr marL="2508019" algn="l" defTabSz="627005" rtl="0" eaLnBrk="1" latinLnBrk="1" hangingPunct="1">
        <a:defRPr sz="121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1206EB-037F-41CF-8C10-20C3129F557A}" type="datetimeFigureOut">
              <a:rPr lang="ko-KR" altLang="en-US" smtClean="0"/>
              <a:t>2021-04-27</a:t>
            </a:fld>
            <a:endParaRPr lang="ko-KR"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975E-BF09-4A6A-AA8E-C797CE7C49C5}" type="slidenum">
              <a:rPr lang="ko-KR" altLang="en-US" smtClean="0"/>
              <a:t>‹#›</a:t>
            </a:fld>
            <a:endParaRPr lang="ko-KR" altLang="en-US"/>
          </a:p>
        </p:txBody>
      </p:sp>
    </p:spTree>
    <p:extLst>
      <p:ext uri="{BB962C8B-B14F-4D97-AF65-F5344CB8AC3E}">
        <p14:creationId xmlns:p14="http://schemas.microsoft.com/office/powerpoint/2010/main" val="176281270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827185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7" r:id="rId3"/>
    <p:sldLayoutId id="2147483688" r:id="rId4"/>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health.chosun.com/site/data/html_dir/2012/07/13/2012071302025.html%20/%20&#54764;&#49828;&#51312;&#49440;%20/%202017.07.13" TargetMode="Externa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m.blog.naver.com/uandi2014/221283105843%20/" TargetMode="External"/><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hyperlink" Target="https://www.youtube.com/watch?v=-aRPgvYYwAQ" TargetMode="Externa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hyperlink" Target="https://www.youtube.com/watch?v=-aRPgvYYwAQ" TargetMode="Externa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www.youtube.com/watch?v=-aRPgvYYwAQ" TargetMode="External"/><Relationship Id="rId5" Type="http://schemas.openxmlformats.org/officeDocument/2006/relationships/hyperlink" Target="https://blog.naver.com/ikjung58/120208227822" TargetMode="Externa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hyoso1.com/article/%ED%9A%A8%EC%86%8C%EC%99%80-%EA%B1%B4%EA%B0%95/7/56/?page=" TargetMode="External"/><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hyperlink" Target="https://m.blog.naver.com/PostView.nhn?blogId=staroot99&amp;logNo=220684171634&amp;proxyReferer=https://www.google.com/" TargetMode="Externa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2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54.pn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 Id="rId5" Type="http://schemas.openxmlformats.org/officeDocument/2006/relationships/image" Target="../media/image64.png"/><Relationship Id="rId4" Type="http://schemas.openxmlformats.org/officeDocument/2006/relationships/image" Target="../media/image63.jp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66.jpg"/><Relationship Id="rId5" Type="http://schemas.openxmlformats.org/officeDocument/2006/relationships/image" Target="../media/image65.pn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2"/>
          <a:srcRect l="17917" t="3926" r="17917" b="10889"/>
          <a:stretch/>
        </p:blipFill>
        <p:spPr>
          <a:xfrm>
            <a:off x="0" y="0"/>
            <a:ext cx="12192000" cy="6858000"/>
          </a:xfrm>
          <a:prstGeom prst="rect">
            <a:avLst/>
          </a:prstGeom>
        </p:spPr>
      </p:pic>
      <p:sp>
        <p:nvSpPr>
          <p:cNvPr id="6" name="직사각형 5"/>
          <p:cNvSpPr/>
          <p:nvPr/>
        </p:nvSpPr>
        <p:spPr>
          <a:xfrm>
            <a:off x="5320146" y="1323923"/>
            <a:ext cx="5868720" cy="341582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1" hangingPunct="1">
              <a:lnSpc>
                <a:spcPct val="150000"/>
              </a:lnSpc>
              <a:spcBef>
                <a:spcPts val="0"/>
              </a:spcBef>
              <a:spcAft>
                <a:spcPts val="0"/>
              </a:spcAft>
              <a:buClrTx/>
              <a:buSzTx/>
              <a:buFontTx/>
              <a:buNone/>
              <a:tabLst/>
              <a:defRPr/>
            </a:pPr>
            <a:r>
              <a:rPr lang="en-US" altLang="ko-KR" sz="8000" b="1" dirty="0">
                <a:solidFill>
                  <a:prstClr val="white"/>
                </a:solidFill>
                <a:latin typeface="맑은 고딕" panose="020B0503020000020004" pitchFamily="50" charset="-127"/>
                <a:ea typeface="맑은 고딕" panose="020B0503020000020004" pitchFamily="50" charset="-127"/>
              </a:rPr>
              <a:t>Hello,</a:t>
            </a:r>
          </a:p>
          <a:p>
            <a:pPr marL="0" marR="0" lvl="0" indent="0" algn="l" defTabSz="914400" rtl="0" eaLnBrk="1" fontAlgn="auto" latinLnBrk="1" hangingPunct="1">
              <a:lnSpc>
                <a:spcPct val="150000"/>
              </a:lnSpc>
              <a:spcBef>
                <a:spcPts val="0"/>
              </a:spcBef>
              <a:spcAft>
                <a:spcPts val="0"/>
              </a:spcAft>
              <a:buClrTx/>
              <a:buSzTx/>
              <a:buFontTx/>
              <a:buNone/>
              <a:tabLst/>
              <a:defRPr/>
            </a:pPr>
            <a:r>
              <a:rPr kumimoji="0" lang="en-US" altLang="ko-KR" sz="80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rPr>
              <a:t>GCOOPERS</a:t>
            </a:r>
            <a:endParaRPr kumimoji="0" lang="ko-KR" altLang="en-US" sz="3600" b="1"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Tree>
    <p:extLst>
      <p:ext uri="{BB962C8B-B14F-4D97-AF65-F5344CB8AC3E}">
        <p14:creationId xmlns:p14="http://schemas.microsoft.com/office/powerpoint/2010/main" val="1123820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2"/>
          <a:srcRect l="17917" t="3926" r="17917" b="10889"/>
          <a:stretch/>
        </p:blipFill>
        <p:spPr>
          <a:xfrm>
            <a:off x="0" y="0"/>
            <a:ext cx="12192000" cy="6858000"/>
          </a:xfrm>
          <a:prstGeom prst="rect">
            <a:avLst/>
          </a:prstGeom>
        </p:spPr>
      </p:pic>
      <p:sp>
        <p:nvSpPr>
          <p:cNvPr id="8" name="TextBox 7"/>
          <p:cNvSpPr txBox="1"/>
          <p:nvPr/>
        </p:nvSpPr>
        <p:spPr>
          <a:xfrm>
            <a:off x="7977359" y="854617"/>
            <a:ext cx="3073277" cy="1349087"/>
          </a:xfrm>
          <a:prstGeom prst="rect">
            <a:avLst/>
          </a:prstGeom>
          <a:noFill/>
        </p:spPr>
        <p:txBody>
          <a:bodyPr wrap="none" rtlCol="0">
            <a:spAutoFit/>
          </a:bodyPr>
          <a:lstStyle/>
          <a:p>
            <a:pPr algn="r" fontAlgn="base">
              <a:spcBef>
                <a:spcPts val="200"/>
              </a:spcBef>
              <a:spcAft>
                <a:spcPct val="0"/>
              </a:spcAft>
            </a:pPr>
            <a:r>
              <a:rPr kumimoji="1" lang="en-US" altLang="ko-KR" sz="4000" b="1" dirty="0">
                <a:ln>
                  <a:solidFill>
                    <a:prstClr val="black">
                      <a:alpha val="0"/>
                    </a:prstClr>
                  </a:solidFill>
                </a:ln>
                <a:solidFill>
                  <a:schemeClr val="bg1"/>
                </a:solidFill>
                <a:effectLst>
                  <a:outerShdw blurRad="38100" dist="38100" dir="2700000" algn="tl">
                    <a:srgbClr val="000000">
                      <a:alpha val="43137"/>
                    </a:srgbClr>
                  </a:outerShdw>
                </a:effectLst>
                <a:latin typeface="+mn-ea"/>
                <a:cs typeface="조선일보명조" panose="02030304000000000000" pitchFamily="18" charset="-127"/>
                <a:sym typeface="Wingdings" pitchFamily="2" charset="2"/>
              </a:rPr>
              <a:t>“</a:t>
            </a:r>
            <a:r>
              <a:rPr kumimoji="1" lang="en-US" altLang="ko-KR" sz="4000" b="1">
                <a:ln>
                  <a:solidFill>
                    <a:prstClr val="black">
                      <a:alpha val="0"/>
                    </a:prstClr>
                  </a:solidFill>
                </a:ln>
                <a:solidFill>
                  <a:schemeClr val="bg1"/>
                </a:solidFill>
                <a:effectLst>
                  <a:outerShdw blurRad="38100" dist="38100" dir="2700000" algn="tl">
                    <a:srgbClr val="000000">
                      <a:alpha val="43137"/>
                    </a:srgbClr>
                  </a:outerShdw>
                </a:effectLst>
                <a:latin typeface="+mn-ea"/>
                <a:cs typeface="조선일보명조" panose="02030304000000000000" pitchFamily="18" charset="-127"/>
                <a:sym typeface="Wingdings" pitchFamily="2" charset="2"/>
              </a:rPr>
              <a:t>The Spark </a:t>
            </a:r>
            <a:endParaRPr kumimoji="1" lang="en-US" altLang="ko-KR" sz="4000" b="1" dirty="0">
              <a:ln>
                <a:solidFill>
                  <a:prstClr val="black">
                    <a:alpha val="0"/>
                  </a:prstClr>
                </a:solidFill>
              </a:ln>
              <a:solidFill>
                <a:schemeClr val="bg1"/>
              </a:solidFill>
              <a:effectLst>
                <a:outerShdw blurRad="38100" dist="38100" dir="2700000" algn="tl">
                  <a:srgbClr val="000000">
                    <a:alpha val="43137"/>
                  </a:srgbClr>
                </a:outerShdw>
              </a:effectLst>
              <a:latin typeface="+mn-ea"/>
              <a:cs typeface="조선일보명조" panose="02030304000000000000" pitchFamily="18" charset="-127"/>
              <a:sym typeface="Wingdings" pitchFamily="2" charset="2"/>
            </a:endParaRPr>
          </a:p>
          <a:p>
            <a:pPr algn="r" fontAlgn="base">
              <a:spcBef>
                <a:spcPts val="200"/>
              </a:spcBef>
              <a:spcAft>
                <a:spcPct val="0"/>
              </a:spcAft>
            </a:pPr>
            <a:r>
              <a:rPr kumimoji="1" lang="en-US" altLang="ko-KR" sz="4000" b="1" dirty="0">
                <a:ln>
                  <a:solidFill>
                    <a:prstClr val="black">
                      <a:alpha val="0"/>
                    </a:prstClr>
                  </a:solidFill>
                </a:ln>
                <a:solidFill>
                  <a:schemeClr val="bg1"/>
                </a:solidFill>
                <a:effectLst>
                  <a:outerShdw blurRad="38100" dist="38100" dir="2700000" algn="tl">
                    <a:srgbClr val="000000">
                      <a:alpha val="43137"/>
                    </a:srgbClr>
                  </a:outerShdw>
                </a:effectLst>
                <a:latin typeface="+mn-ea"/>
                <a:cs typeface="조선일보명조" panose="02030304000000000000" pitchFamily="18" charset="-127"/>
                <a:sym typeface="Wingdings" pitchFamily="2" charset="2"/>
              </a:rPr>
              <a:t>of Life”</a:t>
            </a:r>
          </a:p>
        </p:txBody>
      </p:sp>
      <p:graphicFrame>
        <p:nvGraphicFramePr>
          <p:cNvPr id="7" name="다이어그램 6"/>
          <p:cNvGraphicFramePr/>
          <p:nvPr>
            <p:extLst>
              <p:ext uri="{D42A27DB-BD31-4B8C-83A1-F6EECF244321}">
                <p14:modId xmlns:p14="http://schemas.microsoft.com/office/powerpoint/2010/main" val="1202565888"/>
              </p:ext>
            </p:extLst>
          </p:nvPr>
        </p:nvGraphicFramePr>
        <p:xfrm>
          <a:off x="4442244" y="2203704"/>
          <a:ext cx="6770985" cy="45139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그림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13696" y="4406675"/>
            <a:ext cx="1550303" cy="1550303"/>
          </a:xfrm>
          <a:prstGeom prst="rect">
            <a:avLst/>
          </a:prstGeom>
        </p:spPr>
      </p:pic>
      <p:pic>
        <p:nvPicPr>
          <p:cNvPr id="11" name="그림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63736" y="3552791"/>
            <a:ext cx="1257677" cy="1257677"/>
          </a:xfrm>
          <a:prstGeom prst="rect">
            <a:avLst/>
          </a:prstGeom>
        </p:spPr>
      </p:pic>
    </p:spTree>
    <p:extLst>
      <p:ext uri="{BB962C8B-B14F-4D97-AF65-F5344CB8AC3E}">
        <p14:creationId xmlns:p14="http://schemas.microsoft.com/office/powerpoint/2010/main" val="96331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03199" y="102969"/>
            <a:ext cx="11748007" cy="584775"/>
          </a:xfrm>
          <a:prstGeom prst="rect">
            <a:avLst/>
          </a:prstGeom>
          <a:noFill/>
        </p:spPr>
        <p:txBody>
          <a:bodyPr wrap="square" rtlCol="0">
            <a:spAutoFit/>
          </a:bodyPr>
          <a:lstStyle/>
          <a:p>
            <a:r>
              <a:rPr lang="ko-KR" altLang="en-US" sz="3200" b="1" dirty="0">
                <a:solidFill>
                  <a:srgbClr val="FF0000"/>
                </a:solidFill>
                <a:latin typeface="+mj-ea"/>
                <a:ea typeface="+mj-ea"/>
              </a:rPr>
              <a:t>모모 </a:t>
            </a:r>
            <a:r>
              <a:rPr lang="ko-KR" altLang="en-US" sz="3200" b="1" dirty="0">
                <a:latin typeface="+mj-ea"/>
                <a:ea typeface="+mj-ea"/>
              </a:rPr>
              <a:t>가 </a:t>
            </a:r>
            <a:r>
              <a:rPr lang="en-US" altLang="ko-KR" sz="3200" b="1" dirty="0">
                <a:latin typeface="+mj-ea"/>
                <a:ea typeface="+mj-ea"/>
              </a:rPr>
              <a:t>  Who Knew Enzymes Even Did All This?</a:t>
            </a:r>
            <a:endParaRPr lang="ko-KR" altLang="en-US" sz="3200" b="1" dirty="0">
              <a:latin typeface="+mj-ea"/>
              <a:ea typeface="+mj-ea"/>
            </a:endParaRPr>
          </a:p>
        </p:txBody>
      </p:sp>
      <p:sp>
        <p:nvSpPr>
          <p:cNvPr id="12" name="TextBox 11"/>
          <p:cNvSpPr txBox="1"/>
          <p:nvPr/>
        </p:nvSpPr>
        <p:spPr>
          <a:xfrm>
            <a:off x="158772" y="109606"/>
            <a:ext cx="1855766" cy="584775"/>
          </a:xfrm>
          <a:prstGeom prst="rect">
            <a:avLst/>
          </a:prstGeom>
          <a:solidFill>
            <a:srgbClr val="FF0000"/>
          </a:solidFill>
        </p:spPr>
        <p:txBody>
          <a:bodyPr wrap="square" rtlCol="0">
            <a:spAutoFit/>
          </a:bodyPr>
          <a:lstStyle/>
          <a:p>
            <a:r>
              <a:rPr lang="en-US" altLang="ko-KR" sz="3200" b="1" dirty="0">
                <a:solidFill>
                  <a:schemeClr val="bg1"/>
                </a:solidFill>
              </a:rPr>
              <a:t>Enzymes</a:t>
            </a:r>
            <a:endParaRPr lang="ko-KR" altLang="en-US" sz="3200" b="1" dirty="0">
              <a:solidFill>
                <a:schemeClr val="bg1"/>
              </a:solidFill>
            </a:endParaRPr>
          </a:p>
        </p:txBody>
      </p:sp>
      <p:sp>
        <p:nvSpPr>
          <p:cNvPr id="13" name="직사각형 12"/>
          <p:cNvSpPr/>
          <p:nvPr/>
        </p:nvSpPr>
        <p:spPr>
          <a:xfrm>
            <a:off x="257175" y="894145"/>
            <a:ext cx="11694033" cy="786434"/>
          </a:xfrm>
          <a:prstGeom prst="rect">
            <a:avLst/>
          </a:prstGeom>
          <a:solidFill>
            <a:schemeClr val="tx2">
              <a:lumMod val="20000"/>
              <a:lumOff val="80000"/>
            </a:schemeClr>
          </a:solidFill>
        </p:spPr>
        <p:txBody>
          <a:bodyPr wrap="square">
            <a:spAutoFit/>
          </a:bodyPr>
          <a:lstStyle/>
          <a:p>
            <a:pPr lvl="0" eaLnBrk="0" fontAlgn="base" hangingPunct="0">
              <a:lnSpc>
                <a:spcPct val="150000"/>
              </a:lnSpc>
              <a:spcBef>
                <a:spcPct val="20000"/>
              </a:spcBef>
              <a:spcAft>
                <a:spcPct val="0"/>
              </a:spcAft>
            </a:pPr>
            <a:r>
              <a:rPr lang="en-US" altLang="ko-KR" sz="1400" b="1" dirty="0">
                <a:solidFill>
                  <a:srgbClr val="0070C0"/>
                </a:solidFill>
                <a:latin typeface="+mn-ea"/>
              </a:rPr>
              <a:t>Fertilization occurs </a:t>
            </a:r>
            <a:r>
              <a:rPr lang="en-US" altLang="ko-KR" sz="1400" b="1" dirty="0">
                <a:solidFill>
                  <a:prstClr val="black"/>
                </a:solidFill>
                <a:latin typeface="+mn-ea"/>
              </a:rPr>
              <a:t>when the sperm penetrates the cell membrane of the egg cell with </a:t>
            </a:r>
            <a:r>
              <a:rPr lang="en-US" altLang="ko-KR" sz="1400" b="1" dirty="0">
                <a:solidFill>
                  <a:srgbClr val="FF0000"/>
                </a:solidFill>
                <a:latin typeface="+mn-ea"/>
              </a:rPr>
              <a:t>**</a:t>
            </a:r>
            <a:r>
              <a:rPr lang="en-US" altLang="ko-KR" sz="1400" b="1" dirty="0">
                <a:solidFill>
                  <a:srgbClr val="0070C0"/>
                </a:solidFill>
                <a:latin typeface="+mn-ea"/>
              </a:rPr>
              <a:t>.</a:t>
            </a:r>
          </a:p>
          <a:p>
            <a:pPr lvl="0" eaLnBrk="0" fontAlgn="base" hangingPunct="0">
              <a:lnSpc>
                <a:spcPct val="150000"/>
              </a:lnSpc>
              <a:spcBef>
                <a:spcPct val="20000"/>
              </a:spcBef>
              <a:spcAft>
                <a:spcPct val="0"/>
              </a:spcAft>
            </a:pPr>
            <a:r>
              <a:rPr lang="en-US" altLang="ko-KR" sz="1400" b="1" dirty="0">
                <a:solidFill>
                  <a:srgbClr val="0070C0"/>
                </a:solidFill>
                <a:latin typeface="+mn-ea"/>
              </a:rPr>
              <a:t>From the beginning of life </a:t>
            </a:r>
            <a:r>
              <a:rPr lang="en-US" altLang="ko-KR" sz="1600" b="1" dirty="0">
                <a:solidFill>
                  <a:srgbClr val="FF0000"/>
                </a:solidFill>
                <a:latin typeface="+mn-ea"/>
              </a:rPr>
              <a:t>**</a:t>
            </a:r>
            <a:r>
              <a:rPr lang="en-US" altLang="ko-KR" sz="1400" b="1" dirty="0">
                <a:solidFill>
                  <a:prstClr val="black"/>
                </a:solidFill>
                <a:latin typeface="+mn-ea"/>
              </a:rPr>
              <a:t>has a role.</a:t>
            </a:r>
          </a:p>
        </p:txBody>
      </p:sp>
      <p:sp>
        <p:nvSpPr>
          <p:cNvPr id="14" name="직사각형 13"/>
          <p:cNvSpPr/>
          <p:nvPr/>
        </p:nvSpPr>
        <p:spPr>
          <a:xfrm>
            <a:off x="257174" y="1937200"/>
            <a:ext cx="11694034" cy="786306"/>
          </a:xfrm>
          <a:prstGeom prst="rect">
            <a:avLst/>
          </a:prstGeom>
          <a:solidFill>
            <a:schemeClr val="tx2">
              <a:lumMod val="20000"/>
              <a:lumOff val="80000"/>
            </a:schemeClr>
          </a:solidFill>
        </p:spPr>
        <p:txBody>
          <a:bodyPr wrap="square">
            <a:spAutoFit/>
          </a:bodyPr>
          <a:lstStyle/>
          <a:p>
            <a:pPr lvl="0" eaLnBrk="0" fontAlgn="base" hangingPunct="0">
              <a:lnSpc>
                <a:spcPct val="150000"/>
              </a:lnSpc>
              <a:spcBef>
                <a:spcPct val="20000"/>
              </a:spcBef>
              <a:spcAft>
                <a:spcPct val="0"/>
              </a:spcAft>
            </a:pPr>
            <a:r>
              <a:rPr lang="en-US" altLang="ko-KR" sz="1400" b="1" dirty="0">
                <a:solidFill>
                  <a:prstClr val="black"/>
                </a:solidFill>
                <a:latin typeface="+mn-ea"/>
              </a:rPr>
              <a:t>NK cells, which are immune cells penetrate cancer cell membranes with an</a:t>
            </a:r>
            <a:r>
              <a:rPr lang="ko-KR" altLang="en-US" sz="1400" b="1" dirty="0">
                <a:solidFill>
                  <a:prstClr val="black"/>
                </a:solidFill>
                <a:latin typeface="+mn-ea"/>
              </a:rPr>
              <a:t> </a:t>
            </a:r>
            <a:r>
              <a:rPr lang="en-US" altLang="ko-KR" sz="1600" b="1" dirty="0">
                <a:solidFill>
                  <a:srgbClr val="FF0000"/>
                </a:solidFill>
                <a:latin typeface="+mn-ea"/>
              </a:rPr>
              <a:t>**</a:t>
            </a:r>
            <a:r>
              <a:rPr lang="en-US" altLang="ko-KR" sz="1400" b="1" dirty="0">
                <a:solidFill>
                  <a:prstClr val="black"/>
                </a:solidFill>
                <a:latin typeface="+mn-ea"/>
              </a:rPr>
              <a:t> called Perforin,</a:t>
            </a:r>
            <a:r>
              <a:rPr lang="ko-KR" altLang="en-US" sz="1400" b="1" dirty="0">
                <a:solidFill>
                  <a:prstClr val="black"/>
                </a:solidFill>
                <a:latin typeface="+mn-ea"/>
              </a:rPr>
              <a:t> </a:t>
            </a:r>
            <a:endParaRPr lang="en-US" altLang="ko-KR" sz="1400" b="1" dirty="0">
              <a:solidFill>
                <a:prstClr val="black"/>
              </a:solidFill>
              <a:latin typeface="+mn-ea"/>
            </a:endParaRPr>
          </a:p>
          <a:p>
            <a:pPr lvl="0" eaLnBrk="0" fontAlgn="base" hangingPunct="0">
              <a:lnSpc>
                <a:spcPct val="150000"/>
              </a:lnSpc>
              <a:spcBef>
                <a:spcPct val="20000"/>
              </a:spcBef>
              <a:spcAft>
                <a:spcPct val="0"/>
              </a:spcAft>
            </a:pPr>
            <a:r>
              <a:rPr lang="en-US" altLang="ko-KR" sz="1400" b="1" dirty="0">
                <a:solidFill>
                  <a:prstClr val="black"/>
                </a:solidFill>
                <a:latin typeface="+mn-ea"/>
              </a:rPr>
              <a:t>and </a:t>
            </a:r>
            <a:r>
              <a:rPr lang="en-US" altLang="ko-KR" sz="1400" b="1" dirty="0">
                <a:solidFill>
                  <a:srgbClr val="0070C0"/>
                </a:solidFill>
                <a:latin typeface="+mn-ea"/>
              </a:rPr>
              <a:t>destroys cancer cells </a:t>
            </a:r>
            <a:r>
              <a:rPr lang="en-US" altLang="ko-KR" sz="1400" b="1" dirty="0">
                <a:solidFill>
                  <a:prstClr val="black"/>
                </a:solidFill>
                <a:latin typeface="+mn-ea"/>
              </a:rPr>
              <a:t>by secreting a protein</a:t>
            </a:r>
            <a:r>
              <a:rPr lang="en-US" altLang="ko-KR" sz="1400" b="1" dirty="0">
                <a:solidFill>
                  <a:srgbClr val="FF0000"/>
                </a:solidFill>
                <a:latin typeface="+mn-ea"/>
              </a:rPr>
              <a:t>**</a:t>
            </a:r>
            <a:r>
              <a:rPr lang="en-US" altLang="ko-KR" sz="1400" b="1" dirty="0">
                <a:solidFill>
                  <a:prstClr val="black"/>
                </a:solidFill>
                <a:latin typeface="+mn-ea"/>
              </a:rPr>
              <a:t> called granzyme. </a:t>
            </a:r>
          </a:p>
        </p:txBody>
      </p:sp>
      <p:sp>
        <p:nvSpPr>
          <p:cNvPr id="15" name="직사각형 14"/>
          <p:cNvSpPr/>
          <p:nvPr/>
        </p:nvSpPr>
        <p:spPr>
          <a:xfrm>
            <a:off x="257174" y="2950398"/>
            <a:ext cx="11694034" cy="414024"/>
          </a:xfrm>
          <a:prstGeom prst="rect">
            <a:avLst/>
          </a:prstGeom>
          <a:solidFill>
            <a:schemeClr val="tx2">
              <a:lumMod val="20000"/>
              <a:lumOff val="80000"/>
            </a:schemeClr>
          </a:solidFill>
        </p:spPr>
        <p:txBody>
          <a:bodyPr wrap="square">
            <a:spAutoFit/>
          </a:bodyPr>
          <a:lstStyle/>
          <a:p>
            <a:pPr lvl="0" eaLnBrk="0" fontAlgn="base" hangingPunct="0">
              <a:lnSpc>
                <a:spcPct val="150000"/>
              </a:lnSpc>
              <a:spcBef>
                <a:spcPct val="20000"/>
              </a:spcBef>
              <a:spcAft>
                <a:spcPct val="0"/>
              </a:spcAft>
            </a:pPr>
            <a:r>
              <a:rPr lang="en-US" altLang="ko-KR" sz="1600" b="1" dirty="0">
                <a:solidFill>
                  <a:srgbClr val="FF0000"/>
                </a:solidFill>
                <a:latin typeface="+mn-ea"/>
              </a:rPr>
              <a:t>**</a:t>
            </a:r>
            <a:r>
              <a:rPr lang="en-US" altLang="ko-KR" sz="1400" b="1" dirty="0">
                <a:solidFill>
                  <a:prstClr val="black"/>
                </a:solidFill>
                <a:latin typeface="+mn-ea"/>
              </a:rPr>
              <a:t>are necessary to move muscles. </a:t>
            </a:r>
          </a:p>
        </p:txBody>
      </p:sp>
      <p:sp>
        <p:nvSpPr>
          <p:cNvPr id="16" name="직사각형 15"/>
          <p:cNvSpPr/>
          <p:nvPr/>
        </p:nvSpPr>
        <p:spPr>
          <a:xfrm>
            <a:off x="266699" y="3593022"/>
            <a:ext cx="11684509" cy="414024"/>
          </a:xfrm>
          <a:prstGeom prst="rect">
            <a:avLst/>
          </a:prstGeom>
          <a:solidFill>
            <a:schemeClr val="tx2">
              <a:lumMod val="20000"/>
              <a:lumOff val="80000"/>
            </a:schemeClr>
          </a:solidFill>
        </p:spPr>
        <p:txBody>
          <a:bodyPr wrap="square">
            <a:spAutoFit/>
          </a:bodyPr>
          <a:lstStyle/>
          <a:p>
            <a:pPr lvl="0" eaLnBrk="0" fontAlgn="base" hangingPunct="0">
              <a:lnSpc>
                <a:spcPct val="150000"/>
              </a:lnSpc>
              <a:spcBef>
                <a:spcPct val="20000"/>
              </a:spcBef>
              <a:spcAft>
                <a:spcPct val="0"/>
              </a:spcAft>
            </a:pPr>
            <a:r>
              <a:rPr lang="en-US" altLang="ko-KR" sz="1600" b="1" dirty="0">
                <a:solidFill>
                  <a:srgbClr val="FF0000"/>
                </a:solidFill>
                <a:latin typeface="+mn-ea"/>
              </a:rPr>
              <a:t>**</a:t>
            </a:r>
            <a:r>
              <a:rPr lang="en-US" altLang="ko-KR" sz="1400" b="1" dirty="0">
                <a:solidFill>
                  <a:prstClr val="black"/>
                </a:solidFill>
                <a:latin typeface="+mn-ea"/>
              </a:rPr>
              <a:t>in red blood cells bind oxygen and hemoglobin and deliver it to other cells to </a:t>
            </a:r>
            <a:r>
              <a:rPr lang="en-US" altLang="ko-KR" sz="1400" b="1" dirty="0">
                <a:solidFill>
                  <a:srgbClr val="0070C0"/>
                </a:solidFill>
                <a:latin typeface="+mn-ea"/>
              </a:rPr>
              <a:t>help sustain life.</a:t>
            </a:r>
          </a:p>
        </p:txBody>
      </p:sp>
      <p:sp>
        <p:nvSpPr>
          <p:cNvPr id="17" name="직사각형 16"/>
          <p:cNvSpPr/>
          <p:nvPr/>
        </p:nvSpPr>
        <p:spPr>
          <a:xfrm>
            <a:off x="257174" y="4243610"/>
            <a:ext cx="11694034" cy="697050"/>
          </a:xfrm>
          <a:prstGeom prst="rect">
            <a:avLst/>
          </a:prstGeom>
          <a:solidFill>
            <a:schemeClr val="tx2">
              <a:lumMod val="20000"/>
              <a:lumOff val="80000"/>
            </a:schemeClr>
          </a:solidFill>
        </p:spPr>
        <p:txBody>
          <a:bodyPr wrap="square">
            <a:spAutoFit/>
          </a:bodyPr>
          <a:lstStyle/>
          <a:p>
            <a:pPr lvl="0" eaLnBrk="0" fontAlgn="base" hangingPunct="0">
              <a:lnSpc>
                <a:spcPct val="150000"/>
              </a:lnSpc>
              <a:spcBef>
                <a:spcPct val="20000"/>
              </a:spcBef>
              <a:spcAft>
                <a:spcPct val="0"/>
              </a:spcAft>
            </a:pPr>
            <a:r>
              <a:rPr lang="en-US" altLang="ko-KR" sz="1400" b="1" dirty="0">
                <a:solidFill>
                  <a:prstClr val="black"/>
                </a:solidFill>
                <a:latin typeface="+mn-ea"/>
              </a:rPr>
              <a:t>Without the </a:t>
            </a:r>
            <a:r>
              <a:rPr lang="en-US" altLang="ko-KR" sz="1400" b="1" dirty="0">
                <a:solidFill>
                  <a:srgbClr val="FF0000"/>
                </a:solidFill>
                <a:latin typeface="+mn-ea"/>
              </a:rPr>
              <a:t>**</a:t>
            </a:r>
            <a:r>
              <a:rPr lang="en-US" altLang="ko-KR" sz="1400" b="1" dirty="0">
                <a:solidFill>
                  <a:prstClr val="black"/>
                </a:solidFill>
                <a:latin typeface="+mn-ea"/>
              </a:rPr>
              <a:t> Acetylcholinesterase, Acetylcholine, a neurotransmitter, cannot be produced and </a:t>
            </a:r>
            <a:r>
              <a:rPr lang="en-US" altLang="ko-KR" sz="1400" b="1" dirty="0">
                <a:solidFill>
                  <a:srgbClr val="0070C0"/>
                </a:solidFill>
                <a:latin typeface="+mn-ea"/>
              </a:rPr>
              <a:t>muscle stiffness, and paralysis of respiratory systems can also occur. </a:t>
            </a:r>
            <a:endParaRPr lang="en-US" altLang="ko-KR" sz="1400" b="1" dirty="0">
              <a:solidFill>
                <a:prstClr val="black"/>
              </a:solidFill>
              <a:latin typeface="+mn-ea"/>
            </a:endParaRPr>
          </a:p>
        </p:txBody>
      </p:sp>
      <p:sp>
        <p:nvSpPr>
          <p:cNvPr id="18" name="직사각형 17"/>
          <p:cNvSpPr/>
          <p:nvPr/>
        </p:nvSpPr>
        <p:spPr>
          <a:xfrm>
            <a:off x="267606" y="5234825"/>
            <a:ext cx="11683601" cy="786434"/>
          </a:xfrm>
          <a:prstGeom prst="rect">
            <a:avLst/>
          </a:prstGeom>
          <a:solidFill>
            <a:schemeClr val="tx2">
              <a:lumMod val="20000"/>
              <a:lumOff val="80000"/>
            </a:schemeClr>
          </a:solidFill>
        </p:spPr>
        <p:txBody>
          <a:bodyPr wrap="square">
            <a:spAutoFit/>
          </a:bodyPr>
          <a:lstStyle/>
          <a:p>
            <a:pPr lvl="0" eaLnBrk="0" fontAlgn="base" hangingPunct="0">
              <a:lnSpc>
                <a:spcPct val="150000"/>
              </a:lnSpc>
              <a:spcBef>
                <a:spcPct val="20000"/>
              </a:spcBef>
              <a:spcAft>
                <a:spcPct val="0"/>
              </a:spcAft>
            </a:pPr>
            <a:r>
              <a:rPr lang="en-US" altLang="ko-KR" sz="1400" b="1" dirty="0">
                <a:solidFill>
                  <a:prstClr val="black"/>
                </a:solidFill>
                <a:latin typeface="+mn-ea"/>
              </a:rPr>
              <a:t>Nutrients that are digested and absorbed are converted into glucose </a:t>
            </a:r>
            <a:r>
              <a:rPr lang="en-US" altLang="ko-KR" sz="1400" b="1" dirty="0">
                <a:solidFill>
                  <a:srgbClr val="0070C0"/>
                </a:solidFill>
                <a:latin typeface="+mn-ea"/>
              </a:rPr>
              <a:t>to create energy(ATP) </a:t>
            </a:r>
            <a:r>
              <a:rPr lang="en-US" altLang="ko-KR" sz="1400" b="1" dirty="0">
                <a:solidFill>
                  <a:prstClr val="black"/>
                </a:solidFill>
                <a:latin typeface="+mn-ea"/>
              </a:rPr>
              <a:t>in the mitochondria.</a:t>
            </a:r>
          </a:p>
          <a:p>
            <a:pPr lvl="0" eaLnBrk="0" fontAlgn="base" hangingPunct="0">
              <a:lnSpc>
                <a:spcPct val="150000"/>
              </a:lnSpc>
              <a:spcBef>
                <a:spcPct val="20000"/>
              </a:spcBef>
              <a:spcAft>
                <a:spcPct val="0"/>
              </a:spcAft>
            </a:pPr>
            <a:r>
              <a:rPr lang="en-US" altLang="ko-KR" sz="1400" b="1" dirty="0">
                <a:solidFill>
                  <a:prstClr val="black"/>
                </a:solidFill>
                <a:latin typeface="+mn-ea"/>
              </a:rPr>
              <a:t>In order for this to occur</a:t>
            </a:r>
            <a:r>
              <a:rPr lang="ko-KR" altLang="en-US" sz="1400" b="1" dirty="0">
                <a:solidFill>
                  <a:prstClr val="black"/>
                </a:solidFill>
                <a:latin typeface="+mn-ea"/>
              </a:rPr>
              <a:t> </a:t>
            </a:r>
            <a:r>
              <a:rPr lang="en-US" altLang="ko-KR" sz="1600" b="1" dirty="0">
                <a:solidFill>
                  <a:srgbClr val="FF0000"/>
                </a:solidFill>
                <a:latin typeface="+mn-ea"/>
              </a:rPr>
              <a:t>**</a:t>
            </a:r>
            <a:r>
              <a:rPr lang="en-US" altLang="ko-KR" sz="1400" b="1" dirty="0">
                <a:solidFill>
                  <a:prstClr val="black"/>
                </a:solidFill>
                <a:latin typeface="+mn-ea"/>
              </a:rPr>
              <a:t>are necessary. </a:t>
            </a:r>
          </a:p>
        </p:txBody>
      </p:sp>
    </p:spTree>
    <p:extLst>
      <p:ext uri="{BB962C8B-B14F-4D97-AF65-F5344CB8AC3E}">
        <p14:creationId xmlns:p14="http://schemas.microsoft.com/office/powerpoint/2010/main" val="342746543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barn(inVertical)">
                                      <p:cBhvr>
                                        <p:cTn id="23" dur="500"/>
                                        <p:tgtEl>
                                          <p:spTgt spid="1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arn(inVertical)">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arn(inVertical)">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flipH="1">
            <a:off x="257174" y="124538"/>
            <a:ext cx="6003925" cy="584775"/>
          </a:xfrm>
          <a:prstGeom prst="rect">
            <a:avLst/>
          </a:prstGeom>
          <a:solidFill>
            <a:schemeClr val="bg1">
              <a:lumMod val="95000"/>
            </a:schemeClr>
          </a:solidFill>
        </p:spPr>
        <p:txBody>
          <a:bodyPr wrap="square" rtlCol="0">
            <a:spAutoFit/>
          </a:bodyPr>
          <a:lstStyle/>
          <a:p>
            <a:r>
              <a:rPr lang="en-US" altLang="ko-KR" sz="3200" b="1" dirty="0"/>
              <a:t>Enzymes…</a:t>
            </a:r>
            <a:endParaRPr lang="ko-KR" altLang="en-US" sz="3200" b="1" dirty="0"/>
          </a:p>
        </p:txBody>
      </p:sp>
      <p:sp>
        <p:nvSpPr>
          <p:cNvPr id="5" name="직사각형 4"/>
          <p:cNvSpPr/>
          <p:nvPr/>
        </p:nvSpPr>
        <p:spPr>
          <a:xfrm>
            <a:off x="257174" y="1049593"/>
            <a:ext cx="11703177" cy="5245988"/>
          </a:xfrm>
          <a:prstGeom prst="rect">
            <a:avLst/>
          </a:prstGeom>
          <a:solidFill>
            <a:schemeClr val="accent1">
              <a:lumMod val="20000"/>
              <a:lumOff val="80000"/>
            </a:schemeClr>
          </a:solidFill>
        </p:spPr>
        <p:txBody>
          <a:bodyPr wrap="square">
            <a:spAutoFit/>
          </a:bodyPr>
          <a:lstStyle/>
          <a:p>
            <a:pPr lvl="0" eaLnBrk="0" fontAlgn="base" hangingPunct="0">
              <a:lnSpc>
                <a:spcPct val="150000"/>
              </a:lnSpc>
              <a:spcBef>
                <a:spcPct val="20000"/>
              </a:spcBef>
              <a:spcAft>
                <a:spcPct val="0"/>
              </a:spcAft>
            </a:pPr>
            <a:r>
              <a:rPr lang="ko-KR" altLang="en-US" sz="1600" b="1" dirty="0">
                <a:latin typeface="+mn-ea"/>
              </a:rPr>
              <a:t> </a:t>
            </a:r>
            <a:r>
              <a:rPr lang="en-US" altLang="ko-KR" sz="1600" b="1" dirty="0">
                <a:latin typeface="+mn-ea"/>
              </a:rPr>
              <a:t>The size of an enzyme is approximately 1billionth of a millimeter. Enzymes, which are extremely small particles, exist everywhere within the body and there are over 2000 types. Some even say there are over 3000 types. </a:t>
            </a:r>
          </a:p>
          <a:p>
            <a:pPr lvl="0" eaLnBrk="0" fontAlgn="base" hangingPunct="0">
              <a:lnSpc>
                <a:spcPct val="150000"/>
              </a:lnSpc>
              <a:spcBef>
                <a:spcPct val="20000"/>
              </a:spcBef>
              <a:spcAft>
                <a:spcPct val="0"/>
              </a:spcAft>
            </a:pPr>
            <a:endParaRPr lang="en-US" altLang="ko-KR" sz="1200" dirty="0">
              <a:latin typeface="+mn-ea"/>
            </a:endParaRPr>
          </a:p>
          <a:p>
            <a:pPr lvl="0" eaLnBrk="0" fontAlgn="base" hangingPunct="0">
              <a:lnSpc>
                <a:spcPct val="150000"/>
              </a:lnSpc>
              <a:spcBef>
                <a:spcPct val="20000"/>
              </a:spcBef>
              <a:spcAft>
                <a:spcPct val="0"/>
              </a:spcAft>
            </a:pPr>
            <a:r>
              <a:rPr lang="en-US" altLang="ko-KR" sz="1200" dirty="0">
                <a:latin typeface="+mn-ea"/>
              </a:rPr>
              <a:t>Enzymes such as Amylase, which breaks down starch and “antioxidant” enzymes are more familiar among the many enzymes. </a:t>
            </a:r>
          </a:p>
          <a:p>
            <a:pPr lvl="0" eaLnBrk="0" fontAlgn="base" hangingPunct="0">
              <a:lnSpc>
                <a:spcPct val="150000"/>
              </a:lnSpc>
              <a:spcBef>
                <a:spcPct val="20000"/>
              </a:spcBef>
              <a:spcAft>
                <a:spcPct val="0"/>
              </a:spcAft>
            </a:pPr>
            <a:r>
              <a:rPr lang="en-US" altLang="ko-KR" sz="1200" dirty="0">
                <a:latin typeface="+mn-ea"/>
              </a:rPr>
              <a:t>On cuts and wounds, enzymes concentrate in the area to help stop the bleeding and help to heal and regenerate cells. </a:t>
            </a:r>
          </a:p>
          <a:p>
            <a:pPr lvl="0" eaLnBrk="0" fontAlgn="base" hangingPunct="0">
              <a:lnSpc>
                <a:spcPct val="150000"/>
              </a:lnSpc>
              <a:spcBef>
                <a:spcPct val="20000"/>
              </a:spcBef>
              <a:spcAft>
                <a:spcPct val="0"/>
              </a:spcAft>
            </a:pPr>
            <a:r>
              <a:rPr lang="en-US" altLang="ko-KR" sz="1200" dirty="0">
                <a:latin typeface="+mn-ea"/>
              </a:rPr>
              <a:t>All phenomena related to life are a chemical reaction of sorts and these chemical reactions cannot occur without enzymes.</a:t>
            </a:r>
          </a:p>
          <a:p>
            <a:pPr lvl="0" eaLnBrk="0" fontAlgn="base" hangingPunct="0">
              <a:lnSpc>
                <a:spcPct val="150000"/>
              </a:lnSpc>
              <a:spcBef>
                <a:spcPct val="20000"/>
              </a:spcBef>
              <a:spcAft>
                <a:spcPct val="0"/>
              </a:spcAft>
            </a:pPr>
            <a:r>
              <a:rPr lang="en-US" altLang="ko-KR" sz="1200" dirty="0">
                <a:latin typeface="+mn-ea"/>
              </a:rPr>
              <a:t> </a:t>
            </a:r>
          </a:p>
          <a:p>
            <a:pPr lvl="0" eaLnBrk="0" fontAlgn="base" hangingPunct="0">
              <a:lnSpc>
                <a:spcPct val="150000"/>
              </a:lnSpc>
              <a:spcBef>
                <a:spcPct val="20000"/>
              </a:spcBef>
              <a:spcAft>
                <a:spcPct val="0"/>
              </a:spcAft>
            </a:pPr>
            <a:r>
              <a:rPr lang="en-US" altLang="ko-KR" sz="1400" b="1" dirty="0">
                <a:latin typeface="+mn-ea"/>
              </a:rPr>
              <a:t>Enzymes are involved in all 4 stages of  </a:t>
            </a:r>
            <a:r>
              <a:rPr lang="en-US" altLang="ko-KR" sz="2000" b="1" dirty="0" err="1">
                <a:solidFill>
                  <a:srgbClr val="FF0000"/>
                </a:solidFill>
                <a:latin typeface="+mn-ea"/>
              </a:rPr>
              <a:t>decomposition·absorption·antioxidation·conversion</a:t>
            </a:r>
            <a:r>
              <a:rPr lang="ko-KR" altLang="en-US" sz="2000" b="1" dirty="0">
                <a:latin typeface="+mn-ea"/>
              </a:rPr>
              <a:t> </a:t>
            </a:r>
            <a:r>
              <a:rPr lang="en-US" altLang="ko-KR" sz="1400" b="1" dirty="0">
                <a:latin typeface="+mn-ea"/>
              </a:rPr>
              <a:t>and are essential to life.</a:t>
            </a:r>
          </a:p>
          <a:p>
            <a:pPr lvl="0" eaLnBrk="0" fontAlgn="base" hangingPunct="0">
              <a:lnSpc>
                <a:spcPct val="150000"/>
              </a:lnSpc>
              <a:spcBef>
                <a:spcPct val="20000"/>
              </a:spcBef>
              <a:spcAft>
                <a:spcPct val="0"/>
              </a:spcAft>
            </a:pPr>
            <a:endParaRPr lang="en-US" altLang="ko-KR" sz="1600" b="1" dirty="0">
              <a:latin typeface="+mn-ea"/>
            </a:endParaRPr>
          </a:p>
          <a:p>
            <a:pPr lvl="0" eaLnBrk="0" fontAlgn="base" hangingPunct="0">
              <a:lnSpc>
                <a:spcPct val="150000"/>
              </a:lnSpc>
              <a:spcBef>
                <a:spcPct val="20000"/>
              </a:spcBef>
              <a:spcAft>
                <a:spcPct val="0"/>
              </a:spcAft>
            </a:pPr>
            <a:r>
              <a:rPr lang="en-US" altLang="ko-KR" sz="1600" b="1" dirty="0">
                <a:latin typeface="+mn-ea"/>
              </a:rPr>
              <a:t>Enzymes are mixed in our blood or inside the cells in our organs.</a:t>
            </a:r>
            <a:r>
              <a:rPr lang="ko-KR" altLang="en-US" sz="1600" b="1" dirty="0">
                <a:latin typeface="+mn-ea"/>
              </a:rPr>
              <a:t> </a:t>
            </a:r>
            <a:endParaRPr lang="en-US" altLang="ko-KR" sz="1600" b="1" dirty="0">
              <a:latin typeface="+mn-ea"/>
            </a:endParaRPr>
          </a:p>
          <a:p>
            <a:pPr lvl="0" eaLnBrk="0" fontAlgn="base" hangingPunct="0">
              <a:lnSpc>
                <a:spcPct val="150000"/>
              </a:lnSpc>
              <a:spcBef>
                <a:spcPct val="20000"/>
              </a:spcBef>
              <a:spcAft>
                <a:spcPct val="0"/>
              </a:spcAft>
            </a:pPr>
            <a:r>
              <a:rPr lang="en-US" altLang="ko-KR" sz="1600" b="1" dirty="0">
                <a:latin typeface="+mn-ea"/>
              </a:rPr>
              <a:t>Basically they are everywhere in our body. If a person is living, they have enzymes present. </a:t>
            </a:r>
          </a:p>
          <a:p>
            <a:pPr lvl="0" eaLnBrk="0" fontAlgn="base" hangingPunct="0">
              <a:lnSpc>
                <a:spcPct val="150000"/>
              </a:lnSpc>
              <a:spcBef>
                <a:spcPct val="20000"/>
              </a:spcBef>
              <a:spcAft>
                <a:spcPct val="0"/>
              </a:spcAft>
            </a:pPr>
            <a:r>
              <a:rPr lang="en-US" altLang="ko-KR" sz="1600" b="1" dirty="0">
                <a:latin typeface="+mn-ea"/>
              </a:rPr>
              <a:t>If anything, enzymes are still active for a period of time even after life has ended. </a:t>
            </a:r>
          </a:p>
          <a:p>
            <a:pPr lvl="0" eaLnBrk="0" fontAlgn="base" hangingPunct="0">
              <a:lnSpc>
                <a:spcPct val="150000"/>
              </a:lnSpc>
              <a:spcBef>
                <a:spcPct val="20000"/>
              </a:spcBef>
              <a:spcAft>
                <a:spcPct val="0"/>
              </a:spcAft>
            </a:pPr>
            <a:endParaRPr lang="ko-KR" altLang="en-US" sz="1400" b="1" dirty="0">
              <a:latin typeface="+mn-ea"/>
            </a:endParaRPr>
          </a:p>
        </p:txBody>
      </p:sp>
      <p:cxnSp>
        <p:nvCxnSpPr>
          <p:cNvPr id="7" name="직선 연결선 6"/>
          <p:cNvCxnSpPr>
            <a:cxnSpLocks/>
          </p:cNvCxnSpPr>
          <p:nvPr/>
        </p:nvCxnSpPr>
        <p:spPr>
          <a:xfrm>
            <a:off x="331086" y="3081905"/>
            <a:ext cx="866051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0" name="그림 9"/>
          <p:cNvPicPr>
            <a:picLocks noChangeAspect="1"/>
          </p:cNvPicPr>
          <p:nvPr/>
        </p:nvPicPr>
        <p:blipFill>
          <a:blip r:embed="rId3"/>
          <a:stretch>
            <a:fillRect/>
          </a:stretch>
        </p:blipFill>
        <p:spPr>
          <a:xfrm>
            <a:off x="3668905" y="3005705"/>
            <a:ext cx="658425" cy="652329"/>
          </a:xfrm>
          <a:prstGeom prst="rect">
            <a:avLst/>
          </a:prstGeom>
        </p:spPr>
      </p:pic>
      <p:pic>
        <p:nvPicPr>
          <p:cNvPr id="11" name="그림 10"/>
          <p:cNvPicPr>
            <a:picLocks noChangeAspect="1"/>
          </p:cNvPicPr>
          <p:nvPr/>
        </p:nvPicPr>
        <p:blipFill>
          <a:blip r:embed="rId4"/>
          <a:stretch>
            <a:fillRect/>
          </a:stretch>
        </p:blipFill>
        <p:spPr>
          <a:xfrm>
            <a:off x="6795419" y="4089541"/>
            <a:ext cx="1091279" cy="969348"/>
          </a:xfrm>
          <a:prstGeom prst="rect">
            <a:avLst/>
          </a:prstGeom>
        </p:spPr>
      </p:pic>
      <p:cxnSp>
        <p:nvCxnSpPr>
          <p:cNvPr id="12" name="직선 연결선 11"/>
          <p:cNvCxnSpPr/>
          <p:nvPr/>
        </p:nvCxnSpPr>
        <p:spPr>
          <a:xfrm>
            <a:off x="331086" y="5484876"/>
            <a:ext cx="739559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직사각형 1"/>
          <p:cNvSpPr/>
          <p:nvPr/>
        </p:nvSpPr>
        <p:spPr>
          <a:xfrm>
            <a:off x="4868430" y="5858122"/>
            <a:ext cx="6992481" cy="246221"/>
          </a:xfrm>
          <a:prstGeom prst="rect">
            <a:avLst/>
          </a:prstGeom>
        </p:spPr>
        <p:txBody>
          <a:bodyPr wrap="square">
            <a:spAutoFit/>
          </a:bodyPr>
          <a:lstStyle/>
          <a:p>
            <a:r>
              <a:rPr lang="en-US" altLang="ko-KR" sz="1000" dirty="0">
                <a:hlinkClick r:id="rId5"/>
              </a:rPr>
              <a:t>Source: http://health.chosun.com/site/data/html_dir/2012/07/13/2012071302025.html / </a:t>
            </a:r>
            <a:r>
              <a:rPr lang="ko-KR" altLang="en-US" sz="1000" dirty="0">
                <a:hlinkClick r:id="rId5"/>
              </a:rPr>
              <a:t>헬스조선 </a:t>
            </a:r>
            <a:r>
              <a:rPr lang="en-US" altLang="ko-KR" sz="1000" dirty="0">
                <a:hlinkClick r:id="rId5"/>
              </a:rPr>
              <a:t>/ 2017.07.13</a:t>
            </a:r>
            <a:r>
              <a:rPr lang="ko-KR" altLang="en-US" sz="1000" dirty="0"/>
              <a:t> </a:t>
            </a:r>
          </a:p>
        </p:txBody>
      </p:sp>
    </p:spTree>
    <p:extLst>
      <p:ext uri="{BB962C8B-B14F-4D97-AF65-F5344CB8AC3E}">
        <p14:creationId xmlns:p14="http://schemas.microsoft.com/office/powerpoint/2010/main" val="1611401133"/>
      </p:ext>
    </p:extLst>
  </p:cSld>
  <p:clrMapOvr>
    <a:masterClrMapping/>
  </p:clrMapOvr>
  <p:transition spd="slow">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182880" y="128016"/>
            <a:ext cx="11823192" cy="6044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직사각형 3"/>
          <p:cNvSpPr/>
          <p:nvPr/>
        </p:nvSpPr>
        <p:spPr>
          <a:xfrm>
            <a:off x="271018" y="1814322"/>
            <a:ext cx="11616182" cy="2876550"/>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4400" b="1" dirty="0"/>
              <a:t>Lifespan depends on the amount of enzymes present.</a:t>
            </a:r>
            <a:endParaRPr lang="ko-KR" altLang="en-US" sz="4400" b="1" dirty="0"/>
          </a:p>
        </p:txBody>
      </p:sp>
    </p:spTree>
    <p:extLst>
      <p:ext uri="{BB962C8B-B14F-4D97-AF65-F5344CB8AC3E}">
        <p14:creationId xmlns:p14="http://schemas.microsoft.com/office/powerpoint/2010/main" val="187351992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3199" y="102969"/>
            <a:ext cx="11795968" cy="954107"/>
          </a:xfrm>
          <a:prstGeom prst="rect">
            <a:avLst/>
          </a:prstGeom>
          <a:noFill/>
        </p:spPr>
        <p:txBody>
          <a:bodyPr wrap="square" rtlCol="0">
            <a:spAutoFit/>
          </a:bodyPr>
          <a:lstStyle/>
          <a:p>
            <a:r>
              <a:rPr lang="en-US" altLang="ko-KR" sz="3200" b="1" dirty="0">
                <a:solidFill>
                  <a:srgbClr val="FF0000"/>
                </a:solidFill>
                <a:latin typeface="+mj-ea"/>
                <a:ea typeface="+mj-ea"/>
              </a:rPr>
              <a:t>Can you believe it?</a:t>
            </a:r>
            <a:r>
              <a:rPr lang="en-US" altLang="ko-KR" sz="3200" b="1" dirty="0">
                <a:latin typeface="+mj-ea"/>
                <a:ea typeface="+mj-ea"/>
              </a:rPr>
              <a:t> </a:t>
            </a:r>
          </a:p>
          <a:p>
            <a:r>
              <a:rPr lang="en-US" altLang="ko-KR" sz="2400" b="1" dirty="0">
                <a:latin typeface="+mj-ea"/>
                <a:ea typeface="+mj-ea"/>
              </a:rPr>
              <a:t>There’s a set amount of enzymes produced in the body during one’s lifetime?</a:t>
            </a:r>
            <a:endParaRPr lang="ko-KR" altLang="en-US" sz="2400" b="1" dirty="0">
              <a:latin typeface="+mj-ea"/>
              <a:ea typeface="+mj-ea"/>
            </a:endParaRPr>
          </a:p>
        </p:txBody>
      </p:sp>
      <p:pic>
        <p:nvPicPr>
          <p:cNvPr id="8" name="그림 7"/>
          <p:cNvPicPr>
            <a:picLocks noChangeAspect="1"/>
          </p:cNvPicPr>
          <p:nvPr/>
        </p:nvPicPr>
        <p:blipFill rotWithShape="1">
          <a:blip r:embed="rId2"/>
          <a:srcRect l="32237" t="40381" r="50054" b="16666"/>
          <a:stretch/>
        </p:blipFill>
        <p:spPr>
          <a:xfrm>
            <a:off x="7543478" y="2533762"/>
            <a:ext cx="2641600" cy="3604119"/>
          </a:xfrm>
          <a:prstGeom prst="rect">
            <a:avLst/>
          </a:prstGeom>
        </p:spPr>
      </p:pic>
      <p:sp>
        <p:nvSpPr>
          <p:cNvPr id="9" name="TextBox 8"/>
          <p:cNvSpPr txBox="1"/>
          <p:nvPr/>
        </p:nvSpPr>
        <p:spPr>
          <a:xfrm>
            <a:off x="1459563" y="1326367"/>
            <a:ext cx="7943649" cy="338554"/>
          </a:xfrm>
          <a:prstGeom prst="rect">
            <a:avLst/>
          </a:prstGeom>
          <a:noFill/>
        </p:spPr>
        <p:txBody>
          <a:bodyPr wrap="none" rtlCol="0">
            <a:spAutoFit/>
          </a:bodyPr>
          <a:lstStyle/>
          <a:p>
            <a:r>
              <a:rPr lang="en-US" altLang="ko-KR" sz="1600" b="1" dirty="0">
                <a:latin typeface="+mn-ea"/>
              </a:rPr>
              <a:t>There is a set amount of enzymes produced in the body during one’s lifetime</a:t>
            </a:r>
            <a:endParaRPr lang="ko-KR" altLang="en-US" sz="1600" b="1" dirty="0">
              <a:latin typeface="+mn-ea"/>
            </a:endParaRPr>
          </a:p>
        </p:txBody>
      </p:sp>
      <p:sp>
        <p:nvSpPr>
          <p:cNvPr id="10" name="TextBox 9"/>
          <p:cNvSpPr txBox="1"/>
          <p:nvPr/>
        </p:nvSpPr>
        <p:spPr>
          <a:xfrm>
            <a:off x="1459559" y="1707367"/>
            <a:ext cx="5802551" cy="338554"/>
          </a:xfrm>
          <a:prstGeom prst="rect">
            <a:avLst/>
          </a:prstGeom>
          <a:noFill/>
        </p:spPr>
        <p:txBody>
          <a:bodyPr wrap="none" rtlCol="0">
            <a:spAutoFit/>
          </a:bodyPr>
          <a:lstStyle/>
          <a:p>
            <a:r>
              <a:rPr lang="en-US" altLang="ko-KR" sz="1600" b="1" dirty="0">
                <a:latin typeface="+mn-ea"/>
              </a:rPr>
              <a:t>And there is a set amount of enzymes produced in a day</a:t>
            </a:r>
            <a:endParaRPr lang="ko-KR" altLang="en-US" sz="1600" b="1" dirty="0">
              <a:latin typeface="+mn-ea"/>
            </a:endParaRPr>
          </a:p>
        </p:txBody>
      </p:sp>
      <p:sp>
        <p:nvSpPr>
          <p:cNvPr id="11" name="TextBox 10"/>
          <p:cNvSpPr txBox="1"/>
          <p:nvPr/>
        </p:nvSpPr>
        <p:spPr>
          <a:xfrm>
            <a:off x="1450416" y="2077483"/>
            <a:ext cx="7596760" cy="338554"/>
          </a:xfrm>
          <a:prstGeom prst="rect">
            <a:avLst/>
          </a:prstGeom>
          <a:noFill/>
        </p:spPr>
        <p:txBody>
          <a:bodyPr wrap="none" rtlCol="0">
            <a:spAutoFit/>
          </a:bodyPr>
          <a:lstStyle/>
          <a:p>
            <a:r>
              <a:rPr lang="en-US" altLang="ko-KR" sz="1600" b="1" dirty="0">
                <a:latin typeface="+mn-ea"/>
              </a:rPr>
              <a:t>Our bodies use the daily amount of enzymes for digestion and metabolism</a:t>
            </a:r>
            <a:endParaRPr lang="ko-KR" altLang="en-US" sz="1600" b="1" dirty="0">
              <a:latin typeface="+mn-ea"/>
            </a:endParaRPr>
          </a:p>
        </p:txBody>
      </p:sp>
      <p:sp>
        <p:nvSpPr>
          <p:cNvPr id="12" name="TextBox 11"/>
          <p:cNvSpPr txBox="1"/>
          <p:nvPr/>
        </p:nvSpPr>
        <p:spPr>
          <a:xfrm>
            <a:off x="1563920" y="3219253"/>
            <a:ext cx="4122154" cy="584775"/>
          </a:xfrm>
          <a:prstGeom prst="rect">
            <a:avLst/>
          </a:prstGeom>
          <a:solidFill>
            <a:srgbClr val="C00000"/>
          </a:solidFill>
        </p:spPr>
        <p:txBody>
          <a:bodyPr wrap="none" rtlCol="0">
            <a:spAutoFit/>
          </a:bodyPr>
          <a:lstStyle/>
          <a:p>
            <a:r>
              <a:rPr lang="en-US" altLang="ko-KR" sz="1600" b="1" dirty="0">
                <a:solidFill>
                  <a:schemeClr val="bg1"/>
                </a:solidFill>
                <a:latin typeface="+mn-ea"/>
              </a:rPr>
              <a:t>The rate of enzymes used for digestion </a:t>
            </a:r>
          </a:p>
          <a:p>
            <a:r>
              <a:rPr lang="en-US" altLang="ko-KR" sz="1600" b="1" dirty="0">
                <a:solidFill>
                  <a:schemeClr val="bg1"/>
                </a:solidFill>
                <a:latin typeface="+mn-ea"/>
              </a:rPr>
              <a:t>should be lower in order to be healthy</a:t>
            </a:r>
            <a:endParaRPr lang="ko-KR" altLang="en-US" sz="1600" b="1" dirty="0">
              <a:solidFill>
                <a:schemeClr val="bg1"/>
              </a:solidFill>
              <a:latin typeface="+mn-ea"/>
            </a:endParaRPr>
          </a:p>
        </p:txBody>
      </p:sp>
      <p:sp>
        <p:nvSpPr>
          <p:cNvPr id="13" name="TextBox 12"/>
          <p:cNvSpPr txBox="1"/>
          <p:nvPr/>
        </p:nvSpPr>
        <p:spPr>
          <a:xfrm>
            <a:off x="1563920" y="2760568"/>
            <a:ext cx="3111621" cy="400110"/>
          </a:xfrm>
          <a:prstGeom prst="rect">
            <a:avLst/>
          </a:prstGeom>
          <a:noFill/>
        </p:spPr>
        <p:txBody>
          <a:bodyPr wrap="none" rtlCol="0">
            <a:spAutoFit/>
          </a:bodyPr>
          <a:lstStyle/>
          <a:p>
            <a:r>
              <a:rPr lang="en-US" altLang="ko-KR" sz="2000" b="1" dirty="0">
                <a:solidFill>
                  <a:srgbClr val="FF0000"/>
                </a:solidFill>
                <a:latin typeface="+mn-ea"/>
              </a:rPr>
              <a:t>The important thing is,</a:t>
            </a:r>
            <a:endParaRPr lang="ko-KR" altLang="en-US" sz="2000" b="1" dirty="0">
              <a:solidFill>
                <a:srgbClr val="FF0000"/>
              </a:solidFill>
              <a:latin typeface="+mn-ea"/>
            </a:endParaRPr>
          </a:p>
        </p:txBody>
      </p:sp>
      <p:sp>
        <p:nvSpPr>
          <p:cNvPr id="2" name="직사각형 1"/>
          <p:cNvSpPr/>
          <p:nvPr/>
        </p:nvSpPr>
        <p:spPr>
          <a:xfrm>
            <a:off x="1378918" y="5784334"/>
            <a:ext cx="3292889" cy="246221"/>
          </a:xfrm>
          <a:prstGeom prst="rect">
            <a:avLst/>
          </a:prstGeom>
        </p:spPr>
        <p:txBody>
          <a:bodyPr wrap="none">
            <a:spAutoFit/>
          </a:bodyPr>
          <a:lstStyle/>
          <a:p>
            <a:r>
              <a:rPr lang="en-US" altLang="ko-KR" sz="1000" dirty="0">
                <a:hlinkClick r:id="rId3"/>
              </a:rPr>
              <a:t>https://m.blog.naver.com/uandi2014/221283105843 /</a:t>
            </a:r>
            <a:endParaRPr lang="ko-KR" altLang="en-US" sz="1000" dirty="0"/>
          </a:p>
        </p:txBody>
      </p:sp>
      <p:pic>
        <p:nvPicPr>
          <p:cNvPr id="14" name="그림 13"/>
          <p:cNvPicPr>
            <a:picLocks noChangeAspect="1"/>
          </p:cNvPicPr>
          <p:nvPr/>
        </p:nvPicPr>
        <p:blipFill rotWithShape="1">
          <a:blip r:embed="rId4"/>
          <a:srcRect l="29833" t="44074" r="31417" b="28222"/>
          <a:stretch/>
        </p:blipFill>
        <p:spPr>
          <a:xfrm>
            <a:off x="1459559" y="3816609"/>
            <a:ext cx="4107688" cy="1651909"/>
          </a:xfrm>
          <a:prstGeom prst="rect">
            <a:avLst/>
          </a:prstGeom>
        </p:spPr>
      </p:pic>
      <p:sp>
        <p:nvSpPr>
          <p:cNvPr id="3" name="TextBox 2"/>
          <p:cNvSpPr txBox="1"/>
          <p:nvPr/>
        </p:nvSpPr>
        <p:spPr>
          <a:xfrm>
            <a:off x="7989454" y="3621110"/>
            <a:ext cx="511679" cy="369332"/>
          </a:xfrm>
          <a:prstGeom prst="rect">
            <a:avLst/>
          </a:prstGeom>
          <a:solidFill>
            <a:schemeClr val="tx1"/>
          </a:solidFill>
        </p:spPr>
        <p:txBody>
          <a:bodyPr wrap="none" rtlCol="0">
            <a:spAutoFit/>
          </a:bodyPr>
          <a:lstStyle/>
          <a:p>
            <a:r>
              <a:rPr lang="en-US" altLang="ko-KR" b="1" dirty="0">
                <a:solidFill>
                  <a:schemeClr val="bg1"/>
                </a:solidFill>
              </a:rPr>
              <a:t>3:7</a:t>
            </a:r>
            <a:endParaRPr lang="ko-KR" altLang="en-US" b="1" dirty="0">
              <a:solidFill>
                <a:schemeClr val="bg1"/>
              </a:solidFill>
            </a:endParaRPr>
          </a:p>
        </p:txBody>
      </p:sp>
    </p:spTree>
    <p:extLst>
      <p:ext uri="{BB962C8B-B14F-4D97-AF65-F5344CB8AC3E}">
        <p14:creationId xmlns:p14="http://schemas.microsoft.com/office/powerpoint/2010/main" val="67431483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20675" y="102969"/>
            <a:ext cx="4914900" cy="584775"/>
          </a:xfrm>
          <a:prstGeom prst="rect">
            <a:avLst/>
          </a:prstGeom>
          <a:noFill/>
        </p:spPr>
        <p:txBody>
          <a:bodyPr wrap="square" rtlCol="0">
            <a:spAutoFit/>
          </a:bodyPr>
          <a:lstStyle/>
          <a:p>
            <a:r>
              <a:rPr lang="en-US" altLang="ko-KR" sz="3200" b="1" dirty="0">
                <a:latin typeface="+mj-ea"/>
                <a:ea typeface="+mj-ea"/>
              </a:rPr>
              <a:t>Studying Enzymes</a:t>
            </a:r>
            <a:endParaRPr lang="ko-KR" altLang="en-US" sz="3200" b="1" dirty="0">
              <a:latin typeface="+mj-ea"/>
              <a:ea typeface="+mj-ea"/>
            </a:endParaRPr>
          </a:p>
        </p:txBody>
      </p:sp>
      <p:pic>
        <p:nvPicPr>
          <p:cNvPr id="12" name="그림 11"/>
          <p:cNvPicPr>
            <a:picLocks noChangeAspect="1"/>
          </p:cNvPicPr>
          <p:nvPr/>
        </p:nvPicPr>
        <p:blipFill rotWithShape="1">
          <a:blip r:embed="rId2"/>
          <a:srcRect l="31083" t="37111" r="37167" b="18148"/>
          <a:stretch/>
        </p:blipFill>
        <p:spPr>
          <a:xfrm>
            <a:off x="1726038" y="957072"/>
            <a:ext cx="3903618" cy="2434046"/>
          </a:xfrm>
          <a:prstGeom prst="rect">
            <a:avLst/>
          </a:prstGeom>
        </p:spPr>
      </p:pic>
      <p:pic>
        <p:nvPicPr>
          <p:cNvPr id="13" name="그림 12"/>
          <p:cNvPicPr>
            <a:picLocks noChangeAspect="1"/>
          </p:cNvPicPr>
          <p:nvPr/>
        </p:nvPicPr>
        <p:blipFill rotWithShape="1">
          <a:blip r:embed="rId3"/>
          <a:srcRect l="30250" t="42444" r="36833" b="20815"/>
          <a:stretch/>
        </p:blipFill>
        <p:spPr>
          <a:xfrm>
            <a:off x="6239255" y="957072"/>
            <a:ext cx="3925105" cy="2434046"/>
          </a:xfrm>
          <a:prstGeom prst="rect">
            <a:avLst/>
          </a:prstGeom>
        </p:spPr>
      </p:pic>
      <p:pic>
        <p:nvPicPr>
          <p:cNvPr id="14" name="그림 13"/>
          <p:cNvPicPr>
            <a:picLocks noChangeAspect="1"/>
          </p:cNvPicPr>
          <p:nvPr/>
        </p:nvPicPr>
        <p:blipFill rotWithShape="1">
          <a:blip r:embed="rId4"/>
          <a:srcRect l="27750" t="36222" r="40333" b="20519"/>
          <a:stretch/>
        </p:blipFill>
        <p:spPr>
          <a:xfrm>
            <a:off x="1726038" y="3594914"/>
            <a:ext cx="3903618" cy="2438400"/>
          </a:xfrm>
          <a:prstGeom prst="rect">
            <a:avLst/>
          </a:prstGeom>
        </p:spPr>
      </p:pic>
      <p:pic>
        <p:nvPicPr>
          <p:cNvPr id="15" name="그림 14"/>
          <p:cNvPicPr>
            <a:picLocks noChangeAspect="1"/>
          </p:cNvPicPr>
          <p:nvPr/>
        </p:nvPicPr>
        <p:blipFill rotWithShape="1">
          <a:blip r:embed="rId5"/>
          <a:srcRect l="27500" t="37111" r="40333" b="18889"/>
          <a:stretch/>
        </p:blipFill>
        <p:spPr>
          <a:xfrm>
            <a:off x="6239256" y="3608897"/>
            <a:ext cx="3925105" cy="2438400"/>
          </a:xfrm>
          <a:prstGeom prst="rect">
            <a:avLst/>
          </a:prstGeom>
        </p:spPr>
      </p:pic>
      <p:sp>
        <p:nvSpPr>
          <p:cNvPr id="3" name="직사각형 2"/>
          <p:cNvSpPr/>
          <p:nvPr/>
        </p:nvSpPr>
        <p:spPr>
          <a:xfrm>
            <a:off x="8338379" y="6138118"/>
            <a:ext cx="3651962" cy="253916"/>
          </a:xfrm>
          <a:prstGeom prst="rect">
            <a:avLst/>
          </a:prstGeom>
        </p:spPr>
        <p:txBody>
          <a:bodyPr wrap="none">
            <a:spAutoFit/>
          </a:bodyPr>
          <a:lstStyle/>
          <a:p>
            <a:pPr algn="ctr"/>
            <a:r>
              <a:rPr lang="ko-KR" altLang="en-US" sz="1050" dirty="0">
                <a:latin typeface="+mn-ea"/>
              </a:rPr>
              <a:t>출처 </a:t>
            </a:r>
            <a:r>
              <a:rPr lang="en-US" altLang="ko-KR" sz="1050" dirty="0">
                <a:latin typeface="+mn-ea"/>
              </a:rPr>
              <a:t>: </a:t>
            </a:r>
            <a:r>
              <a:rPr lang="en-US" altLang="ko-KR" sz="1050" dirty="0">
                <a:latin typeface="+mn-ea"/>
                <a:hlinkClick r:id="rId6"/>
              </a:rPr>
              <a:t>https://www.youtube.com/watch?v=-aRPgvYYwAQ</a:t>
            </a:r>
            <a:endParaRPr lang="ko-KR" altLang="en-US" sz="1050" dirty="0">
              <a:latin typeface="+mn-ea"/>
            </a:endParaRPr>
          </a:p>
        </p:txBody>
      </p:sp>
      <p:sp>
        <p:nvSpPr>
          <p:cNvPr id="2" name="TextBox 1">
            <a:extLst>
              <a:ext uri="{FF2B5EF4-FFF2-40B4-BE49-F238E27FC236}">
                <a16:creationId xmlns:a16="http://schemas.microsoft.com/office/drawing/2014/main" id="{DCC396A1-B39D-234A-B77C-05EF86E495FB}"/>
              </a:ext>
            </a:extLst>
          </p:cNvPr>
          <p:cNvSpPr txBox="1"/>
          <p:nvPr/>
        </p:nvSpPr>
        <p:spPr>
          <a:xfrm>
            <a:off x="1867711" y="995984"/>
            <a:ext cx="2276272" cy="307777"/>
          </a:xfrm>
          <a:prstGeom prst="rect">
            <a:avLst/>
          </a:prstGeom>
          <a:solidFill>
            <a:srgbClr val="002060"/>
          </a:solidFill>
        </p:spPr>
        <p:txBody>
          <a:bodyPr wrap="square" rtlCol="0">
            <a:spAutoFit/>
          </a:bodyPr>
          <a:lstStyle/>
          <a:p>
            <a:r>
              <a:rPr lang="en-US" sz="1400" dirty="0">
                <a:solidFill>
                  <a:schemeClr val="bg1"/>
                </a:solidFill>
              </a:rPr>
              <a:t>What are </a:t>
            </a:r>
            <a:r>
              <a:rPr lang="en-US" sz="1400" dirty="0">
                <a:solidFill>
                  <a:schemeClr val="accent4">
                    <a:lumMod val="60000"/>
                    <a:lumOff val="40000"/>
                  </a:schemeClr>
                </a:solidFill>
              </a:rPr>
              <a:t>Enzymes?</a:t>
            </a:r>
          </a:p>
        </p:txBody>
      </p:sp>
      <p:sp>
        <p:nvSpPr>
          <p:cNvPr id="9" name="TextBox 8">
            <a:extLst>
              <a:ext uri="{FF2B5EF4-FFF2-40B4-BE49-F238E27FC236}">
                <a16:creationId xmlns:a16="http://schemas.microsoft.com/office/drawing/2014/main" id="{24D81D9A-4497-C44E-AED1-26452656A6D1}"/>
              </a:ext>
            </a:extLst>
          </p:cNvPr>
          <p:cNvSpPr txBox="1"/>
          <p:nvPr/>
        </p:nvSpPr>
        <p:spPr>
          <a:xfrm>
            <a:off x="1758754" y="1303761"/>
            <a:ext cx="3831990" cy="400110"/>
          </a:xfrm>
          <a:prstGeom prst="rect">
            <a:avLst/>
          </a:prstGeom>
          <a:solidFill>
            <a:srgbClr val="002060"/>
          </a:solidFill>
        </p:spPr>
        <p:txBody>
          <a:bodyPr wrap="square" rtlCol="0">
            <a:spAutoFit/>
          </a:bodyPr>
          <a:lstStyle/>
          <a:p>
            <a:r>
              <a:rPr lang="en-US" sz="1000" dirty="0">
                <a:solidFill>
                  <a:schemeClr val="bg1"/>
                </a:solidFill>
              </a:rPr>
              <a:t>Proteins that do not undergo change themselves during a </a:t>
            </a:r>
          </a:p>
          <a:p>
            <a:r>
              <a:rPr lang="en-US" sz="1000" dirty="0">
                <a:solidFill>
                  <a:schemeClr val="bg1"/>
                </a:solidFill>
              </a:rPr>
              <a:t>chemical reaction but acts as a catalyst to a chemical reaction.</a:t>
            </a:r>
            <a:endParaRPr lang="en-US" sz="1000" dirty="0">
              <a:solidFill>
                <a:schemeClr val="accent4">
                  <a:lumMod val="60000"/>
                  <a:lumOff val="40000"/>
                </a:schemeClr>
              </a:solidFill>
            </a:endParaRPr>
          </a:p>
        </p:txBody>
      </p:sp>
      <p:sp>
        <p:nvSpPr>
          <p:cNvPr id="10" name="TextBox 9">
            <a:extLst>
              <a:ext uri="{FF2B5EF4-FFF2-40B4-BE49-F238E27FC236}">
                <a16:creationId xmlns:a16="http://schemas.microsoft.com/office/drawing/2014/main" id="{8CAC98B2-5631-0F42-B07D-3F3A10F119F6}"/>
              </a:ext>
            </a:extLst>
          </p:cNvPr>
          <p:cNvSpPr txBox="1"/>
          <p:nvPr/>
        </p:nvSpPr>
        <p:spPr>
          <a:xfrm>
            <a:off x="4381979" y="1664959"/>
            <a:ext cx="853596" cy="215444"/>
          </a:xfrm>
          <a:prstGeom prst="rect">
            <a:avLst/>
          </a:prstGeom>
          <a:solidFill>
            <a:srgbClr val="002060"/>
          </a:solidFill>
        </p:spPr>
        <p:txBody>
          <a:bodyPr wrap="square" rtlCol="0">
            <a:spAutoFit/>
          </a:bodyPr>
          <a:lstStyle/>
          <a:p>
            <a:r>
              <a:rPr lang="en-US" sz="800" dirty="0">
                <a:solidFill>
                  <a:schemeClr val="bg1"/>
                </a:solidFill>
              </a:rPr>
              <a:t>Reaction Rate</a:t>
            </a:r>
          </a:p>
        </p:txBody>
      </p:sp>
      <p:sp>
        <p:nvSpPr>
          <p:cNvPr id="16" name="TextBox 15">
            <a:extLst>
              <a:ext uri="{FF2B5EF4-FFF2-40B4-BE49-F238E27FC236}">
                <a16:creationId xmlns:a16="http://schemas.microsoft.com/office/drawing/2014/main" id="{C64CB430-891B-2140-9517-295457135E1F}"/>
              </a:ext>
            </a:extLst>
          </p:cNvPr>
          <p:cNvSpPr txBox="1"/>
          <p:nvPr/>
        </p:nvSpPr>
        <p:spPr>
          <a:xfrm>
            <a:off x="3626110" y="2598004"/>
            <a:ext cx="1964634" cy="523220"/>
          </a:xfrm>
          <a:prstGeom prst="rect">
            <a:avLst/>
          </a:prstGeom>
          <a:solidFill>
            <a:srgbClr val="002060"/>
          </a:solidFill>
        </p:spPr>
        <p:txBody>
          <a:bodyPr wrap="square" rtlCol="0">
            <a:spAutoFit/>
          </a:bodyPr>
          <a:lstStyle/>
          <a:p>
            <a:r>
              <a:rPr lang="en-US" sz="700" dirty="0">
                <a:solidFill>
                  <a:schemeClr val="accent4">
                    <a:lumMod val="60000"/>
                    <a:lumOff val="40000"/>
                  </a:schemeClr>
                </a:solidFill>
              </a:rPr>
              <a:t>Enzymes</a:t>
            </a:r>
            <a:r>
              <a:rPr lang="en-US" sz="700" dirty="0">
                <a:solidFill>
                  <a:schemeClr val="bg1"/>
                </a:solidFill>
              </a:rPr>
              <a:t> break down carbohydrates, fats, </a:t>
            </a:r>
          </a:p>
          <a:p>
            <a:r>
              <a:rPr lang="en-US" sz="700" dirty="0">
                <a:solidFill>
                  <a:schemeClr val="bg1"/>
                </a:solidFill>
              </a:rPr>
              <a:t>and protein into small particles that can be absorbed by cells when necessary make </a:t>
            </a:r>
          </a:p>
          <a:p>
            <a:r>
              <a:rPr lang="en-US" sz="700" dirty="0">
                <a:solidFill>
                  <a:schemeClr val="bg1"/>
                </a:solidFill>
              </a:rPr>
              <a:t>them larger c</a:t>
            </a:r>
          </a:p>
        </p:txBody>
      </p:sp>
      <p:sp>
        <p:nvSpPr>
          <p:cNvPr id="17" name="TextBox 16">
            <a:extLst>
              <a:ext uri="{FF2B5EF4-FFF2-40B4-BE49-F238E27FC236}">
                <a16:creationId xmlns:a16="http://schemas.microsoft.com/office/drawing/2014/main" id="{A9F77894-F850-714B-9B3E-E72EDD32C7D2}"/>
              </a:ext>
            </a:extLst>
          </p:cNvPr>
          <p:cNvSpPr txBox="1"/>
          <p:nvPr/>
        </p:nvSpPr>
        <p:spPr>
          <a:xfrm>
            <a:off x="1889103" y="3156218"/>
            <a:ext cx="1785646" cy="215444"/>
          </a:xfrm>
          <a:prstGeom prst="rect">
            <a:avLst/>
          </a:prstGeom>
          <a:solidFill>
            <a:srgbClr val="002060"/>
          </a:solidFill>
        </p:spPr>
        <p:txBody>
          <a:bodyPr wrap="square" rtlCol="0">
            <a:spAutoFit/>
          </a:bodyPr>
          <a:lstStyle/>
          <a:p>
            <a:pPr algn="ctr"/>
            <a:r>
              <a:rPr lang="en-US" sz="800" dirty="0">
                <a:solidFill>
                  <a:schemeClr val="bg1"/>
                </a:solidFill>
              </a:rPr>
              <a:t>Before Enzymes are Involved</a:t>
            </a:r>
          </a:p>
        </p:txBody>
      </p:sp>
      <p:sp>
        <p:nvSpPr>
          <p:cNvPr id="18" name="TextBox 17">
            <a:extLst>
              <a:ext uri="{FF2B5EF4-FFF2-40B4-BE49-F238E27FC236}">
                <a16:creationId xmlns:a16="http://schemas.microsoft.com/office/drawing/2014/main" id="{5A376173-BE37-884F-94B2-C695CA5E53A6}"/>
              </a:ext>
            </a:extLst>
          </p:cNvPr>
          <p:cNvSpPr txBox="1"/>
          <p:nvPr/>
        </p:nvSpPr>
        <p:spPr>
          <a:xfrm>
            <a:off x="3682169" y="3153894"/>
            <a:ext cx="1785646" cy="215444"/>
          </a:xfrm>
          <a:prstGeom prst="rect">
            <a:avLst/>
          </a:prstGeom>
          <a:solidFill>
            <a:srgbClr val="002060"/>
          </a:solidFill>
        </p:spPr>
        <p:txBody>
          <a:bodyPr wrap="square" rtlCol="0">
            <a:spAutoFit/>
          </a:bodyPr>
          <a:lstStyle/>
          <a:p>
            <a:pPr algn="ctr"/>
            <a:r>
              <a:rPr lang="en-US" sz="800" dirty="0">
                <a:solidFill>
                  <a:schemeClr val="bg1"/>
                </a:solidFill>
              </a:rPr>
              <a:t>After Enzymes are Involved</a:t>
            </a:r>
          </a:p>
        </p:txBody>
      </p:sp>
      <p:sp>
        <p:nvSpPr>
          <p:cNvPr id="19" name="TextBox 18">
            <a:extLst>
              <a:ext uri="{FF2B5EF4-FFF2-40B4-BE49-F238E27FC236}">
                <a16:creationId xmlns:a16="http://schemas.microsoft.com/office/drawing/2014/main" id="{E55DA3F2-8AC8-3E41-B27F-31F8CA9CFEAB}"/>
              </a:ext>
            </a:extLst>
          </p:cNvPr>
          <p:cNvSpPr txBox="1"/>
          <p:nvPr/>
        </p:nvSpPr>
        <p:spPr>
          <a:xfrm>
            <a:off x="7492960" y="1013758"/>
            <a:ext cx="1690838" cy="307777"/>
          </a:xfrm>
          <a:prstGeom prst="rect">
            <a:avLst/>
          </a:prstGeom>
          <a:solidFill>
            <a:srgbClr val="002060"/>
          </a:solidFill>
        </p:spPr>
        <p:txBody>
          <a:bodyPr wrap="square" rtlCol="0">
            <a:spAutoFit/>
          </a:bodyPr>
          <a:lstStyle/>
          <a:p>
            <a:r>
              <a:rPr lang="en-US" sz="1400" dirty="0">
                <a:solidFill>
                  <a:schemeClr val="bg1"/>
                </a:solidFill>
              </a:rPr>
              <a:t>Types of </a:t>
            </a:r>
            <a:r>
              <a:rPr lang="en-US" sz="1400" dirty="0">
                <a:solidFill>
                  <a:schemeClr val="accent4">
                    <a:lumMod val="60000"/>
                    <a:lumOff val="40000"/>
                  </a:schemeClr>
                </a:solidFill>
              </a:rPr>
              <a:t>Enzymes</a:t>
            </a:r>
          </a:p>
        </p:txBody>
      </p:sp>
      <p:sp>
        <p:nvSpPr>
          <p:cNvPr id="20" name="TextBox 19">
            <a:extLst>
              <a:ext uri="{FF2B5EF4-FFF2-40B4-BE49-F238E27FC236}">
                <a16:creationId xmlns:a16="http://schemas.microsoft.com/office/drawing/2014/main" id="{A55165C8-F7CC-704F-94A9-C1C097F5AEC3}"/>
              </a:ext>
            </a:extLst>
          </p:cNvPr>
          <p:cNvSpPr txBox="1"/>
          <p:nvPr/>
        </p:nvSpPr>
        <p:spPr>
          <a:xfrm>
            <a:off x="8040826" y="1420217"/>
            <a:ext cx="825019" cy="276999"/>
          </a:xfrm>
          <a:prstGeom prst="rect">
            <a:avLst/>
          </a:prstGeom>
          <a:solidFill>
            <a:schemeClr val="accent4"/>
          </a:solidFill>
        </p:spPr>
        <p:txBody>
          <a:bodyPr wrap="square" rtlCol="0" anchor="ctr">
            <a:spAutoFit/>
          </a:bodyPr>
          <a:lstStyle/>
          <a:p>
            <a:pPr algn="ctr"/>
            <a:r>
              <a:rPr lang="en-US" sz="1200" dirty="0"/>
              <a:t>Enzymes</a:t>
            </a:r>
          </a:p>
        </p:txBody>
      </p:sp>
      <p:sp>
        <p:nvSpPr>
          <p:cNvPr id="21" name="TextBox 20">
            <a:extLst>
              <a:ext uri="{FF2B5EF4-FFF2-40B4-BE49-F238E27FC236}">
                <a16:creationId xmlns:a16="http://schemas.microsoft.com/office/drawing/2014/main" id="{6DBA5AE1-A19E-FE44-B7EE-962DEBC5C399}"/>
              </a:ext>
            </a:extLst>
          </p:cNvPr>
          <p:cNvSpPr txBox="1"/>
          <p:nvPr/>
        </p:nvSpPr>
        <p:spPr>
          <a:xfrm>
            <a:off x="6805803" y="1975038"/>
            <a:ext cx="1214857" cy="307777"/>
          </a:xfrm>
          <a:prstGeom prst="rect">
            <a:avLst/>
          </a:prstGeom>
          <a:solidFill>
            <a:schemeClr val="tx1">
              <a:lumMod val="65000"/>
              <a:lumOff val="35000"/>
            </a:schemeClr>
          </a:solidFill>
        </p:spPr>
        <p:txBody>
          <a:bodyPr wrap="square" rtlCol="0">
            <a:spAutoFit/>
          </a:bodyPr>
          <a:lstStyle/>
          <a:p>
            <a:pPr algn="ctr"/>
            <a:r>
              <a:rPr lang="en-US" sz="700" dirty="0">
                <a:solidFill>
                  <a:schemeClr val="bg1"/>
                </a:solidFill>
              </a:rPr>
              <a:t>Enzymes within the body </a:t>
            </a:r>
          </a:p>
          <a:p>
            <a:pPr algn="ctr"/>
            <a:r>
              <a:rPr lang="en-US" sz="700" dirty="0">
                <a:solidFill>
                  <a:schemeClr val="bg1"/>
                </a:solidFill>
              </a:rPr>
              <a:t>(latent)</a:t>
            </a:r>
          </a:p>
        </p:txBody>
      </p:sp>
      <p:sp>
        <p:nvSpPr>
          <p:cNvPr id="22" name="TextBox 21">
            <a:extLst>
              <a:ext uri="{FF2B5EF4-FFF2-40B4-BE49-F238E27FC236}">
                <a16:creationId xmlns:a16="http://schemas.microsoft.com/office/drawing/2014/main" id="{6E292167-891C-4646-B27F-3766EE32676D}"/>
              </a:ext>
            </a:extLst>
          </p:cNvPr>
          <p:cNvSpPr txBox="1"/>
          <p:nvPr/>
        </p:nvSpPr>
        <p:spPr>
          <a:xfrm>
            <a:off x="9067356" y="1967962"/>
            <a:ext cx="992221" cy="307777"/>
          </a:xfrm>
          <a:prstGeom prst="rect">
            <a:avLst/>
          </a:prstGeom>
          <a:solidFill>
            <a:schemeClr val="tx1">
              <a:lumMod val="65000"/>
              <a:lumOff val="35000"/>
            </a:schemeClr>
          </a:solidFill>
        </p:spPr>
        <p:txBody>
          <a:bodyPr wrap="square" rtlCol="0">
            <a:spAutoFit/>
          </a:bodyPr>
          <a:lstStyle/>
          <a:p>
            <a:pPr algn="ctr"/>
            <a:r>
              <a:rPr lang="en-US" sz="700" dirty="0">
                <a:solidFill>
                  <a:schemeClr val="bg1"/>
                </a:solidFill>
              </a:rPr>
              <a:t>Enzymes outside </a:t>
            </a:r>
          </a:p>
          <a:p>
            <a:pPr algn="ctr"/>
            <a:r>
              <a:rPr lang="en-US" sz="700" dirty="0">
                <a:solidFill>
                  <a:schemeClr val="bg1"/>
                </a:solidFill>
              </a:rPr>
              <a:t>of the body </a:t>
            </a:r>
          </a:p>
        </p:txBody>
      </p:sp>
      <p:sp>
        <p:nvSpPr>
          <p:cNvPr id="23" name="TextBox 22">
            <a:extLst>
              <a:ext uri="{FF2B5EF4-FFF2-40B4-BE49-F238E27FC236}">
                <a16:creationId xmlns:a16="http://schemas.microsoft.com/office/drawing/2014/main" id="{EB4AC691-9771-7347-9EFF-F02E766F2F39}"/>
              </a:ext>
            </a:extLst>
          </p:cNvPr>
          <p:cNvSpPr txBox="1"/>
          <p:nvPr/>
        </p:nvSpPr>
        <p:spPr>
          <a:xfrm>
            <a:off x="6358643" y="2516418"/>
            <a:ext cx="783885" cy="307777"/>
          </a:xfrm>
          <a:prstGeom prst="rect">
            <a:avLst/>
          </a:prstGeom>
          <a:solidFill>
            <a:schemeClr val="tx1">
              <a:lumMod val="65000"/>
              <a:lumOff val="35000"/>
            </a:schemeClr>
          </a:solidFill>
        </p:spPr>
        <p:txBody>
          <a:bodyPr wrap="square" rtlCol="0">
            <a:spAutoFit/>
          </a:bodyPr>
          <a:lstStyle/>
          <a:p>
            <a:pPr algn="ctr"/>
            <a:r>
              <a:rPr lang="en-US" sz="700" dirty="0">
                <a:solidFill>
                  <a:schemeClr val="bg1"/>
                </a:solidFill>
              </a:rPr>
              <a:t>Metabolic </a:t>
            </a:r>
          </a:p>
          <a:p>
            <a:pPr algn="ctr"/>
            <a:r>
              <a:rPr lang="en-US" sz="700" dirty="0">
                <a:solidFill>
                  <a:schemeClr val="bg1"/>
                </a:solidFill>
              </a:rPr>
              <a:t>enzymes</a:t>
            </a:r>
          </a:p>
        </p:txBody>
      </p:sp>
      <p:sp>
        <p:nvSpPr>
          <p:cNvPr id="24" name="TextBox 23">
            <a:extLst>
              <a:ext uri="{FF2B5EF4-FFF2-40B4-BE49-F238E27FC236}">
                <a16:creationId xmlns:a16="http://schemas.microsoft.com/office/drawing/2014/main" id="{4352E0AB-2A4C-204E-A733-E3AD55F152F1}"/>
              </a:ext>
            </a:extLst>
          </p:cNvPr>
          <p:cNvSpPr txBox="1"/>
          <p:nvPr/>
        </p:nvSpPr>
        <p:spPr>
          <a:xfrm>
            <a:off x="7692224" y="2502881"/>
            <a:ext cx="761112" cy="307777"/>
          </a:xfrm>
          <a:prstGeom prst="rect">
            <a:avLst/>
          </a:prstGeom>
          <a:solidFill>
            <a:schemeClr val="tx1">
              <a:lumMod val="65000"/>
              <a:lumOff val="35000"/>
            </a:schemeClr>
          </a:solidFill>
        </p:spPr>
        <p:txBody>
          <a:bodyPr wrap="square" rtlCol="0">
            <a:spAutoFit/>
          </a:bodyPr>
          <a:lstStyle/>
          <a:p>
            <a:pPr algn="ctr"/>
            <a:r>
              <a:rPr lang="en-US" altLang="ko-KR" sz="700" dirty="0">
                <a:solidFill>
                  <a:schemeClr val="bg1"/>
                </a:solidFill>
              </a:rPr>
              <a:t>Digestive Enzymes </a:t>
            </a:r>
            <a:endParaRPr lang="en-US" sz="700" dirty="0">
              <a:solidFill>
                <a:schemeClr val="bg1"/>
              </a:solidFill>
            </a:endParaRPr>
          </a:p>
        </p:txBody>
      </p:sp>
      <p:sp>
        <p:nvSpPr>
          <p:cNvPr id="25" name="TextBox 24">
            <a:extLst>
              <a:ext uri="{FF2B5EF4-FFF2-40B4-BE49-F238E27FC236}">
                <a16:creationId xmlns:a16="http://schemas.microsoft.com/office/drawing/2014/main" id="{C502F2E0-A3C1-9441-A505-01E8EBC1ADAC}"/>
              </a:ext>
            </a:extLst>
          </p:cNvPr>
          <p:cNvSpPr txBox="1"/>
          <p:nvPr/>
        </p:nvSpPr>
        <p:spPr>
          <a:xfrm>
            <a:off x="9182910" y="2911176"/>
            <a:ext cx="761112" cy="307777"/>
          </a:xfrm>
          <a:prstGeom prst="rect">
            <a:avLst/>
          </a:prstGeom>
          <a:solidFill>
            <a:schemeClr val="tx1">
              <a:lumMod val="65000"/>
              <a:lumOff val="35000"/>
            </a:schemeClr>
          </a:solidFill>
        </p:spPr>
        <p:txBody>
          <a:bodyPr wrap="square" rtlCol="0">
            <a:spAutoFit/>
          </a:bodyPr>
          <a:lstStyle/>
          <a:p>
            <a:pPr algn="ctr"/>
            <a:r>
              <a:rPr lang="en-US" altLang="ko-KR" sz="700" dirty="0">
                <a:solidFill>
                  <a:schemeClr val="bg1"/>
                </a:solidFill>
              </a:rPr>
              <a:t>Enzymes in Food</a:t>
            </a:r>
            <a:endParaRPr lang="en-US" sz="700" dirty="0">
              <a:solidFill>
                <a:schemeClr val="bg1"/>
              </a:solidFill>
            </a:endParaRPr>
          </a:p>
        </p:txBody>
      </p:sp>
      <p:sp>
        <p:nvSpPr>
          <p:cNvPr id="26" name="TextBox 25">
            <a:extLst>
              <a:ext uri="{FF2B5EF4-FFF2-40B4-BE49-F238E27FC236}">
                <a16:creationId xmlns:a16="http://schemas.microsoft.com/office/drawing/2014/main" id="{1096207A-76B5-FD46-B3EF-4B2F7A3AAA87}"/>
              </a:ext>
            </a:extLst>
          </p:cNvPr>
          <p:cNvSpPr txBox="1"/>
          <p:nvPr/>
        </p:nvSpPr>
        <p:spPr>
          <a:xfrm>
            <a:off x="2343785" y="3707580"/>
            <a:ext cx="1690838" cy="307777"/>
          </a:xfrm>
          <a:prstGeom prst="rect">
            <a:avLst/>
          </a:prstGeom>
          <a:solidFill>
            <a:srgbClr val="002060"/>
          </a:solidFill>
        </p:spPr>
        <p:txBody>
          <a:bodyPr wrap="square" rtlCol="0">
            <a:spAutoFit/>
          </a:bodyPr>
          <a:lstStyle/>
          <a:p>
            <a:r>
              <a:rPr lang="en-US" sz="1400" dirty="0">
                <a:solidFill>
                  <a:schemeClr val="bg1"/>
                </a:solidFill>
              </a:rPr>
              <a:t>Types of </a:t>
            </a:r>
            <a:r>
              <a:rPr lang="en-US" sz="1400" dirty="0">
                <a:solidFill>
                  <a:schemeClr val="accent4">
                    <a:lumMod val="60000"/>
                    <a:lumOff val="40000"/>
                  </a:schemeClr>
                </a:solidFill>
              </a:rPr>
              <a:t>Enzymes</a:t>
            </a:r>
          </a:p>
        </p:txBody>
      </p:sp>
      <p:sp>
        <p:nvSpPr>
          <p:cNvPr id="27" name="TextBox 26">
            <a:extLst>
              <a:ext uri="{FF2B5EF4-FFF2-40B4-BE49-F238E27FC236}">
                <a16:creationId xmlns:a16="http://schemas.microsoft.com/office/drawing/2014/main" id="{41E601DA-D006-9F42-9515-3F625CCB4954}"/>
              </a:ext>
            </a:extLst>
          </p:cNvPr>
          <p:cNvSpPr txBox="1"/>
          <p:nvPr/>
        </p:nvSpPr>
        <p:spPr>
          <a:xfrm>
            <a:off x="1766174" y="4085196"/>
            <a:ext cx="3831990" cy="400110"/>
          </a:xfrm>
          <a:prstGeom prst="rect">
            <a:avLst/>
          </a:prstGeom>
          <a:solidFill>
            <a:srgbClr val="002060"/>
          </a:solidFill>
        </p:spPr>
        <p:txBody>
          <a:bodyPr wrap="square" rtlCol="0">
            <a:spAutoFit/>
          </a:bodyPr>
          <a:lstStyle/>
          <a:p>
            <a:pPr marL="228600" indent="-228600">
              <a:buAutoNum type="arabicParenR"/>
            </a:pPr>
            <a:r>
              <a:rPr lang="en-US" sz="1000" dirty="0">
                <a:solidFill>
                  <a:schemeClr val="bg1"/>
                </a:solidFill>
              </a:rPr>
              <a:t>Enzymes within the body</a:t>
            </a:r>
          </a:p>
          <a:p>
            <a:r>
              <a:rPr lang="en-US" sz="1000" dirty="0">
                <a:solidFill>
                  <a:schemeClr val="bg1"/>
                </a:solidFill>
              </a:rPr>
              <a:t>- Digestive enzymes: breaks down food that is consumed</a:t>
            </a:r>
            <a:endParaRPr lang="en-US" sz="1000" dirty="0">
              <a:solidFill>
                <a:schemeClr val="accent4">
                  <a:lumMod val="60000"/>
                  <a:lumOff val="40000"/>
                </a:schemeClr>
              </a:solidFill>
            </a:endParaRPr>
          </a:p>
        </p:txBody>
      </p:sp>
      <p:sp>
        <p:nvSpPr>
          <p:cNvPr id="28" name="TextBox 27">
            <a:extLst>
              <a:ext uri="{FF2B5EF4-FFF2-40B4-BE49-F238E27FC236}">
                <a16:creationId xmlns:a16="http://schemas.microsoft.com/office/drawing/2014/main" id="{E3646031-4FD3-8045-BFDF-692E3B431095}"/>
              </a:ext>
            </a:extLst>
          </p:cNvPr>
          <p:cNvSpPr txBox="1"/>
          <p:nvPr/>
        </p:nvSpPr>
        <p:spPr>
          <a:xfrm>
            <a:off x="4082958" y="4689102"/>
            <a:ext cx="903912" cy="307777"/>
          </a:xfrm>
          <a:prstGeom prst="rect">
            <a:avLst/>
          </a:prstGeom>
          <a:solidFill>
            <a:srgbClr val="002060"/>
          </a:solidFill>
        </p:spPr>
        <p:txBody>
          <a:bodyPr wrap="square" rtlCol="0">
            <a:spAutoFit/>
          </a:bodyPr>
          <a:lstStyle/>
          <a:p>
            <a:r>
              <a:rPr lang="en-US" sz="700" dirty="0">
                <a:solidFill>
                  <a:schemeClr val="accent2">
                    <a:lumMod val="75000"/>
                  </a:schemeClr>
                </a:solidFill>
              </a:rPr>
              <a:t>Amylase</a:t>
            </a:r>
          </a:p>
          <a:p>
            <a:r>
              <a:rPr lang="en-US" sz="700" dirty="0">
                <a:solidFill>
                  <a:schemeClr val="bg1"/>
                </a:solidFill>
              </a:rPr>
              <a:t>Starch </a:t>
            </a:r>
            <a:r>
              <a:rPr lang="en-US" sz="700" dirty="0">
                <a:solidFill>
                  <a:schemeClr val="bg1"/>
                </a:solidFill>
                <a:sym typeface="Wingdings" pitchFamily="2" charset="2"/>
              </a:rPr>
              <a:t> Glucose</a:t>
            </a:r>
            <a:endParaRPr lang="en-US" sz="700" dirty="0">
              <a:solidFill>
                <a:schemeClr val="bg1"/>
              </a:solidFill>
            </a:endParaRPr>
          </a:p>
        </p:txBody>
      </p:sp>
      <p:sp>
        <p:nvSpPr>
          <p:cNvPr id="29" name="TextBox 28">
            <a:extLst>
              <a:ext uri="{FF2B5EF4-FFF2-40B4-BE49-F238E27FC236}">
                <a16:creationId xmlns:a16="http://schemas.microsoft.com/office/drawing/2014/main" id="{0CB7BDE5-DABC-F449-9596-C5239648A22A}"/>
              </a:ext>
            </a:extLst>
          </p:cNvPr>
          <p:cNvSpPr txBox="1"/>
          <p:nvPr/>
        </p:nvSpPr>
        <p:spPr>
          <a:xfrm>
            <a:off x="4386609" y="5482527"/>
            <a:ext cx="1204135" cy="415498"/>
          </a:xfrm>
          <a:prstGeom prst="rect">
            <a:avLst/>
          </a:prstGeom>
          <a:solidFill>
            <a:srgbClr val="002060"/>
          </a:solidFill>
        </p:spPr>
        <p:txBody>
          <a:bodyPr wrap="square" rtlCol="0">
            <a:spAutoFit/>
          </a:bodyPr>
          <a:lstStyle/>
          <a:p>
            <a:r>
              <a:rPr lang="en-US" sz="700" dirty="0">
                <a:solidFill>
                  <a:schemeClr val="accent2">
                    <a:lumMod val="75000"/>
                  </a:schemeClr>
                </a:solidFill>
              </a:rPr>
              <a:t>Protease</a:t>
            </a:r>
          </a:p>
          <a:p>
            <a:r>
              <a:rPr lang="en-US" sz="700" dirty="0">
                <a:solidFill>
                  <a:schemeClr val="bg1"/>
                </a:solidFill>
              </a:rPr>
              <a:t>Protein </a:t>
            </a:r>
            <a:r>
              <a:rPr lang="en-US" sz="700" dirty="0">
                <a:solidFill>
                  <a:schemeClr val="bg1"/>
                </a:solidFill>
                <a:sym typeface="Wingdings" pitchFamily="2" charset="2"/>
              </a:rPr>
              <a:t> Amino Acids</a:t>
            </a:r>
          </a:p>
          <a:p>
            <a:endParaRPr lang="en-US" sz="700" dirty="0">
              <a:solidFill>
                <a:schemeClr val="bg1"/>
              </a:solidFill>
            </a:endParaRPr>
          </a:p>
        </p:txBody>
      </p:sp>
      <p:sp>
        <p:nvSpPr>
          <p:cNvPr id="30" name="TextBox 29">
            <a:extLst>
              <a:ext uri="{FF2B5EF4-FFF2-40B4-BE49-F238E27FC236}">
                <a16:creationId xmlns:a16="http://schemas.microsoft.com/office/drawing/2014/main" id="{2326B397-6D60-2C4E-8AC9-3A1591ECC9CE}"/>
              </a:ext>
            </a:extLst>
          </p:cNvPr>
          <p:cNvSpPr txBox="1"/>
          <p:nvPr/>
        </p:nvSpPr>
        <p:spPr>
          <a:xfrm>
            <a:off x="1735766" y="5554239"/>
            <a:ext cx="929613" cy="415498"/>
          </a:xfrm>
          <a:prstGeom prst="rect">
            <a:avLst/>
          </a:prstGeom>
          <a:solidFill>
            <a:srgbClr val="002060"/>
          </a:solidFill>
        </p:spPr>
        <p:txBody>
          <a:bodyPr wrap="square" rtlCol="0">
            <a:spAutoFit/>
          </a:bodyPr>
          <a:lstStyle/>
          <a:p>
            <a:r>
              <a:rPr lang="en-US" sz="700" dirty="0">
                <a:solidFill>
                  <a:schemeClr val="accent2">
                    <a:lumMod val="75000"/>
                  </a:schemeClr>
                </a:solidFill>
              </a:rPr>
              <a:t>Lipase</a:t>
            </a:r>
          </a:p>
          <a:p>
            <a:r>
              <a:rPr lang="en-US" sz="700" dirty="0">
                <a:solidFill>
                  <a:schemeClr val="bg1"/>
                </a:solidFill>
              </a:rPr>
              <a:t>Fat</a:t>
            </a:r>
            <a:r>
              <a:rPr lang="en-US" sz="700" dirty="0">
                <a:solidFill>
                  <a:schemeClr val="bg1"/>
                </a:solidFill>
                <a:sym typeface="Wingdings" pitchFamily="2" charset="2"/>
              </a:rPr>
              <a:t> Fatty Acids</a:t>
            </a:r>
          </a:p>
          <a:p>
            <a:endParaRPr lang="en-US" sz="700" dirty="0">
              <a:solidFill>
                <a:schemeClr val="bg1"/>
              </a:solidFill>
            </a:endParaRPr>
          </a:p>
        </p:txBody>
      </p:sp>
      <p:sp>
        <p:nvSpPr>
          <p:cNvPr id="31" name="TextBox 30">
            <a:extLst>
              <a:ext uri="{FF2B5EF4-FFF2-40B4-BE49-F238E27FC236}">
                <a16:creationId xmlns:a16="http://schemas.microsoft.com/office/drawing/2014/main" id="{A68DBC6E-BDC5-2B4E-B4E5-00AB55816A56}"/>
              </a:ext>
            </a:extLst>
          </p:cNvPr>
          <p:cNvSpPr txBox="1"/>
          <p:nvPr/>
        </p:nvSpPr>
        <p:spPr>
          <a:xfrm>
            <a:off x="6846805" y="3707579"/>
            <a:ext cx="1690838" cy="307777"/>
          </a:xfrm>
          <a:prstGeom prst="rect">
            <a:avLst/>
          </a:prstGeom>
          <a:solidFill>
            <a:srgbClr val="002060"/>
          </a:solidFill>
        </p:spPr>
        <p:txBody>
          <a:bodyPr wrap="square" rtlCol="0">
            <a:spAutoFit/>
          </a:bodyPr>
          <a:lstStyle/>
          <a:p>
            <a:r>
              <a:rPr lang="en-US" sz="1400" dirty="0">
                <a:solidFill>
                  <a:schemeClr val="bg1"/>
                </a:solidFill>
              </a:rPr>
              <a:t>Types of </a:t>
            </a:r>
            <a:r>
              <a:rPr lang="en-US" sz="1400" dirty="0">
                <a:solidFill>
                  <a:schemeClr val="accent4">
                    <a:lumMod val="60000"/>
                    <a:lumOff val="40000"/>
                  </a:schemeClr>
                </a:solidFill>
              </a:rPr>
              <a:t>Enzymes</a:t>
            </a:r>
          </a:p>
        </p:txBody>
      </p:sp>
      <p:sp>
        <p:nvSpPr>
          <p:cNvPr id="32" name="TextBox 31">
            <a:extLst>
              <a:ext uri="{FF2B5EF4-FFF2-40B4-BE49-F238E27FC236}">
                <a16:creationId xmlns:a16="http://schemas.microsoft.com/office/drawing/2014/main" id="{7A6D53AB-05B4-454E-845E-3B39E8C9E141}"/>
              </a:ext>
            </a:extLst>
          </p:cNvPr>
          <p:cNvSpPr txBox="1"/>
          <p:nvPr/>
        </p:nvSpPr>
        <p:spPr>
          <a:xfrm>
            <a:off x="6304364" y="4068535"/>
            <a:ext cx="3831990" cy="400110"/>
          </a:xfrm>
          <a:prstGeom prst="rect">
            <a:avLst/>
          </a:prstGeom>
          <a:solidFill>
            <a:srgbClr val="002060"/>
          </a:solidFill>
        </p:spPr>
        <p:txBody>
          <a:bodyPr wrap="square" rtlCol="0">
            <a:spAutoFit/>
          </a:bodyPr>
          <a:lstStyle/>
          <a:p>
            <a:pPr marL="228600" indent="-228600">
              <a:buAutoNum type="arabicParenR"/>
            </a:pPr>
            <a:r>
              <a:rPr lang="en-US" sz="1000" dirty="0">
                <a:solidFill>
                  <a:schemeClr val="bg1"/>
                </a:solidFill>
              </a:rPr>
              <a:t>Enzymes within the body</a:t>
            </a:r>
          </a:p>
          <a:p>
            <a:r>
              <a:rPr lang="en-US" sz="1000" dirty="0">
                <a:solidFill>
                  <a:schemeClr val="bg1"/>
                </a:solidFill>
              </a:rPr>
              <a:t>- Metabolic enzymes: maintains balance of nutrients absorbed</a:t>
            </a:r>
            <a:endParaRPr lang="en-US" sz="1000" dirty="0">
              <a:solidFill>
                <a:schemeClr val="accent4">
                  <a:lumMod val="60000"/>
                  <a:lumOff val="40000"/>
                </a:schemeClr>
              </a:solidFill>
            </a:endParaRPr>
          </a:p>
        </p:txBody>
      </p:sp>
      <p:sp>
        <p:nvSpPr>
          <p:cNvPr id="34" name="TextBox 33">
            <a:extLst>
              <a:ext uri="{FF2B5EF4-FFF2-40B4-BE49-F238E27FC236}">
                <a16:creationId xmlns:a16="http://schemas.microsoft.com/office/drawing/2014/main" id="{54A53D44-62AA-7140-ADA0-E07C392475DA}"/>
              </a:ext>
            </a:extLst>
          </p:cNvPr>
          <p:cNvSpPr txBox="1"/>
          <p:nvPr/>
        </p:nvSpPr>
        <p:spPr>
          <a:xfrm>
            <a:off x="8581150" y="4642935"/>
            <a:ext cx="1204876" cy="201439"/>
          </a:xfrm>
          <a:prstGeom prst="rect">
            <a:avLst/>
          </a:prstGeom>
          <a:solidFill>
            <a:srgbClr val="002060"/>
          </a:solidFill>
        </p:spPr>
        <p:txBody>
          <a:bodyPr wrap="square" rtlCol="0">
            <a:spAutoFit/>
          </a:bodyPr>
          <a:lstStyle/>
          <a:p>
            <a:r>
              <a:rPr lang="en-US" sz="700" dirty="0">
                <a:solidFill>
                  <a:schemeClr val="accent4">
                    <a:lumMod val="60000"/>
                    <a:lumOff val="40000"/>
                  </a:schemeClr>
                </a:solidFill>
              </a:rPr>
              <a:t>Increase in metabolism</a:t>
            </a:r>
            <a:endParaRPr lang="en-US" sz="700" dirty="0">
              <a:solidFill>
                <a:schemeClr val="bg1"/>
              </a:solidFill>
            </a:endParaRPr>
          </a:p>
        </p:txBody>
      </p:sp>
      <p:sp>
        <p:nvSpPr>
          <p:cNvPr id="35" name="TextBox 34">
            <a:extLst>
              <a:ext uri="{FF2B5EF4-FFF2-40B4-BE49-F238E27FC236}">
                <a16:creationId xmlns:a16="http://schemas.microsoft.com/office/drawing/2014/main" id="{9B02F1D6-CB02-144A-8C7F-82C262012C34}"/>
              </a:ext>
            </a:extLst>
          </p:cNvPr>
          <p:cNvSpPr txBox="1"/>
          <p:nvPr/>
        </p:nvSpPr>
        <p:spPr>
          <a:xfrm>
            <a:off x="8739146" y="4935195"/>
            <a:ext cx="1367891" cy="307777"/>
          </a:xfrm>
          <a:prstGeom prst="rect">
            <a:avLst/>
          </a:prstGeom>
          <a:solidFill>
            <a:srgbClr val="002060"/>
          </a:solidFill>
        </p:spPr>
        <p:txBody>
          <a:bodyPr wrap="square" rtlCol="0">
            <a:spAutoFit/>
          </a:bodyPr>
          <a:lstStyle/>
          <a:p>
            <a:r>
              <a:rPr lang="en-US" sz="700" dirty="0">
                <a:solidFill>
                  <a:schemeClr val="accent4">
                    <a:lumMod val="60000"/>
                    <a:lumOff val="40000"/>
                  </a:schemeClr>
                </a:solidFill>
              </a:rPr>
              <a:t>Strengthens natural healing abilities</a:t>
            </a:r>
            <a:endParaRPr lang="en-US" sz="700" dirty="0">
              <a:solidFill>
                <a:schemeClr val="bg1"/>
              </a:solidFill>
            </a:endParaRPr>
          </a:p>
        </p:txBody>
      </p:sp>
      <p:sp>
        <p:nvSpPr>
          <p:cNvPr id="36" name="TextBox 35">
            <a:extLst>
              <a:ext uri="{FF2B5EF4-FFF2-40B4-BE49-F238E27FC236}">
                <a16:creationId xmlns:a16="http://schemas.microsoft.com/office/drawing/2014/main" id="{729A1F79-9176-5C4E-9068-2052A6A85AA9}"/>
              </a:ext>
            </a:extLst>
          </p:cNvPr>
          <p:cNvSpPr txBox="1"/>
          <p:nvPr/>
        </p:nvSpPr>
        <p:spPr>
          <a:xfrm>
            <a:off x="8917253" y="5281965"/>
            <a:ext cx="1189784" cy="307777"/>
          </a:xfrm>
          <a:prstGeom prst="rect">
            <a:avLst/>
          </a:prstGeom>
          <a:solidFill>
            <a:srgbClr val="002060"/>
          </a:solidFill>
        </p:spPr>
        <p:txBody>
          <a:bodyPr wrap="square" rtlCol="0">
            <a:spAutoFit/>
          </a:bodyPr>
          <a:lstStyle/>
          <a:p>
            <a:r>
              <a:rPr lang="en-US" sz="700" dirty="0">
                <a:solidFill>
                  <a:schemeClr val="accent4">
                    <a:lumMod val="60000"/>
                    <a:lumOff val="40000"/>
                  </a:schemeClr>
                </a:solidFill>
              </a:rPr>
              <a:t>Removes harmful substances</a:t>
            </a:r>
            <a:endParaRPr lang="en-US" sz="700" dirty="0">
              <a:solidFill>
                <a:schemeClr val="bg1"/>
              </a:solidFill>
            </a:endParaRPr>
          </a:p>
        </p:txBody>
      </p:sp>
      <p:sp>
        <p:nvSpPr>
          <p:cNvPr id="37" name="TextBox 36">
            <a:extLst>
              <a:ext uri="{FF2B5EF4-FFF2-40B4-BE49-F238E27FC236}">
                <a16:creationId xmlns:a16="http://schemas.microsoft.com/office/drawing/2014/main" id="{25718886-5CF6-8E4A-9685-AE2416637D3B}"/>
              </a:ext>
            </a:extLst>
          </p:cNvPr>
          <p:cNvSpPr txBox="1"/>
          <p:nvPr/>
        </p:nvSpPr>
        <p:spPr>
          <a:xfrm>
            <a:off x="8897798" y="5634256"/>
            <a:ext cx="1189784" cy="200055"/>
          </a:xfrm>
          <a:prstGeom prst="rect">
            <a:avLst/>
          </a:prstGeom>
          <a:solidFill>
            <a:srgbClr val="002060"/>
          </a:solidFill>
        </p:spPr>
        <p:txBody>
          <a:bodyPr wrap="square" rtlCol="0">
            <a:spAutoFit/>
          </a:bodyPr>
          <a:lstStyle/>
          <a:p>
            <a:r>
              <a:rPr lang="en-US" sz="700" dirty="0">
                <a:solidFill>
                  <a:schemeClr val="accent4">
                    <a:lumMod val="60000"/>
                    <a:lumOff val="40000"/>
                  </a:schemeClr>
                </a:solidFill>
              </a:rPr>
              <a:t>Boosts immune system</a:t>
            </a:r>
            <a:endParaRPr lang="en-US" sz="700" dirty="0">
              <a:solidFill>
                <a:schemeClr val="bg1"/>
              </a:solidFill>
            </a:endParaRPr>
          </a:p>
        </p:txBody>
      </p:sp>
      <p:sp>
        <p:nvSpPr>
          <p:cNvPr id="38" name="TextBox 37">
            <a:extLst>
              <a:ext uri="{FF2B5EF4-FFF2-40B4-BE49-F238E27FC236}">
                <a16:creationId xmlns:a16="http://schemas.microsoft.com/office/drawing/2014/main" id="{70272FBD-7239-C746-87B9-9639BAD93920}"/>
              </a:ext>
            </a:extLst>
          </p:cNvPr>
          <p:cNvSpPr txBox="1"/>
          <p:nvPr/>
        </p:nvSpPr>
        <p:spPr>
          <a:xfrm>
            <a:off x="6239256" y="5118267"/>
            <a:ext cx="903274" cy="200055"/>
          </a:xfrm>
          <a:prstGeom prst="rect">
            <a:avLst/>
          </a:prstGeom>
          <a:solidFill>
            <a:srgbClr val="002060"/>
          </a:solidFill>
        </p:spPr>
        <p:txBody>
          <a:bodyPr wrap="square" rtlCol="0">
            <a:spAutoFit/>
          </a:bodyPr>
          <a:lstStyle/>
          <a:p>
            <a:r>
              <a:rPr lang="en-US" sz="700" dirty="0">
                <a:solidFill>
                  <a:schemeClr val="accent4">
                    <a:lumMod val="60000"/>
                    <a:lumOff val="40000"/>
                  </a:schemeClr>
                </a:solidFill>
              </a:rPr>
              <a:t>Cleans the blood</a:t>
            </a:r>
            <a:endParaRPr lang="en-US" sz="700" dirty="0">
              <a:solidFill>
                <a:schemeClr val="bg1"/>
              </a:solidFill>
            </a:endParaRPr>
          </a:p>
        </p:txBody>
      </p:sp>
      <p:sp>
        <p:nvSpPr>
          <p:cNvPr id="39" name="TextBox 38">
            <a:extLst>
              <a:ext uri="{FF2B5EF4-FFF2-40B4-BE49-F238E27FC236}">
                <a16:creationId xmlns:a16="http://schemas.microsoft.com/office/drawing/2014/main" id="{CD874802-92D4-8E47-8462-9DF2FF01D06F}"/>
              </a:ext>
            </a:extLst>
          </p:cNvPr>
          <p:cNvSpPr txBox="1"/>
          <p:nvPr/>
        </p:nvSpPr>
        <p:spPr>
          <a:xfrm>
            <a:off x="6358644" y="5505917"/>
            <a:ext cx="783885" cy="307777"/>
          </a:xfrm>
          <a:prstGeom prst="rect">
            <a:avLst/>
          </a:prstGeom>
          <a:solidFill>
            <a:srgbClr val="002060"/>
          </a:solidFill>
        </p:spPr>
        <p:txBody>
          <a:bodyPr wrap="square" rtlCol="0">
            <a:spAutoFit/>
          </a:bodyPr>
          <a:lstStyle/>
          <a:p>
            <a:r>
              <a:rPr lang="en-US" sz="700" dirty="0">
                <a:solidFill>
                  <a:schemeClr val="accent4">
                    <a:lumMod val="60000"/>
                    <a:lumOff val="40000"/>
                  </a:schemeClr>
                </a:solidFill>
              </a:rPr>
              <a:t>Breaks down </a:t>
            </a:r>
          </a:p>
          <a:p>
            <a:r>
              <a:rPr lang="en-US" sz="700" dirty="0">
                <a:solidFill>
                  <a:schemeClr val="accent4">
                    <a:lumMod val="60000"/>
                    <a:lumOff val="40000"/>
                  </a:schemeClr>
                </a:solidFill>
              </a:rPr>
              <a:t>fats</a:t>
            </a:r>
            <a:endParaRPr lang="en-US" sz="700" dirty="0">
              <a:solidFill>
                <a:schemeClr val="bg1"/>
              </a:solidFill>
            </a:endParaRPr>
          </a:p>
        </p:txBody>
      </p:sp>
      <p:sp>
        <p:nvSpPr>
          <p:cNvPr id="40" name="TextBox 39">
            <a:extLst>
              <a:ext uri="{FF2B5EF4-FFF2-40B4-BE49-F238E27FC236}">
                <a16:creationId xmlns:a16="http://schemas.microsoft.com/office/drawing/2014/main" id="{14AFE55D-8702-9B47-8E39-07658AA4480F}"/>
              </a:ext>
            </a:extLst>
          </p:cNvPr>
          <p:cNvSpPr txBox="1"/>
          <p:nvPr/>
        </p:nvSpPr>
        <p:spPr>
          <a:xfrm>
            <a:off x="3150804" y="5418812"/>
            <a:ext cx="679647" cy="338554"/>
          </a:xfrm>
          <a:prstGeom prst="rect">
            <a:avLst/>
          </a:prstGeom>
          <a:solidFill>
            <a:schemeClr val="accent6">
              <a:lumMod val="75000"/>
            </a:schemeClr>
          </a:solidFill>
        </p:spPr>
        <p:txBody>
          <a:bodyPr wrap="square" rtlCol="0">
            <a:spAutoFit/>
          </a:bodyPr>
          <a:lstStyle/>
          <a:p>
            <a:pPr algn="ctr"/>
            <a:r>
              <a:rPr lang="en-US" sz="800" b="1" dirty="0"/>
              <a:t>Digestive Enzymes</a:t>
            </a:r>
          </a:p>
        </p:txBody>
      </p:sp>
      <p:sp>
        <p:nvSpPr>
          <p:cNvPr id="41" name="TextBox 40">
            <a:extLst>
              <a:ext uri="{FF2B5EF4-FFF2-40B4-BE49-F238E27FC236}">
                <a16:creationId xmlns:a16="http://schemas.microsoft.com/office/drawing/2014/main" id="{C0E21856-D45D-B845-BD40-2732214C6D55}"/>
              </a:ext>
            </a:extLst>
          </p:cNvPr>
          <p:cNvSpPr txBox="1"/>
          <p:nvPr/>
        </p:nvSpPr>
        <p:spPr>
          <a:xfrm>
            <a:off x="7628718" y="5265573"/>
            <a:ext cx="783885" cy="338554"/>
          </a:xfrm>
          <a:prstGeom prst="rect">
            <a:avLst/>
          </a:prstGeom>
          <a:solidFill>
            <a:srgbClr val="C00000"/>
          </a:solidFill>
        </p:spPr>
        <p:txBody>
          <a:bodyPr wrap="square" rtlCol="0">
            <a:spAutoFit/>
          </a:bodyPr>
          <a:lstStyle/>
          <a:p>
            <a:pPr algn="ctr"/>
            <a:r>
              <a:rPr lang="en-US" sz="800" b="1" dirty="0"/>
              <a:t>Metabolic </a:t>
            </a:r>
          </a:p>
          <a:p>
            <a:pPr algn="ctr"/>
            <a:r>
              <a:rPr lang="en-US" sz="800" b="1" dirty="0"/>
              <a:t>Enzymes</a:t>
            </a:r>
          </a:p>
        </p:txBody>
      </p:sp>
    </p:spTree>
    <p:extLst>
      <p:ext uri="{BB962C8B-B14F-4D97-AF65-F5344CB8AC3E}">
        <p14:creationId xmlns:p14="http://schemas.microsoft.com/office/powerpoint/2010/main" val="2576011418"/>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20675" y="102969"/>
            <a:ext cx="4914900" cy="584775"/>
          </a:xfrm>
          <a:prstGeom prst="rect">
            <a:avLst/>
          </a:prstGeom>
          <a:noFill/>
        </p:spPr>
        <p:txBody>
          <a:bodyPr wrap="square" rtlCol="0">
            <a:spAutoFit/>
          </a:bodyPr>
          <a:lstStyle/>
          <a:p>
            <a:r>
              <a:rPr lang="en-US" altLang="ko-KR" sz="3200" b="1" dirty="0">
                <a:latin typeface="+mj-ea"/>
                <a:ea typeface="+mj-ea"/>
              </a:rPr>
              <a:t>Studying Enzymes</a:t>
            </a:r>
            <a:endParaRPr lang="ko-KR" altLang="en-US" sz="3200" b="1" dirty="0">
              <a:latin typeface="+mj-ea"/>
              <a:ea typeface="+mj-ea"/>
            </a:endParaRPr>
          </a:p>
        </p:txBody>
      </p:sp>
      <p:pic>
        <p:nvPicPr>
          <p:cNvPr id="7" name="그림 6"/>
          <p:cNvPicPr>
            <a:picLocks noChangeAspect="1"/>
          </p:cNvPicPr>
          <p:nvPr/>
        </p:nvPicPr>
        <p:blipFill rotWithShape="1">
          <a:blip r:embed="rId2"/>
          <a:srcRect l="31417" t="37555" r="43500" b="20815"/>
          <a:stretch/>
        </p:blipFill>
        <p:spPr>
          <a:xfrm>
            <a:off x="1790045" y="957572"/>
            <a:ext cx="3890918" cy="2438400"/>
          </a:xfrm>
          <a:prstGeom prst="rect">
            <a:avLst/>
          </a:prstGeom>
        </p:spPr>
      </p:pic>
      <p:pic>
        <p:nvPicPr>
          <p:cNvPr id="8" name="그림 7"/>
          <p:cNvPicPr>
            <a:picLocks noChangeAspect="1"/>
          </p:cNvPicPr>
          <p:nvPr/>
        </p:nvPicPr>
        <p:blipFill rotWithShape="1">
          <a:blip r:embed="rId3"/>
          <a:srcRect l="27750" t="37408" r="38833" b="19333"/>
          <a:stretch/>
        </p:blipFill>
        <p:spPr>
          <a:xfrm>
            <a:off x="6366763" y="957572"/>
            <a:ext cx="3861605" cy="2434046"/>
          </a:xfrm>
          <a:prstGeom prst="rect">
            <a:avLst/>
          </a:prstGeom>
        </p:spPr>
      </p:pic>
      <p:pic>
        <p:nvPicPr>
          <p:cNvPr id="9" name="그림 8"/>
          <p:cNvPicPr>
            <a:picLocks noChangeAspect="1"/>
          </p:cNvPicPr>
          <p:nvPr/>
        </p:nvPicPr>
        <p:blipFill rotWithShape="1">
          <a:blip r:embed="rId4"/>
          <a:srcRect l="28417" t="37259" r="38000" b="32074"/>
          <a:stretch/>
        </p:blipFill>
        <p:spPr>
          <a:xfrm>
            <a:off x="1790045" y="3702684"/>
            <a:ext cx="3890918" cy="2399477"/>
          </a:xfrm>
          <a:prstGeom prst="rect">
            <a:avLst/>
          </a:prstGeom>
        </p:spPr>
      </p:pic>
      <p:pic>
        <p:nvPicPr>
          <p:cNvPr id="10" name="그림 9"/>
          <p:cNvPicPr>
            <a:picLocks noChangeAspect="1"/>
          </p:cNvPicPr>
          <p:nvPr/>
        </p:nvPicPr>
        <p:blipFill rotWithShape="1">
          <a:blip r:embed="rId5"/>
          <a:srcRect l="27000" t="37852" r="38833" b="19333"/>
          <a:stretch/>
        </p:blipFill>
        <p:spPr>
          <a:xfrm>
            <a:off x="6366763" y="3626845"/>
            <a:ext cx="3861605" cy="2475315"/>
          </a:xfrm>
          <a:prstGeom prst="rect">
            <a:avLst/>
          </a:prstGeom>
        </p:spPr>
      </p:pic>
      <p:sp>
        <p:nvSpPr>
          <p:cNvPr id="13" name="직사각형 12"/>
          <p:cNvSpPr/>
          <p:nvPr/>
        </p:nvSpPr>
        <p:spPr>
          <a:xfrm>
            <a:off x="8338379" y="6138118"/>
            <a:ext cx="3651962" cy="253916"/>
          </a:xfrm>
          <a:prstGeom prst="rect">
            <a:avLst/>
          </a:prstGeom>
        </p:spPr>
        <p:txBody>
          <a:bodyPr wrap="none">
            <a:spAutoFit/>
          </a:bodyPr>
          <a:lstStyle/>
          <a:p>
            <a:pPr algn="ctr"/>
            <a:r>
              <a:rPr lang="ko-KR" altLang="en-US" sz="1050" dirty="0">
                <a:latin typeface="+mn-ea"/>
              </a:rPr>
              <a:t>출처 </a:t>
            </a:r>
            <a:r>
              <a:rPr lang="en-US" altLang="ko-KR" sz="1050" dirty="0">
                <a:latin typeface="+mn-ea"/>
              </a:rPr>
              <a:t>: </a:t>
            </a:r>
            <a:r>
              <a:rPr lang="en-US" altLang="ko-KR" sz="1050" dirty="0">
                <a:latin typeface="+mn-ea"/>
                <a:hlinkClick r:id="rId6"/>
              </a:rPr>
              <a:t>https://www.youtube.com/watch?v=-aRPgvYYwAQ</a:t>
            </a:r>
            <a:endParaRPr lang="ko-KR" altLang="en-US" sz="1050" dirty="0">
              <a:latin typeface="+mn-ea"/>
            </a:endParaRPr>
          </a:p>
        </p:txBody>
      </p:sp>
      <p:sp>
        <p:nvSpPr>
          <p:cNvPr id="12" name="TextBox 11">
            <a:extLst>
              <a:ext uri="{FF2B5EF4-FFF2-40B4-BE49-F238E27FC236}">
                <a16:creationId xmlns:a16="http://schemas.microsoft.com/office/drawing/2014/main" id="{AF5E14F8-579B-7540-B8C6-7C311CDC2BF1}"/>
              </a:ext>
            </a:extLst>
          </p:cNvPr>
          <p:cNvSpPr txBox="1"/>
          <p:nvPr/>
        </p:nvSpPr>
        <p:spPr>
          <a:xfrm>
            <a:off x="2129777" y="994456"/>
            <a:ext cx="1690838" cy="307777"/>
          </a:xfrm>
          <a:prstGeom prst="rect">
            <a:avLst/>
          </a:prstGeom>
          <a:solidFill>
            <a:srgbClr val="002060"/>
          </a:solidFill>
        </p:spPr>
        <p:txBody>
          <a:bodyPr wrap="square" rtlCol="0">
            <a:spAutoFit/>
          </a:bodyPr>
          <a:lstStyle/>
          <a:p>
            <a:r>
              <a:rPr lang="en-US" sz="1400" dirty="0">
                <a:solidFill>
                  <a:schemeClr val="bg1"/>
                </a:solidFill>
              </a:rPr>
              <a:t>Types of </a:t>
            </a:r>
            <a:r>
              <a:rPr lang="en-US" sz="1400" dirty="0">
                <a:solidFill>
                  <a:schemeClr val="accent4">
                    <a:lumMod val="60000"/>
                    <a:lumOff val="40000"/>
                  </a:schemeClr>
                </a:solidFill>
              </a:rPr>
              <a:t>Enzymes</a:t>
            </a:r>
          </a:p>
        </p:txBody>
      </p:sp>
      <p:sp>
        <p:nvSpPr>
          <p:cNvPr id="14" name="TextBox 13">
            <a:extLst>
              <a:ext uri="{FF2B5EF4-FFF2-40B4-BE49-F238E27FC236}">
                <a16:creationId xmlns:a16="http://schemas.microsoft.com/office/drawing/2014/main" id="{A3E0AB76-1EF4-0842-994B-B2346EF31789}"/>
              </a:ext>
            </a:extLst>
          </p:cNvPr>
          <p:cNvSpPr txBox="1"/>
          <p:nvPr/>
        </p:nvSpPr>
        <p:spPr>
          <a:xfrm>
            <a:off x="1848973" y="1339117"/>
            <a:ext cx="3831990" cy="707886"/>
          </a:xfrm>
          <a:prstGeom prst="rect">
            <a:avLst/>
          </a:prstGeom>
          <a:solidFill>
            <a:srgbClr val="002060"/>
          </a:solidFill>
        </p:spPr>
        <p:txBody>
          <a:bodyPr wrap="square" rtlCol="0">
            <a:spAutoFit/>
          </a:bodyPr>
          <a:lstStyle/>
          <a:p>
            <a:pPr marL="228600" indent="-228600">
              <a:buAutoNum type="arabicParenR"/>
            </a:pPr>
            <a:r>
              <a:rPr lang="en-US" sz="1000" dirty="0">
                <a:solidFill>
                  <a:schemeClr val="bg1"/>
                </a:solidFill>
              </a:rPr>
              <a:t>Enzymes outside of the body</a:t>
            </a:r>
          </a:p>
          <a:p>
            <a:pPr marL="171450" indent="-171450">
              <a:buFontTx/>
              <a:buChar char="-"/>
            </a:pPr>
            <a:r>
              <a:rPr lang="en-US" sz="1000" dirty="0">
                <a:solidFill>
                  <a:schemeClr val="bg1"/>
                </a:solidFill>
              </a:rPr>
              <a:t>Enzymes in foods: enzymes provided through food</a:t>
            </a:r>
          </a:p>
          <a:p>
            <a:pPr marL="171450" indent="-171450">
              <a:buFontTx/>
              <a:buChar char="-"/>
            </a:pPr>
            <a:r>
              <a:rPr lang="en-US" sz="1000" dirty="0">
                <a:solidFill>
                  <a:schemeClr val="bg1"/>
                </a:solidFill>
              </a:rPr>
              <a:t>Found in raw foods and in fermented enzymes</a:t>
            </a:r>
          </a:p>
          <a:p>
            <a:pPr marL="171450" indent="-171450">
              <a:buFontTx/>
              <a:buChar char="-"/>
            </a:pPr>
            <a:endParaRPr lang="en-US" sz="1000" dirty="0">
              <a:solidFill>
                <a:schemeClr val="accent4">
                  <a:lumMod val="60000"/>
                  <a:lumOff val="40000"/>
                </a:schemeClr>
              </a:solidFill>
            </a:endParaRPr>
          </a:p>
        </p:txBody>
      </p:sp>
      <p:sp>
        <p:nvSpPr>
          <p:cNvPr id="15" name="TextBox 14">
            <a:extLst>
              <a:ext uri="{FF2B5EF4-FFF2-40B4-BE49-F238E27FC236}">
                <a16:creationId xmlns:a16="http://schemas.microsoft.com/office/drawing/2014/main" id="{0D220A40-A24B-B948-909C-A15D740CD770}"/>
              </a:ext>
            </a:extLst>
          </p:cNvPr>
          <p:cNvSpPr txBox="1"/>
          <p:nvPr/>
        </p:nvSpPr>
        <p:spPr>
          <a:xfrm>
            <a:off x="6366763" y="994455"/>
            <a:ext cx="3831989" cy="307777"/>
          </a:xfrm>
          <a:prstGeom prst="rect">
            <a:avLst/>
          </a:prstGeom>
          <a:solidFill>
            <a:srgbClr val="002060"/>
          </a:solidFill>
        </p:spPr>
        <p:txBody>
          <a:bodyPr wrap="square" rtlCol="0">
            <a:spAutoFit/>
          </a:bodyPr>
          <a:lstStyle/>
          <a:p>
            <a:r>
              <a:rPr lang="en-US" sz="1400" dirty="0">
                <a:solidFill>
                  <a:schemeClr val="bg1"/>
                </a:solidFill>
              </a:rPr>
              <a:t>What causes </a:t>
            </a:r>
            <a:r>
              <a:rPr lang="en-US" sz="1400" dirty="0">
                <a:solidFill>
                  <a:schemeClr val="accent4">
                    <a:lumMod val="60000"/>
                    <a:lumOff val="40000"/>
                  </a:schemeClr>
                </a:solidFill>
              </a:rPr>
              <a:t>Enzymes </a:t>
            </a:r>
            <a:r>
              <a:rPr lang="en-US" sz="1400" dirty="0">
                <a:solidFill>
                  <a:schemeClr val="bg1"/>
                </a:solidFill>
              </a:rPr>
              <a:t>to be destroyed?</a:t>
            </a:r>
          </a:p>
        </p:txBody>
      </p:sp>
      <p:sp>
        <p:nvSpPr>
          <p:cNvPr id="16" name="TextBox 15">
            <a:extLst>
              <a:ext uri="{FF2B5EF4-FFF2-40B4-BE49-F238E27FC236}">
                <a16:creationId xmlns:a16="http://schemas.microsoft.com/office/drawing/2014/main" id="{34B4A187-C537-9E41-8B18-C7EE77171713}"/>
              </a:ext>
            </a:extLst>
          </p:cNvPr>
          <p:cNvSpPr txBox="1"/>
          <p:nvPr/>
        </p:nvSpPr>
        <p:spPr>
          <a:xfrm>
            <a:off x="6366762" y="1302232"/>
            <a:ext cx="3831990" cy="400110"/>
          </a:xfrm>
          <a:prstGeom prst="rect">
            <a:avLst/>
          </a:prstGeom>
          <a:solidFill>
            <a:srgbClr val="002060"/>
          </a:solidFill>
        </p:spPr>
        <p:txBody>
          <a:bodyPr wrap="square" rtlCol="0">
            <a:spAutoFit/>
          </a:bodyPr>
          <a:lstStyle/>
          <a:p>
            <a:pPr marL="228600" indent="-228600">
              <a:buAutoNum type="arabicParenR"/>
            </a:pPr>
            <a:r>
              <a:rPr lang="en-US" sz="1000" dirty="0">
                <a:solidFill>
                  <a:schemeClr val="bg1"/>
                </a:solidFill>
              </a:rPr>
              <a:t>If the conditions that are required for enzyme activity are unbalanced.  </a:t>
            </a:r>
          </a:p>
        </p:txBody>
      </p:sp>
      <p:sp>
        <p:nvSpPr>
          <p:cNvPr id="18" name="TextBox 17">
            <a:extLst>
              <a:ext uri="{FF2B5EF4-FFF2-40B4-BE49-F238E27FC236}">
                <a16:creationId xmlns:a16="http://schemas.microsoft.com/office/drawing/2014/main" id="{5E3E55F1-D527-3641-B50D-FCABA457E1D8}"/>
              </a:ext>
            </a:extLst>
          </p:cNvPr>
          <p:cNvSpPr txBox="1"/>
          <p:nvPr/>
        </p:nvSpPr>
        <p:spPr>
          <a:xfrm>
            <a:off x="8491184" y="1966753"/>
            <a:ext cx="1690838" cy="261610"/>
          </a:xfrm>
          <a:prstGeom prst="rect">
            <a:avLst/>
          </a:prstGeom>
          <a:solidFill>
            <a:srgbClr val="002060"/>
          </a:solidFill>
        </p:spPr>
        <p:txBody>
          <a:bodyPr wrap="square" rtlCol="0">
            <a:spAutoFit/>
          </a:bodyPr>
          <a:lstStyle/>
          <a:p>
            <a:pPr algn="ctr"/>
            <a:r>
              <a:rPr lang="en-US" sz="1100" dirty="0">
                <a:solidFill>
                  <a:schemeClr val="bg1"/>
                </a:solidFill>
              </a:rPr>
              <a:t>Decrease of </a:t>
            </a:r>
            <a:r>
              <a:rPr lang="en-US" sz="1100" dirty="0">
                <a:solidFill>
                  <a:schemeClr val="accent4">
                    <a:lumMod val="60000"/>
                    <a:lumOff val="40000"/>
                  </a:schemeClr>
                </a:solidFill>
              </a:rPr>
              <a:t>Enzymes</a:t>
            </a:r>
          </a:p>
        </p:txBody>
      </p:sp>
      <p:sp>
        <p:nvSpPr>
          <p:cNvPr id="19" name="TextBox 18">
            <a:extLst>
              <a:ext uri="{FF2B5EF4-FFF2-40B4-BE49-F238E27FC236}">
                <a16:creationId xmlns:a16="http://schemas.microsoft.com/office/drawing/2014/main" id="{3B2AFC9B-9BE6-1C4E-9B5A-A6DB701EB97E}"/>
              </a:ext>
            </a:extLst>
          </p:cNvPr>
          <p:cNvSpPr txBox="1"/>
          <p:nvPr/>
        </p:nvSpPr>
        <p:spPr>
          <a:xfrm>
            <a:off x="8473522" y="2586142"/>
            <a:ext cx="1690838" cy="430887"/>
          </a:xfrm>
          <a:prstGeom prst="rect">
            <a:avLst/>
          </a:prstGeom>
          <a:solidFill>
            <a:srgbClr val="002060"/>
          </a:solidFill>
        </p:spPr>
        <p:txBody>
          <a:bodyPr wrap="square" rtlCol="0">
            <a:spAutoFit/>
          </a:bodyPr>
          <a:lstStyle/>
          <a:p>
            <a:pPr algn="ctr"/>
            <a:r>
              <a:rPr lang="en-US" sz="1100" dirty="0">
                <a:solidFill>
                  <a:schemeClr val="bg1"/>
                </a:solidFill>
              </a:rPr>
              <a:t>Weakened Organ </a:t>
            </a:r>
          </a:p>
          <a:p>
            <a:pPr algn="ctr"/>
            <a:r>
              <a:rPr lang="en-US" sz="1100" dirty="0">
                <a:solidFill>
                  <a:schemeClr val="bg1"/>
                </a:solidFill>
              </a:rPr>
              <a:t>Function</a:t>
            </a:r>
            <a:endParaRPr lang="en-US" sz="1100" dirty="0">
              <a:solidFill>
                <a:schemeClr val="accent4">
                  <a:lumMod val="60000"/>
                  <a:lumOff val="40000"/>
                </a:schemeClr>
              </a:solidFill>
            </a:endParaRPr>
          </a:p>
        </p:txBody>
      </p:sp>
      <p:sp>
        <p:nvSpPr>
          <p:cNvPr id="20" name="TextBox 19">
            <a:extLst>
              <a:ext uri="{FF2B5EF4-FFF2-40B4-BE49-F238E27FC236}">
                <a16:creationId xmlns:a16="http://schemas.microsoft.com/office/drawing/2014/main" id="{5224C801-8102-C54E-B717-75718A908A8D}"/>
              </a:ext>
            </a:extLst>
          </p:cNvPr>
          <p:cNvSpPr txBox="1"/>
          <p:nvPr/>
        </p:nvSpPr>
        <p:spPr>
          <a:xfrm>
            <a:off x="7052553" y="2339920"/>
            <a:ext cx="735169" cy="461665"/>
          </a:xfrm>
          <a:prstGeom prst="rect">
            <a:avLst/>
          </a:prstGeom>
          <a:solidFill>
            <a:srgbClr val="002060"/>
          </a:solidFill>
        </p:spPr>
        <p:txBody>
          <a:bodyPr wrap="square" rtlCol="0">
            <a:spAutoFit/>
          </a:bodyPr>
          <a:lstStyle/>
          <a:p>
            <a:pPr algn="ctr"/>
            <a:endParaRPr lang="en-US" sz="800" dirty="0">
              <a:solidFill>
                <a:schemeClr val="bg1"/>
              </a:solidFill>
            </a:endParaRPr>
          </a:p>
          <a:p>
            <a:pPr algn="ctr"/>
            <a:r>
              <a:rPr lang="en-US" sz="800" dirty="0">
                <a:solidFill>
                  <a:schemeClr val="bg1"/>
                </a:solidFill>
              </a:rPr>
              <a:t>Unbalanced</a:t>
            </a:r>
          </a:p>
          <a:p>
            <a:pPr algn="ctr"/>
            <a:endParaRPr lang="en-US" sz="800" dirty="0">
              <a:solidFill>
                <a:schemeClr val="accent4">
                  <a:lumMod val="60000"/>
                  <a:lumOff val="40000"/>
                </a:schemeClr>
              </a:solidFill>
            </a:endParaRPr>
          </a:p>
        </p:txBody>
      </p:sp>
      <p:sp>
        <p:nvSpPr>
          <p:cNvPr id="24" name="TextBox 23">
            <a:extLst>
              <a:ext uri="{FF2B5EF4-FFF2-40B4-BE49-F238E27FC236}">
                <a16:creationId xmlns:a16="http://schemas.microsoft.com/office/drawing/2014/main" id="{164F7697-6FFF-8145-91AB-E296DCD12BF1}"/>
              </a:ext>
            </a:extLst>
          </p:cNvPr>
          <p:cNvSpPr txBox="1"/>
          <p:nvPr/>
        </p:nvSpPr>
        <p:spPr>
          <a:xfrm>
            <a:off x="1819509" y="3859007"/>
            <a:ext cx="3831989" cy="307777"/>
          </a:xfrm>
          <a:prstGeom prst="rect">
            <a:avLst/>
          </a:prstGeom>
          <a:solidFill>
            <a:srgbClr val="002060"/>
          </a:solidFill>
        </p:spPr>
        <p:txBody>
          <a:bodyPr wrap="square" rtlCol="0">
            <a:spAutoFit/>
          </a:bodyPr>
          <a:lstStyle/>
          <a:p>
            <a:r>
              <a:rPr lang="en-US" sz="1400" dirty="0">
                <a:solidFill>
                  <a:schemeClr val="bg1"/>
                </a:solidFill>
              </a:rPr>
              <a:t>What causes </a:t>
            </a:r>
            <a:r>
              <a:rPr lang="en-US" sz="1400" dirty="0">
                <a:solidFill>
                  <a:schemeClr val="accent4">
                    <a:lumMod val="60000"/>
                    <a:lumOff val="40000"/>
                  </a:schemeClr>
                </a:solidFill>
              </a:rPr>
              <a:t>Enzymes </a:t>
            </a:r>
            <a:r>
              <a:rPr lang="en-US" sz="1400" dirty="0">
                <a:solidFill>
                  <a:schemeClr val="bg1"/>
                </a:solidFill>
              </a:rPr>
              <a:t>to be destroyed?</a:t>
            </a:r>
          </a:p>
        </p:txBody>
      </p:sp>
      <p:sp>
        <p:nvSpPr>
          <p:cNvPr id="25" name="TextBox 24">
            <a:extLst>
              <a:ext uri="{FF2B5EF4-FFF2-40B4-BE49-F238E27FC236}">
                <a16:creationId xmlns:a16="http://schemas.microsoft.com/office/drawing/2014/main" id="{3CBDD105-E3D3-9B4F-81BD-4A5FB998099D}"/>
              </a:ext>
            </a:extLst>
          </p:cNvPr>
          <p:cNvSpPr txBox="1"/>
          <p:nvPr/>
        </p:nvSpPr>
        <p:spPr>
          <a:xfrm>
            <a:off x="1790045" y="4227275"/>
            <a:ext cx="3831990" cy="246221"/>
          </a:xfrm>
          <a:prstGeom prst="rect">
            <a:avLst/>
          </a:prstGeom>
          <a:solidFill>
            <a:srgbClr val="002060"/>
          </a:solidFill>
        </p:spPr>
        <p:txBody>
          <a:bodyPr wrap="square" rtlCol="0">
            <a:spAutoFit/>
          </a:bodyPr>
          <a:lstStyle/>
          <a:p>
            <a:r>
              <a:rPr lang="en-US" sz="1000" dirty="0">
                <a:solidFill>
                  <a:schemeClr val="bg1"/>
                </a:solidFill>
              </a:rPr>
              <a:t>2)   If affected by toxic or harmful substances</a:t>
            </a:r>
          </a:p>
        </p:txBody>
      </p:sp>
      <p:sp>
        <p:nvSpPr>
          <p:cNvPr id="26" name="TextBox 25">
            <a:extLst>
              <a:ext uri="{FF2B5EF4-FFF2-40B4-BE49-F238E27FC236}">
                <a16:creationId xmlns:a16="http://schemas.microsoft.com/office/drawing/2014/main" id="{C503BE6A-D2E6-5449-87CB-2EC6AF9AABA7}"/>
              </a:ext>
            </a:extLst>
          </p:cNvPr>
          <p:cNvSpPr txBox="1"/>
          <p:nvPr/>
        </p:nvSpPr>
        <p:spPr>
          <a:xfrm>
            <a:off x="1948634" y="4810089"/>
            <a:ext cx="519828" cy="184666"/>
          </a:xfrm>
          <a:prstGeom prst="rect">
            <a:avLst/>
          </a:prstGeom>
          <a:solidFill>
            <a:srgbClr val="F8A900"/>
          </a:solidFill>
        </p:spPr>
        <p:txBody>
          <a:bodyPr wrap="square" rtlCol="0">
            <a:spAutoFit/>
          </a:bodyPr>
          <a:lstStyle/>
          <a:p>
            <a:pPr algn="ctr"/>
            <a:r>
              <a:rPr lang="en-US" sz="600" dirty="0"/>
              <a:t>Pollution</a:t>
            </a:r>
          </a:p>
        </p:txBody>
      </p:sp>
      <p:sp>
        <p:nvSpPr>
          <p:cNvPr id="28" name="TextBox 27">
            <a:extLst>
              <a:ext uri="{FF2B5EF4-FFF2-40B4-BE49-F238E27FC236}">
                <a16:creationId xmlns:a16="http://schemas.microsoft.com/office/drawing/2014/main" id="{1E617BCF-3B2F-944D-B21A-8A24D20A4E09}"/>
              </a:ext>
            </a:extLst>
          </p:cNvPr>
          <p:cNvSpPr txBox="1"/>
          <p:nvPr/>
        </p:nvSpPr>
        <p:spPr>
          <a:xfrm>
            <a:off x="3217059" y="4810089"/>
            <a:ext cx="479966" cy="184666"/>
          </a:xfrm>
          <a:prstGeom prst="rect">
            <a:avLst/>
          </a:prstGeom>
          <a:solidFill>
            <a:srgbClr val="FDAD04"/>
          </a:solidFill>
        </p:spPr>
        <p:txBody>
          <a:bodyPr wrap="square" rtlCol="0">
            <a:spAutoFit/>
          </a:bodyPr>
          <a:lstStyle/>
          <a:p>
            <a:pPr algn="ctr"/>
            <a:r>
              <a:rPr lang="en-US" sz="600" dirty="0"/>
              <a:t>Soil</a:t>
            </a:r>
          </a:p>
        </p:txBody>
      </p:sp>
      <p:sp>
        <p:nvSpPr>
          <p:cNvPr id="29" name="TextBox 28">
            <a:extLst>
              <a:ext uri="{FF2B5EF4-FFF2-40B4-BE49-F238E27FC236}">
                <a16:creationId xmlns:a16="http://schemas.microsoft.com/office/drawing/2014/main" id="{8E57E9B5-DFF5-914E-B91B-8580496F93EE}"/>
              </a:ext>
            </a:extLst>
          </p:cNvPr>
          <p:cNvSpPr txBox="1"/>
          <p:nvPr/>
        </p:nvSpPr>
        <p:spPr>
          <a:xfrm>
            <a:off x="3814009" y="4763922"/>
            <a:ext cx="516249" cy="276999"/>
          </a:xfrm>
          <a:prstGeom prst="rect">
            <a:avLst/>
          </a:prstGeom>
          <a:solidFill>
            <a:srgbClr val="F8A900"/>
          </a:solidFill>
        </p:spPr>
        <p:txBody>
          <a:bodyPr wrap="square" rtlCol="0">
            <a:spAutoFit/>
          </a:bodyPr>
          <a:lstStyle/>
          <a:p>
            <a:pPr algn="ctr"/>
            <a:r>
              <a:rPr lang="en-US" sz="600" dirty="0"/>
              <a:t>Chemical </a:t>
            </a:r>
          </a:p>
          <a:p>
            <a:pPr algn="ctr"/>
            <a:r>
              <a:rPr lang="en-US" sz="600" dirty="0"/>
              <a:t>Fertilizers</a:t>
            </a:r>
          </a:p>
        </p:txBody>
      </p:sp>
      <p:sp>
        <p:nvSpPr>
          <p:cNvPr id="30" name="TextBox 29">
            <a:extLst>
              <a:ext uri="{FF2B5EF4-FFF2-40B4-BE49-F238E27FC236}">
                <a16:creationId xmlns:a16="http://schemas.microsoft.com/office/drawing/2014/main" id="{68AAAD0C-2B5C-DD4C-AB4C-CD960FE96955}"/>
              </a:ext>
            </a:extLst>
          </p:cNvPr>
          <p:cNvSpPr txBox="1"/>
          <p:nvPr/>
        </p:nvSpPr>
        <p:spPr>
          <a:xfrm>
            <a:off x="4427058" y="4810088"/>
            <a:ext cx="533608" cy="184666"/>
          </a:xfrm>
          <a:prstGeom prst="rect">
            <a:avLst/>
          </a:prstGeom>
          <a:solidFill>
            <a:srgbClr val="F7AA00"/>
          </a:solidFill>
        </p:spPr>
        <p:txBody>
          <a:bodyPr wrap="square" rtlCol="0">
            <a:spAutoFit/>
          </a:bodyPr>
          <a:lstStyle/>
          <a:p>
            <a:pPr algn="ctr"/>
            <a:r>
              <a:rPr lang="en-US" sz="600" dirty="0"/>
              <a:t>Pesticides</a:t>
            </a:r>
          </a:p>
        </p:txBody>
      </p:sp>
      <p:sp>
        <p:nvSpPr>
          <p:cNvPr id="31" name="TextBox 30">
            <a:extLst>
              <a:ext uri="{FF2B5EF4-FFF2-40B4-BE49-F238E27FC236}">
                <a16:creationId xmlns:a16="http://schemas.microsoft.com/office/drawing/2014/main" id="{E87AA34B-D0C0-4F48-B371-1FE671309FD1}"/>
              </a:ext>
            </a:extLst>
          </p:cNvPr>
          <p:cNvSpPr txBox="1"/>
          <p:nvPr/>
        </p:nvSpPr>
        <p:spPr>
          <a:xfrm>
            <a:off x="5057466" y="4758588"/>
            <a:ext cx="491370" cy="276999"/>
          </a:xfrm>
          <a:prstGeom prst="rect">
            <a:avLst/>
          </a:prstGeom>
          <a:solidFill>
            <a:srgbClr val="F8A900"/>
          </a:solidFill>
        </p:spPr>
        <p:txBody>
          <a:bodyPr wrap="square" rtlCol="0">
            <a:spAutoFit/>
          </a:bodyPr>
          <a:lstStyle/>
          <a:p>
            <a:pPr algn="ctr"/>
            <a:r>
              <a:rPr lang="en-US" sz="600" dirty="0"/>
              <a:t>Instant </a:t>
            </a:r>
          </a:p>
          <a:p>
            <a:pPr algn="ctr"/>
            <a:r>
              <a:rPr lang="en-US" sz="600" dirty="0"/>
              <a:t>Foods</a:t>
            </a:r>
          </a:p>
        </p:txBody>
      </p:sp>
      <p:sp>
        <p:nvSpPr>
          <p:cNvPr id="32" name="TextBox 31">
            <a:extLst>
              <a:ext uri="{FF2B5EF4-FFF2-40B4-BE49-F238E27FC236}">
                <a16:creationId xmlns:a16="http://schemas.microsoft.com/office/drawing/2014/main" id="{2E7E55DE-02EE-5344-AA46-6C7A37F4165A}"/>
              </a:ext>
            </a:extLst>
          </p:cNvPr>
          <p:cNvSpPr txBox="1"/>
          <p:nvPr/>
        </p:nvSpPr>
        <p:spPr>
          <a:xfrm>
            <a:off x="1848973" y="5575487"/>
            <a:ext cx="1099849" cy="430887"/>
          </a:xfrm>
          <a:prstGeom prst="rect">
            <a:avLst/>
          </a:prstGeom>
          <a:solidFill>
            <a:srgbClr val="002060"/>
          </a:solidFill>
        </p:spPr>
        <p:txBody>
          <a:bodyPr wrap="square" rtlCol="0">
            <a:spAutoFit/>
          </a:bodyPr>
          <a:lstStyle/>
          <a:p>
            <a:pPr algn="ctr"/>
            <a:r>
              <a:rPr lang="en-US" sz="1100" dirty="0">
                <a:solidFill>
                  <a:schemeClr val="bg1"/>
                </a:solidFill>
              </a:rPr>
              <a:t>Decrease of</a:t>
            </a:r>
          </a:p>
          <a:p>
            <a:pPr algn="ctr"/>
            <a:r>
              <a:rPr lang="en-US" sz="1100" dirty="0">
                <a:solidFill>
                  <a:schemeClr val="bg1"/>
                </a:solidFill>
              </a:rPr>
              <a:t> </a:t>
            </a:r>
            <a:r>
              <a:rPr lang="en-US" sz="1100" dirty="0">
                <a:solidFill>
                  <a:schemeClr val="accent4">
                    <a:lumMod val="60000"/>
                    <a:lumOff val="40000"/>
                  </a:schemeClr>
                </a:solidFill>
              </a:rPr>
              <a:t>Enzymes</a:t>
            </a:r>
          </a:p>
        </p:txBody>
      </p:sp>
      <p:sp>
        <p:nvSpPr>
          <p:cNvPr id="33" name="TextBox 32">
            <a:extLst>
              <a:ext uri="{FF2B5EF4-FFF2-40B4-BE49-F238E27FC236}">
                <a16:creationId xmlns:a16="http://schemas.microsoft.com/office/drawing/2014/main" id="{D5EDD938-DA6B-754E-87A7-432999F30715}"/>
              </a:ext>
            </a:extLst>
          </p:cNvPr>
          <p:cNvSpPr txBox="1"/>
          <p:nvPr/>
        </p:nvSpPr>
        <p:spPr>
          <a:xfrm>
            <a:off x="3175571" y="5548892"/>
            <a:ext cx="1099849" cy="430887"/>
          </a:xfrm>
          <a:prstGeom prst="rect">
            <a:avLst/>
          </a:prstGeom>
          <a:solidFill>
            <a:srgbClr val="002060"/>
          </a:solidFill>
        </p:spPr>
        <p:txBody>
          <a:bodyPr wrap="square" rtlCol="0">
            <a:spAutoFit/>
          </a:bodyPr>
          <a:lstStyle/>
          <a:p>
            <a:pPr algn="ctr"/>
            <a:r>
              <a:rPr lang="en-US" sz="1100" dirty="0">
                <a:solidFill>
                  <a:schemeClr val="bg1"/>
                </a:solidFill>
              </a:rPr>
              <a:t>Weakened </a:t>
            </a:r>
          </a:p>
          <a:p>
            <a:pPr algn="ctr"/>
            <a:r>
              <a:rPr lang="en-US" sz="1100" dirty="0">
                <a:solidFill>
                  <a:schemeClr val="bg1"/>
                </a:solidFill>
              </a:rPr>
              <a:t>Cells</a:t>
            </a:r>
            <a:endParaRPr lang="en-US" sz="1100" dirty="0">
              <a:solidFill>
                <a:schemeClr val="accent4">
                  <a:lumMod val="60000"/>
                  <a:lumOff val="40000"/>
                </a:schemeClr>
              </a:solidFill>
            </a:endParaRPr>
          </a:p>
        </p:txBody>
      </p:sp>
      <p:sp>
        <p:nvSpPr>
          <p:cNvPr id="35" name="TextBox 34">
            <a:extLst>
              <a:ext uri="{FF2B5EF4-FFF2-40B4-BE49-F238E27FC236}">
                <a16:creationId xmlns:a16="http://schemas.microsoft.com/office/drawing/2014/main" id="{81885A56-11B6-0D42-B72D-32784D7380C8}"/>
              </a:ext>
            </a:extLst>
          </p:cNvPr>
          <p:cNvSpPr txBox="1"/>
          <p:nvPr/>
        </p:nvSpPr>
        <p:spPr>
          <a:xfrm>
            <a:off x="4522186" y="5434947"/>
            <a:ext cx="1099849" cy="600164"/>
          </a:xfrm>
          <a:prstGeom prst="rect">
            <a:avLst/>
          </a:prstGeom>
          <a:solidFill>
            <a:srgbClr val="002060"/>
          </a:solidFill>
        </p:spPr>
        <p:txBody>
          <a:bodyPr wrap="square" rtlCol="0">
            <a:spAutoFit/>
          </a:bodyPr>
          <a:lstStyle/>
          <a:p>
            <a:pPr algn="ctr"/>
            <a:r>
              <a:rPr lang="en-US" sz="1100" dirty="0">
                <a:solidFill>
                  <a:schemeClr val="bg1"/>
                </a:solidFill>
              </a:rPr>
              <a:t>Decreased </a:t>
            </a:r>
          </a:p>
          <a:p>
            <a:pPr algn="ctr"/>
            <a:r>
              <a:rPr lang="en-US" sz="1100" dirty="0">
                <a:solidFill>
                  <a:schemeClr val="bg1"/>
                </a:solidFill>
              </a:rPr>
              <a:t>Strength and </a:t>
            </a:r>
          </a:p>
          <a:p>
            <a:pPr algn="ctr"/>
            <a:r>
              <a:rPr lang="en-US" sz="1100" dirty="0">
                <a:solidFill>
                  <a:schemeClr val="bg1"/>
                </a:solidFill>
              </a:rPr>
              <a:t>Endurance</a:t>
            </a:r>
            <a:endParaRPr lang="en-US" sz="1100" dirty="0">
              <a:solidFill>
                <a:schemeClr val="accent4">
                  <a:lumMod val="60000"/>
                  <a:lumOff val="40000"/>
                </a:schemeClr>
              </a:solidFill>
            </a:endParaRPr>
          </a:p>
        </p:txBody>
      </p:sp>
      <p:sp>
        <p:nvSpPr>
          <p:cNvPr id="36" name="TextBox 35">
            <a:extLst>
              <a:ext uri="{FF2B5EF4-FFF2-40B4-BE49-F238E27FC236}">
                <a16:creationId xmlns:a16="http://schemas.microsoft.com/office/drawing/2014/main" id="{FC66AF9D-152F-4D46-B969-C54AC5D9D881}"/>
              </a:ext>
            </a:extLst>
          </p:cNvPr>
          <p:cNvSpPr txBox="1"/>
          <p:nvPr/>
        </p:nvSpPr>
        <p:spPr>
          <a:xfrm>
            <a:off x="6366762" y="3974355"/>
            <a:ext cx="3831990" cy="400110"/>
          </a:xfrm>
          <a:prstGeom prst="rect">
            <a:avLst/>
          </a:prstGeom>
          <a:solidFill>
            <a:srgbClr val="002060"/>
          </a:solidFill>
        </p:spPr>
        <p:txBody>
          <a:bodyPr wrap="square" rtlCol="0">
            <a:spAutoFit/>
          </a:bodyPr>
          <a:lstStyle/>
          <a:p>
            <a:r>
              <a:rPr lang="en-US" sz="1000" dirty="0">
                <a:solidFill>
                  <a:schemeClr val="bg1"/>
                </a:solidFill>
              </a:rPr>
              <a:t>3)   Aging and poor health management</a:t>
            </a:r>
          </a:p>
          <a:p>
            <a:r>
              <a:rPr lang="en-US" sz="1000" dirty="0">
                <a:solidFill>
                  <a:schemeClr val="bg1"/>
                </a:solidFill>
              </a:rPr>
              <a:t>     </a:t>
            </a:r>
            <a:r>
              <a:rPr lang="en-US" sz="1000" dirty="0">
                <a:solidFill>
                  <a:schemeClr val="accent4">
                    <a:lumMod val="60000"/>
                    <a:lumOff val="40000"/>
                  </a:schemeClr>
                </a:solidFill>
              </a:rPr>
              <a:t>Decrease in digestive and metabolic enzymes</a:t>
            </a:r>
          </a:p>
        </p:txBody>
      </p:sp>
      <p:sp>
        <p:nvSpPr>
          <p:cNvPr id="37" name="TextBox 36">
            <a:extLst>
              <a:ext uri="{FF2B5EF4-FFF2-40B4-BE49-F238E27FC236}">
                <a16:creationId xmlns:a16="http://schemas.microsoft.com/office/drawing/2014/main" id="{6AF3476E-541D-484E-8730-6AE9B33067A4}"/>
              </a:ext>
            </a:extLst>
          </p:cNvPr>
          <p:cNvSpPr txBox="1"/>
          <p:nvPr/>
        </p:nvSpPr>
        <p:spPr>
          <a:xfrm>
            <a:off x="6381570" y="3664978"/>
            <a:ext cx="3831989" cy="307777"/>
          </a:xfrm>
          <a:prstGeom prst="rect">
            <a:avLst/>
          </a:prstGeom>
          <a:solidFill>
            <a:srgbClr val="002060"/>
          </a:solidFill>
        </p:spPr>
        <p:txBody>
          <a:bodyPr wrap="square" rtlCol="0">
            <a:spAutoFit/>
          </a:bodyPr>
          <a:lstStyle/>
          <a:p>
            <a:r>
              <a:rPr lang="en-US" sz="1400" dirty="0">
                <a:solidFill>
                  <a:schemeClr val="bg1"/>
                </a:solidFill>
              </a:rPr>
              <a:t>What causes </a:t>
            </a:r>
            <a:r>
              <a:rPr lang="en-US" sz="1400" dirty="0">
                <a:solidFill>
                  <a:schemeClr val="accent4">
                    <a:lumMod val="60000"/>
                    <a:lumOff val="40000"/>
                  </a:schemeClr>
                </a:solidFill>
              </a:rPr>
              <a:t>Enzymes </a:t>
            </a:r>
            <a:r>
              <a:rPr lang="en-US" sz="1400" dirty="0">
                <a:solidFill>
                  <a:schemeClr val="bg1"/>
                </a:solidFill>
              </a:rPr>
              <a:t>to be destroyed?</a:t>
            </a:r>
          </a:p>
        </p:txBody>
      </p:sp>
      <p:sp>
        <p:nvSpPr>
          <p:cNvPr id="39" name="TextBox 38">
            <a:extLst>
              <a:ext uri="{FF2B5EF4-FFF2-40B4-BE49-F238E27FC236}">
                <a16:creationId xmlns:a16="http://schemas.microsoft.com/office/drawing/2014/main" id="{7E6F1348-F38E-FD40-B86B-FABC26E1E718}"/>
              </a:ext>
            </a:extLst>
          </p:cNvPr>
          <p:cNvSpPr txBox="1"/>
          <p:nvPr/>
        </p:nvSpPr>
        <p:spPr>
          <a:xfrm>
            <a:off x="6381569" y="5239251"/>
            <a:ext cx="779861" cy="215444"/>
          </a:xfrm>
          <a:prstGeom prst="rect">
            <a:avLst/>
          </a:prstGeom>
          <a:solidFill>
            <a:srgbClr val="002060"/>
          </a:solidFill>
        </p:spPr>
        <p:txBody>
          <a:bodyPr wrap="square" rtlCol="0">
            <a:spAutoFit/>
          </a:bodyPr>
          <a:lstStyle/>
          <a:p>
            <a:r>
              <a:rPr lang="en-US" sz="800" dirty="0">
                <a:solidFill>
                  <a:schemeClr val="bg1"/>
                </a:solidFill>
              </a:rPr>
              <a:t>Amylase</a:t>
            </a:r>
          </a:p>
        </p:txBody>
      </p:sp>
      <p:sp>
        <p:nvSpPr>
          <p:cNvPr id="40" name="TextBox 39">
            <a:extLst>
              <a:ext uri="{FF2B5EF4-FFF2-40B4-BE49-F238E27FC236}">
                <a16:creationId xmlns:a16="http://schemas.microsoft.com/office/drawing/2014/main" id="{5B6DCA11-0484-6F43-83F3-CEB62A24E10E}"/>
              </a:ext>
            </a:extLst>
          </p:cNvPr>
          <p:cNvSpPr txBox="1"/>
          <p:nvPr/>
        </p:nvSpPr>
        <p:spPr>
          <a:xfrm>
            <a:off x="7907633" y="5872057"/>
            <a:ext cx="779861" cy="215444"/>
          </a:xfrm>
          <a:prstGeom prst="rect">
            <a:avLst/>
          </a:prstGeom>
          <a:solidFill>
            <a:srgbClr val="002060"/>
          </a:solidFill>
        </p:spPr>
        <p:txBody>
          <a:bodyPr wrap="square" rtlCol="0">
            <a:spAutoFit/>
          </a:bodyPr>
          <a:lstStyle/>
          <a:p>
            <a:r>
              <a:rPr lang="en-US" sz="800" dirty="0">
                <a:solidFill>
                  <a:schemeClr val="bg1"/>
                </a:solidFill>
              </a:rPr>
              <a:t>Age</a:t>
            </a:r>
          </a:p>
        </p:txBody>
      </p:sp>
      <p:sp>
        <p:nvSpPr>
          <p:cNvPr id="41" name="TextBox 40">
            <a:extLst>
              <a:ext uri="{FF2B5EF4-FFF2-40B4-BE49-F238E27FC236}">
                <a16:creationId xmlns:a16="http://schemas.microsoft.com/office/drawing/2014/main" id="{7A0327B0-8638-7E41-B4F2-13B614CEED03}"/>
              </a:ext>
            </a:extLst>
          </p:cNvPr>
          <p:cNvSpPr txBox="1"/>
          <p:nvPr/>
        </p:nvSpPr>
        <p:spPr>
          <a:xfrm>
            <a:off x="7161431" y="4506531"/>
            <a:ext cx="2099302" cy="215444"/>
          </a:xfrm>
          <a:prstGeom prst="rect">
            <a:avLst/>
          </a:prstGeom>
          <a:solidFill>
            <a:srgbClr val="002060"/>
          </a:solidFill>
        </p:spPr>
        <p:txBody>
          <a:bodyPr wrap="square" rtlCol="0">
            <a:spAutoFit/>
          </a:bodyPr>
          <a:lstStyle/>
          <a:p>
            <a:r>
              <a:rPr lang="en-US" sz="800" dirty="0">
                <a:solidFill>
                  <a:schemeClr val="bg1"/>
                </a:solidFill>
              </a:rPr>
              <a:t>Amylase content by Age (Japan 1991)</a:t>
            </a:r>
          </a:p>
        </p:txBody>
      </p:sp>
      <p:sp>
        <p:nvSpPr>
          <p:cNvPr id="2" name="Pentagon 1">
            <a:extLst>
              <a:ext uri="{FF2B5EF4-FFF2-40B4-BE49-F238E27FC236}">
                <a16:creationId xmlns:a16="http://schemas.microsoft.com/office/drawing/2014/main" id="{8B07E367-2DB0-4A8B-9034-7F43DB12E499}"/>
              </a:ext>
            </a:extLst>
          </p:cNvPr>
          <p:cNvSpPr/>
          <p:nvPr/>
        </p:nvSpPr>
        <p:spPr>
          <a:xfrm>
            <a:off x="6440577" y="2197902"/>
            <a:ext cx="624429" cy="533696"/>
          </a:xfrm>
          <a:prstGeom prst="pentagon">
            <a:avLst/>
          </a:prstGeom>
          <a:solidFill>
            <a:srgbClr val="FCC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 dirty="0"/>
          </a:p>
        </p:txBody>
      </p:sp>
      <p:sp>
        <p:nvSpPr>
          <p:cNvPr id="23" name="TextBox 22">
            <a:extLst>
              <a:ext uri="{FF2B5EF4-FFF2-40B4-BE49-F238E27FC236}">
                <a16:creationId xmlns:a16="http://schemas.microsoft.com/office/drawing/2014/main" id="{12F1A23E-7369-7E4E-94D2-020CF9437D3B}"/>
              </a:ext>
            </a:extLst>
          </p:cNvPr>
          <p:cNvSpPr txBox="1"/>
          <p:nvPr/>
        </p:nvSpPr>
        <p:spPr>
          <a:xfrm>
            <a:off x="6466770" y="2381523"/>
            <a:ext cx="559590" cy="184666"/>
          </a:xfrm>
          <a:prstGeom prst="rect">
            <a:avLst/>
          </a:prstGeom>
          <a:noFill/>
        </p:spPr>
        <p:txBody>
          <a:bodyPr wrap="square" rtlCol="0">
            <a:spAutoFit/>
          </a:bodyPr>
          <a:lstStyle/>
          <a:p>
            <a:pPr algn="ctr"/>
            <a:r>
              <a:rPr lang="en-US" sz="600" b="1" dirty="0"/>
              <a:t>Coenzyme</a:t>
            </a:r>
          </a:p>
        </p:txBody>
      </p:sp>
      <p:sp>
        <p:nvSpPr>
          <p:cNvPr id="38" name="Pentagon 37">
            <a:extLst>
              <a:ext uri="{FF2B5EF4-FFF2-40B4-BE49-F238E27FC236}">
                <a16:creationId xmlns:a16="http://schemas.microsoft.com/office/drawing/2014/main" id="{560A1541-3D60-4344-ACB1-F1A9C3B32590}"/>
              </a:ext>
            </a:extLst>
          </p:cNvPr>
          <p:cNvSpPr/>
          <p:nvPr/>
        </p:nvSpPr>
        <p:spPr>
          <a:xfrm>
            <a:off x="7052553" y="1740475"/>
            <a:ext cx="624429" cy="533696"/>
          </a:xfrm>
          <a:prstGeom prst="pentagon">
            <a:avLst/>
          </a:prstGeom>
          <a:solidFill>
            <a:srgbClr val="FCC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 dirty="0"/>
          </a:p>
        </p:txBody>
      </p:sp>
      <p:sp>
        <p:nvSpPr>
          <p:cNvPr id="42" name="Pentagon 41">
            <a:extLst>
              <a:ext uri="{FF2B5EF4-FFF2-40B4-BE49-F238E27FC236}">
                <a16:creationId xmlns:a16="http://schemas.microsoft.com/office/drawing/2014/main" id="{CF97C3FD-F274-4E4D-9D36-10254EA848EF}"/>
              </a:ext>
            </a:extLst>
          </p:cNvPr>
          <p:cNvSpPr/>
          <p:nvPr/>
        </p:nvSpPr>
        <p:spPr>
          <a:xfrm>
            <a:off x="7743648" y="2193289"/>
            <a:ext cx="624429" cy="533696"/>
          </a:xfrm>
          <a:prstGeom prst="pentagon">
            <a:avLst/>
          </a:prstGeom>
          <a:solidFill>
            <a:srgbClr val="FCC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 dirty="0"/>
          </a:p>
        </p:txBody>
      </p:sp>
      <p:sp>
        <p:nvSpPr>
          <p:cNvPr id="21" name="TextBox 20">
            <a:extLst>
              <a:ext uri="{FF2B5EF4-FFF2-40B4-BE49-F238E27FC236}">
                <a16:creationId xmlns:a16="http://schemas.microsoft.com/office/drawing/2014/main" id="{375F7931-DDF2-7649-9527-96397B191B68}"/>
              </a:ext>
            </a:extLst>
          </p:cNvPr>
          <p:cNvSpPr txBox="1"/>
          <p:nvPr/>
        </p:nvSpPr>
        <p:spPr>
          <a:xfrm>
            <a:off x="7753890" y="2381523"/>
            <a:ext cx="603943" cy="184666"/>
          </a:xfrm>
          <a:prstGeom prst="rect">
            <a:avLst/>
          </a:prstGeom>
          <a:noFill/>
        </p:spPr>
        <p:txBody>
          <a:bodyPr wrap="square" rtlCol="0">
            <a:spAutoFit/>
          </a:bodyPr>
          <a:lstStyle/>
          <a:p>
            <a:pPr algn="ctr"/>
            <a:r>
              <a:rPr lang="en-US" sz="600" b="1" dirty="0"/>
              <a:t>Humidity</a:t>
            </a:r>
          </a:p>
        </p:txBody>
      </p:sp>
      <p:sp>
        <p:nvSpPr>
          <p:cNvPr id="43" name="TextBox 42">
            <a:extLst>
              <a:ext uri="{FF2B5EF4-FFF2-40B4-BE49-F238E27FC236}">
                <a16:creationId xmlns:a16="http://schemas.microsoft.com/office/drawing/2014/main" id="{CD873E7C-41BE-408C-871E-37B118D4597A}"/>
              </a:ext>
            </a:extLst>
          </p:cNvPr>
          <p:cNvSpPr txBox="1"/>
          <p:nvPr/>
        </p:nvSpPr>
        <p:spPr>
          <a:xfrm>
            <a:off x="7067363" y="1937283"/>
            <a:ext cx="603943" cy="184666"/>
          </a:xfrm>
          <a:prstGeom prst="rect">
            <a:avLst/>
          </a:prstGeom>
          <a:noFill/>
        </p:spPr>
        <p:txBody>
          <a:bodyPr wrap="square" rtlCol="0">
            <a:spAutoFit/>
          </a:bodyPr>
          <a:lstStyle/>
          <a:p>
            <a:pPr algn="ctr"/>
            <a:r>
              <a:rPr lang="en-US" sz="600" b="1" dirty="0"/>
              <a:t>PH</a:t>
            </a:r>
          </a:p>
        </p:txBody>
      </p:sp>
      <p:sp>
        <p:nvSpPr>
          <p:cNvPr id="44" name="Pentagon 43">
            <a:extLst>
              <a:ext uri="{FF2B5EF4-FFF2-40B4-BE49-F238E27FC236}">
                <a16:creationId xmlns:a16="http://schemas.microsoft.com/office/drawing/2014/main" id="{BD057577-4AC0-4D98-939B-EB848DD83C7F}"/>
              </a:ext>
            </a:extLst>
          </p:cNvPr>
          <p:cNvSpPr/>
          <p:nvPr/>
        </p:nvSpPr>
        <p:spPr>
          <a:xfrm>
            <a:off x="7063025" y="2757545"/>
            <a:ext cx="624429" cy="533696"/>
          </a:xfrm>
          <a:prstGeom prst="pentagon">
            <a:avLst/>
          </a:prstGeom>
          <a:solidFill>
            <a:srgbClr val="FCC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 dirty="0"/>
          </a:p>
        </p:txBody>
      </p:sp>
      <p:sp>
        <p:nvSpPr>
          <p:cNvPr id="45" name="TextBox 44">
            <a:extLst>
              <a:ext uri="{FF2B5EF4-FFF2-40B4-BE49-F238E27FC236}">
                <a16:creationId xmlns:a16="http://schemas.microsoft.com/office/drawing/2014/main" id="{4124D3E2-433F-4DEB-8710-9A412C9F2E1C}"/>
              </a:ext>
            </a:extLst>
          </p:cNvPr>
          <p:cNvSpPr txBox="1"/>
          <p:nvPr/>
        </p:nvSpPr>
        <p:spPr>
          <a:xfrm>
            <a:off x="7073267" y="2945779"/>
            <a:ext cx="603943" cy="184666"/>
          </a:xfrm>
          <a:prstGeom prst="rect">
            <a:avLst/>
          </a:prstGeom>
          <a:noFill/>
        </p:spPr>
        <p:txBody>
          <a:bodyPr wrap="square" rtlCol="0">
            <a:spAutoFit/>
          </a:bodyPr>
          <a:lstStyle/>
          <a:p>
            <a:pPr algn="ctr"/>
            <a:r>
              <a:rPr lang="en-US" sz="600" b="1" dirty="0"/>
              <a:t>Protein</a:t>
            </a:r>
          </a:p>
        </p:txBody>
      </p:sp>
      <p:sp>
        <p:nvSpPr>
          <p:cNvPr id="3" name="Oval 2">
            <a:extLst>
              <a:ext uri="{FF2B5EF4-FFF2-40B4-BE49-F238E27FC236}">
                <a16:creationId xmlns:a16="http://schemas.microsoft.com/office/drawing/2014/main" id="{E48B0BEB-C782-440F-8A87-2D96E39C4396}"/>
              </a:ext>
            </a:extLst>
          </p:cNvPr>
          <p:cNvSpPr/>
          <p:nvPr/>
        </p:nvSpPr>
        <p:spPr>
          <a:xfrm>
            <a:off x="1918462" y="4540770"/>
            <a:ext cx="580171" cy="698481"/>
          </a:xfrm>
          <a:prstGeom prst="ellipse">
            <a:avLst/>
          </a:prstGeom>
          <a:solidFill>
            <a:srgbClr val="F9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C9DAA704-E491-AA49-89DF-C38A14A69CEF}"/>
              </a:ext>
            </a:extLst>
          </p:cNvPr>
          <p:cNvSpPr txBox="1"/>
          <p:nvPr/>
        </p:nvSpPr>
        <p:spPr>
          <a:xfrm>
            <a:off x="1958711" y="4810088"/>
            <a:ext cx="499672" cy="184666"/>
          </a:xfrm>
          <a:prstGeom prst="rect">
            <a:avLst/>
          </a:prstGeom>
          <a:noFill/>
        </p:spPr>
        <p:txBody>
          <a:bodyPr wrap="square" rtlCol="0">
            <a:spAutoFit/>
          </a:bodyPr>
          <a:lstStyle/>
          <a:p>
            <a:pPr algn="ctr"/>
            <a:r>
              <a:rPr lang="en-US" sz="600" b="1" dirty="0"/>
              <a:t>Protein</a:t>
            </a:r>
          </a:p>
        </p:txBody>
      </p:sp>
      <p:sp>
        <p:nvSpPr>
          <p:cNvPr id="47" name="Oval 46">
            <a:extLst>
              <a:ext uri="{FF2B5EF4-FFF2-40B4-BE49-F238E27FC236}">
                <a16:creationId xmlns:a16="http://schemas.microsoft.com/office/drawing/2014/main" id="{6B388FB3-F7B5-44A9-A866-FA415D8D9670}"/>
              </a:ext>
            </a:extLst>
          </p:cNvPr>
          <p:cNvSpPr/>
          <p:nvPr/>
        </p:nvSpPr>
        <p:spPr>
          <a:xfrm>
            <a:off x="2539335" y="4533987"/>
            <a:ext cx="580171" cy="698481"/>
          </a:xfrm>
          <a:prstGeom prst="ellipse">
            <a:avLst/>
          </a:prstGeom>
          <a:solidFill>
            <a:srgbClr val="F9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25B79F31-828F-4BFE-A7DD-A4DD47F04290}"/>
              </a:ext>
            </a:extLst>
          </p:cNvPr>
          <p:cNvSpPr txBox="1"/>
          <p:nvPr/>
        </p:nvSpPr>
        <p:spPr>
          <a:xfrm>
            <a:off x="2579584" y="4744727"/>
            <a:ext cx="499672" cy="276999"/>
          </a:xfrm>
          <a:prstGeom prst="rect">
            <a:avLst/>
          </a:prstGeom>
          <a:noFill/>
        </p:spPr>
        <p:txBody>
          <a:bodyPr wrap="square" rtlCol="0">
            <a:spAutoFit/>
          </a:bodyPr>
          <a:lstStyle/>
          <a:p>
            <a:pPr algn="ctr"/>
            <a:r>
              <a:rPr lang="en-US" sz="600" b="1" dirty="0"/>
              <a:t>Drinking </a:t>
            </a:r>
          </a:p>
          <a:p>
            <a:pPr algn="ctr"/>
            <a:r>
              <a:rPr lang="en-US" sz="600" b="1" dirty="0"/>
              <a:t>Water</a:t>
            </a:r>
          </a:p>
        </p:txBody>
      </p:sp>
      <p:sp>
        <p:nvSpPr>
          <p:cNvPr id="49" name="Oval 48">
            <a:extLst>
              <a:ext uri="{FF2B5EF4-FFF2-40B4-BE49-F238E27FC236}">
                <a16:creationId xmlns:a16="http://schemas.microsoft.com/office/drawing/2014/main" id="{B35D7B43-DAE7-451A-B501-C9E7D339CC5C}"/>
              </a:ext>
            </a:extLst>
          </p:cNvPr>
          <p:cNvSpPr/>
          <p:nvPr/>
        </p:nvSpPr>
        <p:spPr>
          <a:xfrm>
            <a:off x="3158940" y="4538349"/>
            <a:ext cx="580171" cy="698481"/>
          </a:xfrm>
          <a:prstGeom prst="ellipse">
            <a:avLst/>
          </a:prstGeom>
          <a:solidFill>
            <a:srgbClr val="F9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CA38BBB1-0F0F-4B27-B314-9E85F6F6FF0A}"/>
              </a:ext>
            </a:extLst>
          </p:cNvPr>
          <p:cNvSpPr txBox="1"/>
          <p:nvPr/>
        </p:nvSpPr>
        <p:spPr>
          <a:xfrm>
            <a:off x="3192091" y="4776061"/>
            <a:ext cx="499672" cy="184666"/>
          </a:xfrm>
          <a:prstGeom prst="rect">
            <a:avLst/>
          </a:prstGeom>
          <a:noFill/>
        </p:spPr>
        <p:txBody>
          <a:bodyPr wrap="square" rtlCol="0">
            <a:spAutoFit/>
          </a:bodyPr>
          <a:lstStyle/>
          <a:p>
            <a:pPr algn="ctr"/>
            <a:r>
              <a:rPr lang="en-US" sz="600" b="1" dirty="0"/>
              <a:t>Soil</a:t>
            </a:r>
          </a:p>
        </p:txBody>
      </p:sp>
      <p:sp>
        <p:nvSpPr>
          <p:cNvPr id="51" name="Oval 50">
            <a:extLst>
              <a:ext uri="{FF2B5EF4-FFF2-40B4-BE49-F238E27FC236}">
                <a16:creationId xmlns:a16="http://schemas.microsoft.com/office/drawing/2014/main" id="{FCAD562D-6644-43C1-AB60-2744CD05AC38}"/>
              </a:ext>
            </a:extLst>
          </p:cNvPr>
          <p:cNvSpPr/>
          <p:nvPr/>
        </p:nvSpPr>
        <p:spPr>
          <a:xfrm>
            <a:off x="3786817" y="4547846"/>
            <a:ext cx="580171" cy="698481"/>
          </a:xfrm>
          <a:prstGeom prst="ellipse">
            <a:avLst/>
          </a:prstGeom>
          <a:solidFill>
            <a:srgbClr val="F9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83A48C22-7486-40D0-A9CC-1015B616228A}"/>
              </a:ext>
            </a:extLst>
          </p:cNvPr>
          <p:cNvSpPr txBox="1"/>
          <p:nvPr/>
        </p:nvSpPr>
        <p:spPr>
          <a:xfrm>
            <a:off x="3793331" y="4748911"/>
            <a:ext cx="565743" cy="276999"/>
          </a:xfrm>
          <a:prstGeom prst="rect">
            <a:avLst/>
          </a:prstGeom>
          <a:noFill/>
        </p:spPr>
        <p:txBody>
          <a:bodyPr wrap="square" rtlCol="0">
            <a:spAutoFit/>
          </a:bodyPr>
          <a:lstStyle/>
          <a:p>
            <a:pPr algn="ctr"/>
            <a:r>
              <a:rPr lang="en-US" sz="600" b="1" dirty="0" err="1"/>
              <a:t>Checmical</a:t>
            </a:r>
            <a:r>
              <a:rPr lang="en-US" sz="600" b="1" dirty="0"/>
              <a:t> </a:t>
            </a:r>
          </a:p>
          <a:p>
            <a:pPr algn="ctr"/>
            <a:r>
              <a:rPr lang="en-US" sz="600" b="1" dirty="0"/>
              <a:t>Fertilizers</a:t>
            </a:r>
          </a:p>
        </p:txBody>
      </p:sp>
      <p:sp>
        <p:nvSpPr>
          <p:cNvPr id="53" name="Oval 52">
            <a:extLst>
              <a:ext uri="{FF2B5EF4-FFF2-40B4-BE49-F238E27FC236}">
                <a16:creationId xmlns:a16="http://schemas.microsoft.com/office/drawing/2014/main" id="{B3ABB0B4-2C28-46F6-AD53-C7ECAF5E3E68}"/>
              </a:ext>
            </a:extLst>
          </p:cNvPr>
          <p:cNvSpPr/>
          <p:nvPr/>
        </p:nvSpPr>
        <p:spPr>
          <a:xfrm>
            <a:off x="4394180" y="4547846"/>
            <a:ext cx="580171" cy="698481"/>
          </a:xfrm>
          <a:prstGeom prst="ellipse">
            <a:avLst/>
          </a:prstGeom>
          <a:solidFill>
            <a:srgbClr val="F9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F35A8C05-6461-41B6-8D56-5B08E0139C86}"/>
              </a:ext>
            </a:extLst>
          </p:cNvPr>
          <p:cNvSpPr txBox="1"/>
          <p:nvPr/>
        </p:nvSpPr>
        <p:spPr>
          <a:xfrm>
            <a:off x="4400692" y="4797677"/>
            <a:ext cx="565743" cy="184666"/>
          </a:xfrm>
          <a:prstGeom prst="rect">
            <a:avLst/>
          </a:prstGeom>
          <a:noFill/>
        </p:spPr>
        <p:txBody>
          <a:bodyPr wrap="square" rtlCol="0">
            <a:spAutoFit/>
          </a:bodyPr>
          <a:lstStyle/>
          <a:p>
            <a:pPr algn="ctr"/>
            <a:r>
              <a:rPr lang="en-US" sz="600" b="1" dirty="0"/>
              <a:t>Pesticides</a:t>
            </a:r>
          </a:p>
        </p:txBody>
      </p:sp>
      <p:sp>
        <p:nvSpPr>
          <p:cNvPr id="55" name="Oval 54">
            <a:extLst>
              <a:ext uri="{FF2B5EF4-FFF2-40B4-BE49-F238E27FC236}">
                <a16:creationId xmlns:a16="http://schemas.microsoft.com/office/drawing/2014/main" id="{EAF4171C-2FB0-43BF-8B01-1067DDDBCA5B}"/>
              </a:ext>
            </a:extLst>
          </p:cNvPr>
          <p:cNvSpPr/>
          <p:nvPr/>
        </p:nvSpPr>
        <p:spPr>
          <a:xfrm>
            <a:off x="5016521" y="4547846"/>
            <a:ext cx="580171" cy="698481"/>
          </a:xfrm>
          <a:prstGeom prst="ellipse">
            <a:avLst/>
          </a:prstGeom>
          <a:solidFill>
            <a:srgbClr val="F9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417BA3F2-BD33-4E89-9353-E23FECFEECBA}"/>
              </a:ext>
            </a:extLst>
          </p:cNvPr>
          <p:cNvSpPr txBox="1"/>
          <p:nvPr/>
        </p:nvSpPr>
        <p:spPr>
          <a:xfrm>
            <a:off x="5020279" y="4764975"/>
            <a:ext cx="565743" cy="276999"/>
          </a:xfrm>
          <a:prstGeom prst="rect">
            <a:avLst/>
          </a:prstGeom>
          <a:noFill/>
        </p:spPr>
        <p:txBody>
          <a:bodyPr wrap="square" rtlCol="0">
            <a:spAutoFit/>
          </a:bodyPr>
          <a:lstStyle/>
          <a:p>
            <a:pPr algn="ctr"/>
            <a:r>
              <a:rPr lang="en-US" sz="600" b="1" dirty="0"/>
              <a:t>Instant</a:t>
            </a:r>
          </a:p>
          <a:p>
            <a:pPr algn="ctr"/>
            <a:r>
              <a:rPr lang="en-US" sz="600" b="1" dirty="0"/>
              <a:t>Foods</a:t>
            </a:r>
          </a:p>
        </p:txBody>
      </p:sp>
    </p:spTree>
    <p:extLst>
      <p:ext uri="{BB962C8B-B14F-4D97-AF65-F5344CB8AC3E}">
        <p14:creationId xmlns:p14="http://schemas.microsoft.com/office/powerpoint/2010/main" val="3408577562"/>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20675" y="102969"/>
            <a:ext cx="4914900" cy="584775"/>
          </a:xfrm>
          <a:prstGeom prst="rect">
            <a:avLst/>
          </a:prstGeom>
          <a:noFill/>
        </p:spPr>
        <p:txBody>
          <a:bodyPr wrap="square" rtlCol="0">
            <a:spAutoFit/>
          </a:bodyPr>
          <a:lstStyle/>
          <a:p>
            <a:r>
              <a:rPr lang="en-US" altLang="ko-KR" sz="3200" b="1" dirty="0">
                <a:latin typeface="+mj-ea"/>
                <a:ea typeface="+mj-ea"/>
              </a:rPr>
              <a:t>Studying Enzymes</a:t>
            </a:r>
            <a:endParaRPr lang="ko-KR" altLang="en-US" sz="3200" b="1" dirty="0">
              <a:latin typeface="+mj-ea"/>
              <a:ea typeface="+mj-ea"/>
            </a:endParaRPr>
          </a:p>
        </p:txBody>
      </p:sp>
      <p:pic>
        <p:nvPicPr>
          <p:cNvPr id="12" name="그림 11"/>
          <p:cNvPicPr>
            <a:picLocks noChangeAspect="1"/>
          </p:cNvPicPr>
          <p:nvPr/>
        </p:nvPicPr>
        <p:blipFill rotWithShape="1">
          <a:blip r:embed="rId3"/>
          <a:srcRect l="33000" t="30889" r="40166" b="31778"/>
          <a:stretch/>
        </p:blipFill>
        <p:spPr>
          <a:xfrm>
            <a:off x="1856230" y="950683"/>
            <a:ext cx="3870962" cy="2521859"/>
          </a:xfrm>
          <a:prstGeom prst="rect">
            <a:avLst/>
          </a:prstGeom>
        </p:spPr>
      </p:pic>
      <p:pic>
        <p:nvPicPr>
          <p:cNvPr id="13" name="그림 12"/>
          <p:cNvPicPr>
            <a:picLocks noChangeAspect="1"/>
          </p:cNvPicPr>
          <p:nvPr/>
        </p:nvPicPr>
        <p:blipFill rotWithShape="1">
          <a:blip r:embed="rId4"/>
          <a:srcRect l="27812" t="29259" r="38021" b="31111"/>
          <a:stretch/>
        </p:blipFill>
        <p:spPr>
          <a:xfrm>
            <a:off x="6514592" y="929640"/>
            <a:ext cx="3823505" cy="2542902"/>
          </a:xfrm>
          <a:prstGeom prst="rect">
            <a:avLst/>
          </a:prstGeom>
        </p:spPr>
      </p:pic>
      <p:sp>
        <p:nvSpPr>
          <p:cNvPr id="15" name="직사각형 14"/>
          <p:cNvSpPr/>
          <p:nvPr/>
        </p:nvSpPr>
        <p:spPr>
          <a:xfrm>
            <a:off x="1856230" y="3577477"/>
            <a:ext cx="8568985" cy="1061829"/>
          </a:xfrm>
          <a:prstGeom prst="rect">
            <a:avLst/>
          </a:prstGeom>
        </p:spPr>
        <p:txBody>
          <a:bodyPr wrap="square">
            <a:spAutoFit/>
          </a:bodyPr>
          <a:lstStyle/>
          <a:p>
            <a:pPr>
              <a:spcBef>
                <a:spcPts val="0"/>
              </a:spcBef>
              <a:spcAft>
                <a:spcPts val="0"/>
              </a:spcAft>
            </a:pPr>
            <a:r>
              <a:rPr lang="en-US" altLang="ko-KR" sz="1050" dirty="0">
                <a:latin typeface="+mn-ea"/>
              </a:rPr>
              <a:t>Even if all the metabolic enzymes are utilized for digestion, proper digestion still cannot occur. As this continues to occur day after day the eliminated waste floats around the blood stream. </a:t>
            </a:r>
          </a:p>
          <a:p>
            <a:pPr>
              <a:spcBef>
                <a:spcPts val="0"/>
              </a:spcBef>
              <a:spcAft>
                <a:spcPts val="0"/>
              </a:spcAft>
            </a:pPr>
            <a:r>
              <a:rPr lang="ko-KR" altLang="en-US" sz="1050" dirty="0">
                <a:latin typeface="+mn-ea"/>
              </a:rPr>
              <a:t>﻿ </a:t>
            </a:r>
          </a:p>
          <a:p>
            <a:pPr>
              <a:spcBef>
                <a:spcPts val="0"/>
              </a:spcBef>
              <a:spcAft>
                <a:spcPts val="0"/>
              </a:spcAft>
            </a:pPr>
            <a:r>
              <a:rPr lang="en-US" altLang="ko-KR" sz="1050" dirty="0">
                <a:latin typeface="+mn-ea"/>
              </a:rPr>
              <a:t>In order to aid our bodies in the purification process we must need to utilize </a:t>
            </a:r>
            <a:r>
              <a:rPr lang="en-US" altLang="ko-KR" sz="1050" b="1" dirty="0">
                <a:solidFill>
                  <a:srgbClr val="FF0000"/>
                </a:solidFill>
                <a:latin typeface="+mn-ea"/>
              </a:rPr>
              <a:t>metabolic enzymes</a:t>
            </a:r>
            <a:r>
              <a:rPr lang="en-US" altLang="ko-KR" sz="1050" dirty="0">
                <a:latin typeface="+mn-ea"/>
              </a:rPr>
              <a:t>. What are Metabolic Enzymes? </a:t>
            </a:r>
            <a:endParaRPr lang="ko-KR" altLang="en-US" sz="1050" dirty="0">
              <a:latin typeface="+mn-ea"/>
            </a:endParaRPr>
          </a:p>
          <a:p>
            <a:pPr>
              <a:spcBef>
                <a:spcPts val="0"/>
              </a:spcBef>
              <a:spcAft>
                <a:spcPts val="0"/>
              </a:spcAft>
            </a:pPr>
            <a:r>
              <a:rPr lang="en-US" altLang="ko-KR" sz="1050" dirty="0">
                <a:latin typeface="+mn-ea"/>
              </a:rPr>
              <a:t>They help to support self healing, waste elimination, cell regeneration and blood purification. </a:t>
            </a:r>
            <a:endParaRPr lang="ko-KR" altLang="en-US" sz="1050" dirty="0">
              <a:latin typeface="+mn-ea"/>
            </a:endParaRPr>
          </a:p>
          <a:p>
            <a:pPr>
              <a:spcBef>
                <a:spcPts val="0"/>
              </a:spcBef>
              <a:spcAft>
                <a:spcPts val="0"/>
              </a:spcAft>
            </a:pPr>
            <a:r>
              <a:rPr lang="en-US" altLang="ko-KR" sz="1050" b="1" dirty="0">
                <a:latin typeface="+mn-ea"/>
              </a:rPr>
              <a:t>[</a:t>
            </a:r>
            <a:r>
              <a:rPr lang="ko-KR" altLang="en-US" sz="1050" b="1" dirty="0">
                <a:latin typeface="+mn-ea"/>
              </a:rPr>
              <a:t>출처</a:t>
            </a:r>
            <a:r>
              <a:rPr lang="en-US" altLang="ko-KR" sz="1050" b="1" dirty="0">
                <a:latin typeface="+mn-ea"/>
              </a:rPr>
              <a:t>]</a:t>
            </a:r>
            <a:r>
              <a:rPr lang="ko-KR" altLang="en-US" sz="1050" dirty="0">
                <a:latin typeface="+mn-ea"/>
              </a:rPr>
              <a:t> </a:t>
            </a:r>
            <a:r>
              <a:rPr lang="ko-KR" altLang="en-US" sz="1050" dirty="0">
                <a:latin typeface="+mn-ea"/>
                <a:hlinkClick r:id="rId5"/>
              </a:rPr>
              <a:t>효소의 쓰임</a:t>
            </a:r>
            <a:r>
              <a:rPr lang="en-US" altLang="ko-KR" sz="1050" dirty="0">
                <a:latin typeface="+mn-ea"/>
                <a:hlinkClick r:id="rId5"/>
              </a:rPr>
              <a:t>: </a:t>
            </a:r>
            <a:r>
              <a:rPr lang="ko-KR" altLang="en-US" sz="1050" dirty="0">
                <a:latin typeface="+mn-ea"/>
                <a:hlinkClick r:id="rId5"/>
              </a:rPr>
              <a:t>건강인</a:t>
            </a:r>
            <a:r>
              <a:rPr lang="en-US" altLang="ko-KR" sz="1050" dirty="0">
                <a:latin typeface="+mn-ea"/>
                <a:hlinkClick r:id="rId5"/>
              </a:rPr>
              <a:t>- </a:t>
            </a:r>
            <a:r>
              <a:rPr lang="ko-KR" altLang="en-US" sz="1050" dirty="0">
                <a:latin typeface="+mn-ea"/>
                <a:hlinkClick r:id="rId5"/>
              </a:rPr>
              <a:t>대사작용 </a:t>
            </a:r>
            <a:r>
              <a:rPr lang="en-US" altLang="ko-KR" sz="1050" dirty="0">
                <a:latin typeface="+mn-ea"/>
                <a:hlinkClick r:id="rId5"/>
              </a:rPr>
              <a:t>70%&gt;</a:t>
            </a:r>
            <a:r>
              <a:rPr lang="ko-KR" altLang="en-US" sz="1050" dirty="0">
                <a:latin typeface="+mn-ea"/>
                <a:hlinkClick r:id="rId5"/>
              </a:rPr>
              <a:t>소화작용 </a:t>
            </a:r>
            <a:r>
              <a:rPr lang="en-US" altLang="ko-KR" sz="1050" dirty="0">
                <a:latin typeface="+mn-ea"/>
                <a:hlinkClick r:id="rId5"/>
              </a:rPr>
              <a:t>30%</a:t>
            </a:r>
            <a:r>
              <a:rPr lang="en-US" altLang="ko-KR" sz="1050" dirty="0">
                <a:latin typeface="+mn-ea"/>
              </a:rPr>
              <a:t>|</a:t>
            </a:r>
            <a:endParaRPr lang="ko-KR" altLang="en-US" sz="1050" b="0" i="0" dirty="0">
              <a:effectLst/>
              <a:latin typeface="+mn-ea"/>
            </a:endParaRPr>
          </a:p>
        </p:txBody>
      </p:sp>
      <p:sp>
        <p:nvSpPr>
          <p:cNvPr id="8" name="직사각형 7"/>
          <p:cNvSpPr/>
          <p:nvPr/>
        </p:nvSpPr>
        <p:spPr>
          <a:xfrm>
            <a:off x="6445655" y="4385390"/>
            <a:ext cx="3651962" cy="253916"/>
          </a:xfrm>
          <a:prstGeom prst="rect">
            <a:avLst/>
          </a:prstGeom>
        </p:spPr>
        <p:txBody>
          <a:bodyPr wrap="none">
            <a:spAutoFit/>
          </a:bodyPr>
          <a:lstStyle/>
          <a:p>
            <a:pPr algn="ctr"/>
            <a:r>
              <a:rPr lang="ko-KR" altLang="en-US" sz="1050" dirty="0">
                <a:latin typeface="+mn-ea"/>
              </a:rPr>
              <a:t>출처 </a:t>
            </a:r>
            <a:r>
              <a:rPr lang="en-US" altLang="ko-KR" sz="1050" dirty="0">
                <a:latin typeface="+mn-ea"/>
              </a:rPr>
              <a:t>: </a:t>
            </a:r>
            <a:r>
              <a:rPr lang="en-US" altLang="ko-KR" sz="1050" dirty="0">
                <a:latin typeface="+mn-ea"/>
                <a:hlinkClick r:id="rId6"/>
              </a:rPr>
              <a:t>https://www.youtube.com/watch?v=-aRPgvYYwAQ</a:t>
            </a:r>
            <a:endParaRPr lang="ko-KR" altLang="en-US" sz="1050" dirty="0">
              <a:latin typeface="+mn-ea"/>
            </a:endParaRPr>
          </a:p>
        </p:txBody>
      </p:sp>
      <p:sp>
        <p:nvSpPr>
          <p:cNvPr id="9" name="직사각형 8"/>
          <p:cNvSpPr/>
          <p:nvPr/>
        </p:nvSpPr>
        <p:spPr>
          <a:xfrm>
            <a:off x="2937753" y="5161216"/>
            <a:ext cx="6955277" cy="369332"/>
          </a:xfrm>
          <a:prstGeom prst="rect">
            <a:avLst/>
          </a:prstGeom>
          <a:solidFill>
            <a:schemeClr val="bg1"/>
          </a:solidFill>
        </p:spPr>
        <p:txBody>
          <a:bodyPr wrap="square">
            <a:spAutoFit/>
          </a:bodyPr>
          <a:lstStyle/>
          <a:p>
            <a:r>
              <a:rPr lang="en-US" altLang="ko-KR" b="1" dirty="0">
                <a:solidFill>
                  <a:srgbClr val="FF0000"/>
                </a:solidFill>
                <a:latin typeface="+mn-ea"/>
              </a:rPr>
              <a:t>Digestion-&gt; Absorption-&gt;Decomposition-&gt;Excretion</a:t>
            </a:r>
            <a:endParaRPr lang="ko-KR" altLang="en-US" sz="1200" dirty="0">
              <a:solidFill>
                <a:srgbClr val="FF0000"/>
              </a:solidFill>
            </a:endParaRPr>
          </a:p>
        </p:txBody>
      </p:sp>
      <p:sp>
        <p:nvSpPr>
          <p:cNvPr id="10" name="TextBox 9"/>
          <p:cNvSpPr txBox="1"/>
          <p:nvPr/>
        </p:nvSpPr>
        <p:spPr>
          <a:xfrm>
            <a:off x="5235575" y="5530548"/>
            <a:ext cx="2050442" cy="276999"/>
          </a:xfrm>
          <a:prstGeom prst="rect">
            <a:avLst/>
          </a:prstGeom>
          <a:solidFill>
            <a:srgbClr val="FF0000"/>
          </a:solidFill>
        </p:spPr>
        <p:txBody>
          <a:bodyPr wrap="square" rtlCol="0">
            <a:spAutoFit/>
          </a:bodyPr>
          <a:lstStyle/>
          <a:p>
            <a:r>
              <a:rPr lang="en-US" altLang="ko-KR" sz="1200" b="1" dirty="0">
                <a:solidFill>
                  <a:schemeClr val="bg1"/>
                </a:solidFill>
                <a:latin typeface="+mn-ea"/>
              </a:rPr>
              <a:t>Called ‘Metabolic Process’</a:t>
            </a:r>
            <a:endParaRPr lang="ko-KR" altLang="en-US" sz="1200" b="1" dirty="0">
              <a:solidFill>
                <a:schemeClr val="bg1"/>
              </a:solidFill>
              <a:latin typeface="+mn-ea"/>
            </a:endParaRPr>
          </a:p>
        </p:txBody>
      </p:sp>
      <p:sp>
        <p:nvSpPr>
          <p:cNvPr id="14" name="TextBox 13">
            <a:extLst>
              <a:ext uri="{FF2B5EF4-FFF2-40B4-BE49-F238E27FC236}">
                <a16:creationId xmlns:a16="http://schemas.microsoft.com/office/drawing/2014/main" id="{D5B952A7-98FF-EE4C-9723-0EBABFAC2D34}"/>
              </a:ext>
            </a:extLst>
          </p:cNvPr>
          <p:cNvSpPr txBox="1"/>
          <p:nvPr/>
        </p:nvSpPr>
        <p:spPr>
          <a:xfrm>
            <a:off x="1895203" y="1057076"/>
            <a:ext cx="3831989" cy="307777"/>
          </a:xfrm>
          <a:prstGeom prst="rect">
            <a:avLst/>
          </a:prstGeom>
          <a:solidFill>
            <a:srgbClr val="002060"/>
          </a:solidFill>
        </p:spPr>
        <p:txBody>
          <a:bodyPr wrap="square" rtlCol="0">
            <a:spAutoFit/>
          </a:bodyPr>
          <a:lstStyle/>
          <a:p>
            <a:r>
              <a:rPr lang="en-US" sz="1400" dirty="0">
                <a:solidFill>
                  <a:schemeClr val="bg1"/>
                </a:solidFill>
              </a:rPr>
              <a:t>What causes </a:t>
            </a:r>
            <a:r>
              <a:rPr lang="en-US" sz="1400" dirty="0">
                <a:solidFill>
                  <a:schemeClr val="accent4">
                    <a:lumMod val="60000"/>
                    <a:lumOff val="40000"/>
                  </a:schemeClr>
                </a:solidFill>
              </a:rPr>
              <a:t>Enzymes </a:t>
            </a:r>
            <a:r>
              <a:rPr lang="en-US" sz="1400" dirty="0">
                <a:solidFill>
                  <a:schemeClr val="bg1"/>
                </a:solidFill>
              </a:rPr>
              <a:t>to be destroyed?</a:t>
            </a:r>
          </a:p>
        </p:txBody>
      </p:sp>
      <p:sp>
        <p:nvSpPr>
          <p:cNvPr id="16" name="TextBox 15">
            <a:extLst>
              <a:ext uri="{FF2B5EF4-FFF2-40B4-BE49-F238E27FC236}">
                <a16:creationId xmlns:a16="http://schemas.microsoft.com/office/drawing/2014/main" id="{D567A0AE-0547-404F-83D7-12CA5A0918F2}"/>
              </a:ext>
            </a:extLst>
          </p:cNvPr>
          <p:cNvSpPr txBox="1"/>
          <p:nvPr/>
        </p:nvSpPr>
        <p:spPr>
          <a:xfrm>
            <a:off x="1885475" y="1375687"/>
            <a:ext cx="3831990" cy="246221"/>
          </a:xfrm>
          <a:prstGeom prst="rect">
            <a:avLst/>
          </a:prstGeom>
          <a:solidFill>
            <a:srgbClr val="002060"/>
          </a:solidFill>
        </p:spPr>
        <p:txBody>
          <a:bodyPr wrap="square" rtlCol="0">
            <a:spAutoFit/>
          </a:bodyPr>
          <a:lstStyle/>
          <a:p>
            <a:r>
              <a:rPr lang="en-US" sz="1000" dirty="0">
                <a:solidFill>
                  <a:schemeClr val="bg1"/>
                </a:solidFill>
              </a:rPr>
              <a:t>4)   Foods cooked at high temperatures</a:t>
            </a:r>
          </a:p>
        </p:txBody>
      </p:sp>
      <p:sp>
        <p:nvSpPr>
          <p:cNvPr id="17" name="TextBox 16">
            <a:extLst>
              <a:ext uri="{FF2B5EF4-FFF2-40B4-BE49-F238E27FC236}">
                <a16:creationId xmlns:a16="http://schemas.microsoft.com/office/drawing/2014/main" id="{67F64132-0B71-E742-9597-F0E0067EE60A}"/>
              </a:ext>
            </a:extLst>
          </p:cNvPr>
          <p:cNvSpPr txBox="1"/>
          <p:nvPr/>
        </p:nvSpPr>
        <p:spPr>
          <a:xfrm>
            <a:off x="6514592" y="1014438"/>
            <a:ext cx="3831989" cy="307777"/>
          </a:xfrm>
          <a:prstGeom prst="rect">
            <a:avLst/>
          </a:prstGeom>
          <a:solidFill>
            <a:srgbClr val="002060"/>
          </a:solidFill>
        </p:spPr>
        <p:txBody>
          <a:bodyPr wrap="square" rtlCol="0">
            <a:spAutoFit/>
          </a:bodyPr>
          <a:lstStyle/>
          <a:p>
            <a:r>
              <a:rPr lang="en-US" sz="1400" dirty="0">
                <a:solidFill>
                  <a:schemeClr val="accent4">
                    <a:lumMod val="60000"/>
                    <a:lumOff val="40000"/>
                  </a:schemeClr>
                </a:solidFill>
              </a:rPr>
              <a:t>Enzyme </a:t>
            </a:r>
            <a:r>
              <a:rPr lang="en-US" sz="1400" dirty="0">
                <a:solidFill>
                  <a:schemeClr val="bg1"/>
                </a:solidFill>
              </a:rPr>
              <a:t>Supplementation</a:t>
            </a:r>
          </a:p>
        </p:txBody>
      </p:sp>
      <p:sp>
        <p:nvSpPr>
          <p:cNvPr id="18" name="TextBox 17">
            <a:extLst>
              <a:ext uri="{FF2B5EF4-FFF2-40B4-BE49-F238E27FC236}">
                <a16:creationId xmlns:a16="http://schemas.microsoft.com/office/drawing/2014/main" id="{6DF0696B-D6CF-B542-ADCD-6A4541227AAE}"/>
              </a:ext>
            </a:extLst>
          </p:cNvPr>
          <p:cNvSpPr txBox="1"/>
          <p:nvPr/>
        </p:nvSpPr>
        <p:spPr>
          <a:xfrm>
            <a:off x="6792411" y="1343834"/>
            <a:ext cx="3100619" cy="246221"/>
          </a:xfrm>
          <a:prstGeom prst="rect">
            <a:avLst/>
          </a:prstGeom>
          <a:solidFill>
            <a:srgbClr val="002060"/>
          </a:solidFill>
        </p:spPr>
        <p:txBody>
          <a:bodyPr wrap="square" rtlCol="0">
            <a:spAutoFit/>
          </a:bodyPr>
          <a:lstStyle/>
          <a:p>
            <a:r>
              <a:rPr lang="en-US" sz="1000" dirty="0">
                <a:solidFill>
                  <a:schemeClr val="bg1"/>
                </a:solidFill>
              </a:rPr>
              <a:t>Enzyme Balance</a:t>
            </a:r>
          </a:p>
        </p:txBody>
      </p:sp>
      <p:sp>
        <p:nvSpPr>
          <p:cNvPr id="20" name="TextBox 19">
            <a:extLst>
              <a:ext uri="{FF2B5EF4-FFF2-40B4-BE49-F238E27FC236}">
                <a16:creationId xmlns:a16="http://schemas.microsoft.com/office/drawing/2014/main" id="{085D8C32-2265-5143-8098-0DBCC78A42AC}"/>
              </a:ext>
            </a:extLst>
          </p:cNvPr>
          <p:cNvSpPr txBox="1"/>
          <p:nvPr/>
        </p:nvSpPr>
        <p:spPr>
          <a:xfrm>
            <a:off x="8271636" y="1849682"/>
            <a:ext cx="2039264" cy="600164"/>
          </a:xfrm>
          <a:prstGeom prst="rect">
            <a:avLst/>
          </a:prstGeom>
          <a:solidFill>
            <a:srgbClr val="002060"/>
          </a:solidFill>
        </p:spPr>
        <p:txBody>
          <a:bodyPr wrap="square" rtlCol="0">
            <a:spAutoFit/>
          </a:bodyPr>
          <a:lstStyle/>
          <a:p>
            <a:r>
              <a:rPr lang="en-US" sz="1100" dirty="0">
                <a:solidFill>
                  <a:schemeClr val="accent4">
                    <a:lumMod val="60000"/>
                    <a:lumOff val="40000"/>
                  </a:schemeClr>
                </a:solidFill>
              </a:rPr>
              <a:t>Solution for unbalanced Digestive Enzymes due to stress and aging</a:t>
            </a:r>
            <a:endParaRPr lang="en-US" sz="1100" dirty="0">
              <a:solidFill>
                <a:schemeClr val="bg1"/>
              </a:solidFill>
            </a:endParaRPr>
          </a:p>
        </p:txBody>
      </p:sp>
      <p:sp>
        <p:nvSpPr>
          <p:cNvPr id="21" name="TextBox 20">
            <a:extLst>
              <a:ext uri="{FF2B5EF4-FFF2-40B4-BE49-F238E27FC236}">
                <a16:creationId xmlns:a16="http://schemas.microsoft.com/office/drawing/2014/main" id="{0B9F979D-7D04-4D47-9700-7A470040FA6B}"/>
              </a:ext>
            </a:extLst>
          </p:cNvPr>
          <p:cNvSpPr txBox="1"/>
          <p:nvPr/>
        </p:nvSpPr>
        <p:spPr>
          <a:xfrm>
            <a:off x="8170496" y="2485525"/>
            <a:ext cx="2039264" cy="861774"/>
          </a:xfrm>
          <a:prstGeom prst="rect">
            <a:avLst/>
          </a:prstGeom>
          <a:solidFill>
            <a:srgbClr val="002060"/>
          </a:solidFill>
        </p:spPr>
        <p:txBody>
          <a:bodyPr wrap="square" rtlCol="0">
            <a:spAutoFit/>
          </a:bodyPr>
          <a:lstStyle/>
          <a:p>
            <a:r>
              <a:rPr lang="en-US" sz="1000" dirty="0">
                <a:solidFill>
                  <a:schemeClr val="bg1"/>
                </a:solidFill>
              </a:rPr>
              <a:t>Enzyme Complex Powder</a:t>
            </a:r>
          </a:p>
          <a:p>
            <a:r>
              <a:rPr lang="en-US" sz="1000" dirty="0">
                <a:solidFill>
                  <a:schemeClr val="bg1"/>
                </a:solidFill>
              </a:rPr>
              <a:t>Breaks down carbohydrates, </a:t>
            </a:r>
          </a:p>
          <a:p>
            <a:r>
              <a:rPr lang="en-US" sz="1000" dirty="0">
                <a:solidFill>
                  <a:schemeClr val="bg1"/>
                </a:solidFill>
              </a:rPr>
              <a:t>fats, and protein into smaller </a:t>
            </a:r>
          </a:p>
          <a:p>
            <a:r>
              <a:rPr lang="en-US" sz="1000" dirty="0">
                <a:solidFill>
                  <a:schemeClr val="bg1"/>
                </a:solidFill>
              </a:rPr>
              <a:t>units of glucose, fatty acids, </a:t>
            </a:r>
          </a:p>
          <a:p>
            <a:r>
              <a:rPr lang="en-US" sz="1000" dirty="0">
                <a:solidFill>
                  <a:schemeClr val="bg1"/>
                </a:solidFill>
              </a:rPr>
              <a:t>amino acids. </a:t>
            </a:r>
          </a:p>
        </p:txBody>
      </p:sp>
      <p:sp>
        <p:nvSpPr>
          <p:cNvPr id="22" name="TextBox 21">
            <a:extLst>
              <a:ext uri="{FF2B5EF4-FFF2-40B4-BE49-F238E27FC236}">
                <a16:creationId xmlns:a16="http://schemas.microsoft.com/office/drawing/2014/main" id="{4FE41729-F040-BF4D-AC8A-F06169D3010B}"/>
              </a:ext>
            </a:extLst>
          </p:cNvPr>
          <p:cNvSpPr txBox="1"/>
          <p:nvPr/>
        </p:nvSpPr>
        <p:spPr>
          <a:xfrm>
            <a:off x="6562683" y="3104292"/>
            <a:ext cx="898432" cy="369332"/>
          </a:xfrm>
          <a:prstGeom prst="rect">
            <a:avLst/>
          </a:prstGeom>
          <a:solidFill>
            <a:srgbClr val="002060"/>
          </a:solidFill>
        </p:spPr>
        <p:txBody>
          <a:bodyPr wrap="square" rtlCol="0">
            <a:spAutoFit/>
          </a:bodyPr>
          <a:lstStyle/>
          <a:p>
            <a:r>
              <a:rPr lang="en-US" sz="600" dirty="0">
                <a:solidFill>
                  <a:schemeClr val="accent4">
                    <a:lumMod val="60000"/>
                    <a:lumOff val="40000"/>
                  </a:schemeClr>
                </a:solidFill>
              </a:rPr>
              <a:t>Enzymes destroyed/decreased in the </a:t>
            </a:r>
          </a:p>
          <a:p>
            <a:r>
              <a:rPr lang="en-US" sz="600" dirty="0">
                <a:solidFill>
                  <a:schemeClr val="accent4">
                    <a:lumMod val="60000"/>
                    <a:lumOff val="40000"/>
                  </a:schemeClr>
                </a:solidFill>
              </a:rPr>
              <a:t>body</a:t>
            </a:r>
          </a:p>
        </p:txBody>
      </p:sp>
      <p:sp>
        <p:nvSpPr>
          <p:cNvPr id="23" name="TextBox 22">
            <a:extLst>
              <a:ext uri="{FF2B5EF4-FFF2-40B4-BE49-F238E27FC236}">
                <a16:creationId xmlns:a16="http://schemas.microsoft.com/office/drawing/2014/main" id="{5457EC94-E042-5A44-8EE3-F56F3BB82197}"/>
              </a:ext>
            </a:extLst>
          </p:cNvPr>
          <p:cNvSpPr txBox="1"/>
          <p:nvPr/>
        </p:nvSpPr>
        <p:spPr>
          <a:xfrm>
            <a:off x="7461115" y="3013646"/>
            <a:ext cx="709381" cy="461665"/>
          </a:xfrm>
          <a:prstGeom prst="rect">
            <a:avLst/>
          </a:prstGeom>
          <a:solidFill>
            <a:srgbClr val="002060"/>
          </a:solidFill>
        </p:spPr>
        <p:txBody>
          <a:bodyPr wrap="square" rtlCol="0">
            <a:spAutoFit/>
          </a:bodyPr>
          <a:lstStyle/>
          <a:p>
            <a:r>
              <a:rPr lang="en-US" sz="600" dirty="0">
                <a:solidFill>
                  <a:schemeClr val="accent4">
                    <a:lumMod val="60000"/>
                    <a:lumOff val="40000"/>
                  </a:schemeClr>
                </a:solidFill>
              </a:rPr>
              <a:t>Supplemented with enzymes outside the </a:t>
            </a:r>
          </a:p>
          <a:p>
            <a:r>
              <a:rPr lang="en-US" sz="600" dirty="0">
                <a:solidFill>
                  <a:schemeClr val="accent4">
                    <a:lumMod val="60000"/>
                    <a:lumOff val="40000"/>
                  </a:schemeClr>
                </a:solidFill>
              </a:rPr>
              <a:t>body</a:t>
            </a:r>
          </a:p>
        </p:txBody>
      </p:sp>
    </p:spTree>
    <p:extLst>
      <p:ext uri="{BB962C8B-B14F-4D97-AF65-F5344CB8AC3E}">
        <p14:creationId xmlns:p14="http://schemas.microsoft.com/office/powerpoint/2010/main" val="2488988786"/>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102969"/>
            <a:ext cx="11404082" cy="584775"/>
          </a:xfrm>
          <a:prstGeom prst="rect">
            <a:avLst/>
          </a:prstGeom>
          <a:noFill/>
        </p:spPr>
        <p:txBody>
          <a:bodyPr wrap="square" rtlCol="0">
            <a:spAutoFit/>
          </a:bodyPr>
          <a:lstStyle/>
          <a:p>
            <a:r>
              <a:rPr lang="en-US" altLang="ko-KR" sz="3200" b="1" dirty="0">
                <a:latin typeface="+mj-ea"/>
                <a:ea typeface="+mj-ea"/>
              </a:rPr>
              <a:t>The reason we don’t have enough enzymes</a:t>
            </a:r>
            <a:endParaRPr lang="ko-KR" altLang="en-US" sz="3200" b="1" dirty="0">
              <a:latin typeface="+mj-ea"/>
              <a:ea typeface="+mj-ea"/>
            </a:endParaRPr>
          </a:p>
        </p:txBody>
      </p:sp>
      <p:sp>
        <p:nvSpPr>
          <p:cNvPr id="5" name="직사각형 4"/>
          <p:cNvSpPr/>
          <p:nvPr/>
        </p:nvSpPr>
        <p:spPr>
          <a:xfrm>
            <a:off x="1700784" y="884666"/>
            <a:ext cx="8878824" cy="52889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5400" b="1" dirty="0">
                <a:solidFill>
                  <a:srgbClr val="FF0000"/>
                </a:solidFill>
              </a:rPr>
              <a:t>What are our dietary habits?</a:t>
            </a:r>
            <a:endParaRPr lang="ko-KR" altLang="en-US" sz="5400" b="1" dirty="0">
              <a:solidFill>
                <a:srgbClr val="FF0000"/>
              </a:solidFill>
            </a:endParaRPr>
          </a:p>
        </p:txBody>
      </p:sp>
    </p:spTree>
    <p:extLst>
      <p:ext uri="{BB962C8B-B14F-4D97-AF65-F5344CB8AC3E}">
        <p14:creationId xmlns:p14="http://schemas.microsoft.com/office/powerpoint/2010/main" val="182498589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66700" y="102969"/>
            <a:ext cx="4914900" cy="584775"/>
          </a:xfrm>
          <a:prstGeom prst="rect">
            <a:avLst/>
          </a:prstGeom>
          <a:noFill/>
        </p:spPr>
        <p:txBody>
          <a:bodyPr wrap="square" rtlCol="0">
            <a:spAutoFit/>
          </a:bodyPr>
          <a:lstStyle/>
          <a:p>
            <a:r>
              <a:rPr lang="ko-KR" altLang="en-US" sz="3200" b="1" dirty="0">
                <a:latin typeface="+mj-ea"/>
                <a:ea typeface="+mj-ea"/>
              </a:rPr>
              <a:t>       </a:t>
            </a:r>
            <a:r>
              <a:rPr lang="en-US" altLang="ko-KR" sz="3200" b="1" dirty="0">
                <a:latin typeface="+mj-ea"/>
                <a:ea typeface="+mj-ea"/>
              </a:rPr>
              <a:t>Addicts</a:t>
            </a:r>
            <a:endParaRPr lang="ko-KR" altLang="en-US" sz="3200" b="1" dirty="0">
              <a:latin typeface="+mj-ea"/>
              <a:ea typeface="+mj-ea"/>
            </a:endParaRPr>
          </a:p>
        </p:txBody>
      </p:sp>
      <p:sp>
        <p:nvSpPr>
          <p:cNvPr id="10" name="TextBox 9"/>
          <p:cNvSpPr txBox="1"/>
          <p:nvPr/>
        </p:nvSpPr>
        <p:spPr>
          <a:xfrm>
            <a:off x="266700" y="100248"/>
            <a:ext cx="1088760" cy="584775"/>
          </a:xfrm>
          <a:prstGeom prst="rect">
            <a:avLst/>
          </a:prstGeom>
          <a:solidFill>
            <a:schemeClr val="bg1">
              <a:lumMod val="95000"/>
            </a:schemeClr>
          </a:solidFill>
        </p:spPr>
        <p:txBody>
          <a:bodyPr wrap="none" rtlCol="0">
            <a:spAutoFit/>
          </a:bodyPr>
          <a:lstStyle/>
          <a:p>
            <a:r>
              <a:rPr lang="en-US" altLang="ko-KR" sz="3200" b="1" dirty="0">
                <a:solidFill>
                  <a:srgbClr val="FF0000"/>
                </a:solidFill>
              </a:rPr>
              <a:t>Carb</a:t>
            </a:r>
            <a:endParaRPr lang="ko-KR" altLang="en-US" sz="3200" b="1" dirty="0">
              <a:solidFill>
                <a:srgbClr val="FF0000"/>
              </a:solidFill>
            </a:endParaRPr>
          </a:p>
        </p:txBody>
      </p:sp>
      <p:pic>
        <p:nvPicPr>
          <p:cNvPr id="11" name="그림 10">
            <a:extLst>
              <a:ext uri="{FF2B5EF4-FFF2-40B4-BE49-F238E27FC236}">
                <a16:creationId xmlns:a16="http://schemas.microsoft.com/office/drawing/2014/main" id="{3AE66239-C100-4BA7-8F42-1DC62CC31398}"/>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artisticGlass/>
                    </a14:imgEffect>
                  </a14:imgLayer>
                </a14:imgProps>
              </a:ext>
              <a:ext uri="{28A0092B-C50C-407E-A947-70E740481C1C}">
                <a14:useLocalDpi xmlns:a14="http://schemas.microsoft.com/office/drawing/2010/main"/>
              </a:ext>
            </a:extLst>
          </a:blip>
          <a:srcRect b="18897"/>
          <a:stretch/>
        </p:blipFill>
        <p:spPr>
          <a:xfrm>
            <a:off x="1764163" y="1038859"/>
            <a:ext cx="4050329" cy="2397909"/>
          </a:xfrm>
          <a:prstGeom prst="rect">
            <a:avLst/>
          </a:prstGeom>
          <a:ln w="25400">
            <a:solidFill>
              <a:schemeClr val="tx1">
                <a:lumMod val="75000"/>
                <a:lumOff val="25000"/>
              </a:schemeClr>
            </a:solidFill>
          </a:ln>
          <a:effectLst/>
        </p:spPr>
      </p:pic>
      <p:sp>
        <p:nvSpPr>
          <p:cNvPr id="12" name="직사각형 11">
            <a:extLst>
              <a:ext uri="{FF2B5EF4-FFF2-40B4-BE49-F238E27FC236}">
                <a16:creationId xmlns:a16="http://schemas.microsoft.com/office/drawing/2014/main" id="{CAC0C436-3AB1-4B4D-AE98-A9447884ECA7}"/>
              </a:ext>
            </a:extLst>
          </p:cNvPr>
          <p:cNvSpPr/>
          <p:nvPr/>
        </p:nvSpPr>
        <p:spPr bwMode="auto">
          <a:xfrm>
            <a:off x="1764163" y="3471365"/>
            <a:ext cx="3519390" cy="2601850"/>
          </a:xfrm>
          <a:prstGeom prst="rect">
            <a:avLst/>
          </a:prstGeom>
          <a:solidFill>
            <a:schemeClr val="accent5">
              <a:lumMod val="20000"/>
              <a:lumOff val="80000"/>
            </a:schemeClr>
          </a:solidFill>
          <a:ln w="9525" cap="flat" cmpd="sng" algn="ctr">
            <a:noFill/>
            <a:prstDash val="solid"/>
            <a:round/>
            <a:headEnd type="none" w="med" len="med"/>
            <a:tailEnd type="none" w="med" len="med"/>
          </a:ln>
          <a:effectLst/>
        </p:spPr>
        <p:txBody>
          <a:bodyPr anchor="ctr"/>
          <a:lstStyle/>
          <a:p>
            <a:pPr algn="just">
              <a:lnSpc>
                <a:spcPct val="150000"/>
              </a:lnSpc>
              <a:spcAft>
                <a:spcPts val="450"/>
              </a:spcAft>
              <a:defRPr/>
            </a:pPr>
            <a:r>
              <a:rPr lang="en-US" altLang="ko-KR" sz="1400" b="1" dirty="0">
                <a:solidFill>
                  <a:prstClr val="black"/>
                </a:solidFill>
                <a:latin typeface="맑은 고딕" panose="020B0503020000020004" pitchFamily="50" charset="-127"/>
                <a:ea typeface="맑은 고딕" panose="020B0503020000020004" pitchFamily="50" charset="-127"/>
              </a:rPr>
              <a:t>1) Cheap and easily </a:t>
            </a:r>
          </a:p>
          <a:p>
            <a:pPr algn="just">
              <a:lnSpc>
                <a:spcPct val="150000"/>
              </a:lnSpc>
              <a:spcAft>
                <a:spcPts val="450"/>
              </a:spcAft>
              <a:defRPr/>
            </a:pPr>
            <a:r>
              <a:rPr lang="en-US" altLang="ko-KR" sz="1400" b="1" dirty="0">
                <a:solidFill>
                  <a:prstClr val="black"/>
                </a:solidFill>
                <a:latin typeface="맑은 고딕" panose="020B0503020000020004" pitchFamily="50" charset="-127"/>
                <a:ea typeface="맑은 고딕" panose="020B0503020000020004" pitchFamily="50" charset="-127"/>
              </a:rPr>
              <a:t>accessible</a:t>
            </a:r>
          </a:p>
          <a:p>
            <a:pPr algn="just">
              <a:lnSpc>
                <a:spcPct val="150000"/>
              </a:lnSpc>
              <a:spcAft>
                <a:spcPts val="450"/>
              </a:spcAft>
              <a:defRPr/>
            </a:pPr>
            <a:r>
              <a:rPr lang="en-US" altLang="ko-KR" sz="1400" b="1" dirty="0">
                <a:solidFill>
                  <a:prstClr val="black"/>
                </a:solidFill>
                <a:latin typeface="맑은 고딕" panose="020B0503020000020004" pitchFamily="50" charset="-127"/>
                <a:ea typeface="맑은 고딕" panose="020B0503020000020004" pitchFamily="50" charset="-127"/>
              </a:rPr>
              <a:t>2) Not filling for a </a:t>
            </a:r>
          </a:p>
          <a:p>
            <a:pPr algn="just">
              <a:lnSpc>
                <a:spcPct val="150000"/>
              </a:lnSpc>
              <a:spcAft>
                <a:spcPts val="450"/>
              </a:spcAft>
              <a:defRPr/>
            </a:pPr>
            <a:r>
              <a:rPr lang="en-US" altLang="ko-KR" sz="1400" b="1" dirty="0">
                <a:solidFill>
                  <a:prstClr val="black"/>
                </a:solidFill>
                <a:latin typeface="맑은 고딕" panose="020B0503020000020004" pitchFamily="50" charset="-127"/>
                <a:ea typeface="맑은 고딕" panose="020B0503020000020004" pitchFamily="50" charset="-127"/>
              </a:rPr>
              <a:t>long period of time</a:t>
            </a:r>
          </a:p>
          <a:p>
            <a:pPr algn="just">
              <a:lnSpc>
                <a:spcPct val="150000"/>
              </a:lnSpc>
              <a:spcAft>
                <a:spcPts val="450"/>
              </a:spcAft>
              <a:defRPr/>
            </a:pPr>
            <a:r>
              <a:rPr lang="en-US" altLang="ko-KR" sz="1400" b="1" dirty="0">
                <a:solidFill>
                  <a:prstClr val="black"/>
                </a:solidFill>
                <a:latin typeface="맑은 고딕" panose="020B0503020000020004" pitchFamily="50" charset="-127"/>
                <a:ea typeface="맑은 고딕" panose="020B0503020000020004" pitchFamily="50" charset="-127"/>
              </a:rPr>
              <a:t>3) Makes you feel </a:t>
            </a:r>
          </a:p>
          <a:p>
            <a:pPr algn="just">
              <a:lnSpc>
                <a:spcPct val="150000"/>
              </a:lnSpc>
              <a:spcAft>
                <a:spcPts val="450"/>
              </a:spcAft>
              <a:defRPr/>
            </a:pPr>
            <a:r>
              <a:rPr lang="en-US" altLang="ko-KR" sz="1400" b="1" dirty="0">
                <a:solidFill>
                  <a:prstClr val="black"/>
                </a:solidFill>
                <a:latin typeface="맑은 고딕" panose="020B0503020000020004" pitchFamily="50" charset="-127"/>
                <a:ea typeface="맑은 고딕" panose="020B0503020000020004" pitchFamily="50" charset="-127"/>
              </a:rPr>
              <a:t>happy</a:t>
            </a:r>
          </a:p>
        </p:txBody>
      </p:sp>
      <p:pic>
        <p:nvPicPr>
          <p:cNvPr id="13" name="Picture 2">
            <a:extLst>
              <a:ext uri="{FF2B5EF4-FFF2-40B4-BE49-F238E27FC236}">
                <a16:creationId xmlns:a16="http://schemas.microsoft.com/office/drawing/2014/main" id="{29487956-DA1C-49A4-9F46-DDC752EA79CD}"/>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l="3774" t="992" r="3104" b="992"/>
          <a:stretch/>
        </p:blipFill>
        <p:spPr bwMode="auto">
          <a:xfrm>
            <a:off x="8244787" y="3692788"/>
            <a:ext cx="1694741" cy="1972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a:extLst>
              <a:ext uri="{FF2B5EF4-FFF2-40B4-BE49-F238E27FC236}">
                <a16:creationId xmlns:a16="http://schemas.microsoft.com/office/drawing/2014/main" id="{592654CA-6D0E-4861-ADA9-30A953175B77}"/>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l="3640" t="2496" r="3799" b="2260"/>
          <a:stretch/>
        </p:blipFill>
        <p:spPr bwMode="auto">
          <a:xfrm>
            <a:off x="6245723" y="3712351"/>
            <a:ext cx="1749750" cy="1967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a:extLst>
              <a:ext uri="{FF2B5EF4-FFF2-40B4-BE49-F238E27FC236}">
                <a16:creationId xmlns:a16="http://schemas.microsoft.com/office/drawing/2014/main" id="{F4527064-47F2-4D10-87DA-0EEFEFE1824C}"/>
              </a:ext>
            </a:extLst>
          </p:cNvPr>
          <p:cNvSpPr txBox="1"/>
          <p:nvPr/>
        </p:nvSpPr>
        <p:spPr>
          <a:xfrm>
            <a:off x="7723859" y="5768266"/>
            <a:ext cx="2551661" cy="307777"/>
          </a:xfrm>
          <a:prstGeom prst="rect">
            <a:avLst/>
          </a:prstGeom>
          <a:noFill/>
        </p:spPr>
        <p:txBody>
          <a:bodyPr wrap="square" rtlCol="0" anchor="ctr">
            <a:spAutoFit/>
          </a:bodyPr>
          <a:lstStyle/>
          <a:p>
            <a:pPr algn="ctr">
              <a:defRPr/>
            </a:pPr>
            <a:r>
              <a:rPr lang="en-US" altLang="ko-KR" sz="1400" b="1" dirty="0">
                <a:solidFill>
                  <a:prstClr val="black"/>
                </a:solidFill>
                <a:ea typeface="맑은 고딕" panose="020B0503020000020004" pitchFamily="50" charset="-127"/>
              </a:rPr>
              <a:t>Brain of carb addict</a:t>
            </a:r>
          </a:p>
        </p:txBody>
      </p:sp>
      <p:sp>
        <p:nvSpPr>
          <p:cNvPr id="16" name="TextBox 15">
            <a:extLst>
              <a:ext uri="{FF2B5EF4-FFF2-40B4-BE49-F238E27FC236}">
                <a16:creationId xmlns:a16="http://schemas.microsoft.com/office/drawing/2014/main" id="{35434C93-2A3F-413E-8520-33A2ECC42CD9}"/>
              </a:ext>
            </a:extLst>
          </p:cNvPr>
          <p:cNvSpPr txBox="1"/>
          <p:nvPr/>
        </p:nvSpPr>
        <p:spPr>
          <a:xfrm>
            <a:off x="5862465" y="5765438"/>
            <a:ext cx="2551661" cy="307777"/>
          </a:xfrm>
          <a:prstGeom prst="rect">
            <a:avLst/>
          </a:prstGeom>
          <a:noFill/>
        </p:spPr>
        <p:txBody>
          <a:bodyPr wrap="square" rtlCol="0" anchor="ctr">
            <a:spAutoFit/>
          </a:bodyPr>
          <a:lstStyle/>
          <a:p>
            <a:pPr algn="ctr">
              <a:defRPr/>
            </a:pPr>
            <a:r>
              <a:rPr lang="en-US" altLang="ko-KR" sz="1400" b="1" dirty="0">
                <a:solidFill>
                  <a:prstClr val="black"/>
                </a:solidFill>
                <a:ea typeface="맑은 고딕" panose="020B0503020000020004" pitchFamily="50" charset="-127"/>
              </a:rPr>
              <a:t>Brain of Drug Addict</a:t>
            </a:r>
            <a:endParaRPr lang="ko-KR" altLang="en-US" sz="1400" b="1" dirty="0">
              <a:solidFill>
                <a:prstClr val="black"/>
              </a:solidFill>
              <a:ea typeface="맑은 고딕" panose="020B0503020000020004" pitchFamily="50" charset="-127"/>
            </a:endParaRPr>
          </a:p>
        </p:txBody>
      </p:sp>
      <p:pic>
        <p:nvPicPr>
          <p:cNvPr id="17" name="그림 16"/>
          <p:cNvPicPr>
            <a:picLocks noChangeAspect="1"/>
          </p:cNvPicPr>
          <p:nvPr/>
        </p:nvPicPr>
        <p:blipFill rotWithShape="1">
          <a:blip r:embed="rId7"/>
          <a:srcRect l="35903" t="52222" r="36250" b="17284"/>
          <a:stretch/>
        </p:blipFill>
        <p:spPr>
          <a:xfrm>
            <a:off x="6207187" y="1038859"/>
            <a:ext cx="3802159" cy="2264275"/>
          </a:xfrm>
          <a:prstGeom prst="rect">
            <a:avLst/>
          </a:prstGeom>
        </p:spPr>
      </p:pic>
      <p:sp>
        <p:nvSpPr>
          <p:cNvPr id="18" name="직사각형 17"/>
          <p:cNvSpPr/>
          <p:nvPr/>
        </p:nvSpPr>
        <p:spPr>
          <a:xfrm rot="20192536">
            <a:off x="8078322" y="3082691"/>
            <a:ext cx="2032904" cy="71556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t>Addiction is high</a:t>
            </a:r>
          </a:p>
          <a:p>
            <a:pPr algn="ctr"/>
            <a:r>
              <a:rPr lang="en-US" altLang="ko-KR" sz="1200" b="1" dirty="0"/>
              <a:t>(same active parts)</a:t>
            </a:r>
            <a:endParaRPr lang="ko-KR" altLang="en-US" sz="1200" b="1" dirty="0"/>
          </a:p>
        </p:txBody>
      </p:sp>
      <p:pic>
        <p:nvPicPr>
          <p:cNvPr id="19" name="그림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10131" y="3468537"/>
            <a:ext cx="2165475" cy="2588822"/>
          </a:xfrm>
          <a:prstGeom prst="rect">
            <a:avLst/>
          </a:prstGeom>
        </p:spPr>
      </p:pic>
    </p:spTree>
    <p:extLst>
      <p:ext uri="{BB962C8B-B14F-4D97-AF65-F5344CB8AC3E}">
        <p14:creationId xmlns:p14="http://schemas.microsoft.com/office/powerpoint/2010/main" val="2397261255"/>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27">
            <a:extLst>
              <a:ext uri="{FF2B5EF4-FFF2-40B4-BE49-F238E27FC236}">
                <a16:creationId xmlns:a16="http://schemas.microsoft.com/office/drawing/2014/main" id="{BBFCD015-5C6C-40CE-AC13-192065EE983B}"/>
              </a:ext>
            </a:extLst>
          </p:cNvPr>
          <p:cNvSpPr txBox="1">
            <a:spLocks noChangeArrowheads="1"/>
          </p:cNvSpPr>
          <p:nvPr/>
        </p:nvSpPr>
        <p:spPr bwMode="auto">
          <a:xfrm>
            <a:off x="172356" y="160422"/>
            <a:ext cx="12685227" cy="56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defPPr>
              <a:defRPr lang="ko-KR"/>
            </a:defPPr>
            <a:lvl1pPr eaLnBrk="0" fontAlgn="auto" hangingPunct="0">
              <a:spcBef>
                <a:spcPts val="0"/>
              </a:spcBef>
              <a:spcAft>
                <a:spcPts val="0"/>
              </a:spcAft>
              <a:defRPr sz="2800" b="1" spc="-150">
                <a:solidFill>
                  <a:prstClr val="black">
                    <a:lumMod val="85000"/>
                    <a:lumOff val="15000"/>
                  </a:prstClr>
                </a:solidFill>
                <a:latin typeface="맑은 고딕"/>
                <a:ea typeface="맑은 고딕"/>
              </a:defRPr>
            </a:lvl1pPr>
            <a:lvl2pPr algn="ctr" eaLnBrk="0" hangingPunct="0">
              <a:defRPr sz="4400">
                <a:latin typeface="맑은 고딕" pitchFamily="50" charset="-127"/>
                <a:ea typeface="맑은 고딕" pitchFamily="50" charset="-127"/>
              </a:defRPr>
            </a:lvl2pPr>
            <a:lvl3pPr algn="ctr" eaLnBrk="0" hangingPunct="0">
              <a:defRPr sz="4400">
                <a:latin typeface="맑은 고딕" pitchFamily="50" charset="-127"/>
                <a:ea typeface="맑은 고딕" pitchFamily="50" charset="-127"/>
              </a:defRPr>
            </a:lvl3pPr>
            <a:lvl4pPr algn="ctr" eaLnBrk="0" hangingPunct="0">
              <a:defRPr sz="4400">
                <a:latin typeface="맑은 고딕" pitchFamily="50" charset="-127"/>
                <a:ea typeface="맑은 고딕" pitchFamily="50" charset="-127"/>
              </a:defRPr>
            </a:lvl4pPr>
            <a:lvl5pPr algn="ctr" eaLnBrk="0" hangingPunct="0">
              <a:defRPr sz="4400">
                <a:latin typeface="맑은 고딕" pitchFamily="50" charset="-127"/>
                <a:ea typeface="맑은 고딕" pitchFamily="50" charset="-127"/>
              </a:defRPr>
            </a:lvl5pPr>
            <a:lvl6pPr marL="457200" algn="ctr" fontAlgn="base">
              <a:spcBef>
                <a:spcPct val="0"/>
              </a:spcBef>
              <a:spcAft>
                <a:spcPct val="0"/>
              </a:spcAft>
              <a:defRPr sz="4400">
                <a:latin typeface="맑은 고딕" pitchFamily="50" charset="-127"/>
                <a:ea typeface="맑은 고딕" pitchFamily="50" charset="-127"/>
              </a:defRPr>
            </a:lvl6pPr>
            <a:lvl7pPr marL="914400" algn="ctr" fontAlgn="base">
              <a:spcBef>
                <a:spcPct val="0"/>
              </a:spcBef>
              <a:spcAft>
                <a:spcPct val="0"/>
              </a:spcAft>
              <a:defRPr sz="4400">
                <a:latin typeface="맑은 고딕" pitchFamily="50" charset="-127"/>
                <a:ea typeface="맑은 고딕" pitchFamily="50" charset="-127"/>
              </a:defRPr>
            </a:lvl7pPr>
            <a:lvl8pPr marL="1371600" algn="ctr" fontAlgn="base">
              <a:spcBef>
                <a:spcPct val="0"/>
              </a:spcBef>
              <a:spcAft>
                <a:spcPct val="0"/>
              </a:spcAft>
              <a:defRPr sz="4400">
                <a:latin typeface="맑은 고딕" pitchFamily="50" charset="-127"/>
                <a:ea typeface="맑은 고딕" pitchFamily="50" charset="-127"/>
              </a:defRPr>
            </a:lvl8pPr>
            <a:lvl9pPr marL="1828800" algn="ctr" fontAlgn="base">
              <a:spcBef>
                <a:spcPct val="0"/>
              </a:spcBef>
              <a:spcAft>
                <a:spcPct val="0"/>
              </a:spcAft>
              <a:defRPr sz="4400">
                <a:latin typeface="맑은 고딕" pitchFamily="50" charset="-127"/>
                <a:ea typeface="맑은 고딕" pitchFamily="50" charset="-127"/>
              </a:defRPr>
            </a:lvl9pPr>
          </a:lstStyle>
          <a:p>
            <a:r>
              <a:rPr lang="en-US" altLang="ko-KR" sz="3200" dirty="0"/>
              <a:t>There are many beneficial things, but you can’t live without enzymes</a:t>
            </a:r>
          </a:p>
        </p:txBody>
      </p:sp>
      <p:grpSp>
        <p:nvGrpSpPr>
          <p:cNvPr id="3" name="그룹 2">
            <a:extLst>
              <a:ext uri="{FF2B5EF4-FFF2-40B4-BE49-F238E27FC236}">
                <a16:creationId xmlns:a16="http://schemas.microsoft.com/office/drawing/2014/main" id="{1E213BB6-3F2E-47C5-8241-30714D556AAF}"/>
              </a:ext>
            </a:extLst>
          </p:cNvPr>
          <p:cNvGrpSpPr/>
          <p:nvPr/>
        </p:nvGrpSpPr>
        <p:grpSpPr>
          <a:xfrm>
            <a:off x="3446199" y="886629"/>
            <a:ext cx="4554801" cy="3587682"/>
            <a:chOff x="1475656" y="1771584"/>
            <a:chExt cx="5840152" cy="4177695"/>
          </a:xfrm>
        </p:grpSpPr>
        <p:grpSp>
          <p:nvGrpSpPr>
            <p:cNvPr id="4" name="그룹 26">
              <a:extLst>
                <a:ext uri="{FF2B5EF4-FFF2-40B4-BE49-F238E27FC236}">
                  <a16:creationId xmlns:a16="http://schemas.microsoft.com/office/drawing/2014/main" id="{8A3B3DF3-4982-4A5C-A48F-61DE73EC0E9D}"/>
                </a:ext>
              </a:extLst>
            </p:cNvPr>
            <p:cNvGrpSpPr>
              <a:grpSpLocks/>
            </p:cNvGrpSpPr>
            <p:nvPr/>
          </p:nvGrpSpPr>
          <p:grpSpPr bwMode="auto">
            <a:xfrm>
              <a:off x="1475656" y="1771584"/>
              <a:ext cx="5840152" cy="4177695"/>
              <a:chOff x="1104200" y="1185241"/>
              <a:chExt cx="6766030" cy="4764039"/>
            </a:xfrm>
          </p:grpSpPr>
          <p:sp>
            <p:nvSpPr>
              <p:cNvPr id="8" name="타원 7">
                <a:extLst>
                  <a:ext uri="{FF2B5EF4-FFF2-40B4-BE49-F238E27FC236}">
                    <a16:creationId xmlns:a16="http://schemas.microsoft.com/office/drawing/2014/main" id="{E0AD219B-954F-4ED3-A9C8-DB52B8347014}"/>
                  </a:ext>
                </a:extLst>
              </p:cNvPr>
              <p:cNvSpPr/>
              <p:nvPr/>
            </p:nvSpPr>
            <p:spPr>
              <a:xfrm>
                <a:off x="2340186" y="1700466"/>
                <a:ext cx="4464195" cy="4248814"/>
              </a:xfrm>
              <a:prstGeom prst="ellipse">
                <a:avLst/>
              </a:prstGeom>
              <a:solidFill>
                <a:srgbClr val="F9F9F9"/>
              </a:solidFill>
              <a:ln w="25400">
                <a:solidFill>
                  <a:srgbClr val="A21D1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b="1">
                  <a:latin typeface="맑은 고딕" panose="020B0503020000020004" pitchFamily="50" charset="-127"/>
                  <a:ea typeface="맑은 고딕" panose="020B0503020000020004" pitchFamily="50" charset="-127"/>
                </a:endParaRPr>
              </a:p>
            </p:txBody>
          </p:sp>
          <p:cxnSp>
            <p:nvCxnSpPr>
              <p:cNvPr id="9" name="직선 연결선 8">
                <a:extLst>
                  <a:ext uri="{FF2B5EF4-FFF2-40B4-BE49-F238E27FC236}">
                    <a16:creationId xmlns:a16="http://schemas.microsoft.com/office/drawing/2014/main" id="{AC265182-4438-40E9-8AF8-0BEC2942EE45}"/>
                  </a:ext>
                </a:extLst>
              </p:cNvPr>
              <p:cNvCxnSpPr/>
              <p:nvPr/>
            </p:nvCxnSpPr>
            <p:spPr>
              <a:xfrm>
                <a:off x="2483066" y="2924162"/>
                <a:ext cx="2089218" cy="901504"/>
              </a:xfrm>
              <a:prstGeom prst="line">
                <a:avLst/>
              </a:prstGeom>
              <a:ln w="19050">
                <a:solidFill>
                  <a:srgbClr val="A21D1A"/>
                </a:solidFill>
              </a:ln>
            </p:spPr>
            <p:style>
              <a:lnRef idx="1">
                <a:schemeClr val="accent1"/>
              </a:lnRef>
              <a:fillRef idx="0">
                <a:schemeClr val="accent1"/>
              </a:fillRef>
              <a:effectRef idx="0">
                <a:schemeClr val="accent1"/>
              </a:effectRef>
              <a:fontRef idx="minor">
                <a:schemeClr val="tx1"/>
              </a:fontRef>
            </p:style>
          </p:cxnSp>
          <p:cxnSp>
            <p:nvCxnSpPr>
              <p:cNvPr id="10" name="직선 연결선 9">
                <a:extLst>
                  <a:ext uri="{FF2B5EF4-FFF2-40B4-BE49-F238E27FC236}">
                    <a16:creationId xmlns:a16="http://schemas.microsoft.com/office/drawing/2014/main" id="{F70EB861-B2C1-453A-B656-A7ADD5A0241A}"/>
                  </a:ext>
                </a:extLst>
              </p:cNvPr>
              <p:cNvCxnSpPr/>
              <p:nvPr/>
            </p:nvCxnSpPr>
            <p:spPr>
              <a:xfrm flipH="1">
                <a:off x="4643724" y="2924162"/>
                <a:ext cx="1944750" cy="901504"/>
              </a:xfrm>
              <a:prstGeom prst="line">
                <a:avLst/>
              </a:prstGeom>
              <a:ln w="19050">
                <a:solidFill>
                  <a:srgbClr val="A21D1A"/>
                </a:solidFill>
              </a:ln>
            </p:spPr>
            <p:style>
              <a:lnRef idx="1">
                <a:schemeClr val="accent1"/>
              </a:lnRef>
              <a:fillRef idx="0">
                <a:schemeClr val="accent1"/>
              </a:fillRef>
              <a:effectRef idx="0">
                <a:schemeClr val="accent1"/>
              </a:effectRef>
              <a:fontRef idx="minor">
                <a:schemeClr val="tx1"/>
              </a:fontRef>
            </p:style>
          </p:cxnSp>
          <p:cxnSp>
            <p:nvCxnSpPr>
              <p:cNvPr id="11" name="직선 연결선 10">
                <a:extLst>
                  <a:ext uri="{FF2B5EF4-FFF2-40B4-BE49-F238E27FC236}">
                    <a16:creationId xmlns:a16="http://schemas.microsoft.com/office/drawing/2014/main" id="{BED7A47C-9089-4320-99E0-89BDB1F34EA8}"/>
                  </a:ext>
                </a:extLst>
              </p:cNvPr>
              <p:cNvCxnSpPr/>
              <p:nvPr/>
            </p:nvCxnSpPr>
            <p:spPr>
              <a:xfrm>
                <a:off x="4643724" y="3825666"/>
                <a:ext cx="0" cy="2123614"/>
              </a:xfrm>
              <a:prstGeom prst="line">
                <a:avLst/>
              </a:prstGeom>
              <a:ln w="19050">
                <a:solidFill>
                  <a:srgbClr val="A21D1A"/>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603428F-E545-4057-A8FE-4842EB11AAD8}"/>
                  </a:ext>
                </a:extLst>
              </p:cNvPr>
              <p:cNvSpPr txBox="1">
                <a:spLocks noChangeArrowheads="1"/>
              </p:cNvSpPr>
              <p:nvPr/>
            </p:nvSpPr>
            <p:spPr bwMode="auto">
              <a:xfrm>
                <a:off x="3124038" y="1185241"/>
                <a:ext cx="2896488" cy="490431"/>
              </a:xfrm>
              <a:prstGeom prst="rect">
                <a:avLst/>
              </a:prstGeom>
              <a:noFill/>
              <a:ln>
                <a:noFill/>
              </a:ln>
            </p:spPr>
            <p:txBody>
              <a:bodyPr wrap="squar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algn="ctr" eaLnBrk="1" hangingPunct="1">
                  <a:defRPr/>
                </a:pPr>
                <a:r>
                  <a:rPr lang="en-US" altLang="ko-KR" b="1" dirty="0">
                    <a:latin typeface="맑은 고딕" panose="020B0503020000020004" pitchFamily="50" charset="-127"/>
                    <a:ea typeface="맑은 고딕" panose="020B0503020000020004" pitchFamily="50" charset="-127"/>
                  </a:rPr>
                  <a:t>Carbohydrates</a:t>
                </a:r>
                <a:endParaRPr lang="ko-KR" altLang="en-US" b="1" dirty="0">
                  <a:latin typeface="맑은 고딕" panose="020B0503020000020004" pitchFamily="50" charset="-127"/>
                  <a:ea typeface="맑은 고딕" panose="020B0503020000020004" pitchFamily="50" charset="-127"/>
                </a:endParaRPr>
              </a:p>
            </p:txBody>
          </p:sp>
          <p:sp>
            <p:nvSpPr>
              <p:cNvPr id="13" name="TextBox 17">
                <a:extLst>
                  <a:ext uri="{FF2B5EF4-FFF2-40B4-BE49-F238E27FC236}">
                    <a16:creationId xmlns:a16="http://schemas.microsoft.com/office/drawing/2014/main" id="{138C55F7-4A41-4F6A-904B-5AF5F85FC0DA}"/>
                  </a:ext>
                </a:extLst>
              </p:cNvPr>
              <p:cNvSpPr txBox="1">
                <a:spLocks noChangeArrowheads="1"/>
              </p:cNvSpPr>
              <p:nvPr/>
            </p:nvSpPr>
            <p:spPr bwMode="auto">
              <a:xfrm>
                <a:off x="1104200" y="4581152"/>
                <a:ext cx="1760596" cy="490431"/>
              </a:xfrm>
              <a:prstGeom prst="rect">
                <a:avLst/>
              </a:prstGeom>
              <a:noFill/>
              <a:ln>
                <a:noFill/>
              </a:ln>
            </p:spPr>
            <p:txBody>
              <a:bodyPr>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algn="ctr" eaLnBrk="1" hangingPunct="1">
                  <a:defRPr/>
                </a:pPr>
                <a:r>
                  <a:rPr lang="en-US" altLang="ko-KR" b="1" dirty="0">
                    <a:latin typeface="맑은 고딕" panose="020B0503020000020004" pitchFamily="50" charset="-127"/>
                    <a:ea typeface="맑은 고딕" panose="020B0503020000020004" pitchFamily="50" charset="-127"/>
                  </a:rPr>
                  <a:t>Protein</a:t>
                </a:r>
                <a:endParaRPr lang="ko-KR" altLang="en-US" b="1" dirty="0">
                  <a:latin typeface="맑은 고딕" panose="020B0503020000020004" pitchFamily="50" charset="-127"/>
                  <a:ea typeface="맑은 고딕" panose="020B0503020000020004" pitchFamily="50" charset="-127"/>
                </a:endParaRPr>
              </a:p>
            </p:txBody>
          </p:sp>
          <p:sp>
            <p:nvSpPr>
              <p:cNvPr id="14" name="TextBox 18">
                <a:extLst>
                  <a:ext uri="{FF2B5EF4-FFF2-40B4-BE49-F238E27FC236}">
                    <a16:creationId xmlns:a16="http://schemas.microsoft.com/office/drawing/2014/main" id="{6DD904DD-7915-4766-88C9-13BF490F9421}"/>
                  </a:ext>
                </a:extLst>
              </p:cNvPr>
              <p:cNvSpPr txBox="1">
                <a:spLocks noChangeArrowheads="1"/>
              </p:cNvSpPr>
              <p:nvPr/>
            </p:nvSpPr>
            <p:spPr bwMode="auto">
              <a:xfrm>
                <a:off x="6109634" y="4581152"/>
                <a:ext cx="1760596" cy="490431"/>
              </a:xfrm>
              <a:prstGeom prst="rect">
                <a:avLst/>
              </a:prstGeom>
              <a:noFill/>
              <a:ln>
                <a:noFill/>
              </a:ln>
            </p:spPr>
            <p:txBody>
              <a:bodyPr>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algn="ctr" eaLnBrk="1" hangingPunct="1">
                  <a:defRPr/>
                </a:pPr>
                <a:r>
                  <a:rPr lang="en-US" altLang="ko-KR" b="1" dirty="0">
                    <a:latin typeface="맑은 고딕" panose="020B0503020000020004" pitchFamily="50" charset="-127"/>
                    <a:ea typeface="맑은 고딕" panose="020B0503020000020004" pitchFamily="50" charset="-127"/>
                  </a:rPr>
                  <a:t>Fats</a:t>
                </a:r>
                <a:endParaRPr lang="ko-KR" altLang="en-US" b="1" dirty="0">
                  <a:latin typeface="맑은 고딕" panose="020B0503020000020004" pitchFamily="50" charset="-127"/>
                  <a:ea typeface="맑은 고딕" panose="020B0503020000020004" pitchFamily="50" charset="-127"/>
                </a:endParaRPr>
              </a:p>
            </p:txBody>
          </p:sp>
          <p:sp>
            <p:nvSpPr>
              <p:cNvPr id="15" name="사다리꼴 14">
                <a:extLst>
                  <a:ext uri="{FF2B5EF4-FFF2-40B4-BE49-F238E27FC236}">
                    <a16:creationId xmlns:a16="http://schemas.microsoft.com/office/drawing/2014/main" id="{2399E258-BC65-4860-913D-6FA715C89FA0}"/>
                  </a:ext>
                </a:extLst>
              </p:cNvPr>
              <p:cNvSpPr/>
              <p:nvPr/>
            </p:nvSpPr>
            <p:spPr>
              <a:xfrm>
                <a:off x="3797559" y="3825666"/>
                <a:ext cx="1620891" cy="1726825"/>
              </a:xfrm>
              <a:prstGeom prst="trapezoid">
                <a:avLst/>
              </a:prstGeom>
              <a:solidFill>
                <a:srgbClr val="A21D1A"/>
              </a:solidFill>
              <a:ln>
                <a:solidFill>
                  <a:srgbClr val="A21D1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b="1">
                  <a:effectLst>
                    <a:outerShdw blurRad="38100" dist="38100" dir="2700000" algn="tl">
                      <a:srgbClr val="000000">
                        <a:alpha val="43137"/>
                      </a:srgbClr>
                    </a:outerShdw>
                  </a:effectLst>
                  <a:latin typeface="맑은 고딕" panose="020B0503020000020004" pitchFamily="50" charset="-127"/>
                  <a:ea typeface="맑은 고딕" panose="020B0503020000020004" pitchFamily="50" charset="-127"/>
                </a:endParaRPr>
              </a:p>
            </p:txBody>
          </p:sp>
          <p:sp>
            <p:nvSpPr>
              <p:cNvPr id="16" name="사다리꼴 15">
                <a:extLst>
                  <a:ext uri="{FF2B5EF4-FFF2-40B4-BE49-F238E27FC236}">
                    <a16:creationId xmlns:a16="http://schemas.microsoft.com/office/drawing/2014/main" id="{7BD27AB8-A6CB-4240-BA21-6775A981B283}"/>
                  </a:ext>
                </a:extLst>
              </p:cNvPr>
              <p:cNvSpPr/>
              <p:nvPr/>
            </p:nvSpPr>
            <p:spPr>
              <a:xfrm rot="7595249">
                <a:off x="2995254" y="2407328"/>
                <a:ext cx="1618898" cy="1728844"/>
              </a:xfrm>
              <a:prstGeom prst="trapezoid">
                <a:avLst/>
              </a:prstGeom>
              <a:solidFill>
                <a:srgbClr val="A21D1A"/>
              </a:solidFill>
              <a:ln>
                <a:solidFill>
                  <a:srgbClr val="A21D1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b="1">
                  <a:effectLst>
                    <a:outerShdw blurRad="38100" dist="38100" dir="2700000" algn="tl">
                      <a:srgbClr val="000000">
                        <a:alpha val="43137"/>
                      </a:srgbClr>
                    </a:outerShdw>
                  </a:effectLst>
                  <a:latin typeface="맑은 고딕" panose="020B0503020000020004" pitchFamily="50" charset="-127"/>
                  <a:ea typeface="맑은 고딕" panose="020B0503020000020004" pitchFamily="50" charset="-127"/>
                </a:endParaRPr>
              </a:p>
            </p:txBody>
          </p:sp>
          <p:sp>
            <p:nvSpPr>
              <p:cNvPr id="17" name="사다리꼴 16">
                <a:extLst>
                  <a:ext uri="{FF2B5EF4-FFF2-40B4-BE49-F238E27FC236}">
                    <a16:creationId xmlns:a16="http://schemas.microsoft.com/office/drawing/2014/main" id="{12D4B887-3D57-4C6A-813B-B9EC277A27D1}"/>
                  </a:ext>
                </a:extLst>
              </p:cNvPr>
              <p:cNvSpPr/>
              <p:nvPr/>
            </p:nvSpPr>
            <p:spPr>
              <a:xfrm rot="14356612">
                <a:off x="4693140" y="2506525"/>
                <a:ext cx="1620485" cy="1728844"/>
              </a:xfrm>
              <a:prstGeom prst="trapezoid">
                <a:avLst/>
              </a:prstGeom>
              <a:solidFill>
                <a:srgbClr val="A21D1A"/>
              </a:solidFill>
              <a:ln>
                <a:solidFill>
                  <a:srgbClr val="A21D1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b="1">
                  <a:effectLst>
                    <a:outerShdw blurRad="38100" dist="38100" dir="2700000" algn="tl">
                      <a:srgbClr val="000000">
                        <a:alpha val="43137"/>
                      </a:srgbClr>
                    </a:outerShdw>
                  </a:effectLst>
                  <a:latin typeface="맑은 고딕" panose="020B0503020000020004" pitchFamily="50" charset="-127"/>
                  <a:ea typeface="맑은 고딕" panose="020B0503020000020004" pitchFamily="50" charset="-127"/>
                </a:endParaRPr>
              </a:p>
            </p:txBody>
          </p:sp>
          <p:sp>
            <p:nvSpPr>
              <p:cNvPr id="18" name="타원 17">
                <a:extLst>
                  <a:ext uri="{FF2B5EF4-FFF2-40B4-BE49-F238E27FC236}">
                    <a16:creationId xmlns:a16="http://schemas.microsoft.com/office/drawing/2014/main" id="{C29DFC8C-1E4D-472A-967D-67A6511E1071}"/>
                  </a:ext>
                </a:extLst>
              </p:cNvPr>
              <p:cNvSpPr/>
              <p:nvPr/>
            </p:nvSpPr>
            <p:spPr>
              <a:xfrm>
                <a:off x="3676484" y="3141603"/>
                <a:ext cx="1687988" cy="1439549"/>
              </a:xfrm>
              <a:prstGeom prst="ellipse">
                <a:avLst/>
              </a:prstGeom>
              <a:solidFill>
                <a:srgbClr val="361C09"/>
              </a:solidFill>
              <a:ln>
                <a:solidFill>
                  <a:srgbClr val="A21D1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100" b="1" dirty="0">
                    <a:effectLst>
                      <a:outerShdw blurRad="38100" dist="38100" dir="2700000" algn="tl">
                        <a:srgbClr val="000000">
                          <a:alpha val="43137"/>
                        </a:srgbClr>
                      </a:outerShdw>
                    </a:effectLst>
                    <a:latin typeface="맑은 고딕" panose="020B0503020000020004" pitchFamily="50" charset="-127"/>
                    <a:ea typeface="맑은 고딕" panose="020B0503020000020004" pitchFamily="50" charset="-127"/>
                  </a:rPr>
                  <a:t>Enzymes</a:t>
                </a:r>
                <a:endParaRPr lang="ko-KR" altLang="en-US" sz="1100" b="1" dirty="0">
                  <a:effectLst>
                    <a:outerShdw blurRad="38100" dist="38100" dir="2700000" algn="tl">
                      <a:srgbClr val="000000">
                        <a:alpha val="43137"/>
                      </a:srgbClr>
                    </a:outerShdw>
                  </a:effectLst>
                  <a:latin typeface="맑은 고딕" panose="020B0503020000020004" pitchFamily="50" charset="-127"/>
                  <a:ea typeface="맑은 고딕" panose="020B0503020000020004" pitchFamily="50" charset="-127"/>
                </a:endParaRPr>
              </a:p>
            </p:txBody>
          </p:sp>
          <p:sp>
            <p:nvSpPr>
              <p:cNvPr id="19" name="TextBox 23">
                <a:extLst>
                  <a:ext uri="{FF2B5EF4-FFF2-40B4-BE49-F238E27FC236}">
                    <a16:creationId xmlns:a16="http://schemas.microsoft.com/office/drawing/2014/main" id="{F56CC15B-A8E3-4A60-8F99-067EA48C0D13}"/>
                  </a:ext>
                </a:extLst>
              </p:cNvPr>
              <p:cNvSpPr txBox="1">
                <a:spLocks noChangeArrowheads="1"/>
              </p:cNvSpPr>
              <p:nvPr/>
            </p:nvSpPr>
            <p:spPr bwMode="auto">
              <a:xfrm>
                <a:off x="2627537" y="2924160"/>
                <a:ext cx="1762181" cy="490431"/>
              </a:xfrm>
              <a:prstGeom prst="rect">
                <a:avLst/>
              </a:prstGeom>
              <a:noFill/>
              <a:ln>
                <a:noFill/>
              </a:ln>
            </p:spPr>
            <p:txBody>
              <a:bodyPr>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algn="ctr" eaLnBrk="1" hangingPunct="1">
                  <a:defRPr/>
                </a:pPr>
                <a:r>
                  <a:rPr lang="en-US" altLang="ko-KR" b="1" dirty="0">
                    <a:solidFill>
                      <a:schemeClr val="bg1"/>
                    </a:solidFill>
                    <a:latin typeface="맑은 고딕" panose="020B0503020000020004" pitchFamily="50" charset="-127"/>
                    <a:ea typeface="맑은 고딕" panose="020B0503020000020004" pitchFamily="50" charset="-127"/>
                  </a:rPr>
                  <a:t>Vitamins</a:t>
                </a:r>
                <a:endParaRPr lang="ko-KR" altLang="en-US" b="1" dirty="0">
                  <a:solidFill>
                    <a:schemeClr val="bg1"/>
                  </a:solidFill>
                  <a:latin typeface="맑은 고딕" panose="020B0503020000020004" pitchFamily="50" charset="-127"/>
                  <a:ea typeface="맑은 고딕" panose="020B0503020000020004" pitchFamily="50" charset="-127"/>
                </a:endParaRPr>
              </a:p>
            </p:txBody>
          </p:sp>
          <p:sp>
            <p:nvSpPr>
              <p:cNvPr id="20" name="TextBox 24">
                <a:extLst>
                  <a:ext uri="{FF2B5EF4-FFF2-40B4-BE49-F238E27FC236}">
                    <a16:creationId xmlns:a16="http://schemas.microsoft.com/office/drawing/2014/main" id="{EECD8219-F746-445F-886F-01762B4BCF97}"/>
                  </a:ext>
                </a:extLst>
              </p:cNvPr>
              <p:cNvSpPr txBox="1">
                <a:spLocks noChangeArrowheads="1"/>
              </p:cNvSpPr>
              <p:nvPr/>
            </p:nvSpPr>
            <p:spPr bwMode="auto">
              <a:xfrm>
                <a:off x="4798052" y="2907887"/>
                <a:ext cx="1762181" cy="490431"/>
              </a:xfrm>
              <a:prstGeom prst="rect">
                <a:avLst/>
              </a:prstGeom>
              <a:noFill/>
              <a:ln>
                <a:noFill/>
              </a:ln>
            </p:spPr>
            <p:txBody>
              <a:bodyPr>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algn="ctr" eaLnBrk="1" hangingPunct="1">
                  <a:defRPr/>
                </a:pPr>
                <a:r>
                  <a:rPr lang="en-US" altLang="ko-KR" b="1" dirty="0">
                    <a:solidFill>
                      <a:schemeClr val="bg1"/>
                    </a:solidFill>
                    <a:latin typeface="맑은 고딕" panose="020B0503020000020004" pitchFamily="50" charset="-127"/>
                    <a:ea typeface="맑은 고딕" panose="020B0503020000020004" pitchFamily="50" charset="-127"/>
                  </a:rPr>
                  <a:t>Minerals</a:t>
                </a:r>
                <a:endParaRPr lang="ko-KR" altLang="en-US" b="1" dirty="0">
                  <a:solidFill>
                    <a:schemeClr val="bg1"/>
                  </a:solidFill>
                  <a:latin typeface="맑은 고딕" panose="020B0503020000020004" pitchFamily="50" charset="-127"/>
                  <a:ea typeface="맑은 고딕" panose="020B0503020000020004" pitchFamily="50" charset="-127"/>
                </a:endParaRPr>
              </a:p>
            </p:txBody>
          </p:sp>
          <p:sp>
            <p:nvSpPr>
              <p:cNvPr id="21" name="TextBox 25">
                <a:extLst>
                  <a:ext uri="{FF2B5EF4-FFF2-40B4-BE49-F238E27FC236}">
                    <a16:creationId xmlns:a16="http://schemas.microsoft.com/office/drawing/2014/main" id="{96A7FD26-6332-4816-83BD-77AF30126C58}"/>
                  </a:ext>
                </a:extLst>
              </p:cNvPr>
              <p:cNvSpPr txBox="1">
                <a:spLocks noChangeArrowheads="1"/>
              </p:cNvSpPr>
              <p:nvPr/>
            </p:nvSpPr>
            <p:spPr bwMode="auto">
              <a:xfrm>
                <a:off x="3708658" y="4797005"/>
                <a:ext cx="1760596" cy="858255"/>
              </a:xfrm>
              <a:prstGeom prst="rect">
                <a:avLst/>
              </a:prstGeom>
              <a:noFill/>
              <a:ln>
                <a:noFill/>
              </a:ln>
            </p:spPr>
            <p:txBody>
              <a:bodyPr>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algn="ctr" eaLnBrk="1" hangingPunct="1">
                  <a:defRPr/>
                </a:pPr>
                <a:r>
                  <a:rPr lang="en-US" altLang="ko-KR" b="1" dirty="0">
                    <a:solidFill>
                      <a:schemeClr val="bg1"/>
                    </a:solidFill>
                    <a:latin typeface="맑은 고딕" panose="020B0503020000020004" pitchFamily="50" charset="-127"/>
                    <a:ea typeface="맑은 고딕" panose="020B0503020000020004" pitchFamily="50" charset="-127"/>
                  </a:rPr>
                  <a:t>Dietary Fibers</a:t>
                </a:r>
                <a:endParaRPr lang="ko-KR" altLang="en-US" b="1" dirty="0">
                  <a:solidFill>
                    <a:schemeClr val="bg1"/>
                  </a:solidFill>
                  <a:latin typeface="맑은 고딕" panose="020B0503020000020004" pitchFamily="50" charset="-127"/>
                  <a:ea typeface="맑은 고딕" panose="020B0503020000020004" pitchFamily="50" charset="-127"/>
                </a:endParaRPr>
              </a:p>
            </p:txBody>
          </p:sp>
        </p:grpSp>
        <p:cxnSp>
          <p:nvCxnSpPr>
            <p:cNvPr id="5" name="직선 화살표 연결선 4">
              <a:extLst>
                <a:ext uri="{FF2B5EF4-FFF2-40B4-BE49-F238E27FC236}">
                  <a16:creationId xmlns:a16="http://schemas.microsoft.com/office/drawing/2014/main" id="{CDD92CD1-EC68-4F61-BA29-A353C2CEC4DB}"/>
                </a:ext>
              </a:extLst>
            </p:cNvPr>
            <p:cNvCxnSpPr>
              <a:cxnSpLocks noChangeShapeType="1"/>
            </p:cNvCxnSpPr>
            <p:nvPr/>
          </p:nvCxnSpPr>
          <p:spPr bwMode="auto">
            <a:xfrm>
              <a:off x="4086227" y="3805526"/>
              <a:ext cx="864394" cy="0"/>
            </a:xfrm>
            <a:prstGeom prst="straightConnector1">
              <a:avLst/>
            </a:prstGeom>
            <a:noFill/>
            <a:ln w="38100" algn="ctr">
              <a:solidFill>
                <a:schemeClr val="bg1"/>
              </a:solidFill>
              <a:round/>
              <a:headEnd type="arrow" w="med" len="med"/>
              <a:tailEnd type="arrow" w="med" len="med"/>
            </a:ln>
            <a:extLst>
              <a:ext uri="{909E8E84-426E-40DD-AFC4-6F175D3DCCD1}">
                <a14:hiddenFill xmlns:a14="http://schemas.microsoft.com/office/drawing/2010/main">
                  <a:noFill/>
                </a14:hiddenFill>
              </a:ext>
            </a:extLst>
          </p:spPr>
        </p:cxnSp>
        <p:cxnSp>
          <p:nvCxnSpPr>
            <p:cNvPr id="6" name="직선 화살표 연결선 23">
              <a:extLst>
                <a:ext uri="{FF2B5EF4-FFF2-40B4-BE49-F238E27FC236}">
                  <a16:creationId xmlns:a16="http://schemas.microsoft.com/office/drawing/2014/main" id="{0DB05DF8-0B34-4027-B03E-754574F21AC6}"/>
                </a:ext>
              </a:extLst>
            </p:cNvPr>
            <p:cNvCxnSpPr>
              <a:cxnSpLocks noChangeShapeType="1"/>
            </p:cNvCxnSpPr>
            <p:nvPr/>
          </p:nvCxnSpPr>
          <p:spPr bwMode="auto">
            <a:xfrm>
              <a:off x="3924301" y="4142182"/>
              <a:ext cx="370285" cy="323850"/>
            </a:xfrm>
            <a:prstGeom prst="straightConnector1">
              <a:avLst/>
            </a:prstGeom>
            <a:noFill/>
            <a:ln w="38100" algn="ctr">
              <a:solidFill>
                <a:schemeClr val="bg1"/>
              </a:solidFill>
              <a:round/>
              <a:headEnd type="arrow" w="med" len="med"/>
              <a:tailEnd type="arrow" w="med" len="med"/>
            </a:ln>
            <a:extLst>
              <a:ext uri="{909E8E84-426E-40DD-AFC4-6F175D3DCCD1}">
                <a14:hiddenFill xmlns:a14="http://schemas.microsoft.com/office/drawing/2010/main">
                  <a:noFill/>
                </a14:hiddenFill>
              </a:ext>
            </a:extLst>
          </p:spPr>
        </p:cxnSp>
        <p:cxnSp>
          <p:nvCxnSpPr>
            <p:cNvPr id="7" name="직선 화살표 연결선 24">
              <a:extLst>
                <a:ext uri="{FF2B5EF4-FFF2-40B4-BE49-F238E27FC236}">
                  <a16:creationId xmlns:a16="http://schemas.microsoft.com/office/drawing/2014/main" id="{27D05C71-6B50-4F03-9674-53EF5577FB68}"/>
                </a:ext>
              </a:extLst>
            </p:cNvPr>
            <p:cNvCxnSpPr>
              <a:cxnSpLocks noChangeShapeType="1"/>
            </p:cNvCxnSpPr>
            <p:nvPr/>
          </p:nvCxnSpPr>
          <p:spPr bwMode="auto">
            <a:xfrm flipH="1">
              <a:off x="4699708" y="4186237"/>
              <a:ext cx="396479" cy="323850"/>
            </a:xfrm>
            <a:prstGeom prst="straightConnector1">
              <a:avLst/>
            </a:prstGeom>
            <a:noFill/>
            <a:ln w="38100" algn="ctr">
              <a:solidFill>
                <a:schemeClr val="bg1"/>
              </a:solidFill>
              <a:round/>
              <a:headEnd type="arrow" w="med" len="med"/>
              <a:tailEnd type="arrow" w="med" len="med"/>
            </a:ln>
            <a:extLst>
              <a:ext uri="{909E8E84-426E-40DD-AFC4-6F175D3DCCD1}">
                <a14:hiddenFill xmlns:a14="http://schemas.microsoft.com/office/drawing/2010/main">
                  <a:noFill/>
                </a14:hiddenFill>
              </a:ext>
            </a:extLst>
          </p:spPr>
        </p:cxnSp>
      </p:grpSp>
      <p:sp>
        <p:nvSpPr>
          <p:cNvPr id="23" name="직사각형 22"/>
          <p:cNvSpPr/>
          <p:nvPr/>
        </p:nvSpPr>
        <p:spPr>
          <a:xfrm>
            <a:off x="1712027" y="4653485"/>
            <a:ext cx="8441648" cy="1508105"/>
          </a:xfrm>
          <a:prstGeom prst="rect">
            <a:avLst/>
          </a:prstGeom>
          <a:solidFill>
            <a:schemeClr val="bg1">
              <a:lumMod val="85000"/>
            </a:schemeClr>
          </a:solidFill>
        </p:spPr>
        <p:txBody>
          <a:bodyPr wrap="square">
            <a:spAutoFit/>
          </a:bodyPr>
          <a:lstStyle/>
          <a:p>
            <a:pPr marL="285750" indent="-285750">
              <a:spcAft>
                <a:spcPts val="0"/>
              </a:spcAft>
              <a:buFont typeface="Wingdings" panose="05000000000000000000" pitchFamily="2" charset="2"/>
              <a:buChar char="ü"/>
            </a:pPr>
            <a:r>
              <a:rPr lang="ko-KR" altLang="en-US" sz="1200" b="1" dirty="0">
                <a:solidFill>
                  <a:srgbClr val="000000"/>
                </a:solidFill>
                <a:latin typeface="맑은 고딕" panose="020B0503020000020004" pitchFamily="50" charset="-127"/>
                <a:ea typeface="맑은 고딕" panose="020B0503020000020004" pitchFamily="50" charset="-127"/>
              </a:rPr>
              <a:t> </a:t>
            </a:r>
            <a:r>
              <a:rPr lang="en-US" altLang="ko-KR" b="1" dirty="0">
                <a:solidFill>
                  <a:srgbClr val="FF0000"/>
                </a:solidFill>
                <a:latin typeface="맑은 고딕" panose="020B0503020000020004" pitchFamily="50" charset="-127"/>
                <a:ea typeface="맑은 고딕" panose="020B0503020000020004" pitchFamily="50" charset="-127"/>
              </a:rPr>
              <a:t>“Amylase” </a:t>
            </a:r>
            <a:r>
              <a:rPr lang="en-US" altLang="ko-KR" sz="1200" b="1" dirty="0">
                <a:solidFill>
                  <a:srgbClr val="000000"/>
                </a:solidFill>
                <a:latin typeface="맑은 고딕" panose="020B0503020000020004" pitchFamily="50" charset="-127"/>
                <a:ea typeface="맑은 고딕" panose="020B0503020000020004" pitchFamily="50" charset="-127"/>
              </a:rPr>
              <a:t>Essential for dieting and digesting carbs</a:t>
            </a:r>
            <a:endParaRPr lang="en-US" altLang="ko-KR" sz="1200" b="1" dirty="0">
              <a:solidFill>
                <a:srgbClr val="FF0000"/>
              </a:solidFill>
              <a:latin typeface="맑은 고딕" panose="020B0503020000020004" pitchFamily="50" charset="-127"/>
              <a:ea typeface="맑은 고딕" panose="020B0503020000020004" pitchFamily="50" charset="-127"/>
            </a:endParaRPr>
          </a:p>
          <a:p>
            <a:pPr>
              <a:spcAft>
                <a:spcPts val="0"/>
              </a:spcAft>
            </a:pPr>
            <a:r>
              <a:rPr lang="en-US" altLang="ko-KR" sz="1400" b="1" dirty="0">
                <a:solidFill>
                  <a:srgbClr val="C00000"/>
                </a:solidFill>
                <a:latin typeface="맑은 고딕" panose="020B0503020000020004" pitchFamily="50" charset="-127"/>
                <a:ea typeface="맑은 고딕" panose="020B0503020000020004" pitchFamily="50" charset="-127"/>
              </a:rPr>
              <a:t>    </a:t>
            </a:r>
          </a:p>
          <a:p>
            <a:pPr marL="285750" indent="-285750">
              <a:spcAft>
                <a:spcPts val="0"/>
              </a:spcAft>
              <a:buFont typeface="Wingdings" panose="05000000000000000000" pitchFamily="2" charset="2"/>
              <a:buChar char="ü"/>
            </a:pPr>
            <a:r>
              <a:rPr lang="en-US" altLang="ko-KR" b="1" dirty="0">
                <a:solidFill>
                  <a:srgbClr val="FF0000"/>
                </a:solidFill>
                <a:latin typeface="맑은 고딕" panose="020B0503020000020004" pitchFamily="50" charset="-127"/>
                <a:ea typeface="맑은 고딕" panose="020B0503020000020004" pitchFamily="50" charset="-127"/>
              </a:rPr>
              <a:t>“Protease</a:t>
            </a:r>
            <a:r>
              <a:rPr lang="en-US" altLang="ko-KR" b="1" dirty="0">
                <a:solidFill>
                  <a:srgbClr val="C00000"/>
                </a:solidFill>
                <a:latin typeface="맑은 고딕" panose="020B0503020000020004" pitchFamily="50" charset="-127"/>
                <a:ea typeface="맑은 고딕" panose="020B0503020000020004" pitchFamily="50" charset="-127"/>
              </a:rPr>
              <a:t>” </a:t>
            </a:r>
            <a:r>
              <a:rPr lang="en-US" altLang="ko-KR" sz="1200" b="1" dirty="0">
                <a:solidFill>
                  <a:srgbClr val="000000"/>
                </a:solidFill>
                <a:latin typeface="맑은 고딕" panose="020B0503020000020004" pitchFamily="50" charset="-127"/>
                <a:ea typeface="맑은 고딕" panose="020B0503020000020004" pitchFamily="50" charset="-127"/>
              </a:rPr>
              <a:t>Helps to break down proteins, which contribute to a healthy diet, and helps to absorb and break it down into amino acids </a:t>
            </a:r>
          </a:p>
          <a:p>
            <a:pPr marL="285750" indent="-285750">
              <a:spcAft>
                <a:spcPts val="0"/>
              </a:spcAft>
              <a:buFont typeface="Wingdings" panose="05000000000000000000" pitchFamily="2" charset="2"/>
              <a:buChar char="ü"/>
            </a:pPr>
            <a:endParaRPr lang="en-US" altLang="ko-KR" sz="1200" b="1" dirty="0">
              <a:solidFill>
                <a:srgbClr val="00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r>
              <a:rPr lang="en-US" altLang="ko-KR" b="1" dirty="0">
                <a:solidFill>
                  <a:srgbClr val="FF0000"/>
                </a:solidFill>
                <a:latin typeface="맑은 고딕" panose="020B0503020000020004" pitchFamily="50" charset="-127"/>
                <a:ea typeface="맑은 고딕" panose="020B0503020000020004" pitchFamily="50" charset="-127"/>
              </a:rPr>
              <a:t>“Lipase”</a:t>
            </a:r>
            <a:r>
              <a:rPr lang="en-US" altLang="ko-KR" sz="1200" b="1" dirty="0">
                <a:latin typeface="맑은 고딕" panose="020B0503020000020004" pitchFamily="50" charset="-127"/>
                <a:ea typeface="맑은 고딕" panose="020B0503020000020004" pitchFamily="50" charset="-127"/>
              </a:rPr>
              <a:t> Essential for dieting and breaking down fats and monoglycerides</a:t>
            </a:r>
            <a:endParaRPr lang="ko-KR" altLang="ko-KR" b="1" dirty="0">
              <a:solidFill>
                <a:srgbClr val="FF0000"/>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688977705"/>
      </p:ext>
    </p:extLst>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173736" y="228600"/>
            <a:ext cx="11786616" cy="594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TextBox 3"/>
          <p:cNvSpPr txBox="1"/>
          <p:nvPr/>
        </p:nvSpPr>
        <p:spPr>
          <a:xfrm>
            <a:off x="3744966" y="2606073"/>
            <a:ext cx="5671040" cy="707886"/>
          </a:xfrm>
          <a:prstGeom prst="rect">
            <a:avLst/>
          </a:prstGeom>
          <a:noFill/>
        </p:spPr>
        <p:txBody>
          <a:bodyPr wrap="none" rtlCol="0">
            <a:spAutoFit/>
          </a:bodyPr>
          <a:lstStyle/>
          <a:p>
            <a:r>
              <a:rPr lang="en-US" altLang="ko-KR" sz="4000" b="1" dirty="0">
                <a:latin typeface="+mn-ea"/>
              </a:rPr>
              <a:t>The First Flame of Life</a:t>
            </a:r>
            <a:endParaRPr lang="ko-KR" altLang="en-US" sz="4000" b="1" dirty="0">
              <a:latin typeface="+mn-ea"/>
            </a:endParaRPr>
          </a:p>
        </p:txBody>
      </p:sp>
    </p:spTree>
    <p:extLst>
      <p:ext uri="{BB962C8B-B14F-4D97-AF65-F5344CB8AC3E}">
        <p14:creationId xmlns:p14="http://schemas.microsoft.com/office/powerpoint/2010/main" val="1585207199"/>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699" y="102969"/>
            <a:ext cx="10170621" cy="584775"/>
          </a:xfrm>
          <a:prstGeom prst="rect">
            <a:avLst/>
          </a:prstGeom>
          <a:noFill/>
        </p:spPr>
        <p:txBody>
          <a:bodyPr wrap="square" rtlCol="0">
            <a:spAutoFit/>
          </a:bodyPr>
          <a:lstStyle/>
          <a:p>
            <a:r>
              <a:rPr lang="en-US" altLang="ko-KR" sz="3200" b="1" dirty="0">
                <a:latin typeface="+mj-ea"/>
                <a:ea typeface="+mj-ea"/>
              </a:rPr>
              <a:t>General Balance Digestive Enzyme Complex</a:t>
            </a:r>
            <a:endParaRPr lang="ko-KR" altLang="en-US" sz="3200" b="1" dirty="0">
              <a:latin typeface="+mj-ea"/>
              <a:ea typeface="+mj-ea"/>
            </a:endParaRPr>
          </a:p>
        </p:txBody>
      </p:sp>
      <p:sp>
        <p:nvSpPr>
          <p:cNvPr id="3" name="TextBox 12"/>
          <p:cNvSpPr txBox="1">
            <a:spLocks noChangeArrowheads="1"/>
          </p:cNvSpPr>
          <p:nvPr/>
        </p:nvSpPr>
        <p:spPr bwMode="auto">
          <a:xfrm>
            <a:off x="4347756" y="1338247"/>
            <a:ext cx="6826212" cy="2636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342900" indent="-342900" eaLnBrk="0" fontAlgn="base" latinLnBrk="0" hangingPunct="0">
              <a:lnSpc>
                <a:spcPct val="150000"/>
              </a:lnSpc>
              <a:spcBef>
                <a:spcPct val="0"/>
              </a:spcBef>
              <a:spcAft>
                <a:spcPct val="0"/>
              </a:spcAft>
              <a:buFont typeface="Wingdings" panose="05000000000000000000" pitchFamily="2" charset="2"/>
              <a:buChar char="ü"/>
            </a:pPr>
            <a:r>
              <a:rPr lang="en-US" altLang="ko-KR" sz="1400" b="1" dirty="0">
                <a:latin typeface="+mn-ea"/>
                <a:ea typeface="+mn-ea"/>
              </a:rPr>
              <a:t>Product Type:  Dietary Supplement (Enzyme Supplement)</a:t>
            </a:r>
          </a:p>
          <a:p>
            <a:pPr marL="342900" indent="-342900" eaLnBrk="0" fontAlgn="base" latinLnBrk="0" hangingPunct="0">
              <a:lnSpc>
                <a:spcPct val="150000"/>
              </a:lnSpc>
              <a:spcBef>
                <a:spcPct val="0"/>
              </a:spcBef>
              <a:spcAft>
                <a:spcPct val="0"/>
              </a:spcAft>
              <a:buFont typeface="Wingdings" panose="05000000000000000000" pitchFamily="2" charset="2"/>
              <a:buChar char="ü"/>
            </a:pPr>
            <a:r>
              <a:rPr lang="en-US" altLang="ko-KR" sz="1400" b="1" dirty="0">
                <a:latin typeface="+mn-ea"/>
                <a:ea typeface="+mn-ea"/>
              </a:rPr>
              <a:t>Net Wt.: 97.59g(3,253mg / 30 sticks</a:t>
            </a:r>
            <a:r>
              <a:rPr lang="ko-KR" altLang="en-US" sz="1400" b="1" dirty="0">
                <a:latin typeface="+mn-ea"/>
                <a:ea typeface="+mn-ea"/>
              </a:rPr>
              <a:t> </a:t>
            </a:r>
            <a:r>
              <a:rPr lang="en-US" altLang="ko-KR" sz="1400" b="1" dirty="0">
                <a:latin typeface="+mn-ea"/>
                <a:ea typeface="+mn-ea"/>
              </a:rPr>
              <a:t>/1 month</a:t>
            </a:r>
            <a:endParaRPr lang="ko-KR" altLang="en-US" sz="1400" b="1" dirty="0">
              <a:latin typeface="+mn-ea"/>
              <a:ea typeface="+mn-ea"/>
            </a:endParaRPr>
          </a:p>
          <a:p>
            <a:pPr marL="342900" indent="-342900" eaLnBrk="0" fontAlgn="base" latinLnBrk="0" hangingPunct="0">
              <a:lnSpc>
                <a:spcPct val="150000"/>
              </a:lnSpc>
              <a:spcBef>
                <a:spcPct val="0"/>
              </a:spcBef>
              <a:spcAft>
                <a:spcPct val="0"/>
              </a:spcAft>
              <a:buFont typeface="Wingdings" panose="05000000000000000000" pitchFamily="2" charset="2"/>
              <a:buChar char="ü"/>
            </a:pPr>
            <a:r>
              <a:rPr lang="en-US" altLang="ko-KR" sz="1400" b="1" dirty="0">
                <a:latin typeface="+mn-ea"/>
                <a:ea typeface="+mn-ea"/>
              </a:rPr>
              <a:t>Key Ingredients: Amino Acid Complex (18 Grain Enzymes, 12 Enzyme Mixed Powder)</a:t>
            </a:r>
          </a:p>
          <a:p>
            <a:pPr marL="342900" indent="-342900" eaLnBrk="0" fontAlgn="base" latinLnBrk="0" hangingPunct="0">
              <a:lnSpc>
                <a:spcPct val="150000"/>
              </a:lnSpc>
              <a:spcBef>
                <a:spcPct val="0"/>
              </a:spcBef>
              <a:spcAft>
                <a:spcPct val="0"/>
              </a:spcAft>
              <a:buFont typeface="Wingdings" panose="05000000000000000000" pitchFamily="2" charset="2"/>
              <a:buChar char="ü"/>
            </a:pPr>
            <a:r>
              <a:rPr lang="en-US" altLang="ko-KR" sz="1400" b="1" dirty="0">
                <a:latin typeface="+mn-ea"/>
                <a:ea typeface="+mn-ea"/>
              </a:rPr>
              <a:t>Serving Size and Directions</a:t>
            </a:r>
            <a:endParaRPr lang="ko-KR" altLang="en-US" sz="1400" b="1" dirty="0">
              <a:latin typeface="+mn-ea"/>
              <a:ea typeface="+mn-ea"/>
            </a:endParaRPr>
          </a:p>
          <a:p>
            <a:pPr eaLnBrk="0" fontAlgn="base" latinLnBrk="0" hangingPunct="0">
              <a:lnSpc>
                <a:spcPct val="150000"/>
              </a:lnSpc>
              <a:spcBef>
                <a:spcPct val="0"/>
              </a:spcBef>
              <a:spcAft>
                <a:spcPct val="0"/>
              </a:spcAft>
            </a:pPr>
            <a:r>
              <a:rPr lang="ko-KR" altLang="en-US" sz="1400" b="1" dirty="0">
                <a:latin typeface="+mn-ea"/>
                <a:ea typeface="+mn-ea"/>
              </a:rPr>
              <a:t>      </a:t>
            </a:r>
            <a:r>
              <a:rPr lang="en-US" altLang="ko-KR" sz="1400" b="1" dirty="0">
                <a:latin typeface="+mn-ea"/>
                <a:ea typeface="+mn-ea"/>
              </a:rPr>
              <a:t>- Serving Size: Take 1 stick once a day with water. </a:t>
            </a:r>
          </a:p>
          <a:p>
            <a:pPr eaLnBrk="0" fontAlgn="base" latinLnBrk="0" hangingPunct="0">
              <a:lnSpc>
                <a:spcPct val="150000"/>
              </a:lnSpc>
              <a:spcBef>
                <a:spcPct val="0"/>
              </a:spcBef>
              <a:spcAft>
                <a:spcPct val="0"/>
              </a:spcAft>
            </a:pPr>
            <a:r>
              <a:rPr lang="en-US" altLang="ko-KR" sz="1400" b="1" dirty="0">
                <a:latin typeface="+mn-ea"/>
                <a:ea typeface="+mn-ea"/>
              </a:rPr>
              <a:t>      - Take with water. (Take with food)</a:t>
            </a:r>
          </a:p>
          <a:p>
            <a:pPr eaLnBrk="0" fontAlgn="base" latinLnBrk="0" hangingPunct="0">
              <a:lnSpc>
                <a:spcPct val="150000"/>
              </a:lnSpc>
              <a:spcBef>
                <a:spcPct val="0"/>
              </a:spcBef>
              <a:spcAft>
                <a:spcPct val="0"/>
              </a:spcAft>
            </a:pPr>
            <a:r>
              <a:rPr lang="en-US" altLang="ko-KR" sz="1400" b="1" dirty="0">
                <a:latin typeface="+mn-ea"/>
                <a:ea typeface="+mn-ea"/>
              </a:rPr>
              <a:t>      - </a:t>
            </a:r>
            <a:r>
              <a:rPr lang="ko-KR" altLang="en-US" sz="1400" b="1" dirty="0">
                <a:latin typeface="+mn-ea"/>
                <a:ea typeface="+mn-ea"/>
              </a:rPr>
              <a:t>우유나 </a:t>
            </a:r>
            <a:r>
              <a:rPr lang="ko-KR" altLang="en-US" sz="1400" b="1" dirty="0" err="1">
                <a:latin typeface="+mn-ea"/>
                <a:ea typeface="+mn-ea"/>
              </a:rPr>
              <a:t>요거트</a:t>
            </a:r>
            <a:r>
              <a:rPr lang="en-US" altLang="ko-KR" sz="1400" b="1" dirty="0">
                <a:latin typeface="+mn-ea"/>
                <a:ea typeface="+mn-ea"/>
              </a:rPr>
              <a:t>, </a:t>
            </a:r>
            <a:r>
              <a:rPr lang="ko-KR" altLang="en-US" sz="1400" b="1" dirty="0">
                <a:latin typeface="+mn-ea"/>
                <a:ea typeface="+mn-ea"/>
              </a:rPr>
              <a:t>시리얼 또는 각종 샐러드와 함께 드셔도 좋습니다</a:t>
            </a:r>
            <a:r>
              <a:rPr lang="en-US" altLang="ko-KR" sz="1400" b="1" dirty="0">
                <a:latin typeface="+mn-ea"/>
                <a:ea typeface="+mn-ea"/>
              </a:rPr>
              <a:t>.</a:t>
            </a:r>
          </a:p>
        </p:txBody>
      </p:sp>
      <p:pic>
        <p:nvPicPr>
          <p:cNvPr id="4" name="그림 1"/>
          <p:cNvPicPr>
            <a:picLocks noChangeAspect="1"/>
          </p:cNvPicPr>
          <p:nvPr/>
        </p:nvPicPr>
        <p:blipFill rotWithShape="1">
          <a:blip r:embed="rId2" cstate="print">
            <a:extLst>
              <a:ext uri="{28A0092B-C50C-407E-A947-70E740481C1C}">
                <a14:useLocalDpi xmlns:a14="http://schemas.microsoft.com/office/drawing/2010/main" val="0"/>
              </a:ext>
            </a:extLst>
          </a:blip>
          <a:srcRect l="20916" t="14784" r="23366" b="11807"/>
          <a:stretch/>
        </p:blipFill>
        <p:spPr bwMode="auto">
          <a:xfrm>
            <a:off x="1754679" y="1063627"/>
            <a:ext cx="2722318" cy="2452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930255" y="4365164"/>
            <a:ext cx="8365888" cy="1600631"/>
          </a:xfrm>
          <a:prstGeom prst="rect">
            <a:avLst/>
          </a:prstGeom>
          <a:solidFill>
            <a:schemeClr val="accent4">
              <a:lumMod val="20000"/>
              <a:lumOff val="80000"/>
            </a:schemeClr>
          </a:solidFill>
        </p:spPr>
        <p:txBody>
          <a:bodyPr wrap="square">
            <a:spAutoFit/>
          </a:bodyPr>
          <a:lstStyle/>
          <a:p>
            <a:pPr eaLnBrk="0" fontAlgn="base" latinLnBrk="0" hangingPunct="0">
              <a:lnSpc>
                <a:spcPts val="2000"/>
              </a:lnSpc>
              <a:spcBef>
                <a:spcPct val="0"/>
              </a:spcBef>
              <a:spcAft>
                <a:spcPct val="0"/>
              </a:spcAft>
              <a:defRPr/>
            </a:pPr>
            <a:r>
              <a:rPr kumimoji="1" lang="ko-KR" altLang="en-US" sz="1200" b="1" dirty="0">
                <a:latin typeface="+mn-ea"/>
              </a:rPr>
              <a:t>*</a:t>
            </a:r>
            <a:r>
              <a:rPr kumimoji="1" lang="en-US" altLang="ko-KR" sz="1200" b="1" dirty="0">
                <a:latin typeface="+mn-ea"/>
              </a:rPr>
              <a:t>Precautions: </a:t>
            </a:r>
          </a:p>
          <a:p>
            <a:pPr eaLnBrk="0" fontAlgn="base" latinLnBrk="0" hangingPunct="0">
              <a:lnSpc>
                <a:spcPts val="2000"/>
              </a:lnSpc>
              <a:spcBef>
                <a:spcPct val="0"/>
              </a:spcBef>
              <a:spcAft>
                <a:spcPct val="0"/>
              </a:spcAft>
              <a:defRPr/>
            </a:pPr>
            <a:r>
              <a:rPr kumimoji="1" lang="en-US" altLang="ko-KR" sz="1200" b="1" dirty="0">
                <a:latin typeface="+mn-ea"/>
              </a:rPr>
              <a:t>- Take with food or immediately after a meal. </a:t>
            </a:r>
          </a:p>
          <a:p>
            <a:pPr marL="171450" indent="-171450" eaLnBrk="0" fontAlgn="base" latinLnBrk="0" hangingPunct="0">
              <a:lnSpc>
                <a:spcPts val="2000"/>
              </a:lnSpc>
              <a:spcBef>
                <a:spcPct val="0"/>
              </a:spcBef>
              <a:spcAft>
                <a:spcPct val="0"/>
              </a:spcAft>
              <a:buFontTx/>
              <a:buChar char="-"/>
              <a:defRPr/>
            </a:pPr>
            <a:r>
              <a:rPr kumimoji="1" lang="en-US" altLang="ko-KR" sz="1200" b="1" dirty="0">
                <a:solidFill>
                  <a:srgbClr val="FF0000"/>
                </a:solidFill>
                <a:latin typeface="+mn-ea"/>
              </a:rPr>
              <a:t>Those pregnant, nursing, children and those with chronic illness must consult with a doctor prior to using this product. </a:t>
            </a:r>
          </a:p>
          <a:p>
            <a:pPr marL="171450" indent="-171450" eaLnBrk="0" fontAlgn="base" latinLnBrk="0" hangingPunct="0">
              <a:lnSpc>
                <a:spcPts val="2000"/>
              </a:lnSpc>
              <a:spcBef>
                <a:spcPct val="0"/>
              </a:spcBef>
              <a:spcAft>
                <a:spcPct val="0"/>
              </a:spcAft>
              <a:buFontTx/>
              <a:buChar char="-"/>
              <a:defRPr/>
            </a:pPr>
            <a:r>
              <a:rPr kumimoji="1" lang="en-US" altLang="ko-KR" sz="1200" b="1" dirty="0">
                <a:latin typeface="+mn-ea"/>
              </a:rPr>
              <a:t>If any adverse reactions occur, stop using immediately and seek medical attention.</a:t>
            </a:r>
          </a:p>
          <a:p>
            <a:pPr marL="171450" indent="-171450" eaLnBrk="0" fontAlgn="base" latinLnBrk="0" hangingPunct="0">
              <a:lnSpc>
                <a:spcPts val="2000"/>
              </a:lnSpc>
              <a:spcBef>
                <a:spcPct val="0"/>
              </a:spcBef>
              <a:spcAft>
                <a:spcPct val="0"/>
              </a:spcAft>
              <a:buFontTx/>
              <a:buChar char="-"/>
              <a:defRPr/>
            </a:pPr>
            <a:r>
              <a:rPr kumimoji="1" lang="en-US" altLang="ko-KR" sz="1200" b="1" dirty="0">
                <a:solidFill>
                  <a:srgbClr val="FF0000"/>
                </a:solidFill>
                <a:latin typeface="+mn-ea"/>
              </a:rPr>
              <a:t>If you have any allergies check all ingredients prior to using this product. </a:t>
            </a:r>
            <a:endParaRPr kumimoji="1" lang="ko-KR" altLang="en-US" sz="1200" b="1" spc="-150" dirty="0">
              <a:solidFill>
                <a:srgbClr val="FF0000"/>
              </a:solidFill>
              <a:latin typeface="+mn-ea"/>
            </a:endParaRPr>
          </a:p>
        </p:txBody>
      </p:sp>
      <p:sp>
        <p:nvSpPr>
          <p:cNvPr id="6" name="직사각형 5"/>
          <p:cNvSpPr/>
          <p:nvPr/>
        </p:nvSpPr>
        <p:spPr>
          <a:xfrm>
            <a:off x="320296" y="953685"/>
            <a:ext cx="11649199" cy="5155440"/>
          </a:xfrm>
          <a:prstGeom prst="rect">
            <a:avLst/>
          </a:prstGeom>
          <a:noFill/>
          <a:ln w="57150">
            <a:solidFill>
              <a:schemeClr val="accent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p:cNvSpPr txBox="1"/>
          <p:nvPr/>
        </p:nvSpPr>
        <p:spPr>
          <a:xfrm>
            <a:off x="1930254" y="3663652"/>
            <a:ext cx="8365889" cy="830997"/>
          </a:xfrm>
          <a:prstGeom prst="rect">
            <a:avLst/>
          </a:prstGeom>
          <a:solidFill>
            <a:schemeClr val="accent2">
              <a:lumMod val="40000"/>
              <a:lumOff val="60000"/>
            </a:schemeClr>
          </a:solidFill>
        </p:spPr>
        <p:txBody>
          <a:bodyPr wrap="square" rtlCol="0">
            <a:spAutoFit/>
          </a:bodyPr>
          <a:lstStyle/>
          <a:p>
            <a:pPr algn="ctr"/>
            <a:r>
              <a:rPr lang="en-US" altLang="ko-KR" sz="1600" b="1" dirty="0">
                <a:solidFill>
                  <a:schemeClr val="tx1">
                    <a:lumMod val="75000"/>
                    <a:lumOff val="25000"/>
                  </a:schemeClr>
                </a:solidFill>
                <a:latin typeface="+mj-ea"/>
                <a:ea typeface="+mj-ea"/>
              </a:rPr>
              <a:t>Optimal Temperature</a:t>
            </a:r>
            <a:r>
              <a:rPr lang="ko-KR" altLang="en-US" sz="1600" b="1" dirty="0">
                <a:solidFill>
                  <a:schemeClr val="tx1">
                    <a:lumMod val="75000"/>
                    <a:lumOff val="25000"/>
                  </a:schemeClr>
                </a:solidFill>
                <a:latin typeface="+mj-ea"/>
                <a:ea typeface="+mj-ea"/>
              </a:rPr>
              <a:t> </a:t>
            </a:r>
            <a:r>
              <a:rPr lang="en-US" altLang="ko-KR" sz="1600" b="1" dirty="0">
                <a:solidFill>
                  <a:schemeClr val="tx1">
                    <a:lumMod val="75000"/>
                    <a:lumOff val="25000"/>
                  </a:schemeClr>
                </a:solidFill>
                <a:latin typeface="+mj-ea"/>
                <a:ea typeface="+mj-ea"/>
              </a:rPr>
              <a:t>35∼40℃ for Reaction Rate</a:t>
            </a:r>
          </a:p>
          <a:p>
            <a:pPr algn="ctr"/>
            <a:r>
              <a:rPr lang="en-US" altLang="ko-KR" sz="1600" b="1" dirty="0">
                <a:solidFill>
                  <a:schemeClr val="tx1">
                    <a:lumMod val="75000"/>
                    <a:lumOff val="25000"/>
                  </a:schemeClr>
                </a:solidFill>
                <a:latin typeface="+mj-ea"/>
                <a:ea typeface="+mj-ea"/>
              </a:rPr>
              <a:t>Temperatures above 40℃ affect the structure of the enzyme due to the heat and reaction rate is considerably lowered. </a:t>
            </a:r>
            <a:endParaRPr lang="ko-KR" altLang="en-US" sz="1600" b="1" dirty="0">
              <a:solidFill>
                <a:schemeClr val="tx1">
                  <a:lumMod val="75000"/>
                  <a:lumOff val="25000"/>
                </a:schemeClr>
              </a:solidFill>
              <a:latin typeface="+mj-ea"/>
              <a:ea typeface="+mj-ea"/>
            </a:endParaRPr>
          </a:p>
        </p:txBody>
      </p:sp>
    </p:spTree>
    <p:extLst>
      <p:ext uri="{BB962C8B-B14F-4D97-AF65-F5344CB8AC3E}">
        <p14:creationId xmlns:p14="http://schemas.microsoft.com/office/powerpoint/2010/main" val="295814645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64609" y="883579"/>
            <a:ext cx="6962304" cy="5596597"/>
          </a:xfrm>
          <a:prstGeom prst="rect">
            <a:avLst/>
          </a:prstGeom>
          <a:noFill/>
          <a:effectLst>
            <a:glow rad="63500">
              <a:schemeClr val="accent6">
                <a:satMod val="175000"/>
                <a:alpha val="40000"/>
              </a:schemeClr>
            </a:glow>
          </a:effectLst>
        </p:spPr>
        <p:txBody>
          <a:bodyPr wrap="square">
            <a:spAutoFit/>
          </a:bodyPr>
          <a:lstStyle>
            <a:lvl1pPr marL="228600" indent="-228600">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nSpc>
                <a:spcPct val="150000"/>
              </a:lnSpc>
              <a:buFontTx/>
              <a:buAutoNum type="arabicPeriod"/>
              <a:defRPr/>
            </a:pPr>
            <a:r>
              <a:rPr lang="en-US" altLang="ko-KR" sz="1200" b="1" dirty="0">
                <a:latin typeface="+mn-ea"/>
                <a:ea typeface="+mn-ea"/>
              </a:rPr>
              <a:t>For those that consume all meals throughout the day but are still unable to absorb nutrients, Digestive Enzyme Complex contains 18 grain enzymes and 12 complex enzymes to help support nutrient absorption. </a:t>
            </a:r>
          </a:p>
          <a:p>
            <a:pPr>
              <a:lnSpc>
                <a:spcPct val="150000"/>
              </a:lnSpc>
              <a:defRPr/>
            </a:pPr>
            <a:endParaRPr lang="en-US" altLang="ko-KR" sz="1200" b="1" dirty="0">
              <a:latin typeface="+mn-ea"/>
              <a:ea typeface="+mn-ea"/>
            </a:endParaRPr>
          </a:p>
          <a:p>
            <a:pPr>
              <a:lnSpc>
                <a:spcPct val="150000"/>
              </a:lnSpc>
              <a:defRPr/>
            </a:pPr>
            <a:r>
              <a:rPr lang="en-US" altLang="ko-KR" sz="1200" b="1" dirty="0">
                <a:latin typeface="+mn-ea"/>
                <a:ea typeface="+mn-ea"/>
              </a:rPr>
              <a:t>2. “No matter how great the food is, if it can’t be absorbed it’s good for nothing” Fermented enzymes helps to supplement nutrients.</a:t>
            </a:r>
          </a:p>
          <a:p>
            <a:pPr>
              <a:lnSpc>
                <a:spcPct val="150000"/>
              </a:lnSpc>
              <a:defRPr/>
            </a:pPr>
            <a:r>
              <a:rPr lang="en-US" altLang="ko-KR" sz="1200" b="1" dirty="0">
                <a:latin typeface="+mn-ea"/>
                <a:ea typeface="+mn-ea"/>
              </a:rPr>
              <a:t>  </a:t>
            </a:r>
          </a:p>
          <a:p>
            <a:pPr>
              <a:lnSpc>
                <a:spcPct val="150000"/>
              </a:lnSpc>
              <a:defRPr/>
            </a:pPr>
            <a:r>
              <a:rPr lang="en-US" altLang="ko-KR" sz="1200" b="1" dirty="0">
                <a:latin typeface="+mn-ea"/>
                <a:ea typeface="+mn-ea"/>
              </a:rPr>
              <a:t>3. In order to maintain healthy intestines, there must be a healthy balance of flora in the intestines.</a:t>
            </a:r>
          </a:p>
          <a:p>
            <a:pPr>
              <a:lnSpc>
                <a:spcPct val="150000"/>
              </a:lnSpc>
              <a:defRPr/>
            </a:pPr>
            <a:r>
              <a:rPr lang="en-US" altLang="ko-KR" sz="1200" b="1" dirty="0">
                <a:latin typeface="+mn-ea"/>
                <a:ea typeface="+mn-ea"/>
              </a:rPr>
              <a:t>   Fermented enzymes help to support a healthy balance of flora. </a:t>
            </a:r>
          </a:p>
          <a:p>
            <a:pPr>
              <a:lnSpc>
                <a:spcPct val="150000"/>
              </a:lnSpc>
              <a:defRPr/>
            </a:pPr>
            <a:r>
              <a:rPr lang="en-US" altLang="ko-KR" sz="1200" b="1" dirty="0">
                <a:latin typeface="+mn-ea"/>
                <a:ea typeface="+mn-ea"/>
              </a:rPr>
              <a:t>   (Flora =</a:t>
            </a:r>
            <a:r>
              <a:rPr lang="ko-KR" altLang="en-US" sz="1200" b="1" dirty="0">
                <a:latin typeface="+mn-ea"/>
                <a:ea typeface="+mn-ea"/>
              </a:rPr>
              <a:t> </a:t>
            </a:r>
            <a:r>
              <a:rPr lang="en-US" altLang="ko-KR" sz="1200" b="1" dirty="0">
                <a:latin typeface="+mn-ea"/>
                <a:ea typeface="+mn-ea"/>
              </a:rPr>
              <a:t>microorganisms in the intestines)</a:t>
            </a:r>
          </a:p>
          <a:p>
            <a:pPr>
              <a:lnSpc>
                <a:spcPct val="150000"/>
              </a:lnSpc>
              <a:defRPr/>
            </a:pPr>
            <a:r>
              <a:rPr lang="en-US" altLang="ko-KR" sz="1200" b="1" dirty="0">
                <a:latin typeface="+mn-ea"/>
                <a:ea typeface="+mn-ea"/>
              </a:rPr>
              <a:t> </a:t>
            </a:r>
          </a:p>
          <a:p>
            <a:pPr>
              <a:lnSpc>
                <a:spcPct val="150000"/>
              </a:lnSpc>
              <a:defRPr/>
            </a:pPr>
            <a:r>
              <a:rPr lang="en-US" altLang="ko-KR" sz="1200" b="1" dirty="0">
                <a:latin typeface="+mn-ea"/>
                <a:ea typeface="+mn-ea"/>
              </a:rPr>
              <a:t>4. </a:t>
            </a:r>
            <a:r>
              <a:rPr lang="en-US" altLang="ko-KR" sz="1200" b="1" dirty="0">
                <a:solidFill>
                  <a:srgbClr val="0070C0"/>
                </a:solidFill>
                <a:latin typeface="+mn-ea"/>
                <a:ea typeface="+mn-ea"/>
              </a:rPr>
              <a:t>The 18 grain enzymes were produced using grains sourced 100% in South Korea and were fermented as is, without using additives, preservatives or flavorings. </a:t>
            </a:r>
            <a:r>
              <a:rPr lang="ko-KR" altLang="en-US" sz="1200" b="1" dirty="0">
                <a:solidFill>
                  <a:srgbClr val="0070C0"/>
                </a:solidFill>
                <a:latin typeface="+mn-ea"/>
                <a:ea typeface="+mn-ea"/>
              </a:rPr>
              <a:t> </a:t>
            </a:r>
            <a:endParaRPr lang="en-US" altLang="ko-KR" sz="1200" b="1" dirty="0">
              <a:solidFill>
                <a:srgbClr val="0070C0"/>
              </a:solidFill>
              <a:latin typeface="+mn-ea"/>
              <a:ea typeface="+mn-ea"/>
            </a:endParaRPr>
          </a:p>
          <a:p>
            <a:pPr>
              <a:lnSpc>
                <a:spcPct val="150000"/>
              </a:lnSpc>
              <a:defRPr/>
            </a:pPr>
            <a:endParaRPr lang="en-US" altLang="ko-KR" sz="1200" b="1" dirty="0">
              <a:latin typeface="+mn-ea"/>
              <a:ea typeface="+mn-ea"/>
            </a:endParaRPr>
          </a:p>
          <a:p>
            <a:pPr>
              <a:lnSpc>
                <a:spcPct val="150000"/>
              </a:lnSpc>
              <a:defRPr/>
            </a:pPr>
            <a:r>
              <a:rPr lang="en-US" altLang="ko-KR" sz="1200" b="1" dirty="0">
                <a:latin typeface="+mn-ea"/>
                <a:ea typeface="+mn-ea"/>
              </a:rPr>
              <a:t>5. The 12 complex enzymes, which includes lipase, were produced using a powder blend of 12 enzymes and may help to reduce appetite.</a:t>
            </a:r>
          </a:p>
          <a:p>
            <a:pPr>
              <a:lnSpc>
                <a:spcPct val="150000"/>
              </a:lnSpc>
              <a:defRPr/>
            </a:pPr>
            <a:endParaRPr lang="en-US" altLang="ko-KR" sz="1200" b="1" dirty="0">
              <a:latin typeface="+mn-ea"/>
              <a:ea typeface="+mn-ea"/>
            </a:endParaRPr>
          </a:p>
          <a:p>
            <a:pPr>
              <a:lnSpc>
                <a:spcPct val="150000"/>
              </a:lnSpc>
              <a:defRPr/>
            </a:pPr>
            <a:r>
              <a:rPr lang="en-US" altLang="ko-KR" sz="1200" b="1" dirty="0">
                <a:latin typeface="+mn-ea"/>
                <a:ea typeface="+mn-ea"/>
              </a:rPr>
              <a:t>6. Enzymes help to support the digestion-&gt; absorption-&gt; decomposition -&gt; excretion processes. </a:t>
            </a:r>
          </a:p>
        </p:txBody>
      </p:sp>
      <p:pic>
        <p:nvPicPr>
          <p:cNvPr id="3" name="그림 2"/>
          <p:cNvPicPr>
            <a:picLocks noChangeAspect="1"/>
          </p:cNvPicPr>
          <p:nvPr/>
        </p:nvPicPr>
        <p:blipFill>
          <a:blip r:embed="rId4"/>
          <a:stretch>
            <a:fillRect/>
          </a:stretch>
        </p:blipFill>
        <p:spPr>
          <a:xfrm>
            <a:off x="1552319" y="953223"/>
            <a:ext cx="2343661" cy="2112447"/>
          </a:xfrm>
          <a:prstGeom prst="rect">
            <a:avLst/>
          </a:prstGeom>
        </p:spPr>
      </p:pic>
      <p:sp>
        <p:nvSpPr>
          <p:cNvPr id="4" name="TextBox 3"/>
          <p:cNvSpPr txBox="1"/>
          <p:nvPr/>
        </p:nvSpPr>
        <p:spPr>
          <a:xfrm>
            <a:off x="266699" y="102969"/>
            <a:ext cx="9325169" cy="584775"/>
          </a:xfrm>
          <a:prstGeom prst="rect">
            <a:avLst/>
          </a:prstGeom>
          <a:noFill/>
        </p:spPr>
        <p:txBody>
          <a:bodyPr wrap="square" rtlCol="0">
            <a:spAutoFit/>
          </a:bodyPr>
          <a:lstStyle/>
          <a:p>
            <a:r>
              <a:rPr lang="en-US" altLang="ko-KR" sz="3200" b="1" dirty="0">
                <a:latin typeface="+mj-ea"/>
                <a:ea typeface="+mj-ea"/>
              </a:rPr>
              <a:t>Start Taking It As Soon As You Can</a:t>
            </a:r>
            <a:endParaRPr lang="ko-KR" altLang="en-US" sz="3200" b="1" dirty="0">
              <a:latin typeface="+mj-ea"/>
              <a:ea typeface="+mj-ea"/>
            </a:endParaRPr>
          </a:p>
        </p:txBody>
      </p:sp>
      <p:pic>
        <p:nvPicPr>
          <p:cNvPr id="5" name="그림 4"/>
          <p:cNvPicPr>
            <a:picLocks noChangeAspect="1"/>
          </p:cNvPicPr>
          <p:nvPr/>
        </p:nvPicPr>
        <p:blipFill>
          <a:blip r:embed="rId5"/>
          <a:stretch>
            <a:fillRect/>
          </a:stretch>
        </p:blipFill>
        <p:spPr>
          <a:xfrm>
            <a:off x="1220105" y="3065670"/>
            <a:ext cx="3055485" cy="2990932"/>
          </a:xfrm>
          <a:prstGeom prst="rect">
            <a:avLst/>
          </a:prstGeom>
        </p:spPr>
      </p:pic>
      <p:pic>
        <p:nvPicPr>
          <p:cNvPr id="6" name="복합효소">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90183" y="3171824"/>
            <a:ext cx="2948668" cy="2247900"/>
          </a:xfrm>
          <a:prstGeom prst="rect">
            <a:avLst/>
          </a:prstGeom>
        </p:spPr>
      </p:pic>
      <p:sp>
        <p:nvSpPr>
          <p:cNvPr id="7" name="직사각형 6"/>
          <p:cNvSpPr/>
          <p:nvPr/>
        </p:nvSpPr>
        <p:spPr>
          <a:xfrm>
            <a:off x="4607804" y="953223"/>
            <a:ext cx="7019109" cy="5180311"/>
          </a:xfrm>
          <a:prstGeom prst="rect">
            <a:avLst/>
          </a:prstGeom>
          <a:noFill/>
          <a:ln w="38100">
            <a:solidFill>
              <a:schemeClr val="accent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878302714"/>
      </p:ext>
    </p:extLst>
  </p:cSld>
  <p:clrMapOvr>
    <a:masterClrMapping/>
  </p:clrMapOvr>
  <p:transition spd="slow">
    <p:wipe dir="d"/>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그림 22"/>
          <p:cNvPicPr>
            <a:picLocks noChangeAspect="1"/>
          </p:cNvPicPr>
          <p:nvPr/>
        </p:nvPicPr>
        <p:blipFill rotWithShape="1">
          <a:blip r:embed="rId2"/>
          <a:srcRect l="34167" t="15556" r="35625" b="50185"/>
          <a:stretch/>
        </p:blipFill>
        <p:spPr>
          <a:xfrm>
            <a:off x="428244" y="1847850"/>
            <a:ext cx="5524500" cy="3524250"/>
          </a:xfrm>
          <a:prstGeom prst="rect">
            <a:avLst/>
          </a:prstGeom>
        </p:spPr>
      </p:pic>
      <p:pic>
        <p:nvPicPr>
          <p:cNvPr id="24" name="그림 23"/>
          <p:cNvPicPr>
            <a:picLocks noChangeAspect="1"/>
          </p:cNvPicPr>
          <p:nvPr/>
        </p:nvPicPr>
        <p:blipFill rotWithShape="1">
          <a:blip r:embed="rId2"/>
          <a:srcRect l="34167" t="50161" r="35625" b="15368"/>
          <a:stretch/>
        </p:blipFill>
        <p:spPr>
          <a:xfrm>
            <a:off x="6055931" y="1883228"/>
            <a:ext cx="5524500" cy="3546021"/>
          </a:xfrm>
          <a:prstGeom prst="rect">
            <a:avLst/>
          </a:prstGeom>
        </p:spPr>
      </p:pic>
      <p:sp>
        <p:nvSpPr>
          <p:cNvPr id="29" name="Flowchart: Terminator 28">
            <a:extLst>
              <a:ext uri="{FF2B5EF4-FFF2-40B4-BE49-F238E27FC236}">
                <a16:creationId xmlns:a16="http://schemas.microsoft.com/office/drawing/2014/main" id="{03C34640-8B59-48B7-9F6C-DEAEF5BA65E8}"/>
              </a:ext>
            </a:extLst>
          </p:cNvPr>
          <p:cNvSpPr/>
          <p:nvPr/>
        </p:nvSpPr>
        <p:spPr>
          <a:xfrm>
            <a:off x="2749457" y="2222002"/>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Terminator 29">
            <a:extLst>
              <a:ext uri="{FF2B5EF4-FFF2-40B4-BE49-F238E27FC236}">
                <a16:creationId xmlns:a16="http://schemas.microsoft.com/office/drawing/2014/main" id="{116453F3-0372-4E08-A5D1-CDCEA88159A7}"/>
              </a:ext>
            </a:extLst>
          </p:cNvPr>
          <p:cNvSpPr/>
          <p:nvPr/>
        </p:nvSpPr>
        <p:spPr>
          <a:xfrm>
            <a:off x="4546683" y="2220754"/>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Terminator 30">
            <a:extLst>
              <a:ext uri="{FF2B5EF4-FFF2-40B4-BE49-F238E27FC236}">
                <a16:creationId xmlns:a16="http://schemas.microsoft.com/office/drawing/2014/main" id="{977B0BBB-3552-4597-8BE8-913F648BC940}"/>
              </a:ext>
            </a:extLst>
          </p:cNvPr>
          <p:cNvSpPr/>
          <p:nvPr/>
        </p:nvSpPr>
        <p:spPr>
          <a:xfrm>
            <a:off x="6612914" y="2173522"/>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Terminator 31">
            <a:extLst>
              <a:ext uri="{FF2B5EF4-FFF2-40B4-BE49-F238E27FC236}">
                <a16:creationId xmlns:a16="http://schemas.microsoft.com/office/drawing/2014/main" id="{EE0C2377-E0DF-4C0D-AB12-A0C267A541F7}"/>
              </a:ext>
            </a:extLst>
          </p:cNvPr>
          <p:cNvSpPr/>
          <p:nvPr/>
        </p:nvSpPr>
        <p:spPr>
          <a:xfrm>
            <a:off x="8370033" y="2159009"/>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lowchart: Terminator 32">
            <a:extLst>
              <a:ext uri="{FF2B5EF4-FFF2-40B4-BE49-F238E27FC236}">
                <a16:creationId xmlns:a16="http://schemas.microsoft.com/office/drawing/2014/main" id="{A086A9FE-BE03-4AF2-9D29-F3F336243D20}"/>
              </a:ext>
            </a:extLst>
          </p:cNvPr>
          <p:cNvSpPr/>
          <p:nvPr/>
        </p:nvSpPr>
        <p:spPr>
          <a:xfrm>
            <a:off x="10167259" y="2157761"/>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Terminator 35">
            <a:extLst>
              <a:ext uri="{FF2B5EF4-FFF2-40B4-BE49-F238E27FC236}">
                <a16:creationId xmlns:a16="http://schemas.microsoft.com/office/drawing/2014/main" id="{31AC5B56-A317-4C4C-8FEA-23FA57C7032F}"/>
              </a:ext>
            </a:extLst>
          </p:cNvPr>
          <p:cNvSpPr/>
          <p:nvPr/>
        </p:nvSpPr>
        <p:spPr>
          <a:xfrm>
            <a:off x="10140670" y="3318753"/>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lowchart: Terminator 33">
            <a:extLst>
              <a:ext uri="{FF2B5EF4-FFF2-40B4-BE49-F238E27FC236}">
                <a16:creationId xmlns:a16="http://schemas.microsoft.com/office/drawing/2014/main" id="{134B1AB0-A6EB-4B44-9FA1-BDB481FF7543}"/>
              </a:ext>
            </a:extLst>
          </p:cNvPr>
          <p:cNvSpPr/>
          <p:nvPr/>
        </p:nvSpPr>
        <p:spPr>
          <a:xfrm>
            <a:off x="6612914" y="3325497"/>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Terminator 34">
            <a:extLst>
              <a:ext uri="{FF2B5EF4-FFF2-40B4-BE49-F238E27FC236}">
                <a16:creationId xmlns:a16="http://schemas.microsoft.com/office/drawing/2014/main" id="{4F324236-1C40-46EC-AF99-3CEDD8242897}"/>
              </a:ext>
            </a:extLst>
          </p:cNvPr>
          <p:cNvSpPr/>
          <p:nvPr/>
        </p:nvSpPr>
        <p:spPr>
          <a:xfrm>
            <a:off x="8265925" y="3311073"/>
            <a:ext cx="1097222"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lowchart: Terminator 36">
            <a:extLst>
              <a:ext uri="{FF2B5EF4-FFF2-40B4-BE49-F238E27FC236}">
                <a16:creationId xmlns:a16="http://schemas.microsoft.com/office/drawing/2014/main" id="{FD1BD7D3-9E5E-4409-9776-7CD45C987B5E}"/>
              </a:ext>
            </a:extLst>
          </p:cNvPr>
          <p:cNvSpPr/>
          <p:nvPr/>
        </p:nvSpPr>
        <p:spPr>
          <a:xfrm>
            <a:off x="6590842" y="4497919"/>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lowchart: Terminator 39">
            <a:extLst>
              <a:ext uri="{FF2B5EF4-FFF2-40B4-BE49-F238E27FC236}">
                <a16:creationId xmlns:a16="http://schemas.microsoft.com/office/drawing/2014/main" id="{C2A7D441-FD41-408F-B3AA-E17BC77D572A}"/>
              </a:ext>
            </a:extLst>
          </p:cNvPr>
          <p:cNvSpPr/>
          <p:nvPr/>
        </p:nvSpPr>
        <p:spPr>
          <a:xfrm>
            <a:off x="957475" y="4543751"/>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lowchart: Terminator 40">
            <a:extLst>
              <a:ext uri="{FF2B5EF4-FFF2-40B4-BE49-F238E27FC236}">
                <a16:creationId xmlns:a16="http://schemas.microsoft.com/office/drawing/2014/main" id="{D5D42E8D-5AA9-4CAA-9A89-7279AFB801D8}"/>
              </a:ext>
            </a:extLst>
          </p:cNvPr>
          <p:cNvSpPr/>
          <p:nvPr/>
        </p:nvSpPr>
        <p:spPr>
          <a:xfrm>
            <a:off x="2714594" y="4529238"/>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lowchart: Terminator 41">
            <a:extLst>
              <a:ext uri="{FF2B5EF4-FFF2-40B4-BE49-F238E27FC236}">
                <a16:creationId xmlns:a16="http://schemas.microsoft.com/office/drawing/2014/main" id="{4237BF16-F63A-4DBD-86E9-D4C6A9E3A14B}"/>
              </a:ext>
            </a:extLst>
          </p:cNvPr>
          <p:cNvSpPr/>
          <p:nvPr/>
        </p:nvSpPr>
        <p:spPr>
          <a:xfrm>
            <a:off x="4511820" y="4527990"/>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lowchart: Terminator 45">
            <a:extLst>
              <a:ext uri="{FF2B5EF4-FFF2-40B4-BE49-F238E27FC236}">
                <a16:creationId xmlns:a16="http://schemas.microsoft.com/office/drawing/2014/main" id="{4C74B1C8-AC10-4595-9073-D435207E2B6A}"/>
              </a:ext>
            </a:extLst>
          </p:cNvPr>
          <p:cNvSpPr/>
          <p:nvPr/>
        </p:nvSpPr>
        <p:spPr>
          <a:xfrm>
            <a:off x="967626" y="3376316"/>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lowchart: Terminator 46">
            <a:extLst>
              <a:ext uri="{FF2B5EF4-FFF2-40B4-BE49-F238E27FC236}">
                <a16:creationId xmlns:a16="http://schemas.microsoft.com/office/drawing/2014/main" id="{FAFC9A99-14B3-4616-AE0D-0C26B1BA75F7}"/>
              </a:ext>
            </a:extLst>
          </p:cNvPr>
          <p:cNvSpPr/>
          <p:nvPr/>
        </p:nvSpPr>
        <p:spPr>
          <a:xfrm>
            <a:off x="2724745" y="3361803"/>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lowchart: Terminator 47">
            <a:extLst>
              <a:ext uri="{FF2B5EF4-FFF2-40B4-BE49-F238E27FC236}">
                <a16:creationId xmlns:a16="http://schemas.microsoft.com/office/drawing/2014/main" id="{6517262B-7D5D-4ECF-9AD4-AA1C136C41E9}"/>
              </a:ext>
            </a:extLst>
          </p:cNvPr>
          <p:cNvSpPr/>
          <p:nvPr/>
        </p:nvSpPr>
        <p:spPr>
          <a:xfrm>
            <a:off x="4521971" y="3360555"/>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65"/>
          <p:cNvSpPr txBox="1">
            <a:spLocks noChangeArrowheads="1"/>
          </p:cNvSpPr>
          <p:nvPr/>
        </p:nvSpPr>
        <p:spPr bwMode="auto">
          <a:xfrm>
            <a:off x="705522" y="1150800"/>
            <a:ext cx="6911975" cy="69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lnSpc>
                <a:spcPct val="150000"/>
              </a:lnSpc>
              <a:spcBef>
                <a:spcPct val="0"/>
              </a:spcBef>
              <a:spcAft>
                <a:spcPct val="0"/>
              </a:spcAft>
            </a:pPr>
            <a:r>
              <a:rPr lang="en-US" altLang="ko-KR" sz="1400" b="1" dirty="0">
                <a:latin typeface="+mn-ea"/>
                <a:ea typeface="+mn-ea"/>
              </a:rPr>
              <a:t>+ Grain Enzymes</a:t>
            </a:r>
          </a:p>
          <a:p>
            <a:pPr eaLnBrk="0" fontAlgn="base" latinLnBrk="0" hangingPunct="0">
              <a:lnSpc>
                <a:spcPct val="150000"/>
              </a:lnSpc>
              <a:spcBef>
                <a:spcPct val="0"/>
              </a:spcBef>
              <a:spcAft>
                <a:spcPct val="0"/>
              </a:spcAft>
            </a:pPr>
            <a:r>
              <a:rPr lang="ko-KR" altLang="en-US" sz="1400" b="1" dirty="0">
                <a:latin typeface="+mn-ea"/>
                <a:ea typeface="+mn-ea"/>
              </a:rPr>
              <a:t>   </a:t>
            </a:r>
            <a:r>
              <a:rPr lang="en-US" altLang="ko-KR" sz="1400" b="1" dirty="0">
                <a:latin typeface="+mn-ea"/>
                <a:ea typeface="+mn-ea"/>
              </a:rPr>
              <a:t>Carefully selected ingredients</a:t>
            </a:r>
          </a:p>
        </p:txBody>
      </p:sp>
      <p:sp>
        <p:nvSpPr>
          <p:cNvPr id="22" name="TextBox 21"/>
          <p:cNvSpPr txBox="1"/>
          <p:nvPr/>
        </p:nvSpPr>
        <p:spPr>
          <a:xfrm>
            <a:off x="275844" y="141036"/>
            <a:ext cx="4914900" cy="584775"/>
          </a:xfrm>
          <a:prstGeom prst="rect">
            <a:avLst/>
          </a:prstGeom>
          <a:noFill/>
        </p:spPr>
        <p:txBody>
          <a:bodyPr wrap="square" rtlCol="0">
            <a:spAutoFit/>
          </a:bodyPr>
          <a:lstStyle/>
          <a:p>
            <a:r>
              <a:rPr lang="en-US" altLang="ko-KR" sz="3200" b="1" dirty="0">
                <a:latin typeface="+mj-ea"/>
                <a:ea typeface="+mj-ea"/>
              </a:rPr>
              <a:t>18 Grain Enzymes</a:t>
            </a:r>
            <a:endParaRPr lang="ko-KR" altLang="en-US" sz="3200" b="1" dirty="0">
              <a:latin typeface="+mj-ea"/>
              <a:ea typeface="+mj-ea"/>
            </a:endParaRPr>
          </a:p>
        </p:txBody>
      </p:sp>
      <p:sp>
        <p:nvSpPr>
          <p:cNvPr id="4" name="Flowchart: Terminator 3">
            <a:extLst>
              <a:ext uri="{FF2B5EF4-FFF2-40B4-BE49-F238E27FC236}">
                <a16:creationId xmlns:a16="http://schemas.microsoft.com/office/drawing/2014/main" id="{D3E45BEB-1829-46A6-B8B4-2023C4D45CEF}"/>
              </a:ext>
            </a:extLst>
          </p:cNvPr>
          <p:cNvSpPr/>
          <p:nvPr/>
        </p:nvSpPr>
        <p:spPr>
          <a:xfrm>
            <a:off x="967626" y="2208251"/>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20262CE-F8B7-A942-A331-1A8BA104DA82}"/>
              </a:ext>
            </a:extLst>
          </p:cNvPr>
          <p:cNvSpPr txBox="1"/>
          <p:nvPr/>
        </p:nvSpPr>
        <p:spPr>
          <a:xfrm>
            <a:off x="2800730" y="2258742"/>
            <a:ext cx="836023" cy="430887"/>
          </a:xfrm>
          <a:prstGeom prst="rect">
            <a:avLst/>
          </a:prstGeom>
          <a:noFill/>
        </p:spPr>
        <p:txBody>
          <a:bodyPr wrap="square" rtlCol="0">
            <a:spAutoFit/>
          </a:bodyPr>
          <a:lstStyle/>
          <a:p>
            <a:pPr algn="ctr"/>
            <a:r>
              <a:rPr lang="en-US" sz="1100" b="1" dirty="0"/>
              <a:t>Brown </a:t>
            </a:r>
          </a:p>
          <a:p>
            <a:pPr algn="ctr"/>
            <a:r>
              <a:rPr lang="en-US" sz="1100" b="1" dirty="0"/>
              <a:t>Rice</a:t>
            </a:r>
          </a:p>
        </p:txBody>
      </p:sp>
      <p:sp>
        <p:nvSpPr>
          <p:cNvPr id="8" name="TextBox 7">
            <a:extLst>
              <a:ext uri="{FF2B5EF4-FFF2-40B4-BE49-F238E27FC236}">
                <a16:creationId xmlns:a16="http://schemas.microsoft.com/office/drawing/2014/main" id="{AEF6846E-89F8-0343-9BCF-083E16A4EE9A}"/>
              </a:ext>
            </a:extLst>
          </p:cNvPr>
          <p:cNvSpPr txBox="1"/>
          <p:nvPr/>
        </p:nvSpPr>
        <p:spPr>
          <a:xfrm>
            <a:off x="4526062" y="2364823"/>
            <a:ext cx="836023" cy="261610"/>
          </a:xfrm>
          <a:prstGeom prst="rect">
            <a:avLst/>
          </a:prstGeom>
          <a:noFill/>
        </p:spPr>
        <p:txBody>
          <a:bodyPr wrap="square" rtlCol="0">
            <a:spAutoFit/>
          </a:bodyPr>
          <a:lstStyle/>
          <a:p>
            <a:pPr algn="ctr"/>
            <a:r>
              <a:rPr lang="en-US" sz="1100" b="1" dirty="0"/>
              <a:t>Sorghum</a:t>
            </a:r>
          </a:p>
        </p:txBody>
      </p:sp>
      <p:sp>
        <p:nvSpPr>
          <p:cNvPr id="10" name="TextBox 9">
            <a:extLst>
              <a:ext uri="{FF2B5EF4-FFF2-40B4-BE49-F238E27FC236}">
                <a16:creationId xmlns:a16="http://schemas.microsoft.com/office/drawing/2014/main" id="{590D042D-7AED-7B47-8FC7-ADE378C0F2C8}"/>
              </a:ext>
            </a:extLst>
          </p:cNvPr>
          <p:cNvSpPr txBox="1"/>
          <p:nvPr/>
        </p:nvSpPr>
        <p:spPr>
          <a:xfrm>
            <a:off x="1018899" y="3415814"/>
            <a:ext cx="836023" cy="430887"/>
          </a:xfrm>
          <a:prstGeom prst="rect">
            <a:avLst/>
          </a:prstGeom>
          <a:noFill/>
        </p:spPr>
        <p:txBody>
          <a:bodyPr wrap="square" rtlCol="0">
            <a:spAutoFit/>
          </a:bodyPr>
          <a:lstStyle/>
          <a:p>
            <a:pPr algn="ctr"/>
            <a:r>
              <a:rPr lang="en-US" sz="1100" b="1" dirty="0"/>
              <a:t>Black </a:t>
            </a:r>
          </a:p>
          <a:p>
            <a:pPr algn="ctr"/>
            <a:r>
              <a:rPr lang="en-US" sz="1100" b="1" dirty="0"/>
              <a:t>Rice</a:t>
            </a:r>
          </a:p>
        </p:txBody>
      </p:sp>
      <p:sp>
        <p:nvSpPr>
          <p:cNvPr id="11" name="TextBox 10">
            <a:extLst>
              <a:ext uri="{FF2B5EF4-FFF2-40B4-BE49-F238E27FC236}">
                <a16:creationId xmlns:a16="http://schemas.microsoft.com/office/drawing/2014/main" id="{336E6738-6D92-E74E-BF01-8E66D1D03926}"/>
              </a:ext>
            </a:extLst>
          </p:cNvPr>
          <p:cNvSpPr txBox="1"/>
          <p:nvPr/>
        </p:nvSpPr>
        <p:spPr>
          <a:xfrm>
            <a:off x="2824732" y="3486863"/>
            <a:ext cx="836023" cy="261610"/>
          </a:xfrm>
          <a:prstGeom prst="rect">
            <a:avLst/>
          </a:prstGeom>
          <a:noFill/>
        </p:spPr>
        <p:txBody>
          <a:bodyPr wrap="square" rtlCol="0">
            <a:spAutoFit/>
          </a:bodyPr>
          <a:lstStyle/>
          <a:p>
            <a:pPr algn="ctr"/>
            <a:r>
              <a:rPr lang="en-US" sz="1100" b="1" dirty="0"/>
              <a:t>Barley</a:t>
            </a:r>
          </a:p>
        </p:txBody>
      </p:sp>
      <p:sp>
        <p:nvSpPr>
          <p:cNvPr id="12" name="TextBox 11">
            <a:extLst>
              <a:ext uri="{FF2B5EF4-FFF2-40B4-BE49-F238E27FC236}">
                <a16:creationId xmlns:a16="http://schemas.microsoft.com/office/drawing/2014/main" id="{335CC62A-8BD3-B944-B877-7B16E4AEAF83}"/>
              </a:ext>
            </a:extLst>
          </p:cNvPr>
          <p:cNvSpPr txBox="1"/>
          <p:nvPr/>
        </p:nvSpPr>
        <p:spPr>
          <a:xfrm>
            <a:off x="4597956" y="3415815"/>
            <a:ext cx="836023" cy="430887"/>
          </a:xfrm>
          <a:prstGeom prst="rect">
            <a:avLst/>
          </a:prstGeom>
          <a:noFill/>
        </p:spPr>
        <p:txBody>
          <a:bodyPr wrap="square" rtlCol="0">
            <a:spAutoFit/>
          </a:bodyPr>
          <a:lstStyle/>
          <a:p>
            <a:pPr algn="ctr"/>
            <a:r>
              <a:rPr lang="en-US" sz="1100" b="1" dirty="0"/>
              <a:t>Glutinous Millet</a:t>
            </a:r>
          </a:p>
        </p:txBody>
      </p:sp>
      <p:sp>
        <p:nvSpPr>
          <p:cNvPr id="13" name="TextBox 12">
            <a:extLst>
              <a:ext uri="{FF2B5EF4-FFF2-40B4-BE49-F238E27FC236}">
                <a16:creationId xmlns:a16="http://schemas.microsoft.com/office/drawing/2014/main" id="{C1510283-CCD4-2C46-91DA-2CB35CF3B161}"/>
              </a:ext>
            </a:extLst>
          </p:cNvPr>
          <p:cNvSpPr txBox="1"/>
          <p:nvPr/>
        </p:nvSpPr>
        <p:spPr>
          <a:xfrm>
            <a:off x="1033459" y="4576040"/>
            <a:ext cx="809784" cy="430887"/>
          </a:xfrm>
          <a:prstGeom prst="rect">
            <a:avLst/>
          </a:prstGeom>
          <a:noFill/>
        </p:spPr>
        <p:txBody>
          <a:bodyPr wrap="square" rtlCol="0">
            <a:spAutoFit/>
          </a:bodyPr>
          <a:lstStyle/>
          <a:p>
            <a:pPr algn="ctr"/>
            <a:r>
              <a:rPr lang="en-US" sz="1100" b="1" dirty="0"/>
              <a:t>White </a:t>
            </a:r>
          </a:p>
          <a:p>
            <a:pPr algn="ctr"/>
            <a:r>
              <a:rPr lang="en-US" sz="1100" b="1" dirty="0"/>
              <a:t>Soybean</a:t>
            </a:r>
          </a:p>
        </p:txBody>
      </p:sp>
      <p:sp>
        <p:nvSpPr>
          <p:cNvPr id="14" name="TextBox 13">
            <a:extLst>
              <a:ext uri="{FF2B5EF4-FFF2-40B4-BE49-F238E27FC236}">
                <a16:creationId xmlns:a16="http://schemas.microsoft.com/office/drawing/2014/main" id="{B8B3D5DB-B7B0-EA4D-AFF0-2D6AF3DADC90}"/>
              </a:ext>
            </a:extLst>
          </p:cNvPr>
          <p:cNvSpPr txBox="1"/>
          <p:nvPr/>
        </p:nvSpPr>
        <p:spPr>
          <a:xfrm>
            <a:off x="2800180" y="4567534"/>
            <a:ext cx="809785" cy="430887"/>
          </a:xfrm>
          <a:prstGeom prst="rect">
            <a:avLst/>
          </a:prstGeom>
          <a:noFill/>
        </p:spPr>
        <p:txBody>
          <a:bodyPr wrap="square" rtlCol="0">
            <a:spAutoFit/>
          </a:bodyPr>
          <a:lstStyle/>
          <a:p>
            <a:pPr algn="ctr"/>
            <a:r>
              <a:rPr lang="en-US" sz="1100" b="1" dirty="0"/>
              <a:t>Black </a:t>
            </a:r>
          </a:p>
          <a:p>
            <a:pPr algn="ctr"/>
            <a:r>
              <a:rPr lang="en-US" sz="1100" b="1" dirty="0"/>
              <a:t>Soybean </a:t>
            </a:r>
          </a:p>
        </p:txBody>
      </p:sp>
      <p:sp>
        <p:nvSpPr>
          <p:cNvPr id="15" name="TextBox 14">
            <a:extLst>
              <a:ext uri="{FF2B5EF4-FFF2-40B4-BE49-F238E27FC236}">
                <a16:creationId xmlns:a16="http://schemas.microsoft.com/office/drawing/2014/main" id="{C4FCADA6-AF6E-CF48-8D16-B2CC44A25BE4}"/>
              </a:ext>
            </a:extLst>
          </p:cNvPr>
          <p:cNvSpPr txBox="1"/>
          <p:nvPr/>
        </p:nvSpPr>
        <p:spPr>
          <a:xfrm>
            <a:off x="4676008" y="4576040"/>
            <a:ext cx="686077" cy="430887"/>
          </a:xfrm>
          <a:prstGeom prst="rect">
            <a:avLst/>
          </a:prstGeom>
          <a:noFill/>
        </p:spPr>
        <p:txBody>
          <a:bodyPr wrap="square" rtlCol="0">
            <a:spAutoFit/>
          </a:bodyPr>
          <a:lstStyle/>
          <a:p>
            <a:pPr algn="ctr"/>
            <a:r>
              <a:rPr lang="en-US" sz="1100" b="1" dirty="0"/>
              <a:t>Red </a:t>
            </a:r>
          </a:p>
          <a:p>
            <a:pPr algn="ctr"/>
            <a:r>
              <a:rPr lang="en-US" sz="1100" b="1" dirty="0"/>
              <a:t>Beans</a:t>
            </a:r>
          </a:p>
        </p:txBody>
      </p:sp>
      <p:sp>
        <p:nvSpPr>
          <p:cNvPr id="16" name="TextBox 15">
            <a:extLst>
              <a:ext uri="{FF2B5EF4-FFF2-40B4-BE49-F238E27FC236}">
                <a16:creationId xmlns:a16="http://schemas.microsoft.com/office/drawing/2014/main" id="{B0BDFF9A-52C1-6E41-91CF-A33DAF7035DD}"/>
              </a:ext>
            </a:extLst>
          </p:cNvPr>
          <p:cNvSpPr txBox="1"/>
          <p:nvPr/>
        </p:nvSpPr>
        <p:spPr>
          <a:xfrm>
            <a:off x="6543402" y="2298025"/>
            <a:ext cx="1068001" cy="261610"/>
          </a:xfrm>
          <a:prstGeom prst="rect">
            <a:avLst/>
          </a:prstGeom>
          <a:noFill/>
        </p:spPr>
        <p:txBody>
          <a:bodyPr wrap="square" rtlCol="0">
            <a:spAutoFit/>
          </a:bodyPr>
          <a:lstStyle/>
          <a:p>
            <a:pPr algn="ctr"/>
            <a:r>
              <a:rPr lang="en-US" sz="1100" b="1" dirty="0"/>
              <a:t>Adlay</a:t>
            </a:r>
          </a:p>
        </p:txBody>
      </p:sp>
      <p:sp>
        <p:nvSpPr>
          <p:cNvPr id="17" name="TextBox 16">
            <a:extLst>
              <a:ext uri="{FF2B5EF4-FFF2-40B4-BE49-F238E27FC236}">
                <a16:creationId xmlns:a16="http://schemas.microsoft.com/office/drawing/2014/main" id="{304AFC62-D5D3-5C49-B567-CCB38F64BF35}"/>
              </a:ext>
            </a:extLst>
          </p:cNvPr>
          <p:cNvSpPr txBox="1"/>
          <p:nvPr/>
        </p:nvSpPr>
        <p:spPr>
          <a:xfrm>
            <a:off x="8280536" y="2289573"/>
            <a:ext cx="1068001" cy="261610"/>
          </a:xfrm>
          <a:prstGeom prst="rect">
            <a:avLst/>
          </a:prstGeom>
          <a:noFill/>
        </p:spPr>
        <p:txBody>
          <a:bodyPr wrap="square" rtlCol="0">
            <a:spAutoFit/>
          </a:bodyPr>
          <a:lstStyle/>
          <a:p>
            <a:pPr algn="ctr"/>
            <a:r>
              <a:rPr lang="en-US" sz="1100" b="1" dirty="0"/>
              <a:t>Oats</a:t>
            </a:r>
          </a:p>
        </p:txBody>
      </p:sp>
      <p:sp>
        <p:nvSpPr>
          <p:cNvPr id="18" name="TextBox 17">
            <a:extLst>
              <a:ext uri="{FF2B5EF4-FFF2-40B4-BE49-F238E27FC236}">
                <a16:creationId xmlns:a16="http://schemas.microsoft.com/office/drawing/2014/main" id="{862AF386-F5B1-AA40-847B-A4FAF321CAA6}"/>
              </a:ext>
            </a:extLst>
          </p:cNvPr>
          <p:cNvSpPr txBox="1"/>
          <p:nvPr/>
        </p:nvSpPr>
        <p:spPr>
          <a:xfrm>
            <a:off x="10134055" y="3369244"/>
            <a:ext cx="971771" cy="430887"/>
          </a:xfrm>
          <a:prstGeom prst="rect">
            <a:avLst/>
          </a:prstGeom>
          <a:noFill/>
        </p:spPr>
        <p:txBody>
          <a:bodyPr wrap="square" rtlCol="0">
            <a:spAutoFit/>
          </a:bodyPr>
          <a:lstStyle/>
          <a:p>
            <a:pPr algn="ctr"/>
            <a:r>
              <a:rPr lang="en-US" sz="1100" b="1" dirty="0"/>
              <a:t>Glutinous </a:t>
            </a:r>
          </a:p>
          <a:p>
            <a:pPr algn="ctr"/>
            <a:r>
              <a:rPr lang="en-US" sz="1100" b="1" dirty="0"/>
              <a:t>Brown Rice</a:t>
            </a:r>
          </a:p>
        </p:txBody>
      </p:sp>
      <p:sp>
        <p:nvSpPr>
          <p:cNvPr id="19" name="TextBox 18">
            <a:extLst>
              <a:ext uri="{FF2B5EF4-FFF2-40B4-BE49-F238E27FC236}">
                <a16:creationId xmlns:a16="http://schemas.microsoft.com/office/drawing/2014/main" id="{6D68CEE2-DF12-E04D-8706-53980E775E19}"/>
              </a:ext>
            </a:extLst>
          </p:cNvPr>
          <p:cNvSpPr txBox="1"/>
          <p:nvPr/>
        </p:nvSpPr>
        <p:spPr>
          <a:xfrm>
            <a:off x="6690574" y="4617296"/>
            <a:ext cx="758735" cy="261610"/>
          </a:xfrm>
          <a:prstGeom prst="rect">
            <a:avLst/>
          </a:prstGeom>
          <a:noFill/>
        </p:spPr>
        <p:txBody>
          <a:bodyPr wrap="square" rtlCol="0">
            <a:spAutoFit/>
          </a:bodyPr>
          <a:lstStyle/>
          <a:p>
            <a:pPr algn="ctr"/>
            <a:r>
              <a:rPr lang="en-US" sz="1100" b="1" dirty="0"/>
              <a:t>Corn</a:t>
            </a:r>
          </a:p>
        </p:txBody>
      </p:sp>
      <p:sp>
        <p:nvSpPr>
          <p:cNvPr id="20" name="TextBox 19">
            <a:extLst>
              <a:ext uri="{FF2B5EF4-FFF2-40B4-BE49-F238E27FC236}">
                <a16:creationId xmlns:a16="http://schemas.microsoft.com/office/drawing/2014/main" id="{0E02919E-91DE-0E47-B4E9-2012DD2921D2}"/>
              </a:ext>
            </a:extLst>
          </p:cNvPr>
          <p:cNvSpPr txBox="1"/>
          <p:nvPr/>
        </p:nvSpPr>
        <p:spPr>
          <a:xfrm>
            <a:off x="6626148" y="3453884"/>
            <a:ext cx="852401" cy="261610"/>
          </a:xfrm>
          <a:prstGeom prst="rect">
            <a:avLst/>
          </a:prstGeom>
          <a:noFill/>
        </p:spPr>
        <p:txBody>
          <a:bodyPr wrap="square" rtlCol="0">
            <a:spAutoFit/>
          </a:bodyPr>
          <a:lstStyle/>
          <a:p>
            <a:pPr algn="ctr"/>
            <a:r>
              <a:rPr lang="en-US" sz="1100" b="1" dirty="0"/>
              <a:t>Wheat</a:t>
            </a:r>
          </a:p>
        </p:txBody>
      </p:sp>
      <p:sp>
        <p:nvSpPr>
          <p:cNvPr id="21" name="TextBox 20">
            <a:extLst>
              <a:ext uri="{FF2B5EF4-FFF2-40B4-BE49-F238E27FC236}">
                <a16:creationId xmlns:a16="http://schemas.microsoft.com/office/drawing/2014/main" id="{7AB029A0-FDEB-3943-A706-8719492CDE89}"/>
              </a:ext>
            </a:extLst>
          </p:cNvPr>
          <p:cNvSpPr txBox="1"/>
          <p:nvPr/>
        </p:nvSpPr>
        <p:spPr>
          <a:xfrm>
            <a:off x="10331845" y="2289573"/>
            <a:ext cx="654018" cy="261610"/>
          </a:xfrm>
          <a:prstGeom prst="rect">
            <a:avLst/>
          </a:prstGeom>
          <a:noFill/>
        </p:spPr>
        <p:txBody>
          <a:bodyPr wrap="square" rtlCol="0">
            <a:spAutoFit/>
          </a:bodyPr>
          <a:lstStyle/>
          <a:p>
            <a:pPr algn="ctr"/>
            <a:r>
              <a:rPr lang="en-US" sz="1100" b="1" dirty="0"/>
              <a:t>Rice</a:t>
            </a:r>
          </a:p>
        </p:txBody>
      </p:sp>
      <p:sp>
        <p:nvSpPr>
          <p:cNvPr id="25" name="TextBox 24">
            <a:extLst>
              <a:ext uri="{FF2B5EF4-FFF2-40B4-BE49-F238E27FC236}">
                <a16:creationId xmlns:a16="http://schemas.microsoft.com/office/drawing/2014/main" id="{69144C4F-2E8A-694C-88C8-DDFE2A7E33DF}"/>
              </a:ext>
            </a:extLst>
          </p:cNvPr>
          <p:cNvSpPr txBox="1"/>
          <p:nvPr/>
        </p:nvSpPr>
        <p:spPr>
          <a:xfrm>
            <a:off x="8185178" y="3369243"/>
            <a:ext cx="1258716" cy="430887"/>
          </a:xfrm>
          <a:prstGeom prst="rect">
            <a:avLst/>
          </a:prstGeom>
          <a:noFill/>
        </p:spPr>
        <p:txBody>
          <a:bodyPr wrap="square" rtlCol="0">
            <a:spAutoFit/>
          </a:bodyPr>
          <a:lstStyle/>
          <a:p>
            <a:pPr algn="ctr"/>
            <a:r>
              <a:rPr lang="en-US" sz="1100" b="1" dirty="0"/>
              <a:t>Non-Glutinous Rice</a:t>
            </a:r>
          </a:p>
        </p:txBody>
      </p:sp>
      <p:sp>
        <p:nvSpPr>
          <p:cNvPr id="3" name="TextBox 2">
            <a:extLst>
              <a:ext uri="{FF2B5EF4-FFF2-40B4-BE49-F238E27FC236}">
                <a16:creationId xmlns:a16="http://schemas.microsoft.com/office/drawing/2014/main" id="{E76F0806-167C-7742-9E22-D2ABC96F3629}"/>
              </a:ext>
            </a:extLst>
          </p:cNvPr>
          <p:cNvSpPr txBox="1"/>
          <p:nvPr/>
        </p:nvSpPr>
        <p:spPr>
          <a:xfrm>
            <a:off x="1018897" y="2272492"/>
            <a:ext cx="836023" cy="430887"/>
          </a:xfrm>
          <a:prstGeom prst="rect">
            <a:avLst/>
          </a:prstGeom>
          <a:noFill/>
        </p:spPr>
        <p:txBody>
          <a:bodyPr wrap="square" rtlCol="0">
            <a:spAutoFit/>
          </a:bodyPr>
          <a:lstStyle/>
          <a:p>
            <a:pPr algn="ctr"/>
            <a:r>
              <a:rPr lang="en-US" sz="1100" b="1" dirty="0"/>
              <a:t>Glutinous Rice</a:t>
            </a:r>
          </a:p>
        </p:txBody>
      </p:sp>
      <p:sp>
        <p:nvSpPr>
          <p:cNvPr id="38" name="Flowchart: Terminator 37">
            <a:extLst>
              <a:ext uri="{FF2B5EF4-FFF2-40B4-BE49-F238E27FC236}">
                <a16:creationId xmlns:a16="http://schemas.microsoft.com/office/drawing/2014/main" id="{FE971A4B-D4D3-4B35-9521-AF419E799FFA}"/>
              </a:ext>
            </a:extLst>
          </p:cNvPr>
          <p:cNvSpPr/>
          <p:nvPr/>
        </p:nvSpPr>
        <p:spPr>
          <a:xfrm>
            <a:off x="8347961" y="4483406"/>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Terminator 38">
            <a:extLst>
              <a:ext uri="{FF2B5EF4-FFF2-40B4-BE49-F238E27FC236}">
                <a16:creationId xmlns:a16="http://schemas.microsoft.com/office/drawing/2014/main" id="{3856D1C4-9146-4E1D-81F5-65C7DB27455C}"/>
              </a:ext>
            </a:extLst>
          </p:cNvPr>
          <p:cNvSpPr/>
          <p:nvPr/>
        </p:nvSpPr>
        <p:spPr>
          <a:xfrm>
            <a:off x="10145187" y="4482158"/>
            <a:ext cx="938567" cy="53186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969A1FA3-0A02-FD48-AE55-354AEF10BACF}"/>
              </a:ext>
            </a:extLst>
          </p:cNvPr>
          <p:cNvSpPr txBox="1"/>
          <p:nvPr/>
        </p:nvSpPr>
        <p:spPr>
          <a:xfrm>
            <a:off x="8280536" y="4543751"/>
            <a:ext cx="1068001" cy="430887"/>
          </a:xfrm>
          <a:prstGeom prst="rect">
            <a:avLst/>
          </a:prstGeom>
          <a:noFill/>
        </p:spPr>
        <p:txBody>
          <a:bodyPr wrap="square" rtlCol="0">
            <a:spAutoFit/>
          </a:bodyPr>
          <a:lstStyle/>
          <a:p>
            <a:pPr algn="ctr"/>
            <a:r>
              <a:rPr lang="en-US" sz="1100" b="1" dirty="0"/>
              <a:t>Green </a:t>
            </a:r>
          </a:p>
          <a:p>
            <a:pPr algn="ctr"/>
            <a:r>
              <a:rPr lang="en-US" sz="1100" b="1" dirty="0"/>
              <a:t>Gram</a:t>
            </a:r>
          </a:p>
        </p:txBody>
      </p:sp>
      <p:sp>
        <p:nvSpPr>
          <p:cNvPr id="27" name="TextBox 26">
            <a:extLst>
              <a:ext uri="{FF2B5EF4-FFF2-40B4-BE49-F238E27FC236}">
                <a16:creationId xmlns:a16="http://schemas.microsoft.com/office/drawing/2014/main" id="{5A80686B-BBD2-F145-A56E-03C6618C83DA}"/>
              </a:ext>
            </a:extLst>
          </p:cNvPr>
          <p:cNvSpPr txBox="1"/>
          <p:nvPr/>
        </p:nvSpPr>
        <p:spPr>
          <a:xfrm>
            <a:off x="10145187" y="4527990"/>
            <a:ext cx="971771" cy="430887"/>
          </a:xfrm>
          <a:prstGeom prst="rect">
            <a:avLst/>
          </a:prstGeom>
          <a:noFill/>
        </p:spPr>
        <p:txBody>
          <a:bodyPr wrap="square" rtlCol="0">
            <a:spAutoFit/>
          </a:bodyPr>
          <a:lstStyle/>
          <a:p>
            <a:pPr algn="ctr"/>
            <a:r>
              <a:rPr lang="en-US" sz="1100" b="1" dirty="0"/>
              <a:t>Embryo </a:t>
            </a:r>
          </a:p>
          <a:p>
            <a:pPr algn="ctr"/>
            <a:r>
              <a:rPr lang="en-US" sz="1100" b="1" dirty="0"/>
              <a:t>Bud of Rice</a:t>
            </a:r>
          </a:p>
        </p:txBody>
      </p:sp>
    </p:spTree>
    <p:extLst>
      <p:ext uri="{BB962C8B-B14F-4D97-AF65-F5344CB8AC3E}">
        <p14:creationId xmlns:p14="http://schemas.microsoft.com/office/powerpoint/2010/main" val="1083920953"/>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 y="102969"/>
            <a:ext cx="7104484" cy="584775"/>
          </a:xfrm>
          <a:prstGeom prst="rect">
            <a:avLst/>
          </a:prstGeom>
          <a:noFill/>
        </p:spPr>
        <p:txBody>
          <a:bodyPr wrap="square" rtlCol="0">
            <a:spAutoFit/>
          </a:bodyPr>
          <a:lstStyle/>
          <a:p>
            <a:r>
              <a:rPr lang="en-US" altLang="ko-KR" sz="3200" b="1" dirty="0">
                <a:latin typeface="+mj-ea"/>
                <a:ea typeface="+mj-ea"/>
              </a:rPr>
              <a:t>12 Enzyme Mixed Powder</a:t>
            </a:r>
            <a:endParaRPr lang="ko-KR" altLang="en-US" sz="3200" b="1" dirty="0">
              <a:latin typeface="+mj-ea"/>
              <a:ea typeface="+mj-ea"/>
            </a:endParaRPr>
          </a:p>
        </p:txBody>
      </p:sp>
      <p:sp>
        <p:nvSpPr>
          <p:cNvPr id="4" name="직사각형 3"/>
          <p:cNvSpPr/>
          <p:nvPr/>
        </p:nvSpPr>
        <p:spPr>
          <a:xfrm>
            <a:off x="1726837" y="895350"/>
            <a:ext cx="8851900" cy="5093970"/>
          </a:xfrm>
          <a:prstGeom prst="rect">
            <a:avLst/>
          </a:prstGeom>
          <a:solidFill>
            <a:sysClr val="window" lastClr="FFFFFF"/>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800" b="0" i="0" u="none" strike="noStrike" kern="0" cap="none" spc="0" normalizeH="0" baseline="0" noProof="0">
                <a:ln>
                  <a:noFill/>
                </a:ln>
                <a:solidFill>
                  <a:prstClr val="white"/>
                </a:solidFill>
                <a:effectLst/>
                <a:uLnTx/>
                <a:uFillTx/>
                <a:latin typeface="Calibri" panose="020F0502020204030204"/>
                <a:ea typeface="맑은 고딕" panose="020B0503020000020004" pitchFamily="50" charset="-127"/>
                <a:cs typeface="+mn-cs"/>
              </a:rPr>
              <a:t>탄력</a:t>
            </a:r>
            <a:endParaRPr kumimoji="0" lang="ko-KR" altLang="en-US" sz="1800" b="0" i="0" u="none" strike="noStrike" kern="0" cap="none" spc="0" normalizeH="0" baseline="0" noProof="0" dirty="0">
              <a:ln>
                <a:noFill/>
              </a:ln>
              <a:solidFill>
                <a:prstClr val="white"/>
              </a:solidFill>
              <a:effectLst/>
              <a:uLnTx/>
              <a:uFillTx/>
              <a:latin typeface="Calibri" panose="020F0502020204030204"/>
              <a:ea typeface="맑은 고딕" panose="020B0503020000020004" pitchFamily="50" charset="-127"/>
              <a:cs typeface="+mn-cs"/>
            </a:endParaRPr>
          </a:p>
        </p:txBody>
      </p:sp>
      <p:pic>
        <p:nvPicPr>
          <p:cNvPr id="5" name="그림 4"/>
          <p:cNvPicPr>
            <a:picLocks noChangeAspect="1"/>
          </p:cNvPicPr>
          <p:nvPr/>
        </p:nvPicPr>
        <p:blipFill rotWithShape="1">
          <a:blip r:embed="rId2"/>
          <a:srcRect l="42834" t="26445" r="16166" b="16963"/>
          <a:stretch/>
        </p:blipFill>
        <p:spPr>
          <a:xfrm>
            <a:off x="2294703" y="895350"/>
            <a:ext cx="7741920" cy="5233308"/>
          </a:xfrm>
          <a:prstGeom prst="rect">
            <a:avLst/>
          </a:prstGeom>
        </p:spPr>
      </p:pic>
      <p:sp>
        <p:nvSpPr>
          <p:cNvPr id="6" name="타원 5"/>
          <p:cNvSpPr/>
          <p:nvPr/>
        </p:nvSpPr>
        <p:spPr>
          <a:xfrm>
            <a:off x="2116455" y="895350"/>
            <a:ext cx="4049208" cy="895350"/>
          </a:xfrm>
          <a:prstGeom prst="ellipse">
            <a:avLst/>
          </a:prstGeom>
          <a:no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Calibri" panose="020F0502020204030204"/>
              <a:ea typeface="맑은 고딕" panose="020B0503020000020004" pitchFamily="50" charset="-127"/>
              <a:cs typeface="+mn-cs"/>
            </a:endParaRPr>
          </a:p>
        </p:txBody>
      </p:sp>
      <p:sp>
        <p:nvSpPr>
          <p:cNvPr id="7" name="타원 6"/>
          <p:cNvSpPr/>
          <p:nvPr/>
        </p:nvSpPr>
        <p:spPr>
          <a:xfrm>
            <a:off x="2077272" y="3388480"/>
            <a:ext cx="8309956" cy="895350"/>
          </a:xfrm>
          <a:prstGeom prst="ellipse">
            <a:avLst/>
          </a:prstGeom>
          <a:no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Calibri" panose="020F0502020204030204"/>
              <a:ea typeface="맑은 고딕" panose="020B0503020000020004" pitchFamily="50" charset="-127"/>
              <a:cs typeface="+mn-cs"/>
            </a:endParaRPr>
          </a:p>
        </p:txBody>
      </p:sp>
      <p:sp>
        <p:nvSpPr>
          <p:cNvPr id="8" name="타원 7"/>
          <p:cNvSpPr/>
          <p:nvPr/>
        </p:nvSpPr>
        <p:spPr>
          <a:xfrm>
            <a:off x="6338020" y="2610982"/>
            <a:ext cx="4049208" cy="895350"/>
          </a:xfrm>
          <a:prstGeom prst="ellipse">
            <a:avLst/>
          </a:prstGeom>
          <a:no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Calibri" panose="020F0502020204030204"/>
              <a:ea typeface="맑은 고딕" panose="020B0503020000020004" pitchFamily="50" charset="-127"/>
              <a:cs typeface="+mn-cs"/>
            </a:endParaRPr>
          </a:p>
        </p:txBody>
      </p:sp>
      <p:sp>
        <p:nvSpPr>
          <p:cNvPr id="3" name="직사각형 2"/>
          <p:cNvSpPr/>
          <p:nvPr/>
        </p:nvSpPr>
        <p:spPr>
          <a:xfrm>
            <a:off x="2060666" y="880110"/>
            <a:ext cx="8518071" cy="5324535"/>
          </a:xfrm>
          <a:prstGeom prst="rect">
            <a:avLst/>
          </a:prstGeom>
          <a:solidFill>
            <a:schemeClr val="bg1">
              <a:lumMod val="85000"/>
            </a:schemeClr>
          </a:solidFill>
        </p:spPr>
        <p:txBody>
          <a:bodyPr wrap="square">
            <a:spAutoFit/>
          </a:bodyPr>
          <a:lstStyle/>
          <a:p>
            <a:pPr marL="285750" indent="-285750">
              <a:spcAft>
                <a:spcPts val="0"/>
              </a:spcAft>
              <a:buFont typeface="Wingdings" panose="05000000000000000000" pitchFamily="2" charset="2"/>
              <a:buChar char="ü"/>
            </a:pPr>
            <a:endParaRPr lang="en-US" altLang="ko-KR" sz="1200" b="1" dirty="0">
              <a:solidFill>
                <a:srgbClr val="00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endParaRPr lang="en-US" altLang="ko-KR" sz="1200" b="1" dirty="0">
              <a:solidFill>
                <a:srgbClr val="00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endParaRPr lang="en-US" altLang="ko-KR" sz="1200" b="1" dirty="0">
              <a:solidFill>
                <a:srgbClr val="00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endParaRPr lang="en-US" altLang="ko-KR" sz="1200" b="1" dirty="0">
              <a:solidFill>
                <a:srgbClr val="00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endParaRPr lang="en-US" altLang="ko-KR" sz="1200" b="1" dirty="0">
              <a:solidFill>
                <a:srgbClr val="00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endParaRPr lang="en-US" altLang="ko-KR" sz="1200" b="1" dirty="0">
              <a:solidFill>
                <a:srgbClr val="00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endParaRPr lang="en-US" altLang="ko-KR" sz="1200" b="1" dirty="0">
              <a:solidFill>
                <a:srgbClr val="00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endParaRPr lang="en-US" altLang="ko-KR" sz="1200" b="1" dirty="0">
              <a:solidFill>
                <a:srgbClr val="00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endParaRPr lang="en-US" altLang="ko-KR" sz="1200" b="1" dirty="0">
              <a:solidFill>
                <a:srgbClr val="00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endParaRPr lang="en-US" altLang="ko-KR" sz="1200" b="1" dirty="0">
              <a:solidFill>
                <a:srgbClr val="00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r>
              <a:rPr lang="ko-KR" altLang="en-US" sz="1200" b="1" dirty="0">
                <a:solidFill>
                  <a:srgbClr val="000000"/>
                </a:solidFill>
                <a:latin typeface="맑은 고딕" panose="020B0503020000020004" pitchFamily="50" charset="-127"/>
                <a:ea typeface="맑은 고딕" panose="020B0503020000020004" pitchFamily="50" charset="-127"/>
              </a:rPr>
              <a:t>다이어트에 필수</a:t>
            </a:r>
            <a:r>
              <a:rPr lang="en-US" altLang="ko-KR" sz="1200" b="1" dirty="0">
                <a:solidFill>
                  <a:srgbClr val="000000"/>
                </a:solidFill>
                <a:latin typeface="맑은 고딕" panose="020B0503020000020004" pitchFamily="50" charset="-127"/>
                <a:ea typeface="맑은 고딕" panose="020B0503020000020004" pitchFamily="50" charset="-127"/>
              </a:rPr>
              <a:t>, </a:t>
            </a:r>
            <a:r>
              <a:rPr lang="ko-KR" altLang="en-US" sz="1200" b="1" dirty="0">
                <a:solidFill>
                  <a:srgbClr val="000000"/>
                </a:solidFill>
                <a:latin typeface="맑은 고딕" panose="020B0503020000020004" pitchFamily="50" charset="-127"/>
                <a:ea typeface="맑은 고딕" panose="020B0503020000020004" pitchFamily="50" charset="-127"/>
              </a:rPr>
              <a:t>탄수화물을 분해하는 </a:t>
            </a:r>
            <a:r>
              <a:rPr lang="en-US" altLang="ko-KR" b="1" dirty="0">
                <a:solidFill>
                  <a:srgbClr val="FF0000"/>
                </a:solidFill>
                <a:latin typeface="맑은 고딕" panose="020B0503020000020004" pitchFamily="50" charset="-127"/>
                <a:ea typeface="맑은 고딕" panose="020B0503020000020004" pitchFamily="50" charset="-127"/>
              </a:rPr>
              <a:t>“</a:t>
            </a:r>
            <a:r>
              <a:rPr lang="ko-KR" altLang="en-US" b="1" dirty="0">
                <a:solidFill>
                  <a:srgbClr val="FF0000"/>
                </a:solidFill>
                <a:latin typeface="맑은 고딕" panose="020B0503020000020004" pitchFamily="50" charset="-127"/>
                <a:ea typeface="맑은 고딕" panose="020B0503020000020004" pitchFamily="50" charset="-127"/>
              </a:rPr>
              <a:t>아밀라아제</a:t>
            </a:r>
            <a:r>
              <a:rPr lang="en-US" altLang="ko-KR" b="1" dirty="0">
                <a:solidFill>
                  <a:srgbClr val="FF0000"/>
                </a:solidFill>
                <a:latin typeface="맑은 고딕" panose="020B0503020000020004" pitchFamily="50" charset="-127"/>
                <a:ea typeface="맑은 고딕" panose="020B0503020000020004" pitchFamily="50" charset="-127"/>
              </a:rPr>
              <a:t>”</a:t>
            </a:r>
          </a:p>
          <a:p>
            <a:pPr>
              <a:spcAft>
                <a:spcPts val="0"/>
              </a:spcAft>
            </a:pPr>
            <a:r>
              <a:rPr lang="en-US" altLang="ko-KR" sz="1400" b="1" dirty="0">
                <a:solidFill>
                  <a:srgbClr val="C00000"/>
                </a:solidFill>
                <a:latin typeface="맑은 고딕" panose="020B0503020000020004" pitchFamily="50" charset="-127"/>
                <a:ea typeface="맑은 고딕" panose="020B0503020000020004" pitchFamily="50" charset="-127"/>
              </a:rPr>
              <a:t>    </a:t>
            </a:r>
          </a:p>
          <a:p>
            <a:pPr marL="285750" indent="-285750">
              <a:spcAft>
                <a:spcPts val="0"/>
              </a:spcAft>
              <a:buFont typeface="Wingdings" panose="05000000000000000000" pitchFamily="2" charset="2"/>
              <a:buChar char="ü"/>
            </a:pPr>
            <a:r>
              <a:rPr lang="ko-KR" altLang="en-US" sz="1200" b="1" dirty="0">
                <a:solidFill>
                  <a:srgbClr val="000000"/>
                </a:solidFill>
                <a:latin typeface="맑은 고딕" panose="020B0503020000020004" pitchFamily="50" charset="-127"/>
                <a:ea typeface="맑은 고딕" panose="020B0503020000020004" pitchFamily="50" charset="-127"/>
              </a:rPr>
              <a:t>다이어트에 도움되는 단백질을 분해를 도와주며 소화</a:t>
            </a:r>
            <a:r>
              <a:rPr lang="en-US" altLang="ko-KR" sz="1200" b="1" dirty="0">
                <a:solidFill>
                  <a:srgbClr val="000000"/>
                </a:solidFill>
                <a:latin typeface="맑은 고딕" panose="020B0503020000020004" pitchFamily="50" charset="-127"/>
                <a:ea typeface="맑은 고딕" panose="020B0503020000020004" pitchFamily="50" charset="-127"/>
              </a:rPr>
              <a:t>, </a:t>
            </a:r>
            <a:r>
              <a:rPr lang="ko-KR" altLang="en-US" sz="1200" b="1" dirty="0">
                <a:solidFill>
                  <a:srgbClr val="000000"/>
                </a:solidFill>
                <a:latin typeface="맑은 고딕" panose="020B0503020000020004" pitchFamily="50" charset="-127"/>
                <a:ea typeface="맑은 고딕" panose="020B0503020000020004" pitchFamily="50" charset="-127"/>
              </a:rPr>
              <a:t>흡수되어 아미노산으로 </a:t>
            </a:r>
            <a:r>
              <a:rPr lang="ko-KR" altLang="en-US" sz="1200" b="1" dirty="0">
                <a:latin typeface="맑은 고딕" panose="020B0503020000020004" pitchFamily="50" charset="-127"/>
                <a:ea typeface="맑은 고딕" panose="020B0503020000020004" pitchFamily="50" charset="-127"/>
              </a:rPr>
              <a:t>분해 하는 </a:t>
            </a:r>
            <a:r>
              <a:rPr lang="en-US" altLang="ko-KR" sz="1600" b="1" dirty="0">
                <a:solidFill>
                  <a:srgbClr val="FF0000"/>
                </a:solidFill>
                <a:latin typeface="맑은 고딕" panose="020B0503020000020004" pitchFamily="50" charset="-127"/>
                <a:ea typeface="맑은 고딕" panose="020B0503020000020004" pitchFamily="50" charset="-127"/>
              </a:rPr>
              <a:t>“</a:t>
            </a:r>
            <a:r>
              <a:rPr lang="ko-KR" altLang="en-US" sz="1600" b="1" dirty="0" err="1">
                <a:solidFill>
                  <a:srgbClr val="FF0000"/>
                </a:solidFill>
                <a:latin typeface="맑은 고딕" panose="020B0503020000020004" pitchFamily="50" charset="-127"/>
                <a:ea typeface="맑은 고딕" panose="020B0503020000020004" pitchFamily="50" charset="-127"/>
              </a:rPr>
              <a:t>프로테아제</a:t>
            </a:r>
            <a:r>
              <a:rPr lang="en-US" altLang="ko-KR" sz="1600" b="1" dirty="0">
                <a:solidFill>
                  <a:srgbClr val="C00000"/>
                </a:solidFill>
                <a:latin typeface="맑은 고딕" panose="020B0503020000020004" pitchFamily="50" charset="-127"/>
                <a:ea typeface="맑은 고딕" panose="020B0503020000020004" pitchFamily="50" charset="-127"/>
              </a:rPr>
              <a:t>”</a:t>
            </a:r>
          </a:p>
          <a:p>
            <a:pPr marL="285750" indent="-285750">
              <a:spcAft>
                <a:spcPts val="0"/>
              </a:spcAft>
              <a:buFont typeface="Wingdings" panose="05000000000000000000" pitchFamily="2" charset="2"/>
              <a:buChar char="ü"/>
            </a:pPr>
            <a:endParaRPr lang="en-US" altLang="ko-KR" sz="1200" b="1" dirty="0">
              <a:solidFill>
                <a:srgbClr val="C0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r>
              <a:rPr lang="ko-KR" altLang="en-US" sz="1200" b="1" dirty="0">
                <a:solidFill>
                  <a:srgbClr val="000000"/>
                </a:solidFill>
                <a:latin typeface="맑은 고딕" panose="020B0503020000020004" pitchFamily="50" charset="-127"/>
                <a:ea typeface="맑은 고딕" panose="020B0503020000020004" pitchFamily="50" charset="-127"/>
              </a:rPr>
              <a:t>다이어트에 필수</a:t>
            </a:r>
            <a:r>
              <a:rPr lang="en-US" altLang="ko-KR" sz="1200" b="1" dirty="0">
                <a:solidFill>
                  <a:srgbClr val="000000"/>
                </a:solidFill>
                <a:latin typeface="맑은 고딕" panose="020B0503020000020004" pitchFamily="50" charset="-127"/>
                <a:ea typeface="맑은 고딕" panose="020B0503020000020004" pitchFamily="50" charset="-127"/>
              </a:rPr>
              <a:t>, </a:t>
            </a:r>
            <a:r>
              <a:rPr lang="ko-KR" altLang="en-US" sz="1200" b="1" dirty="0">
                <a:solidFill>
                  <a:srgbClr val="000000"/>
                </a:solidFill>
                <a:latin typeface="맑은 고딕" panose="020B0503020000020004" pitchFamily="50" charset="-127"/>
                <a:ea typeface="맑은 고딕" panose="020B0503020000020004" pitchFamily="50" charset="-127"/>
              </a:rPr>
              <a:t>지방을 분해하여 지방산과 </a:t>
            </a:r>
            <a:r>
              <a:rPr lang="ko-KR" altLang="en-US" sz="1200" b="1" dirty="0" err="1">
                <a:solidFill>
                  <a:srgbClr val="000000"/>
                </a:solidFill>
                <a:latin typeface="맑은 고딕" panose="020B0503020000020004" pitchFamily="50" charset="-127"/>
                <a:ea typeface="맑은 고딕" panose="020B0503020000020004" pitchFamily="50" charset="-127"/>
              </a:rPr>
              <a:t>모노글리세리드를</a:t>
            </a:r>
            <a:r>
              <a:rPr lang="ko-KR" altLang="en-US" sz="1200" b="1" dirty="0">
                <a:solidFill>
                  <a:srgbClr val="000000"/>
                </a:solidFill>
                <a:latin typeface="맑은 고딕" panose="020B0503020000020004" pitchFamily="50" charset="-127"/>
                <a:ea typeface="맑은 고딕" panose="020B0503020000020004" pitchFamily="50" charset="-127"/>
              </a:rPr>
              <a:t> 분해하는  </a:t>
            </a:r>
            <a:r>
              <a:rPr lang="en-US" altLang="ko-KR" sz="1600" b="1" dirty="0">
                <a:solidFill>
                  <a:srgbClr val="FF0000"/>
                </a:solidFill>
                <a:latin typeface="맑은 고딕" panose="020B0503020000020004" pitchFamily="50" charset="-127"/>
                <a:ea typeface="맑은 고딕" panose="020B0503020000020004" pitchFamily="50" charset="-127"/>
              </a:rPr>
              <a:t>“</a:t>
            </a:r>
            <a:r>
              <a:rPr lang="ko-KR" altLang="en-US" sz="1600" b="1" dirty="0" err="1">
                <a:solidFill>
                  <a:srgbClr val="FF0000"/>
                </a:solidFill>
                <a:latin typeface="맑은 고딕" panose="020B0503020000020004" pitchFamily="50" charset="-127"/>
                <a:ea typeface="맑은 고딕" panose="020B0503020000020004" pitchFamily="50" charset="-127"/>
              </a:rPr>
              <a:t>라파아제</a:t>
            </a:r>
            <a:r>
              <a:rPr lang="en-US" altLang="ko-KR" sz="1600" b="1" dirty="0">
                <a:solidFill>
                  <a:srgbClr val="FF0000"/>
                </a:solidFill>
                <a:latin typeface="맑은 고딕" panose="020B0503020000020004" pitchFamily="50" charset="-127"/>
                <a:ea typeface="맑은 고딕" panose="020B0503020000020004" pitchFamily="50" charset="-127"/>
              </a:rPr>
              <a:t>”</a:t>
            </a:r>
          </a:p>
          <a:p>
            <a:pPr marL="285750" indent="-285750">
              <a:spcAft>
                <a:spcPts val="0"/>
              </a:spcAft>
              <a:buFont typeface="Wingdings" panose="05000000000000000000" pitchFamily="2" charset="2"/>
              <a:buChar char="ü"/>
            </a:pPr>
            <a:endParaRPr lang="en-US" altLang="ko-KR" sz="1600" b="1" dirty="0">
              <a:solidFill>
                <a:srgbClr val="FF0000"/>
              </a:solidFill>
              <a:latin typeface="맑은 고딕" panose="020B0503020000020004" pitchFamily="50" charset="-127"/>
              <a:ea typeface="맑은 고딕" panose="020B0503020000020004" pitchFamily="50" charset="-127"/>
            </a:endParaRPr>
          </a:p>
          <a:p>
            <a:pPr>
              <a:spcAft>
                <a:spcPts val="0"/>
              </a:spcAft>
            </a:pPr>
            <a:endParaRPr lang="en-US" altLang="ko-KR" sz="1600" b="1" dirty="0">
              <a:solidFill>
                <a:srgbClr val="FF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endParaRPr lang="en-US" altLang="ko-KR" sz="1600" b="1" dirty="0">
              <a:solidFill>
                <a:srgbClr val="FF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endParaRPr lang="en-US" altLang="ko-KR" sz="1600" b="1" dirty="0">
              <a:solidFill>
                <a:srgbClr val="FF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endParaRPr lang="en-US" altLang="ko-KR" sz="1600" b="1" dirty="0">
              <a:solidFill>
                <a:srgbClr val="FF0000"/>
              </a:solidFill>
              <a:latin typeface="맑은 고딕" panose="020B0503020000020004" pitchFamily="50" charset="-127"/>
              <a:ea typeface="맑은 고딕" panose="020B0503020000020004" pitchFamily="50" charset="-127"/>
            </a:endParaRPr>
          </a:p>
          <a:p>
            <a:pPr>
              <a:spcAft>
                <a:spcPts val="0"/>
              </a:spcAft>
            </a:pPr>
            <a:endParaRPr lang="en-US" altLang="ko-KR" sz="1600" b="1" dirty="0">
              <a:solidFill>
                <a:srgbClr val="FF0000"/>
              </a:solidFill>
              <a:latin typeface="맑은 고딕" panose="020B0503020000020004" pitchFamily="50" charset="-127"/>
              <a:ea typeface="맑은 고딕" panose="020B0503020000020004" pitchFamily="50" charset="-127"/>
            </a:endParaRPr>
          </a:p>
          <a:p>
            <a:pPr>
              <a:spcAft>
                <a:spcPts val="0"/>
              </a:spcAft>
            </a:pPr>
            <a:endParaRPr lang="en-US" altLang="ko-KR" sz="1600" b="1" dirty="0">
              <a:solidFill>
                <a:srgbClr val="FF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endParaRPr lang="en-US" altLang="ko-KR" sz="1600" b="1" dirty="0">
              <a:solidFill>
                <a:srgbClr val="FF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endParaRPr lang="ko-KR" altLang="ko-KR" sz="1600" b="1" dirty="0">
              <a:solidFill>
                <a:srgbClr val="FF0000"/>
              </a:solidFill>
              <a:latin typeface="맑은 고딕" panose="020B0503020000020004" pitchFamily="50" charset="-127"/>
              <a:ea typeface="맑은 고딕" panose="020B0503020000020004" pitchFamily="50" charset="-127"/>
            </a:endParaRPr>
          </a:p>
        </p:txBody>
      </p:sp>
      <p:sp>
        <p:nvSpPr>
          <p:cNvPr id="9" name="직사각형 22">
            <a:extLst>
              <a:ext uri="{FF2B5EF4-FFF2-40B4-BE49-F238E27FC236}">
                <a16:creationId xmlns:a16="http://schemas.microsoft.com/office/drawing/2014/main" id="{E95AC079-80D7-0340-B7AC-B07378E84D9C}"/>
              </a:ext>
            </a:extLst>
          </p:cNvPr>
          <p:cNvSpPr/>
          <p:nvPr/>
        </p:nvSpPr>
        <p:spPr>
          <a:xfrm>
            <a:off x="2098877" y="2530625"/>
            <a:ext cx="8441648" cy="1508105"/>
          </a:xfrm>
          <a:prstGeom prst="rect">
            <a:avLst/>
          </a:prstGeom>
          <a:solidFill>
            <a:schemeClr val="bg1">
              <a:lumMod val="85000"/>
            </a:schemeClr>
          </a:solidFill>
        </p:spPr>
        <p:txBody>
          <a:bodyPr wrap="square">
            <a:spAutoFit/>
          </a:bodyPr>
          <a:lstStyle/>
          <a:p>
            <a:pPr marL="285750" indent="-285750">
              <a:spcAft>
                <a:spcPts val="0"/>
              </a:spcAft>
              <a:buFont typeface="Wingdings" panose="05000000000000000000" pitchFamily="2" charset="2"/>
              <a:buChar char="ü"/>
            </a:pPr>
            <a:r>
              <a:rPr lang="ko-KR" altLang="en-US" sz="1200" b="1" dirty="0">
                <a:solidFill>
                  <a:srgbClr val="000000"/>
                </a:solidFill>
                <a:latin typeface="맑은 고딕" panose="020B0503020000020004" pitchFamily="50" charset="-127"/>
                <a:ea typeface="맑은 고딕" panose="020B0503020000020004" pitchFamily="50" charset="-127"/>
              </a:rPr>
              <a:t> </a:t>
            </a:r>
            <a:r>
              <a:rPr lang="en-US" altLang="ko-KR" b="1" dirty="0">
                <a:solidFill>
                  <a:srgbClr val="FF0000"/>
                </a:solidFill>
                <a:latin typeface="맑은 고딕" panose="020B0503020000020004" pitchFamily="50" charset="-127"/>
                <a:ea typeface="맑은 고딕" panose="020B0503020000020004" pitchFamily="50" charset="-127"/>
              </a:rPr>
              <a:t>“Amylase” </a:t>
            </a:r>
            <a:r>
              <a:rPr lang="en-US" altLang="ko-KR" sz="1200" b="1" dirty="0">
                <a:solidFill>
                  <a:srgbClr val="000000"/>
                </a:solidFill>
                <a:latin typeface="맑은 고딕" panose="020B0503020000020004" pitchFamily="50" charset="-127"/>
                <a:ea typeface="맑은 고딕" panose="020B0503020000020004" pitchFamily="50" charset="-127"/>
              </a:rPr>
              <a:t>Essential for dieting and digesting carbs</a:t>
            </a:r>
            <a:endParaRPr lang="en-US" altLang="ko-KR" sz="1200" b="1" dirty="0">
              <a:solidFill>
                <a:srgbClr val="FF0000"/>
              </a:solidFill>
              <a:latin typeface="맑은 고딕" panose="020B0503020000020004" pitchFamily="50" charset="-127"/>
              <a:ea typeface="맑은 고딕" panose="020B0503020000020004" pitchFamily="50" charset="-127"/>
            </a:endParaRPr>
          </a:p>
          <a:p>
            <a:pPr>
              <a:spcAft>
                <a:spcPts val="0"/>
              </a:spcAft>
            </a:pPr>
            <a:r>
              <a:rPr lang="en-US" altLang="ko-KR" sz="1400" b="1" dirty="0">
                <a:solidFill>
                  <a:srgbClr val="C00000"/>
                </a:solidFill>
                <a:latin typeface="맑은 고딕" panose="020B0503020000020004" pitchFamily="50" charset="-127"/>
                <a:ea typeface="맑은 고딕" panose="020B0503020000020004" pitchFamily="50" charset="-127"/>
              </a:rPr>
              <a:t>    </a:t>
            </a:r>
          </a:p>
          <a:p>
            <a:pPr marL="285750" indent="-285750">
              <a:spcAft>
                <a:spcPts val="0"/>
              </a:spcAft>
              <a:buFont typeface="Wingdings" panose="05000000000000000000" pitchFamily="2" charset="2"/>
              <a:buChar char="ü"/>
            </a:pPr>
            <a:r>
              <a:rPr lang="en-US" altLang="ko-KR" b="1" dirty="0">
                <a:solidFill>
                  <a:srgbClr val="FF0000"/>
                </a:solidFill>
                <a:latin typeface="맑은 고딕" panose="020B0503020000020004" pitchFamily="50" charset="-127"/>
                <a:ea typeface="맑은 고딕" panose="020B0503020000020004" pitchFamily="50" charset="-127"/>
              </a:rPr>
              <a:t>“Protease</a:t>
            </a:r>
            <a:r>
              <a:rPr lang="en-US" altLang="ko-KR" b="1" dirty="0">
                <a:solidFill>
                  <a:srgbClr val="C00000"/>
                </a:solidFill>
                <a:latin typeface="맑은 고딕" panose="020B0503020000020004" pitchFamily="50" charset="-127"/>
                <a:ea typeface="맑은 고딕" panose="020B0503020000020004" pitchFamily="50" charset="-127"/>
              </a:rPr>
              <a:t>” </a:t>
            </a:r>
            <a:r>
              <a:rPr lang="en-US" altLang="ko-KR" sz="1200" b="1" dirty="0">
                <a:solidFill>
                  <a:srgbClr val="000000"/>
                </a:solidFill>
                <a:latin typeface="맑은 고딕" panose="020B0503020000020004" pitchFamily="50" charset="-127"/>
                <a:ea typeface="맑은 고딕" panose="020B0503020000020004" pitchFamily="50" charset="-127"/>
              </a:rPr>
              <a:t>Helps to break down proteins, which contribute to a healthy diet, and helps to absorb and break it down into amino acids </a:t>
            </a:r>
          </a:p>
          <a:p>
            <a:pPr marL="285750" indent="-285750">
              <a:spcAft>
                <a:spcPts val="0"/>
              </a:spcAft>
              <a:buFont typeface="Wingdings" panose="05000000000000000000" pitchFamily="2" charset="2"/>
              <a:buChar char="ü"/>
            </a:pPr>
            <a:endParaRPr lang="en-US" altLang="ko-KR" sz="1200" b="1" dirty="0">
              <a:solidFill>
                <a:srgbClr val="000000"/>
              </a:solidFill>
              <a:latin typeface="맑은 고딕" panose="020B0503020000020004" pitchFamily="50" charset="-127"/>
              <a:ea typeface="맑은 고딕" panose="020B0503020000020004" pitchFamily="50" charset="-127"/>
            </a:endParaRPr>
          </a:p>
          <a:p>
            <a:pPr marL="285750" indent="-285750">
              <a:spcAft>
                <a:spcPts val="0"/>
              </a:spcAft>
              <a:buFont typeface="Wingdings" panose="05000000000000000000" pitchFamily="2" charset="2"/>
              <a:buChar char="ü"/>
            </a:pPr>
            <a:r>
              <a:rPr lang="en-US" altLang="ko-KR" b="1" dirty="0">
                <a:solidFill>
                  <a:srgbClr val="FF0000"/>
                </a:solidFill>
                <a:latin typeface="맑은 고딕" panose="020B0503020000020004" pitchFamily="50" charset="-127"/>
                <a:ea typeface="맑은 고딕" panose="020B0503020000020004" pitchFamily="50" charset="-127"/>
              </a:rPr>
              <a:t>“Lipase”</a:t>
            </a:r>
            <a:r>
              <a:rPr lang="en-US" altLang="ko-KR" sz="1200" b="1" dirty="0">
                <a:latin typeface="맑은 고딕" panose="020B0503020000020004" pitchFamily="50" charset="-127"/>
                <a:ea typeface="맑은 고딕" panose="020B0503020000020004" pitchFamily="50" charset="-127"/>
              </a:rPr>
              <a:t> Essential for dieting and breaking down fats and monoglycerides</a:t>
            </a:r>
            <a:endParaRPr lang="ko-KR" altLang="ko-KR" b="1" dirty="0">
              <a:solidFill>
                <a:srgbClr val="FF0000"/>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14970887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2023" y="157833"/>
            <a:ext cx="7258049" cy="584775"/>
          </a:xfrm>
          <a:prstGeom prst="rect">
            <a:avLst/>
          </a:prstGeom>
          <a:noFill/>
        </p:spPr>
        <p:txBody>
          <a:bodyPr wrap="square" rtlCol="0">
            <a:spAutoFit/>
          </a:bodyPr>
          <a:lstStyle/>
          <a:p>
            <a:r>
              <a:rPr lang="en-US" altLang="ko-KR" sz="3200" b="1" dirty="0">
                <a:latin typeface="+mj-ea"/>
                <a:ea typeface="+mj-ea"/>
              </a:rPr>
              <a:t>Wait, Lets Look at Enzyme Activity!</a:t>
            </a:r>
            <a:endParaRPr lang="ko-KR" altLang="en-US" sz="3200" b="1" dirty="0">
              <a:latin typeface="+mj-ea"/>
              <a:ea typeface="+mj-ea"/>
            </a:endParaRPr>
          </a:p>
        </p:txBody>
      </p:sp>
      <p:pic>
        <p:nvPicPr>
          <p:cNvPr id="6" name="그림 5"/>
          <p:cNvPicPr>
            <a:picLocks noChangeAspect="1"/>
          </p:cNvPicPr>
          <p:nvPr/>
        </p:nvPicPr>
        <p:blipFill rotWithShape="1">
          <a:blip r:embed="rId3"/>
          <a:srcRect l="29479" t="24437" r="30833" b="21675"/>
          <a:stretch/>
        </p:blipFill>
        <p:spPr>
          <a:xfrm>
            <a:off x="2286000" y="1009650"/>
            <a:ext cx="7258050" cy="5010150"/>
          </a:xfrm>
          <a:prstGeom prst="rect">
            <a:avLst/>
          </a:prstGeom>
        </p:spPr>
      </p:pic>
      <p:sp>
        <p:nvSpPr>
          <p:cNvPr id="7" name="직사각형 6"/>
          <p:cNvSpPr/>
          <p:nvPr/>
        </p:nvSpPr>
        <p:spPr>
          <a:xfrm>
            <a:off x="7434943" y="3947726"/>
            <a:ext cx="1436914" cy="3156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직사각형 7"/>
          <p:cNvSpPr/>
          <p:nvPr/>
        </p:nvSpPr>
        <p:spPr>
          <a:xfrm>
            <a:off x="7434943" y="4887685"/>
            <a:ext cx="1436914" cy="3156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TextBox 1">
            <a:extLst>
              <a:ext uri="{FF2B5EF4-FFF2-40B4-BE49-F238E27FC236}">
                <a16:creationId xmlns:a16="http://schemas.microsoft.com/office/drawing/2014/main" id="{E7F42B37-1F2A-0A42-94EF-96C3AD4BCD40}"/>
              </a:ext>
            </a:extLst>
          </p:cNvPr>
          <p:cNvSpPr txBox="1"/>
          <p:nvPr/>
        </p:nvSpPr>
        <p:spPr>
          <a:xfrm>
            <a:off x="3208175" y="1194342"/>
            <a:ext cx="5917164" cy="1754326"/>
          </a:xfrm>
          <a:prstGeom prst="rect">
            <a:avLst/>
          </a:prstGeom>
          <a:solidFill>
            <a:schemeClr val="bg1"/>
          </a:solidFill>
        </p:spPr>
        <p:txBody>
          <a:bodyPr wrap="square" rtlCol="0">
            <a:spAutoFit/>
          </a:bodyPr>
          <a:lstStyle/>
          <a:p>
            <a:pPr algn="ctr"/>
            <a:r>
              <a:rPr lang="en-US" dirty="0"/>
              <a:t>When choosing enzyme supplements,</a:t>
            </a:r>
            <a:br>
              <a:rPr lang="en-US" dirty="0"/>
            </a:br>
            <a:r>
              <a:rPr lang="en-US" b="1" dirty="0">
                <a:solidFill>
                  <a:schemeClr val="accent2"/>
                </a:solidFill>
              </a:rPr>
              <a:t>always remember to check Enzyme Activity</a:t>
            </a:r>
            <a:r>
              <a:rPr lang="en-US" dirty="0"/>
              <a:t>!</a:t>
            </a:r>
          </a:p>
          <a:p>
            <a:pPr algn="ctr"/>
            <a:endParaRPr lang="en-US" dirty="0"/>
          </a:p>
          <a:p>
            <a:pPr algn="ctr"/>
            <a:br>
              <a:rPr lang="en-US" dirty="0"/>
            </a:br>
            <a:r>
              <a:rPr lang="en-US" dirty="0"/>
              <a:t>The higher the level of enzyme activity, the faster the enzyme can break down nutrients.</a:t>
            </a:r>
          </a:p>
        </p:txBody>
      </p:sp>
      <p:sp>
        <p:nvSpPr>
          <p:cNvPr id="4" name="TextBox 3">
            <a:extLst>
              <a:ext uri="{FF2B5EF4-FFF2-40B4-BE49-F238E27FC236}">
                <a16:creationId xmlns:a16="http://schemas.microsoft.com/office/drawing/2014/main" id="{A27AC628-EA4E-1547-BD2F-4AF9D0DA2969}"/>
              </a:ext>
            </a:extLst>
          </p:cNvPr>
          <p:cNvSpPr txBox="1"/>
          <p:nvPr/>
        </p:nvSpPr>
        <p:spPr>
          <a:xfrm>
            <a:off x="5477784" y="3920903"/>
            <a:ext cx="1669336" cy="369332"/>
          </a:xfrm>
          <a:prstGeom prst="rect">
            <a:avLst/>
          </a:prstGeom>
          <a:solidFill>
            <a:schemeClr val="accent2"/>
          </a:solidFill>
        </p:spPr>
        <p:txBody>
          <a:bodyPr wrap="square" rtlCol="0">
            <a:spAutoFit/>
          </a:bodyPr>
          <a:lstStyle/>
          <a:p>
            <a:r>
              <a:rPr lang="el-GR" b="1" dirty="0">
                <a:solidFill>
                  <a:schemeClr val="bg1"/>
                </a:solidFill>
              </a:rPr>
              <a:t>α-</a:t>
            </a:r>
            <a:r>
              <a:rPr lang="en-US" b="1" dirty="0">
                <a:solidFill>
                  <a:schemeClr val="bg1"/>
                </a:solidFill>
              </a:rPr>
              <a:t>Amylase</a:t>
            </a:r>
            <a:endParaRPr lang="en-US" dirty="0">
              <a:solidFill>
                <a:schemeClr val="bg1"/>
              </a:solidFill>
            </a:endParaRPr>
          </a:p>
        </p:txBody>
      </p:sp>
      <p:sp>
        <p:nvSpPr>
          <p:cNvPr id="9" name="TextBox 8">
            <a:extLst>
              <a:ext uri="{FF2B5EF4-FFF2-40B4-BE49-F238E27FC236}">
                <a16:creationId xmlns:a16="http://schemas.microsoft.com/office/drawing/2014/main" id="{A35E1537-2B0C-1A4F-B73D-35E1DC55ABB3}"/>
              </a:ext>
            </a:extLst>
          </p:cNvPr>
          <p:cNvSpPr txBox="1"/>
          <p:nvPr/>
        </p:nvSpPr>
        <p:spPr>
          <a:xfrm>
            <a:off x="5659309" y="4893138"/>
            <a:ext cx="1306286" cy="369332"/>
          </a:xfrm>
          <a:prstGeom prst="rect">
            <a:avLst/>
          </a:prstGeom>
          <a:solidFill>
            <a:schemeClr val="accent2"/>
          </a:solidFill>
        </p:spPr>
        <p:txBody>
          <a:bodyPr wrap="square" rtlCol="0">
            <a:spAutoFit/>
          </a:bodyPr>
          <a:lstStyle/>
          <a:p>
            <a:r>
              <a:rPr lang="en-US" b="1" dirty="0">
                <a:solidFill>
                  <a:schemeClr val="bg1"/>
                </a:solidFill>
              </a:rPr>
              <a:t>Protease</a:t>
            </a:r>
            <a:endParaRPr lang="en-US" dirty="0">
              <a:solidFill>
                <a:schemeClr val="bg1"/>
              </a:solidFill>
            </a:endParaRPr>
          </a:p>
        </p:txBody>
      </p:sp>
    </p:spTree>
    <p:extLst>
      <p:ext uri="{BB962C8B-B14F-4D97-AF65-F5344CB8AC3E}">
        <p14:creationId xmlns:p14="http://schemas.microsoft.com/office/powerpoint/2010/main" val="91624081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2024" y="157833"/>
            <a:ext cx="7216482" cy="584775"/>
          </a:xfrm>
          <a:prstGeom prst="rect">
            <a:avLst/>
          </a:prstGeom>
          <a:noFill/>
        </p:spPr>
        <p:txBody>
          <a:bodyPr wrap="square" rtlCol="0">
            <a:spAutoFit/>
          </a:bodyPr>
          <a:lstStyle/>
          <a:p>
            <a:r>
              <a:rPr lang="en-US" altLang="ko-KR" sz="3200" b="1" dirty="0">
                <a:latin typeface="+mj-ea"/>
              </a:rPr>
              <a:t>Wait, Lets Look at Enzyme Activity!</a:t>
            </a:r>
            <a:endParaRPr lang="ko-KR" altLang="en-US" sz="3200" b="1" dirty="0">
              <a:latin typeface="+mj-ea"/>
            </a:endParaRPr>
          </a:p>
        </p:txBody>
      </p:sp>
      <p:pic>
        <p:nvPicPr>
          <p:cNvPr id="2" name="그림 1"/>
          <p:cNvPicPr>
            <a:picLocks noChangeAspect="1"/>
          </p:cNvPicPr>
          <p:nvPr/>
        </p:nvPicPr>
        <p:blipFill rotWithShape="1">
          <a:blip r:embed="rId2"/>
          <a:srcRect l="26666" t="17704" r="27916" b="9852"/>
          <a:stretch/>
        </p:blipFill>
        <p:spPr>
          <a:xfrm>
            <a:off x="2377440" y="1036320"/>
            <a:ext cx="7665720" cy="4953000"/>
          </a:xfrm>
          <a:prstGeom prst="rect">
            <a:avLst/>
          </a:prstGeom>
        </p:spPr>
      </p:pic>
      <p:sp>
        <p:nvSpPr>
          <p:cNvPr id="4" name="TextBox 3"/>
          <p:cNvSpPr txBox="1"/>
          <p:nvPr/>
        </p:nvSpPr>
        <p:spPr>
          <a:xfrm>
            <a:off x="7240866" y="157833"/>
            <a:ext cx="3881224" cy="646331"/>
          </a:xfrm>
          <a:prstGeom prst="rect">
            <a:avLst/>
          </a:prstGeom>
          <a:solidFill>
            <a:srgbClr val="FF0000"/>
          </a:solidFill>
        </p:spPr>
        <p:txBody>
          <a:bodyPr wrap="square" rtlCol="0">
            <a:spAutoFit/>
          </a:bodyPr>
          <a:lstStyle/>
          <a:p>
            <a:r>
              <a:rPr lang="en-US" altLang="ko-KR" sz="3600" b="1" dirty="0">
                <a:solidFill>
                  <a:schemeClr val="bg1"/>
                </a:solidFill>
              </a:rPr>
              <a:t>Breaking Down</a:t>
            </a:r>
            <a:endParaRPr lang="ko-KR" altLang="en-US" sz="3600" b="1" dirty="0">
              <a:solidFill>
                <a:schemeClr val="bg1"/>
              </a:solidFill>
            </a:endParaRPr>
          </a:p>
        </p:txBody>
      </p:sp>
      <p:sp>
        <p:nvSpPr>
          <p:cNvPr id="5" name="TextBox 4">
            <a:extLst>
              <a:ext uri="{FF2B5EF4-FFF2-40B4-BE49-F238E27FC236}">
                <a16:creationId xmlns:a16="http://schemas.microsoft.com/office/drawing/2014/main" id="{D1AC1F44-7793-4445-B2E7-EEF7EB0822D8}"/>
              </a:ext>
            </a:extLst>
          </p:cNvPr>
          <p:cNvSpPr txBox="1"/>
          <p:nvPr/>
        </p:nvSpPr>
        <p:spPr>
          <a:xfrm>
            <a:off x="2377439" y="2967315"/>
            <a:ext cx="1876697" cy="400110"/>
          </a:xfrm>
          <a:prstGeom prst="rect">
            <a:avLst/>
          </a:prstGeom>
          <a:solidFill>
            <a:schemeClr val="accent2"/>
          </a:solidFill>
        </p:spPr>
        <p:txBody>
          <a:bodyPr wrap="square" rtlCol="0">
            <a:spAutoFit/>
          </a:bodyPr>
          <a:lstStyle/>
          <a:p>
            <a:r>
              <a:rPr lang="en-US" sz="1000" b="1" dirty="0">
                <a:solidFill>
                  <a:schemeClr val="bg1"/>
                </a:solidFill>
              </a:rPr>
              <a:t>Bread + Water + Digestive</a:t>
            </a:r>
          </a:p>
          <a:p>
            <a:r>
              <a:rPr lang="en-US" sz="1000" b="1" dirty="0">
                <a:solidFill>
                  <a:schemeClr val="bg1"/>
                </a:solidFill>
              </a:rPr>
              <a:t>Enzyme Complex</a:t>
            </a:r>
          </a:p>
        </p:txBody>
      </p:sp>
      <p:sp>
        <p:nvSpPr>
          <p:cNvPr id="6" name="TextBox 5">
            <a:extLst>
              <a:ext uri="{FF2B5EF4-FFF2-40B4-BE49-F238E27FC236}">
                <a16:creationId xmlns:a16="http://schemas.microsoft.com/office/drawing/2014/main" id="{300212CA-62D4-6746-B162-03E3F73D6524}"/>
              </a:ext>
            </a:extLst>
          </p:cNvPr>
          <p:cNvSpPr txBox="1"/>
          <p:nvPr/>
        </p:nvSpPr>
        <p:spPr>
          <a:xfrm>
            <a:off x="4281171" y="2981929"/>
            <a:ext cx="1386204" cy="246221"/>
          </a:xfrm>
          <a:prstGeom prst="rect">
            <a:avLst/>
          </a:prstGeom>
          <a:solidFill>
            <a:schemeClr val="bg1">
              <a:lumMod val="85000"/>
            </a:schemeClr>
          </a:solidFill>
        </p:spPr>
        <p:txBody>
          <a:bodyPr wrap="square" rtlCol="0">
            <a:spAutoFit/>
          </a:bodyPr>
          <a:lstStyle/>
          <a:p>
            <a:r>
              <a:rPr lang="en-US" sz="1000" b="1" dirty="0"/>
              <a:t>Bread + Water </a:t>
            </a:r>
          </a:p>
        </p:txBody>
      </p:sp>
      <p:sp>
        <p:nvSpPr>
          <p:cNvPr id="7" name="TextBox 6">
            <a:extLst>
              <a:ext uri="{FF2B5EF4-FFF2-40B4-BE49-F238E27FC236}">
                <a16:creationId xmlns:a16="http://schemas.microsoft.com/office/drawing/2014/main" id="{634495A2-951E-5046-8C47-C46A8A6FF95F}"/>
              </a:ext>
            </a:extLst>
          </p:cNvPr>
          <p:cNvSpPr txBox="1"/>
          <p:nvPr/>
        </p:nvSpPr>
        <p:spPr>
          <a:xfrm>
            <a:off x="5739170" y="1909038"/>
            <a:ext cx="818384" cy="215444"/>
          </a:xfrm>
          <a:prstGeom prst="rect">
            <a:avLst/>
          </a:prstGeom>
          <a:solidFill>
            <a:schemeClr val="accent2"/>
          </a:solidFill>
        </p:spPr>
        <p:txBody>
          <a:bodyPr wrap="square" rtlCol="0">
            <a:spAutoFit/>
          </a:bodyPr>
          <a:lstStyle/>
          <a:p>
            <a:r>
              <a:rPr lang="en-US" sz="800" b="1" dirty="0"/>
              <a:t>3 hours later</a:t>
            </a:r>
          </a:p>
        </p:txBody>
      </p:sp>
      <p:sp>
        <p:nvSpPr>
          <p:cNvPr id="8" name="TextBox 7">
            <a:extLst>
              <a:ext uri="{FF2B5EF4-FFF2-40B4-BE49-F238E27FC236}">
                <a16:creationId xmlns:a16="http://schemas.microsoft.com/office/drawing/2014/main" id="{FBB09AB0-7E7B-6141-AEF9-86A74C33DF03}"/>
              </a:ext>
            </a:extLst>
          </p:cNvPr>
          <p:cNvSpPr txBox="1"/>
          <p:nvPr/>
        </p:nvSpPr>
        <p:spPr>
          <a:xfrm>
            <a:off x="5832033" y="4486914"/>
            <a:ext cx="818384" cy="215444"/>
          </a:xfrm>
          <a:prstGeom prst="rect">
            <a:avLst/>
          </a:prstGeom>
          <a:solidFill>
            <a:schemeClr val="accent2"/>
          </a:solidFill>
        </p:spPr>
        <p:txBody>
          <a:bodyPr wrap="square" rtlCol="0">
            <a:spAutoFit/>
          </a:bodyPr>
          <a:lstStyle/>
          <a:p>
            <a:r>
              <a:rPr lang="en-US" sz="800" b="1" dirty="0"/>
              <a:t>3 hours later</a:t>
            </a:r>
          </a:p>
        </p:txBody>
      </p:sp>
      <p:sp>
        <p:nvSpPr>
          <p:cNvPr id="9" name="TextBox 8">
            <a:extLst>
              <a:ext uri="{FF2B5EF4-FFF2-40B4-BE49-F238E27FC236}">
                <a16:creationId xmlns:a16="http://schemas.microsoft.com/office/drawing/2014/main" id="{E11235E5-F6CF-0B40-8345-90503AC5C768}"/>
              </a:ext>
            </a:extLst>
          </p:cNvPr>
          <p:cNvSpPr txBox="1"/>
          <p:nvPr/>
        </p:nvSpPr>
        <p:spPr>
          <a:xfrm>
            <a:off x="6650417" y="2997319"/>
            <a:ext cx="1876696" cy="400110"/>
          </a:xfrm>
          <a:prstGeom prst="rect">
            <a:avLst/>
          </a:prstGeom>
          <a:solidFill>
            <a:schemeClr val="accent2"/>
          </a:solidFill>
        </p:spPr>
        <p:txBody>
          <a:bodyPr wrap="square" rtlCol="0">
            <a:spAutoFit/>
          </a:bodyPr>
          <a:lstStyle/>
          <a:p>
            <a:r>
              <a:rPr lang="en-US" sz="1000" b="1" dirty="0">
                <a:solidFill>
                  <a:schemeClr val="bg1"/>
                </a:solidFill>
              </a:rPr>
              <a:t>Bread + Water + Digestive</a:t>
            </a:r>
          </a:p>
          <a:p>
            <a:r>
              <a:rPr lang="en-US" sz="1000" b="1" dirty="0">
                <a:solidFill>
                  <a:schemeClr val="bg1"/>
                </a:solidFill>
              </a:rPr>
              <a:t>Enzyme Complex</a:t>
            </a:r>
          </a:p>
        </p:txBody>
      </p:sp>
      <p:sp>
        <p:nvSpPr>
          <p:cNvPr id="10" name="TextBox 9">
            <a:extLst>
              <a:ext uri="{FF2B5EF4-FFF2-40B4-BE49-F238E27FC236}">
                <a16:creationId xmlns:a16="http://schemas.microsoft.com/office/drawing/2014/main" id="{9E64AF99-76DA-C943-B3D1-3224B980C490}"/>
              </a:ext>
            </a:extLst>
          </p:cNvPr>
          <p:cNvSpPr txBox="1"/>
          <p:nvPr/>
        </p:nvSpPr>
        <p:spPr>
          <a:xfrm>
            <a:off x="8608700" y="3038322"/>
            <a:ext cx="1145512" cy="246221"/>
          </a:xfrm>
          <a:prstGeom prst="rect">
            <a:avLst/>
          </a:prstGeom>
          <a:solidFill>
            <a:schemeClr val="bg1">
              <a:lumMod val="85000"/>
            </a:schemeClr>
          </a:solidFill>
        </p:spPr>
        <p:txBody>
          <a:bodyPr wrap="square" rtlCol="0">
            <a:spAutoFit/>
          </a:bodyPr>
          <a:lstStyle/>
          <a:p>
            <a:r>
              <a:rPr lang="en-US" sz="1000" b="1" dirty="0"/>
              <a:t>Bread + Water </a:t>
            </a:r>
          </a:p>
        </p:txBody>
      </p:sp>
      <p:sp>
        <p:nvSpPr>
          <p:cNvPr id="11" name="TextBox 10">
            <a:extLst>
              <a:ext uri="{FF2B5EF4-FFF2-40B4-BE49-F238E27FC236}">
                <a16:creationId xmlns:a16="http://schemas.microsoft.com/office/drawing/2014/main" id="{F4B5A453-1279-7C44-B7A7-C4372C5FD149}"/>
              </a:ext>
            </a:extLst>
          </p:cNvPr>
          <p:cNvSpPr txBox="1"/>
          <p:nvPr/>
        </p:nvSpPr>
        <p:spPr>
          <a:xfrm>
            <a:off x="2240588" y="5517376"/>
            <a:ext cx="2058747" cy="400110"/>
          </a:xfrm>
          <a:prstGeom prst="rect">
            <a:avLst/>
          </a:prstGeom>
          <a:solidFill>
            <a:schemeClr val="accent2"/>
          </a:solidFill>
        </p:spPr>
        <p:txBody>
          <a:bodyPr wrap="square" rtlCol="0">
            <a:spAutoFit/>
          </a:bodyPr>
          <a:lstStyle/>
          <a:p>
            <a:r>
              <a:rPr lang="en-US" sz="1000" b="1" dirty="0">
                <a:solidFill>
                  <a:schemeClr val="bg1"/>
                </a:solidFill>
              </a:rPr>
              <a:t>Sausage + Water + Digestive</a:t>
            </a:r>
          </a:p>
          <a:p>
            <a:r>
              <a:rPr lang="en-US" sz="1000" b="1" dirty="0">
                <a:solidFill>
                  <a:schemeClr val="bg1"/>
                </a:solidFill>
              </a:rPr>
              <a:t>Enzyme Complex</a:t>
            </a:r>
          </a:p>
        </p:txBody>
      </p:sp>
      <p:sp>
        <p:nvSpPr>
          <p:cNvPr id="12" name="TextBox 11">
            <a:extLst>
              <a:ext uri="{FF2B5EF4-FFF2-40B4-BE49-F238E27FC236}">
                <a16:creationId xmlns:a16="http://schemas.microsoft.com/office/drawing/2014/main" id="{14CDDAD2-062F-6547-B8F7-2FDE7F2695F1}"/>
              </a:ext>
            </a:extLst>
          </p:cNvPr>
          <p:cNvSpPr txBox="1"/>
          <p:nvPr/>
        </p:nvSpPr>
        <p:spPr>
          <a:xfrm>
            <a:off x="6748251" y="5532766"/>
            <a:ext cx="1969785" cy="400110"/>
          </a:xfrm>
          <a:prstGeom prst="rect">
            <a:avLst/>
          </a:prstGeom>
          <a:solidFill>
            <a:schemeClr val="accent2"/>
          </a:solidFill>
        </p:spPr>
        <p:txBody>
          <a:bodyPr wrap="square" rtlCol="0">
            <a:spAutoFit/>
          </a:bodyPr>
          <a:lstStyle/>
          <a:p>
            <a:r>
              <a:rPr lang="en-US" sz="1000" b="1" dirty="0">
                <a:solidFill>
                  <a:schemeClr val="bg1"/>
                </a:solidFill>
              </a:rPr>
              <a:t>Sausage + Water + Digestive</a:t>
            </a:r>
          </a:p>
          <a:p>
            <a:r>
              <a:rPr lang="en-US" sz="1000" b="1" dirty="0">
                <a:solidFill>
                  <a:schemeClr val="bg1"/>
                </a:solidFill>
              </a:rPr>
              <a:t>Enzyme Complex</a:t>
            </a:r>
          </a:p>
        </p:txBody>
      </p:sp>
      <p:sp>
        <p:nvSpPr>
          <p:cNvPr id="13" name="TextBox 12">
            <a:extLst>
              <a:ext uri="{FF2B5EF4-FFF2-40B4-BE49-F238E27FC236}">
                <a16:creationId xmlns:a16="http://schemas.microsoft.com/office/drawing/2014/main" id="{D2DD833A-A681-7F4E-BC0F-42E557B552A7}"/>
              </a:ext>
            </a:extLst>
          </p:cNvPr>
          <p:cNvSpPr txBox="1"/>
          <p:nvPr/>
        </p:nvSpPr>
        <p:spPr>
          <a:xfrm>
            <a:off x="4381692" y="5594321"/>
            <a:ext cx="1362452" cy="246221"/>
          </a:xfrm>
          <a:prstGeom prst="rect">
            <a:avLst/>
          </a:prstGeom>
          <a:solidFill>
            <a:schemeClr val="bg1">
              <a:lumMod val="85000"/>
            </a:schemeClr>
          </a:solidFill>
        </p:spPr>
        <p:txBody>
          <a:bodyPr wrap="square" rtlCol="0">
            <a:spAutoFit/>
          </a:bodyPr>
          <a:lstStyle/>
          <a:p>
            <a:r>
              <a:rPr lang="en-US" sz="1000" b="1" dirty="0"/>
              <a:t>Sausage + Water </a:t>
            </a:r>
          </a:p>
        </p:txBody>
      </p:sp>
      <p:sp>
        <p:nvSpPr>
          <p:cNvPr id="14" name="TextBox 13">
            <a:extLst>
              <a:ext uri="{FF2B5EF4-FFF2-40B4-BE49-F238E27FC236}">
                <a16:creationId xmlns:a16="http://schemas.microsoft.com/office/drawing/2014/main" id="{52682C45-1F6D-1B45-A372-2E7D5E5B71CE}"/>
              </a:ext>
            </a:extLst>
          </p:cNvPr>
          <p:cNvSpPr txBox="1"/>
          <p:nvPr/>
        </p:nvSpPr>
        <p:spPr>
          <a:xfrm>
            <a:off x="8763910" y="5594321"/>
            <a:ext cx="1233375" cy="246221"/>
          </a:xfrm>
          <a:prstGeom prst="rect">
            <a:avLst/>
          </a:prstGeom>
          <a:solidFill>
            <a:schemeClr val="bg1">
              <a:lumMod val="85000"/>
            </a:schemeClr>
          </a:solidFill>
        </p:spPr>
        <p:txBody>
          <a:bodyPr wrap="square" rtlCol="0">
            <a:spAutoFit/>
          </a:bodyPr>
          <a:lstStyle/>
          <a:p>
            <a:r>
              <a:rPr lang="en-US" sz="1000" b="1" dirty="0"/>
              <a:t>Sausage + Water </a:t>
            </a:r>
          </a:p>
        </p:txBody>
      </p:sp>
    </p:spTree>
    <p:extLst>
      <p:ext uri="{BB962C8B-B14F-4D97-AF65-F5344CB8AC3E}">
        <p14:creationId xmlns:p14="http://schemas.microsoft.com/office/powerpoint/2010/main" val="1509348234"/>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2193181" y="900441"/>
            <a:ext cx="8468723" cy="52111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ko-KR" altLang="en-US" sz="1100" b="1" dirty="0">
                <a:solidFill>
                  <a:srgbClr val="404040"/>
                </a:solidFill>
                <a:latin typeface="맑은 고딕" panose="020B0503020000020004" pitchFamily="50" charset="-127"/>
              </a:rPr>
              <a:t>     </a:t>
            </a:r>
            <a:endParaRPr lang="en-US" altLang="ko-KR" sz="1100" b="1" dirty="0">
              <a:solidFill>
                <a:srgbClr val="404040"/>
              </a:solidFill>
              <a:latin typeface="맑은 고딕" panose="020B0503020000020004" pitchFamily="50" charset="-127"/>
            </a:endParaRPr>
          </a:p>
          <a:p>
            <a:endParaRPr lang="en-US" altLang="ko-KR" sz="1100" b="1" dirty="0">
              <a:solidFill>
                <a:srgbClr val="404040"/>
              </a:solidFill>
              <a:latin typeface="맑은 고딕" panose="020B0503020000020004" pitchFamily="50" charset="-127"/>
            </a:endParaRPr>
          </a:p>
          <a:p>
            <a:endParaRPr lang="en-US" altLang="ko-KR" sz="1100" b="1" dirty="0">
              <a:solidFill>
                <a:srgbClr val="404040"/>
              </a:solidFill>
              <a:latin typeface="맑은 고딕" panose="020B0503020000020004" pitchFamily="50" charset="-127"/>
            </a:endParaRPr>
          </a:p>
          <a:p>
            <a:endParaRPr lang="ko-KR" altLang="en-US" sz="1100" b="1" dirty="0">
              <a:solidFill>
                <a:srgbClr val="404040"/>
              </a:solidFill>
              <a:latin typeface="맑은 고딕" panose="020B0503020000020004" pitchFamily="50" charset="-127"/>
            </a:endParaRPr>
          </a:p>
          <a:p>
            <a:r>
              <a:rPr lang="en-US" altLang="ko-KR" b="1" dirty="0">
                <a:solidFill>
                  <a:srgbClr val="404040"/>
                </a:solidFill>
                <a:latin typeface="맑은 고딕" panose="020B0503020000020004" pitchFamily="50" charset="-127"/>
              </a:rPr>
              <a:t>+  Helps to support digestion and optimal nutrient absorption</a:t>
            </a:r>
          </a:p>
          <a:p>
            <a:endParaRPr lang="en-US" altLang="ko-KR" b="1" dirty="0">
              <a:solidFill>
                <a:srgbClr val="404040"/>
              </a:solidFill>
              <a:latin typeface="맑은 고딕" panose="020B0503020000020004" pitchFamily="50" charset="-127"/>
            </a:endParaRPr>
          </a:p>
          <a:p>
            <a:r>
              <a:rPr lang="en-US" altLang="ko-KR" b="1" dirty="0">
                <a:solidFill>
                  <a:srgbClr val="404040"/>
                </a:solidFill>
                <a:latin typeface="맑은 고딕" panose="020B0503020000020004" pitchFamily="50" charset="-127"/>
              </a:rPr>
              <a:t>+  For those who feel heavy and sluggish</a:t>
            </a:r>
            <a:endParaRPr lang="ko-KR" altLang="en-US" b="1" dirty="0">
              <a:solidFill>
                <a:srgbClr val="404040"/>
              </a:solidFill>
              <a:latin typeface="맑은 고딕" panose="020B0503020000020004" pitchFamily="50" charset="-127"/>
            </a:endParaRPr>
          </a:p>
          <a:p>
            <a:endParaRPr lang="ko-KR" altLang="en-US" b="1" dirty="0">
              <a:solidFill>
                <a:srgbClr val="404040"/>
              </a:solidFill>
              <a:latin typeface="맑은 고딕" panose="020B0503020000020004" pitchFamily="50" charset="-127"/>
            </a:endParaRPr>
          </a:p>
          <a:p>
            <a:r>
              <a:rPr lang="en-US" altLang="ko-KR" b="1" dirty="0">
                <a:solidFill>
                  <a:srgbClr val="404040"/>
                </a:solidFill>
                <a:latin typeface="맑은 고딕" panose="020B0503020000020004" pitchFamily="50" charset="-127"/>
              </a:rPr>
              <a:t>+  For those who exercise but are struggling to lose weight </a:t>
            </a:r>
            <a:endParaRPr lang="ko-KR" altLang="en-US" b="1" dirty="0">
              <a:solidFill>
                <a:srgbClr val="404040"/>
              </a:solidFill>
              <a:latin typeface="맑은 고딕" panose="020B0503020000020004" pitchFamily="50" charset="-127"/>
            </a:endParaRPr>
          </a:p>
          <a:p>
            <a:endParaRPr lang="ko-KR" altLang="en-US" b="1" dirty="0">
              <a:solidFill>
                <a:srgbClr val="404040"/>
              </a:solidFill>
              <a:latin typeface="맑은 고딕" panose="020B0503020000020004" pitchFamily="50" charset="-127"/>
            </a:endParaRPr>
          </a:p>
          <a:p>
            <a:r>
              <a:rPr lang="en-US" altLang="ko-KR" b="1" dirty="0">
                <a:solidFill>
                  <a:srgbClr val="404040"/>
                </a:solidFill>
                <a:latin typeface="맑은 고딕" panose="020B0503020000020004" pitchFamily="50" charset="-127"/>
              </a:rPr>
              <a:t>+  For those who have difficulty absorbing nutrients</a:t>
            </a:r>
            <a:endParaRPr lang="ko-KR" altLang="en-US" b="1" dirty="0">
              <a:solidFill>
                <a:srgbClr val="404040"/>
              </a:solidFill>
              <a:latin typeface="맑은 고딕" panose="020B0503020000020004" pitchFamily="50" charset="-127"/>
            </a:endParaRPr>
          </a:p>
          <a:p>
            <a:endParaRPr lang="ko-KR" altLang="en-US" b="1" dirty="0">
              <a:solidFill>
                <a:srgbClr val="404040"/>
              </a:solidFill>
              <a:latin typeface="맑은 고딕" panose="020B0503020000020004" pitchFamily="50" charset="-127"/>
            </a:endParaRPr>
          </a:p>
          <a:p>
            <a:r>
              <a:rPr lang="en-US" altLang="ko-KR" b="1" dirty="0">
                <a:solidFill>
                  <a:srgbClr val="404040"/>
                </a:solidFill>
                <a:latin typeface="맑은 고딕" panose="020B0503020000020004" pitchFamily="50" charset="-127"/>
              </a:rPr>
              <a:t>+  For those who often consume instant foods, high carb or fatty foods</a:t>
            </a:r>
            <a:endParaRPr lang="ko-KR" altLang="en-US" b="1" dirty="0">
              <a:solidFill>
                <a:srgbClr val="404040"/>
              </a:solidFill>
              <a:latin typeface="맑은 고딕" panose="020B0503020000020004" pitchFamily="50" charset="-127"/>
            </a:endParaRPr>
          </a:p>
          <a:p>
            <a:endParaRPr lang="ko-KR" altLang="en-US" b="1" dirty="0">
              <a:solidFill>
                <a:srgbClr val="404040"/>
              </a:solidFill>
              <a:latin typeface="맑은 고딕" panose="020B0503020000020004" pitchFamily="50" charset="-127"/>
            </a:endParaRPr>
          </a:p>
          <a:p>
            <a:r>
              <a:rPr lang="en-US" altLang="ko-KR" b="1" dirty="0">
                <a:solidFill>
                  <a:srgbClr val="404040"/>
                </a:solidFill>
                <a:latin typeface="맑은 고딕" panose="020B0503020000020004" pitchFamily="50" charset="-127"/>
              </a:rPr>
              <a:t>+  For seniors that want to care for their health in</a:t>
            </a:r>
          </a:p>
          <a:p>
            <a:endParaRPr lang="en-US" altLang="ko-KR" sz="1100" b="1" dirty="0">
              <a:solidFill>
                <a:srgbClr val="404040"/>
              </a:solidFill>
              <a:latin typeface="맑은 고딕" panose="020B0503020000020004" pitchFamily="50" charset="-127"/>
            </a:endParaRPr>
          </a:p>
          <a:p>
            <a:r>
              <a:rPr lang="en-US" altLang="ko-KR" b="1" dirty="0">
                <a:solidFill>
                  <a:srgbClr val="404040"/>
                </a:solidFill>
                <a:latin typeface="맑은 고딕" panose="020B0503020000020004" pitchFamily="50" charset="-127"/>
              </a:rPr>
              <a:t>+ </a:t>
            </a:r>
            <a:r>
              <a:rPr lang="ko-KR" altLang="en-US" b="1" dirty="0">
                <a:solidFill>
                  <a:srgbClr val="404040"/>
                </a:solidFill>
                <a:latin typeface="맑은 고딕" panose="020B0503020000020004" pitchFamily="50" charset="-127"/>
              </a:rPr>
              <a:t> </a:t>
            </a:r>
            <a:r>
              <a:rPr lang="en-US" altLang="ko-KR" b="1" dirty="0">
                <a:solidFill>
                  <a:srgbClr val="404040"/>
                </a:solidFill>
                <a:latin typeface="맑은 고딕" panose="020B0503020000020004" pitchFamily="50" charset="-127"/>
              </a:rPr>
              <a:t>For infants that are consuming formula or soft foods</a:t>
            </a:r>
          </a:p>
          <a:p>
            <a:endParaRPr lang="en-US" altLang="ko-KR" b="1" dirty="0">
              <a:solidFill>
                <a:srgbClr val="404040"/>
              </a:solidFill>
              <a:latin typeface="맑은 고딕" panose="020B0503020000020004" pitchFamily="50" charset="-127"/>
            </a:endParaRPr>
          </a:p>
          <a:p>
            <a:r>
              <a:rPr lang="en-US" altLang="ko-KR" b="1" dirty="0">
                <a:solidFill>
                  <a:srgbClr val="404040"/>
                </a:solidFill>
                <a:latin typeface="맑은 고딕" panose="020B0503020000020004" pitchFamily="50" charset="-127"/>
              </a:rPr>
              <a:t>+</a:t>
            </a:r>
            <a:r>
              <a:rPr lang="ko-KR" altLang="en-US" b="1" dirty="0">
                <a:solidFill>
                  <a:srgbClr val="404040"/>
                </a:solidFill>
                <a:latin typeface="맑은 고딕" panose="020B0503020000020004" pitchFamily="50" charset="-127"/>
              </a:rPr>
              <a:t>  </a:t>
            </a:r>
            <a:r>
              <a:rPr lang="en-US" altLang="ko-KR" b="1" dirty="0">
                <a:solidFill>
                  <a:srgbClr val="404040"/>
                </a:solidFill>
                <a:latin typeface="맑은 고딕" panose="020B0503020000020004" pitchFamily="50" charset="-127"/>
              </a:rPr>
              <a:t>For those who feel sleepy or heavy after eating</a:t>
            </a:r>
          </a:p>
        </p:txBody>
      </p:sp>
      <p:sp>
        <p:nvSpPr>
          <p:cNvPr id="3" name="TextBox 2"/>
          <p:cNvSpPr txBox="1"/>
          <p:nvPr/>
        </p:nvSpPr>
        <p:spPr>
          <a:xfrm>
            <a:off x="192024" y="157833"/>
            <a:ext cx="4914900" cy="584775"/>
          </a:xfrm>
          <a:prstGeom prst="rect">
            <a:avLst/>
          </a:prstGeom>
          <a:noFill/>
        </p:spPr>
        <p:txBody>
          <a:bodyPr wrap="square" rtlCol="0">
            <a:spAutoFit/>
          </a:bodyPr>
          <a:lstStyle/>
          <a:p>
            <a:r>
              <a:rPr lang="en-US" altLang="ko-KR" sz="3200" b="1" dirty="0">
                <a:latin typeface="+mj-ea"/>
                <a:ea typeface="+mj-ea"/>
              </a:rPr>
              <a:t>Start Taking it ASAP</a:t>
            </a:r>
            <a:endParaRPr lang="ko-KR" altLang="en-US" sz="3200" b="1" dirty="0">
              <a:latin typeface="+mj-ea"/>
              <a:ea typeface="+mj-ea"/>
            </a:endParaRPr>
          </a:p>
        </p:txBody>
      </p:sp>
      <p:pic>
        <p:nvPicPr>
          <p:cNvPr id="4" name="그림 3"/>
          <p:cNvPicPr>
            <a:picLocks noChangeAspect="1"/>
          </p:cNvPicPr>
          <p:nvPr/>
        </p:nvPicPr>
        <p:blipFill>
          <a:blip r:embed="rId2"/>
          <a:stretch>
            <a:fillRect/>
          </a:stretch>
        </p:blipFill>
        <p:spPr>
          <a:xfrm>
            <a:off x="8593073" y="4161939"/>
            <a:ext cx="2420655" cy="1795620"/>
          </a:xfrm>
          <a:prstGeom prst="rect">
            <a:avLst/>
          </a:prstGeom>
        </p:spPr>
      </p:pic>
      <p:sp>
        <p:nvSpPr>
          <p:cNvPr id="5" name="직사각형 4"/>
          <p:cNvSpPr/>
          <p:nvPr/>
        </p:nvSpPr>
        <p:spPr>
          <a:xfrm>
            <a:off x="2287523" y="984413"/>
            <a:ext cx="6595219" cy="51781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t>If it’s hard to break poor dietary habits, try General Balance Digestive Enzyme Complex</a:t>
            </a:r>
            <a:endParaRPr lang="ko-KR" altLang="en-US" b="1" dirty="0"/>
          </a:p>
        </p:txBody>
      </p:sp>
    </p:spTree>
    <p:extLst>
      <p:ext uri="{BB962C8B-B14F-4D97-AF65-F5344CB8AC3E}">
        <p14:creationId xmlns:p14="http://schemas.microsoft.com/office/powerpoint/2010/main" val="743028575"/>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27">
            <a:extLst>
              <a:ext uri="{FF2B5EF4-FFF2-40B4-BE49-F238E27FC236}">
                <a16:creationId xmlns:a16="http://schemas.microsoft.com/office/drawing/2014/main" id="{BBFCD015-5C6C-40CE-AC13-192065EE983B}"/>
              </a:ext>
            </a:extLst>
          </p:cNvPr>
          <p:cNvSpPr txBox="1">
            <a:spLocks noChangeArrowheads="1"/>
          </p:cNvSpPr>
          <p:nvPr/>
        </p:nvSpPr>
        <p:spPr bwMode="auto">
          <a:xfrm>
            <a:off x="172357" y="160422"/>
            <a:ext cx="8851900" cy="56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defPPr>
              <a:defRPr lang="ko-KR"/>
            </a:defPPr>
            <a:lvl1pPr eaLnBrk="0" fontAlgn="auto" hangingPunct="0">
              <a:spcBef>
                <a:spcPts val="0"/>
              </a:spcBef>
              <a:spcAft>
                <a:spcPts val="0"/>
              </a:spcAft>
              <a:defRPr sz="2800" b="1" spc="-150">
                <a:solidFill>
                  <a:prstClr val="black">
                    <a:lumMod val="85000"/>
                    <a:lumOff val="15000"/>
                  </a:prstClr>
                </a:solidFill>
                <a:latin typeface="맑은 고딕"/>
                <a:ea typeface="맑은 고딕"/>
              </a:defRPr>
            </a:lvl1pPr>
            <a:lvl2pPr algn="ctr" eaLnBrk="0" hangingPunct="0">
              <a:defRPr sz="4400">
                <a:latin typeface="맑은 고딕" pitchFamily="50" charset="-127"/>
                <a:ea typeface="맑은 고딕" pitchFamily="50" charset="-127"/>
              </a:defRPr>
            </a:lvl2pPr>
            <a:lvl3pPr algn="ctr" eaLnBrk="0" hangingPunct="0">
              <a:defRPr sz="4400">
                <a:latin typeface="맑은 고딕" pitchFamily="50" charset="-127"/>
                <a:ea typeface="맑은 고딕" pitchFamily="50" charset="-127"/>
              </a:defRPr>
            </a:lvl3pPr>
            <a:lvl4pPr algn="ctr" eaLnBrk="0" hangingPunct="0">
              <a:defRPr sz="4400">
                <a:latin typeface="맑은 고딕" pitchFamily="50" charset="-127"/>
                <a:ea typeface="맑은 고딕" pitchFamily="50" charset="-127"/>
              </a:defRPr>
            </a:lvl4pPr>
            <a:lvl5pPr algn="ctr" eaLnBrk="0" hangingPunct="0">
              <a:defRPr sz="4400">
                <a:latin typeface="맑은 고딕" pitchFamily="50" charset="-127"/>
                <a:ea typeface="맑은 고딕" pitchFamily="50" charset="-127"/>
              </a:defRPr>
            </a:lvl5pPr>
            <a:lvl6pPr marL="457200" algn="ctr" fontAlgn="base">
              <a:spcBef>
                <a:spcPct val="0"/>
              </a:spcBef>
              <a:spcAft>
                <a:spcPct val="0"/>
              </a:spcAft>
              <a:defRPr sz="4400">
                <a:latin typeface="맑은 고딕" pitchFamily="50" charset="-127"/>
                <a:ea typeface="맑은 고딕" pitchFamily="50" charset="-127"/>
              </a:defRPr>
            </a:lvl6pPr>
            <a:lvl7pPr marL="914400" algn="ctr" fontAlgn="base">
              <a:spcBef>
                <a:spcPct val="0"/>
              </a:spcBef>
              <a:spcAft>
                <a:spcPct val="0"/>
              </a:spcAft>
              <a:defRPr sz="4400">
                <a:latin typeface="맑은 고딕" pitchFamily="50" charset="-127"/>
                <a:ea typeface="맑은 고딕" pitchFamily="50" charset="-127"/>
              </a:defRPr>
            </a:lvl7pPr>
            <a:lvl8pPr marL="1371600" algn="ctr" fontAlgn="base">
              <a:spcBef>
                <a:spcPct val="0"/>
              </a:spcBef>
              <a:spcAft>
                <a:spcPct val="0"/>
              </a:spcAft>
              <a:defRPr sz="4400">
                <a:latin typeface="맑은 고딕" pitchFamily="50" charset="-127"/>
                <a:ea typeface="맑은 고딕" pitchFamily="50" charset="-127"/>
              </a:defRPr>
            </a:lvl8pPr>
            <a:lvl9pPr marL="1828800" algn="ctr" fontAlgn="base">
              <a:spcBef>
                <a:spcPct val="0"/>
              </a:spcBef>
              <a:spcAft>
                <a:spcPct val="0"/>
              </a:spcAft>
              <a:defRPr sz="4400">
                <a:latin typeface="맑은 고딕" pitchFamily="50" charset="-127"/>
                <a:ea typeface="맑은 고딕" pitchFamily="50" charset="-127"/>
              </a:defRPr>
            </a:lvl9pPr>
          </a:lstStyle>
          <a:p>
            <a:r>
              <a:rPr lang="en-US" altLang="ko-KR" sz="3200" dirty="0"/>
              <a:t>Lack of Enzymes Also Effect Amino Acids</a:t>
            </a:r>
          </a:p>
        </p:txBody>
      </p:sp>
      <p:pic>
        <p:nvPicPr>
          <p:cNvPr id="3" name="그림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855" y="1201879"/>
            <a:ext cx="3419475" cy="4876800"/>
          </a:xfrm>
          <a:prstGeom prst="rect">
            <a:avLst/>
          </a:prstGeom>
        </p:spPr>
      </p:pic>
      <p:sp>
        <p:nvSpPr>
          <p:cNvPr id="4" name="직사각형 3"/>
          <p:cNvSpPr/>
          <p:nvPr/>
        </p:nvSpPr>
        <p:spPr>
          <a:xfrm>
            <a:off x="4078224" y="1782056"/>
            <a:ext cx="7735823" cy="2062103"/>
          </a:xfrm>
          <a:prstGeom prst="rect">
            <a:avLst/>
          </a:prstGeom>
        </p:spPr>
        <p:txBody>
          <a:bodyPr wrap="square">
            <a:spAutoFit/>
          </a:bodyPr>
          <a:lstStyle/>
          <a:p>
            <a:r>
              <a:rPr lang="en-US" altLang="ko-KR" sz="1600" b="1" dirty="0">
                <a:latin typeface="inherit"/>
              </a:rPr>
              <a:t>If metabolic enzymes are lacking, the body has difficulty synthesizing </a:t>
            </a:r>
            <a:r>
              <a:rPr lang="en-US" altLang="ko-KR" sz="1600" b="1" dirty="0">
                <a:solidFill>
                  <a:srgbClr val="FF0000"/>
                </a:solidFill>
                <a:latin typeface="inherit"/>
              </a:rPr>
              <a:t>Amino Acids </a:t>
            </a:r>
            <a:r>
              <a:rPr lang="en-US" altLang="ko-KR" sz="1600" b="1" dirty="0">
                <a:latin typeface="inherit"/>
              </a:rPr>
              <a:t> to generate new cells. </a:t>
            </a:r>
          </a:p>
          <a:p>
            <a:br>
              <a:rPr lang="ko-KR" altLang="en-US" sz="1600" b="1" dirty="0"/>
            </a:br>
            <a:r>
              <a:rPr lang="en-US" altLang="ko-KR" sz="1600" b="1" dirty="0"/>
              <a:t>If metabolic enzymes are lacking free radicals are not effectively removed and waste removal functions decline</a:t>
            </a:r>
          </a:p>
          <a:p>
            <a:br>
              <a:rPr lang="ko-KR" altLang="en-US" sz="1600" b="1" dirty="0"/>
            </a:br>
            <a:r>
              <a:rPr lang="en-US" altLang="ko-KR" sz="1600" b="1" dirty="0"/>
              <a:t>Metabolic enzymes synthesize</a:t>
            </a:r>
            <a:r>
              <a:rPr lang="en-US" altLang="ko-KR" sz="1600" b="1" dirty="0">
                <a:latin typeface="inherit"/>
              </a:rPr>
              <a:t> </a:t>
            </a:r>
            <a:r>
              <a:rPr lang="en-US" altLang="ko-KR" sz="1600" b="1" dirty="0">
                <a:solidFill>
                  <a:srgbClr val="FF0000"/>
                </a:solidFill>
                <a:latin typeface="inherit"/>
              </a:rPr>
              <a:t>Amino Acids </a:t>
            </a:r>
            <a:r>
              <a:rPr lang="en-US" altLang="ko-KR" sz="1600" b="1" dirty="0">
                <a:latin typeface="inherit"/>
              </a:rPr>
              <a:t>that were broken down from protein,</a:t>
            </a:r>
          </a:p>
          <a:p>
            <a:r>
              <a:rPr lang="en-US" altLang="ko-KR" sz="1600" b="1" dirty="0">
                <a:latin typeface="inherit"/>
              </a:rPr>
              <a:t>to generate cells of various parts of the body</a:t>
            </a:r>
            <a:endParaRPr lang="ko-KR" altLang="en-US" sz="1600" b="1" dirty="0"/>
          </a:p>
        </p:txBody>
      </p:sp>
      <p:sp>
        <p:nvSpPr>
          <p:cNvPr id="5" name="직사각형 4"/>
          <p:cNvSpPr/>
          <p:nvPr/>
        </p:nvSpPr>
        <p:spPr>
          <a:xfrm>
            <a:off x="4078225" y="4869593"/>
            <a:ext cx="7653528" cy="738664"/>
          </a:xfrm>
          <a:prstGeom prst="rect">
            <a:avLst/>
          </a:prstGeom>
        </p:spPr>
        <p:txBody>
          <a:bodyPr wrap="square">
            <a:spAutoFit/>
          </a:bodyPr>
          <a:lstStyle/>
          <a:p>
            <a:r>
              <a:rPr lang="en-US" altLang="ko-KR" sz="1400" b="1" dirty="0">
                <a:solidFill>
                  <a:schemeClr val="tx1">
                    <a:lumMod val="50000"/>
                    <a:lumOff val="50000"/>
                  </a:schemeClr>
                </a:solidFill>
              </a:rPr>
              <a:t>Protein cannot be absorbed directly and are therefore broken down into amino acids  by enzymes in the intestines and absorbed. They are then moved to various parts of the body where they are needed.</a:t>
            </a:r>
            <a:endParaRPr lang="ko-KR" altLang="en-US" sz="1400" b="1" dirty="0">
              <a:solidFill>
                <a:schemeClr val="tx1">
                  <a:lumMod val="50000"/>
                  <a:lumOff val="50000"/>
                </a:schemeClr>
              </a:solidFill>
            </a:endParaRPr>
          </a:p>
        </p:txBody>
      </p:sp>
      <p:sp>
        <p:nvSpPr>
          <p:cNvPr id="7" name="직사각형 6"/>
          <p:cNvSpPr/>
          <p:nvPr/>
        </p:nvSpPr>
        <p:spPr>
          <a:xfrm>
            <a:off x="3341007" y="5668793"/>
            <a:ext cx="8473040" cy="246221"/>
          </a:xfrm>
          <a:prstGeom prst="rect">
            <a:avLst/>
          </a:prstGeom>
        </p:spPr>
        <p:txBody>
          <a:bodyPr wrap="square">
            <a:spAutoFit/>
          </a:bodyPr>
          <a:lstStyle/>
          <a:p>
            <a:pPr algn="ctr"/>
            <a:r>
              <a:rPr lang="en-US" altLang="ko-KR" sz="1000" dirty="0">
                <a:latin typeface="+mn-ea"/>
              </a:rPr>
              <a:t>Source</a:t>
            </a:r>
            <a:r>
              <a:rPr lang="ko-KR" altLang="en-US" sz="1000" dirty="0">
                <a:latin typeface="+mn-ea"/>
              </a:rPr>
              <a:t> </a:t>
            </a:r>
            <a:r>
              <a:rPr lang="en-US" altLang="ko-KR" sz="1000" dirty="0">
                <a:latin typeface="+mn-ea"/>
              </a:rPr>
              <a:t>: </a:t>
            </a:r>
            <a:r>
              <a:rPr lang="en-US" altLang="ko-KR" sz="1000" dirty="0">
                <a:latin typeface="+mn-ea"/>
                <a:hlinkClick r:id="rId3"/>
              </a:rPr>
              <a:t>http://hyoso1.com/article/%ED%9A%A8%EC%86%8C%EC%99%80-%EA%B1%B4%EA%B0%95/7/56/?page=</a:t>
            </a:r>
            <a:r>
              <a:rPr lang="ko-KR" altLang="en-US" sz="1000" dirty="0">
                <a:latin typeface="+mn-ea"/>
              </a:rPr>
              <a:t> </a:t>
            </a:r>
            <a:endParaRPr lang="en-US" altLang="ko-KR" sz="1000" dirty="0">
              <a:latin typeface="+mn-ea"/>
            </a:endParaRPr>
          </a:p>
        </p:txBody>
      </p:sp>
    </p:spTree>
    <p:extLst>
      <p:ext uri="{BB962C8B-B14F-4D97-AF65-F5344CB8AC3E}">
        <p14:creationId xmlns:p14="http://schemas.microsoft.com/office/powerpoint/2010/main" val="2814542458"/>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173736" y="228600"/>
            <a:ext cx="11786616" cy="594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TextBox 2"/>
          <p:cNvSpPr txBox="1"/>
          <p:nvPr/>
        </p:nvSpPr>
        <p:spPr>
          <a:xfrm>
            <a:off x="3708390" y="2770665"/>
            <a:ext cx="6394186" cy="707886"/>
          </a:xfrm>
          <a:prstGeom prst="rect">
            <a:avLst/>
          </a:prstGeom>
          <a:noFill/>
        </p:spPr>
        <p:txBody>
          <a:bodyPr wrap="none" rtlCol="0">
            <a:spAutoFit/>
          </a:bodyPr>
          <a:lstStyle/>
          <a:p>
            <a:r>
              <a:rPr lang="en-US" altLang="ko-KR" sz="4000" b="1" dirty="0">
                <a:latin typeface="+mn-ea"/>
              </a:rPr>
              <a:t>The Second Flame of Life</a:t>
            </a:r>
            <a:endParaRPr lang="ko-KR" altLang="en-US" sz="4000" b="1" dirty="0">
              <a:latin typeface="+mn-ea"/>
            </a:endParaRPr>
          </a:p>
        </p:txBody>
      </p:sp>
    </p:spTree>
    <p:extLst>
      <p:ext uri="{BB962C8B-B14F-4D97-AF65-F5344CB8AC3E}">
        <p14:creationId xmlns:p14="http://schemas.microsoft.com/office/powerpoint/2010/main" val="1547304910"/>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257174" y="124538"/>
            <a:ext cx="6003925" cy="584775"/>
          </a:xfrm>
          <a:prstGeom prst="rect">
            <a:avLst/>
          </a:prstGeom>
          <a:solidFill>
            <a:schemeClr val="bg1">
              <a:lumMod val="95000"/>
            </a:schemeClr>
          </a:solidFill>
        </p:spPr>
        <p:txBody>
          <a:bodyPr wrap="square" rtlCol="0">
            <a:spAutoFit/>
          </a:bodyPr>
          <a:lstStyle/>
          <a:p>
            <a:r>
              <a:rPr lang="en-US" altLang="ko-KR" sz="3200" b="1" dirty="0"/>
              <a:t>Amino Acids</a:t>
            </a:r>
            <a:endParaRPr lang="ko-KR" altLang="en-US" sz="3200" b="1" dirty="0"/>
          </a:p>
        </p:txBody>
      </p:sp>
      <p:sp>
        <p:nvSpPr>
          <p:cNvPr id="10" name="직사각형 2"/>
          <p:cNvSpPr>
            <a:spLocks noChangeArrowheads="1"/>
          </p:cNvSpPr>
          <p:nvPr/>
        </p:nvSpPr>
        <p:spPr bwMode="auto">
          <a:xfrm>
            <a:off x="826770" y="1148017"/>
            <a:ext cx="10731246"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spcBef>
                <a:spcPct val="0"/>
              </a:spcBef>
              <a:spcAft>
                <a:spcPct val="0"/>
              </a:spcAft>
            </a:pPr>
            <a:r>
              <a:rPr lang="en-US" altLang="ko-KR" sz="1200" dirty="0">
                <a:solidFill>
                  <a:prstClr val="black"/>
                </a:solidFill>
                <a:latin typeface="+mn-ea"/>
                <a:ea typeface="+mn-ea"/>
              </a:rPr>
              <a:t>Amino Acids are protein substances present in the intestines and muscles. </a:t>
            </a:r>
          </a:p>
          <a:p>
            <a:pPr eaLnBrk="0" fontAlgn="base" latinLnBrk="0" hangingPunct="0">
              <a:spcBef>
                <a:spcPct val="0"/>
              </a:spcBef>
              <a:spcAft>
                <a:spcPct val="0"/>
              </a:spcAft>
            </a:pPr>
            <a:r>
              <a:rPr lang="en-US" altLang="ko-KR" sz="1200" dirty="0">
                <a:solidFill>
                  <a:prstClr val="black"/>
                </a:solidFill>
                <a:latin typeface="+mn-ea"/>
                <a:ea typeface="+mn-ea"/>
              </a:rPr>
              <a:t>Protein makes up 20% of our body weight. </a:t>
            </a:r>
          </a:p>
          <a:p>
            <a:pPr eaLnBrk="0" fontAlgn="base" latinLnBrk="0" hangingPunct="0">
              <a:spcBef>
                <a:spcPct val="0"/>
              </a:spcBef>
              <a:spcAft>
                <a:spcPct val="0"/>
              </a:spcAft>
            </a:pPr>
            <a:r>
              <a:rPr lang="en-US" altLang="ko-KR" sz="1200" dirty="0">
                <a:solidFill>
                  <a:prstClr val="black"/>
                </a:solidFill>
                <a:latin typeface="+mn-ea"/>
                <a:ea typeface="+mn-ea"/>
              </a:rPr>
              <a:t>Amino Acids produce energy and help to maintain our health and are therefore essential. </a:t>
            </a:r>
          </a:p>
          <a:p>
            <a:pPr eaLnBrk="0" fontAlgn="base" latinLnBrk="0" hangingPunct="0">
              <a:spcBef>
                <a:spcPct val="0"/>
              </a:spcBef>
              <a:spcAft>
                <a:spcPct val="0"/>
              </a:spcAft>
            </a:pPr>
            <a:endParaRPr lang="en-US" altLang="ko-KR" sz="1200" dirty="0">
              <a:solidFill>
                <a:prstClr val="black"/>
              </a:solidFill>
              <a:latin typeface="+mn-ea"/>
              <a:ea typeface="+mn-ea"/>
            </a:endParaRPr>
          </a:p>
          <a:p>
            <a:pPr eaLnBrk="0" fontAlgn="base" latinLnBrk="0" hangingPunct="0">
              <a:spcBef>
                <a:spcPct val="0"/>
              </a:spcBef>
              <a:spcAft>
                <a:spcPct val="0"/>
              </a:spcAft>
            </a:pPr>
            <a:r>
              <a:rPr lang="en-US" altLang="ko-KR" sz="1200" dirty="0">
                <a:solidFill>
                  <a:prstClr val="black"/>
                </a:solidFill>
                <a:latin typeface="+mn-ea"/>
                <a:ea typeface="+mn-ea"/>
              </a:rPr>
              <a:t>Amino Acids help to increase strength and endurance and help to increase physical ability. </a:t>
            </a:r>
          </a:p>
          <a:p>
            <a:pPr eaLnBrk="0" fontAlgn="base" latinLnBrk="0" hangingPunct="0">
              <a:spcBef>
                <a:spcPct val="0"/>
              </a:spcBef>
              <a:spcAft>
                <a:spcPct val="0"/>
              </a:spcAft>
            </a:pPr>
            <a:r>
              <a:rPr lang="en-US" altLang="ko-KR" sz="1200" dirty="0">
                <a:solidFill>
                  <a:prstClr val="black"/>
                </a:solidFill>
                <a:latin typeface="+mn-ea"/>
                <a:ea typeface="+mn-ea"/>
              </a:rPr>
              <a:t>They help to prevent the decomposition of muscles, provides prolonged amounts of energy </a:t>
            </a:r>
          </a:p>
          <a:p>
            <a:pPr eaLnBrk="0" fontAlgn="base" latinLnBrk="0" hangingPunct="0">
              <a:spcBef>
                <a:spcPct val="0"/>
              </a:spcBef>
              <a:spcAft>
                <a:spcPct val="0"/>
              </a:spcAft>
            </a:pPr>
            <a:r>
              <a:rPr lang="en-US" altLang="ko-KR" sz="1200" dirty="0">
                <a:solidFill>
                  <a:prstClr val="black"/>
                </a:solidFill>
                <a:latin typeface="+mn-ea"/>
                <a:ea typeface="+mn-ea"/>
              </a:rPr>
              <a:t>and helps to relieve muscle soreness. </a:t>
            </a:r>
          </a:p>
          <a:p>
            <a:pPr eaLnBrk="0" fontAlgn="base" latinLnBrk="0" hangingPunct="0">
              <a:spcBef>
                <a:spcPct val="0"/>
              </a:spcBef>
              <a:spcAft>
                <a:spcPct val="0"/>
              </a:spcAft>
            </a:pPr>
            <a:endParaRPr lang="en-US" altLang="ko-KR" sz="1200" dirty="0">
              <a:solidFill>
                <a:prstClr val="black"/>
              </a:solidFill>
              <a:latin typeface="+mn-ea"/>
              <a:ea typeface="+mn-ea"/>
            </a:endParaRPr>
          </a:p>
          <a:p>
            <a:pPr eaLnBrk="0" fontAlgn="base" latinLnBrk="0" hangingPunct="0">
              <a:spcBef>
                <a:spcPct val="0"/>
              </a:spcBef>
              <a:spcAft>
                <a:spcPct val="0"/>
              </a:spcAft>
            </a:pPr>
            <a:r>
              <a:rPr lang="en-US" altLang="ko-KR" sz="1200" dirty="0">
                <a:solidFill>
                  <a:prstClr val="black"/>
                </a:solidFill>
                <a:latin typeface="+mn-ea"/>
                <a:ea typeface="+mn-ea"/>
              </a:rPr>
              <a:t>Amino Acids are also necessary for producing nerve cells and neurotransmitters. </a:t>
            </a:r>
          </a:p>
          <a:p>
            <a:pPr eaLnBrk="0" fontAlgn="base" latinLnBrk="0" hangingPunct="0">
              <a:spcBef>
                <a:spcPct val="0"/>
              </a:spcBef>
              <a:spcAft>
                <a:spcPct val="0"/>
              </a:spcAft>
            </a:pPr>
            <a:r>
              <a:rPr lang="en-US" altLang="ko-KR" sz="1200" dirty="0">
                <a:solidFill>
                  <a:prstClr val="black"/>
                </a:solidFill>
                <a:latin typeface="+mn-ea"/>
                <a:ea typeface="+mn-ea"/>
              </a:rPr>
              <a:t>If concentration and or memory function decreases, and the brain is over exhausted, </a:t>
            </a:r>
          </a:p>
          <a:p>
            <a:pPr eaLnBrk="0" fontAlgn="base" latinLnBrk="0" hangingPunct="0">
              <a:spcBef>
                <a:spcPct val="0"/>
              </a:spcBef>
              <a:spcAft>
                <a:spcPct val="0"/>
              </a:spcAft>
            </a:pPr>
            <a:r>
              <a:rPr lang="en-US" altLang="ko-KR" sz="1200" dirty="0">
                <a:solidFill>
                  <a:prstClr val="black"/>
                </a:solidFill>
                <a:latin typeface="+mn-ea"/>
                <a:ea typeface="+mn-ea"/>
              </a:rPr>
              <a:t>amino acids must be supplemented. Amino Acids are also a main substance that produces </a:t>
            </a:r>
          </a:p>
          <a:p>
            <a:pPr eaLnBrk="0" fontAlgn="base" latinLnBrk="0" hangingPunct="0">
              <a:spcBef>
                <a:spcPct val="0"/>
              </a:spcBef>
              <a:spcAft>
                <a:spcPct val="0"/>
              </a:spcAft>
            </a:pPr>
            <a:r>
              <a:rPr lang="en-US" altLang="ko-KR" sz="1200" dirty="0">
                <a:solidFill>
                  <a:prstClr val="black"/>
                </a:solidFill>
                <a:latin typeface="+mn-ea"/>
                <a:ea typeface="+mn-ea"/>
              </a:rPr>
              <a:t>collagen which helps to support skin elasticity. Pork rinds which are said to be good for </a:t>
            </a:r>
          </a:p>
          <a:p>
            <a:pPr eaLnBrk="0" fontAlgn="base" latinLnBrk="0" hangingPunct="0">
              <a:spcBef>
                <a:spcPct val="0"/>
              </a:spcBef>
              <a:spcAft>
                <a:spcPct val="0"/>
              </a:spcAft>
            </a:pPr>
            <a:r>
              <a:rPr lang="en-US" altLang="ko-KR" sz="1200" dirty="0">
                <a:solidFill>
                  <a:prstClr val="black"/>
                </a:solidFill>
                <a:latin typeface="+mn-ea"/>
                <a:ea typeface="+mn-ea"/>
              </a:rPr>
              <a:t>The skin is also because they are rich in amino acids. </a:t>
            </a:r>
          </a:p>
          <a:p>
            <a:pPr eaLnBrk="0" fontAlgn="base" latinLnBrk="0" hangingPunct="0">
              <a:spcBef>
                <a:spcPct val="0"/>
              </a:spcBef>
              <a:spcAft>
                <a:spcPct val="0"/>
              </a:spcAft>
            </a:pPr>
            <a:endParaRPr lang="en-US" altLang="ko-KR" sz="1200" dirty="0">
              <a:solidFill>
                <a:prstClr val="black"/>
              </a:solidFill>
              <a:latin typeface="+mn-ea"/>
              <a:ea typeface="+mn-ea"/>
            </a:endParaRPr>
          </a:p>
          <a:p>
            <a:pPr eaLnBrk="0" fontAlgn="base" latinLnBrk="0" hangingPunct="0">
              <a:spcBef>
                <a:spcPct val="0"/>
              </a:spcBef>
              <a:spcAft>
                <a:spcPct val="0"/>
              </a:spcAft>
            </a:pPr>
            <a:r>
              <a:rPr lang="en-US" altLang="ko-KR" sz="1200" dirty="0">
                <a:solidFill>
                  <a:prstClr val="black"/>
                </a:solidFill>
                <a:latin typeface="+mn-ea"/>
                <a:ea typeface="+mn-ea"/>
              </a:rPr>
              <a:t> </a:t>
            </a:r>
          </a:p>
          <a:p>
            <a:pPr eaLnBrk="0" fontAlgn="base" latinLnBrk="0" hangingPunct="0">
              <a:spcBef>
                <a:spcPct val="0"/>
              </a:spcBef>
              <a:spcAft>
                <a:spcPct val="0"/>
              </a:spcAft>
            </a:pPr>
            <a:r>
              <a:rPr lang="en-US" altLang="ko-KR" sz="1200" dirty="0">
                <a:solidFill>
                  <a:prstClr val="black"/>
                </a:solidFill>
                <a:latin typeface="+mn-ea"/>
                <a:ea typeface="+mn-ea"/>
              </a:rPr>
              <a:t>Amino Acids vary in type and molecular structure and essential amino acids and </a:t>
            </a:r>
          </a:p>
          <a:p>
            <a:pPr eaLnBrk="0" fontAlgn="base" latinLnBrk="0" hangingPunct="0">
              <a:spcBef>
                <a:spcPct val="0"/>
              </a:spcBef>
              <a:spcAft>
                <a:spcPct val="0"/>
              </a:spcAft>
            </a:pPr>
            <a:r>
              <a:rPr lang="en-US" altLang="ko-KR" sz="1200" dirty="0">
                <a:solidFill>
                  <a:prstClr val="black"/>
                </a:solidFill>
                <a:latin typeface="+mn-ea"/>
                <a:ea typeface="+mn-ea"/>
              </a:rPr>
              <a:t>non-essential amino acids are also categorized by molecular structure. </a:t>
            </a:r>
          </a:p>
          <a:p>
            <a:pPr eaLnBrk="0" fontAlgn="base" latinLnBrk="0" hangingPunct="0">
              <a:spcBef>
                <a:spcPct val="0"/>
              </a:spcBef>
              <a:spcAft>
                <a:spcPct val="0"/>
              </a:spcAft>
            </a:pPr>
            <a:endParaRPr lang="en-US" altLang="ko-KR" sz="1400" b="1" dirty="0">
              <a:solidFill>
                <a:prstClr val="black"/>
              </a:solidFill>
              <a:latin typeface="+mn-ea"/>
              <a:ea typeface="+mn-ea"/>
            </a:endParaRPr>
          </a:p>
          <a:p>
            <a:pPr eaLnBrk="0" fontAlgn="base" latinLnBrk="0" hangingPunct="0">
              <a:spcBef>
                <a:spcPct val="0"/>
              </a:spcBef>
              <a:spcAft>
                <a:spcPct val="0"/>
              </a:spcAft>
            </a:pPr>
            <a:endParaRPr lang="en-US" altLang="ko-KR" sz="1400" b="1" dirty="0">
              <a:solidFill>
                <a:prstClr val="black"/>
              </a:solidFill>
              <a:latin typeface="+mn-ea"/>
              <a:ea typeface="+mn-ea"/>
            </a:endParaRPr>
          </a:p>
          <a:p>
            <a:pPr eaLnBrk="0" fontAlgn="base" latinLnBrk="0" hangingPunct="0">
              <a:spcBef>
                <a:spcPct val="0"/>
              </a:spcBef>
              <a:spcAft>
                <a:spcPct val="0"/>
              </a:spcAft>
            </a:pPr>
            <a:r>
              <a:rPr lang="en-US" altLang="ko-KR" sz="1400" b="1" dirty="0">
                <a:solidFill>
                  <a:srgbClr val="FF0000"/>
                </a:solidFill>
                <a:latin typeface="+mn-ea"/>
                <a:ea typeface="+mn-ea"/>
              </a:rPr>
              <a:t>Of the 22 amino acids, 9 are not produced within the body and must be </a:t>
            </a:r>
          </a:p>
          <a:p>
            <a:pPr eaLnBrk="0" fontAlgn="base" latinLnBrk="0" hangingPunct="0">
              <a:spcBef>
                <a:spcPct val="0"/>
              </a:spcBef>
              <a:spcAft>
                <a:spcPct val="0"/>
              </a:spcAft>
            </a:pPr>
            <a:r>
              <a:rPr lang="en-US" altLang="ko-KR" sz="1400" b="1" dirty="0">
                <a:solidFill>
                  <a:srgbClr val="FF0000"/>
                </a:solidFill>
                <a:latin typeface="+mn-ea"/>
                <a:ea typeface="+mn-ea"/>
              </a:rPr>
              <a:t>supplemented through food. These are called essential amino acids. </a:t>
            </a:r>
          </a:p>
          <a:p>
            <a:pPr eaLnBrk="0" fontAlgn="base" latinLnBrk="0" hangingPunct="0">
              <a:spcBef>
                <a:spcPct val="0"/>
              </a:spcBef>
              <a:spcAft>
                <a:spcPct val="0"/>
              </a:spcAft>
            </a:pPr>
            <a:r>
              <a:rPr lang="en-US" altLang="ko-KR" sz="1400" b="1" dirty="0">
                <a:solidFill>
                  <a:prstClr val="black"/>
                </a:solidFill>
                <a:latin typeface="+mn-ea"/>
                <a:ea typeface="+mn-ea"/>
              </a:rPr>
              <a:t> </a:t>
            </a:r>
          </a:p>
          <a:p>
            <a:pPr eaLnBrk="0" fontAlgn="base" latinLnBrk="0" hangingPunct="0">
              <a:spcBef>
                <a:spcPct val="0"/>
              </a:spcBef>
              <a:spcAft>
                <a:spcPct val="0"/>
              </a:spcAft>
            </a:pPr>
            <a:r>
              <a:rPr lang="en-US" altLang="ko-KR" sz="1400" b="1" dirty="0">
                <a:solidFill>
                  <a:srgbClr val="0070C0"/>
                </a:solidFill>
                <a:latin typeface="+mn-ea"/>
                <a:ea typeface="+mn-ea"/>
              </a:rPr>
              <a:t>Essential amino acids are not produced in the body and therefore must be consumed through food. </a:t>
            </a:r>
            <a:endParaRPr lang="en-US" altLang="ko-KR" sz="1600" dirty="0">
              <a:solidFill>
                <a:prstClr val="black"/>
              </a:solidFill>
              <a:latin typeface="맑은 고딕" panose="020B0503020000020004" pitchFamily="50" charset="-127"/>
            </a:endParaRPr>
          </a:p>
        </p:txBody>
      </p:sp>
      <p:sp>
        <p:nvSpPr>
          <p:cNvPr id="14" name="직사각형 13"/>
          <p:cNvSpPr/>
          <p:nvPr/>
        </p:nvSpPr>
        <p:spPr>
          <a:xfrm>
            <a:off x="826770" y="3853538"/>
            <a:ext cx="6555921" cy="146747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직사각형 3"/>
          <p:cNvSpPr/>
          <p:nvPr/>
        </p:nvSpPr>
        <p:spPr>
          <a:xfrm>
            <a:off x="3293031" y="5846637"/>
            <a:ext cx="9177542" cy="246221"/>
          </a:xfrm>
          <a:prstGeom prst="rect">
            <a:avLst/>
          </a:prstGeom>
        </p:spPr>
        <p:txBody>
          <a:bodyPr wrap="square">
            <a:spAutoFit/>
          </a:bodyPr>
          <a:lstStyle/>
          <a:p>
            <a:pPr algn="ctr"/>
            <a:r>
              <a:rPr lang="en-US" altLang="ko-KR" sz="1000" dirty="0">
                <a:latin typeface="+mn-ea"/>
              </a:rPr>
              <a:t>Source</a:t>
            </a:r>
            <a:r>
              <a:rPr lang="ko-KR" altLang="en-US" sz="1000" dirty="0">
                <a:latin typeface="+mn-ea"/>
              </a:rPr>
              <a:t> </a:t>
            </a:r>
            <a:r>
              <a:rPr lang="en-US" altLang="ko-KR" sz="1000" dirty="0">
                <a:latin typeface="+mn-ea"/>
              </a:rPr>
              <a:t>: </a:t>
            </a:r>
            <a:r>
              <a:rPr lang="en-US" altLang="ko-KR" sz="1000" dirty="0">
                <a:latin typeface="+mn-ea"/>
                <a:hlinkClick r:id="rId2"/>
              </a:rPr>
              <a:t>https://m.blog.naver.com/PostView.nhn?blogId=staroot99&amp;logNo=220684171634&amp;proxyReferer=https:%2F%2Fwww.google.com%2F</a:t>
            </a:r>
            <a:endParaRPr lang="ko-KR" altLang="en-US" sz="1000" dirty="0">
              <a:latin typeface="+mn-ea"/>
            </a:endParaRPr>
          </a:p>
        </p:txBody>
      </p:sp>
      <p:pic>
        <p:nvPicPr>
          <p:cNvPr id="3" name="그림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7916" y="2236493"/>
            <a:ext cx="3345909" cy="2779776"/>
          </a:xfrm>
          <a:prstGeom prst="rect">
            <a:avLst/>
          </a:prstGeom>
        </p:spPr>
      </p:pic>
      <p:pic>
        <p:nvPicPr>
          <p:cNvPr id="11" name="그림 10"/>
          <p:cNvPicPr>
            <a:picLocks noChangeAspect="1"/>
          </p:cNvPicPr>
          <p:nvPr/>
        </p:nvPicPr>
        <p:blipFill>
          <a:blip r:embed="rId4"/>
          <a:stretch>
            <a:fillRect/>
          </a:stretch>
        </p:blipFill>
        <p:spPr>
          <a:xfrm rot="20790272">
            <a:off x="10635818" y="2883512"/>
            <a:ext cx="846177" cy="751632"/>
          </a:xfrm>
          <a:prstGeom prst="rect">
            <a:avLst/>
          </a:prstGeom>
        </p:spPr>
      </p:pic>
    </p:spTree>
    <p:extLst>
      <p:ext uri="{BB962C8B-B14F-4D97-AF65-F5344CB8AC3E}">
        <p14:creationId xmlns:p14="http://schemas.microsoft.com/office/powerpoint/2010/main" val="3910257436"/>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699" y="102969"/>
            <a:ext cx="8184970" cy="584775"/>
          </a:xfrm>
          <a:prstGeom prst="rect">
            <a:avLst/>
          </a:prstGeom>
          <a:noFill/>
        </p:spPr>
        <p:txBody>
          <a:bodyPr wrap="square" rtlCol="0">
            <a:spAutoFit/>
          </a:bodyPr>
          <a:lstStyle/>
          <a:p>
            <a:r>
              <a:rPr lang="en-US" altLang="ko-KR" sz="3200" b="1" dirty="0">
                <a:latin typeface="+mj-ea"/>
                <a:ea typeface="+mj-ea"/>
              </a:rPr>
              <a:t>General Balance Amino Acid Complex</a:t>
            </a:r>
            <a:endParaRPr lang="ko-KR" altLang="en-US" sz="3200" b="1" dirty="0">
              <a:latin typeface="+mj-ea"/>
              <a:ea typeface="+mj-ea"/>
            </a:endParaRPr>
          </a:p>
        </p:txBody>
      </p:sp>
      <p:sp>
        <p:nvSpPr>
          <p:cNvPr id="3" name="TextBox 2"/>
          <p:cNvSpPr txBox="1"/>
          <p:nvPr/>
        </p:nvSpPr>
        <p:spPr>
          <a:xfrm>
            <a:off x="902999" y="4604048"/>
            <a:ext cx="7171153" cy="1272977"/>
          </a:xfrm>
          <a:prstGeom prst="rect">
            <a:avLst/>
          </a:prstGeom>
          <a:solidFill>
            <a:srgbClr val="F9E451"/>
          </a:solidFill>
        </p:spPr>
        <p:txBody>
          <a:bodyPr wrap="square">
            <a:spAutoFit/>
          </a:bodyPr>
          <a:lstStyle/>
          <a:p>
            <a:pPr eaLnBrk="0" fontAlgn="base" latinLnBrk="0" hangingPunct="0">
              <a:lnSpc>
                <a:spcPct val="150000"/>
              </a:lnSpc>
              <a:spcBef>
                <a:spcPct val="0"/>
              </a:spcBef>
              <a:spcAft>
                <a:spcPct val="0"/>
              </a:spcAft>
              <a:defRPr/>
            </a:pPr>
            <a:r>
              <a:rPr kumimoji="1" lang="ko-KR" altLang="en-US" sz="1050" b="1" dirty="0">
                <a:latin typeface="+mn-ea"/>
              </a:rPr>
              <a:t>* </a:t>
            </a:r>
            <a:r>
              <a:rPr kumimoji="1" lang="en-US" altLang="ko-KR" sz="1050" b="1" dirty="0">
                <a:latin typeface="+mn-ea"/>
              </a:rPr>
              <a:t>Precautions</a:t>
            </a:r>
            <a:endParaRPr kumimoji="1" lang="ko-KR" altLang="en-US" sz="1050" b="1" dirty="0">
              <a:latin typeface="+mn-ea"/>
            </a:endParaRPr>
          </a:p>
          <a:p>
            <a:pPr eaLnBrk="0" fontAlgn="base" latinLnBrk="0" hangingPunct="0">
              <a:lnSpc>
                <a:spcPct val="150000"/>
              </a:lnSpc>
              <a:spcBef>
                <a:spcPct val="0"/>
              </a:spcBef>
              <a:spcAft>
                <a:spcPct val="0"/>
              </a:spcAft>
              <a:defRPr/>
            </a:pPr>
            <a:r>
              <a:rPr kumimoji="1" lang="ko-KR" altLang="en-US" sz="1050" b="1" dirty="0">
                <a:latin typeface="+mn-ea"/>
              </a:rPr>
              <a:t>  </a:t>
            </a:r>
            <a:r>
              <a:rPr kumimoji="1" lang="en-US" altLang="ko-KR" sz="1050" b="1" dirty="0">
                <a:latin typeface="+mn-ea"/>
              </a:rPr>
              <a:t>If you have a chronic illness or allergies, consult a physician prior to using this product. </a:t>
            </a:r>
            <a:br>
              <a:rPr kumimoji="1" lang="ko-KR" altLang="en-US" sz="1050" b="1" dirty="0">
                <a:latin typeface="+mn-ea"/>
              </a:rPr>
            </a:br>
            <a:r>
              <a:rPr kumimoji="1" lang="ko-KR" altLang="en-US" sz="1050" b="1" dirty="0">
                <a:latin typeface="+mn-ea"/>
              </a:rPr>
              <a:t>  </a:t>
            </a:r>
            <a:r>
              <a:rPr kumimoji="1" lang="en-US" altLang="ko-KR" sz="1050" b="1" dirty="0">
                <a:latin typeface="+mn-ea"/>
              </a:rPr>
              <a:t>Use as directed. </a:t>
            </a:r>
          </a:p>
          <a:p>
            <a:pPr eaLnBrk="0" fontAlgn="base" latinLnBrk="0" hangingPunct="0">
              <a:lnSpc>
                <a:spcPct val="150000"/>
              </a:lnSpc>
              <a:spcBef>
                <a:spcPct val="0"/>
              </a:spcBef>
              <a:spcAft>
                <a:spcPct val="0"/>
              </a:spcAft>
              <a:defRPr/>
            </a:pPr>
            <a:r>
              <a:rPr kumimoji="1" lang="en-US" altLang="ko-KR" sz="1050" b="1" dirty="0">
                <a:latin typeface="+mn-ea"/>
              </a:rPr>
              <a:t>  If you experience any adverse reactions or stop using immediately. </a:t>
            </a:r>
            <a:br>
              <a:rPr kumimoji="1" lang="en-US" altLang="ko-KR" sz="1050" b="1" dirty="0">
                <a:latin typeface="+mn-ea"/>
              </a:rPr>
            </a:br>
            <a:r>
              <a:rPr kumimoji="1" lang="en-US" altLang="ko-KR" sz="1050" b="1" dirty="0">
                <a:latin typeface="+mn-ea"/>
              </a:rPr>
              <a:t>  Those pregnant, nursing and or adolescent young woman must use this product with caution. </a:t>
            </a:r>
          </a:p>
        </p:txBody>
      </p:sp>
      <p:pic>
        <p:nvPicPr>
          <p:cNvPr id="4" name="그림 12"/>
          <p:cNvPicPr>
            <a:picLocks noChangeAspect="1"/>
          </p:cNvPicPr>
          <p:nvPr/>
        </p:nvPicPr>
        <p:blipFill rotWithShape="1">
          <a:blip r:embed="rId2">
            <a:extLst>
              <a:ext uri="{28A0092B-C50C-407E-A947-70E740481C1C}">
                <a14:useLocalDpi xmlns:a14="http://schemas.microsoft.com/office/drawing/2010/main" val="0"/>
              </a:ext>
            </a:extLst>
          </a:blip>
          <a:srcRect l="28567" t="17722" r="34381" b="18624"/>
          <a:stretch/>
        </p:blipFill>
        <p:spPr bwMode="auto">
          <a:xfrm>
            <a:off x="8186643" y="2046747"/>
            <a:ext cx="3231594" cy="3661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직사각형 4"/>
          <p:cNvSpPr/>
          <p:nvPr/>
        </p:nvSpPr>
        <p:spPr>
          <a:xfrm>
            <a:off x="320296" y="971973"/>
            <a:ext cx="11530327" cy="5155440"/>
          </a:xfrm>
          <a:prstGeom prst="rect">
            <a:avLst/>
          </a:prstGeom>
          <a:noFill/>
          <a:ln w="57150">
            <a:solidFill>
              <a:schemeClr val="accent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12"/>
          <p:cNvSpPr txBox="1">
            <a:spLocks noChangeArrowheads="1"/>
          </p:cNvSpPr>
          <p:nvPr/>
        </p:nvSpPr>
        <p:spPr bwMode="auto">
          <a:xfrm>
            <a:off x="903000" y="1282142"/>
            <a:ext cx="7646256" cy="328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lnSpc>
                <a:spcPct val="150000"/>
              </a:lnSpc>
              <a:spcBef>
                <a:spcPct val="0"/>
              </a:spcBef>
              <a:spcAft>
                <a:spcPct val="0"/>
              </a:spcAft>
            </a:pPr>
            <a:r>
              <a:rPr lang="en-US" altLang="ko-KR" sz="1200" b="1" dirty="0">
                <a:latin typeface="+mn-ea"/>
                <a:ea typeface="+mn-ea"/>
              </a:rPr>
              <a:t>+ Product Type: Dietary Supplement</a:t>
            </a:r>
            <a:endParaRPr lang="ko-KR" altLang="en-US" sz="1200" b="1" dirty="0">
              <a:latin typeface="+mn-ea"/>
              <a:ea typeface="+mn-ea"/>
            </a:endParaRPr>
          </a:p>
          <a:p>
            <a:pPr eaLnBrk="0" fontAlgn="base" latinLnBrk="0" hangingPunct="0">
              <a:lnSpc>
                <a:spcPct val="150000"/>
              </a:lnSpc>
              <a:spcBef>
                <a:spcPct val="0"/>
              </a:spcBef>
              <a:spcAft>
                <a:spcPct val="0"/>
              </a:spcAft>
            </a:pPr>
            <a:r>
              <a:rPr lang="en-US" altLang="ko-KR" sz="1200" b="1" dirty="0">
                <a:latin typeface="+mn-ea"/>
                <a:ea typeface="+mn-ea"/>
              </a:rPr>
              <a:t>+ Net Wt.: General Balance Amino Acid Complex (90g total /3g x 30sticks/300Kcal)</a:t>
            </a:r>
          </a:p>
          <a:p>
            <a:pPr eaLnBrk="0" fontAlgn="base" latinLnBrk="0" hangingPunct="0">
              <a:lnSpc>
                <a:spcPct val="150000"/>
              </a:lnSpc>
              <a:spcBef>
                <a:spcPct val="0"/>
              </a:spcBef>
              <a:spcAft>
                <a:spcPct val="0"/>
              </a:spcAft>
            </a:pPr>
            <a:r>
              <a:rPr lang="en-US" altLang="ko-KR" sz="1200" b="1" dirty="0">
                <a:latin typeface="+mn-ea"/>
                <a:ea typeface="+mn-ea"/>
              </a:rPr>
              <a:t>+ Ingredients: 18 Silk Amino Acids (Contains 9 essential amino acids) Amino Acids</a:t>
            </a:r>
            <a:r>
              <a:rPr lang="ko-KR" altLang="en-US" sz="1200" b="1" dirty="0">
                <a:latin typeface="+mn-ea"/>
                <a:ea typeface="+mn-ea"/>
              </a:rPr>
              <a:t> </a:t>
            </a:r>
            <a:r>
              <a:rPr lang="en-US" altLang="ko-KR" sz="1200" b="1" dirty="0">
                <a:latin typeface="+mn-ea"/>
                <a:ea typeface="+mn-ea"/>
              </a:rPr>
              <a:t>40% + Amino Acid mixed powder</a:t>
            </a:r>
            <a:r>
              <a:rPr lang="ko-KR" altLang="en-US" sz="1200" b="1" dirty="0">
                <a:latin typeface="+mn-ea"/>
                <a:ea typeface="+mn-ea"/>
              </a:rPr>
              <a:t> </a:t>
            </a:r>
            <a:r>
              <a:rPr lang="en-US" altLang="ko-KR" sz="1200" b="1" dirty="0">
                <a:latin typeface="+mn-ea"/>
                <a:ea typeface="+mn-ea"/>
              </a:rPr>
              <a:t>20% + Probiotics</a:t>
            </a:r>
            <a:r>
              <a:rPr lang="ko-KR" altLang="en-US" sz="1200" b="1" dirty="0">
                <a:latin typeface="+mn-ea"/>
                <a:ea typeface="+mn-ea"/>
              </a:rPr>
              <a:t> </a:t>
            </a:r>
            <a:r>
              <a:rPr lang="en-US" altLang="ko-KR" sz="1200" b="1" dirty="0">
                <a:latin typeface="+mn-ea"/>
                <a:ea typeface="+mn-ea"/>
              </a:rPr>
              <a:t>15% + Xylitol</a:t>
            </a:r>
            <a:r>
              <a:rPr lang="ko-KR" altLang="en-US" sz="1200" b="1" dirty="0">
                <a:latin typeface="+mn-ea"/>
                <a:ea typeface="+mn-ea"/>
              </a:rPr>
              <a:t> </a:t>
            </a:r>
            <a:r>
              <a:rPr lang="en-US" altLang="ko-KR" sz="1200" b="1" dirty="0">
                <a:latin typeface="+mn-ea"/>
                <a:ea typeface="+mn-ea"/>
              </a:rPr>
              <a:t>+ Vitamin C</a:t>
            </a:r>
          </a:p>
          <a:p>
            <a:pPr eaLnBrk="0" fontAlgn="base" latinLnBrk="0" hangingPunct="0">
              <a:spcBef>
                <a:spcPct val="0"/>
              </a:spcBef>
              <a:spcAft>
                <a:spcPct val="0"/>
              </a:spcAft>
            </a:pPr>
            <a:r>
              <a:rPr lang="en-US" altLang="ko-KR" sz="1200" b="1" dirty="0">
                <a:latin typeface="+mn-ea"/>
                <a:ea typeface="+mn-ea"/>
              </a:rPr>
              <a:t> </a:t>
            </a:r>
          </a:p>
          <a:p>
            <a:pPr eaLnBrk="0" fontAlgn="base" latinLnBrk="0" hangingPunct="0">
              <a:lnSpc>
                <a:spcPct val="150000"/>
              </a:lnSpc>
              <a:spcBef>
                <a:spcPct val="0"/>
              </a:spcBef>
              <a:spcAft>
                <a:spcPct val="0"/>
              </a:spcAft>
            </a:pPr>
            <a:r>
              <a:rPr lang="en-US" altLang="ko-KR" sz="1200" b="1" dirty="0">
                <a:latin typeface="+mn-ea"/>
                <a:ea typeface="+mn-ea"/>
              </a:rPr>
              <a:t>+ Directions: </a:t>
            </a:r>
          </a:p>
          <a:p>
            <a:pPr eaLnBrk="0" fontAlgn="base" latinLnBrk="0" hangingPunct="0">
              <a:lnSpc>
                <a:spcPct val="150000"/>
              </a:lnSpc>
              <a:spcBef>
                <a:spcPct val="0"/>
              </a:spcBef>
              <a:spcAft>
                <a:spcPct val="0"/>
              </a:spcAft>
            </a:pPr>
            <a:r>
              <a:rPr lang="en-US" altLang="ko-KR" sz="1200" b="1" dirty="0">
                <a:latin typeface="+mn-ea"/>
                <a:ea typeface="+mn-ea"/>
              </a:rPr>
              <a:t> - Take 1 packet once a day</a:t>
            </a:r>
          </a:p>
          <a:p>
            <a:pPr eaLnBrk="0" fontAlgn="base" latinLnBrk="0" hangingPunct="0">
              <a:lnSpc>
                <a:spcPct val="150000"/>
              </a:lnSpc>
              <a:spcBef>
                <a:spcPct val="0"/>
              </a:spcBef>
              <a:spcAft>
                <a:spcPct val="0"/>
              </a:spcAft>
            </a:pPr>
            <a:r>
              <a:rPr lang="ko-KR" altLang="en-US" sz="1200" b="1" dirty="0">
                <a:latin typeface="+mn-ea"/>
                <a:ea typeface="+mn-ea"/>
              </a:rPr>
              <a:t> </a:t>
            </a:r>
            <a:r>
              <a:rPr lang="en-US" altLang="ko-KR" sz="1200" b="1" dirty="0">
                <a:latin typeface="+mn-ea"/>
                <a:ea typeface="+mn-ea"/>
              </a:rPr>
              <a:t>- The powder can be taken directly.</a:t>
            </a:r>
          </a:p>
          <a:p>
            <a:pPr eaLnBrk="0" fontAlgn="base" latinLnBrk="0" hangingPunct="0">
              <a:lnSpc>
                <a:spcPct val="150000"/>
              </a:lnSpc>
              <a:spcBef>
                <a:spcPct val="0"/>
              </a:spcBef>
              <a:spcAft>
                <a:spcPct val="0"/>
              </a:spcAft>
            </a:pPr>
            <a:r>
              <a:rPr lang="ko-KR" altLang="en-US" sz="1200" b="1" dirty="0">
                <a:latin typeface="+mn-ea"/>
                <a:ea typeface="+mn-ea"/>
              </a:rPr>
              <a:t> </a:t>
            </a:r>
            <a:r>
              <a:rPr lang="en-US" altLang="ko-KR" sz="1200" b="1" dirty="0">
                <a:latin typeface="+mn-ea"/>
                <a:ea typeface="+mn-ea"/>
              </a:rPr>
              <a:t>- If the powder cannot be taken directly, it can be dissolved into a glass of water or milk (1 packet 180mL of milk/water)</a:t>
            </a:r>
          </a:p>
          <a:p>
            <a:pPr eaLnBrk="0" fontAlgn="base" latinLnBrk="0" hangingPunct="0">
              <a:lnSpc>
                <a:spcPct val="150000"/>
              </a:lnSpc>
              <a:spcBef>
                <a:spcPct val="0"/>
              </a:spcBef>
              <a:spcAft>
                <a:spcPct val="0"/>
              </a:spcAft>
            </a:pPr>
            <a:r>
              <a:rPr lang="en-US" altLang="ko-KR" sz="1200" b="1" dirty="0">
                <a:latin typeface="+mn-ea"/>
                <a:ea typeface="+mn-ea"/>
              </a:rPr>
              <a:t>    </a:t>
            </a:r>
            <a:r>
              <a:rPr lang="en-US" altLang="ko-KR" sz="1100" b="1" dirty="0">
                <a:latin typeface="+mn-ea"/>
                <a:ea typeface="+mn-ea"/>
              </a:rPr>
              <a:t>(For better absorption, milk is recommended.) </a:t>
            </a:r>
            <a:endParaRPr lang="en-US" altLang="ko-KR" sz="1200" b="1" dirty="0">
              <a:latin typeface="+mn-ea"/>
              <a:ea typeface="+mn-ea"/>
            </a:endParaRPr>
          </a:p>
          <a:p>
            <a:pPr eaLnBrk="0" fontAlgn="base" latinLnBrk="0" hangingPunct="0">
              <a:lnSpc>
                <a:spcPct val="150000"/>
              </a:lnSpc>
              <a:spcBef>
                <a:spcPct val="0"/>
              </a:spcBef>
              <a:spcAft>
                <a:spcPct val="0"/>
              </a:spcAft>
            </a:pPr>
            <a:r>
              <a:rPr lang="en-US" altLang="ko-KR" sz="1200" b="1" dirty="0">
                <a:latin typeface="+mn-ea"/>
                <a:ea typeface="+mn-ea"/>
              </a:rPr>
              <a:t>-  May also be added to food, raw foods, shakes, rice, porridge etc. </a:t>
            </a:r>
          </a:p>
        </p:txBody>
      </p:sp>
    </p:spTree>
    <p:extLst>
      <p:ext uri="{BB962C8B-B14F-4D97-AF65-F5344CB8AC3E}">
        <p14:creationId xmlns:p14="http://schemas.microsoft.com/office/powerpoint/2010/main" val="1829645782"/>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3"/>
          <a:srcRect l="9167" t="9630" r="9062" b="8518"/>
          <a:stretch/>
        </p:blipFill>
        <p:spPr>
          <a:xfrm>
            <a:off x="-19050" y="0"/>
            <a:ext cx="12211050" cy="6858000"/>
          </a:xfrm>
          <a:prstGeom prst="rect">
            <a:avLst/>
          </a:prstGeom>
        </p:spPr>
      </p:pic>
      <p:sp>
        <p:nvSpPr>
          <p:cNvPr id="3" name="직사각형 2"/>
          <p:cNvSpPr/>
          <p:nvPr/>
        </p:nvSpPr>
        <p:spPr>
          <a:xfrm>
            <a:off x="190500" y="1009650"/>
            <a:ext cx="11830050" cy="5237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1" hangingPunct="1">
              <a:lnSpc>
                <a:spcPct val="150000"/>
              </a:lnSpc>
              <a:spcBef>
                <a:spcPts val="0"/>
              </a:spcBef>
              <a:spcAft>
                <a:spcPts val="0"/>
              </a:spcAft>
              <a:buClrTx/>
              <a:buSzTx/>
              <a:buFontTx/>
              <a:buNone/>
              <a:tabLst/>
              <a:defRPr/>
            </a:pPr>
            <a:r>
              <a:rPr kumimoji="0" lang="ko-KR" altLang="en-US" sz="180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rPr>
              <a:t>탄력</a:t>
            </a:r>
            <a:endParaRPr kumimoji="0" lang="ko-KR" altLang="en-US" sz="1800" b="0" i="0" u="none" strike="noStrike" kern="1200" cap="none" spc="0" normalizeH="0" baseline="0" noProof="0" dirty="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5" name="TextBox 4"/>
          <p:cNvSpPr txBox="1"/>
          <p:nvPr/>
        </p:nvSpPr>
        <p:spPr>
          <a:xfrm flipH="1">
            <a:off x="203199" y="181660"/>
            <a:ext cx="9385300" cy="646331"/>
          </a:xfrm>
          <a:prstGeom prst="rect">
            <a:avLst/>
          </a:prstGeom>
          <a:solidFill>
            <a:schemeClr val="bg1">
              <a:lumMod val="95000"/>
            </a:schemeClr>
          </a:solid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3600" b="1" noProof="0" dirty="0">
                <a:latin typeface="맑은 고딕" panose="020B0503020000020004" pitchFamily="50" charset="-127"/>
                <a:ea typeface="맑은 고딕" panose="020B0503020000020004" pitchFamily="50" charset="-127"/>
              </a:rPr>
              <a:t>Check Out these Articles</a:t>
            </a:r>
            <a:endParaRPr kumimoji="0" lang="ko-KR" altLang="en-US" sz="3200" b="1" i="0" u="none" strike="noStrike" kern="1200" cap="none" spc="0" normalizeH="0" baseline="0" noProof="0" dirty="0">
              <a:ln>
                <a:noFill/>
              </a:ln>
              <a:effectLst/>
              <a:uLnTx/>
              <a:uFillTx/>
              <a:latin typeface="맑은 고딕" panose="020B0503020000020004" pitchFamily="50" charset="-127"/>
              <a:ea typeface="맑은 고딕" panose="020B0503020000020004" pitchFamily="50" charset="-127"/>
            </a:endParaRPr>
          </a:p>
        </p:txBody>
      </p:sp>
      <p:sp>
        <p:nvSpPr>
          <p:cNvPr id="6" name="직사각형 5"/>
          <p:cNvSpPr/>
          <p:nvPr/>
        </p:nvSpPr>
        <p:spPr>
          <a:xfrm>
            <a:off x="424543" y="1185099"/>
            <a:ext cx="11397343" cy="4868944"/>
          </a:xfrm>
          <a:prstGeom prst="rect">
            <a:avLst/>
          </a:prstGeom>
          <a:noFill/>
          <a:ln w="28575">
            <a:solidFill>
              <a:schemeClr val="accent4">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pic>
        <p:nvPicPr>
          <p:cNvPr id="9" name="그림 8"/>
          <p:cNvPicPr>
            <a:picLocks noChangeAspect="1"/>
          </p:cNvPicPr>
          <p:nvPr/>
        </p:nvPicPr>
        <p:blipFill rotWithShape="1">
          <a:blip r:embed="rId4"/>
          <a:srcRect l="29667" t="18740" r="43333" b="7037"/>
          <a:stretch/>
        </p:blipFill>
        <p:spPr>
          <a:xfrm>
            <a:off x="6519049" y="2189660"/>
            <a:ext cx="4307840" cy="3647260"/>
          </a:xfrm>
          <a:prstGeom prst="rect">
            <a:avLst/>
          </a:prstGeom>
        </p:spPr>
      </p:pic>
      <p:sp>
        <p:nvSpPr>
          <p:cNvPr id="11" name="직사각형 10"/>
          <p:cNvSpPr/>
          <p:nvPr/>
        </p:nvSpPr>
        <p:spPr>
          <a:xfrm>
            <a:off x="6586162" y="4815728"/>
            <a:ext cx="4207396" cy="40390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50" charset="-127"/>
              <a:cs typeface="+mn-cs"/>
            </a:endParaRPr>
          </a:p>
        </p:txBody>
      </p:sp>
      <p:sp>
        <p:nvSpPr>
          <p:cNvPr id="17" name="직사각형 16"/>
          <p:cNvSpPr/>
          <p:nvPr/>
        </p:nvSpPr>
        <p:spPr>
          <a:xfrm>
            <a:off x="470272" y="1259284"/>
            <a:ext cx="5386242" cy="4693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Calibri" panose="020F0502020204030204"/>
              <a:ea typeface="맑은 고딕" panose="020B0503020000020004" pitchFamily="50" charset="-127"/>
              <a:cs typeface="+mn-cs"/>
            </a:endParaRPr>
          </a:p>
        </p:txBody>
      </p:sp>
      <p:pic>
        <p:nvPicPr>
          <p:cNvPr id="12" name="그림 11"/>
          <p:cNvPicPr>
            <a:picLocks noChangeAspect="1"/>
          </p:cNvPicPr>
          <p:nvPr/>
        </p:nvPicPr>
        <p:blipFill rotWithShape="1">
          <a:blip r:embed="rId5"/>
          <a:srcRect l="31575" t="63534" r="43001" b="4963"/>
          <a:stretch/>
        </p:blipFill>
        <p:spPr>
          <a:xfrm>
            <a:off x="672555" y="1543050"/>
            <a:ext cx="4195657" cy="3974721"/>
          </a:xfrm>
          <a:prstGeom prst="rect">
            <a:avLst/>
          </a:prstGeom>
        </p:spPr>
      </p:pic>
      <p:pic>
        <p:nvPicPr>
          <p:cNvPr id="8" name="그림 7"/>
          <p:cNvPicPr>
            <a:picLocks noChangeAspect="1"/>
          </p:cNvPicPr>
          <p:nvPr/>
        </p:nvPicPr>
        <p:blipFill rotWithShape="1">
          <a:blip r:embed="rId6"/>
          <a:srcRect l="29417" t="27185" r="43083" b="32939"/>
          <a:stretch/>
        </p:blipFill>
        <p:spPr>
          <a:xfrm>
            <a:off x="9143332" y="1478418"/>
            <a:ext cx="2475416" cy="1953986"/>
          </a:xfrm>
          <a:prstGeom prst="rect">
            <a:avLst/>
          </a:prstGeom>
        </p:spPr>
      </p:pic>
      <p:pic>
        <p:nvPicPr>
          <p:cNvPr id="21" name="그림 20"/>
          <p:cNvPicPr>
            <a:picLocks noChangeAspect="1"/>
          </p:cNvPicPr>
          <p:nvPr/>
        </p:nvPicPr>
        <p:blipFill rotWithShape="1">
          <a:blip r:embed="rId7"/>
          <a:srcRect l="38251" t="40964" r="24083" b="30148"/>
          <a:stretch/>
        </p:blipFill>
        <p:spPr>
          <a:xfrm>
            <a:off x="6303035" y="3218755"/>
            <a:ext cx="5367866" cy="2677064"/>
          </a:xfrm>
          <a:prstGeom prst="rect">
            <a:avLst/>
          </a:prstGeom>
        </p:spPr>
      </p:pic>
      <p:sp>
        <p:nvSpPr>
          <p:cNvPr id="23" name="직사각형 22"/>
          <p:cNvSpPr/>
          <p:nvPr/>
        </p:nvSpPr>
        <p:spPr>
          <a:xfrm>
            <a:off x="9826529" y="1651053"/>
            <a:ext cx="1273105" cy="215444"/>
          </a:xfrm>
          <a:prstGeom prst="rect">
            <a:avLst/>
          </a:prstGeom>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800" b="0"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50" charset="-127"/>
                <a:cs typeface="+mn-cs"/>
              </a:rPr>
              <a:t>Posted : 2020-06-06 02:23</a:t>
            </a:r>
            <a:endParaRPr kumimoji="0" lang="ko-KR" altLang="en-US" sz="800" b="0"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50" charset="-127"/>
              <a:cs typeface="+mn-cs"/>
            </a:endParaRPr>
          </a:p>
        </p:txBody>
      </p:sp>
      <p:pic>
        <p:nvPicPr>
          <p:cNvPr id="2" name="그림 1"/>
          <p:cNvPicPr>
            <a:picLocks noChangeAspect="1"/>
          </p:cNvPicPr>
          <p:nvPr/>
        </p:nvPicPr>
        <p:blipFill>
          <a:blip r:embed="rId8"/>
          <a:stretch>
            <a:fillRect/>
          </a:stretch>
        </p:blipFill>
        <p:spPr>
          <a:xfrm>
            <a:off x="2648385" y="6321355"/>
            <a:ext cx="469953" cy="469953"/>
          </a:xfrm>
          <a:prstGeom prst="rect">
            <a:avLst/>
          </a:prstGeom>
        </p:spPr>
      </p:pic>
      <p:sp>
        <p:nvSpPr>
          <p:cNvPr id="15" name="직사각형 14"/>
          <p:cNvSpPr/>
          <p:nvPr/>
        </p:nvSpPr>
        <p:spPr>
          <a:xfrm>
            <a:off x="8015258" y="5742996"/>
            <a:ext cx="3809056" cy="246221"/>
          </a:xfrm>
          <a:prstGeom prst="rect">
            <a:avLst/>
          </a:prstGeom>
        </p:spPr>
        <p:txBody>
          <a:bodyPr wrap="none">
            <a:spAutoFit/>
          </a:bodyPr>
          <a:lstStyle/>
          <a:p>
            <a:r>
              <a:rPr lang="ko-KR" altLang="en-US" sz="1000" b="1" dirty="0">
                <a:latin typeface="+mn-ea"/>
              </a:rPr>
              <a:t>발췌</a:t>
            </a:r>
            <a:r>
              <a:rPr lang="en-US" altLang="ko-KR" sz="1000" b="1" dirty="0">
                <a:latin typeface="+mn-ea"/>
              </a:rPr>
              <a:t>: https://www.ytn.co.kr/_ln/0115_202006060223518204</a:t>
            </a:r>
            <a:endParaRPr lang="ko-KR" altLang="en-US" sz="1000" b="1" dirty="0">
              <a:latin typeface="+mn-ea"/>
            </a:endParaRPr>
          </a:p>
        </p:txBody>
      </p:sp>
      <p:sp>
        <p:nvSpPr>
          <p:cNvPr id="16" name="직사각형 15"/>
          <p:cNvSpPr/>
          <p:nvPr/>
        </p:nvSpPr>
        <p:spPr>
          <a:xfrm>
            <a:off x="551453" y="5815907"/>
            <a:ext cx="6096000" cy="230832"/>
          </a:xfrm>
          <a:prstGeom prst="rect">
            <a:avLst/>
          </a:prstGeom>
        </p:spPr>
        <p:txBody>
          <a:bodyPr>
            <a:spAutoFit/>
          </a:bodyPr>
          <a:lstStyle/>
          <a:p>
            <a:r>
              <a:rPr lang="ko-KR" altLang="en-US" sz="900" b="1" dirty="0">
                <a:latin typeface="+mn-ea"/>
              </a:rPr>
              <a:t>발췌</a:t>
            </a:r>
            <a:r>
              <a:rPr lang="en-US" altLang="ko-KR" sz="900" b="1" dirty="0">
                <a:latin typeface="+mn-ea"/>
              </a:rPr>
              <a:t>:https://ccnews.lawissue.co.kr/view.php?ud=202006110823586451204ead0791_12</a:t>
            </a:r>
            <a:endParaRPr lang="ko-KR" altLang="en-US" sz="900" b="1" dirty="0">
              <a:latin typeface="+mn-ea"/>
            </a:endParaRPr>
          </a:p>
        </p:txBody>
      </p:sp>
      <p:pic>
        <p:nvPicPr>
          <p:cNvPr id="7" name="그림 6"/>
          <p:cNvPicPr>
            <a:picLocks noChangeAspect="1"/>
          </p:cNvPicPr>
          <p:nvPr/>
        </p:nvPicPr>
        <p:blipFill rotWithShape="1">
          <a:blip r:embed="rId5"/>
          <a:srcRect l="29917" t="9408" r="43000" b="38845"/>
          <a:stretch/>
        </p:blipFill>
        <p:spPr>
          <a:xfrm>
            <a:off x="3012070" y="1834428"/>
            <a:ext cx="3111144" cy="2552516"/>
          </a:xfrm>
          <a:prstGeom prst="rect">
            <a:avLst/>
          </a:prstGeom>
        </p:spPr>
      </p:pic>
      <p:cxnSp>
        <p:nvCxnSpPr>
          <p:cNvPr id="20" name="직선 연결선 19"/>
          <p:cNvCxnSpPr/>
          <p:nvPr/>
        </p:nvCxnSpPr>
        <p:spPr>
          <a:xfrm flipH="1">
            <a:off x="6204818" y="1543049"/>
            <a:ext cx="47625" cy="3974721"/>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23463" y="1072923"/>
            <a:ext cx="6172780" cy="276999"/>
          </a:xfrm>
          <a:prstGeom prst="rect">
            <a:avLst/>
          </a:prstGeom>
          <a:solidFill>
            <a:schemeClr val="accent4">
              <a:lumMod val="50000"/>
            </a:schemeClr>
          </a:solidFill>
        </p:spPr>
        <p:txBody>
          <a:bodyPr wrap="none" rtlCol="0">
            <a:spAutoFit/>
          </a:bodyPr>
          <a:lstStyle/>
          <a:p>
            <a:r>
              <a:rPr lang="en-US" altLang="ko-KR" sz="1200" b="1" dirty="0">
                <a:solidFill>
                  <a:schemeClr val="bg1"/>
                </a:solidFill>
                <a:latin typeface="+mn-ea"/>
              </a:rPr>
              <a:t>GCOOP ‘General Balance Amino Acid Complex‘ , Global Anti-Doping Certification</a:t>
            </a:r>
            <a:endParaRPr lang="ko-KR" altLang="en-US" sz="1200" b="1" dirty="0">
              <a:solidFill>
                <a:schemeClr val="bg1"/>
              </a:solidFill>
              <a:latin typeface="+mn-ea"/>
            </a:endParaRPr>
          </a:p>
        </p:txBody>
      </p:sp>
      <p:sp>
        <p:nvSpPr>
          <p:cNvPr id="19" name="TextBox 18"/>
          <p:cNvSpPr txBox="1"/>
          <p:nvPr/>
        </p:nvSpPr>
        <p:spPr>
          <a:xfrm>
            <a:off x="6654097" y="1069873"/>
            <a:ext cx="4909934" cy="276999"/>
          </a:xfrm>
          <a:prstGeom prst="rect">
            <a:avLst/>
          </a:prstGeom>
          <a:solidFill>
            <a:schemeClr val="accent4">
              <a:lumMod val="50000"/>
            </a:schemeClr>
          </a:solidFill>
        </p:spPr>
        <p:txBody>
          <a:bodyPr wrap="none" rtlCol="0">
            <a:spAutoFit/>
          </a:bodyPr>
          <a:lstStyle/>
          <a:p>
            <a:r>
              <a:rPr lang="en-US" altLang="ko-KR" sz="1200" b="1" dirty="0">
                <a:solidFill>
                  <a:schemeClr val="bg1"/>
                </a:solidFill>
                <a:latin typeface="+mn-ea"/>
              </a:rPr>
              <a:t>From a Father’s Heart… Eco-friendly Silk Amino Acid Baby Food</a:t>
            </a:r>
            <a:endParaRPr lang="ko-KR" altLang="en-US" sz="1200" b="1" dirty="0">
              <a:solidFill>
                <a:schemeClr val="bg1"/>
              </a:solidFill>
              <a:latin typeface="+mn-ea"/>
            </a:endParaRPr>
          </a:p>
        </p:txBody>
      </p:sp>
    </p:spTree>
    <p:extLst>
      <p:ext uri="{BB962C8B-B14F-4D97-AF65-F5344CB8AC3E}">
        <p14:creationId xmlns:p14="http://schemas.microsoft.com/office/powerpoint/2010/main" val="1102749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699" y="102969"/>
            <a:ext cx="8757558" cy="584775"/>
          </a:xfrm>
          <a:prstGeom prst="rect">
            <a:avLst/>
          </a:prstGeom>
          <a:noFill/>
        </p:spPr>
        <p:txBody>
          <a:bodyPr wrap="square" rtlCol="0">
            <a:spAutoFit/>
          </a:bodyPr>
          <a:lstStyle/>
          <a:p>
            <a:r>
              <a:rPr lang="en-US" altLang="ko-KR" sz="3200" b="1" dirty="0">
                <a:latin typeface="+mj-ea"/>
                <a:ea typeface="+mj-ea"/>
              </a:rPr>
              <a:t>9 Essential Amino Acids </a:t>
            </a:r>
            <a:endParaRPr lang="ko-KR" altLang="en-US" sz="3200" b="1" dirty="0">
              <a:latin typeface="+mj-ea"/>
              <a:ea typeface="+mj-ea"/>
            </a:endParaRPr>
          </a:p>
        </p:txBody>
      </p:sp>
      <p:pic>
        <p:nvPicPr>
          <p:cNvPr id="3" name="그림 2"/>
          <p:cNvPicPr>
            <a:picLocks noChangeAspect="1"/>
          </p:cNvPicPr>
          <p:nvPr/>
        </p:nvPicPr>
        <p:blipFill rotWithShape="1">
          <a:blip r:embed="rId2"/>
          <a:srcRect l="43417" t="32518" r="21333" b="10741"/>
          <a:stretch/>
        </p:blipFill>
        <p:spPr>
          <a:xfrm>
            <a:off x="4699917" y="921880"/>
            <a:ext cx="6199731" cy="5192740"/>
          </a:xfrm>
          <a:prstGeom prst="rect">
            <a:avLst/>
          </a:prstGeom>
        </p:spPr>
      </p:pic>
      <p:pic>
        <p:nvPicPr>
          <p:cNvPr id="4" name="그림 12"/>
          <p:cNvPicPr>
            <a:picLocks noChangeAspect="1"/>
          </p:cNvPicPr>
          <p:nvPr/>
        </p:nvPicPr>
        <p:blipFill rotWithShape="1">
          <a:blip r:embed="rId3">
            <a:extLst>
              <a:ext uri="{28A0092B-C50C-407E-A947-70E740481C1C}">
                <a14:useLocalDpi xmlns:a14="http://schemas.microsoft.com/office/drawing/2010/main" val="0"/>
              </a:ext>
            </a:extLst>
          </a:blip>
          <a:srcRect l="28567" t="17722" r="34381" b="18624"/>
          <a:stretch/>
        </p:blipFill>
        <p:spPr bwMode="auto">
          <a:xfrm>
            <a:off x="1498277" y="1670739"/>
            <a:ext cx="2668230" cy="30229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CFBE75A5-0AFC-224C-A4F3-4D4699BEDCB9}"/>
              </a:ext>
            </a:extLst>
          </p:cNvPr>
          <p:cNvSpPr txBox="1"/>
          <p:nvPr/>
        </p:nvSpPr>
        <p:spPr>
          <a:xfrm>
            <a:off x="5905667" y="1078673"/>
            <a:ext cx="5527391" cy="507831"/>
          </a:xfrm>
          <a:prstGeom prst="rect">
            <a:avLst/>
          </a:prstGeom>
          <a:solidFill>
            <a:schemeClr val="bg1"/>
          </a:solidFill>
        </p:spPr>
        <p:txBody>
          <a:bodyPr wrap="square" rtlCol="0">
            <a:spAutoFit/>
          </a:bodyPr>
          <a:lstStyle/>
          <a:p>
            <a:r>
              <a:rPr lang="en-US" sz="900" dirty="0"/>
              <a:t>Used by the brain to produce norepinephrine (a neurotransmitter)</a:t>
            </a:r>
          </a:p>
          <a:p>
            <a:r>
              <a:rPr lang="en-US" sz="900" dirty="0"/>
              <a:t>Anti-depressant function </a:t>
            </a:r>
          </a:p>
          <a:p>
            <a:r>
              <a:rPr lang="en-US" sz="900" dirty="0"/>
              <a:t>Supports memory </a:t>
            </a:r>
          </a:p>
        </p:txBody>
      </p:sp>
      <p:sp>
        <p:nvSpPr>
          <p:cNvPr id="7" name="TextBox 6">
            <a:extLst>
              <a:ext uri="{FF2B5EF4-FFF2-40B4-BE49-F238E27FC236}">
                <a16:creationId xmlns:a16="http://schemas.microsoft.com/office/drawing/2014/main" id="{429FC31B-CAD9-0544-8113-3849CAB748DB}"/>
              </a:ext>
            </a:extLst>
          </p:cNvPr>
          <p:cNvSpPr txBox="1"/>
          <p:nvPr/>
        </p:nvSpPr>
        <p:spPr>
          <a:xfrm>
            <a:off x="5905666" y="1635082"/>
            <a:ext cx="5527391" cy="507831"/>
          </a:xfrm>
          <a:prstGeom prst="rect">
            <a:avLst/>
          </a:prstGeom>
          <a:solidFill>
            <a:schemeClr val="bg1"/>
          </a:solidFill>
        </p:spPr>
        <p:txBody>
          <a:bodyPr wrap="square" rtlCol="0">
            <a:spAutoFit/>
          </a:bodyPr>
          <a:lstStyle/>
          <a:p>
            <a:r>
              <a:rPr lang="en-US" sz="900" dirty="0"/>
              <a:t>Guarantees calcium intake, and helps to form collagen</a:t>
            </a:r>
          </a:p>
          <a:p>
            <a:r>
              <a:rPr lang="en-US" sz="900" dirty="0"/>
              <a:t>Helps to produce, antibodies, hormones and enzymes </a:t>
            </a:r>
          </a:p>
          <a:p>
            <a:r>
              <a:rPr lang="en-US" sz="900" dirty="0"/>
              <a:t>Decreases virus growth and improves nutrient balance</a:t>
            </a:r>
          </a:p>
        </p:txBody>
      </p:sp>
      <p:sp>
        <p:nvSpPr>
          <p:cNvPr id="8" name="TextBox 7">
            <a:extLst>
              <a:ext uri="{FF2B5EF4-FFF2-40B4-BE49-F238E27FC236}">
                <a16:creationId xmlns:a16="http://schemas.microsoft.com/office/drawing/2014/main" id="{6A3E01FE-8003-AA48-A04B-EC33EE5EF81A}"/>
              </a:ext>
            </a:extLst>
          </p:cNvPr>
          <p:cNvSpPr txBox="1"/>
          <p:nvPr/>
        </p:nvSpPr>
        <p:spPr>
          <a:xfrm>
            <a:off x="5905665" y="2178428"/>
            <a:ext cx="5527391" cy="507831"/>
          </a:xfrm>
          <a:prstGeom prst="rect">
            <a:avLst/>
          </a:prstGeom>
          <a:solidFill>
            <a:schemeClr val="bg1"/>
          </a:solidFill>
        </p:spPr>
        <p:txBody>
          <a:bodyPr wrap="square" rtlCol="0">
            <a:spAutoFit/>
          </a:bodyPr>
          <a:lstStyle/>
          <a:p>
            <a:r>
              <a:rPr lang="en-US" sz="900" dirty="0"/>
              <a:t>Prevents abnormalities in hair skin and nails, affects hair follicles and accelerates hair growth</a:t>
            </a:r>
          </a:p>
          <a:p>
            <a:r>
              <a:rPr lang="en-US" sz="900" dirty="0"/>
              <a:t>Increases lecithin production in the liver (lowers cholesterol levels)</a:t>
            </a:r>
          </a:p>
          <a:p>
            <a:r>
              <a:rPr lang="en-US" sz="900" dirty="0"/>
              <a:t>Decreases fat in the liver and controls ammonia</a:t>
            </a:r>
            <a:r>
              <a:rPr lang="ko-KR" altLang="en-US" sz="900" dirty="0"/>
              <a:t> </a:t>
            </a:r>
            <a:r>
              <a:rPr lang="en-US" altLang="ko-KR" sz="900" dirty="0"/>
              <a:t>production</a:t>
            </a:r>
            <a:endParaRPr lang="en-US" sz="900" dirty="0"/>
          </a:p>
        </p:txBody>
      </p:sp>
      <p:sp>
        <p:nvSpPr>
          <p:cNvPr id="11" name="TextBox 10">
            <a:extLst>
              <a:ext uri="{FF2B5EF4-FFF2-40B4-BE49-F238E27FC236}">
                <a16:creationId xmlns:a16="http://schemas.microsoft.com/office/drawing/2014/main" id="{86D909D6-8E6A-5D42-ABB4-E98501BC02ED}"/>
              </a:ext>
            </a:extLst>
          </p:cNvPr>
          <p:cNvSpPr txBox="1"/>
          <p:nvPr/>
        </p:nvSpPr>
        <p:spPr>
          <a:xfrm>
            <a:off x="5905664" y="2744052"/>
            <a:ext cx="5527391" cy="507831"/>
          </a:xfrm>
          <a:prstGeom prst="rect">
            <a:avLst/>
          </a:prstGeom>
          <a:solidFill>
            <a:schemeClr val="bg1"/>
          </a:solidFill>
        </p:spPr>
        <p:txBody>
          <a:bodyPr wrap="square" rtlCol="0">
            <a:spAutoFit/>
          </a:bodyPr>
          <a:lstStyle/>
          <a:p>
            <a:r>
              <a:rPr lang="en-US" sz="900" dirty="0"/>
              <a:t>Breaks down carbohydrates, fats, protein to produce energy</a:t>
            </a:r>
          </a:p>
          <a:p>
            <a:r>
              <a:rPr lang="en-US" sz="900" dirty="0"/>
              <a:t>Produces hemoglobin and controls insulin levels</a:t>
            </a:r>
          </a:p>
          <a:p>
            <a:r>
              <a:rPr lang="en-US" sz="900" dirty="0"/>
              <a:t>Produces and maintains muscles</a:t>
            </a:r>
          </a:p>
        </p:txBody>
      </p:sp>
      <p:sp>
        <p:nvSpPr>
          <p:cNvPr id="12" name="TextBox 11">
            <a:extLst>
              <a:ext uri="{FF2B5EF4-FFF2-40B4-BE49-F238E27FC236}">
                <a16:creationId xmlns:a16="http://schemas.microsoft.com/office/drawing/2014/main" id="{2FBEF90C-11F3-CD48-97BB-64D02052C7DE}"/>
              </a:ext>
            </a:extLst>
          </p:cNvPr>
          <p:cNvSpPr txBox="1"/>
          <p:nvPr/>
        </p:nvSpPr>
        <p:spPr>
          <a:xfrm>
            <a:off x="5905663" y="3300762"/>
            <a:ext cx="5527391" cy="507831"/>
          </a:xfrm>
          <a:prstGeom prst="rect">
            <a:avLst/>
          </a:prstGeom>
          <a:solidFill>
            <a:schemeClr val="bg1"/>
          </a:solidFill>
        </p:spPr>
        <p:txBody>
          <a:bodyPr wrap="square" rtlCol="0">
            <a:spAutoFit/>
          </a:bodyPr>
          <a:lstStyle/>
          <a:p>
            <a:r>
              <a:rPr lang="en-US" sz="900" dirty="0"/>
              <a:t>Accelerates decomposition of fats and increases stomach acid to help support digestion</a:t>
            </a:r>
          </a:p>
          <a:p>
            <a:r>
              <a:rPr lang="en-US" sz="900" dirty="0"/>
              <a:t>Helps to protect the skin from UVA/UVB rays</a:t>
            </a:r>
          </a:p>
          <a:p>
            <a:endParaRPr lang="en-US" sz="900" dirty="0"/>
          </a:p>
        </p:txBody>
      </p:sp>
      <p:sp>
        <p:nvSpPr>
          <p:cNvPr id="19" name="TextBox 18">
            <a:extLst>
              <a:ext uri="{FF2B5EF4-FFF2-40B4-BE49-F238E27FC236}">
                <a16:creationId xmlns:a16="http://schemas.microsoft.com/office/drawing/2014/main" id="{FD3EA3B1-A59E-D544-92DA-B8E225FACF8E}"/>
              </a:ext>
            </a:extLst>
          </p:cNvPr>
          <p:cNvSpPr txBox="1"/>
          <p:nvPr/>
        </p:nvSpPr>
        <p:spPr>
          <a:xfrm>
            <a:off x="5905662" y="3843807"/>
            <a:ext cx="5527391" cy="507831"/>
          </a:xfrm>
          <a:prstGeom prst="rect">
            <a:avLst/>
          </a:prstGeom>
          <a:solidFill>
            <a:schemeClr val="bg1"/>
          </a:solidFill>
        </p:spPr>
        <p:txBody>
          <a:bodyPr wrap="square" rtlCol="0">
            <a:spAutoFit/>
          </a:bodyPr>
          <a:lstStyle/>
          <a:p>
            <a:r>
              <a:rPr lang="en-US" sz="900" dirty="0"/>
              <a:t>Accelerates </a:t>
            </a:r>
            <a:r>
              <a:rPr lang="en-US" altLang="ko-KR" sz="900" dirty="0"/>
              <a:t>mental activity</a:t>
            </a:r>
          </a:p>
          <a:p>
            <a:r>
              <a:rPr lang="en-US" sz="900" dirty="0"/>
              <a:t>Maintains mental stability</a:t>
            </a:r>
          </a:p>
          <a:p>
            <a:endParaRPr lang="en-US" sz="900" dirty="0"/>
          </a:p>
        </p:txBody>
      </p:sp>
      <p:sp>
        <p:nvSpPr>
          <p:cNvPr id="20" name="TextBox 19">
            <a:extLst>
              <a:ext uri="{FF2B5EF4-FFF2-40B4-BE49-F238E27FC236}">
                <a16:creationId xmlns:a16="http://schemas.microsoft.com/office/drawing/2014/main" id="{274C883E-E1E2-124F-B2C9-7F569A297AAD}"/>
              </a:ext>
            </a:extLst>
          </p:cNvPr>
          <p:cNvSpPr txBox="1"/>
          <p:nvPr/>
        </p:nvSpPr>
        <p:spPr>
          <a:xfrm>
            <a:off x="5905661" y="4401294"/>
            <a:ext cx="5527391" cy="507831"/>
          </a:xfrm>
          <a:prstGeom prst="rect">
            <a:avLst/>
          </a:prstGeom>
          <a:solidFill>
            <a:schemeClr val="bg1"/>
          </a:solidFill>
        </p:spPr>
        <p:txBody>
          <a:bodyPr wrap="square" rtlCol="0">
            <a:spAutoFit/>
          </a:bodyPr>
          <a:lstStyle/>
          <a:p>
            <a:r>
              <a:rPr lang="en-US" altLang="ko-KR" sz="900" dirty="0"/>
              <a:t>Component of collagen, elastin, enamel proteins </a:t>
            </a:r>
          </a:p>
          <a:p>
            <a:r>
              <a:rPr lang="en-US" sz="900" dirty="0"/>
              <a:t>Prevents fat from accumulating in the liver</a:t>
            </a:r>
          </a:p>
          <a:p>
            <a:r>
              <a:rPr lang="en-US" sz="900" dirty="0"/>
              <a:t>Helps to support digestion </a:t>
            </a:r>
          </a:p>
        </p:txBody>
      </p:sp>
      <p:sp>
        <p:nvSpPr>
          <p:cNvPr id="21" name="TextBox 20">
            <a:extLst>
              <a:ext uri="{FF2B5EF4-FFF2-40B4-BE49-F238E27FC236}">
                <a16:creationId xmlns:a16="http://schemas.microsoft.com/office/drawing/2014/main" id="{156F9D30-D941-0D45-AF05-06DD785DFE53}"/>
              </a:ext>
            </a:extLst>
          </p:cNvPr>
          <p:cNvSpPr txBox="1"/>
          <p:nvPr/>
        </p:nvSpPr>
        <p:spPr>
          <a:xfrm>
            <a:off x="5905660" y="4966141"/>
            <a:ext cx="4675247" cy="461665"/>
          </a:xfrm>
          <a:prstGeom prst="rect">
            <a:avLst/>
          </a:prstGeom>
          <a:solidFill>
            <a:schemeClr val="bg1"/>
          </a:solidFill>
        </p:spPr>
        <p:txBody>
          <a:bodyPr wrap="square" rtlCol="0">
            <a:spAutoFit/>
          </a:bodyPr>
          <a:lstStyle/>
          <a:p>
            <a:r>
              <a:rPr lang="en-US" altLang="ko-KR" sz="800" dirty="0"/>
              <a:t>Natural relaxant, helps to support sleep and relieve headaches</a:t>
            </a:r>
          </a:p>
          <a:p>
            <a:r>
              <a:rPr lang="en-US" altLang="ko-KR" sz="800" dirty="0"/>
              <a:t>Strengthens immune system, lowers cholesterol</a:t>
            </a:r>
          </a:p>
          <a:p>
            <a:r>
              <a:rPr lang="en-US" altLang="ko-KR" sz="800" dirty="0"/>
              <a:t>Supports heart health</a:t>
            </a:r>
          </a:p>
        </p:txBody>
      </p:sp>
      <p:sp>
        <p:nvSpPr>
          <p:cNvPr id="22" name="TextBox 21">
            <a:extLst>
              <a:ext uri="{FF2B5EF4-FFF2-40B4-BE49-F238E27FC236}">
                <a16:creationId xmlns:a16="http://schemas.microsoft.com/office/drawing/2014/main" id="{4AB62243-2C2F-1B49-A068-FA6F4AD78882}"/>
              </a:ext>
            </a:extLst>
          </p:cNvPr>
          <p:cNvSpPr txBox="1"/>
          <p:nvPr/>
        </p:nvSpPr>
        <p:spPr>
          <a:xfrm>
            <a:off x="5905659" y="4966140"/>
            <a:ext cx="5527391" cy="507831"/>
          </a:xfrm>
          <a:prstGeom prst="rect">
            <a:avLst/>
          </a:prstGeom>
          <a:solidFill>
            <a:schemeClr val="bg1"/>
          </a:solidFill>
        </p:spPr>
        <p:txBody>
          <a:bodyPr wrap="square" rtlCol="0">
            <a:spAutoFit/>
          </a:bodyPr>
          <a:lstStyle/>
          <a:p>
            <a:r>
              <a:rPr lang="en-US" altLang="ko-KR" sz="900" dirty="0"/>
              <a:t>Natural relaxant, helps to support sleep and relieve headaches</a:t>
            </a:r>
          </a:p>
          <a:p>
            <a:r>
              <a:rPr lang="en-US" altLang="ko-KR" sz="900" dirty="0"/>
              <a:t>Strengthens immune system, lowers cholesterol</a:t>
            </a:r>
          </a:p>
          <a:p>
            <a:r>
              <a:rPr lang="en-US" altLang="ko-KR" sz="900" dirty="0"/>
              <a:t>Supports heart health</a:t>
            </a:r>
          </a:p>
        </p:txBody>
      </p:sp>
      <p:sp>
        <p:nvSpPr>
          <p:cNvPr id="23" name="TextBox 22">
            <a:extLst>
              <a:ext uri="{FF2B5EF4-FFF2-40B4-BE49-F238E27FC236}">
                <a16:creationId xmlns:a16="http://schemas.microsoft.com/office/drawing/2014/main" id="{92F8F2FA-40A0-DE47-A240-A22B1C159A63}"/>
              </a:ext>
            </a:extLst>
          </p:cNvPr>
          <p:cNvSpPr txBox="1"/>
          <p:nvPr/>
        </p:nvSpPr>
        <p:spPr>
          <a:xfrm>
            <a:off x="5905658" y="5509185"/>
            <a:ext cx="5527391" cy="507831"/>
          </a:xfrm>
          <a:prstGeom prst="rect">
            <a:avLst/>
          </a:prstGeom>
          <a:solidFill>
            <a:schemeClr val="bg1"/>
          </a:solidFill>
        </p:spPr>
        <p:txBody>
          <a:bodyPr wrap="square" rtlCol="0">
            <a:spAutoFit/>
          </a:bodyPr>
          <a:lstStyle/>
          <a:p>
            <a:r>
              <a:rPr lang="en-US" altLang="ko-KR" sz="900" dirty="0"/>
              <a:t>Necessary for muscle synthesis</a:t>
            </a:r>
          </a:p>
          <a:p>
            <a:r>
              <a:rPr lang="en-US" altLang="ko-KR" sz="900" dirty="0"/>
              <a:t>Maintains blood insulin levels and accelerates healing of wounds</a:t>
            </a:r>
          </a:p>
          <a:p>
            <a:r>
              <a:rPr lang="en-US" altLang="ko-KR" sz="900" dirty="0"/>
              <a:t>Produces growth hormones</a:t>
            </a:r>
          </a:p>
        </p:txBody>
      </p:sp>
      <p:sp>
        <p:nvSpPr>
          <p:cNvPr id="24" name="Oval 23">
            <a:extLst>
              <a:ext uri="{FF2B5EF4-FFF2-40B4-BE49-F238E27FC236}">
                <a16:creationId xmlns:a16="http://schemas.microsoft.com/office/drawing/2014/main" id="{BA185013-BEF5-4D8D-8845-C7B53BD89207}"/>
              </a:ext>
            </a:extLst>
          </p:cNvPr>
          <p:cNvSpPr/>
          <p:nvPr/>
        </p:nvSpPr>
        <p:spPr>
          <a:xfrm>
            <a:off x="5012114" y="1087560"/>
            <a:ext cx="626686" cy="4602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365CDB3-DB12-4CA8-8FE8-7B4E814A0828}"/>
              </a:ext>
            </a:extLst>
          </p:cNvPr>
          <p:cNvSpPr/>
          <p:nvPr/>
        </p:nvSpPr>
        <p:spPr>
          <a:xfrm>
            <a:off x="5012114" y="1635082"/>
            <a:ext cx="626686" cy="4602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1E2FF103-B50E-4F88-A581-54AEE43C220A}"/>
              </a:ext>
            </a:extLst>
          </p:cNvPr>
          <p:cNvSpPr/>
          <p:nvPr/>
        </p:nvSpPr>
        <p:spPr>
          <a:xfrm>
            <a:off x="5011345" y="2202216"/>
            <a:ext cx="626686" cy="4602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C16ED6A-8497-4463-ACD7-4D5398A1E832}"/>
              </a:ext>
            </a:extLst>
          </p:cNvPr>
          <p:cNvSpPr/>
          <p:nvPr/>
        </p:nvSpPr>
        <p:spPr>
          <a:xfrm>
            <a:off x="5014315" y="2739207"/>
            <a:ext cx="626686" cy="4602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C2777D25-536B-4B02-9E28-BE89FD4DA9A9}"/>
              </a:ext>
            </a:extLst>
          </p:cNvPr>
          <p:cNvSpPr/>
          <p:nvPr/>
        </p:nvSpPr>
        <p:spPr>
          <a:xfrm>
            <a:off x="5012114" y="3286638"/>
            <a:ext cx="626686" cy="4602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5EB1E39B-5697-46C3-B753-7C9B249410B0}"/>
              </a:ext>
            </a:extLst>
          </p:cNvPr>
          <p:cNvSpPr/>
          <p:nvPr/>
        </p:nvSpPr>
        <p:spPr>
          <a:xfrm>
            <a:off x="5012114" y="3834160"/>
            <a:ext cx="626686" cy="4602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347F41D2-F89D-44E4-9834-69D78B4545DD}"/>
              </a:ext>
            </a:extLst>
          </p:cNvPr>
          <p:cNvSpPr/>
          <p:nvPr/>
        </p:nvSpPr>
        <p:spPr>
          <a:xfrm>
            <a:off x="5011345" y="4401294"/>
            <a:ext cx="626686" cy="4602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77057709-EEC0-4ED1-9084-521BFE44BD8A}"/>
              </a:ext>
            </a:extLst>
          </p:cNvPr>
          <p:cNvSpPr/>
          <p:nvPr/>
        </p:nvSpPr>
        <p:spPr>
          <a:xfrm>
            <a:off x="5014315" y="4938285"/>
            <a:ext cx="626686" cy="4602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F46D0AEC-37CB-448F-A908-72FB3B2D3432}"/>
              </a:ext>
            </a:extLst>
          </p:cNvPr>
          <p:cNvSpPr/>
          <p:nvPr/>
        </p:nvSpPr>
        <p:spPr>
          <a:xfrm>
            <a:off x="5011345" y="5485873"/>
            <a:ext cx="626686" cy="4602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21AF0E0-A915-9A48-B24A-2516DB9D14DF}"/>
              </a:ext>
            </a:extLst>
          </p:cNvPr>
          <p:cNvSpPr txBox="1"/>
          <p:nvPr/>
        </p:nvSpPr>
        <p:spPr>
          <a:xfrm>
            <a:off x="4842248" y="1188959"/>
            <a:ext cx="1024484" cy="246221"/>
          </a:xfrm>
          <a:prstGeom prst="rect">
            <a:avLst/>
          </a:prstGeom>
          <a:noFill/>
        </p:spPr>
        <p:txBody>
          <a:bodyPr wrap="square" rtlCol="0">
            <a:spAutoFit/>
          </a:bodyPr>
          <a:lstStyle/>
          <a:p>
            <a:r>
              <a:rPr lang="en-US" sz="1000" b="1" dirty="0"/>
              <a:t>Phenylalanine</a:t>
            </a:r>
          </a:p>
        </p:txBody>
      </p:sp>
      <p:sp>
        <p:nvSpPr>
          <p:cNvPr id="9" name="TextBox 8">
            <a:extLst>
              <a:ext uri="{FF2B5EF4-FFF2-40B4-BE49-F238E27FC236}">
                <a16:creationId xmlns:a16="http://schemas.microsoft.com/office/drawing/2014/main" id="{C1A00C3E-FFE1-C246-8077-6B9AE396CB0F}"/>
              </a:ext>
            </a:extLst>
          </p:cNvPr>
          <p:cNvSpPr txBox="1"/>
          <p:nvPr/>
        </p:nvSpPr>
        <p:spPr>
          <a:xfrm>
            <a:off x="5032621" y="1792217"/>
            <a:ext cx="688359" cy="246221"/>
          </a:xfrm>
          <a:prstGeom prst="rect">
            <a:avLst/>
          </a:prstGeom>
          <a:noFill/>
        </p:spPr>
        <p:txBody>
          <a:bodyPr wrap="square" rtlCol="0">
            <a:spAutoFit/>
          </a:bodyPr>
          <a:lstStyle/>
          <a:p>
            <a:r>
              <a:rPr lang="en-US" sz="1000" b="1" dirty="0"/>
              <a:t>Leucine</a:t>
            </a:r>
          </a:p>
        </p:txBody>
      </p:sp>
      <p:sp>
        <p:nvSpPr>
          <p:cNvPr id="10" name="TextBox 9">
            <a:extLst>
              <a:ext uri="{FF2B5EF4-FFF2-40B4-BE49-F238E27FC236}">
                <a16:creationId xmlns:a16="http://schemas.microsoft.com/office/drawing/2014/main" id="{1AACBBC2-C983-944D-8282-4F9450A9ADA2}"/>
              </a:ext>
            </a:extLst>
          </p:cNvPr>
          <p:cNvSpPr txBox="1"/>
          <p:nvPr/>
        </p:nvSpPr>
        <p:spPr>
          <a:xfrm>
            <a:off x="4919694" y="2321004"/>
            <a:ext cx="928160" cy="246221"/>
          </a:xfrm>
          <a:prstGeom prst="rect">
            <a:avLst/>
          </a:prstGeom>
          <a:noFill/>
        </p:spPr>
        <p:txBody>
          <a:bodyPr wrap="square" rtlCol="0">
            <a:spAutoFit/>
          </a:bodyPr>
          <a:lstStyle/>
          <a:p>
            <a:r>
              <a:rPr lang="en-US" sz="1000" b="1" dirty="0"/>
              <a:t>Methionine</a:t>
            </a:r>
          </a:p>
        </p:txBody>
      </p:sp>
      <p:sp>
        <p:nvSpPr>
          <p:cNvPr id="13" name="TextBox 12">
            <a:extLst>
              <a:ext uri="{FF2B5EF4-FFF2-40B4-BE49-F238E27FC236}">
                <a16:creationId xmlns:a16="http://schemas.microsoft.com/office/drawing/2014/main" id="{F315FD58-2F90-5749-8243-67AB4AD2C978}"/>
              </a:ext>
            </a:extLst>
          </p:cNvPr>
          <p:cNvSpPr txBox="1"/>
          <p:nvPr/>
        </p:nvSpPr>
        <p:spPr>
          <a:xfrm>
            <a:off x="4992439" y="2876959"/>
            <a:ext cx="768722" cy="246221"/>
          </a:xfrm>
          <a:prstGeom prst="rect">
            <a:avLst/>
          </a:prstGeom>
          <a:noFill/>
        </p:spPr>
        <p:txBody>
          <a:bodyPr wrap="square" rtlCol="0">
            <a:spAutoFit/>
          </a:bodyPr>
          <a:lstStyle/>
          <a:p>
            <a:r>
              <a:rPr lang="en-US" sz="1000" b="1" dirty="0" err="1"/>
              <a:t>Irosoicin</a:t>
            </a:r>
            <a:endParaRPr lang="en-US" sz="1000" b="1" dirty="0"/>
          </a:p>
        </p:txBody>
      </p:sp>
      <p:sp>
        <p:nvSpPr>
          <p:cNvPr id="14" name="TextBox 13">
            <a:extLst>
              <a:ext uri="{FF2B5EF4-FFF2-40B4-BE49-F238E27FC236}">
                <a16:creationId xmlns:a16="http://schemas.microsoft.com/office/drawing/2014/main" id="{49E36679-1714-5F43-8A1D-10615D27AE9C}"/>
              </a:ext>
            </a:extLst>
          </p:cNvPr>
          <p:cNvSpPr txBox="1"/>
          <p:nvPr/>
        </p:nvSpPr>
        <p:spPr>
          <a:xfrm>
            <a:off x="4988335" y="3439436"/>
            <a:ext cx="768722" cy="246221"/>
          </a:xfrm>
          <a:prstGeom prst="rect">
            <a:avLst/>
          </a:prstGeom>
          <a:noFill/>
        </p:spPr>
        <p:txBody>
          <a:bodyPr wrap="square" rtlCol="0">
            <a:spAutoFit/>
          </a:bodyPr>
          <a:lstStyle/>
          <a:p>
            <a:r>
              <a:rPr lang="en-US" sz="1000" b="1" dirty="0"/>
              <a:t>Histidine</a:t>
            </a:r>
          </a:p>
        </p:txBody>
      </p:sp>
      <p:sp>
        <p:nvSpPr>
          <p:cNvPr id="15" name="TextBox 14">
            <a:extLst>
              <a:ext uri="{FF2B5EF4-FFF2-40B4-BE49-F238E27FC236}">
                <a16:creationId xmlns:a16="http://schemas.microsoft.com/office/drawing/2014/main" id="{CECF319C-DE85-F643-93DC-FB61A97F7ED9}"/>
              </a:ext>
            </a:extLst>
          </p:cNvPr>
          <p:cNvSpPr txBox="1"/>
          <p:nvPr/>
        </p:nvSpPr>
        <p:spPr>
          <a:xfrm>
            <a:off x="5082510" y="3942181"/>
            <a:ext cx="588580" cy="246221"/>
          </a:xfrm>
          <a:prstGeom prst="rect">
            <a:avLst/>
          </a:prstGeom>
          <a:noFill/>
        </p:spPr>
        <p:txBody>
          <a:bodyPr wrap="square" rtlCol="0">
            <a:spAutoFit/>
          </a:bodyPr>
          <a:lstStyle/>
          <a:p>
            <a:r>
              <a:rPr lang="en-US" sz="1000" b="1" dirty="0"/>
              <a:t>Valine</a:t>
            </a:r>
          </a:p>
        </p:txBody>
      </p:sp>
      <p:sp>
        <p:nvSpPr>
          <p:cNvPr id="16" name="TextBox 15">
            <a:extLst>
              <a:ext uri="{FF2B5EF4-FFF2-40B4-BE49-F238E27FC236}">
                <a16:creationId xmlns:a16="http://schemas.microsoft.com/office/drawing/2014/main" id="{1A30AA9B-5E15-1C46-8FDB-27A8EE48F5F9}"/>
              </a:ext>
            </a:extLst>
          </p:cNvPr>
          <p:cNvSpPr txBox="1"/>
          <p:nvPr/>
        </p:nvSpPr>
        <p:spPr>
          <a:xfrm>
            <a:off x="4946426" y="4499329"/>
            <a:ext cx="794174" cy="246221"/>
          </a:xfrm>
          <a:prstGeom prst="rect">
            <a:avLst/>
          </a:prstGeom>
          <a:noFill/>
        </p:spPr>
        <p:txBody>
          <a:bodyPr wrap="square" rtlCol="0">
            <a:spAutoFit/>
          </a:bodyPr>
          <a:lstStyle/>
          <a:p>
            <a:r>
              <a:rPr lang="en-US" sz="1000" b="1" dirty="0"/>
              <a:t>Threonine</a:t>
            </a:r>
          </a:p>
        </p:txBody>
      </p:sp>
      <p:sp>
        <p:nvSpPr>
          <p:cNvPr id="17" name="TextBox 16">
            <a:extLst>
              <a:ext uri="{FF2B5EF4-FFF2-40B4-BE49-F238E27FC236}">
                <a16:creationId xmlns:a16="http://schemas.microsoft.com/office/drawing/2014/main" id="{C1013494-B4C5-CB4C-9D74-4F61EAB79E5B}"/>
              </a:ext>
            </a:extLst>
          </p:cNvPr>
          <p:cNvSpPr txBox="1"/>
          <p:nvPr/>
        </p:nvSpPr>
        <p:spPr>
          <a:xfrm>
            <a:off x="4919694" y="5039218"/>
            <a:ext cx="928160" cy="246221"/>
          </a:xfrm>
          <a:prstGeom prst="rect">
            <a:avLst/>
          </a:prstGeom>
          <a:noFill/>
        </p:spPr>
        <p:txBody>
          <a:bodyPr wrap="square" rtlCol="0">
            <a:spAutoFit/>
          </a:bodyPr>
          <a:lstStyle/>
          <a:p>
            <a:r>
              <a:rPr lang="en-US" sz="1000" b="1" dirty="0"/>
              <a:t>Tryptophan</a:t>
            </a:r>
          </a:p>
        </p:txBody>
      </p:sp>
      <p:sp>
        <p:nvSpPr>
          <p:cNvPr id="18" name="TextBox 17">
            <a:extLst>
              <a:ext uri="{FF2B5EF4-FFF2-40B4-BE49-F238E27FC236}">
                <a16:creationId xmlns:a16="http://schemas.microsoft.com/office/drawing/2014/main" id="{CD894F27-F9B2-8149-ACF1-151C59A028AE}"/>
              </a:ext>
            </a:extLst>
          </p:cNvPr>
          <p:cNvSpPr txBox="1"/>
          <p:nvPr/>
        </p:nvSpPr>
        <p:spPr>
          <a:xfrm>
            <a:off x="5042294" y="5601695"/>
            <a:ext cx="678686" cy="246221"/>
          </a:xfrm>
          <a:prstGeom prst="rect">
            <a:avLst/>
          </a:prstGeom>
          <a:noFill/>
        </p:spPr>
        <p:txBody>
          <a:bodyPr wrap="square" rtlCol="0">
            <a:spAutoFit/>
          </a:bodyPr>
          <a:lstStyle/>
          <a:p>
            <a:pPr algn="ctr"/>
            <a:r>
              <a:rPr lang="en-US" sz="1000" b="1" dirty="0"/>
              <a:t>Lysine</a:t>
            </a:r>
          </a:p>
        </p:txBody>
      </p:sp>
    </p:spTree>
    <p:extLst>
      <p:ext uri="{BB962C8B-B14F-4D97-AF65-F5344CB8AC3E}">
        <p14:creationId xmlns:p14="http://schemas.microsoft.com/office/powerpoint/2010/main" val="2385317288"/>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699" y="102969"/>
            <a:ext cx="8757558" cy="584775"/>
          </a:xfrm>
          <a:prstGeom prst="rect">
            <a:avLst/>
          </a:prstGeom>
          <a:noFill/>
        </p:spPr>
        <p:txBody>
          <a:bodyPr wrap="square" rtlCol="0">
            <a:spAutoFit/>
          </a:bodyPr>
          <a:lstStyle/>
          <a:p>
            <a:r>
              <a:rPr lang="en-US" altLang="ko-KR" sz="3200" b="1" dirty="0">
                <a:solidFill>
                  <a:srgbClr val="FF0000"/>
                </a:solidFill>
                <a:latin typeface="+mj-ea"/>
                <a:ea typeface="+mj-ea"/>
              </a:rPr>
              <a:t>Silk Amino Acids</a:t>
            </a:r>
            <a:endParaRPr lang="ko-KR" altLang="en-US" sz="3200" b="1" dirty="0">
              <a:solidFill>
                <a:srgbClr val="FF0000"/>
              </a:solidFill>
              <a:latin typeface="+mj-ea"/>
              <a:ea typeface="+mj-ea"/>
            </a:endParaRPr>
          </a:p>
        </p:txBody>
      </p:sp>
      <p:pic>
        <p:nvPicPr>
          <p:cNvPr id="3" name="그림 2"/>
          <p:cNvPicPr>
            <a:picLocks noChangeAspect="1"/>
          </p:cNvPicPr>
          <p:nvPr/>
        </p:nvPicPr>
        <p:blipFill rotWithShape="1">
          <a:blip r:embed="rId2"/>
          <a:srcRect l="12222" t="13333" r="16944" b="17284"/>
          <a:stretch/>
        </p:blipFill>
        <p:spPr>
          <a:xfrm>
            <a:off x="1784603" y="1066800"/>
            <a:ext cx="8623301" cy="4889500"/>
          </a:xfrm>
          <a:prstGeom prst="rect">
            <a:avLst/>
          </a:prstGeom>
        </p:spPr>
      </p:pic>
      <p:sp>
        <p:nvSpPr>
          <p:cNvPr id="4" name="TextBox 3">
            <a:extLst>
              <a:ext uri="{FF2B5EF4-FFF2-40B4-BE49-F238E27FC236}">
                <a16:creationId xmlns:a16="http://schemas.microsoft.com/office/drawing/2014/main" id="{C0F1A78D-7A3F-4B40-B33F-488FEB59828C}"/>
              </a:ext>
            </a:extLst>
          </p:cNvPr>
          <p:cNvSpPr txBox="1"/>
          <p:nvPr/>
        </p:nvSpPr>
        <p:spPr>
          <a:xfrm>
            <a:off x="2542985" y="1190974"/>
            <a:ext cx="4675247" cy="307777"/>
          </a:xfrm>
          <a:prstGeom prst="rect">
            <a:avLst/>
          </a:prstGeom>
          <a:solidFill>
            <a:schemeClr val="bg1"/>
          </a:solidFill>
        </p:spPr>
        <p:txBody>
          <a:bodyPr wrap="square" rtlCol="0">
            <a:spAutoFit/>
          </a:bodyPr>
          <a:lstStyle/>
          <a:p>
            <a:r>
              <a:rPr lang="en-US" altLang="ko-KR" sz="1400" b="1" dirty="0"/>
              <a:t>Silk Amino Acids</a:t>
            </a:r>
            <a:r>
              <a:rPr lang="en-US" altLang="ko-KR" sz="1400" dirty="0"/>
              <a:t>: A condition for premium protein</a:t>
            </a:r>
          </a:p>
        </p:txBody>
      </p:sp>
      <p:sp>
        <p:nvSpPr>
          <p:cNvPr id="5" name="TextBox 4">
            <a:extLst>
              <a:ext uri="{FF2B5EF4-FFF2-40B4-BE49-F238E27FC236}">
                <a16:creationId xmlns:a16="http://schemas.microsoft.com/office/drawing/2014/main" id="{16F407D8-CDC1-474C-ABA0-9812C252B2EC}"/>
              </a:ext>
            </a:extLst>
          </p:cNvPr>
          <p:cNvSpPr txBox="1"/>
          <p:nvPr/>
        </p:nvSpPr>
        <p:spPr>
          <a:xfrm>
            <a:off x="5503899" y="1983454"/>
            <a:ext cx="1928867" cy="369332"/>
          </a:xfrm>
          <a:prstGeom prst="rect">
            <a:avLst/>
          </a:prstGeom>
          <a:solidFill>
            <a:schemeClr val="bg1"/>
          </a:solidFill>
        </p:spPr>
        <p:txBody>
          <a:bodyPr wrap="square" rtlCol="0">
            <a:spAutoFit/>
          </a:bodyPr>
          <a:lstStyle/>
          <a:p>
            <a:r>
              <a:rPr lang="en-US" altLang="ko-KR" b="1" dirty="0"/>
              <a:t>Protein Content</a:t>
            </a:r>
            <a:endParaRPr lang="en-US" altLang="ko-KR" dirty="0"/>
          </a:p>
        </p:txBody>
      </p:sp>
      <p:sp>
        <p:nvSpPr>
          <p:cNvPr id="6" name="TextBox 5">
            <a:extLst>
              <a:ext uri="{FF2B5EF4-FFF2-40B4-BE49-F238E27FC236}">
                <a16:creationId xmlns:a16="http://schemas.microsoft.com/office/drawing/2014/main" id="{D00C7D8B-2BB9-1746-AFF3-995793D12C42}"/>
              </a:ext>
            </a:extLst>
          </p:cNvPr>
          <p:cNvSpPr txBox="1"/>
          <p:nvPr/>
        </p:nvSpPr>
        <p:spPr>
          <a:xfrm>
            <a:off x="2794989" y="5095314"/>
            <a:ext cx="1928867" cy="584775"/>
          </a:xfrm>
          <a:prstGeom prst="rect">
            <a:avLst/>
          </a:prstGeom>
          <a:solidFill>
            <a:schemeClr val="bg1"/>
          </a:solidFill>
        </p:spPr>
        <p:txBody>
          <a:bodyPr wrap="square" rtlCol="0">
            <a:spAutoFit/>
          </a:bodyPr>
          <a:lstStyle/>
          <a:p>
            <a:r>
              <a:rPr lang="en-US" altLang="ko-KR" sz="1600" b="1" dirty="0"/>
              <a:t>Digestion and Absorption Rate</a:t>
            </a:r>
            <a:endParaRPr lang="en-US" altLang="ko-KR" sz="1600" dirty="0"/>
          </a:p>
        </p:txBody>
      </p:sp>
      <p:sp>
        <p:nvSpPr>
          <p:cNvPr id="7" name="TextBox 6">
            <a:extLst>
              <a:ext uri="{FF2B5EF4-FFF2-40B4-BE49-F238E27FC236}">
                <a16:creationId xmlns:a16="http://schemas.microsoft.com/office/drawing/2014/main" id="{8E14F068-EB11-2A49-80E2-E0E9EC6FA9C0}"/>
              </a:ext>
            </a:extLst>
          </p:cNvPr>
          <p:cNvSpPr txBox="1"/>
          <p:nvPr/>
        </p:nvSpPr>
        <p:spPr>
          <a:xfrm>
            <a:off x="8216536" y="5231487"/>
            <a:ext cx="1141285" cy="584775"/>
          </a:xfrm>
          <a:prstGeom prst="rect">
            <a:avLst/>
          </a:prstGeom>
          <a:solidFill>
            <a:schemeClr val="bg1"/>
          </a:solidFill>
        </p:spPr>
        <p:txBody>
          <a:bodyPr wrap="square" rtlCol="0">
            <a:spAutoFit/>
          </a:bodyPr>
          <a:lstStyle/>
          <a:p>
            <a:r>
              <a:rPr lang="en-US" altLang="ko-KR" sz="1600" b="1" dirty="0"/>
              <a:t>Safety</a:t>
            </a:r>
          </a:p>
          <a:p>
            <a:endParaRPr lang="en-US" altLang="ko-KR" sz="1600" dirty="0"/>
          </a:p>
        </p:txBody>
      </p:sp>
    </p:spTree>
    <p:extLst>
      <p:ext uri="{BB962C8B-B14F-4D97-AF65-F5344CB8AC3E}">
        <p14:creationId xmlns:p14="http://schemas.microsoft.com/office/powerpoint/2010/main" val="913392317"/>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699" y="102969"/>
            <a:ext cx="8757558" cy="584775"/>
          </a:xfrm>
          <a:prstGeom prst="rect">
            <a:avLst/>
          </a:prstGeom>
          <a:noFill/>
        </p:spPr>
        <p:txBody>
          <a:bodyPr wrap="square" rtlCol="0">
            <a:spAutoFit/>
          </a:bodyPr>
          <a:lstStyle/>
          <a:p>
            <a:r>
              <a:rPr lang="en-US" altLang="ko-KR" sz="3200" b="1" dirty="0">
                <a:latin typeface="+mj-ea"/>
                <a:ea typeface="+mj-ea"/>
              </a:rPr>
              <a:t>Silk Amino Acids</a:t>
            </a:r>
            <a:endParaRPr lang="ko-KR" altLang="en-US" sz="3200" b="1" dirty="0">
              <a:latin typeface="+mj-ea"/>
              <a:ea typeface="+mj-ea"/>
            </a:endParaRPr>
          </a:p>
        </p:txBody>
      </p:sp>
      <p:sp>
        <p:nvSpPr>
          <p:cNvPr id="3" name="직사각형 2"/>
          <p:cNvSpPr/>
          <p:nvPr/>
        </p:nvSpPr>
        <p:spPr>
          <a:xfrm>
            <a:off x="2711676" y="2365254"/>
            <a:ext cx="1508125" cy="1025525"/>
          </a:xfrm>
          <a:prstGeom prst="rect">
            <a:avLst/>
          </a:prstGeom>
          <a:solidFill>
            <a:sysClr val="window" lastClr="FFFFFF"/>
          </a:solidFill>
          <a:ln w="25400" cap="flat" cmpd="sng" algn="ctr">
            <a:solidFill>
              <a:srgbClr val="C08E00"/>
            </a:solid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1" lang="en-US" altLang="ko-KR" sz="1000" b="1" i="0" u="none" strike="noStrike" kern="0" cap="none" spc="0" normalizeH="0" baseline="0" noProof="0" dirty="0">
                <a:ln>
                  <a:noFill/>
                </a:ln>
                <a:solidFill>
                  <a:srgbClr val="000000"/>
                </a:solidFill>
                <a:effectLst/>
                <a:uLnTx/>
                <a:uFillTx/>
                <a:latin typeface="+mn-ea"/>
                <a:ea typeface="+mn-ea"/>
                <a:cs typeface="+mn-cs"/>
              </a:rPr>
              <a:t>+ Natural protein content above 90-95%</a:t>
            </a:r>
          </a:p>
          <a:p>
            <a:pPr marL="0" marR="0" lvl="0" indent="0" defTabSz="914400" eaLnBrk="0" fontAlgn="base" latinLnBrk="0" hangingPunct="0">
              <a:lnSpc>
                <a:spcPct val="100000"/>
              </a:lnSpc>
              <a:spcBef>
                <a:spcPct val="0"/>
              </a:spcBef>
              <a:spcAft>
                <a:spcPct val="0"/>
              </a:spcAft>
              <a:buClrTx/>
              <a:buSzTx/>
              <a:buFontTx/>
              <a:buNone/>
              <a:tabLst/>
              <a:defRPr/>
            </a:pPr>
            <a:r>
              <a:rPr kumimoji="1" lang="en-US" altLang="ko-KR" sz="1000" b="1" i="0" u="none" strike="noStrike" kern="0" cap="none" spc="0" normalizeH="0" baseline="0" noProof="0" dirty="0">
                <a:ln>
                  <a:noFill/>
                </a:ln>
                <a:solidFill>
                  <a:srgbClr val="000000"/>
                </a:solidFill>
                <a:effectLst/>
                <a:uLnTx/>
                <a:uFillTx/>
                <a:latin typeface="+mn-ea"/>
                <a:ea typeface="+mn-ea"/>
                <a:cs typeface="+mn-cs"/>
              </a:rPr>
              <a:t>+ 0% Carbs or Fats</a:t>
            </a:r>
          </a:p>
        </p:txBody>
      </p:sp>
      <p:sp>
        <p:nvSpPr>
          <p:cNvPr id="4" name="직사각형 12"/>
          <p:cNvSpPr>
            <a:spLocks noChangeArrowheads="1"/>
          </p:cNvSpPr>
          <p:nvPr/>
        </p:nvSpPr>
        <p:spPr bwMode="auto">
          <a:xfrm>
            <a:off x="2822801" y="2095379"/>
            <a:ext cx="12176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spcBef>
                <a:spcPct val="0"/>
              </a:spcBef>
              <a:spcAft>
                <a:spcPct val="0"/>
              </a:spcAft>
            </a:pPr>
            <a:r>
              <a:rPr lang="ko-KR" altLang="en-US" sz="1200" b="1">
                <a:solidFill>
                  <a:prstClr val="white"/>
                </a:solidFill>
                <a:latin typeface="+mn-ea"/>
                <a:ea typeface="+mn-ea"/>
              </a:rPr>
              <a:t>고 단백질 함량</a:t>
            </a:r>
            <a:endParaRPr lang="ko-KR" altLang="en-US" sz="1200" b="1">
              <a:solidFill>
                <a:prstClr val="black"/>
              </a:solidFill>
              <a:latin typeface="+mn-ea"/>
              <a:ea typeface="+mn-ea"/>
            </a:endParaRPr>
          </a:p>
        </p:txBody>
      </p:sp>
      <p:sp>
        <p:nvSpPr>
          <p:cNvPr id="5" name="직사각형 4"/>
          <p:cNvSpPr/>
          <p:nvPr/>
        </p:nvSpPr>
        <p:spPr>
          <a:xfrm>
            <a:off x="4334101" y="2365254"/>
            <a:ext cx="1528762" cy="1025525"/>
          </a:xfrm>
          <a:prstGeom prst="rect">
            <a:avLst/>
          </a:prstGeom>
          <a:solidFill>
            <a:sysClr val="window" lastClr="FFFFFF"/>
          </a:solidFill>
          <a:ln w="25400" cap="flat" cmpd="sng" algn="ctr">
            <a:solidFill>
              <a:srgbClr val="C08E00"/>
            </a:solid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1" lang="en-US" altLang="ko-KR" sz="1000" b="1" i="0" u="none" strike="noStrike" kern="0" cap="none" spc="0" normalizeH="0" baseline="0" noProof="0" dirty="0">
                <a:ln>
                  <a:noFill/>
                </a:ln>
                <a:solidFill>
                  <a:srgbClr val="000000"/>
                </a:solidFill>
                <a:effectLst/>
                <a:uLnTx/>
                <a:uFillTx/>
                <a:latin typeface="+mn-ea"/>
                <a:ea typeface="+mn-ea"/>
                <a:cs typeface="+mn-cs"/>
              </a:rPr>
              <a:t>+ </a:t>
            </a:r>
            <a:r>
              <a:rPr lang="en-US" altLang="ko-KR" sz="1000" b="1" kern="0" dirty="0">
                <a:solidFill>
                  <a:srgbClr val="000000"/>
                </a:solidFill>
                <a:latin typeface="+mn-ea"/>
                <a:ea typeface="+mn-ea"/>
              </a:rPr>
              <a:t>More than 90% is b</a:t>
            </a:r>
            <a:r>
              <a:rPr kumimoji="1" lang="en-US" altLang="ko-KR" sz="1000" b="1" i="0" u="none" strike="noStrike" kern="0" cap="none" spc="0" normalizeH="0" baseline="0" noProof="0" dirty="0" err="1">
                <a:ln>
                  <a:noFill/>
                </a:ln>
                <a:solidFill>
                  <a:srgbClr val="000000"/>
                </a:solidFill>
                <a:effectLst/>
                <a:uLnTx/>
                <a:uFillTx/>
                <a:latin typeface="+mn-ea"/>
                <a:ea typeface="+mn-ea"/>
                <a:cs typeface="+mn-cs"/>
              </a:rPr>
              <a:t>roken</a:t>
            </a:r>
            <a:r>
              <a:rPr kumimoji="1" lang="en-US" altLang="ko-KR" sz="1000" b="1" i="0" u="none" strike="noStrike" kern="0" cap="none" spc="0" normalizeH="0" baseline="0" noProof="0" dirty="0">
                <a:ln>
                  <a:noFill/>
                </a:ln>
                <a:solidFill>
                  <a:srgbClr val="000000"/>
                </a:solidFill>
                <a:effectLst/>
                <a:uLnTx/>
                <a:uFillTx/>
                <a:latin typeface="+mn-ea"/>
                <a:ea typeface="+mn-ea"/>
                <a:cs typeface="+mn-cs"/>
              </a:rPr>
              <a:t> down into amino acids and peptides in the </a:t>
            </a:r>
            <a:r>
              <a:rPr kumimoji="1" lang="en-US" altLang="ko-KR" sz="1200" b="1" i="0" u="none" strike="noStrike" kern="0" cap="none" spc="0" normalizeH="0" baseline="0" noProof="0" dirty="0">
                <a:ln>
                  <a:noFill/>
                </a:ln>
                <a:solidFill>
                  <a:srgbClr val="FF0000"/>
                </a:solidFill>
                <a:effectLst/>
                <a:uLnTx/>
                <a:uFillTx/>
                <a:latin typeface="+mn-ea"/>
                <a:ea typeface="+mn-ea"/>
                <a:cs typeface="+mn-cs"/>
              </a:rPr>
              <a:t>Small Intestines</a:t>
            </a:r>
            <a:endParaRPr kumimoji="1" lang="en-US" altLang="ko-KR" sz="1000" b="1" i="0" u="none" strike="noStrike" kern="0" cap="none" spc="0" normalizeH="0" baseline="0" noProof="0" dirty="0">
              <a:ln>
                <a:noFill/>
              </a:ln>
              <a:solidFill>
                <a:srgbClr val="000000"/>
              </a:solidFill>
              <a:effectLst/>
              <a:uLnTx/>
              <a:uFillTx/>
              <a:latin typeface="+mn-ea"/>
              <a:ea typeface="+mn-ea"/>
              <a:cs typeface="+mn-cs"/>
            </a:endParaRPr>
          </a:p>
        </p:txBody>
      </p:sp>
      <p:sp>
        <p:nvSpPr>
          <p:cNvPr id="6" name="직사각형 5"/>
          <p:cNvSpPr/>
          <p:nvPr/>
        </p:nvSpPr>
        <p:spPr>
          <a:xfrm>
            <a:off x="5988276" y="2358904"/>
            <a:ext cx="1470025" cy="1025525"/>
          </a:xfrm>
          <a:prstGeom prst="rect">
            <a:avLst/>
          </a:prstGeom>
          <a:solidFill>
            <a:sysClr val="window" lastClr="FFFFFF"/>
          </a:solidFill>
          <a:ln w="25400" cap="flat" cmpd="sng" algn="ctr">
            <a:solidFill>
              <a:srgbClr val="C08E00"/>
            </a:solid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1" lang="en-US" altLang="ko-KR" sz="1000" b="1" i="0" u="none" strike="noStrike" kern="0" cap="none" spc="0" normalizeH="0" baseline="0" noProof="0" dirty="0">
                <a:ln>
                  <a:noFill/>
                </a:ln>
                <a:solidFill>
                  <a:srgbClr val="000000"/>
                </a:solidFill>
                <a:effectLst/>
                <a:uLnTx/>
                <a:uFillTx/>
                <a:latin typeface="+mn-ea"/>
                <a:ea typeface="+mn-ea"/>
                <a:cs typeface="+mn-cs"/>
              </a:rPr>
              <a:t>+ 8 essential amino acids</a:t>
            </a:r>
          </a:p>
          <a:p>
            <a:pPr marL="0" marR="0" lvl="0" indent="0" defTabSz="914400" eaLnBrk="0" fontAlgn="base" latinLnBrk="0" hangingPunct="0">
              <a:lnSpc>
                <a:spcPct val="100000"/>
              </a:lnSpc>
              <a:spcBef>
                <a:spcPct val="0"/>
              </a:spcBef>
              <a:spcAft>
                <a:spcPct val="0"/>
              </a:spcAft>
              <a:buClrTx/>
              <a:buSzTx/>
              <a:buFontTx/>
              <a:buNone/>
              <a:tabLst/>
              <a:defRPr/>
            </a:pPr>
            <a:r>
              <a:rPr kumimoji="1" lang="en-US" altLang="ko-KR" sz="1000" b="1" i="0" u="none" strike="noStrike" kern="0" cap="none" spc="0" normalizeH="0" baseline="0" noProof="0" dirty="0">
                <a:ln>
                  <a:noFill/>
                </a:ln>
                <a:solidFill>
                  <a:srgbClr val="000000"/>
                </a:solidFill>
                <a:effectLst/>
                <a:uLnTx/>
                <a:uFillTx/>
                <a:latin typeface="+mn-ea"/>
                <a:ea typeface="+mn-ea"/>
                <a:cs typeface="+mn-cs"/>
              </a:rPr>
              <a:t>+ </a:t>
            </a:r>
            <a:r>
              <a:rPr lang="en-US" altLang="ko-KR" sz="1000" b="1" kern="0" dirty="0">
                <a:solidFill>
                  <a:srgbClr val="000000"/>
                </a:solidFill>
                <a:latin typeface="+mn-ea"/>
                <a:ea typeface="+mn-ea"/>
              </a:rPr>
              <a:t>Over 70% Glycine, Alanine, Serine</a:t>
            </a:r>
            <a:endParaRPr kumimoji="1" lang="en-US" altLang="ko-KR" sz="1000" b="1" i="0" u="none" strike="noStrike" kern="0" cap="none" spc="0" normalizeH="0" baseline="0" noProof="0" dirty="0">
              <a:ln>
                <a:noFill/>
              </a:ln>
              <a:solidFill>
                <a:srgbClr val="000000"/>
              </a:solidFill>
              <a:effectLst/>
              <a:uLnTx/>
              <a:uFillTx/>
              <a:latin typeface="+mn-ea"/>
              <a:ea typeface="+mn-ea"/>
              <a:cs typeface="+mn-cs"/>
            </a:endParaRPr>
          </a:p>
        </p:txBody>
      </p:sp>
      <p:sp>
        <p:nvSpPr>
          <p:cNvPr id="8" name="직사각형 7"/>
          <p:cNvSpPr/>
          <p:nvPr/>
        </p:nvSpPr>
        <p:spPr>
          <a:xfrm>
            <a:off x="7633245" y="2349165"/>
            <a:ext cx="1425575" cy="1025525"/>
          </a:xfrm>
          <a:prstGeom prst="rect">
            <a:avLst/>
          </a:prstGeom>
          <a:solidFill>
            <a:sysClr val="window" lastClr="FFFFFF"/>
          </a:solidFill>
          <a:ln w="25400" cap="flat" cmpd="sng" algn="ctr">
            <a:solidFill>
              <a:srgbClr val="C08E00"/>
            </a:solid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1" lang="en-US" altLang="ko-KR" sz="1000" b="1" i="0" u="none" strike="noStrike" kern="0" cap="none" spc="0" normalizeH="0" baseline="0" noProof="0" dirty="0">
                <a:ln>
                  <a:noFill/>
                </a:ln>
                <a:solidFill>
                  <a:srgbClr val="000000"/>
                </a:solidFill>
                <a:effectLst/>
                <a:uLnTx/>
                <a:uFillTx/>
                <a:latin typeface="+mn-ea"/>
                <a:ea typeface="+mn-ea"/>
                <a:cs typeface="+mn-cs"/>
              </a:rPr>
              <a:t>+ Freeze-dried extraction method</a:t>
            </a:r>
          </a:p>
          <a:p>
            <a:pPr marL="0" marR="0" lvl="0" indent="0" defTabSz="914400" eaLnBrk="0" fontAlgn="base" latinLnBrk="0" hangingPunct="0">
              <a:lnSpc>
                <a:spcPct val="100000"/>
              </a:lnSpc>
              <a:spcBef>
                <a:spcPct val="0"/>
              </a:spcBef>
              <a:spcAft>
                <a:spcPct val="0"/>
              </a:spcAft>
              <a:buClrTx/>
              <a:buSzTx/>
              <a:buFontTx/>
              <a:buNone/>
              <a:tabLst/>
              <a:defRPr/>
            </a:pPr>
            <a:r>
              <a:rPr kumimoji="1" lang="en-US" altLang="ko-KR" sz="1000" b="1" i="0" u="none" strike="noStrike" kern="0" cap="none" spc="0" normalizeH="0" baseline="0" noProof="0" dirty="0">
                <a:ln>
                  <a:noFill/>
                </a:ln>
                <a:solidFill>
                  <a:srgbClr val="000000"/>
                </a:solidFill>
                <a:effectLst/>
                <a:uLnTx/>
                <a:uFillTx/>
                <a:latin typeface="+mn-ea"/>
                <a:ea typeface="+mn-ea"/>
                <a:cs typeface="+mn-cs"/>
              </a:rPr>
              <a:t>+ Free of additives</a:t>
            </a:r>
          </a:p>
        </p:txBody>
      </p:sp>
      <p:sp>
        <p:nvSpPr>
          <p:cNvPr id="9" name="직사각형 13"/>
          <p:cNvSpPr>
            <a:spLocks noChangeArrowheads="1"/>
          </p:cNvSpPr>
          <p:nvPr/>
        </p:nvSpPr>
        <p:spPr bwMode="auto">
          <a:xfrm>
            <a:off x="4332513" y="2101729"/>
            <a:ext cx="1497013"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spcBef>
                <a:spcPct val="0"/>
              </a:spcBef>
              <a:spcAft>
                <a:spcPct val="0"/>
              </a:spcAft>
            </a:pPr>
            <a:r>
              <a:rPr lang="ko-KR" altLang="en-US" sz="1100" b="1" dirty="0" err="1">
                <a:solidFill>
                  <a:prstClr val="white"/>
                </a:solidFill>
                <a:latin typeface="+mn-ea"/>
                <a:ea typeface="+mn-ea"/>
              </a:rPr>
              <a:t>소화흡수율</a:t>
            </a:r>
            <a:r>
              <a:rPr lang="ko-KR" altLang="en-US" sz="1100" b="1" dirty="0">
                <a:solidFill>
                  <a:prstClr val="white"/>
                </a:solidFill>
                <a:latin typeface="+mn-ea"/>
                <a:ea typeface="+mn-ea"/>
              </a:rPr>
              <a:t> </a:t>
            </a:r>
            <a:r>
              <a:rPr lang="en-US" altLang="ko-KR" sz="1100" b="1" dirty="0">
                <a:solidFill>
                  <a:prstClr val="white"/>
                </a:solidFill>
                <a:latin typeface="+mn-ea"/>
                <a:ea typeface="+mn-ea"/>
              </a:rPr>
              <a:t>90%</a:t>
            </a:r>
            <a:r>
              <a:rPr lang="ko-KR" altLang="en-US" sz="1100" b="1" dirty="0">
                <a:solidFill>
                  <a:prstClr val="white"/>
                </a:solidFill>
                <a:latin typeface="+mn-ea"/>
                <a:ea typeface="+mn-ea"/>
              </a:rPr>
              <a:t>이상</a:t>
            </a:r>
            <a:endParaRPr lang="ko-KR" altLang="en-US" sz="1100" b="1" dirty="0">
              <a:solidFill>
                <a:prstClr val="black"/>
              </a:solidFill>
              <a:latin typeface="+mn-ea"/>
              <a:ea typeface="+mn-ea"/>
            </a:endParaRPr>
          </a:p>
        </p:txBody>
      </p:sp>
      <p:sp>
        <p:nvSpPr>
          <p:cNvPr id="10" name="직사각형 45"/>
          <p:cNvSpPr>
            <a:spLocks noChangeArrowheads="1"/>
          </p:cNvSpPr>
          <p:nvPr/>
        </p:nvSpPr>
        <p:spPr bwMode="auto">
          <a:xfrm>
            <a:off x="6023201" y="2098554"/>
            <a:ext cx="143510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spcBef>
                <a:spcPct val="0"/>
              </a:spcBef>
              <a:spcAft>
                <a:spcPct val="0"/>
              </a:spcAft>
            </a:pPr>
            <a:r>
              <a:rPr lang="en-US" altLang="ko-KR" sz="1100" b="1">
                <a:solidFill>
                  <a:prstClr val="white"/>
                </a:solidFill>
                <a:latin typeface="+mn-ea"/>
                <a:ea typeface="+mn-ea"/>
              </a:rPr>
              <a:t>18</a:t>
            </a:r>
            <a:r>
              <a:rPr lang="ko-KR" altLang="en-US" sz="1100" b="1">
                <a:solidFill>
                  <a:prstClr val="white"/>
                </a:solidFill>
                <a:latin typeface="+mn-ea"/>
                <a:ea typeface="+mn-ea"/>
              </a:rPr>
              <a:t>종 아미노산 함유</a:t>
            </a:r>
            <a:endParaRPr lang="ko-KR" altLang="en-US" sz="1100" b="1">
              <a:solidFill>
                <a:prstClr val="black"/>
              </a:solidFill>
              <a:latin typeface="+mn-ea"/>
              <a:ea typeface="+mn-ea"/>
            </a:endParaRPr>
          </a:p>
        </p:txBody>
      </p:sp>
      <p:sp>
        <p:nvSpPr>
          <p:cNvPr id="11" name="TextBox 6"/>
          <p:cNvSpPr txBox="1">
            <a:spLocks noChangeArrowheads="1"/>
          </p:cNvSpPr>
          <p:nvPr/>
        </p:nvSpPr>
        <p:spPr bwMode="auto">
          <a:xfrm>
            <a:off x="410436" y="1042455"/>
            <a:ext cx="11155680" cy="1343381"/>
          </a:xfrm>
          <a:prstGeom prst="rect">
            <a:avLst/>
          </a:prstGeom>
          <a:solidFill>
            <a:srgbClr val="00B0F0"/>
          </a:solidFill>
          <a:ln>
            <a:noFill/>
          </a:ln>
        </p:spPr>
        <p:txBody>
          <a:bodyPr wrap="squar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defTabSz="914400" eaLnBrk="0" fontAlgn="base" latinLnBrk="0" hangingPunct="0">
              <a:lnSpc>
                <a:spcPct val="150000"/>
              </a:lnSpc>
              <a:spcBef>
                <a:spcPct val="0"/>
              </a:spcBef>
              <a:spcAft>
                <a:spcPct val="0"/>
              </a:spcAft>
              <a:buClrTx/>
              <a:buSzTx/>
              <a:buFontTx/>
              <a:buNone/>
              <a:tabLst/>
              <a:defRPr/>
            </a:pPr>
            <a:r>
              <a:rPr kumimoji="1" lang="en-US" altLang="ko-KR" sz="1400" b="1" i="0" u="none" strike="noStrike" kern="0" cap="none" spc="0" normalizeH="0" baseline="0" noProof="0" dirty="0">
                <a:ln>
                  <a:noFill/>
                </a:ln>
                <a:solidFill>
                  <a:srgbClr val="FFFF00"/>
                </a:solidFill>
                <a:effectLst/>
                <a:uLnTx/>
                <a:uFillTx/>
                <a:latin typeface="+mn-ea"/>
                <a:ea typeface="+mn-ea"/>
              </a:rPr>
              <a:t>What are Silk Amino Acids?</a:t>
            </a:r>
          </a:p>
          <a:p>
            <a:pPr lvl="0" eaLnBrk="0" fontAlgn="base" latinLnBrk="0" hangingPunct="0">
              <a:lnSpc>
                <a:spcPct val="150000"/>
              </a:lnSpc>
              <a:spcBef>
                <a:spcPct val="0"/>
              </a:spcBef>
              <a:spcAft>
                <a:spcPct val="0"/>
              </a:spcAft>
              <a:defRPr/>
            </a:pPr>
            <a:r>
              <a:rPr lang="en-US" altLang="ko-KR" sz="1400" b="1" kern="0" dirty="0">
                <a:solidFill>
                  <a:srgbClr val="FFFF00"/>
                </a:solidFill>
                <a:latin typeface="+mn-ea"/>
              </a:rPr>
              <a:t>Silk Amino Acids are hydrolyzed cocoon fibroins, which are a </a:t>
            </a:r>
            <a:r>
              <a:rPr kumimoji="1" lang="en-US" altLang="ko-KR" sz="1400" b="1" i="0" u="none" strike="noStrike" kern="0" cap="none" spc="0" normalizeH="0" baseline="0" noProof="0" dirty="0">
                <a:ln>
                  <a:noFill/>
                </a:ln>
                <a:solidFill>
                  <a:srgbClr val="FFFF00"/>
                </a:solidFill>
                <a:effectLst/>
                <a:uLnTx/>
                <a:uFillTx/>
                <a:latin typeface="+mn-ea"/>
                <a:ea typeface="+mn-ea"/>
              </a:rPr>
              <a:t>high protein food containing 18 enzymes including, glycine, alanine, serine, tyrosine, valine. It’s an important nutrient for consumers wanting to supplement proteins and amino acids through food.</a:t>
            </a:r>
          </a:p>
        </p:txBody>
      </p:sp>
      <p:pic>
        <p:nvPicPr>
          <p:cNvPr id="12" name="그림 11"/>
          <p:cNvPicPr>
            <a:picLocks noChangeAspect="1"/>
          </p:cNvPicPr>
          <p:nvPr/>
        </p:nvPicPr>
        <p:blipFill rotWithShape="1">
          <a:blip r:embed="rId2"/>
          <a:srcRect l="9791" t="26296" r="9862" b="8272"/>
          <a:stretch/>
        </p:blipFill>
        <p:spPr>
          <a:xfrm>
            <a:off x="2537460" y="3660654"/>
            <a:ext cx="6709410" cy="2435346"/>
          </a:xfrm>
          <a:prstGeom prst="rect">
            <a:avLst/>
          </a:prstGeom>
        </p:spPr>
      </p:pic>
      <p:pic>
        <p:nvPicPr>
          <p:cNvPr id="13" name="그림 12"/>
          <p:cNvPicPr>
            <a:picLocks noChangeAspect="1"/>
          </p:cNvPicPr>
          <p:nvPr/>
        </p:nvPicPr>
        <p:blipFill>
          <a:blip r:embed="rId3"/>
          <a:stretch>
            <a:fillRect/>
          </a:stretch>
        </p:blipFill>
        <p:spPr>
          <a:xfrm>
            <a:off x="6005901" y="3348564"/>
            <a:ext cx="658425" cy="652329"/>
          </a:xfrm>
          <a:prstGeom prst="rect">
            <a:avLst/>
          </a:prstGeom>
        </p:spPr>
      </p:pic>
      <p:pic>
        <p:nvPicPr>
          <p:cNvPr id="14" name="그림 13"/>
          <p:cNvPicPr>
            <a:picLocks noChangeAspect="1"/>
          </p:cNvPicPr>
          <p:nvPr/>
        </p:nvPicPr>
        <p:blipFill>
          <a:blip r:embed="rId3"/>
          <a:stretch>
            <a:fillRect/>
          </a:stretch>
        </p:blipFill>
        <p:spPr>
          <a:xfrm>
            <a:off x="5959066" y="4822913"/>
            <a:ext cx="658425" cy="652329"/>
          </a:xfrm>
          <a:prstGeom prst="rect">
            <a:avLst/>
          </a:prstGeom>
        </p:spPr>
      </p:pic>
      <p:pic>
        <p:nvPicPr>
          <p:cNvPr id="15" name="그림 14"/>
          <p:cNvPicPr>
            <a:picLocks noChangeAspect="1"/>
          </p:cNvPicPr>
          <p:nvPr/>
        </p:nvPicPr>
        <p:blipFill>
          <a:blip r:embed="rId3"/>
          <a:stretch>
            <a:fillRect/>
          </a:stretch>
        </p:blipFill>
        <p:spPr>
          <a:xfrm>
            <a:off x="4011287" y="2254924"/>
            <a:ext cx="658425" cy="652329"/>
          </a:xfrm>
          <a:prstGeom prst="rect">
            <a:avLst/>
          </a:prstGeom>
        </p:spPr>
      </p:pic>
      <p:sp>
        <p:nvSpPr>
          <p:cNvPr id="17" name="직사각형 16"/>
          <p:cNvSpPr/>
          <p:nvPr/>
        </p:nvSpPr>
        <p:spPr>
          <a:xfrm>
            <a:off x="5988276" y="2066804"/>
            <a:ext cx="1470025" cy="292100"/>
          </a:xfrm>
          <a:prstGeom prst="rect">
            <a:avLst/>
          </a:prstGeom>
          <a:solidFill>
            <a:srgbClr val="C08E00"/>
          </a:solidFill>
          <a:ln w="25400" cap="flat" cmpd="sng" algn="ctr">
            <a:solidFill>
              <a:srgbClr val="C08E00"/>
            </a:solid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ko-KR" altLang="en-US" sz="1800" b="1" i="0" u="none" strike="noStrike" kern="0" cap="none" spc="0" normalizeH="0" baseline="0" noProof="0">
              <a:ln>
                <a:noFill/>
              </a:ln>
              <a:solidFill>
                <a:srgbClr val="000000"/>
              </a:solidFill>
              <a:effectLst/>
              <a:uLnTx/>
              <a:uFillTx/>
              <a:latin typeface="+mn-ea"/>
              <a:ea typeface="+mn-ea"/>
              <a:cs typeface="+mn-cs"/>
            </a:endParaRPr>
          </a:p>
        </p:txBody>
      </p:sp>
      <p:sp>
        <p:nvSpPr>
          <p:cNvPr id="22" name="직사각형 21"/>
          <p:cNvSpPr/>
          <p:nvPr/>
        </p:nvSpPr>
        <p:spPr>
          <a:xfrm>
            <a:off x="2707104" y="2057148"/>
            <a:ext cx="1508125" cy="292100"/>
          </a:xfrm>
          <a:prstGeom prst="rect">
            <a:avLst/>
          </a:prstGeom>
          <a:solidFill>
            <a:srgbClr val="C08E00"/>
          </a:solidFill>
          <a:ln w="25400" cap="flat" cmpd="sng" algn="ctr">
            <a:solidFill>
              <a:srgbClr val="C08E00"/>
            </a:solid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ko-KR" altLang="en-US" sz="1800" b="1" i="0" u="none" strike="noStrike" kern="0" cap="none" spc="0" normalizeH="0" baseline="0" noProof="0">
              <a:ln>
                <a:noFill/>
              </a:ln>
              <a:solidFill>
                <a:srgbClr val="000000"/>
              </a:solidFill>
              <a:effectLst/>
              <a:uLnTx/>
              <a:uFillTx/>
              <a:latin typeface="+mn-ea"/>
              <a:ea typeface="+mn-ea"/>
              <a:cs typeface="+mn-cs"/>
            </a:endParaRPr>
          </a:p>
        </p:txBody>
      </p:sp>
      <p:sp>
        <p:nvSpPr>
          <p:cNvPr id="23" name="직사각형 12"/>
          <p:cNvSpPr>
            <a:spLocks noChangeArrowheads="1"/>
          </p:cNvSpPr>
          <p:nvPr/>
        </p:nvSpPr>
        <p:spPr bwMode="auto">
          <a:xfrm>
            <a:off x="2827373" y="2079373"/>
            <a:ext cx="13052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spcBef>
                <a:spcPct val="0"/>
              </a:spcBef>
              <a:spcAft>
                <a:spcPct val="0"/>
              </a:spcAft>
            </a:pPr>
            <a:r>
              <a:rPr lang="en-US" altLang="ko-KR" sz="1200" b="1" dirty="0">
                <a:solidFill>
                  <a:prstClr val="white"/>
                </a:solidFill>
                <a:latin typeface="+mn-ea"/>
                <a:ea typeface="+mn-ea"/>
              </a:rPr>
              <a:t>High in Protein</a:t>
            </a:r>
            <a:endParaRPr lang="ko-KR" altLang="en-US" sz="1200" b="1" dirty="0">
              <a:solidFill>
                <a:prstClr val="black"/>
              </a:solidFill>
              <a:latin typeface="+mn-ea"/>
              <a:ea typeface="+mn-ea"/>
            </a:endParaRPr>
          </a:p>
        </p:txBody>
      </p:sp>
      <p:sp>
        <p:nvSpPr>
          <p:cNvPr id="24" name="직사각형 23"/>
          <p:cNvSpPr/>
          <p:nvPr/>
        </p:nvSpPr>
        <p:spPr>
          <a:xfrm>
            <a:off x="4338673" y="2057148"/>
            <a:ext cx="1528762" cy="292100"/>
          </a:xfrm>
          <a:prstGeom prst="rect">
            <a:avLst/>
          </a:prstGeom>
          <a:solidFill>
            <a:srgbClr val="C08E00"/>
          </a:solidFill>
          <a:ln w="25400" cap="flat" cmpd="sng" algn="ctr">
            <a:solidFill>
              <a:srgbClr val="C08E00"/>
            </a:solid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ko-KR" altLang="en-US" sz="1800" b="1" i="0" u="none" strike="noStrike" kern="0" cap="none" spc="0" normalizeH="0" baseline="0" noProof="0">
              <a:ln>
                <a:noFill/>
              </a:ln>
              <a:solidFill>
                <a:srgbClr val="000000"/>
              </a:solidFill>
              <a:effectLst/>
              <a:uLnTx/>
              <a:uFillTx/>
              <a:latin typeface="+mn-ea"/>
              <a:ea typeface="+mn-ea"/>
              <a:cs typeface="+mn-cs"/>
            </a:endParaRPr>
          </a:p>
        </p:txBody>
      </p:sp>
      <p:sp>
        <p:nvSpPr>
          <p:cNvPr id="25" name="직사각형 45"/>
          <p:cNvSpPr>
            <a:spLocks noChangeArrowheads="1"/>
          </p:cNvSpPr>
          <p:nvPr/>
        </p:nvSpPr>
        <p:spPr bwMode="auto">
          <a:xfrm>
            <a:off x="5936332" y="2082548"/>
            <a:ext cx="157607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spcBef>
                <a:spcPct val="0"/>
              </a:spcBef>
              <a:spcAft>
                <a:spcPct val="0"/>
              </a:spcAft>
            </a:pPr>
            <a:r>
              <a:rPr lang="en-US" altLang="ko-KR" sz="900" b="1" dirty="0">
                <a:solidFill>
                  <a:prstClr val="white"/>
                </a:solidFill>
                <a:latin typeface="+mn-ea"/>
                <a:ea typeface="+mn-ea"/>
              </a:rPr>
              <a:t>Contains 18 Amino Acids</a:t>
            </a:r>
            <a:endParaRPr lang="ko-KR" altLang="en-US" sz="900" b="1" dirty="0">
              <a:solidFill>
                <a:prstClr val="black"/>
              </a:solidFill>
              <a:latin typeface="+mn-ea"/>
              <a:ea typeface="+mn-ea"/>
            </a:endParaRPr>
          </a:p>
        </p:txBody>
      </p:sp>
      <p:sp>
        <p:nvSpPr>
          <p:cNvPr id="21" name="직사각형 13"/>
          <p:cNvSpPr>
            <a:spLocks noChangeArrowheads="1"/>
          </p:cNvSpPr>
          <p:nvPr/>
        </p:nvSpPr>
        <p:spPr bwMode="auto">
          <a:xfrm>
            <a:off x="4361088" y="2072961"/>
            <a:ext cx="1497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spcBef>
                <a:spcPct val="0"/>
              </a:spcBef>
              <a:spcAft>
                <a:spcPct val="0"/>
              </a:spcAft>
            </a:pPr>
            <a:r>
              <a:rPr lang="en-US" altLang="ko-KR" sz="800" b="1" dirty="0">
                <a:solidFill>
                  <a:prstClr val="white"/>
                </a:solidFill>
                <a:latin typeface="+mn-ea"/>
                <a:ea typeface="+mn-ea"/>
              </a:rPr>
              <a:t>Digestion Absorption Rate 90%</a:t>
            </a:r>
            <a:endParaRPr lang="ko-KR" altLang="en-US" sz="800" b="1" dirty="0">
              <a:solidFill>
                <a:prstClr val="black"/>
              </a:solidFill>
              <a:latin typeface="+mn-ea"/>
              <a:ea typeface="+mn-ea"/>
            </a:endParaRPr>
          </a:p>
        </p:txBody>
      </p:sp>
      <p:pic>
        <p:nvPicPr>
          <p:cNvPr id="16" name="그림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1661" y="2991807"/>
            <a:ext cx="1945227" cy="2873049"/>
          </a:xfrm>
          <a:prstGeom prst="rect">
            <a:avLst/>
          </a:prstGeom>
        </p:spPr>
      </p:pic>
      <p:sp>
        <p:nvSpPr>
          <p:cNvPr id="7" name="직사각형 6"/>
          <p:cNvSpPr/>
          <p:nvPr/>
        </p:nvSpPr>
        <p:spPr>
          <a:xfrm>
            <a:off x="7633245" y="2066336"/>
            <a:ext cx="1425575" cy="292100"/>
          </a:xfrm>
          <a:prstGeom prst="rect">
            <a:avLst/>
          </a:prstGeom>
          <a:solidFill>
            <a:srgbClr val="C08E00"/>
          </a:solidFill>
          <a:ln w="25400" cap="flat" cmpd="sng" algn="ctr">
            <a:solidFill>
              <a:srgbClr val="C08E00"/>
            </a:solid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1" lang="en-US" altLang="ko-KR" sz="1200" b="1" i="0" u="none" strike="noStrike" kern="0" cap="none" spc="0" normalizeH="0" baseline="0" noProof="0" dirty="0">
                <a:ln>
                  <a:noFill/>
                </a:ln>
                <a:solidFill>
                  <a:prstClr val="white"/>
                </a:solidFill>
                <a:effectLst/>
                <a:uLnTx/>
                <a:uFillTx/>
                <a:latin typeface="+mn-ea"/>
                <a:ea typeface="+mn-ea"/>
                <a:cs typeface="+mn-cs"/>
              </a:rPr>
              <a:t>High Purity</a:t>
            </a:r>
            <a:endParaRPr kumimoji="1" lang="ko-KR" altLang="en-US" sz="1200" b="1" i="0" u="none" strike="noStrike" kern="0" cap="none" spc="0" normalizeH="0" baseline="0" noProof="0" dirty="0">
              <a:ln>
                <a:noFill/>
              </a:ln>
              <a:solidFill>
                <a:srgbClr val="000000"/>
              </a:solidFill>
              <a:effectLst/>
              <a:uLnTx/>
              <a:uFillTx/>
              <a:latin typeface="+mn-ea"/>
              <a:ea typeface="+mn-ea"/>
              <a:cs typeface="+mn-cs"/>
            </a:endParaRPr>
          </a:p>
        </p:txBody>
      </p:sp>
    </p:spTree>
    <p:extLst>
      <p:ext uri="{BB962C8B-B14F-4D97-AF65-F5344CB8AC3E}">
        <p14:creationId xmlns:p14="http://schemas.microsoft.com/office/powerpoint/2010/main" val="3924630976"/>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699" y="102969"/>
            <a:ext cx="8757558" cy="584775"/>
          </a:xfrm>
          <a:prstGeom prst="rect">
            <a:avLst/>
          </a:prstGeom>
          <a:noFill/>
        </p:spPr>
        <p:txBody>
          <a:bodyPr wrap="square" rtlCol="0">
            <a:spAutoFit/>
          </a:bodyPr>
          <a:lstStyle/>
          <a:p>
            <a:r>
              <a:rPr lang="en-US" altLang="ko-KR" sz="3200" b="1" dirty="0">
                <a:latin typeface="+mj-ea"/>
                <a:ea typeface="+mj-ea"/>
              </a:rPr>
              <a:t>High Absorption Rate</a:t>
            </a:r>
            <a:endParaRPr lang="ko-KR" altLang="en-US" sz="3200" b="1" dirty="0">
              <a:latin typeface="+mj-ea"/>
              <a:ea typeface="+mj-ea"/>
            </a:endParaRPr>
          </a:p>
        </p:txBody>
      </p:sp>
      <p:pic>
        <p:nvPicPr>
          <p:cNvPr id="4" name="그림 3"/>
          <p:cNvPicPr>
            <a:picLocks noChangeAspect="1"/>
          </p:cNvPicPr>
          <p:nvPr/>
        </p:nvPicPr>
        <p:blipFill rotWithShape="1">
          <a:blip r:embed="rId2"/>
          <a:srcRect l="33333" t="21555" r="33250" b="24074"/>
          <a:stretch/>
        </p:blipFill>
        <p:spPr>
          <a:xfrm>
            <a:off x="2093521" y="3054692"/>
            <a:ext cx="2011816" cy="2935923"/>
          </a:xfrm>
          <a:prstGeom prst="rect">
            <a:avLst/>
          </a:prstGeom>
        </p:spPr>
      </p:pic>
      <p:pic>
        <p:nvPicPr>
          <p:cNvPr id="5" name="그림 4"/>
          <p:cNvPicPr>
            <a:picLocks noChangeAspect="1"/>
          </p:cNvPicPr>
          <p:nvPr/>
        </p:nvPicPr>
        <p:blipFill rotWithShape="1">
          <a:blip r:embed="rId3"/>
          <a:srcRect l="38667" t="40667" r="25084" b="44963"/>
          <a:stretch/>
        </p:blipFill>
        <p:spPr>
          <a:xfrm>
            <a:off x="2987110" y="913324"/>
            <a:ext cx="6629400" cy="1478280"/>
          </a:xfrm>
          <a:prstGeom prst="rect">
            <a:avLst/>
          </a:prstGeom>
        </p:spPr>
      </p:pic>
      <p:sp>
        <p:nvSpPr>
          <p:cNvPr id="6" name="TextBox 15"/>
          <p:cNvSpPr txBox="1">
            <a:spLocks noChangeArrowheads="1"/>
          </p:cNvSpPr>
          <p:nvPr/>
        </p:nvSpPr>
        <p:spPr bwMode="auto">
          <a:xfrm>
            <a:off x="4944126" y="3539119"/>
            <a:ext cx="3042324" cy="1848711"/>
          </a:xfrm>
          <a:prstGeom prst="rect">
            <a:avLst/>
          </a:prstGeom>
          <a:noFill/>
          <a:ln w="38100">
            <a:solidFill>
              <a:schemeClr val="accent1">
                <a:lumMod val="60000"/>
                <a:lumOff val="40000"/>
              </a:schemeClr>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1400">
                <a:solidFill>
                  <a:schemeClr val="tx1"/>
                </a:solidFill>
                <a:latin typeface="굴림" panose="020B0600000101010101" pitchFamily="50" charset="-127"/>
                <a:ea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9pPr>
          </a:lstStyle>
          <a:p>
            <a:pPr eaLnBrk="0" fontAlgn="base" latinLnBrk="0" hangingPunct="0">
              <a:lnSpc>
                <a:spcPts val="2000"/>
              </a:lnSpc>
              <a:spcBef>
                <a:spcPct val="0"/>
              </a:spcBef>
              <a:spcAft>
                <a:spcPct val="0"/>
              </a:spcAft>
            </a:pPr>
            <a:r>
              <a:rPr lang="en-US" altLang="ko-KR" sz="900" b="1" dirty="0" err="1">
                <a:solidFill>
                  <a:srgbClr val="000000"/>
                </a:solidFill>
                <a:latin typeface="맑은 고딕" panose="020B0503020000020004" pitchFamily="50" charset="-127"/>
              </a:rPr>
              <a:t>Bifidobacterium</a:t>
            </a:r>
            <a:r>
              <a:rPr lang="en-US" altLang="ko-KR" sz="900" b="1" dirty="0">
                <a:solidFill>
                  <a:srgbClr val="000000"/>
                </a:solidFill>
                <a:latin typeface="맑은 고딕" panose="020B0503020000020004" pitchFamily="50" charset="-127"/>
              </a:rPr>
              <a:t> </a:t>
            </a:r>
            <a:r>
              <a:rPr lang="en-US" altLang="ko-KR" sz="900" b="1" dirty="0" err="1">
                <a:solidFill>
                  <a:srgbClr val="000000"/>
                </a:solidFill>
                <a:latin typeface="맑은 고딕" panose="020B0503020000020004" pitchFamily="50" charset="-127"/>
              </a:rPr>
              <a:t>longum</a:t>
            </a:r>
            <a:r>
              <a:rPr lang="en-US" altLang="ko-KR" sz="900" b="1" dirty="0">
                <a:solidFill>
                  <a:srgbClr val="000000"/>
                </a:solidFill>
                <a:latin typeface="맑은 고딕" panose="020B0503020000020004" pitchFamily="50" charset="-127"/>
              </a:rPr>
              <a:t> CBG - C11</a:t>
            </a:r>
          </a:p>
          <a:p>
            <a:pPr eaLnBrk="0" fontAlgn="base" latinLnBrk="0" hangingPunct="0">
              <a:lnSpc>
                <a:spcPts val="2000"/>
              </a:lnSpc>
              <a:spcBef>
                <a:spcPct val="0"/>
              </a:spcBef>
              <a:spcAft>
                <a:spcPct val="0"/>
              </a:spcAft>
            </a:pPr>
            <a:r>
              <a:rPr lang="en-US" altLang="ko-KR" sz="900" b="1" dirty="0" err="1">
                <a:solidFill>
                  <a:srgbClr val="000000"/>
                </a:solidFill>
                <a:latin typeface="맑은 고딕" panose="020B0503020000020004" pitchFamily="50" charset="-127"/>
              </a:rPr>
              <a:t>Bifidobacterium</a:t>
            </a:r>
            <a:r>
              <a:rPr lang="en-US" altLang="ko-KR" sz="900" b="1" dirty="0">
                <a:solidFill>
                  <a:srgbClr val="000000"/>
                </a:solidFill>
                <a:latin typeface="맑은 고딕" panose="020B0503020000020004" pitchFamily="50" charset="-127"/>
              </a:rPr>
              <a:t> </a:t>
            </a:r>
            <a:r>
              <a:rPr lang="en-US" altLang="ko-KR" sz="900" b="1" dirty="0" err="1">
                <a:solidFill>
                  <a:srgbClr val="000000"/>
                </a:solidFill>
                <a:latin typeface="맑은 고딕" panose="020B0503020000020004" pitchFamily="50" charset="-127"/>
              </a:rPr>
              <a:t>lactis</a:t>
            </a:r>
            <a:r>
              <a:rPr lang="en-US" altLang="ko-KR" sz="900" b="1" dirty="0">
                <a:solidFill>
                  <a:srgbClr val="000000"/>
                </a:solidFill>
                <a:latin typeface="맑은 고딕" panose="020B0503020000020004" pitchFamily="50" charset="-127"/>
              </a:rPr>
              <a:t> CBG - C10</a:t>
            </a:r>
          </a:p>
          <a:p>
            <a:pPr eaLnBrk="0" fontAlgn="base" latinLnBrk="0" hangingPunct="0">
              <a:lnSpc>
                <a:spcPts val="2000"/>
              </a:lnSpc>
              <a:spcBef>
                <a:spcPct val="0"/>
              </a:spcBef>
              <a:spcAft>
                <a:spcPct val="0"/>
              </a:spcAft>
            </a:pPr>
            <a:r>
              <a:rPr lang="en-US" altLang="ko-KR" sz="900" b="1" dirty="0" err="1">
                <a:solidFill>
                  <a:srgbClr val="000000"/>
                </a:solidFill>
                <a:latin typeface="맑은 고딕" panose="020B0503020000020004" pitchFamily="50" charset="-127"/>
              </a:rPr>
              <a:t>Bifidobacterium</a:t>
            </a:r>
            <a:r>
              <a:rPr lang="en-US" altLang="ko-KR" sz="900" b="1" dirty="0">
                <a:solidFill>
                  <a:srgbClr val="000000"/>
                </a:solidFill>
                <a:latin typeface="맑은 고딕" panose="020B0503020000020004" pitchFamily="50" charset="-127"/>
              </a:rPr>
              <a:t> </a:t>
            </a:r>
            <a:r>
              <a:rPr lang="en-US" altLang="ko-KR" sz="900" b="1" dirty="0" err="1">
                <a:solidFill>
                  <a:srgbClr val="000000"/>
                </a:solidFill>
                <a:latin typeface="맑은 고딕" panose="020B0503020000020004" pitchFamily="50" charset="-127"/>
              </a:rPr>
              <a:t>lactis</a:t>
            </a:r>
            <a:r>
              <a:rPr lang="en-US" altLang="ko-KR" sz="900" b="1" dirty="0">
                <a:solidFill>
                  <a:srgbClr val="000000"/>
                </a:solidFill>
                <a:latin typeface="맑은 고딕" panose="020B0503020000020004" pitchFamily="50" charset="-127"/>
              </a:rPr>
              <a:t> Double Micro-encapsulation</a:t>
            </a:r>
          </a:p>
          <a:p>
            <a:pPr eaLnBrk="0" fontAlgn="base" latinLnBrk="0" hangingPunct="0">
              <a:lnSpc>
                <a:spcPts val="2000"/>
              </a:lnSpc>
              <a:spcBef>
                <a:spcPct val="0"/>
              </a:spcBef>
              <a:spcAft>
                <a:spcPct val="0"/>
              </a:spcAft>
            </a:pPr>
            <a:r>
              <a:rPr lang="en-US" altLang="ko-KR" sz="900" b="1" dirty="0">
                <a:solidFill>
                  <a:srgbClr val="000000"/>
                </a:solidFill>
                <a:latin typeface="맑은 고딕" panose="020B0503020000020004" pitchFamily="50" charset="-127"/>
              </a:rPr>
              <a:t>Lactobacillus acidophilus  CBG - C13</a:t>
            </a:r>
          </a:p>
          <a:p>
            <a:pPr eaLnBrk="0" fontAlgn="base" latinLnBrk="0" hangingPunct="0">
              <a:lnSpc>
                <a:spcPts val="2000"/>
              </a:lnSpc>
              <a:spcBef>
                <a:spcPct val="0"/>
              </a:spcBef>
              <a:spcAft>
                <a:spcPct val="0"/>
              </a:spcAft>
            </a:pPr>
            <a:r>
              <a:rPr lang="en-US" altLang="ko-KR" sz="900" b="1" dirty="0">
                <a:solidFill>
                  <a:srgbClr val="000000"/>
                </a:solidFill>
                <a:latin typeface="맑은 고딕" panose="020B0503020000020004" pitchFamily="50" charset="-127"/>
              </a:rPr>
              <a:t>Lactobacillus </a:t>
            </a:r>
            <a:r>
              <a:rPr lang="en-US" altLang="ko-KR" sz="900" b="1" dirty="0" err="1">
                <a:solidFill>
                  <a:srgbClr val="000000"/>
                </a:solidFill>
                <a:latin typeface="맑은 고딕" panose="020B0503020000020004" pitchFamily="50" charset="-127"/>
              </a:rPr>
              <a:t>rhamnosus</a:t>
            </a:r>
            <a:r>
              <a:rPr lang="en-US" altLang="ko-KR" sz="900" b="1" dirty="0">
                <a:solidFill>
                  <a:srgbClr val="000000"/>
                </a:solidFill>
                <a:latin typeface="맑은 고딕" panose="020B0503020000020004" pitchFamily="50" charset="-127"/>
              </a:rPr>
              <a:t> CBG - C14</a:t>
            </a:r>
          </a:p>
          <a:p>
            <a:pPr eaLnBrk="0" fontAlgn="base" latinLnBrk="0" hangingPunct="0">
              <a:lnSpc>
                <a:spcPts val="2000"/>
              </a:lnSpc>
              <a:spcBef>
                <a:spcPct val="0"/>
              </a:spcBef>
              <a:spcAft>
                <a:spcPct val="0"/>
              </a:spcAft>
            </a:pPr>
            <a:r>
              <a:rPr lang="en-US" altLang="ko-KR" sz="900" b="1" dirty="0">
                <a:solidFill>
                  <a:srgbClr val="000000"/>
                </a:solidFill>
                <a:latin typeface="맑은 고딕" panose="020B0503020000020004" pitchFamily="50" charset="-127"/>
              </a:rPr>
              <a:t>Lactobacillus </a:t>
            </a:r>
            <a:r>
              <a:rPr lang="en-US" altLang="ko-KR" sz="900" b="1" dirty="0" err="1">
                <a:solidFill>
                  <a:srgbClr val="000000"/>
                </a:solidFill>
                <a:latin typeface="맑은 고딕" panose="020B0503020000020004" pitchFamily="50" charset="-127"/>
              </a:rPr>
              <a:t>plantarum</a:t>
            </a:r>
            <a:r>
              <a:rPr lang="en-US" altLang="ko-KR" sz="900" b="1" dirty="0">
                <a:solidFill>
                  <a:srgbClr val="000000"/>
                </a:solidFill>
                <a:latin typeface="맑은 고딕" panose="020B0503020000020004" pitchFamily="50" charset="-127"/>
              </a:rPr>
              <a:t> JBMI5</a:t>
            </a:r>
          </a:p>
          <a:p>
            <a:pPr eaLnBrk="0" fontAlgn="base" latinLnBrk="0" hangingPunct="0">
              <a:lnSpc>
                <a:spcPts val="2000"/>
              </a:lnSpc>
              <a:spcBef>
                <a:spcPct val="0"/>
              </a:spcBef>
              <a:spcAft>
                <a:spcPct val="0"/>
              </a:spcAft>
            </a:pPr>
            <a:r>
              <a:rPr lang="en-US" altLang="ko-KR" sz="900" b="1" dirty="0">
                <a:solidFill>
                  <a:srgbClr val="000000"/>
                </a:solidFill>
                <a:latin typeface="맑은 고딕" panose="020B0503020000020004" pitchFamily="50" charset="-127"/>
              </a:rPr>
              <a:t>Streptococcus thermophiles CBG - C19</a:t>
            </a:r>
          </a:p>
        </p:txBody>
      </p:sp>
      <p:sp>
        <p:nvSpPr>
          <p:cNvPr id="7" name="오른쪽 화살표 6"/>
          <p:cNvSpPr/>
          <p:nvPr/>
        </p:nvSpPr>
        <p:spPr>
          <a:xfrm>
            <a:off x="4183301" y="4067176"/>
            <a:ext cx="636349" cy="421743"/>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8" name="그림 7"/>
          <p:cNvPicPr>
            <a:picLocks noChangeAspect="1"/>
          </p:cNvPicPr>
          <p:nvPr/>
        </p:nvPicPr>
        <p:blipFill>
          <a:blip r:embed="rId4"/>
          <a:stretch>
            <a:fillRect/>
          </a:stretch>
        </p:blipFill>
        <p:spPr>
          <a:xfrm>
            <a:off x="6803048" y="4726792"/>
            <a:ext cx="1015205" cy="1147155"/>
          </a:xfrm>
          <a:prstGeom prst="rect">
            <a:avLst/>
          </a:prstGeom>
        </p:spPr>
      </p:pic>
      <p:sp>
        <p:nvSpPr>
          <p:cNvPr id="9" name="오른쪽 화살표 8"/>
          <p:cNvSpPr/>
          <p:nvPr/>
        </p:nvSpPr>
        <p:spPr>
          <a:xfrm rot="8059921">
            <a:off x="4037743" y="2564571"/>
            <a:ext cx="1242498" cy="421743"/>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0" name="그림 9"/>
          <p:cNvPicPr>
            <a:picLocks noChangeAspect="1"/>
          </p:cNvPicPr>
          <p:nvPr/>
        </p:nvPicPr>
        <p:blipFill rotWithShape="1">
          <a:blip r:embed="rId5"/>
          <a:srcRect l="41416" t="33704" r="27917" b="28223"/>
          <a:stretch/>
        </p:blipFill>
        <p:spPr>
          <a:xfrm>
            <a:off x="7907127" y="2810085"/>
            <a:ext cx="4072313" cy="2935923"/>
          </a:xfrm>
          <a:prstGeom prst="rect">
            <a:avLst/>
          </a:prstGeom>
        </p:spPr>
      </p:pic>
      <p:sp>
        <p:nvSpPr>
          <p:cNvPr id="11" name="직사각형 2">
            <a:extLst>
              <a:ext uri="{FF2B5EF4-FFF2-40B4-BE49-F238E27FC236}">
                <a16:creationId xmlns:a16="http://schemas.microsoft.com/office/drawing/2014/main" id="{F898B5B0-ED96-6A43-86D5-EBAD75724FA3}"/>
              </a:ext>
            </a:extLst>
          </p:cNvPr>
          <p:cNvSpPr/>
          <p:nvPr/>
        </p:nvSpPr>
        <p:spPr>
          <a:xfrm>
            <a:off x="3129687" y="1308848"/>
            <a:ext cx="1508125" cy="1025525"/>
          </a:xfrm>
          <a:prstGeom prst="rect">
            <a:avLst/>
          </a:prstGeom>
          <a:solidFill>
            <a:sysClr val="window" lastClr="FFFFFF"/>
          </a:solidFill>
          <a:ln w="25400" cap="flat" cmpd="sng" algn="ctr">
            <a:solidFill>
              <a:srgbClr val="C08E00"/>
            </a:solid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1" lang="en-US" altLang="ko-KR" sz="1000" b="1" i="0" u="none" strike="noStrike" kern="0" cap="none" spc="0" normalizeH="0" baseline="0" noProof="0" dirty="0">
                <a:ln>
                  <a:noFill/>
                </a:ln>
                <a:solidFill>
                  <a:srgbClr val="000000"/>
                </a:solidFill>
                <a:effectLst/>
                <a:uLnTx/>
                <a:uFillTx/>
                <a:latin typeface="+mn-ea"/>
                <a:ea typeface="+mn-ea"/>
                <a:cs typeface="+mn-cs"/>
              </a:rPr>
              <a:t>+ Natural protein content above 90-95%</a:t>
            </a:r>
          </a:p>
          <a:p>
            <a:pPr marL="0" marR="0" lvl="0" indent="0" defTabSz="914400" eaLnBrk="0" fontAlgn="base" latinLnBrk="0" hangingPunct="0">
              <a:lnSpc>
                <a:spcPct val="100000"/>
              </a:lnSpc>
              <a:spcBef>
                <a:spcPct val="0"/>
              </a:spcBef>
              <a:spcAft>
                <a:spcPct val="0"/>
              </a:spcAft>
              <a:buClrTx/>
              <a:buSzTx/>
              <a:buFontTx/>
              <a:buNone/>
              <a:tabLst/>
              <a:defRPr/>
            </a:pPr>
            <a:r>
              <a:rPr kumimoji="1" lang="en-US" altLang="ko-KR" sz="1000" b="1" i="0" u="none" strike="noStrike" kern="0" cap="none" spc="0" normalizeH="0" baseline="0" noProof="0" dirty="0">
                <a:ln>
                  <a:noFill/>
                </a:ln>
                <a:solidFill>
                  <a:srgbClr val="000000"/>
                </a:solidFill>
                <a:effectLst/>
                <a:uLnTx/>
                <a:uFillTx/>
                <a:latin typeface="+mn-ea"/>
                <a:ea typeface="+mn-ea"/>
                <a:cs typeface="+mn-cs"/>
              </a:rPr>
              <a:t>+ 0% Carbs or Fats</a:t>
            </a:r>
          </a:p>
        </p:txBody>
      </p:sp>
      <p:sp>
        <p:nvSpPr>
          <p:cNvPr id="12" name="직사각형 4">
            <a:extLst>
              <a:ext uri="{FF2B5EF4-FFF2-40B4-BE49-F238E27FC236}">
                <a16:creationId xmlns:a16="http://schemas.microsoft.com/office/drawing/2014/main" id="{4C57CD9A-C6AF-5240-BCEE-FBDD11624B37}"/>
              </a:ext>
            </a:extLst>
          </p:cNvPr>
          <p:cNvSpPr/>
          <p:nvPr/>
        </p:nvSpPr>
        <p:spPr>
          <a:xfrm>
            <a:off x="4752112" y="1308848"/>
            <a:ext cx="1528762" cy="1025525"/>
          </a:xfrm>
          <a:prstGeom prst="rect">
            <a:avLst/>
          </a:prstGeom>
          <a:solidFill>
            <a:sysClr val="window" lastClr="FFFFFF"/>
          </a:solidFill>
          <a:ln w="25400" cap="flat" cmpd="sng" algn="ctr">
            <a:solidFill>
              <a:srgbClr val="C08E00"/>
            </a:solid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1" lang="en-US" altLang="ko-KR" sz="1000" b="1" i="0" u="none" strike="noStrike" kern="0" cap="none" spc="0" normalizeH="0" baseline="0" noProof="0" dirty="0">
                <a:ln>
                  <a:noFill/>
                </a:ln>
                <a:solidFill>
                  <a:srgbClr val="000000"/>
                </a:solidFill>
                <a:effectLst/>
                <a:uLnTx/>
                <a:uFillTx/>
                <a:latin typeface="+mn-ea"/>
                <a:ea typeface="+mn-ea"/>
                <a:cs typeface="+mn-cs"/>
              </a:rPr>
              <a:t>+ </a:t>
            </a:r>
            <a:r>
              <a:rPr lang="en-US" altLang="ko-KR" sz="1000" b="1" kern="0" dirty="0">
                <a:solidFill>
                  <a:srgbClr val="000000"/>
                </a:solidFill>
                <a:latin typeface="+mn-ea"/>
                <a:ea typeface="+mn-ea"/>
              </a:rPr>
              <a:t>More than 90% is b</a:t>
            </a:r>
            <a:r>
              <a:rPr kumimoji="1" lang="en-US" altLang="ko-KR" sz="1000" b="1" i="0" u="none" strike="noStrike" kern="0" cap="none" spc="0" normalizeH="0" baseline="0" noProof="0" dirty="0" err="1">
                <a:ln>
                  <a:noFill/>
                </a:ln>
                <a:solidFill>
                  <a:srgbClr val="000000"/>
                </a:solidFill>
                <a:effectLst/>
                <a:uLnTx/>
                <a:uFillTx/>
                <a:latin typeface="+mn-ea"/>
                <a:ea typeface="+mn-ea"/>
                <a:cs typeface="+mn-cs"/>
              </a:rPr>
              <a:t>roken</a:t>
            </a:r>
            <a:r>
              <a:rPr kumimoji="1" lang="en-US" altLang="ko-KR" sz="1000" b="1" i="0" u="none" strike="noStrike" kern="0" cap="none" spc="0" normalizeH="0" baseline="0" noProof="0" dirty="0">
                <a:ln>
                  <a:noFill/>
                </a:ln>
                <a:solidFill>
                  <a:srgbClr val="000000"/>
                </a:solidFill>
                <a:effectLst/>
                <a:uLnTx/>
                <a:uFillTx/>
                <a:latin typeface="+mn-ea"/>
                <a:ea typeface="+mn-ea"/>
                <a:cs typeface="+mn-cs"/>
              </a:rPr>
              <a:t> down into amino acids and peptides in the </a:t>
            </a:r>
            <a:r>
              <a:rPr kumimoji="1" lang="en-US" altLang="ko-KR" sz="1200" b="1" i="0" u="none" strike="noStrike" kern="0" cap="none" spc="0" normalizeH="0" baseline="0" noProof="0" dirty="0">
                <a:ln>
                  <a:noFill/>
                </a:ln>
                <a:solidFill>
                  <a:srgbClr val="FF0000"/>
                </a:solidFill>
                <a:effectLst/>
                <a:uLnTx/>
                <a:uFillTx/>
                <a:latin typeface="+mn-ea"/>
                <a:ea typeface="+mn-ea"/>
                <a:cs typeface="+mn-cs"/>
              </a:rPr>
              <a:t>Small Intestines</a:t>
            </a:r>
            <a:endParaRPr kumimoji="1" lang="en-US" altLang="ko-KR" sz="1000" b="1" i="0" u="none" strike="noStrike" kern="0" cap="none" spc="0" normalizeH="0" baseline="0" noProof="0" dirty="0">
              <a:ln>
                <a:noFill/>
              </a:ln>
              <a:solidFill>
                <a:srgbClr val="000000"/>
              </a:solidFill>
              <a:effectLst/>
              <a:uLnTx/>
              <a:uFillTx/>
              <a:latin typeface="+mn-ea"/>
              <a:ea typeface="+mn-ea"/>
              <a:cs typeface="+mn-cs"/>
            </a:endParaRPr>
          </a:p>
        </p:txBody>
      </p:sp>
      <p:sp>
        <p:nvSpPr>
          <p:cNvPr id="13" name="직사각형 5">
            <a:extLst>
              <a:ext uri="{FF2B5EF4-FFF2-40B4-BE49-F238E27FC236}">
                <a16:creationId xmlns:a16="http://schemas.microsoft.com/office/drawing/2014/main" id="{41E0847B-AE81-5D44-B8A8-FAADAC358E96}"/>
              </a:ext>
            </a:extLst>
          </p:cNvPr>
          <p:cNvSpPr/>
          <p:nvPr/>
        </p:nvSpPr>
        <p:spPr>
          <a:xfrm>
            <a:off x="6406287" y="1302498"/>
            <a:ext cx="1470025" cy="1025525"/>
          </a:xfrm>
          <a:prstGeom prst="rect">
            <a:avLst/>
          </a:prstGeom>
          <a:solidFill>
            <a:sysClr val="window" lastClr="FFFFFF"/>
          </a:solidFill>
          <a:ln w="25400" cap="flat" cmpd="sng" algn="ctr">
            <a:solidFill>
              <a:srgbClr val="C08E00"/>
            </a:solid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1" lang="en-US" altLang="ko-KR" sz="1000" b="1" i="0" u="none" strike="noStrike" kern="0" cap="none" spc="0" normalizeH="0" baseline="0" noProof="0" dirty="0">
                <a:ln>
                  <a:noFill/>
                </a:ln>
                <a:solidFill>
                  <a:srgbClr val="000000"/>
                </a:solidFill>
                <a:effectLst/>
                <a:uLnTx/>
                <a:uFillTx/>
                <a:latin typeface="+mn-ea"/>
                <a:ea typeface="+mn-ea"/>
                <a:cs typeface="+mn-cs"/>
              </a:rPr>
              <a:t>+ 8 essential amino acids</a:t>
            </a:r>
          </a:p>
          <a:p>
            <a:pPr marL="0" marR="0" lvl="0" indent="0" defTabSz="914400" eaLnBrk="0" fontAlgn="base" latinLnBrk="0" hangingPunct="0">
              <a:lnSpc>
                <a:spcPct val="100000"/>
              </a:lnSpc>
              <a:spcBef>
                <a:spcPct val="0"/>
              </a:spcBef>
              <a:spcAft>
                <a:spcPct val="0"/>
              </a:spcAft>
              <a:buClrTx/>
              <a:buSzTx/>
              <a:buFontTx/>
              <a:buNone/>
              <a:tabLst/>
              <a:defRPr/>
            </a:pPr>
            <a:r>
              <a:rPr kumimoji="1" lang="en-US" altLang="ko-KR" sz="1000" b="1" i="0" u="none" strike="noStrike" kern="0" cap="none" spc="0" normalizeH="0" baseline="0" noProof="0" dirty="0">
                <a:ln>
                  <a:noFill/>
                </a:ln>
                <a:solidFill>
                  <a:srgbClr val="000000"/>
                </a:solidFill>
                <a:effectLst/>
                <a:uLnTx/>
                <a:uFillTx/>
                <a:latin typeface="+mn-ea"/>
                <a:ea typeface="+mn-ea"/>
                <a:cs typeface="+mn-cs"/>
              </a:rPr>
              <a:t>+ </a:t>
            </a:r>
            <a:r>
              <a:rPr lang="en-US" altLang="ko-KR" sz="1000" b="1" kern="0" dirty="0">
                <a:solidFill>
                  <a:srgbClr val="000000"/>
                </a:solidFill>
                <a:latin typeface="+mn-ea"/>
                <a:ea typeface="+mn-ea"/>
              </a:rPr>
              <a:t>Over 70% Glycine, Alanine, Serine</a:t>
            </a:r>
            <a:endParaRPr kumimoji="1" lang="en-US" altLang="ko-KR" sz="1000" b="1" i="0" u="none" strike="noStrike" kern="0" cap="none" spc="0" normalizeH="0" baseline="0" noProof="0" dirty="0">
              <a:ln>
                <a:noFill/>
              </a:ln>
              <a:solidFill>
                <a:srgbClr val="000000"/>
              </a:solidFill>
              <a:effectLst/>
              <a:uLnTx/>
              <a:uFillTx/>
              <a:latin typeface="+mn-ea"/>
              <a:ea typeface="+mn-ea"/>
              <a:cs typeface="+mn-cs"/>
            </a:endParaRPr>
          </a:p>
        </p:txBody>
      </p:sp>
      <p:sp>
        <p:nvSpPr>
          <p:cNvPr id="14" name="직사각형 7">
            <a:extLst>
              <a:ext uri="{FF2B5EF4-FFF2-40B4-BE49-F238E27FC236}">
                <a16:creationId xmlns:a16="http://schemas.microsoft.com/office/drawing/2014/main" id="{340085D3-09A1-2349-BC98-BA8032AA9DE9}"/>
              </a:ext>
            </a:extLst>
          </p:cNvPr>
          <p:cNvSpPr/>
          <p:nvPr/>
        </p:nvSpPr>
        <p:spPr>
          <a:xfrm>
            <a:off x="8051256" y="1292759"/>
            <a:ext cx="1425575" cy="1025525"/>
          </a:xfrm>
          <a:prstGeom prst="rect">
            <a:avLst/>
          </a:prstGeom>
          <a:solidFill>
            <a:sysClr val="window" lastClr="FFFFFF"/>
          </a:solidFill>
          <a:ln w="25400" cap="flat" cmpd="sng" algn="ctr">
            <a:solidFill>
              <a:srgbClr val="C08E00"/>
            </a:solid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1" lang="en-US" altLang="ko-KR" sz="1000" b="1" i="0" u="none" strike="noStrike" kern="0" cap="none" spc="0" normalizeH="0" baseline="0" noProof="0" dirty="0">
                <a:ln>
                  <a:noFill/>
                </a:ln>
                <a:solidFill>
                  <a:srgbClr val="000000"/>
                </a:solidFill>
                <a:effectLst/>
                <a:uLnTx/>
                <a:uFillTx/>
                <a:latin typeface="+mn-ea"/>
                <a:ea typeface="+mn-ea"/>
                <a:cs typeface="+mn-cs"/>
              </a:rPr>
              <a:t>+ Freeze-dried extraction method</a:t>
            </a:r>
          </a:p>
          <a:p>
            <a:pPr marL="0" marR="0" lvl="0" indent="0" defTabSz="914400" eaLnBrk="0" fontAlgn="base" latinLnBrk="0" hangingPunct="0">
              <a:lnSpc>
                <a:spcPct val="100000"/>
              </a:lnSpc>
              <a:spcBef>
                <a:spcPct val="0"/>
              </a:spcBef>
              <a:spcAft>
                <a:spcPct val="0"/>
              </a:spcAft>
              <a:buClrTx/>
              <a:buSzTx/>
              <a:buFontTx/>
              <a:buNone/>
              <a:tabLst/>
              <a:defRPr/>
            </a:pPr>
            <a:r>
              <a:rPr kumimoji="1" lang="en-US" altLang="ko-KR" sz="1000" b="1" i="0" u="none" strike="noStrike" kern="0" cap="none" spc="0" normalizeH="0" baseline="0" noProof="0" dirty="0">
                <a:ln>
                  <a:noFill/>
                </a:ln>
                <a:solidFill>
                  <a:srgbClr val="000000"/>
                </a:solidFill>
                <a:effectLst/>
                <a:uLnTx/>
                <a:uFillTx/>
                <a:latin typeface="+mn-ea"/>
                <a:ea typeface="+mn-ea"/>
                <a:cs typeface="+mn-cs"/>
              </a:rPr>
              <a:t>+ Free of additives</a:t>
            </a:r>
          </a:p>
        </p:txBody>
      </p:sp>
      <p:pic>
        <p:nvPicPr>
          <p:cNvPr id="15" name="그림 14">
            <a:extLst>
              <a:ext uri="{FF2B5EF4-FFF2-40B4-BE49-F238E27FC236}">
                <a16:creationId xmlns:a16="http://schemas.microsoft.com/office/drawing/2014/main" id="{5F7C8A5F-7F5B-EC49-8FF5-9D193CA2DD27}"/>
              </a:ext>
            </a:extLst>
          </p:cNvPr>
          <p:cNvPicPr>
            <a:picLocks noChangeAspect="1"/>
          </p:cNvPicPr>
          <p:nvPr/>
        </p:nvPicPr>
        <p:blipFill>
          <a:blip r:embed="rId6"/>
          <a:stretch>
            <a:fillRect/>
          </a:stretch>
        </p:blipFill>
        <p:spPr>
          <a:xfrm>
            <a:off x="4509441" y="1052043"/>
            <a:ext cx="658425" cy="652329"/>
          </a:xfrm>
          <a:prstGeom prst="rect">
            <a:avLst/>
          </a:prstGeom>
        </p:spPr>
      </p:pic>
      <p:sp>
        <p:nvSpPr>
          <p:cNvPr id="16" name="직사각형 12">
            <a:extLst>
              <a:ext uri="{FF2B5EF4-FFF2-40B4-BE49-F238E27FC236}">
                <a16:creationId xmlns:a16="http://schemas.microsoft.com/office/drawing/2014/main" id="{A565F8FC-39E4-0B47-9610-94DE05E3C49E}"/>
              </a:ext>
            </a:extLst>
          </p:cNvPr>
          <p:cNvSpPr>
            <a:spLocks noChangeArrowheads="1"/>
          </p:cNvSpPr>
          <p:nvPr/>
        </p:nvSpPr>
        <p:spPr bwMode="auto">
          <a:xfrm>
            <a:off x="3231102" y="1031849"/>
            <a:ext cx="1305294" cy="276999"/>
          </a:xfrm>
          <a:prstGeom prst="rect">
            <a:avLst/>
          </a:prstGeom>
          <a:solidFill>
            <a:schemeClr val="accent4">
              <a:lumMod val="75000"/>
            </a:schemeClr>
          </a:solidFill>
          <a:ln>
            <a:noFill/>
          </a:ln>
        </p:spPr>
        <p:txBody>
          <a:bodyPr wrap="non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spcBef>
                <a:spcPct val="0"/>
              </a:spcBef>
              <a:spcAft>
                <a:spcPct val="0"/>
              </a:spcAft>
            </a:pPr>
            <a:r>
              <a:rPr lang="en-US" altLang="ko-KR" sz="1200" b="1" dirty="0">
                <a:solidFill>
                  <a:prstClr val="white"/>
                </a:solidFill>
                <a:latin typeface="+mn-ea"/>
                <a:ea typeface="+mn-ea"/>
              </a:rPr>
              <a:t>High in Protein</a:t>
            </a:r>
            <a:endParaRPr lang="ko-KR" altLang="en-US" sz="1200" b="1" dirty="0">
              <a:solidFill>
                <a:prstClr val="black"/>
              </a:solidFill>
              <a:latin typeface="+mn-ea"/>
              <a:ea typeface="+mn-ea"/>
            </a:endParaRPr>
          </a:p>
        </p:txBody>
      </p:sp>
      <p:sp>
        <p:nvSpPr>
          <p:cNvPr id="17" name="직사각형 12">
            <a:extLst>
              <a:ext uri="{FF2B5EF4-FFF2-40B4-BE49-F238E27FC236}">
                <a16:creationId xmlns:a16="http://schemas.microsoft.com/office/drawing/2014/main" id="{FC3621C4-3918-F846-97E5-F10F178E9A62}"/>
              </a:ext>
            </a:extLst>
          </p:cNvPr>
          <p:cNvSpPr>
            <a:spLocks noChangeArrowheads="1"/>
          </p:cNvSpPr>
          <p:nvPr/>
        </p:nvSpPr>
        <p:spPr bwMode="auto">
          <a:xfrm>
            <a:off x="4752112" y="913063"/>
            <a:ext cx="1528762" cy="338554"/>
          </a:xfrm>
          <a:prstGeom prst="rect">
            <a:avLst/>
          </a:prstGeom>
          <a:solidFill>
            <a:schemeClr val="accent4">
              <a:lumMod val="75000"/>
            </a:schemeClr>
          </a:solidFill>
          <a:ln>
            <a:noFill/>
          </a:ln>
        </p:spPr>
        <p:txBody>
          <a:bodyPr wrap="squar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spcBef>
                <a:spcPct val="0"/>
              </a:spcBef>
              <a:spcAft>
                <a:spcPct val="0"/>
              </a:spcAft>
            </a:pPr>
            <a:r>
              <a:rPr lang="en-US" altLang="ko-KR" sz="800" b="1" dirty="0">
                <a:solidFill>
                  <a:prstClr val="white"/>
                </a:solidFill>
                <a:latin typeface="+mn-ea"/>
              </a:rPr>
              <a:t>Digestion Absorption Rate 90%</a:t>
            </a:r>
            <a:endParaRPr lang="ko-KR" altLang="en-US" sz="800" b="1" dirty="0">
              <a:solidFill>
                <a:prstClr val="black"/>
              </a:solidFill>
              <a:latin typeface="+mn-ea"/>
            </a:endParaRPr>
          </a:p>
        </p:txBody>
      </p:sp>
      <p:sp>
        <p:nvSpPr>
          <p:cNvPr id="20" name="직사각형 12">
            <a:extLst>
              <a:ext uri="{FF2B5EF4-FFF2-40B4-BE49-F238E27FC236}">
                <a16:creationId xmlns:a16="http://schemas.microsoft.com/office/drawing/2014/main" id="{B2969759-E122-0044-9C6E-2F7B70E884D9}"/>
              </a:ext>
            </a:extLst>
          </p:cNvPr>
          <p:cNvSpPr>
            <a:spLocks noChangeArrowheads="1"/>
          </p:cNvSpPr>
          <p:nvPr/>
        </p:nvSpPr>
        <p:spPr bwMode="auto">
          <a:xfrm>
            <a:off x="6436400" y="988487"/>
            <a:ext cx="1426994" cy="215444"/>
          </a:xfrm>
          <a:prstGeom prst="rect">
            <a:avLst/>
          </a:prstGeom>
          <a:solidFill>
            <a:schemeClr val="accent4">
              <a:lumMod val="75000"/>
            </a:schemeClr>
          </a:solidFill>
          <a:ln>
            <a:noFill/>
          </a:ln>
        </p:spPr>
        <p:txBody>
          <a:bodyPr wrap="non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spcBef>
                <a:spcPct val="0"/>
              </a:spcBef>
              <a:spcAft>
                <a:spcPct val="0"/>
              </a:spcAft>
            </a:pPr>
            <a:r>
              <a:rPr lang="en-US" altLang="ko-KR" sz="800" b="1" dirty="0">
                <a:solidFill>
                  <a:prstClr val="white"/>
                </a:solidFill>
                <a:latin typeface="+mn-ea"/>
              </a:rPr>
              <a:t>Contains 18 Amino Acids</a:t>
            </a:r>
            <a:endParaRPr lang="ko-KR" altLang="en-US" sz="800" b="1" dirty="0">
              <a:solidFill>
                <a:prstClr val="black"/>
              </a:solidFill>
              <a:latin typeface="+mn-ea"/>
            </a:endParaRPr>
          </a:p>
        </p:txBody>
      </p:sp>
      <p:sp>
        <p:nvSpPr>
          <p:cNvPr id="22" name="직사각형 12">
            <a:extLst>
              <a:ext uri="{FF2B5EF4-FFF2-40B4-BE49-F238E27FC236}">
                <a16:creationId xmlns:a16="http://schemas.microsoft.com/office/drawing/2014/main" id="{60DF6D99-3C48-CB43-BFCE-0F2194E268F3}"/>
              </a:ext>
            </a:extLst>
          </p:cNvPr>
          <p:cNvSpPr>
            <a:spLocks noChangeArrowheads="1"/>
          </p:cNvSpPr>
          <p:nvPr/>
        </p:nvSpPr>
        <p:spPr bwMode="auto">
          <a:xfrm>
            <a:off x="8148635" y="1010303"/>
            <a:ext cx="1020344" cy="276999"/>
          </a:xfrm>
          <a:prstGeom prst="rect">
            <a:avLst/>
          </a:prstGeom>
          <a:solidFill>
            <a:schemeClr val="accent4">
              <a:lumMod val="75000"/>
            </a:schemeClr>
          </a:solidFill>
          <a:ln>
            <a:noFill/>
          </a:ln>
        </p:spPr>
        <p:txBody>
          <a:bodyPr wrap="non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spcBef>
                <a:spcPct val="0"/>
              </a:spcBef>
              <a:spcAft>
                <a:spcPct val="0"/>
              </a:spcAft>
            </a:pPr>
            <a:r>
              <a:rPr lang="en-US" altLang="ko-KR" sz="1200" b="1" dirty="0">
                <a:solidFill>
                  <a:prstClr val="white"/>
                </a:solidFill>
                <a:latin typeface="+mn-ea"/>
                <a:ea typeface="+mn-ea"/>
              </a:rPr>
              <a:t>High Purity</a:t>
            </a:r>
            <a:endParaRPr lang="ko-KR" altLang="en-US" sz="1200" b="1" dirty="0">
              <a:solidFill>
                <a:prstClr val="black"/>
              </a:solidFill>
              <a:latin typeface="+mn-ea"/>
              <a:ea typeface="+mn-ea"/>
            </a:endParaRPr>
          </a:p>
        </p:txBody>
      </p:sp>
    </p:spTree>
    <p:extLst>
      <p:ext uri="{BB962C8B-B14F-4D97-AF65-F5344CB8AC3E}">
        <p14:creationId xmlns:p14="http://schemas.microsoft.com/office/powerpoint/2010/main" val="2758599422"/>
      </p:ext>
    </p:extLst>
  </p:cSld>
  <p:clrMapOvr>
    <a:masterClrMapping/>
  </p:clrMapOvr>
  <p:transitio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699" y="102969"/>
            <a:ext cx="8757558" cy="584775"/>
          </a:xfrm>
          <a:prstGeom prst="rect">
            <a:avLst/>
          </a:prstGeom>
          <a:noFill/>
        </p:spPr>
        <p:txBody>
          <a:bodyPr wrap="square" rtlCol="0">
            <a:spAutoFit/>
          </a:bodyPr>
          <a:lstStyle/>
          <a:p>
            <a:r>
              <a:rPr lang="en-US" altLang="ko-KR" sz="3200" b="1" dirty="0">
                <a:latin typeface="+mj-ea"/>
                <a:ea typeface="+mj-ea"/>
              </a:rPr>
              <a:t>18 Amino Acids </a:t>
            </a:r>
            <a:r>
              <a:rPr lang="en-US" altLang="ko-KR" sz="3200" b="1" dirty="0">
                <a:solidFill>
                  <a:srgbClr val="FF0000"/>
                </a:solidFill>
                <a:latin typeface="+mj-ea"/>
                <a:ea typeface="+mj-ea"/>
              </a:rPr>
              <a:t>in Silk Amino Acids</a:t>
            </a:r>
            <a:endParaRPr lang="ko-KR" altLang="en-US" sz="3200" b="1" dirty="0">
              <a:latin typeface="+mj-ea"/>
              <a:ea typeface="+mj-ea"/>
            </a:endParaRPr>
          </a:p>
        </p:txBody>
      </p:sp>
      <p:pic>
        <p:nvPicPr>
          <p:cNvPr id="3" name="그림 2"/>
          <p:cNvPicPr>
            <a:picLocks noChangeAspect="1"/>
          </p:cNvPicPr>
          <p:nvPr/>
        </p:nvPicPr>
        <p:blipFill rotWithShape="1">
          <a:blip r:embed="rId2"/>
          <a:srcRect l="17223" t="21605" r="14861" b="10987"/>
          <a:stretch/>
        </p:blipFill>
        <p:spPr>
          <a:xfrm>
            <a:off x="1638300" y="890628"/>
            <a:ext cx="8757558" cy="5292587"/>
          </a:xfrm>
          <a:prstGeom prst="rect">
            <a:avLst/>
          </a:prstGeom>
        </p:spPr>
      </p:pic>
      <p:cxnSp>
        <p:nvCxnSpPr>
          <p:cNvPr id="4" name="직선 화살표 연결선 3"/>
          <p:cNvCxnSpPr/>
          <p:nvPr/>
        </p:nvCxnSpPr>
        <p:spPr>
          <a:xfrm flipH="1">
            <a:off x="5460274" y="687744"/>
            <a:ext cx="7838" cy="63137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직사각형 4"/>
          <p:cNvSpPr/>
          <p:nvPr/>
        </p:nvSpPr>
        <p:spPr>
          <a:xfrm>
            <a:off x="8660423" y="1513503"/>
            <a:ext cx="1459523" cy="6594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658912431"/>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톱니 모양의 오른쪽 화살표 17"/>
          <p:cNvSpPr/>
          <p:nvPr/>
        </p:nvSpPr>
        <p:spPr>
          <a:xfrm>
            <a:off x="831759" y="1950339"/>
            <a:ext cx="1511300" cy="1155700"/>
          </a:xfrm>
          <a:prstGeom prst="notchedRightArrow">
            <a:avLst/>
          </a:prstGeom>
          <a:solidFill>
            <a:srgbClr val="4BACC6">
              <a:lumMod val="60000"/>
              <a:lumOff val="40000"/>
            </a:srgbClr>
          </a:solidFill>
          <a:ln w="19050" cap="flat" cmpd="sng" algn="ctr">
            <a:no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1" lang="en-US" altLang="ko-KR" sz="1400" b="1" i="0" u="none" strike="noStrike" kern="0" cap="none" spc="0" normalizeH="0" baseline="0" noProof="0" dirty="0">
                <a:ln>
                  <a:noFill/>
                </a:ln>
                <a:solidFill>
                  <a:srgbClr val="000000"/>
                </a:solidFill>
                <a:effectLst/>
                <a:uLnTx/>
                <a:uFillTx/>
                <a:latin typeface="+mn-ea"/>
                <a:ea typeface="+mn-ea"/>
                <a:cs typeface="+mn-cs"/>
              </a:rPr>
              <a:t>Protein</a:t>
            </a:r>
            <a:endParaRPr kumimoji="1" lang="ko-KR" altLang="en-US" sz="1400" b="1" i="0" u="none" strike="noStrike" kern="0" cap="none" spc="0" normalizeH="0" baseline="0" noProof="0" dirty="0">
              <a:ln>
                <a:noFill/>
              </a:ln>
              <a:solidFill>
                <a:srgbClr val="000000"/>
              </a:solidFill>
              <a:effectLst/>
              <a:uLnTx/>
              <a:uFillTx/>
              <a:latin typeface="+mn-ea"/>
              <a:ea typeface="+mn-ea"/>
              <a:cs typeface="+mn-cs"/>
            </a:endParaRPr>
          </a:p>
        </p:txBody>
      </p:sp>
      <p:sp>
        <p:nvSpPr>
          <p:cNvPr id="19" name="톱니 모양의 오른쪽 화살표 18"/>
          <p:cNvSpPr/>
          <p:nvPr/>
        </p:nvSpPr>
        <p:spPr>
          <a:xfrm>
            <a:off x="3198145" y="1950339"/>
            <a:ext cx="1512887" cy="1155700"/>
          </a:xfrm>
          <a:prstGeom prst="notchedRightArrow">
            <a:avLst/>
          </a:prstGeom>
          <a:solidFill>
            <a:srgbClr val="FF6600"/>
          </a:solidFill>
          <a:ln w="19050" cap="flat" cmpd="sng" algn="ctr">
            <a:no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1" lang="en-US" altLang="ko-KR" sz="1400" b="1" i="0" u="none" strike="noStrike" kern="0" cap="none" spc="0" normalizeH="0" baseline="0" noProof="0" dirty="0">
                <a:ln>
                  <a:noFill/>
                </a:ln>
                <a:solidFill>
                  <a:srgbClr val="000000"/>
                </a:solidFill>
                <a:effectLst/>
                <a:uLnTx/>
                <a:uFillTx/>
                <a:latin typeface="+mn-ea"/>
                <a:ea typeface="+mn-ea"/>
                <a:cs typeface="+mn-cs"/>
              </a:rPr>
              <a:t>Peptide</a:t>
            </a:r>
            <a:endParaRPr kumimoji="1" lang="ko-KR" altLang="en-US" sz="1400" b="1" i="0" u="none" strike="noStrike" kern="0" cap="none" spc="0" normalizeH="0" baseline="0" noProof="0" dirty="0">
              <a:ln>
                <a:noFill/>
              </a:ln>
              <a:solidFill>
                <a:srgbClr val="000000"/>
              </a:solidFill>
              <a:effectLst/>
              <a:uLnTx/>
              <a:uFillTx/>
              <a:latin typeface="+mn-ea"/>
              <a:ea typeface="+mn-ea"/>
              <a:cs typeface="+mn-cs"/>
            </a:endParaRPr>
          </a:p>
        </p:txBody>
      </p:sp>
      <p:sp>
        <p:nvSpPr>
          <p:cNvPr id="20" name="톱니 모양의 오른쪽 화살표 19"/>
          <p:cNvSpPr/>
          <p:nvPr/>
        </p:nvSpPr>
        <p:spPr>
          <a:xfrm>
            <a:off x="5311684" y="1950339"/>
            <a:ext cx="1512888" cy="1155700"/>
          </a:xfrm>
          <a:prstGeom prst="notchedRightArrow">
            <a:avLst/>
          </a:prstGeom>
          <a:solidFill>
            <a:srgbClr val="CC9900"/>
          </a:solidFill>
          <a:ln w="19050" cap="flat" cmpd="sng" algn="ctr">
            <a:no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1" lang="en-US" altLang="ko-KR" sz="1400" b="1" i="0" u="none" strike="noStrike" kern="0" cap="none" spc="0" normalizeH="0" baseline="0" noProof="0" dirty="0">
                <a:ln>
                  <a:noFill/>
                </a:ln>
                <a:solidFill>
                  <a:srgbClr val="000000"/>
                </a:solidFill>
                <a:effectLst/>
                <a:uLnTx/>
                <a:uFillTx/>
                <a:latin typeface="+mn-ea"/>
                <a:ea typeface="+mn-ea"/>
                <a:cs typeface="+mn-cs"/>
              </a:rPr>
              <a:t>Amino Acid</a:t>
            </a:r>
            <a:endParaRPr kumimoji="1" lang="ko-KR" altLang="en-US" sz="1400" b="1" i="0" u="none" strike="noStrike" kern="0" cap="none" spc="0" normalizeH="0" baseline="0" noProof="0" dirty="0">
              <a:ln>
                <a:noFill/>
              </a:ln>
              <a:solidFill>
                <a:srgbClr val="000000"/>
              </a:solidFill>
              <a:effectLst/>
              <a:uLnTx/>
              <a:uFillTx/>
              <a:latin typeface="+mn-ea"/>
              <a:ea typeface="+mn-ea"/>
              <a:cs typeface="+mn-cs"/>
            </a:endParaRPr>
          </a:p>
        </p:txBody>
      </p:sp>
      <p:sp>
        <p:nvSpPr>
          <p:cNvPr id="21" name="톱니 모양의 오른쪽 화살표 20"/>
          <p:cNvSpPr/>
          <p:nvPr/>
        </p:nvSpPr>
        <p:spPr>
          <a:xfrm>
            <a:off x="7546980" y="1970977"/>
            <a:ext cx="1512888" cy="1155700"/>
          </a:xfrm>
          <a:prstGeom prst="notchedRightArrow">
            <a:avLst/>
          </a:prstGeom>
          <a:solidFill>
            <a:srgbClr val="9BBB59">
              <a:lumMod val="40000"/>
              <a:lumOff val="60000"/>
            </a:srgbClr>
          </a:solidFill>
          <a:ln w="19050" cap="flat" cmpd="sng" algn="ctr">
            <a:no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1" lang="en-US" altLang="ko-KR" sz="1400" b="1" i="0" u="none" strike="noStrike" kern="0" cap="none" spc="0" normalizeH="0" baseline="0" noProof="0" dirty="0">
                <a:ln>
                  <a:noFill/>
                </a:ln>
                <a:solidFill>
                  <a:srgbClr val="000000"/>
                </a:solidFill>
                <a:effectLst/>
                <a:uLnTx/>
                <a:uFillTx/>
                <a:latin typeface="+mn-ea"/>
                <a:ea typeface="+mn-ea"/>
                <a:cs typeface="+mn-cs"/>
              </a:rPr>
              <a:t>Absorption</a:t>
            </a:r>
            <a:endParaRPr kumimoji="1" lang="ko-KR" altLang="en-US" sz="1400" b="1" i="0" u="none" strike="noStrike" kern="0" cap="none" spc="0" normalizeH="0" baseline="0" noProof="0" dirty="0">
              <a:ln>
                <a:noFill/>
              </a:ln>
              <a:solidFill>
                <a:srgbClr val="000000"/>
              </a:solidFill>
              <a:effectLst/>
              <a:uLnTx/>
              <a:uFillTx/>
              <a:latin typeface="+mn-ea"/>
              <a:ea typeface="+mn-ea"/>
              <a:cs typeface="+mn-cs"/>
            </a:endParaRPr>
          </a:p>
        </p:txBody>
      </p:sp>
      <p:sp>
        <p:nvSpPr>
          <p:cNvPr id="22" name="직사각형 3"/>
          <p:cNvSpPr>
            <a:spLocks noChangeArrowheads="1"/>
          </p:cNvSpPr>
          <p:nvPr/>
        </p:nvSpPr>
        <p:spPr bwMode="auto">
          <a:xfrm>
            <a:off x="1911260" y="932752"/>
            <a:ext cx="86296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spcBef>
                <a:spcPct val="0"/>
              </a:spcBef>
              <a:spcAft>
                <a:spcPct val="0"/>
              </a:spcAft>
            </a:pPr>
            <a:r>
              <a:rPr lang="en-US" altLang="ko-KR" b="1" dirty="0">
                <a:solidFill>
                  <a:prstClr val="black"/>
                </a:solidFill>
                <a:latin typeface="+mn-ea"/>
                <a:ea typeface="+mn-ea"/>
              </a:rPr>
              <a:t>It is beneficial to consume products that are already in amino acid form for better absorption. </a:t>
            </a:r>
            <a:endParaRPr lang="ko-KR" altLang="en-US" b="1" dirty="0">
              <a:solidFill>
                <a:prstClr val="black"/>
              </a:solidFill>
              <a:latin typeface="+mn-ea"/>
              <a:ea typeface="+mn-ea"/>
            </a:endParaRPr>
          </a:p>
        </p:txBody>
      </p:sp>
      <p:sp>
        <p:nvSpPr>
          <p:cNvPr id="23" name="직사각형 22"/>
          <p:cNvSpPr/>
          <p:nvPr/>
        </p:nvSpPr>
        <p:spPr>
          <a:xfrm>
            <a:off x="3093581" y="4754548"/>
            <a:ext cx="1271588" cy="1015663"/>
          </a:xfrm>
          <a:prstGeom prst="rect">
            <a:avLst/>
          </a:prstGeom>
          <a:solidFill>
            <a:sysClr val="window" lastClr="FFFFFF"/>
          </a:solidFill>
          <a:ln w="25400" cap="flat" cmpd="sng" algn="ctr">
            <a:solidFill>
              <a:srgbClr val="CC9900"/>
            </a:solidFill>
            <a:prstDash val="solid"/>
          </a:ln>
          <a:effectLst/>
        </p:spPr>
        <p:txBody>
          <a:bodyPr wrap="squar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1" lang="en-US" altLang="ko-KR" sz="1200" b="1" i="0" u="none" strike="noStrike" kern="0" cap="none" spc="0" normalizeH="0" baseline="0" noProof="0" dirty="0">
                <a:ln>
                  <a:noFill/>
                </a:ln>
                <a:solidFill>
                  <a:srgbClr val="000000"/>
                </a:solidFill>
                <a:effectLst/>
                <a:uLnTx/>
                <a:uFillTx/>
                <a:latin typeface="+mn-ea"/>
                <a:ea typeface="+mn-ea"/>
                <a:cs typeface="+mn-cs"/>
              </a:rPr>
              <a:t>Silk Amino Acids</a:t>
            </a:r>
          </a:p>
          <a:p>
            <a:pPr marL="0" marR="0" lvl="0" indent="0" algn="ctr" defTabSz="914400" eaLnBrk="0" fontAlgn="base" latinLnBrk="0" hangingPunct="0">
              <a:lnSpc>
                <a:spcPct val="100000"/>
              </a:lnSpc>
              <a:spcBef>
                <a:spcPct val="0"/>
              </a:spcBef>
              <a:spcAft>
                <a:spcPct val="0"/>
              </a:spcAft>
              <a:buClrTx/>
              <a:buSzTx/>
              <a:buFontTx/>
              <a:buNone/>
              <a:tabLst/>
              <a:defRPr/>
            </a:pPr>
            <a:r>
              <a:rPr kumimoji="1" lang="en-US" altLang="ko-KR" sz="1200" b="1" i="0" u="none" strike="noStrike" kern="0" cap="none" spc="0" normalizeH="0" baseline="0" noProof="0" dirty="0">
                <a:ln>
                  <a:noFill/>
                </a:ln>
                <a:solidFill>
                  <a:srgbClr val="000000"/>
                </a:solidFill>
                <a:effectLst/>
                <a:uLnTx/>
                <a:uFillTx/>
                <a:latin typeface="+mn-ea"/>
                <a:ea typeface="+mn-ea"/>
                <a:cs typeface="+mn-cs"/>
              </a:rPr>
              <a:t>Essential Amino Acids </a:t>
            </a:r>
          </a:p>
          <a:p>
            <a:pPr marL="0" marR="0" lvl="0" indent="0" algn="ctr" defTabSz="914400" eaLnBrk="0" fontAlgn="base" latinLnBrk="0" hangingPunct="0">
              <a:lnSpc>
                <a:spcPct val="100000"/>
              </a:lnSpc>
              <a:spcBef>
                <a:spcPct val="0"/>
              </a:spcBef>
              <a:spcAft>
                <a:spcPct val="0"/>
              </a:spcAft>
              <a:buClrTx/>
              <a:buSzTx/>
              <a:buFontTx/>
              <a:buNone/>
              <a:tabLst/>
              <a:defRPr/>
            </a:pPr>
            <a:r>
              <a:rPr kumimoji="1" lang="en-US" altLang="ko-KR" sz="1200" b="1" i="0" u="none" strike="noStrike" kern="0" cap="none" spc="0" normalizeH="0" baseline="0" noProof="0" dirty="0">
                <a:ln>
                  <a:noFill/>
                </a:ln>
                <a:solidFill>
                  <a:srgbClr val="000000"/>
                </a:solidFill>
                <a:effectLst/>
                <a:uLnTx/>
                <a:uFillTx/>
                <a:latin typeface="+mn-ea"/>
                <a:ea typeface="+mn-ea"/>
                <a:cs typeface="+mn-cs"/>
              </a:rPr>
              <a:t>Probiotics</a:t>
            </a:r>
          </a:p>
        </p:txBody>
      </p:sp>
      <p:sp>
        <p:nvSpPr>
          <p:cNvPr id="24" name="직사각형 5"/>
          <p:cNvSpPr>
            <a:spLocks noChangeArrowheads="1"/>
          </p:cNvSpPr>
          <p:nvPr/>
        </p:nvSpPr>
        <p:spPr bwMode="auto">
          <a:xfrm>
            <a:off x="9571924" y="1576844"/>
            <a:ext cx="2458750" cy="307777"/>
          </a:xfrm>
          <a:prstGeom prst="rect">
            <a:avLst/>
          </a:prstGeom>
          <a:solidFill>
            <a:srgbClr val="FFC000"/>
          </a:solidFill>
          <a:ln>
            <a:noFill/>
          </a:ln>
        </p:spPr>
        <p:txBody>
          <a:bodyPr wrap="non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spcBef>
                <a:spcPct val="0"/>
              </a:spcBef>
              <a:spcAft>
                <a:spcPct val="0"/>
              </a:spcAft>
            </a:pPr>
            <a:r>
              <a:rPr lang="en-US" altLang="ko-KR" sz="1400" b="1" dirty="0">
                <a:solidFill>
                  <a:schemeClr val="bg1"/>
                </a:solidFill>
                <a:latin typeface="+mn-ea"/>
                <a:ea typeface="+mn-ea"/>
              </a:rPr>
              <a:t>3~4 Hours Until Absorbed</a:t>
            </a:r>
            <a:endParaRPr lang="ko-KR" altLang="en-US" sz="1400" b="1" dirty="0">
              <a:solidFill>
                <a:schemeClr val="bg1"/>
              </a:solidFill>
              <a:latin typeface="+mn-ea"/>
              <a:ea typeface="+mn-ea"/>
            </a:endParaRPr>
          </a:p>
        </p:txBody>
      </p:sp>
      <p:sp>
        <p:nvSpPr>
          <p:cNvPr id="25" name="직사각형 30"/>
          <p:cNvSpPr>
            <a:spLocks noChangeArrowheads="1"/>
          </p:cNvSpPr>
          <p:nvPr/>
        </p:nvSpPr>
        <p:spPr bwMode="auto">
          <a:xfrm>
            <a:off x="9477468" y="4212527"/>
            <a:ext cx="2620461" cy="307777"/>
          </a:xfrm>
          <a:prstGeom prst="rect">
            <a:avLst/>
          </a:prstGeom>
          <a:solidFill>
            <a:srgbClr val="C00000"/>
          </a:solidFill>
          <a:ln>
            <a:noFill/>
          </a:ln>
        </p:spPr>
        <p:txBody>
          <a:bodyPr wrap="non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spcBef>
                <a:spcPct val="0"/>
              </a:spcBef>
              <a:spcAft>
                <a:spcPct val="0"/>
              </a:spcAft>
            </a:pPr>
            <a:r>
              <a:rPr lang="en-US" altLang="ko-KR" sz="1400" b="1" dirty="0">
                <a:solidFill>
                  <a:schemeClr val="bg1"/>
                </a:solidFill>
                <a:latin typeface="+mn-ea"/>
                <a:ea typeface="+mn-ea"/>
              </a:rPr>
              <a:t>Absorbed within 30 minutes</a:t>
            </a:r>
            <a:endParaRPr lang="ko-KR" altLang="en-US" sz="1400" b="1" dirty="0">
              <a:solidFill>
                <a:schemeClr val="bg1"/>
              </a:solidFill>
              <a:latin typeface="+mn-ea"/>
              <a:ea typeface="+mn-ea"/>
            </a:endParaRPr>
          </a:p>
        </p:txBody>
      </p:sp>
      <p:pic>
        <p:nvPicPr>
          <p:cNvPr id="26" name="그림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42959" y="1907477"/>
            <a:ext cx="1268412"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그림 3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42959" y="4509389"/>
            <a:ext cx="1268412"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톱니 모양의 오른쪽 화살표 27"/>
          <p:cNvSpPr/>
          <p:nvPr/>
        </p:nvSpPr>
        <p:spPr>
          <a:xfrm>
            <a:off x="5306207" y="4499864"/>
            <a:ext cx="1512888" cy="1155700"/>
          </a:xfrm>
          <a:prstGeom prst="notchedRightArrow">
            <a:avLst/>
          </a:prstGeom>
          <a:solidFill>
            <a:srgbClr val="CC9900"/>
          </a:solidFill>
          <a:ln w="19050" cap="flat" cmpd="sng" algn="ctr">
            <a:no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1" lang="en-US" altLang="ko-KR" sz="1400" b="1" i="0" u="none" strike="noStrike" kern="0" cap="none" spc="0" normalizeH="0" baseline="0" noProof="0" dirty="0">
                <a:ln>
                  <a:noFill/>
                </a:ln>
                <a:solidFill>
                  <a:srgbClr val="000000"/>
                </a:solidFill>
                <a:effectLst/>
                <a:uLnTx/>
                <a:uFillTx/>
                <a:latin typeface="+mn-ea"/>
                <a:ea typeface="+mn-ea"/>
                <a:cs typeface="+mn-cs"/>
              </a:rPr>
              <a:t>Amino Acid</a:t>
            </a:r>
            <a:endParaRPr kumimoji="1" lang="ko-KR" altLang="en-US" sz="1400" b="1" i="0" u="none" strike="noStrike" kern="0" cap="none" spc="0" normalizeH="0" baseline="0" noProof="0" dirty="0">
              <a:ln>
                <a:noFill/>
              </a:ln>
              <a:solidFill>
                <a:srgbClr val="000000"/>
              </a:solidFill>
              <a:effectLst/>
              <a:uLnTx/>
              <a:uFillTx/>
              <a:latin typeface="+mn-ea"/>
              <a:ea typeface="+mn-ea"/>
              <a:cs typeface="+mn-cs"/>
            </a:endParaRPr>
          </a:p>
        </p:txBody>
      </p:sp>
      <p:sp>
        <p:nvSpPr>
          <p:cNvPr id="29" name="톱니 모양의 오른쪽 화살표 28"/>
          <p:cNvSpPr/>
          <p:nvPr/>
        </p:nvSpPr>
        <p:spPr>
          <a:xfrm>
            <a:off x="7576536" y="4520502"/>
            <a:ext cx="1512888" cy="1155700"/>
          </a:xfrm>
          <a:prstGeom prst="notchedRightArrow">
            <a:avLst/>
          </a:prstGeom>
          <a:solidFill>
            <a:srgbClr val="9BBB59">
              <a:lumMod val="40000"/>
              <a:lumOff val="60000"/>
            </a:srgbClr>
          </a:solidFill>
          <a:ln w="19050" cap="flat" cmpd="sng" algn="ctr">
            <a:noFill/>
            <a:prstDash val="solid"/>
          </a:ln>
          <a:effectLst/>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1" lang="en-US" altLang="ko-KR" sz="1400" b="1" i="0" u="none" strike="noStrike" kern="0" cap="none" spc="0" normalizeH="0" baseline="0" noProof="0" dirty="0">
                <a:ln>
                  <a:noFill/>
                </a:ln>
                <a:solidFill>
                  <a:srgbClr val="000000"/>
                </a:solidFill>
                <a:effectLst/>
                <a:uLnTx/>
                <a:uFillTx/>
                <a:latin typeface="+mn-ea"/>
                <a:ea typeface="+mn-ea"/>
                <a:cs typeface="+mn-cs"/>
              </a:rPr>
              <a:t>Absorption</a:t>
            </a:r>
            <a:endParaRPr kumimoji="1" lang="ko-KR" altLang="en-US" sz="1400" b="1" i="0" u="none" strike="noStrike" kern="0" cap="none" spc="0" normalizeH="0" baseline="0" noProof="0" dirty="0">
              <a:ln>
                <a:noFill/>
              </a:ln>
              <a:solidFill>
                <a:srgbClr val="000000"/>
              </a:solidFill>
              <a:effectLst/>
              <a:uLnTx/>
              <a:uFillTx/>
              <a:latin typeface="+mn-ea"/>
              <a:ea typeface="+mn-ea"/>
              <a:cs typeface="+mn-cs"/>
            </a:endParaRPr>
          </a:p>
        </p:txBody>
      </p:sp>
      <p:pic>
        <p:nvPicPr>
          <p:cNvPr id="30" name="그림 29"/>
          <p:cNvPicPr>
            <a:picLocks noChangeAspect="1"/>
          </p:cNvPicPr>
          <p:nvPr/>
        </p:nvPicPr>
        <p:blipFill>
          <a:blip r:embed="rId3"/>
          <a:stretch>
            <a:fillRect/>
          </a:stretch>
        </p:blipFill>
        <p:spPr>
          <a:xfrm>
            <a:off x="3957027" y="3351020"/>
            <a:ext cx="1490650" cy="1490650"/>
          </a:xfrm>
          <a:prstGeom prst="rect">
            <a:avLst/>
          </a:prstGeom>
        </p:spPr>
      </p:pic>
      <p:sp>
        <p:nvSpPr>
          <p:cNvPr id="31" name="직사각형 30"/>
          <p:cNvSpPr/>
          <p:nvPr/>
        </p:nvSpPr>
        <p:spPr>
          <a:xfrm>
            <a:off x="539496" y="3483864"/>
            <a:ext cx="11375136" cy="2619375"/>
          </a:xfrm>
          <a:prstGeom prst="rect">
            <a:avLst/>
          </a:prstGeom>
          <a:noFill/>
          <a:ln w="28575">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2" name="그림 31"/>
          <p:cNvPicPr>
            <a:picLocks noChangeAspect="1"/>
          </p:cNvPicPr>
          <p:nvPr/>
        </p:nvPicPr>
        <p:blipFill>
          <a:blip r:embed="rId4"/>
          <a:stretch>
            <a:fillRect/>
          </a:stretch>
        </p:blipFill>
        <p:spPr>
          <a:xfrm>
            <a:off x="882276" y="3575123"/>
            <a:ext cx="2133648" cy="1035136"/>
          </a:xfrm>
          <a:prstGeom prst="rect">
            <a:avLst/>
          </a:prstGeom>
        </p:spPr>
      </p:pic>
      <p:sp>
        <p:nvSpPr>
          <p:cNvPr id="33" name="TextBox 32"/>
          <p:cNvSpPr txBox="1"/>
          <p:nvPr/>
        </p:nvSpPr>
        <p:spPr>
          <a:xfrm>
            <a:off x="227999" y="102969"/>
            <a:ext cx="8784115" cy="584775"/>
          </a:xfrm>
          <a:prstGeom prst="rect">
            <a:avLst/>
          </a:prstGeom>
          <a:noFill/>
        </p:spPr>
        <p:txBody>
          <a:bodyPr wrap="square" rtlCol="0">
            <a:spAutoFit/>
          </a:bodyPr>
          <a:lstStyle/>
          <a:p>
            <a:r>
              <a:rPr lang="en-US" altLang="ko-KR" sz="3200" b="1" dirty="0">
                <a:latin typeface="+mj-ea"/>
                <a:ea typeface="+mj-ea"/>
              </a:rPr>
              <a:t>Fast Absorbing</a:t>
            </a:r>
            <a:endParaRPr lang="ko-KR" altLang="en-US" sz="3200" b="1" dirty="0">
              <a:latin typeface="+mj-ea"/>
              <a:ea typeface="+mj-ea"/>
            </a:endParaRPr>
          </a:p>
        </p:txBody>
      </p:sp>
    </p:spTree>
    <p:extLst>
      <p:ext uri="{BB962C8B-B14F-4D97-AF65-F5344CB8AC3E}">
        <p14:creationId xmlns:p14="http://schemas.microsoft.com/office/powerpoint/2010/main" val="2696818005"/>
      </p:ext>
    </p:extLst>
  </p:cSld>
  <p:clrMapOvr>
    <a:masterClrMapping/>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699" y="102969"/>
            <a:ext cx="8757558" cy="584775"/>
          </a:xfrm>
          <a:prstGeom prst="rect">
            <a:avLst/>
          </a:prstGeom>
          <a:noFill/>
        </p:spPr>
        <p:txBody>
          <a:bodyPr wrap="square" rtlCol="0">
            <a:spAutoFit/>
          </a:bodyPr>
          <a:lstStyle/>
          <a:p>
            <a:r>
              <a:rPr lang="en-US" altLang="ko-KR" sz="3200" b="1" dirty="0">
                <a:latin typeface="+mj-ea"/>
                <a:ea typeface="+mj-ea"/>
              </a:rPr>
              <a:t>Safe Amino Acids</a:t>
            </a:r>
            <a:endParaRPr lang="ko-KR" altLang="en-US" sz="3200" b="1" dirty="0">
              <a:latin typeface="+mj-ea"/>
              <a:ea typeface="+mj-ea"/>
            </a:endParaRPr>
          </a:p>
        </p:txBody>
      </p:sp>
      <p:pic>
        <p:nvPicPr>
          <p:cNvPr id="3" name="그림 2"/>
          <p:cNvPicPr>
            <a:picLocks noChangeAspect="1"/>
          </p:cNvPicPr>
          <p:nvPr/>
        </p:nvPicPr>
        <p:blipFill rotWithShape="1">
          <a:blip r:embed="rId2"/>
          <a:srcRect l="9931" t="16297" r="8820" b="13827"/>
          <a:stretch/>
        </p:blipFill>
        <p:spPr>
          <a:xfrm>
            <a:off x="1546859" y="942848"/>
            <a:ext cx="8757558" cy="5221644"/>
          </a:xfrm>
          <a:prstGeom prst="rect">
            <a:avLst/>
          </a:prstGeom>
        </p:spPr>
      </p:pic>
      <p:pic>
        <p:nvPicPr>
          <p:cNvPr id="4" name="그림 3"/>
          <p:cNvPicPr>
            <a:picLocks noChangeAspect="1"/>
          </p:cNvPicPr>
          <p:nvPr/>
        </p:nvPicPr>
        <p:blipFill>
          <a:blip r:embed="rId3"/>
          <a:stretch>
            <a:fillRect/>
          </a:stretch>
        </p:blipFill>
        <p:spPr>
          <a:xfrm>
            <a:off x="8544560" y="896377"/>
            <a:ext cx="1485900" cy="923787"/>
          </a:xfrm>
          <a:prstGeom prst="rect">
            <a:avLst/>
          </a:prstGeom>
        </p:spPr>
      </p:pic>
    </p:spTree>
    <p:extLst>
      <p:ext uri="{BB962C8B-B14F-4D97-AF65-F5344CB8AC3E}">
        <p14:creationId xmlns:p14="http://schemas.microsoft.com/office/powerpoint/2010/main" val="2137693329"/>
      </p:ext>
    </p:extLst>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699" y="102969"/>
            <a:ext cx="11770130" cy="584775"/>
          </a:xfrm>
          <a:prstGeom prst="rect">
            <a:avLst/>
          </a:prstGeom>
          <a:noFill/>
        </p:spPr>
        <p:txBody>
          <a:bodyPr wrap="square" rtlCol="0">
            <a:spAutoFit/>
          </a:bodyPr>
          <a:lstStyle/>
          <a:p>
            <a:r>
              <a:rPr lang="en-US" altLang="ko-KR" sz="3200" b="1" dirty="0">
                <a:latin typeface="+mj-ea"/>
                <a:ea typeface="+mj-ea"/>
              </a:rPr>
              <a:t>Optimal Blend of</a:t>
            </a:r>
            <a:r>
              <a:rPr lang="ko-KR" altLang="en-US" sz="3200" b="1" dirty="0">
                <a:latin typeface="+mj-ea"/>
                <a:ea typeface="+mj-ea"/>
              </a:rPr>
              <a:t> </a:t>
            </a:r>
            <a:r>
              <a:rPr lang="en-US" altLang="ko-KR" sz="3200" b="1" dirty="0">
                <a:latin typeface="+mj-ea"/>
                <a:ea typeface="+mj-ea"/>
              </a:rPr>
              <a:t>General Balance Amino Acid Complex</a:t>
            </a:r>
            <a:endParaRPr lang="ko-KR" altLang="en-US" sz="3200" b="1" dirty="0">
              <a:latin typeface="+mj-ea"/>
              <a:ea typeface="+mj-ea"/>
            </a:endParaRPr>
          </a:p>
        </p:txBody>
      </p:sp>
      <p:sp>
        <p:nvSpPr>
          <p:cNvPr id="3" name="TextBox 12"/>
          <p:cNvSpPr txBox="1">
            <a:spLocks noChangeArrowheads="1"/>
          </p:cNvSpPr>
          <p:nvPr/>
        </p:nvSpPr>
        <p:spPr bwMode="auto">
          <a:xfrm>
            <a:off x="420624" y="1086502"/>
            <a:ext cx="11402568" cy="3785652"/>
          </a:xfrm>
          <a:prstGeom prst="rect">
            <a:avLst/>
          </a:prstGeom>
          <a:noFill/>
          <a:ln w="12700">
            <a:solidFill>
              <a:schemeClr val="accent2">
                <a:lumMod val="75000"/>
              </a:schemeClr>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defTabSz="719138">
              <a:tabLst>
                <a:tab pos="0" algn="l"/>
              </a:tabLst>
              <a:defRPr kumimoji="1">
                <a:solidFill>
                  <a:schemeClr val="tx1"/>
                </a:solidFill>
                <a:latin typeface="굴림" panose="020B0600000101010101" pitchFamily="50" charset="-127"/>
                <a:ea typeface="굴림" panose="020B0600000101010101" pitchFamily="50" charset="-127"/>
              </a:defRPr>
            </a:lvl1pPr>
            <a:lvl2pPr marL="742950" indent="-285750" defTabSz="719138">
              <a:tabLst>
                <a:tab pos="0" algn="l"/>
              </a:tabLst>
              <a:defRPr kumimoji="1">
                <a:solidFill>
                  <a:schemeClr val="tx1"/>
                </a:solidFill>
                <a:latin typeface="굴림" panose="020B0600000101010101" pitchFamily="50" charset="-127"/>
                <a:ea typeface="굴림" panose="020B0600000101010101" pitchFamily="50" charset="-127"/>
              </a:defRPr>
            </a:lvl2pPr>
            <a:lvl3pPr marL="1143000" indent="-228600" defTabSz="719138">
              <a:tabLst>
                <a:tab pos="0" algn="l"/>
              </a:tabLst>
              <a:defRPr kumimoji="1">
                <a:solidFill>
                  <a:schemeClr val="tx1"/>
                </a:solidFill>
                <a:latin typeface="굴림" panose="020B0600000101010101" pitchFamily="50" charset="-127"/>
                <a:ea typeface="굴림" panose="020B0600000101010101" pitchFamily="50" charset="-127"/>
              </a:defRPr>
            </a:lvl3pPr>
            <a:lvl4pPr marL="1600200" indent="-228600" defTabSz="719138">
              <a:tabLst>
                <a:tab pos="0" algn="l"/>
              </a:tabLst>
              <a:defRPr kumimoji="1">
                <a:solidFill>
                  <a:schemeClr val="tx1"/>
                </a:solidFill>
                <a:latin typeface="굴림" panose="020B0600000101010101" pitchFamily="50" charset="-127"/>
                <a:ea typeface="굴림" panose="020B0600000101010101" pitchFamily="50" charset="-127"/>
              </a:defRPr>
            </a:lvl4pPr>
            <a:lvl5pPr marL="2057400" indent="-228600" defTabSz="719138">
              <a:tabLst>
                <a:tab pos="0" algn="l"/>
              </a:tabLst>
              <a:defRPr kumimoji="1">
                <a:solidFill>
                  <a:schemeClr val="tx1"/>
                </a:solidFill>
                <a:latin typeface="굴림" panose="020B0600000101010101" pitchFamily="50" charset="-127"/>
                <a:ea typeface="굴림" panose="020B0600000101010101" pitchFamily="50" charset="-127"/>
              </a:defRPr>
            </a:lvl5pPr>
            <a:lvl6pPr marL="2514600" indent="-228600" defTabSz="719138" eaLnBrk="0" fontAlgn="base" hangingPunct="0">
              <a:spcBef>
                <a:spcPct val="0"/>
              </a:spcBef>
              <a:spcAft>
                <a:spcPct val="0"/>
              </a:spcAft>
              <a:tabLst>
                <a:tab pos="0" algn="l"/>
              </a:tabLst>
              <a:defRPr kumimoji="1">
                <a:solidFill>
                  <a:schemeClr val="tx1"/>
                </a:solidFill>
                <a:latin typeface="굴림" panose="020B0600000101010101" pitchFamily="50" charset="-127"/>
                <a:ea typeface="굴림" panose="020B0600000101010101" pitchFamily="50" charset="-127"/>
              </a:defRPr>
            </a:lvl6pPr>
            <a:lvl7pPr marL="2971800" indent="-228600" defTabSz="719138" eaLnBrk="0" fontAlgn="base" hangingPunct="0">
              <a:spcBef>
                <a:spcPct val="0"/>
              </a:spcBef>
              <a:spcAft>
                <a:spcPct val="0"/>
              </a:spcAft>
              <a:tabLst>
                <a:tab pos="0" algn="l"/>
              </a:tabLst>
              <a:defRPr kumimoji="1">
                <a:solidFill>
                  <a:schemeClr val="tx1"/>
                </a:solidFill>
                <a:latin typeface="굴림" panose="020B0600000101010101" pitchFamily="50" charset="-127"/>
                <a:ea typeface="굴림" panose="020B0600000101010101" pitchFamily="50" charset="-127"/>
              </a:defRPr>
            </a:lvl7pPr>
            <a:lvl8pPr marL="3429000" indent="-228600" defTabSz="719138" eaLnBrk="0" fontAlgn="base" hangingPunct="0">
              <a:spcBef>
                <a:spcPct val="0"/>
              </a:spcBef>
              <a:spcAft>
                <a:spcPct val="0"/>
              </a:spcAft>
              <a:tabLst>
                <a:tab pos="0" algn="l"/>
              </a:tabLst>
              <a:defRPr kumimoji="1">
                <a:solidFill>
                  <a:schemeClr val="tx1"/>
                </a:solidFill>
                <a:latin typeface="굴림" panose="020B0600000101010101" pitchFamily="50" charset="-127"/>
                <a:ea typeface="굴림" panose="020B0600000101010101" pitchFamily="50" charset="-127"/>
              </a:defRPr>
            </a:lvl8pPr>
            <a:lvl9pPr marL="3886200" indent="-228600" defTabSz="719138" eaLnBrk="0" fontAlgn="base" hangingPunct="0">
              <a:spcBef>
                <a:spcPct val="0"/>
              </a:spcBef>
              <a:spcAft>
                <a:spcPct val="0"/>
              </a:spcAft>
              <a:tabLst>
                <a:tab pos="0" algn="l"/>
              </a:tabLst>
              <a:defRPr kumimoji="1">
                <a:solidFill>
                  <a:schemeClr val="tx1"/>
                </a:solidFill>
                <a:latin typeface="굴림" panose="020B0600000101010101" pitchFamily="50" charset="-127"/>
                <a:ea typeface="굴림" panose="020B0600000101010101" pitchFamily="50" charset="-127"/>
              </a:defRPr>
            </a:lvl9pPr>
          </a:lstStyle>
          <a:p>
            <a:pPr eaLnBrk="0" fontAlgn="base" latinLnBrk="0" hangingPunct="0">
              <a:spcBef>
                <a:spcPct val="0"/>
              </a:spcBef>
              <a:spcAft>
                <a:spcPct val="0"/>
              </a:spcAft>
            </a:pPr>
            <a:endParaRPr lang="en-US" altLang="ko-KR" sz="1200" b="1" dirty="0">
              <a:solidFill>
                <a:prstClr val="black"/>
              </a:solidFill>
              <a:latin typeface="+mn-ea"/>
              <a:ea typeface="+mn-ea"/>
            </a:endParaRPr>
          </a:p>
          <a:p>
            <a:pPr eaLnBrk="0" fontAlgn="base" latinLnBrk="0" hangingPunct="0">
              <a:lnSpc>
                <a:spcPct val="200000"/>
              </a:lnSpc>
              <a:spcBef>
                <a:spcPct val="0"/>
              </a:spcBef>
              <a:spcAft>
                <a:spcPct val="0"/>
              </a:spcAft>
            </a:pPr>
            <a:r>
              <a:rPr lang="en-US" altLang="ko-KR" sz="1200" b="1" dirty="0">
                <a:solidFill>
                  <a:prstClr val="black"/>
                </a:solidFill>
                <a:latin typeface="+mn-ea"/>
                <a:ea typeface="+mn-ea"/>
              </a:rPr>
              <a:t>+ </a:t>
            </a:r>
            <a:r>
              <a:rPr lang="en-US" altLang="ko-KR" sz="1200" b="1" dirty="0">
                <a:latin typeface="+mn-ea"/>
                <a:ea typeface="+mn-ea"/>
              </a:rPr>
              <a:t>Quality and convenient supplement containing an </a:t>
            </a:r>
            <a:r>
              <a:rPr lang="en-US" altLang="ko-KR" sz="1200" b="1" dirty="0">
                <a:solidFill>
                  <a:srgbClr val="0070C0"/>
                </a:solidFill>
                <a:latin typeface="+mn-ea"/>
                <a:ea typeface="+mn-ea"/>
              </a:rPr>
              <a:t>optimal blend of amino acids with high absorption rate.</a:t>
            </a:r>
            <a:endParaRPr lang="en-US" altLang="ko-KR" sz="1200" b="1" dirty="0">
              <a:solidFill>
                <a:prstClr val="black"/>
              </a:solidFill>
              <a:latin typeface="+mn-ea"/>
              <a:ea typeface="+mn-ea"/>
            </a:endParaRPr>
          </a:p>
          <a:p>
            <a:pPr eaLnBrk="0" fontAlgn="base" latinLnBrk="0" hangingPunct="0">
              <a:lnSpc>
                <a:spcPct val="200000"/>
              </a:lnSpc>
              <a:spcBef>
                <a:spcPct val="0"/>
              </a:spcBef>
              <a:spcAft>
                <a:spcPct val="0"/>
              </a:spcAft>
            </a:pPr>
            <a:r>
              <a:rPr lang="en-US" altLang="ko-KR" sz="1200" b="1" dirty="0">
                <a:solidFill>
                  <a:prstClr val="black"/>
                </a:solidFill>
                <a:latin typeface="+mn-ea"/>
                <a:ea typeface="+mn-ea"/>
              </a:rPr>
              <a:t>+ Contains </a:t>
            </a:r>
            <a:r>
              <a:rPr lang="en-US" altLang="ko-KR" sz="1200" b="1" dirty="0">
                <a:solidFill>
                  <a:srgbClr val="0070C0"/>
                </a:solidFill>
                <a:latin typeface="+mn-ea"/>
                <a:ea typeface="+mn-ea"/>
              </a:rPr>
              <a:t>18 amino acids that include 9 essential amino acids</a:t>
            </a:r>
            <a:r>
              <a:rPr lang="en-US" altLang="ko-KR" sz="1200" b="1" dirty="0">
                <a:solidFill>
                  <a:prstClr val="black"/>
                </a:solidFill>
                <a:latin typeface="+mn-ea"/>
                <a:ea typeface="+mn-ea"/>
              </a:rPr>
              <a:t> that must be supplemented through food to </a:t>
            </a:r>
          </a:p>
          <a:p>
            <a:pPr eaLnBrk="0" fontAlgn="base" latinLnBrk="0" hangingPunct="0">
              <a:lnSpc>
                <a:spcPct val="200000"/>
              </a:lnSpc>
              <a:spcBef>
                <a:spcPct val="0"/>
              </a:spcBef>
              <a:spcAft>
                <a:spcPct val="0"/>
              </a:spcAft>
            </a:pPr>
            <a:r>
              <a:rPr lang="en-US" altLang="ko-KR" sz="1200" b="1" dirty="0">
                <a:solidFill>
                  <a:prstClr val="black"/>
                </a:solidFill>
                <a:latin typeface="+mn-ea"/>
                <a:ea typeface="+mn-ea"/>
              </a:rPr>
              <a:t>help support digestion and absorption of protein. </a:t>
            </a:r>
          </a:p>
          <a:p>
            <a:pPr eaLnBrk="0" fontAlgn="base" latinLnBrk="0" hangingPunct="0">
              <a:lnSpc>
                <a:spcPct val="200000"/>
              </a:lnSpc>
              <a:spcBef>
                <a:spcPct val="0"/>
              </a:spcBef>
              <a:spcAft>
                <a:spcPct val="0"/>
              </a:spcAft>
            </a:pPr>
            <a:r>
              <a:rPr lang="en-US" altLang="ko-KR" sz="1200" b="1" dirty="0">
                <a:solidFill>
                  <a:prstClr val="black"/>
                </a:solidFill>
                <a:latin typeface="+mn-ea"/>
                <a:ea typeface="+mn-ea"/>
              </a:rPr>
              <a:t>+ Helps to supplement protein.</a:t>
            </a:r>
          </a:p>
          <a:p>
            <a:pPr eaLnBrk="0" fontAlgn="base" latinLnBrk="0" hangingPunct="0">
              <a:lnSpc>
                <a:spcPct val="200000"/>
              </a:lnSpc>
              <a:spcBef>
                <a:spcPct val="0"/>
              </a:spcBef>
              <a:spcAft>
                <a:spcPct val="0"/>
              </a:spcAft>
            </a:pPr>
            <a:r>
              <a:rPr lang="en-US" altLang="ko-KR" sz="1200" b="1" dirty="0">
                <a:solidFill>
                  <a:prstClr val="black"/>
                </a:solidFill>
                <a:latin typeface="+mn-ea"/>
                <a:ea typeface="+mn-ea"/>
              </a:rPr>
              <a:t>+ Helps to support the strengthening and development of muscles. </a:t>
            </a:r>
          </a:p>
          <a:p>
            <a:pPr eaLnBrk="0" fontAlgn="base" latinLnBrk="0" hangingPunct="0">
              <a:lnSpc>
                <a:spcPct val="200000"/>
              </a:lnSpc>
              <a:spcBef>
                <a:spcPct val="0"/>
              </a:spcBef>
              <a:spcAft>
                <a:spcPct val="0"/>
              </a:spcAft>
            </a:pPr>
            <a:r>
              <a:rPr lang="en-US" altLang="ko-KR" sz="1200" b="1" dirty="0">
                <a:solidFill>
                  <a:prstClr val="black"/>
                </a:solidFill>
                <a:latin typeface="+mn-ea"/>
                <a:ea typeface="+mn-ea"/>
              </a:rPr>
              <a:t>+ Helps to support endurance and energy production. </a:t>
            </a:r>
          </a:p>
          <a:p>
            <a:pPr eaLnBrk="0" fontAlgn="base" latinLnBrk="0" hangingPunct="0">
              <a:lnSpc>
                <a:spcPct val="200000"/>
              </a:lnSpc>
              <a:spcBef>
                <a:spcPct val="0"/>
              </a:spcBef>
              <a:spcAft>
                <a:spcPct val="0"/>
              </a:spcAft>
            </a:pPr>
            <a:r>
              <a:rPr lang="en-US" altLang="ko-KR" sz="1200" b="1" dirty="0">
                <a:solidFill>
                  <a:prstClr val="black"/>
                </a:solidFill>
                <a:latin typeface="+mn-ea"/>
                <a:ea typeface="+mn-ea"/>
              </a:rPr>
              <a:t>+ Recommended for those undergoing high intensity training, overwork, muscle exhaustion, </a:t>
            </a:r>
          </a:p>
          <a:p>
            <a:pPr eaLnBrk="0" fontAlgn="base" latinLnBrk="0" hangingPunct="0">
              <a:lnSpc>
                <a:spcPct val="200000"/>
              </a:lnSpc>
              <a:spcBef>
                <a:spcPct val="0"/>
              </a:spcBef>
              <a:spcAft>
                <a:spcPct val="0"/>
              </a:spcAft>
            </a:pPr>
            <a:r>
              <a:rPr lang="en-US" altLang="ko-KR" sz="1200" b="1" dirty="0">
                <a:solidFill>
                  <a:prstClr val="black"/>
                </a:solidFill>
                <a:latin typeface="+mn-ea"/>
                <a:ea typeface="+mn-ea"/>
              </a:rPr>
              <a:t>recovery from surgery or those who want an energetic daily life. </a:t>
            </a:r>
          </a:p>
          <a:p>
            <a:pPr eaLnBrk="0" fontAlgn="base" latinLnBrk="0" hangingPunct="0">
              <a:lnSpc>
                <a:spcPct val="200000"/>
              </a:lnSpc>
              <a:spcBef>
                <a:spcPct val="0"/>
              </a:spcBef>
              <a:spcAft>
                <a:spcPct val="0"/>
              </a:spcAft>
            </a:pPr>
            <a:r>
              <a:rPr lang="en-US" altLang="ko-KR" sz="1200" b="1" dirty="0">
                <a:solidFill>
                  <a:prstClr val="black"/>
                </a:solidFill>
                <a:latin typeface="+mn-ea"/>
                <a:ea typeface="+mn-ea"/>
              </a:rPr>
              <a:t>+ Safe, high quality product that is free of artificial flavors, or chemical preservatives. </a:t>
            </a:r>
          </a:p>
          <a:p>
            <a:pPr eaLnBrk="0" fontAlgn="base" latinLnBrk="0" hangingPunct="0">
              <a:spcBef>
                <a:spcPct val="0"/>
              </a:spcBef>
              <a:spcAft>
                <a:spcPct val="0"/>
              </a:spcAft>
            </a:pPr>
            <a:endParaRPr lang="en-US" altLang="ko-KR" sz="1200" b="1" dirty="0">
              <a:solidFill>
                <a:prstClr val="black"/>
              </a:solidFill>
              <a:latin typeface="+mn-ea"/>
              <a:ea typeface="+mn-ea"/>
            </a:endParaRPr>
          </a:p>
        </p:txBody>
      </p:sp>
      <p:pic>
        <p:nvPicPr>
          <p:cNvPr id="4" name="그림 3"/>
          <p:cNvPicPr>
            <a:picLocks noChangeAspect="1"/>
          </p:cNvPicPr>
          <p:nvPr/>
        </p:nvPicPr>
        <p:blipFill>
          <a:blip r:embed="rId2"/>
          <a:stretch>
            <a:fillRect/>
          </a:stretch>
        </p:blipFill>
        <p:spPr>
          <a:xfrm>
            <a:off x="9115426" y="1096687"/>
            <a:ext cx="1600200" cy="1814434"/>
          </a:xfrm>
          <a:prstGeom prst="rect">
            <a:avLst/>
          </a:prstGeom>
        </p:spPr>
      </p:pic>
      <p:pic>
        <p:nvPicPr>
          <p:cNvPr id="5" name="그림 4"/>
          <p:cNvPicPr>
            <a:picLocks noChangeAspect="1"/>
          </p:cNvPicPr>
          <p:nvPr/>
        </p:nvPicPr>
        <p:blipFill rotWithShape="1">
          <a:blip r:embed="rId3"/>
          <a:srcRect l="46917" t="36222" r="33667" b="31481"/>
          <a:stretch/>
        </p:blipFill>
        <p:spPr>
          <a:xfrm>
            <a:off x="8056473" y="2994335"/>
            <a:ext cx="2983666" cy="3158614"/>
          </a:xfrm>
          <a:prstGeom prst="rect">
            <a:avLst/>
          </a:prstGeom>
          <a:ln w="19050">
            <a:solidFill>
              <a:schemeClr val="accent2">
                <a:lumMod val="75000"/>
              </a:schemeClr>
            </a:solidFill>
          </a:ln>
        </p:spPr>
      </p:pic>
      <p:pic>
        <p:nvPicPr>
          <p:cNvPr id="6" name="그림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3023" y="4861432"/>
            <a:ext cx="1071660" cy="919226"/>
          </a:xfrm>
          <a:prstGeom prst="rect">
            <a:avLst/>
          </a:prstGeom>
        </p:spPr>
      </p:pic>
      <p:pic>
        <p:nvPicPr>
          <p:cNvPr id="7" name="그림 6"/>
          <p:cNvPicPr>
            <a:picLocks noChangeAspect="1"/>
          </p:cNvPicPr>
          <p:nvPr/>
        </p:nvPicPr>
        <p:blipFill>
          <a:blip r:embed="rId5"/>
          <a:stretch>
            <a:fillRect/>
          </a:stretch>
        </p:blipFill>
        <p:spPr>
          <a:xfrm>
            <a:off x="2840399" y="4861432"/>
            <a:ext cx="1722458" cy="1277458"/>
          </a:xfrm>
          <a:prstGeom prst="rect">
            <a:avLst/>
          </a:prstGeom>
        </p:spPr>
      </p:pic>
      <p:sp>
        <p:nvSpPr>
          <p:cNvPr id="8" name="직사각형 7"/>
          <p:cNvSpPr/>
          <p:nvPr/>
        </p:nvSpPr>
        <p:spPr>
          <a:xfrm>
            <a:off x="4645478" y="4861432"/>
            <a:ext cx="1827236" cy="70992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a:latin typeface="+mn-ea"/>
              </a:rPr>
              <a:t>Ultimate Amino Acid Supplement!</a:t>
            </a:r>
          </a:p>
        </p:txBody>
      </p:sp>
      <p:sp>
        <p:nvSpPr>
          <p:cNvPr id="9" name="TextBox 8">
            <a:extLst>
              <a:ext uri="{FF2B5EF4-FFF2-40B4-BE49-F238E27FC236}">
                <a16:creationId xmlns:a16="http://schemas.microsoft.com/office/drawing/2014/main" id="{630D9398-F374-6242-9954-2EEB1D86D119}"/>
              </a:ext>
            </a:extLst>
          </p:cNvPr>
          <p:cNvSpPr txBox="1"/>
          <p:nvPr/>
        </p:nvSpPr>
        <p:spPr>
          <a:xfrm>
            <a:off x="8056473" y="3011433"/>
            <a:ext cx="2983666" cy="3016210"/>
          </a:xfrm>
          <a:prstGeom prst="rect">
            <a:avLst/>
          </a:prstGeom>
          <a:solidFill>
            <a:schemeClr val="bg1"/>
          </a:solidFill>
        </p:spPr>
        <p:txBody>
          <a:bodyPr wrap="square" rtlCol="0">
            <a:spAutoFit/>
          </a:bodyPr>
          <a:lstStyle/>
          <a:p>
            <a:r>
              <a:rPr lang="en-US" sz="1000" dirty="0"/>
              <a:t>+ For those who are unable to see benefits </a:t>
            </a:r>
          </a:p>
          <a:p>
            <a:r>
              <a:rPr lang="en-US" sz="1000" dirty="0"/>
              <a:t>even though they are consuming a healthy diet. </a:t>
            </a:r>
          </a:p>
          <a:p>
            <a:endParaRPr lang="en-US" sz="1000" dirty="0"/>
          </a:p>
          <a:p>
            <a:r>
              <a:rPr lang="en-US" sz="1000" dirty="0"/>
              <a:t>+ Those who still feel tired after sleeping. </a:t>
            </a:r>
          </a:p>
          <a:p>
            <a:endParaRPr lang="en-US" sz="1000" dirty="0"/>
          </a:p>
          <a:p>
            <a:r>
              <a:rPr lang="en-US" sz="1000" dirty="0"/>
              <a:t>+ Those recovering from surgery. </a:t>
            </a:r>
          </a:p>
          <a:p>
            <a:endParaRPr lang="en-US" sz="1000" dirty="0"/>
          </a:p>
          <a:p>
            <a:r>
              <a:rPr lang="en-US" sz="1000" dirty="0"/>
              <a:t>+Those losing muscle mass due to aging. </a:t>
            </a:r>
          </a:p>
          <a:p>
            <a:endParaRPr lang="en-US" sz="1000" dirty="0"/>
          </a:p>
          <a:p>
            <a:r>
              <a:rPr lang="en-US" sz="1000" dirty="0"/>
              <a:t>+ Those that are often sick or unwell. </a:t>
            </a:r>
          </a:p>
          <a:p>
            <a:endParaRPr lang="en-US" sz="1000" dirty="0"/>
          </a:p>
          <a:p>
            <a:r>
              <a:rPr lang="en-US" sz="1000" dirty="0"/>
              <a:t>+Those that have decreased concentration.</a:t>
            </a:r>
          </a:p>
          <a:p>
            <a:r>
              <a:rPr lang="en-US" sz="1000" dirty="0"/>
              <a:t> </a:t>
            </a:r>
          </a:p>
          <a:p>
            <a:r>
              <a:rPr lang="en-US" sz="1000" dirty="0"/>
              <a:t>+ Seniors wanting to care for their health.</a:t>
            </a:r>
          </a:p>
          <a:p>
            <a:r>
              <a:rPr lang="en-US" sz="1000" dirty="0"/>
              <a:t> </a:t>
            </a:r>
          </a:p>
          <a:p>
            <a:r>
              <a:rPr lang="en-US" sz="1000" dirty="0"/>
              <a:t>+ For those with decreased strength </a:t>
            </a:r>
          </a:p>
          <a:p>
            <a:r>
              <a:rPr lang="en-US" sz="1000" dirty="0"/>
              <a:t>   and endurance. </a:t>
            </a:r>
          </a:p>
          <a:p>
            <a:endParaRPr lang="en-US" sz="1000" dirty="0"/>
          </a:p>
          <a:p>
            <a:r>
              <a:rPr lang="en-US" sz="1000" dirty="0"/>
              <a:t>+ For those that want to restore balance. </a:t>
            </a:r>
          </a:p>
        </p:txBody>
      </p:sp>
    </p:spTree>
    <p:extLst>
      <p:ext uri="{BB962C8B-B14F-4D97-AF65-F5344CB8AC3E}">
        <p14:creationId xmlns:p14="http://schemas.microsoft.com/office/powerpoint/2010/main" val="2150821159"/>
      </p:ext>
    </p:extLst>
  </p:cSld>
  <p:clrMapOvr>
    <a:masterClrMapping/>
  </p:clrMapOvr>
  <p:transition spd="slow">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699" y="102969"/>
            <a:ext cx="11720254" cy="584775"/>
          </a:xfrm>
          <a:prstGeom prst="rect">
            <a:avLst/>
          </a:prstGeom>
          <a:noFill/>
        </p:spPr>
        <p:txBody>
          <a:bodyPr wrap="square" rtlCol="0">
            <a:spAutoFit/>
          </a:bodyPr>
          <a:lstStyle/>
          <a:p>
            <a:r>
              <a:rPr lang="en-US" altLang="ko-KR" sz="3200" b="1" dirty="0">
                <a:latin typeface="+mj-ea"/>
                <a:ea typeface="+mj-ea"/>
              </a:rPr>
              <a:t>General Balance Amino Acid Complex is Different! </a:t>
            </a:r>
            <a:endParaRPr lang="ko-KR" altLang="en-US" sz="3200" b="1" dirty="0">
              <a:latin typeface="+mj-ea"/>
              <a:ea typeface="+mj-ea"/>
            </a:endParaRPr>
          </a:p>
        </p:txBody>
      </p:sp>
      <p:sp>
        <p:nvSpPr>
          <p:cNvPr id="3" name="TextBox 2"/>
          <p:cNvSpPr txBox="1"/>
          <p:nvPr/>
        </p:nvSpPr>
        <p:spPr>
          <a:xfrm>
            <a:off x="372696" y="1231931"/>
            <a:ext cx="8332392" cy="4116320"/>
          </a:xfrm>
          <a:prstGeom prst="rect">
            <a:avLst/>
          </a:prstGeom>
          <a:noFill/>
          <a:effectLst>
            <a:glow rad="63500">
              <a:srgbClr val="F79646">
                <a:satMod val="175000"/>
                <a:alpha val="40000"/>
              </a:srgbClr>
            </a:glow>
          </a:effectLst>
        </p:spPr>
        <p:txBody>
          <a:bodyPr wrap="squar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defTabSz="914400" eaLnBrk="0" fontAlgn="base" latinLnBrk="0" hangingPunct="0">
              <a:lnSpc>
                <a:spcPct val="150000"/>
              </a:lnSpc>
              <a:spcBef>
                <a:spcPct val="0"/>
              </a:spcBef>
              <a:spcAft>
                <a:spcPct val="0"/>
              </a:spcAft>
              <a:buClrTx/>
              <a:buSzTx/>
              <a:buFontTx/>
              <a:buNone/>
              <a:tabLst/>
              <a:defRPr/>
            </a:pPr>
            <a:r>
              <a:rPr kumimoji="1" lang="en-US" altLang="ko-KR" sz="1400" b="1" i="0" u="none" strike="noStrike" kern="0" cap="none" spc="0" normalizeH="0" baseline="0" noProof="0" dirty="0">
                <a:ln>
                  <a:noFill/>
                </a:ln>
                <a:solidFill>
                  <a:srgbClr val="FF0000"/>
                </a:solidFill>
                <a:effectLst/>
                <a:uLnTx/>
                <a:uFillTx/>
                <a:latin typeface="+mn-ea"/>
                <a:ea typeface="+mn-ea"/>
              </a:rPr>
              <a:t>+ Tiredness</a:t>
            </a:r>
          </a:p>
          <a:p>
            <a:pPr marL="0" marR="0" lvl="0" indent="0" defTabSz="914400" eaLnBrk="0" fontAlgn="base" latinLnBrk="0" hangingPunct="0">
              <a:lnSpc>
                <a:spcPct val="150000"/>
              </a:lnSpc>
              <a:spcBef>
                <a:spcPct val="0"/>
              </a:spcBef>
              <a:spcAft>
                <a:spcPct val="0"/>
              </a:spcAft>
              <a:buClrTx/>
              <a:buSzTx/>
              <a:buFontTx/>
              <a:buNone/>
              <a:tabLst/>
              <a:defRPr/>
            </a:pPr>
            <a:r>
              <a:rPr lang="en-US" altLang="ko-KR" sz="1300" b="1" kern="0" dirty="0">
                <a:latin typeface="+mn-ea"/>
                <a:ea typeface="+mn-ea"/>
              </a:rPr>
              <a:t>If you still feel tired e</a:t>
            </a:r>
            <a:r>
              <a:rPr kumimoji="1" lang="en-US" altLang="ko-KR" sz="1300" b="1" i="0" u="none" strike="noStrike" kern="0" cap="none" spc="0" normalizeH="0" baseline="0" noProof="0" dirty="0" err="1">
                <a:ln>
                  <a:noFill/>
                </a:ln>
                <a:effectLst/>
                <a:uLnTx/>
                <a:uFillTx/>
                <a:latin typeface="+mn-ea"/>
                <a:ea typeface="+mn-ea"/>
              </a:rPr>
              <a:t>ven</a:t>
            </a:r>
            <a:r>
              <a:rPr kumimoji="1" lang="en-US" altLang="ko-KR" sz="1300" b="1" i="0" u="none" strike="noStrike" kern="0" cap="none" spc="0" normalizeH="0" baseline="0" noProof="0" dirty="0">
                <a:ln>
                  <a:noFill/>
                </a:ln>
                <a:effectLst/>
                <a:uLnTx/>
                <a:uFillTx/>
                <a:latin typeface="+mn-ea"/>
                <a:ea typeface="+mn-ea"/>
              </a:rPr>
              <a:t> after enough rest, energy and concentration decrease. </a:t>
            </a:r>
          </a:p>
          <a:p>
            <a:pPr marL="0" marR="0" lvl="0" indent="0" defTabSz="914400" eaLnBrk="0" fontAlgn="base" latinLnBrk="0" hangingPunct="0">
              <a:lnSpc>
                <a:spcPct val="150000"/>
              </a:lnSpc>
              <a:spcBef>
                <a:spcPct val="0"/>
              </a:spcBef>
              <a:spcAft>
                <a:spcPct val="0"/>
              </a:spcAft>
              <a:buClrTx/>
              <a:buSzTx/>
              <a:buFontTx/>
              <a:buNone/>
              <a:tabLst/>
              <a:defRPr/>
            </a:pPr>
            <a:endParaRPr kumimoji="1" lang="en-US" altLang="ko-KR" sz="1400" b="1" i="0" u="none" strike="noStrike" kern="0" cap="none" spc="0" normalizeH="0" baseline="0" noProof="0" dirty="0">
              <a:ln>
                <a:noFill/>
              </a:ln>
              <a:effectLst/>
              <a:uLnTx/>
              <a:uFillTx/>
              <a:latin typeface="+mn-ea"/>
              <a:ea typeface="+mn-ea"/>
            </a:endParaRPr>
          </a:p>
          <a:p>
            <a:pPr marL="0" marR="0" lvl="0" indent="0" defTabSz="914400" eaLnBrk="0" fontAlgn="base" latinLnBrk="0" hangingPunct="0">
              <a:lnSpc>
                <a:spcPct val="150000"/>
              </a:lnSpc>
              <a:spcBef>
                <a:spcPct val="0"/>
              </a:spcBef>
              <a:spcAft>
                <a:spcPct val="0"/>
              </a:spcAft>
              <a:buClrTx/>
              <a:buSzTx/>
              <a:buFontTx/>
              <a:buNone/>
              <a:tabLst/>
              <a:defRPr/>
            </a:pPr>
            <a:r>
              <a:rPr kumimoji="1" lang="en-US" altLang="ko-KR" sz="1400" b="1" i="0" u="none" strike="noStrike" kern="0" cap="none" spc="0" normalizeH="0" baseline="0" noProof="0" dirty="0">
                <a:ln>
                  <a:noFill/>
                </a:ln>
                <a:solidFill>
                  <a:srgbClr val="FF0000"/>
                </a:solidFill>
                <a:effectLst/>
                <a:uLnTx/>
                <a:uFillTx/>
                <a:latin typeface="+mn-ea"/>
                <a:ea typeface="+mn-ea"/>
              </a:rPr>
              <a:t>+ Muscle Soreness After Exercise</a:t>
            </a:r>
          </a:p>
          <a:p>
            <a:pPr marL="0" marR="0" lvl="0" indent="0" defTabSz="914400" eaLnBrk="0" fontAlgn="base" latinLnBrk="0" hangingPunct="0">
              <a:lnSpc>
                <a:spcPct val="150000"/>
              </a:lnSpc>
              <a:spcBef>
                <a:spcPct val="0"/>
              </a:spcBef>
              <a:spcAft>
                <a:spcPct val="0"/>
              </a:spcAft>
              <a:buClrTx/>
              <a:buSzTx/>
              <a:buFontTx/>
              <a:buNone/>
              <a:tabLst/>
              <a:defRPr/>
            </a:pPr>
            <a:r>
              <a:rPr kumimoji="1" lang="en-US" altLang="ko-KR" sz="1300" b="1" i="0" u="none" strike="noStrike" kern="0" cap="none" spc="0" normalizeH="0" baseline="0" noProof="0" dirty="0">
                <a:ln>
                  <a:noFill/>
                </a:ln>
                <a:effectLst/>
                <a:uLnTx/>
                <a:uFillTx/>
                <a:latin typeface="+mn-ea"/>
                <a:ea typeface="+mn-ea"/>
              </a:rPr>
              <a:t>If soreness lasts after light exercise, strength and endurance are constantly low and muscle soreness occurs. </a:t>
            </a:r>
          </a:p>
          <a:p>
            <a:pPr marL="0" marR="0" lvl="0" indent="0" defTabSz="914400" eaLnBrk="0" fontAlgn="base" latinLnBrk="0" hangingPunct="0">
              <a:lnSpc>
                <a:spcPct val="150000"/>
              </a:lnSpc>
              <a:spcBef>
                <a:spcPct val="0"/>
              </a:spcBef>
              <a:spcAft>
                <a:spcPct val="0"/>
              </a:spcAft>
              <a:buClrTx/>
              <a:buSzTx/>
              <a:buFontTx/>
              <a:buNone/>
              <a:tabLst/>
              <a:defRPr/>
            </a:pPr>
            <a:endParaRPr kumimoji="1" lang="en-US" altLang="ko-KR" sz="1400" b="1" i="0" u="none" strike="noStrike" kern="0" cap="none" spc="0" normalizeH="0" baseline="0" noProof="0" dirty="0">
              <a:ln>
                <a:noFill/>
              </a:ln>
              <a:effectLst/>
              <a:uLnTx/>
              <a:uFillTx/>
              <a:latin typeface="+mn-ea"/>
              <a:ea typeface="+mn-ea"/>
            </a:endParaRPr>
          </a:p>
          <a:p>
            <a:pPr marL="0" marR="0" lvl="0" indent="0" defTabSz="914400" eaLnBrk="0" fontAlgn="base" latinLnBrk="0" hangingPunct="0">
              <a:lnSpc>
                <a:spcPct val="150000"/>
              </a:lnSpc>
              <a:spcBef>
                <a:spcPct val="0"/>
              </a:spcBef>
              <a:spcAft>
                <a:spcPct val="0"/>
              </a:spcAft>
              <a:buClrTx/>
              <a:buSzTx/>
              <a:buFontTx/>
              <a:buNone/>
              <a:tabLst/>
              <a:defRPr/>
            </a:pPr>
            <a:r>
              <a:rPr kumimoji="1" lang="en-US" altLang="ko-KR" sz="1400" b="1" i="0" u="none" strike="noStrike" kern="0" cap="none" spc="0" normalizeH="0" baseline="0" noProof="0" dirty="0">
                <a:ln>
                  <a:noFill/>
                </a:ln>
                <a:solidFill>
                  <a:srgbClr val="FF0000"/>
                </a:solidFill>
                <a:effectLst/>
                <a:uLnTx/>
                <a:uFillTx/>
                <a:latin typeface="+mn-ea"/>
                <a:ea typeface="+mn-ea"/>
              </a:rPr>
              <a:t>+ Immune System and Nutrient Balance Concerns </a:t>
            </a:r>
          </a:p>
          <a:p>
            <a:pPr marL="0" marR="0" lvl="0" indent="0" defTabSz="914400" eaLnBrk="0" fontAlgn="base" latinLnBrk="0" hangingPunct="0">
              <a:lnSpc>
                <a:spcPct val="150000"/>
              </a:lnSpc>
              <a:spcBef>
                <a:spcPct val="0"/>
              </a:spcBef>
              <a:spcAft>
                <a:spcPct val="0"/>
              </a:spcAft>
              <a:buClrTx/>
              <a:buSzTx/>
              <a:buFontTx/>
              <a:buNone/>
              <a:tabLst/>
              <a:defRPr/>
            </a:pPr>
            <a:r>
              <a:rPr kumimoji="1" lang="en-US" altLang="ko-KR" sz="1300" b="1" i="0" u="none" strike="noStrike" kern="0" cap="none" spc="0" normalizeH="0" baseline="0" noProof="0" dirty="0">
                <a:ln>
                  <a:noFill/>
                </a:ln>
                <a:effectLst/>
                <a:uLnTx/>
                <a:uFillTx/>
                <a:latin typeface="+mn-ea"/>
                <a:ea typeface="+mn-ea"/>
              </a:rPr>
              <a:t>If the immune system is weakened and nutrient balance is off nails may start to split and hair may fall out or become brittle.</a:t>
            </a:r>
          </a:p>
          <a:p>
            <a:pPr marL="0" marR="0" lvl="0" indent="0" defTabSz="914400" eaLnBrk="0" fontAlgn="base" latinLnBrk="0" hangingPunct="0">
              <a:lnSpc>
                <a:spcPct val="150000"/>
              </a:lnSpc>
              <a:spcBef>
                <a:spcPct val="0"/>
              </a:spcBef>
              <a:spcAft>
                <a:spcPct val="0"/>
              </a:spcAft>
              <a:buClrTx/>
              <a:buSzTx/>
              <a:buFontTx/>
              <a:buNone/>
              <a:tabLst/>
              <a:defRPr/>
            </a:pPr>
            <a:endParaRPr kumimoji="1" lang="en-US" altLang="ko-KR" sz="1400" b="1" i="0" u="none" strike="noStrike" kern="0" cap="none" spc="0" normalizeH="0" baseline="0" noProof="0" dirty="0">
              <a:ln>
                <a:noFill/>
              </a:ln>
              <a:effectLst/>
              <a:uLnTx/>
              <a:uFillTx/>
              <a:latin typeface="+mn-ea"/>
              <a:ea typeface="+mn-ea"/>
            </a:endParaRPr>
          </a:p>
          <a:p>
            <a:pPr marL="0" marR="0" lvl="0" indent="0" defTabSz="914400" eaLnBrk="0" fontAlgn="base" latinLnBrk="0" hangingPunct="0">
              <a:lnSpc>
                <a:spcPct val="150000"/>
              </a:lnSpc>
              <a:spcBef>
                <a:spcPct val="0"/>
              </a:spcBef>
              <a:spcAft>
                <a:spcPct val="0"/>
              </a:spcAft>
              <a:buClrTx/>
              <a:buSzTx/>
              <a:buFontTx/>
              <a:buNone/>
              <a:tabLst/>
              <a:defRPr/>
            </a:pPr>
            <a:r>
              <a:rPr kumimoji="1" lang="en-US" altLang="ko-KR" sz="1400" b="1" i="0" u="none" strike="noStrike" kern="0" cap="none" spc="0" normalizeH="0" baseline="0" noProof="0" dirty="0">
                <a:ln>
                  <a:noFill/>
                </a:ln>
                <a:solidFill>
                  <a:srgbClr val="FF0000"/>
                </a:solidFill>
                <a:effectLst/>
                <a:uLnTx/>
                <a:uFillTx/>
                <a:latin typeface="+mn-ea"/>
                <a:ea typeface="+mn-ea"/>
              </a:rPr>
              <a:t>+ </a:t>
            </a:r>
            <a:r>
              <a:rPr kumimoji="1" lang="ko-KR" altLang="en-US" sz="1400" b="1" i="0" u="none" strike="noStrike" kern="0" cap="none" spc="0" normalizeH="0" baseline="0" noProof="0" dirty="0">
                <a:ln>
                  <a:noFill/>
                </a:ln>
                <a:solidFill>
                  <a:srgbClr val="FF0000"/>
                </a:solidFill>
                <a:effectLst/>
                <a:uLnTx/>
                <a:uFillTx/>
                <a:latin typeface="+mn-ea"/>
                <a:ea typeface="+mn-ea"/>
              </a:rPr>
              <a:t> </a:t>
            </a:r>
            <a:r>
              <a:rPr lang="en-US" altLang="ko-KR" sz="1400" b="1" kern="0" dirty="0">
                <a:solidFill>
                  <a:srgbClr val="FF0000"/>
                </a:solidFill>
                <a:latin typeface="+mn-ea"/>
                <a:ea typeface="+mn-ea"/>
              </a:rPr>
              <a:t>Feeling Sluggish and Heavy</a:t>
            </a:r>
            <a:endParaRPr kumimoji="1" lang="en-US" altLang="ko-KR" sz="1400" b="1" i="0" u="none" strike="noStrike" kern="0" cap="none" spc="0" normalizeH="0" baseline="0" noProof="0" dirty="0">
              <a:ln>
                <a:noFill/>
              </a:ln>
              <a:solidFill>
                <a:srgbClr val="FF0000"/>
              </a:solidFill>
              <a:effectLst/>
              <a:uLnTx/>
              <a:uFillTx/>
              <a:latin typeface="+mn-ea"/>
              <a:ea typeface="+mn-ea"/>
            </a:endParaRPr>
          </a:p>
          <a:p>
            <a:pPr marL="0" marR="0" lvl="0" indent="0" defTabSz="914400" eaLnBrk="0" fontAlgn="base" latinLnBrk="0" hangingPunct="0">
              <a:lnSpc>
                <a:spcPct val="150000"/>
              </a:lnSpc>
              <a:spcBef>
                <a:spcPct val="0"/>
              </a:spcBef>
              <a:spcAft>
                <a:spcPct val="0"/>
              </a:spcAft>
              <a:buClrTx/>
              <a:buSzTx/>
              <a:buFontTx/>
              <a:buNone/>
              <a:tabLst/>
              <a:defRPr/>
            </a:pPr>
            <a:r>
              <a:rPr lang="en-US" altLang="ko-KR" sz="1300" b="1" kern="0" dirty="0">
                <a:latin typeface="+mn-ea"/>
                <a:ea typeface="+mn-ea"/>
              </a:rPr>
              <a:t>Improper nutrient balance causes low energy levels and feeling sluggish and or heavy. </a:t>
            </a:r>
            <a:endParaRPr kumimoji="1" lang="en-US" altLang="ko-KR" sz="1300" b="1" i="0" u="none" strike="noStrike" kern="0" cap="none" spc="0" normalizeH="0" baseline="0" noProof="0" dirty="0">
              <a:ln>
                <a:noFill/>
              </a:ln>
              <a:effectLst/>
              <a:uLnTx/>
              <a:uFillTx/>
              <a:latin typeface="+mn-ea"/>
              <a:ea typeface="+mn-ea"/>
            </a:endParaRPr>
          </a:p>
        </p:txBody>
      </p:sp>
      <p:pic>
        <p:nvPicPr>
          <p:cNvPr id="4" name="그림 3"/>
          <p:cNvPicPr>
            <a:picLocks noChangeAspect="1"/>
          </p:cNvPicPr>
          <p:nvPr/>
        </p:nvPicPr>
        <p:blipFill>
          <a:blip r:embed="rId4"/>
          <a:stretch>
            <a:fillRect/>
          </a:stretch>
        </p:blipFill>
        <p:spPr>
          <a:xfrm>
            <a:off x="8831062" y="1145361"/>
            <a:ext cx="2868714" cy="3081370"/>
          </a:xfrm>
          <a:prstGeom prst="rect">
            <a:avLst/>
          </a:prstGeom>
        </p:spPr>
      </p:pic>
      <p:pic>
        <p:nvPicPr>
          <p:cNvPr id="5" name="복합아미노산_한포">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831062" y="1145361"/>
            <a:ext cx="2857500" cy="2366995"/>
          </a:xfrm>
          <a:prstGeom prst="rect">
            <a:avLst/>
          </a:prstGeom>
        </p:spPr>
      </p:pic>
      <p:pic>
        <p:nvPicPr>
          <p:cNvPr id="6" name="그림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31062" y="4362614"/>
            <a:ext cx="2857500" cy="1600200"/>
          </a:xfrm>
          <a:prstGeom prst="rect">
            <a:avLst/>
          </a:prstGeom>
        </p:spPr>
      </p:pic>
    </p:spTree>
    <p:extLst>
      <p:ext uri="{BB962C8B-B14F-4D97-AF65-F5344CB8AC3E}">
        <p14:creationId xmlns:p14="http://schemas.microsoft.com/office/powerpoint/2010/main" val="2734381099"/>
      </p:ext>
    </p:extLst>
  </p:cSld>
  <p:clrMapOvr>
    <a:masterClrMapping/>
  </p:clrMapOvr>
  <p:transition spd="slow">
    <p:wipe dir="d"/>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 y="102969"/>
            <a:ext cx="7291388" cy="584775"/>
          </a:xfrm>
          <a:prstGeom prst="rect">
            <a:avLst/>
          </a:prstGeom>
          <a:noFill/>
        </p:spPr>
        <p:txBody>
          <a:bodyPr wrap="square" rtlCol="0">
            <a:spAutoFit/>
          </a:bodyPr>
          <a:lstStyle/>
          <a:p>
            <a:r>
              <a:rPr lang="en-US" altLang="ko-KR" sz="3200" b="1" dirty="0">
                <a:solidFill>
                  <a:srgbClr val="C00000"/>
                </a:solidFill>
                <a:latin typeface="+mj-ea"/>
                <a:ea typeface="+mj-ea"/>
              </a:rPr>
              <a:t>Enzyme &amp;</a:t>
            </a:r>
            <a:r>
              <a:rPr lang="ko-KR" altLang="en-US" sz="3200" b="1" dirty="0">
                <a:latin typeface="+mj-ea"/>
                <a:ea typeface="+mj-ea"/>
              </a:rPr>
              <a:t> </a:t>
            </a:r>
            <a:r>
              <a:rPr lang="en-US" altLang="ko-KR" sz="3200" b="1" dirty="0">
                <a:solidFill>
                  <a:srgbClr val="FF0000"/>
                </a:solidFill>
                <a:latin typeface="+mj-ea"/>
                <a:ea typeface="+mj-ea"/>
              </a:rPr>
              <a:t>Amino Acid</a:t>
            </a:r>
            <a:r>
              <a:rPr lang="ko-KR" altLang="en-US" sz="3200" b="1" dirty="0">
                <a:latin typeface="+mj-ea"/>
                <a:ea typeface="+mj-ea"/>
              </a:rPr>
              <a:t> </a:t>
            </a:r>
            <a:r>
              <a:rPr lang="en-US" altLang="ko-KR" sz="3200" b="1" dirty="0">
                <a:latin typeface="+mj-ea"/>
                <a:ea typeface="+mj-ea"/>
              </a:rPr>
              <a:t>Set</a:t>
            </a:r>
            <a:r>
              <a:rPr lang="ko-KR" altLang="en-US" sz="3200" b="1" dirty="0">
                <a:latin typeface="+mj-ea"/>
                <a:ea typeface="+mj-ea"/>
              </a:rPr>
              <a:t> </a:t>
            </a:r>
          </a:p>
        </p:txBody>
      </p:sp>
      <p:pic>
        <p:nvPicPr>
          <p:cNvPr id="11" name="그림 10"/>
          <p:cNvPicPr>
            <a:picLocks noChangeAspect="1"/>
          </p:cNvPicPr>
          <p:nvPr/>
        </p:nvPicPr>
        <p:blipFill rotWithShape="1">
          <a:blip r:embed="rId2"/>
          <a:srcRect l="38417" t="33851" r="18333" b="23186"/>
          <a:stretch/>
        </p:blipFill>
        <p:spPr>
          <a:xfrm>
            <a:off x="2118360" y="1341120"/>
            <a:ext cx="7909560" cy="4419600"/>
          </a:xfrm>
          <a:prstGeom prst="rect">
            <a:avLst/>
          </a:prstGeom>
        </p:spPr>
      </p:pic>
      <p:pic>
        <p:nvPicPr>
          <p:cNvPr id="10" name="Picture 9">
            <a:extLst>
              <a:ext uri="{FF2B5EF4-FFF2-40B4-BE49-F238E27FC236}">
                <a16:creationId xmlns:a16="http://schemas.microsoft.com/office/drawing/2014/main" id="{27574346-3C08-2147-B064-7A5257861539}"/>
              </a:ext>
            </a:extLst>
          </p:cNvPr>
          <p:cNvPicPr>
            <a:picLocks noChangeAspect="1"/>
          </p:cNvPicPr>
          <p:nvPr/>
        </p:nvPicPr>
        <p:blipFill>
          <a:blip r:embed="rId3"/>
          <a:stretch>
            <a:fillRect/>
          </a:stretch>
        </p:blipFill>
        <p:spPr>
          <a:xfrm>
            <a:off x="2118361" y="1341120"/>
            <a:ext cx="8147392" cy="4419600"/>
          </a:xfrm>
          <a:prstGeom prst="rect">
            <a:avLst/>
          </a:prstGeom>
        </p:spPr>
      </p:pic>
    </p:spTree>
    <p:extLst>
      <p:ext uri="{BB962C8B-B14F-4D97-AF65-F5344CB8AC3E}">
        <p14:creationId xmlns:p14="http://schemas.microsoft.com/office/powerpoint/2010/main" val="2548242875"/>
      </p:ext>
    </p:extLst>
  </p:cSld>
  <p:clrMapOvr>
    <a:masterClrMapping/>
  </p:clrMapOvr>
  <p:transition spd="slow">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BDC26-4203-4563-85EA-85C56F459746}"/>
              </a:ext>
            </a:extLst>
          </p:cNvPr>
          <p:cNvSpPr txBox="1"/>
          <p:nvPr/>
        </p:nvSpPr>
        <p:spPr>
          <a:xfrm>
            <a:off x="2886453" y="1700809"/>
            <a:ext cx="6432762" cy="2365263"/>
          </a:xfrm>
          <a:prstGeom prst="rect">
            <a:avLst/>
          </a:prstGeom>
          <a:noFill/>
          <a:scene3d>
            <a:camera prst="orthographicFront"/>
            <a:lightRig rig="threePt" dir="t"/>
          </a:scene3d>
          <a:sp3d>
            <a:bevelT/>
          </a:sp3d>
        </p:spPr>
        <p:txBody>
          <a:bodyPr wrap="square" rtlCol="0">
            <a:spAutoFit/>
            <a:sp3d/>
          </a:bodyPr>
          <a:lstStyle/>
          <a:p>
            <a:pPr algn="ctr" defTabSz="783756">
              <a:defRPr/>
            </a:pPr>
            <a:r>
              <a:rPr lang="en-US" altLang="ko-KR" sz="7385" b="1" dirty="0">
                <a:solidFill>
                  <a:prstClr val="white">
                    <a:lumMod val="95000"/>
                  </a:prstClr>
                </a:solidFill>
                <a:latin typeface="맑은 고딕" panose="020B0503020000020004" pitchFamily="50" charset="-127"/>
                <a:ea typeface="맑은 고딕" panose="020B0503020000020004" pitchFamily="50" charset="-127"/>
              </a:rPr>
              <a:t>We are</a:t>
            </a:r>
          </a:p>
          <a:p>
            <a:pPr algn="ctr" defTabSz="783756">
              <a:defRPr/>
            </a:pPr>
            <a:r>
              <a:rPr lang="en-US" altLang="ko-KR" sz="7385" b="1" dirty="0">
                <a:solidFill>
                  <a:prstClr val="white">
                    <a:lumMod val="95000"/>
                  </a:prstClr>
                </a:solidFill>
                <a:latin typeface="맑은 고딕" panose="020B0503020000020004" pitchFamily="50" charset="-127"/>
                <a:ea typeface="맑은 고딕" panose="020B0503020000020004" pitchFamily="50" charset="-127"/>
              </a:rPr>
              <a:t>GCoopers!</a:t>
            </a:r>
          </a:p>
        </p:txBody>
      </p:sp>
    </p:spTree>
    <p:extLst>
      <p:ext uri="{BB962C8B-B14F-4D97-AF65-F5344CB8AC3E}">
        <p14:creationId xmlns:p14="http://schemas.microsoft.com/office/powerpoint/2010/main" val="997857515"/>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rotWithShape="1">
          <a:blip r:embed="rId2"/>
          <a:srcRect l="18667" t="3778" r="17917" b="10444"/>
          <a:stretch/>
        </p:blipFill>
        <p:spPr>
          <a:xfrm>
            <a:off x="0" y="0"/>
            <a:ext cx="12192000" cy="6858000"/>
          </a:xfrm>
          <a:prstGeom prst="rect">
            <a:avLst/>
          </a:prstGeom>
        </p:spPr>
      </p:pic>
      <p:sp>
        <p:nvSpPr>
          <p:cNvPr id="3" name="직사각형 2"/>
          <p:cNvSpPr/>
          <p:nvPr/>
        </p:nvSpPr>
        <p:spPr>
          <a:xfrm>
            <a:off x="8871857" y="2841171"/>
            <a:ext cx="3320143"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600" b="1" dirty="0">
                <a:solidFill>
                  <a:prstClr val="black"/>
                </a:solidFill>
                <a:latin typeface="맑은 고딕" panose="020B0503020000020004" pitchFamily="50" charset="-127"/>
                <a:ea typeface="맑은 고딕" panose="020B0503020000020004" pitchFamily="50" charset="-127"/>
              </a:rPr>
              <a:t>Thank You. </a:t>
            </a:r>
            <a:endParaRPr lang="ko-KR" altLang="en-US" sz="3600" b="1" dirty="0">
              <a:solidFill>
                <a:prstClr val="black"/>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64156441"/>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테마">
  <a:themeElements>
    <a:clrScheme name="Office 테마">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16602</TotalTime>
  <Words>3285</Words>
  <Application>Microsoft Office PowerPoint</Application>
  <PresentationFormat>Widescreen</PresentationFormat>
  <Paragraphs>514</Paragraphs>
  <Slides>37</Slides>
  <Notes>6</Notes>
  <HiddenSlides>0</HiddenSlides>
  <MMClips>2</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37</vt:i4>
      </vt:variant>
    </vt:vector>
  </HeadingPairs>
  <TitlesOfParts>
    <vt:vector size="47" baseType="lpstr">
      <vt:lpstr>inherit</vt:lpstr>
      <vt:lpstr>맑은 고딕</vt:lpstr>
      <vt:lpstr>Arial</vt:lpstr>
      <vt:lpstr>Calibri</vt:lpstr>
      <vt:lpstr>Calibri Light</vt:lpstr>
      <vt:lpstr>Wingdings</vt:lpstr>
      <vt:lpstr>Office 테마</vt:lpstr>
      <vt:lpstr>3_Office 테마</vt:lpstr>
      <vt:lpstr>1_Office 테마</vt:lpstr>
      <vt:lpstr>2_Office 테마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Jeong Youngseok</dc:creator>
  <cp:lastModifiedBy>GCOOP USA Operations Team 2</cp:lastModifiedBy>
  <cp:revision>146</cp:revision>
  <dcterms:created xsi:type="dcterms:W3CDTF">2020-07-10T06:02:21Z</dcterms:created>
  <dcterms:modified xsi:type="dcterms:W3CDTF">2021-04-27T21:43:00Z</dcterms:modified>
</cp:coreProperties>
</file>