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embeddedFontLst>
    <p:embeddedFont>
      <p:font typeface="Microsoft YaHei" panose="020B0503020204020204" pitchFamily="34" charset="-122"/>
      <p:regular r:id="rId26"/>
      <p:bold r:id="rId27"/>
    </p:embeddedFont>
    <p:embeddedFont>
      <p:font typeface="맑은 고딕" panose="020B0503020000020004" pitchFamily="50" charset="-127"/>
      <p:regular r:id="rId28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4026"/>
    <a:srgbClr val="F8F3EF"/>
    <a:srgbClr val="FAF6F3"/>
    <a:srgbClr val="C19675"/>
    <a:srgbClr val="9C5D36"/>
    <a:srgbClr val="F1E0D7"/>
    <a:srgbClr val="503C32"/>
    <a:srgbClr val="3E2E26"/>
    <a:srgbClr val="4E3A30"/>
    <a:srgbClr val="100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YUNHO" userId="8eb9a8fb0bf27943" providerId="LiveId" clId="{1E7ACA9B-F7D2-49C8-90C1-66AEA4AD076D}"/>
    <pc:docChg chg="custSel modSld sldOrd">
      <pc:chgData name="KIM YUNHO" userId="8eb9a8fb0bf27943" providerId="LiveId" clId="{1E7ACA9B-F7D2-49C8-90C1-66AEA4AD076D}" dt="2023-03-30T07:22:55.638" v="75" actId="20577"/>
      <pc:docMkLst>
        <pc:docMk/>
      </pc:docMkLst>
      <pc:sldChg chg="ord">
        <pc:chgData name="KIM YUNHO" userId="8eb9a8fb0bf27943" providerId="LiveId" clId="{1E7ACA9B-F7D2-49C8-90C1-66AEA4AD076D}" dt="2023-03-30T05:17:27.908" v="3"/>
        <pc:sldMkLst>
          <pc:docMk/>
          <pc:sldMk cId="1352526916" sldId="257"/>
        </pc:sldMkLst>
      </pc:sldChg>
      <pc:sldChg chg="ord">
        <pc:chgData name="KIM YUNHO" userId="8eb9a8fb0bf27943" providerId="LiveId" clId="{1E7ACA9B-F7D2-49C8-90C1-66AEA4AD076D}" dt="2023-03-30T05:17:27.155" v="1"/>
        <pc:sldMkLst>
          <pc:docMk/>
          <pc:sldMk cId="3814293907" sldId="258"/>
        </pc:sldMkLst>
      </pc:sldChg>
      <pc:sldChg chg="modSp mod">
        <pc:chgData name="KIM YUNHO" userId="8eb9a8fb0bf27943" providerId="LiveId" clId="{1E7ACA9B-F7D2-49C8-90C1-66AEA4AD076D}" dt="2023-03-30T05:30:35.023" v="27" actId="20577"/>
        <pc:sldMkLst>
          <pc:docMk/>
          <pc:sldMk cId="1141589982" sldId="260"/>
        </pc:sldMkLst>
        <pc:spChg chg="mod">
          <ac:chgData name="KIM YUNHO" userId="8eb9a8fb0bf27943" providerId="LiveId" clId="{1E7ACA9B-F7D2-49C8-90C1-66AEA4AD076D}" dt="2023-03-30T05:28:38.740" v="21" actId="1076"/>
          <ac:spMkLst>
            <pc:docMk/>
            <pc:sldMk cId="1141589982" sldId="260"/>
            <ac:spMk id="36" creationId="{00000000-0000-0000-0000-000000000000}"/>
          </ac:spMkLst>
        </pc:spChg>
        <pc:spChg chg="mod">
          <ac:chgData name="KIM YUNHO" userId="8eb9a8fb0bf27943" providerId="LiveId" clId="{1E7ACA9B-F7D2-49C8-90C1-66AEA4AD076D}" dt="2023-03-30T05:30:35.023" v="27" actId="20577"/>
          <ac:spMkLst>
            <pc:docMk/>
            <pc:sldMk cId="1141589982" sldId="260"/>
            <ac:spMk id="44" creationId="{00000000-0000-0000-0000-000000000000}"/>
          </ac:spMkLst>
        </pc:spChg>
      </pc:sldChg>
      <pc:sldChg chg="modSp mod">
        <pc:chgData name="KIM YUNHO" userId="8eb9a8fb0bf27943" providerId="LiveId" clId="{1E7ACA9B-F7D2-49C8-90C1-66AEA4AD076D}" dt="2023-03-30T05:45:28.994" v="48" actId="20577"/>
        <pc:sldMkLst>
          <pc:docMk/>
          <pc:sldMk cId="233204313" sldId="262"/>
        </pc:sldMkLst>
        <pc:spChg chg="mod">
          <ac:chgData name="KIM YUNHO" userId="8eb9a8fb0bf27943" providerId="LiveId" clId="{1E7ACA9B-F7D2-49C8-90C1-66AEA4AD076D}" dt="2023-03-30T05:45:28.994" v="48" actId="20577"/>
          <ac:spMkLst>
            <pc:docMk/>
            <pc:sldMk cId="233204313" sldId="262"/>
            <ac:spMk id="9" creationId="{00000000-0000-0000-0000-000000000000}"/>
          </ac:spMkLst>
        </pc:spChg>
      </pc:sldChg>
      <pc:sldChg chg="modSp mod">
        <pc:chgData name="KIM YUNHO" userId="8eb9a8fb0bf27943" providerId="LiveId" clId="{1E7ACA9B-F7D2-49C8-90C1-66AEA4AD076D}" dt="2023-03-30T07:22:55.638" v="75" actId="20577"/>
        <pc:sldMkLst>
          <pc:docMk/>
          <pc:sldMk cId="899628248" sldId="267"/>
        </pc:sldMkLst>
        <pc:spChg chg="mod">
          <ac:chgData name="KIM YUNHO" userId="8eb9a8fb0bf27943" providerId="LiveId" clId="{1E7ACA9B-F7D2-49C8-90C1-66AEA4AD076D}" dt="2023-03-30T07:22:55.638" v="75" actId="20577"/>
          <ac:spMkLst>
            <pc:docMk/>
            <pc:sldMk cId="899628248" sldId="267"/>
            <ac:spMk id="2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40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8" y="387780"/>
            <a:ext cx="1211667" cy="52955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2" t="27616" r="6327"/>
          <a:stretch/>
        </p:blipFill>
        <p:spPr>
          <a:xfrm>
            <a:off x="6324600" y="0"/>
            <a:ext cx="5867400" cy="6858000"/>
          </a:xfrm>
          <a:prstGeom prst="rect">
            <a:avLst/>
          </a:prstGeom>
        </p:spPr>
      </p:pic>
      <p:sp>
        <p:nvSpPr>
          <p:cNvPr id="12" name="직사각형 11"/>
          <p:cNvSpPr/>
          <p:nvPr userDrawn="1"/>
        </p:nvSpPr>
        <p:spPr>
          <a:xfrm>
            <a:off x="374908" y="6234276"/>
            <a:ext cx="10308332" cy="394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한국 </a:t>
            </a:r>
            <a:r>
              <a:rPr lang="ko-KR" altLang="en-US" sz="700" u="none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국가별 </a:t>
            </a:r>
            <a:r>
              <a:rPr lang="ko-KR" altLang="en-US" sz="700" u="none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 다르니 참고하여 주시기 바랍니다</a:t>
            </a:r>
            <a:r>
              <a:rPr lang="en-US" altLang="ko-KR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교육용 자료입니다</a:t>
            </a:r>
            <a:r>
              <a:rPr lang="en-US" altLang="ko-KR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외부에 배포되지 않도록 해주시기 바랍니다</a:t>
            </a:r>
            <a:r>
              <a:rPr lang="en-US" altLang="ko-KR" sz="70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700" u="none" dirty="0">
              <a:solidFill>
                <a:schemeClr val="bg2">
                  <a:lumMod val="40000"/>
                  <a:lumOff val="6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10941643" y="268391"/>
            <a:ext cx="1014179" cy="18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76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40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2" name="직사각형 1"/>
          <p:cNvSpPr/>
          <p:nvPr userDrawn="1"/>
        </p:nvSpPr>
        <p:spPr>
          <a:xfrm>
            <a:off x="556260" y="1242060"/>
            <a:ext cx="1203960" cy="7848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8" y="319200"/>
            <a:ext cx="803937" cy="351360"/>
          </a:xfrm>
          <a:prstGeom prst="rect">
            <a:avLst/>
          </a:prstGeom>
        </p:spPr>
      </p:pic>
      <p:sp>
        <p:nvSpPr>
          <p:cNvPr id="12" name="직사각형 11"/>
          <p:cNvSpPr/>
          <p:nvPr userDrawn="1"/>
        </p:nvSpPr>
        <p:spPr>
          <a:xfrm>
            <a:off x="1769368" y="6379056"/>
            <a:ext cx="10308332" cy="253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bg1"/>
                </a:solidFill>
                <a:latin typeface="맑은 고딕" panose="020B0503020000020004" pitchFamily="50" charset="-127"/>
                <a:ea typeface="+mn-ea"/>
              </a:rPr>
              <a:t>[Source] MFDS Policy Info “Food Advertising Guideline</a:t>
            </a: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+mj-ea"/>
                <a:ea typeface="+mj-ea"/>
              </a:rPr>
              <a:t>Notice</a:t>
            </a:r>
            <a:endParaRPr lang="ko-KR" altLang="en-US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800225" y="1450626"/>
            <a:ext cx="94996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latin typeface="+mj-ea"/>
                <a:ea typeface="+mj-ea"/>
              </a:rPr>
              <a:t>strives to ensure that members are not mislead through unlawful or deceptive advertising methods. </a:t>
            </a:r>
          </a:p>
          <a:p>
            <a:endParaRPr lang="en-US" altLang="ko-KR" sz="1100" b="1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en-US" altLang="ko-KR" sz="1100" b="1" dirty="0">
                <a:solidFill>
                  <a:schemeClr val="bg1"/>
                </a:solidFill>
                <a:latin typeface="+mj-ea"/>
                <a:ea typeface="+mj-ea"/>
              </a:rPr>
              <a:t>We ask for your cooperation in this matter. Please refer to the guidance below to avoid unlawful or deceptive advertising methods. 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571500" y="1379625"/>
            <a:ext cx="11811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6E4026"/>
                </a:solidFill>
                <a:latin typeface="+mj-ea"/>
                <a:ea typeface="+mj-ea"/>
              </a:rPr>
              <a:t>Important</a:t>
            </a:r>
          </a:p>
          <a:p>
            <a:pPr algn="ctr"/>
            <a:r>
              <a:rPr lang="en-US" altLang="ko-KR" sz="1300" b="1" dirty="0">
                <a:solidFill>
                  <a:srgbClr val="6E4026"/>
                </a:solidFill>
                <a:latin typeface="+mj-ea"/>
                <a:ea typeface="+mj-ea"/>
              </a:rPr>
              <a:t>Notice</a:t>
            </a:r>
            <a:endParaRPr lang="ko-KR" altLang="en-US" sz="1300" b="1" dirty="0">
              <a:solidFill>
                <a:srgbClr val="6E4026"/>
              </a:solidFill>
              <a:latin typeface="+mj-ea"/>
              <a:ea typeface="+mj-ea"/>
            </a:endParaRPr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1866196" y="1333148"/>
            <a:ext cx="684397" cy="122271"/>
          </a:xfrm>
          <a:prstGeom prst="rect">
            <a:avLst/>
          </a:prstGeom>
        </p:spPr>
      </p:pic>
      <p:sp>
        <p:nvSpPr>
          <p:cNvPr id="23" name="직사각형 22"/>
          <p:cNvSpPr/>
          <p:nvPr userDrawn="1"/>
        </p:nvSpPr>
        <p:spPr>
          <a:xfrm>
            <a:off x="1847528" y="2420888"/>
            <a:ext cx="8515672" cy="3723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999777" y="2584352"/>
            <a:ext cx="4675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Advertising Laws Regarding Dietary Supplements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1936229" y="2892129"/>
            <a:ext cx="831954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1. Labels or advertisements that may be perceived as effective in the prevention or treatment of disease.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2. Labels or advertisements that may mislead consumers to recognize foods or dietary supplements as drugs.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3. Labels or advertisements that may mislead consumers to recognize products that are not dietary supplements as 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dietary supplements. 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4. False or exaggerated statements and or signage/markings/logos. 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5. Misleading statements and or signage/markings/logos. 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6. Advertising against other companies or their products.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7. Unfairly comparing one’s own products against another sales force member or their products without objective factual evidence.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8. Using unlawful or deceptive representations to encourage and solicit consumers and or using obscene language that significantly infringes public morals or social ethics.</a:t>
            </a:r>
          </a:p>
          <a:p>
            <a:pPr marL="0" indent="0">
              <a:lnSpc>
                <a:spcPct val="150000"/>
              </a:lnSpc>
            </a:pPr>
            <a:r>
              <a:rPr lang="en-US" altLang="ko-KR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9. Advertising methods that are noncompliant to or in violation of regulations for business participants (manufacturing facilities, expiration dates, encouraging unethical methods)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2022 GCOOP All Rights Reserved.</a:t>
            </a:r>
          </a:p>
        </p:txBody>
      </p:sp>
      <p:pic>
        <p:nvPicPr>
          <p:cNvPr id="27" name="그림 2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11228202" y="6620936"/>
            <a:ext cx="642065" cy="114709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4088211" y="372783"/>
            <a:ext cx="667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Advertising Laws Regarding Dietary Supplements</a:t>
            </a:r>
          </a:p>
        </p:txBody>
      </p:sp>
    </p:spTree>
    <p:extLst>
      <p:ext uri="{BB962C8B-B14F-4D97-AF65-F5344CB8AC3E}">
        <p14:creationId xmlns:p14="http://schemas.microsoft.com/office/powerpoint/2010/main" val="2953053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40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0"/>
          <a:stretch/>
        </p:blipFill>
        <p:spPr>
          <a:xfrm flipH="1">
            <a:off x="3911008" y="0"/>
            <a:ext cx="8280992" cy="6858000"/>
          </a:xfrm>
          <a:prstGeom prst="rect">
            <a:avLst/>
          </a:prstGeom>
        </p:spPr>
      </p:pic>
      <p:sp>
        <p:nvSpPr>
          <p:cNvPr id="12" name="직사각형 11"/>
          <p:cNvSpPr/>
          <p:nvPr userDrawn="1"/>
        </p:nvSpPr>
        <p:spPr>
          <a:xfrm>
            <a:off x="840574" y="6234276"/>
            <a:ext cx="10308332" cy="352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800" u="none" dirty="0">
                <a:solidFill>
                  <a:schemeClr val="bg1"/>
                </a:solidFill>
                <a:latin typeface="맑은 고딕" panose="020B0503020000020004" pitchFamily="50" charset="-127"/>
                <a:ea typeface="+mn-ea"/>
              </a:rPr>
              <a:t>* </a:t>
            </a:r>
            <a:r>
              <a:rPr lang="ko-KR" altLang="en-US" sz="800" u="none" dirty="0">
                <a:solidFill>
                  <a:schemeClr val="bg1"/>
                </a:solidFill>
                <a:latin typeface="맑은 고딕" panose="020B0503020000020004" pitchFamily="50" charset="-127"/>
                <a:ea typeface="+mn-ea"/>
              </a:rPr>
              <a:t>본 자료는 </a:t>
            </a:r>
            <a:r>
              <a:rPr lang="ko-KR" altLang="en-US" sz="800" u="none" dirty="0" err="1">
                <a:solidFill>
                  <a:schemeClr val="bg1"/>
                </a:solidFill>
                <a:latin typeface="맑은 고딕" panose="020B0503020000020004" pitchFamily="50" charset="-127"/>
                <a:ea typeface="+mn-ea"/>
              </a:rPr>
              <a:t>내부교육용</a:t>
            </a:r>
            <a:r>
              <a:rPr lang="ko-KR" altLang="en-US" sz="800" u="none" dirty="0">
                <a:solidFill>
                  <a:schemeClr val="bg1"/>
                </a:solidFill>
                <a:latin typeface="맑은 고딕" panose="020B0503020000020004" pitchFamily="50" charset="-127"/>
                <a:ea typeface="+mn-ea"/>
              </a:rPr>
              <a:t> 자료로 외부 반출 및 게시를 하실 수 없습니다</a:t>
            </a:r>
            <a:r>
              <a:rPr lang="en-US" altLang="ko-KR" sz="800" u="none" dirty="0">
                <a:solidFill>
                  <a:schemeClr val="bg1"/>
                </a:solidFill>
                <a:latin typeface="맑은 고딕" panose="020B0503020000020004" pitchFamily="50" charset="-127"/>
                <a:ea typeface="+mn-ea"/>
              </a:rPr>
              <a:t>.</a:t>
            </a:r>
            <a:endParaRPr lang="ko-KR" altLang="en-US" sz="800" u="none" dirty="0">
              <a:solidFill>
                <a:schemeClr val="bg1"/>
              </a:solidFill>
              <a:latin typeface="맑은 고딕" panose="020B0503020000020004" pitchFamily="50" charset="-127"/>
              <a:ea typeface="+mn-ea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923300" y="2009446"/>
            <a:ext cx="42299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en-US" altLang="ko-K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맑은 고딕" panose="020B0503020000020004" pitchFamily="50" charset="-127"/>
                <a:ea typeface="+mn-ea"/>
              </a:rPr>
              <a:t>About Our Products</a:t>
            </a:r>
          </a:p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en-US" altLang="ko-K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맑은 고딕" panose="020B0503020000020004" pitchFamily="50" charset="-127"/>
                <a:ea typeface="+mn-ea"/>
              </a:rPr>
              <a:t>Product Features</a:t>
            </a:r>
          </a:p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en-US" altLang="ko-K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맑은 고딕" panose="020B0503020000020004" pitchFamily="50" charset="-127"/>
                <a:ea typeface="+mn-ea"/>
              </a:rPr>
              <a:t>Key Ingredients</a:t>
            </a:r>
          </a:p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en-US" altLang="ko-K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맑은 고딕" panose="020B0503020000020004" pitchFamily="50" charset="-127"/>
                <a:ea typeface="+mn-ea"/>
              </a:rPr>
              <a:t>Recommended For</a:t>
            </a:r>
          </a:p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en-US" altLang="ko-KR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맑은 고딕" panose="020B0503020000020004" pitchFamily="50" charset="-127"/>
                <a:ea typeface="+mn-ea"/>
              </a:rPr>
              <a:t>Health Information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5607" y="485257"/>
            <a:ext cx="8100197" cy="60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0000" spc="0" dirty="0">
                <a:solidFill>
                  <a:schemeClr val="accent4">
                    <a:lumMod val="20000"/>
                    <a:lumOff val="80000"/>
                    <a:alpha val="37000"/>
                  </a:schemeClr>
                </a:solidFill>
                <a:latin typeface="맑은 고딕" panose="020B0503020000020004" pitchFamily="50" charset="-127"/>
              </a:rPr>
              <a:t>Contents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2022 GCOOP All Rights Reserved.</a:t>
            </a: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11228202" y="6620936"/>
            <a:ext cx="642065" cy="11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40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8" y="319200"/>
            <a:ext cx="803937" cy="35136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11228202" y="6620936"/>
            <a:ext cx="642065" cy="114709"/>
          </a:xfrm>
          <a:prstGeom prst="rect">
            <a:avLst/>
          </a:prstGeom>
        </p:spPr>
      </p:pic>
      <p:cxnSp>
        <p:nvCxnSpPr>
          <p:cNvPr id="11" name="직선 연결선 10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2022 GCOOP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7400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2022 GCOOP All Rights Reserved.</a:t>
            </a:r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9"/>
          <a:stretch/>
        </p:blipFill>
        <p:spPr>
          <a:xfrm>
            <a:off x="532834" y="331193"/>
            <a:ext cx="724467" cy="33391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7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2022 GCOOP All Rights Reserved.</a:t>
            </a:r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9"/>
          <a:stretch/>
        </p:blipFill>
        <p:spPr>
          <a:xfrm>
            <a:off x="532834" y="331193"/>
            <a:ext cx="724467" cy="33391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2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9" b="-10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2E26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10941643" y="268391"/>
            <a:ext cx="1014179" cy="18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3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BD894-A732-441F-934C-8AE543D370A4}" type="datetimeFigureOut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8581A-2B28-4139-AD62-2AABFBEFE7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2964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4" r:id="rId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emf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6348" y="2677304"/>
            <a:ext cx="45537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제너럴 밸런스</a:t>
            </a:r>
            <a:endParaRPr lang="en-US" altLang="ko-KR" sz="28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ko-KR" altLang="en-US" sz="60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</a:t>
            </a:r>
            <a:endParaRPr lang="ko-KR" altLang="en-US" sz="6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17868" y="3990216"/>
            <a:ext cx="414367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5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General Balance </a:t>
            </a:r>
            <a:r>
              <a:rPr lang="en-US" altLang="ko-KR" sz="15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Decursin</a:t>
            </a:r>
            <a:endParaRPr lang="ko-KR" altLang="en-US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256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252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29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Product information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27"/>
          <a:stretch/>
        </p:blipFill>
        <p:spPr>
          <a:xfrm>
            <a:off x="7836416" y="697055"/>
            <a:ext cx="2968186" cy="3022288"/>
          </a:xfrm>
          <a:prstGeom prst="rect">
            <a:avLst/>
          </a:prstGeom>
          <a:effectLst>
            <a:softEdge rad="6731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14" y="2451879"/>
            <a:ext cx="5222375" cy="5222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1746" y="1271485"/>
            <a:ext cx="68649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[Product Name] </a:t>
            </a: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General Balance </a:t>
            </a:r>
            <a:r>
              <a:rPr lang="en-US" altLang="ko-KR" sz="1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[Product Type] 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Dietary Supplement 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(Angelica root extract powder(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[Net Quantity] 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500mgX120 tablet (60g /  2.1164 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oz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) </a:t>
            </a:r>
          </a:p>
          <a:p>
            <a:pPr algn="just"/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[Ingredients]   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Angelica pea extract powder(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 Oat fiber,  </a:t>
            </a:r>
          </a:p>
          <a:p>
            <a:pPr algn="just"/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seaweed calcium, 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Maltodextrin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corn starch, Glucose, </a:t>
            </a:r>
          </a:p>
          <a:p>
            <a:pPr algn="just"/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Chicory root extract powder, , Corn protein extract 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[Directions]    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Take two, tablet twice a day with water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403" y="4115296"/>
            <a:ext cx="6145997" cy="24468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[Precautions]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Young Children, pregnant or nursing women must take caution when using this product. 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If you have any allergies be sure to carefully read all ingredients prior to use.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Ingestion may cause indigestion and heartburn.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If you are taking anticoagulants or hypoglycemic agents, please consult your doctor before use.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Stop using immediately if you experience any adverse reactions and seek medical attention.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Do not use past expiration date.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If you have any allergies be sure to carefully read all ingredients prior to use.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Stop using immediately if you experience any adverse reactions and seek medical attention.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Do not use past expiration date.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Do not ingest the Silica gel</a:t>
            </a:r>
          </a:p>
        </p:txBody>
      </p:sp>
    </p:spTree>
    <p:extLst>
      <p:ext uri="{BB962C8B-B14F-4D97-AF65-F5344CB8AC3E}">
        <p14:creationId xmlns:p14="http://schemas.microsoft.com/office/powerpoint/2010/main" val="135941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Product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 Features</a:t>
            </a:r>
          </a:p>
        </p:txBody>
      </p:sp>
      <p:sp>
        <p:nvSpPr>
          <p:cNvPr id="2" name="타원 1"/>
          <p:cNvSpPr/>
          <p:nvPr/>
        </p:nvSpPr>
        <p:spPr>
          <a:xfrm>
            <a:off x="3510912" y="1041293"/>
            <a:ext cx="5537416" cy="5537416"/>
          </a:xfrm>
          <a:prstGeom prst="ellipse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644" y="454558"/>
            <a:ext cx="6846356" cy="6846354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153356" y="1266049"/>
            <a:ext cx="4069644" cy="647982"/>
          </a:xfrm>
          <a:prstGeom prst="rect">
            <a:avLst/>
          </a:prstGeom>
          <a:gradFill flip="none" rotWithShape="1">
            <a:gsLst>
              <a:gs pos="0">
                <a:srgbClr val="6E4026"/>
              </a:gs>
              <a:gs pos="76000">
                <a:srgbClr val="C19675"/>
              </a:gs>
              <a:gs pos="100000">
                <a:srgbClr val="F1E0D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872459" y="1335834"/>
            <a:ext cx="31896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Double Complex Functionality</a:t>
            </a:r>
          </a:p>
          <a:p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(Brain-to-Joint Health Care).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753134" y="1143536"/>
            <a:ext cx="958490" cy="958490"/>
          </a:xfrm>
          <a:prstGeom prst="ellipse">
            <a:avLst/>
          </a:prstGeom>
          <a:gradFill flip="none" rotWithShape="1">
            <a:gsLst>
              <a:gs pos="0">
                <a:srgbClr val="503C32"/>
              </a:gs>
              <a:gs pos="50000">
                <a:srgbClr val="9C5D36"/>
              </a:gs>
              <a:gs pos="100000">
                <a:srgbClr val="F1E0D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849693" y="1297624"/>
            <a:ext cx="765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01</a:t>
            </a:r>
            <a:endParaRPr lang="ko-KR" altLang="en-US" sz="3500" b="1" dirty="0">
              <a:solidFill>
                <a:schemeClr val="bg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487488" y="2368075"/>
            <a:ext cx="4069644" cy="647982"/>
          </a:xfrm>
          <a:prstGeom prst="rect">
            <a:avLst/>
          </a:prstGeom>
          <a:gradFill flip="none" rotWithShape="1">
            <a:gsLst>
              <a:gs pos="0">
                <a:srgbClr val="6E4026"/>
              </a:gs>
              <a:gs pos="76000">
                <a:srgbClr val="C19675"/>
              </a:gs>
              <a:gs pos="100000">
                <a:srgbClr val="F1E0D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2045756" y="2438069"/>
            <a:ext cx="370314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Made with ingredients approved by </a:t>
            </a:r>
          </a:p>
          <a:p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the Korean Food and Drug Administration.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1087266" y="2245562"/>
            <a:ext cx="958490" cy="958490"/>
          </a:xfrm>
          <a:prstGeom prst="ellipse">
            <a:avLst/>
          </a:prstGeom>
          <a:gradFill flip="none" rotWithShape="1">
            <a:gsLst>
              <a:gs pos="0">
                <a:srgbClr val="503C32"/>
              </a:gs>
              <a:gs pos="50000">
                <a:srgbClr val="9C5D36"/>
              </a:gs>
              <a:gs pos="100000">
                <a:srgbClr val="F1E0D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183825" y="2399650"/>
            <a:ext cx="765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02</a:t>
            </a:r>
            <a:endParaRPr lang="ko-KR" altLang="en-US" sz="3500" b="1" dirty="0">
              <a:solidFill>
                <a:schemeClr val="bg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39416" y="3470101"/>
            <a:ext cx="4069644" cy="774576"/>
          </a:xfrm>
          <a:prstGeom prst="rect">
            <a:avLst/>
          </a:prstGeom>
          <a:gradFill flip="none" rotWithShape="1">
            <a:gsLst>
              <a:gs pos="0">
                <a:srgbClr val="6E4026"/>
              </a:gs>
              <a:gs pos="76000">
                <a:srgbClr val="C19675"/>
              </a:gs>
              <a:gs pos="100000">
                <a:srgbClr val="F1E0D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1431514" y="3506018"/>
            <a:ext cx="3267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Administration </a:t>
            </a:r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(KFDA) </a:t>
            </a:r>
            <a:r>
              <a:rPr lang="en-US" altLang="ko-KR" sz="1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for double </a:t>
            </a:r>
          </a:p>
          <a:p>
            <a:pPr>
              <a:lnSpc>
                <a:spcPct val="80000"/>
              </a:lnSpc>
            </a:pPr>
            <a:r>
              <a:rPr lang="en-US" altLang="ko-KR" sz="1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complex function Angelica </a:t>
            </a:r>
            <a:r>
              <a:rPr lang="en-US" altLang="ko-KR" sz="1500" b="1" dirty="0" err="1">
                <a:solidFill>
                  <a:schemeClr val="bg1"/>
                </a:solidFill>
                <a:latin typeface="맑은 고딕" panose="020B0503020000020004" pitchFamily="50" charset="-127"/>
              </a:rPr>
              <a:t>Gigas</a:t>
            </a:r>
            <a:r>
              <a:rPr lang="en-US" altLang="ko-KR" sz="1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</a:p>
          <a:p>
            <a:r>
              <a:rPr lang="en-US" altLang="ko-KR" sz="1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3,700% concentrated.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439194" y="3347588"/>
            <a:ext cx="958490" cy="958490"/>
          </a:xfrm>
          <a:prstGeom prst="ellipse">
            <a:avLst/>
          </a:prstGeom>
          <a:gradFill flip="none" rotWithShape="1">
            <a:gsLst>
              <a:gs pos="0">
                <a:srgbClr val="503C32"/>
              </a:gs>
              <a:gs pos="50000">
                <a:srgbClr val="9C5D36"/>
              </a:gs>
              <a:gs pos="100000">
                <a:srgbClr val="F1E0D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535753" y="3501676"/>
            <a:ext cx="765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03</a:t>
            </a:r>
            <a:endParaRPr lang="ko-KR" altLang="en-US" sz="3500" b="1" dirty="0">
              <a:solidFill>
                <a:schemeClr val="bg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487488" y="4572127"/>
            <a:ext cx="4069644" cy="647982"/>
          </a:xfrm>
          <a:prstGeom prst="rect">
            <a:avLst/>
          </a:prstGeom>
          <a:gradFill flip="none" rotWithShape="1">
            <a:gsLst>
              <a:gs pos="0">
                <a:srgbClr val="6E4026"/>
              </a:gs>
              <a:gs pos="76000">
                <a:srgbClr val="C19675"/>
              </a:gs>
              <a:gs pos="100000">
                <a:srgbClr val="F1E0D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121921" y="4633445"/>
            <a:ext cx="3000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Contains Selected Carefully Supplementary Ingredients.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1087266" y="4449614"/>
            <a:ext cx="958490" cy="958490"/>
          </a:xfrm>
          <a:prstGeom prst="ellipse">
            <a:avLst/>
          </a:prstGeom>
          <a:gradFill flip="none" rotWithShape="1">
            <a:gsLst>
              <a:gs pos="0">
                <a:srgbClr val="503C32"/>
              </a:gs>
              <a:gs pos="50000">
                <a:srgbClr val="9C5D36"/>
              </a:gs>
              <a:gs pos="100000">
                <a:srgbClr val="F1E0D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1183825" y="4603702"/>
            <a:ext cx="765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04</a:t>
            </a:r>
            <a:endParaRPr lang="ko-KR" altLang="en-US" sz="3500" b="1" dirty="0">
              <a:solidFill>
                <a:schemeClr val="bg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153356" y="5674155"/>
            <a:ext cx="4069644" cy="647982"/>
          </a:xfrm>
          <a:prstGeom prst="rect">
            <a:avLst/>
          </a:prstGeom>
          <a:gradFill flip="none" rotWithShape="1">
            <a:gsLst>
              <a:gs pos="0">
                <a:srgbClr val="6E4026"/>
              </a:gs>
              <a:gs pos="76000">
                <a:srgbClr val="C19675"/>
              </a:gs>
              <a:gs pos="100000">
                <a:srgbClr val="F1E0D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2872459" y="5845540"/>
            <a:ext cx="22160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No Additives.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1753134" y="5551642"/>
            <a:ext cx="958490" cy="958490"/>
          </a:xfrm>
          <a:prstGeom prst="ellipse">
            <a:avLst/>
          </a:prstGeom>
          <a:gradFill flip="none" rotWithShape="1">
            <a:gsLst>
              <a:gs pos="0">
                <a:srgbClr val="503C32"/>
              </a:gs>
              <a:gs pos="50000">
                <a:srgbClr val="9C5D36"/>
              </a:gs>
              <a:gs pos="100000">
                <a:srgbClr val="F1E0D7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1849693" y="5705730"/>
            <a:ext cx="765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5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05</a:t>
            </a:r>
            <a:endParaRPr lang="ko-KR" altLang="en-US" sz="3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8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Product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 Features</a:t>
            </a: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720" y="2146481"/>
            <a:ext cx="8769021" cy="43715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459596" y="1046785"/>
            <a:ext cx="727280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 Complex Functionality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48733" y="1498473"/>
            <a:ext cx="111844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Brain to Joint Health Care  </a:t>
            </a:r>
          </a:p>
          <a:p>
            <a:pPr algn="ctr"/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Carefully selected ingredients for bone health</a:t>
            </a:r>
            <a:endParaRPr lang="ko-KR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8133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Product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 Features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59596" y="1046785"/>
            <a:ext cx="727280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Multi-Functional General Balance </a:t>
            </a:r>
            <a:r>
              <a:rPr lang="en-US" altLang="ko-KR" sz="2400" b="1" dirty="0" err="1">
                <a:solidFill>
                  <a:srgbClr val="6E4026"/>
                </a:solidFill>
                <a:latin typeface="맑은 고딕" panose="020B0503020000020004" pitchFamily="50" charset="-127"/>
              </a:rPr>
              <a:t>Decursin</a:t>
            </a:r>
            <a:endParaRPr lang="en-US" altLang="ko-KR" sz="2400" b="1" dirty="0">
              <a:solidFill>
                <a:srgbClr val="6E402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48733" y="1498473"/>
            <a:ext cx="111844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rPr>
              <a:t>Directions : Take 2 tablets twice a day (2,000 mg)</a:t>
            </a: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441" y="2179296"/>
            <a:ext cx="4038540" cy="4104456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762000" y="2776156"/>
            <a:ext cx="6366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Angelica 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Gigas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Extract Powder (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Nutragen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is 3,700% concentrated    </a:t>
            </a:r>
          </a:p>
          <a:p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using a patented extraction process.</a:t>
            </a:r>
          </a:p>
          <a:p>
            <a:endParaRPr lang="en-US" altLang="ko-KR" sz="15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100% Korean Angelica 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Gigas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with the highest </a:t>
            </a:r>
            <a:r>
              <a:rPr lang="en-US" altLang="ko-KR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content</a:t>
            </a:r>
          </a:p>
          <a:p>
            <a:endParaRPr lang="en-US" altLang="ko-KR" sz="1500" b="1" dirty="0">
              <a:solidFill>
                <a:srgbClr val="6E402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500" b="1" dirty="0">
                <a:solidFill>
                  <a:srgbClr val="6E402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Angelica Gigas extract powder, a health functional ingredient     </a:t>
            </a:r>
          </a:p>
          <a:p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recognized by the approval of safety for 2 types of functions from     </a:t>
            </a:r>
          </a:p>
          <a:p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Korean Ministry of Food and Drug</a:t>
            </a:r>
            <a:endParaRPr lang="en-US" altLang="ko-KR" sz="15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81723" y="5317698"/>
            <a:ext cx="6708156" cy="783356"/>
            <a:chOff x="951058" y="5368500"/>
            <a:chExt cx="6708156" cy="783356"/>
          </a:xfrm>
        </p:grpSpPr>
        <p:sp>
          <p:nvSpPr>
            <p:cNvPr id="8" name="직사각형 7"/>
            <p:cNvSpPr/>
            <p:nvPr/>
          </p:nvSpPr>
          <p:spPr>
            <a:xfrm>
              <a:off x="1210734" y="5368500"/>
              <a:ext cx="6448480" cy="7833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b="1" dirty="0">
                  <a:solidFill>
                    <a:srgbClr val="6E402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Helps improve cognitive function due to aging</a:t>
              </a:r>
              <a:br>
                <a:rPr lang="en-US" altLang="ko-KR" sz="1600" b="1" dirty="0">
                  <a:solidFill>
                    <a:srgbClr val="6E402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en-US" altLang="ko-KR" sz="1600" b="1" dirty="0">
                  <a:solidFill>
                    <a:srgbClr val="6E402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Helps support joint health</a:t>
              </a: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1058" y="5384201"/>
              <a:ext cx="273823" cy="357491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1058" y="5779863"/>
              <a:ext cx="273823" cy="3574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204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58" y="1201110"/>
            <a:ext cx="5112568" cy="51745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96396" y="2115185"/>
            <a:ext cx="72728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Major Active Ingredients </a:t>
            </a:r>
          </a:p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of Angelica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Gigas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Product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 Features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6261100" y="3280830"/>
            <a:ext cx="4343400" cy="2446867"/>
            <a:chOff x="6616700" y="3433233"/>
            <a:chExt cx="4343400" cy="2446867"/>
          </a:xfrm>
        </p:grpSpPr>
        <p:sp>
          <p:nvSpPr>
            <p:cNvPr id="5" name="직사각형 4"/>
            <p:cNvSpPr/>
            <p:nvPr/>
          </p:nvSpPr>
          <p:spPr>
            <a:xfrm>
              <a:off x="7057317" y="3687170"/>
              <a:ext cx="3462166" cy="1938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000" b="1" dirty="0" err="1">
                  <a:solidFill>
                    <a:srgbClr val="6E402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Decursin</a:t>
              </a:r>
              <a:r>
                <a:rPr lang="en-US" altLang="ko-KR" sz="4000" b="1" dirty="0">
                  <a:solidFill>
                    <a:srgbClr val="6E402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  <a:p>
              <a:pPr algn="ctr"/>
              <a:r>
                <a:rPr lang="en-US" altLang="ko-KR" sz="4000" b="1" dirty="0">
                  <a:solidFill>
                    <a:srgbClr val="6E402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3,700% </a:t>
              </a:r>
            </a:p>
            <a:p>
              <a:pPr algn="ctr"/>
              <a:r>
                <a:rPr lang="en-US" altLang="ko-KR" sz="4000" b="1" dirty="0">
                  <a:solidFill>
                    <a:srgbClr val="6E402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Concentrated</a:t>
              </a:r>
              <a:endPara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6616700" y="3433233"/>
              <a:ext cx="4343400" cy="2446867"/>
            </a:xfrm>
            <a:prstGeom prst="roundRect">
              <a:avLst/>
            </a:prstGeom>
            <a:noFill/>
            <a:ln>
              <a:solidFill>
                <a:srgbClr val="6E40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6127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Product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 Features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59596" y="1046785"/>
            <a:ext cx="727280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Dual Functional KFDA Nutraceutical Ingredients</a:t>
            </a:r>
            <a:endParaRPr lang="en-US" altLang="ko-KR" sz="2400" b="1" dirty="0">
              <a:solidFill>
                <a:srgbClr val="6E402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48733" y="1498473"/>
            <a:ext cx="111844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rPr>
              <a:t>Korea's first dual-functional nutraceutical ingredient</a:t>
            </a: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128" y="2289366"/>
            <a:ext cx="8684826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61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5066" y="1919228"/>
            <a:ext cx="7272808" cy="11721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500" b="1" dirty="0">
                <a:solidFill>
                  <a:srgbClr val="5A1E20"/>
                </a:solidFill>
                <a:latin typeface="맑은 고딕" panose="020B0503020000020004" pitchFamily="50" charset="-127"/>
              </a:rPr>
              <a:t>Dietary Supplement Ingredient  </a:t>
            </a:r>
          </a:p>
          <a:p>
            <a:pPr algn="just">
              <a:lnSpc>
                <a:spcPct val="150000"/>
              </a:lnSpc>
            </a:pPr>
            <a:r>
              <a:rPr lang="en-US" altLang="ko-KR" sz="2500" b="1" dirty="0">
                <a:solidFill>
                  <a:srgbClr val="5A1E20"/>
                </a:solidFill>
                <a:latin typeface="맑은 고딕" panose="020B0503020000020004" pitchFamily="50" charset="-127"/>
              </a:rPr>
              <a:t>Angelica </a:t>
            </a:r>
            <a:r>
              <a:rPr lang="en-US" altLang="ko-KR" sz="2500" b="1" dirty="0" err="1">
                <a:solidFill>
                  <a:srgbClr val="5A1E20"/>
                </a:solidFill>
                <a:latin typeface="맑은 고딕" panose="020B0503020000020004" pitchFamily="50" charset="-127"/>
              </a:rPr>
              <a:t>gigas</a:t>
            </a:r>
            <a:r>
              <a:rPr lang="en-US" altLang="ko-KR" sz="2500" b="1" dirty="0">
                <a:solidFill>
                  <a:srgbClr val="5A1E20"/>
                </a:solidFill>
                <a:latin typeface="맑은 고딕" panose="020B0503020000020004" pitchFamily="50" charset="-127"/>
              </a:rPr>
              <a:t> Extract Powder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45066" y="3428874"/>
            <a:ext cx="57234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Extracted from the roots of the Korean angelica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(Angelica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gigas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Nakai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)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, angelica extract powder is an individually recognized ingredient whose functionality was recognized by the Korean Ministry of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Food and Drug Safety in 2014.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Decursin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, known as an indicator ingredient, may help improve cognitive function that declines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with age and support joint health.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3" t="15858" r="52612" b="13620"/>
          <a:stretch/>
        </p:blipFill>
        <p:spPr>
          <a:xfrm>
            <a:off x="6471567" y="1528781"/>
            <a:ext cx="2274499" cy="4647353"/>
          </a:xfrm>
          <a:prstGeom prst="rect">
            <a:avLst/>
          </a:prstGeom>
        </p:spPr>
      </p:pic>
      <p:sp>
        <p:nvSpPr>
          <p:cNvPr id="7" name="타원 6"/>
          <p:cNvSpPr>
            <a:spLocks noChangeAspect="1"/>
          </p:cNvSpPr>
          <p:nvPr/>
        </p:nvSpPr>
        <p:spPr>
          <a:xfrm>
            <a:off x="9209698" y="2663139"/>
            <a:ext cx="1767237" cy="173452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rgbClr val="5A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8478164" y="3369810"/>
            <a:ext cx="727305" cy="1"/>
          </a:xfrm>
          <a:prstGeom prst="line">
            <a:avLst/>
          </a:prstGeom>
          <a:noFill/>
          <a:ln w="12700" cap="flat" cmpd="sng" algn="ctr">
            <a:solidFill>
              <a:srgbClr val="5A1E20"/>
            </a:solidFill>
            <a:prstDash val="sysDot"/>
            <a:round/>
            <a:headEnd type="oval" w="med" len="med"/>
            <a:tailEnd type="none" w="med" len="med"/>
          </a:ln>
          <a:effectLst/>
        </p:spPr>
      </p:cxnSp>
      <p:sp>
        <p:nvSpPr>
          <p:cNvPr id="9" name="직사각형 8"/>
          <p:cNvSpPr/>
          <p:nvPr/>
        </p:nvSpPr>
        <p:spPr>
          <a:xfrm>
            <a:off x="8943852" y="4483461"/>
            <a:ext cx="23930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Angelica Extract Powder (2014-44) </a:t>
            </a:r>
          </a:p>
          <a:p>
            <a:pPr algn="ctr"/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Contains 800 mg daily value</a:t>
            </a:r>
          </a:p>
        </p:txBody>
      </p:sp>
    </p:spTree>
    <p:extLst>
      <p:ext uri="{BB962C8B-B14F-4D97-AF65-F5344CB8AC3E}">
        <p14:creationId xmlns:p14="http://schemas.microsoft.com/office/powerpoint/2010/main" val="60343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45066" y="2170579"/>
            <a:ext cx="7272808" cy="66941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5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What's Angelica </a:t>
            </a:r>
            <a:r>
              <a:rPr lang="en-US" altLang="ko-KR" sz="2500" b="1" dirty="0" err="1">
                <a:solidFill>
                  <a:srgbClr val="6E4026"/>
                </a:solidFill>
                <a:latin typeface="맑은 고딕" panose="020B0503020000020004" pitchFamily="50" charset="-127"/>
              </a:rPr>
              <a:t>Gigas</a:t>
            </a:r>
            <a:r>
              <a:rPr lang="en-US" altLang="ko-KR" sz="25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?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45066" y="3132541"/>
            <a:ext cx="5723467" cy="1666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Angelica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Gigasi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, also known as Korean Angelica, is a monocarpic biennial(short lived perennial)herb of the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Apiaceae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family.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There are Chinese and Japanese Angelica plants as well.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Angelica Gigas is known for its yellowish white bark, and the taste is slightly bitter and has a powerful aroma.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0" t="3171" r="8885" b="4128"/>
          <a:stretch/>
        </p:blipFill>
        <p:spPr>
          <a:xfrm>
            <a:off x="6755306" y="1414685"/>
            <a:ext cx="4381254" cy="4498872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9628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45066" y="2207767"/>
            <a:ext cx="7272808" cy="5950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5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Angelica</a:t>
            </a:r>
            <a:r>
              <a:rPr lang="ko-KR" altLang="en-US" sz="25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5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Functional Fractions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45066" y="3132541"/>
            <a:ext cx="5723467" cy="1666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The most commonly known major active compounds found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in Angelica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Gigas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,are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Decursin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Decursinol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Angelate,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and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Nodakenin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, all of which are a type of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coumarins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It is reported that the root of the plant contains a high concentration of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Decursin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b="50045"/>
          <a:stretch/>
        </p:blipFill>
        <p:spPr>
          <a:xfrm>
            <a:off x="6889596" y="2040466"/>
            <a:ext cx="4017741" cy="166539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t="48924"/>
          <a:stretch/>
        </p:blipFill>
        <p:spPr>
          <a:xfrm>
            <a:off x="6889595" y="3809025"/>
            <a:ext cx="4017743" cy="17027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12449" y="3427603"/>
            <a:ext cx="972034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300" spc="-150" dirty="0" err="1">
                <a:solidFill>
                  <a:schemeClr val="tx1"/>
                </a:solidFill>
              </a:rPr>
              <a:t>데커신</a:t>
            </a:r>
            <a:endParaRPr lang="ko-KR" altLang="en-US" sz="1300" spc="-15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6432" y="5205602"/>
            <a:ext cx="1944068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300" spc="-150" dirty="0" err="1">
                <a:solidFill>
                  <a:schemeClr val="tx1"/>
                </a:solidFill>
              </a:rPr>
              <a:t>데커시놀</a:t>
            </a:r>
            <a:r>
              <a:rPr lang="ko-KR" altLang="en-US" sz="1300" spc="-150" dirty="0">
                <a:solidFill>
                  <a:schemeClr val="tx1"/>
                </a:solidFill>
              </a:rPr>
              <a:t> </a:t>
            </a:r>
            <a:r>
              <a:rPr lang="ko-KR" altLang="en-US" sz="1300" spc="-150" dirty="0" err="1">
                <a:solidFill>
                  <a:schemeClr val="tx1"/>
                </a:solidFill>
              </a:rPr>
              <a:t>안젤레이트</a:t>
            </a:r>
            <a:endParaRPr lang="ko-KR" altLang="en-US" sz="1300" spc="-15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5066" y="5904377"/>
            <a:ext cx="382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[Source] </a:t>
            </a:r>
            <a:r>
              <a:rPr lang="en-US" altLang="ko-KR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Decursin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a cytotoxic agent and protein kinase C activator from the root of Angelica </a:t>
            </a:r>
            <a:r>
              <a:rPr lang="en-US" altLang="ko-KR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gigas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(Planta Med. 1996 Feb;62(1):7-9)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9043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667" y="4488375"/>
            <a:ext cx="3610333" cy="1870496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753533" y="3522132"/>
            <a:ext cx="872067" cy="2624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45066" y="988567"/>
            <a:ext cx="7272808" cy="5950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b="1" dirty="0">
                <a:solidFill>
                  <a:srgbClr val="6E4026"/>
                </a:solidFill>
                <a:latin typeface="+mn-ea"/>
              </a:rPr>
              <a:t>Angelica Brewing</a:t>
            </a:r>
            <a:r>
              <a:rPr lang="ko-KR" altLang="en-US" sz="1500" b="1" dirty="0">
                <a:solidFill>
                  <a:srgbClr val="6E4026"/>
                </a:solidFill>
                <a:latin typeface="+mn-ea"/>
              </a:rPr>
              <a:t>（</a:t>
            </a:r>
            <a:r>
              <a:rPr lang="en-US" altLang="ko-KR" sz="1500" b="1" dirty="0">
                <a:solidFill>
                  <a:srgbClr val="6E4026"/>
                </a:solidFill>
                <a:latin typeface="+mn-ea"/>
              </a:rPr>
              <a:t>ethyl alcohol</a:t>
            </a:r>
            <a:r>
              <a:rPr lang="ko-KR" altLang="en-US" sz="1500" b="1" dirty="0">
                <a:solidFill>
                  <a:srgbClr val="6E4026"/>
                </a:solidFill>
                <a:latin typeface="+mn-ea"/>
              </a:rPr>
              <a:t>）</a:t>
            </a:r>
            <a:r>
              <a:rPr lang="en-US" altLang="ko-KR" sz="1500" b="1" dirty="0">
                <a:solidFill>
                  <a:srgbClr val="6E4026"/>
                </a:solidFill>
                <a:latin typeface="+mn-ea"/>
              </a:rPr>
              <a:t> </a:t>
            </a:r>
            <a:r>
              <a:rPr lang="en-US" altLang="ko-KR" sz="2500" b="1" dirty="0">
                <a:solidFill>
                  <a:srgbClr val="6E4026"/>
                </a:solidFill>
                <a:latin typeface="+mn-ea"/>
              </a:rPr>
              <a:t>Method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45066" y="1625475"/>
            <a:ext cx="5723467" cy="1343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Angelica is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extracted with 95% edible alcohol and contains high content of active ingredients such as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Decursin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Decursinol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angelate, and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nodakenin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and the safety of extraction has been confirmed by a 4-week toxicity test.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066" y="6403911"/>
            <a:ext cx="95588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[Source] HPLC Analysis and Extraction Methods of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Decursin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Decursinol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Angelate in </a:t>
            </a:r>
            <a:r>
              <a:rPr lang="en-US" altLang="ko-KR" sz="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Angelica </a:t>
            </a:r>
            <a:r>
              <a:rPr lang="en-US" altLang="ko-KR" sz="8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gigas</a:t>
            </a:r>
            <a:r>
              <a:rPr lang="en-US" altLang="ko-KR" sz="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Roots (Kor. J. </a:t>
            </a:r>
            <a:r>
              <a:rPr lang="en-US" altLang="ko-KR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Pharmacogn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2003;34(3):201-205)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45066" y="3471249"/>
            <a:ext cx="6976534" cy="2486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b="1" dirty="0">
                <a:solidFill>
                  <a:srgbClr val="6E4026"/>
                </a:solidFill>
              </a:rPr>
              <a:t>RESULT</a:t>
            </a:r>
          </a:p>
          <a:p>
            <a:endParaRPr lang="en-US" altLang="ko-KR" sz="1000" b="1" dirty="0">
              <a:solidFill>
                <a:srgbClr val="6E4026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extraction efficiency of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decursinol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angelate in water and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alcohol was analyzed, and the content of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was 0.182% and </a:t>
            </a:r>
          </a:p>
          <a:p>
            <a:pPr>
              <a:lnSpc>
                <a:spcPct val="120000"/>
              </a:lnSpc>
            </a:pP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decursinol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angelate was 0.153% of the dry weight of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deionized water.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Therefore, it was found that very little component content was extracted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water extraction. On the other hand, 100% ethyl alcohol extraction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yielded 3.341%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2.778%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decursinol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angelate, while 50% ethyl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alcohol yielded 3.142% and 2.547%, respectively. Therefore, it is suggested that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extraction method using organic solvents such as ethyl alcohol is suitable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 an efficient mass extraction process for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decursinol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angelate.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11" b="99814" l="3439" r="100000">
                        <a14:foregroundMark x1="38239" y1="90130" x2="75241" y2="99814"/>
                      </a14:backgroundRemoval>
                    </a14:imgEffect>
                  </a14:imgLayer>
                </a14:imgProps>
              </a:ext>
            </a:extLst>
          </a:blip>
          <a:srcRect b="6181"/>
          <a:stretch/>
        </p:blipFill>
        <p:spPr>
          <a:xfrm>
            <a:off x="7887400" y="828203"/>
            <a:ext cx="3484211" cy="241452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/>
          <a:srcRect l="1116" t="1788" r="1495" b="2837"/>
          <a:stretch/>
        </p:blipFill>
        <p:spPr>
          <a:xfrm>
            <a:off x="7967133" y="3471330"/>
            <a:ext cx="3268134" cy="745069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7807093" y="867080"/>
            <a:ext cx="1244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err="1">
                <a:solidFill>
                  <a:schemeClr val="accent4">
                    <a:lumMod val="75000"/>
                  </a:schemeClr>
                </a:solidFill>
                <a:latin typeface="+mn-ea"/>
                <a:cs typeface="맑은 고딕" panose="02010803020104030203" pitchFamily="2" charset="-79"/>
              </a:rPr>
              <a:t>Decursin</a:t>
            </a:r>
            <a:endParaRPr lang="ko-KR" altLang="en-US" sz="2000" dirty="0">
              <a:solidFill>
                <a:schemeClr val="accent4">
                  <a:lumMod val="75000"/>
                </a:schemeClr>
              </a:solidFill>
              <a:latin typeface="+mn-ea"/>
              <a:cs typeface="맑은 고딕" panose="02010803020104030203" pitchFamily="2" charset="-79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116333" y="2217521"/>
            <a:ext cx="77457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500" b="1" dirty="0">
                <a:solidFill>
                  <a:schemeClr val="accent4">
                    <a:lumMod val="50000"/>
                  </a:schemeClr>
                </a:solidFill>
                <a:latin typeface="+mn-ea"/>
                <a:cs typeface="맑은 고딕" panose="02010803020104030203" pitchFamily="2" charset="-79"/>
              </a:rPr>
              <a:t>19 mg</a:t>
            </a:r>
            <a:endParaRPr lang="ko-KR" altLang="en-US" sz="1500" b="1" dirty="0">
              <a:solidFill>
                <a:schemeClr val="accent4">
                  <a:lumMod val="50000"/>
                </a:schemeClr>
              </a:solidFill>
              <a:latin typeface="+mn-ea"/>
              <a:cs typeface="맑은 고딕" panose="02010803020104030203" pitchFamily="2" charset="-79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8993337" y="1658473"/>
            <a:ext cx="104868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500" b="1" dirty="0">
                <a:solidFill>
                  <a:schemeClr val="accent4">
                    <a:lumMod val="50000"/>
                  </a:schemeClr>
                </a:solidFill>
                <a:latin typeface="+mn-ea"/>
                <a:cs typeface="맑은 고딕" panose="02010803020104030203" pitchFamily="2" charset="-79"/>
              </a:rPr>
              <a:t>1,920 mg</a:t>
            </a:r>
            <a:endParaRPr lang="ko-KR" altLang="en-US" sz="1500" b="1" dirty="0">
              <a:solidFill>
                <a:schemeClr val="accent4">
                  <a:lumMod val="50000"/>
                </a:schemeClr>
              </a:solidFill>
              <a:latin typeface="+mn-ea"/>
              <a:cs typeface="맑은 고딕" panose="02010803020104030203" pitchFamily="2" charset="-79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0128448" y="1226425"/>
            <a:ext cx="104868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500" b="1" dirty="0">
                <a:solidFill>
                  <a:schemeClr val="accent4">
                    <a:lumMod val="50000"/>
                  </a:schemeClr>
                </a:solidFill>
                <a:latin typeface="+mn-ea"/>
                <a:cs typeface="맑은 고딕" panose="02010803020104030203" pitchFamily="2" charset="-79"/>
              </a:rPr>
              <a:t>3,243 mg</a:t>
            </a:r>
            <a:endParaRPr lang="ko-KR" altLang="en-US" sz="1500" b="1" dirty="0">
              <a:solidFill>
                <a:schemeClr val="accent4">
                  <a:lumMod val="50000"/>
                </a:schemeClr>
              </a:solidFill>
              <a:latin typeface="+mn-ea"/>
              <a:cs typeface="맑은 고딕" panose="02010803020104030203" pitchFamily="2" charset="-79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9042400" y="1083732"/>
            <a:ext cx="2286000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10509696" y="5156945"/>
            <a:ext cx="1340432" cy="55399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Decursin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  <a:p>
            <a:r>
              <a:rPr lang="en-US" altLang="ko-K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Decursinol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 angelate</a:t>
            </a:r>
          </a:p>
          <a:p>
            <a:r>
              <a:rPr lang="en-US" altLang="ko-K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Nodakenin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184232" y="5949280"/>
            <a:ext cx="70576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Water </a:t>
            </a:r>
          </a:p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Extract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832304" y="5949280"/>
            <a:ext cx="705768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Ethyl Alcohol </a:t>
            </a:r>
          </a:p>
          <a:p>
            <a:pPr algn="ctr"/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Extract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9480376" y="5949280"/>
            <a:ext cx="705768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556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45066" y="2304556"/>
            <a:ext cx="7272808" cy="4014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500" b="1" dirty="0">
                <a:solidFill>
                  <a:srgbClr val="6E4026"/>
                </a:solidFill>
                <a:latin typeface="맑은 고딕" panose="020B0503020000020004" pitchFamily="50" charset="-127"/>
              </a:rPr>
              <a:t>Human clinical trial results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45066" y="2946274"/>
            <a:ext cx="487680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Men and women aged 55 years and older </a:t>
            </a:r>
          </a:p>
          <a:p>
            <a:pPr algn="just"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with usual memory impairment were given 800 mg of</a:t>
            </a:r>
          </a:p>
          <a:p>
            <a:pPr algn="just"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angelica extract per day for 12 weeks and found to </a:t>
            </a:r>
          </a:p>
          <a:p>
            <a:pPr algn="just"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improve on measures of cognitive function compared </a:t>
            </a:r>
          </a:p>
          <a:p>
            <a:pPr algn="just"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</a:rPr>
              <a:t>to a control group.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066" y="6124511"/>
            <a:ext cx="5384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[Source] A Three Month Placebo-Controlled Clinical Trial of INM 176 in the Old Aged Subjects </a:t>
            </a:r>
          </a:p>
          <a:p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           with Memory Impairment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pl-PL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J Korean Neuropsychiatr Assoc 2003:42(2);254-262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6830449" y="1578578"/>
            <a:ext cx="4133884" cy="4334052"/>
            <a:chOff x="4718768" y="2919691"/>
            <a:chExt cx="3708000" cy="395400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18768" y="4791691"/>
              <a:ext cx="3708000" cy="2082000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8768" y="2919691"/>
              <a:ext cx="3708000" cy="1872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487909" y="5012968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>
                  <a:solidFill>
                    <a:schemeClr val="bg1"/>
                  </a:solidFill>
                </a:rPr>
                <a:t>21.52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38222" y="5497223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>
                  <a:solidFill>
                    <a:schemeClr val="bg1"/>
                  </a:solidFill>
                </a:rPr>
                <a:t>17.04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38222" y="5012968"/>
              <a:ext cx="540000" cy="216000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/>
                <a:t>21.32</a:t>
              </a:r>
              <a:endParaRPr lang="ko-KR" altLang="en-US" sz="900" b="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87909" y="5366852"/>
              <a:ext cx="540000" cy="216000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/>
                <a:t>20.21</a:t>
              </a:r>
              <a:endParaRPr lang="ko-KR" altLang="en-US" sz="900" b="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87909" y="3135507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>
                  <a:solidFill>
                    <a:schemeClr val="bg1"/>
                  </a:solidFill>
                </a:rPr>
                <a:t>16.74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38222" y="3639563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>
                  <a:solidFill>
                    <a:schemeClr val="bg1"/>
                  </a:solidFill>
                </a:rPr>
                <a:t>12.32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38222" y="3279547"/>
              <a:ext cx="540000" cy="230832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/>
                <a:t>13.14</a:t>
              </a:r>
              <a:endParaRPr lang="ko-KR" altLang="en-US" sz="900" b="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87909" y="3561399"/>
              <a:ext cx="540000" cy="230832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/>
                <a:t>14.28</a:t>
              </a:r>
              <a:endParaRPr lang="ko-KR" altLang="en-US" sz="900" b="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5623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>
            <a:off x="5639188" y="1168395"/>
            <a:ext cx="6002479" cy="5190066"/>
          </a:xfrm>
          <a:prstGeom prst="roundRect">
            <a:avLst>
              <a:gd name="adj" fmla="val 7858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918472" y="1757596"/>
            <a:ext cx="5562328" cy="11541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Older adults of both sexes (n=299) aged 55 years and 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older who self-reported memory impairment (n=147), with a score of 25 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 less on the Korean Mini-Mental State Examination (K-MMSE) or 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who were at high risk for Alzheimer-type dementia based on 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7-minute screening test, were selected for the study through individual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interviews by a psychiatrist.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95673" y="4691787"/>
            <a:ext cx="3178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900" dirty="0"/>
              <a:t>* ADAS-Cog </a:t>
            </a:r>
            <a:r>
              <a:rPr lang="en-US" altLang="ko-KR" sz="900" b="0" dirty="0"/>
              <a:t>: Alzheimer's Cognitive Assessment Test</a:t>
            </a:r>
          </a:p>
          <a:p>
            <a:pPr>
              <a:lnSpc>
                <a:spcPct val="100000"/>
              </a:lnSpc>
            </a:pPr>
            <a:r>
              <a:rPr lang="en-US" altLang="ko-KR" sz="900" dirty="0"/>
              <a:t>* GDS </a:t>
            </a:r>
            <a:r>
              <a:rPr lang="en-US" altLang="ko-KR" sz="900" b="0" dirty="0"/>
              <a:t>: Geriatric Depression Scale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695336" y="2400121"/>
            <a:ext cx="4587861" cy="3328033"/>
            <a:chOff x="763072" y="1993724"/>
            <a:chExt cx="4384800" cy="3180733"/>
          </a:xfrm>
        </p:grpSpPr>
        <p:cxnSp>
          <p:nvCxnSpPr>
            <p:cNvPr id="23" name="직선 연결선 22"/>
            <p:cNvCxnSpPr/>
            <p:nvPr/>
          </p:nvCxnSpPr>
          <p:spPr bwMode="auto">
            <a:xfrm>
              <a:off x="796338" y="1993724"/>
              <a:ext cx="4225993" cy="0"/>
            </a:xfrm>
            <a:prstGeom prst="line">
              <a:avLst/>
            </a:prstGeom>
            <a:noFill/>
            <a:ln w="127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072" y="2098246"/>
              <a:ext cx="4384800" cy="3076211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 bwMode="auto">
            <a:xfrm>
              <a:off x="2307974" y="3405656"/>
              <a:ext cx="1224136" cy="216024"/>
            </a:xfrm>
            <a:prstGeom prst="rect">
              <a:avLst/>
            </a:prstGeom>
            <a:solidFill>
              <a:srgbClr val="5A1E20">
                <a:alpha val="42000"/>
              </a:s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 bwMode="auto">
            <a:xfrm>
              <a:off x="2307974" y="4128163"/>
              <a:ext cx="1224136" cy="216024"/>
            </a:xfrm>
            <a:prstGeom prst="rect">
              <a:avLst/>
            </a:prstGeom>
            <a:solidFill>
              <a:srgbClr val="5A1E20">
                <a:alpha val="42000"/>
              </a:s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5915518" y="1449393"/>
            <a:ext cx="75706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Target</a:t>
            </a:r>
            <a:endParaRPr lang="ko-KR" altLang="en-US" sz="1500" b="1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18472" y="3446974"/>
            <a:ext cx="556232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psych12-week INM 176 double-blind, placebo-controlled trial design, 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the Angelica root extract group receiving 400 mg twice daily 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(800 mg total daily) for 3 months, and the placebo group receiving </a:t>
            </a:r>
          </a:p>
          <a:p>
            <a:pPr algn="just">
              <a:lnSpc>
                <a:spcPct val="100000"/>
              </a:lnSpc>
            </a:pPr>
            <a:r>
              <a:rPr lang="en-US" altLang="ko-KR" sz="115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digestive ingredient with a similar flavor and color to Angelica root extract.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915518" y="3154988"/>
            <a:ext cx="26358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Conditions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18472" y="4929304"/>
            <a:ext cx="556232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GDS</a:t>
            </a: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placebo group did not change from pre-test 14.28 to </a:t>
            </a:r>
          </a:p>
          <a:p>
            <a:pPr>
              <a:lnSpc>
                <a:spcPct val="100000"/>
              </a:lnSpc>
            </a:pP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13.14, while treatment group improved from 16.74 to 12.32</a:t>
            </a:r>
          </a:p>
          <a:p>
            <a:pPr>
              <a:lnSpc>
                <a:spcPct val="100000"/>
              </a:lnSpc>
            </a:pPr>
            <a:endParaRPr lang="en-US" altLang="ko-K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ADAS-Cog</a:t>
            </a: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placebo group worsened from 20.21 to 21.32 pre-test, </a:t>
            </a:r>
          </a:p>
          <a:p>
            <a:pPr>
              <a:lnSpc>
                <a:spcPct val="100000"/>
              </a:lnSpc>
            </a:pPr>
            <a:r>
              <a:rPr lang="en-US" altLang="ko-K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while treatment group improved from 21.52 to 17.04</a:t>
            </a:r>
            <a:endParaRPr lang="en-US" altLang="ko-KR" sz="115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915518" y="4577251"/>
            <a:ext cx="26358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19" y="1389183"/>
            <a:ext cx="5115473" cy="32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33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96" y="1124744"/>
            <a:ext cx="5760640" cy="53088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534" y="872066"/>
            <a:ext cx="5579533" cy="557953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2932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376" y="1126067"/>
            <a:ext cx="6199832" cy="53359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Key Ingredients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7258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Recommended For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2105" t="17513" r="1270" b="2309"/>
          <a:stretch/>
        </p:blipFill>
        <p:spPr>
          <a:xfrm>
            <a:off x="918362" y="2116667"/>
            <a:ext cx="5262305" cy="3073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630" y="1082163"/>
            <a:ext cx="4460304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13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Health information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371" y="881336"/>
            <a:ext cx="5027416" cy="576499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/>
          <a:stretch/>
        </p:blipFill>
        <p:spPr>
          <a:xfrm>
            <a:off x="7553011" y="1802740"/>
            <a:ext cx="3775389" cy="35132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66639" y="5341391"/>
            <a:ext cx="2399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Development and Standardization Process, and Factor Analysis of the Computerized Cognitive Function Test System for Korea Adults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(J Korean </a:t>
            </a:r>
            <a:r>
              <a:rPr lang="en-US" altLang="ko-KR" sz="8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Neuropsychiatr</a:t>
            </a:r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Assoc</a:t>
            </a:r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2002;41(3):551-562)</a:t>
            </a:r>
          </a:p>
        </p:txBody>
      </p:sp>
    </p:spTree>
    <p:extLst>
      <p:ext uri="{BB962C8B-B14F-4D97-AF65-F5344CB8AC3E}">
        <p14:creationId xmlns:p14="http://schemas.microsoft.com/office/powerpoint/2010/main" val="2641484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Health information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80" y="1363132"/>
            <a:ext cx="5790260" cy="433493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l="1702" t="6292" r="3343" b="5856"/>
          <a:stretch/>
        </p:blipFill>
        <p:spPr>
          <a:xfrm>
            <a:off x="6027037" y="2048933"/>
            <a:ext cx="5275964" cy="36491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04096" y="1853290"/>
            <a:ext cx="861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Stress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7466" y="2920751"/>
            <a:ext cx="1278467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Medicarions</a:t>
            </a:r>
            <a:endParaRPr lang="ko-KR" altLang="en-US" sz="1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2734" y="2954619"/>
            <a:ext cx="1278467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Alcohol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6754" y="4640477"/>
            <a:ext cx="12784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Sleep</a:t>
            </a:r>
          </a:p>
          <a:p>
            <a:pPr algn="ctr"/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deprivation</a:t>
            </a: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64662" y="4725146"/>
            <a:ext cx="1278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Depression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8149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8879" y="286514"/>
            <a:ext cx="4024654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Health information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370" b="99346" l="5944" r="9494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2465" y="1233946"/>
            <a:ext cx="6318383" cy="465885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043" b="100000" l="0" r="9907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2485" y="1417851"/>
            <a:ext cx="4899870" cy="449464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922867" y="1559464"/>
            <a:ext cx="442806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700" b="1" dirty="0">
                <a:solidFill>
                  <a:srgbClr val="6E4026"/>
                </a:solidFill>
                <a:latin typeface="+mn-ea"/>
              </a:rPr>
              <a:t>Increase in people with mild </a:t>
            </a:r>
            <a:r>
              <a:rPr lang="en-US" altLang="ko-KR" sz="1700" b="1" dirty="0" err="1">
                <a:solidFill>
                  <a:srgbClr val="6E4026"/>
                </a:solidFill>
                <a:latin typeface="+mn-ea"/>
              </a:rPr>
              <a:t>cognitige</a:t>
            </a:r>
            <a:r>
              <a:rPr lang="en-US" altLang="ko-KR" sz="1700" b="1" dirty="0">
                <a:solidFill>
                  <a:srgbClr val="6E4026"/>
                </a:solidFill>
                <a:latin typeface="+mn-ea"/>
              </a:rPr>
              <a:t> impairment</a:t>
            </a:r>
            <a:endParaRPr lang="ko-KR" altLang="en-US" sz="1700" b="1" dirty="0">
              <a:solidFill>
                <a:srgbClr val="6E4026"/>
              </a:solidFill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807968" y="1559464"/>
            <a:ext cx="53934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700" b="1" dirty="0">
                <a:solidFill>
                  <a:srgbClr val="6E4026"/>
                </a:solidFill>
                <a:latin typeface="+mn-ea"/>
              </a:rPr>
              <a:t>Degenerative arthritis increases after age 30,</a:t>
            </a:r>
          </a:p>
          <a:p>
            <a:pPr algn="ctr"/>
            <a:r>
              <a:rPr lang="en-US" altLang="ko-KR" sz="1700" b="1" dirty="0">
                <a:solidFill>
                  <a:srgbClr val="6E4026"/>
                </a:solidFill>
                <a:latin typeface="+mn-ea"/>
              </a:rPr>
              <a:t>Brain cells begin to decline</a:t>
            </a:r>
            <a:endParaRPr lang="ko-KR" altLang="en-US" sz="1700" b="1" dirty="0">
              <a:solidFill>
                <a:srgbClr val="6E4026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756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39" y="1514459"/>
            <a:ext cx="4890431" cy="379982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351" y="1586299"/>
            <a:ext cx="4851317" cy="4467171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5935133" y="1092200"/>
            <a:ext cx="0" cy="534246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08879" y="286514"/>
            <a:ext cx="4024654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Health information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6698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8879" y="286514"/>
            <a:ext cx="402465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TIP – Related Products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0" b="81594" l="17769" r="89880">
                        <a14:backgroundMark x1="84622" y1="73068" x2="83108" y2="84781"/>
                        <a14:backgroundMark x1="18725" y1="73785" x2="20956" y2="84462"/>
                        <a14:backgroundMark x1="18566" y1="77371" x2="85896" y2="79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59" t="17792" r="20583" b="19475"/>
          <a:stretch/>
        </p:blipFill>
        <p:spPr>
          <a:xfrm>
            <a:off x="2480733" y="2463802"/>
            <a:ext cx="2777066" cy="28532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45666" y="2924763"/>
            <a:ext cx="677334" cy="17010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+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7" t="15432" r="25247" b="18271"/>
          <a:stretch/>
        </p:blipFill>
        <p:spPr>
          <a:xfrm>
            <a:off x="6383868" y="2379134"/>
            <a:ext cx="3389566" cy="295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5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7481" y="2677304"/>
            <a:ext cx="10354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Thank you</a:t>
            </a:r>
            <a:endParaRPr lang="ko-KR" altLang="en-US" sz="8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328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1211</Words>
  <Application>Microsoft Office PowerPoint</Application>
  <PresentationFormat>와이드스크린</PresentationFormat>
  <Paragraphs>169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8" baseType="lpstr">
      <vt:lpstr>맑은 고딕</vt:lpstr>
      <vt:lpstr>Microsoft YaHei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KIM YUNHO</cp:lastModifiedBy>
  <cp:revision>32</cp:revision>
  <dcterms:created xsi:type="dcterms:W3CDTF">2023-03-23T01:23:04Z</dcterms:created>
  <dcterms:modified xsi:type="dcterms:W3CDTF">2023-03-30T07:23:05Z</dcterms:modified>
</cp:coreProperties>
</file>