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3" r:id="rId2"/>
    <p:sldId id="282" r:id="rId3"/>
    <p:sldId id="283" r:id="rId4"/>
    <p:sldId id="265" r:id="rId5"/>
    <p:sldId id="277" r:id="rId6"/>
    <p:sldId id="278" r:id="rId7"/>
    <p:sldId id="266" r:id="rId8"/>
    <p:sldId id="280" r:id="rId9"/>
    <p:sldId id="279" r:id="rId10"/>
    <p:sldId id="272" r:id="rId11"/>
    <p:sldId id="273" r:id="rId12"/>
    <p:sldId id="275" r:id="rId13"/>
    <p:sldId id="276" r:id="rId14"/>
    <p:sldId id="281" r:id="rId15"/>
    <p:sldId id="274" r:id="rId16"/>
    <p:sldId id="258" r:id="rId17"/>
    <p:sldId id="270" r:id="rId18"/>
    <p:sldId id="271" r:id="rId19"/>
    <p:sldId id="269" r:id="rId20"/>
    <p:sldId id="284" r:id="rId21"/>
    <p:sldId id="285" r:id="rId22"/>
    <p:sldId id="286" r:id="rId23"/>
    <p:sldId id="287" r:id="rId24"/>
    <p:sldId id="288" r:id="rId25"/>
    <p:sldId id="268" r:id="rId2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79" y="5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8E2662-A2DF-4CB2-8B86-3B43DBB5207C}" type="datetimeFigureOut">
              <a:rPr lang="ko-KR" altLang="en-US" smtClean="0"/>
              <a:t>2023-08-17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D0AA9-C831-4D86-9C8D-CC3028D33C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77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721D9A-3B0C-95E9-F194-97DAD372A1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F5747A3-3F69-7EEC-0AB3-C4B6B4713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7792AC5-C0CF-6913-09C1-5F4777E56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B1143-246C-424C-B3F6-25FC3EE4606B}" type="datetime1">
              <a:rPr lang="ko-KR" altLang="en-US" smtClean="0"/>
              <a:t>2023-08-17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A6EED22-2D94-0FD9-C900-30DE74A9C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B5272A-76DC-0C63-6B58-EAAEB6A65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68AF-01A6-4AE5-BBFE-E1EF32495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4626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26D6A40-5E39-80EB-7437-41C09EFBF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DBAD29C-DEA4-B3C6-14E2-E29A1E329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D52A2B8-4DD8-12FA-6FC5-A7C7523BB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01D3C-32C2-4BCB-A991-4ABA96EA4539}" type="datetime1">
              <a:rPr lang="ko-KR" altLang="en-US" smtClean="0"/>
              <a:t>2023-08-17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A01017E-E197-94FA-D1F8-22F8AB35A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94E8B-F48F-47EC-A570-91E35D88D1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4759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65C123C-1D63-5C54-3AF6-6AB7336DA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8D185-55E7-4073-A5A5-5E2F5AD4EBB1}" type="datetime1">
              <a:rPr lang="ko-KR" altLang="en-US" smtClean="0"/>
              <a:t>2023-08-17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546A64D-53C5-5B59-F7FD-DF2C60384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C7E3B16-A76D-4A74-180D-2D2E1BB8D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68AF-01A6-4AE5-BBFE-E1EF32495FE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80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556203E-AAD6-0320-0E59-8D7018079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75DB296-9EA2-62A9-9080-9AFFA12151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41FC8D5-90EC-C08C-C077-A108618D4E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47169-8FF5-41CB-8C38-15C6DD0C1342}" type="datetime1">
              <a:rPr lang="ko-KR" altLang="en-US" smtClean="0"/>
              <a:t>2023-08-17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1E6E8A5-158B-9301-7EDC-05A0D81575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B75026A-056B-CDDA-C802-F88257E7F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B68AF-01A6-4AE5-BBFE-E1EF32495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858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6B38E3-86F9-417F-F21C-019A93B1C486}"/>
              </a:ext>
            </a:extLst>
          </p:cNvPr>
          <p:cNvSpPr txBox="1"/>
          <p:nvPr/>
        </p:nvSpPr>
        <p:spPr>
          <a:xfrm>
            <a:off x="0" y="2639291"/>
            <a:ext cx="5016500" cy="1516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ko-KR" sz="3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GCOOP </a:t>
            </a:r>
            <a:endParaRPr lang="en-US" altLang="ko-KR" sz="3600" b="1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ko-KR" sz="3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PERFECT FILTER</a:t>
            </a:r>
          </a:p>
          <a:p>
            <a:pPr algn="ctr"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ko-KR" sz="2000" b="1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PROPOSAL FILTER</a:t>
            </a:r>
            <a:endParaRPr lang="en-US" altLang="ko-KR" sz="20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부제목 2"/>
          <p:cNvSpPr txBox="1">
            <a:spLocks/>
          </p:cNvSpPr>
          <p:nvPr/>
        </p:nvSpPr>
        <p:spPr>
          <a:xfrm>
            <a:off x="745358" y="6406778"/>
            <a:ext cx="4651676" cy="212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000" b="0" dirty="0" smtClean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00" b="1" spc="-3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 교육용 자료 입니다</a:t>
            </a:r>
            <a:r>
              <a:rPr lang="en-US" altLang="ko-KR" sz="1000" b="1" spc="-3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b="1" spc="-3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외부 유출을 금하여 주시기 바랍니다</a:t>
            </a:r>
            <a:r>
              <a:rPr lang="en-US" altLang="ko-KR" sz="1000" b="1" spc="-3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1F94E8B-F48F-47EC-A570-91E35D88D10F}" type="slidenum">
              <a:rPr lang="ko-KR" altLang="en-US" smtClean="0"/>
              <a:t>1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292" y="6315906"/>
            <a:ext cx="774607" cy="44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29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86"/>
            <a:ext cx="12243515" cy="68568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3512" y="2996953"/>
            <a:ext cx="885698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AutoNum type="arabicPeriod"/>
            </a:pP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사실과 다르게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표시ㆍ광고하거나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사실을 지나치게 부풀려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 </a:t>
            </a:r>
            <a:endParaRPr lang="en-US" altLang="ko-KR" sz="1300" spc="-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buAutoNum type="arabicPeriod"/>
            </a:pP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사실을 은폐하거나 축소하는 등의 방법으로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200000"/>
              </a:lnSpc>
              <a:buAutoNum type="arabicPeriod" startAt="3"/>
            </a:pP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비교 대상 및 기준을 분명하게 밝히지 아니하거나 객관적인 근거 없이 자기 또는 자기의 상품이나 용역을 다른 사업자 또는 </a:t>
            </a:r>
            <a:endParaRPr lang="en-US" altLang="ko-KR" sz="1300" spc="-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사업자단체나 다른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사업자등의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상품등과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비교하여 우량 또는 유리하다고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  <a:endParaRPr lang="en-US" altLang="ko-KR" sz="1300" spc="-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buAutoNum type="arabicPeriod" startAt="4"/>
            </a:pP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다른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사업자등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또는 다른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사업자등의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상품등에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관하여 객관적인 근거가 없는 내용으로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표시ㆍ광고하여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비방하거나</a:t>
            </a:r>
            <a:r>
              <a:rPr lang="en-US" altLang="ko-KR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불리한 </a:t>
            </a:r>
            <a:endParaRPr lang="en-US" altLang="ko-KR" sz="1300" spc="-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사실만을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표시ㆍ광고하여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비방하는 것을 하지 말 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3893" y="949460"/>
            <a:ext cx="7374531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7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지쿱은</a:t>
            </a:r>
            <a:r>
              <a:rPr lang="ko-KR" altLang="en-US" sz="1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모든 회원 분이 과대광고로 인하여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피해가 </a:t>
            </a:r>
            <a:endParaRPr lang="en-US" altLang="ko-KR" sz="17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가지 않도록 건전한 광고 문화에 힘쓰고 있습니다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아래의 관련 법률을 참고하시어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허위 과대광고로</a:t>
            </a:r>
            <a:endParaRPr lang="en-US" altLang="ko-KR" sz="17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8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이어지지 않도록 많은 협조 부탁드립니다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700" spc="-5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3512" y="213937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과대 광고에 대한 법률</a:t>
            </a:r>
            <a:endParaRPr lang="en-US" altLang="ko-KR" sz="2400" spc="-1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3512" y="6095038"/>
            <a:ext cx="8327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발췌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표시ㆍ광고의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공정화에 관한 법률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약칭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표시광고법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시행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2018. 12. 13.] 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법률 제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15699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2018. 6. 12.,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일부개정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제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 부당한 표시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광고 행위의 금지 등  제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부당한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행위의 금지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표시ㆍ광고의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공정화에 관한 법률 시행령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약칭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표시광고법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시행령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시행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2018. 12. 13.] 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대통령령 제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29333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2018. 12. 4.,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일부개정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제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부당한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표시ㆍ광고의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내용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68AF-01A6-4AE5-BBFE-E1EF32495FEE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562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3E4605-F661-E64A-9C97-C083C45A215F}"/>
              </a:ext>
            </a:extLst>
          </p:cNvPr>
          <p:cNvSpPr txBox="1"/>
          <p:nvPr/>
        </p:nvSpPr>
        <p:spPr>
          <a:xfrm rot="16200000">
            <a:off x="8939950" y="3033317"/>
            <a:ext cx="4932971" cy="10218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6000" b="1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CONTENTS.</a:t>
            </a:r>
            <a:endParaRPr lang="en-US" altLang="ko-KR" sz="60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62236" y="2203579"/>
            <a:ext cx="3497339" cy="38318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342900" lvl="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b="1" kern="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개요</a:t>
            </a:r>
            <a:endParaRPr kumimoji="1" lang="en-US" altLang="ko-KR" b="1" kern="0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lvl="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b="1" kern="0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kumimoji="1" lang="en-US" altLang="ko-KR" b="1" kern="0" dirty="0" smtClean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lvl="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b="1" kern="0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</a:t>
            </a:r>
            <a:r>
              <a:rPr kumimoji="1" lang="en-US" altLang="ko-KR" b="1" kern="0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TEST</a:t>
            </a:r>
          </a:p>
          <a:p>
            <a:pPr marL="342900" lvl="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b="1" kern="0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시험성적서</a:t>
            </a:r>
            <a:endParaRPr kumimoji="1" lang="en-US" altLang="ko-KR" b="1" kern="0" dirty="0" smtClean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lvl="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b="1" kern="0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특허증</a:t>
            </a:r>
            <a:endParaRPr kumimoji="1" lang="en-US" altLang="ko-KR" b="1" kern="0" dirty="0" smtClean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lvl="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b="1" kern="0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사양</a:t>
            </a:r>
            <a:endParaRPr kumimoji="1" lang="en-US" altLang="ko-KR" b="1" kern="0" dirty="0" smtClean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lvl="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b="1" kern="0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설치방법</a:t>
            </a:r>
            <a:endParaRPr kumimoji="1" lang="en-US" altLang="ko-KR" b="1" kern="0" dirty="0" smtClean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lvl="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b="1" kern="0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제품구성</a:t>
            </a:r>
            <a:endParaRPr kumimoji="1" lang="en-US" altLang="ko-KR" b="1" kern="0" dirty="0" smtClean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en-US" altLang="ko-KR" b="1" kern="0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FAQ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4368110" y="545620"/>
            <a:ext cx="5885593" cy="12772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ko-KR" sz="4000" b="1" dirty="0">
                <a:solidFill>
                  <a:schemeClr val="tx2"/>
                </a:solidFill>
              </a:rPr>
              <a:t>GCOOP </a:t>
            </a:r>
          </a:p>
          <a:p>
            <a:pPr algn="ctr"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ko-KR" sz="4000" b="1" dirty="0">
                <a:solidFill>
                  <a:schemeClr val="tx2"/>
                </a:solidFill>
              </a:rPr>
              <a:t>PERFECT </a:t>
            </a:r>
            <a:r>
              <a:rPr lang="en-US" altLang="ko-KR" sz="4000" b="1" dirty="0" smtClean="0">
                <a:solidFill>
                  <a:schemeClr val="tx2"/>
                </a:solidFill>
              </a:rPr>
              <a:t>FILTER</a:t>
            </a:r>
            <a:endParaRPr lang="en-US" altLang="ko-KR" sz="4000" b="1" dirty="0">
              <a:solidFill>
                <a:schemeClr val="tx2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68AF-01A6-4AE5-BBFE-E1EF32495FEE}" type="slidenum">
              <a:rPr lang="ko-KR" altLang="en-US" smtClean="0"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0655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40485" cy="6829023"/>
          </a:xfrm>
          <a:prstGeom prst="rect">
            <a:avLst/>
          </a:prstGeom>
        </p:spPr>
      </p:pic>
      <p:sp>
        <p:nvSpPr>
          <p:cNvPr id="12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4D9296-7D34-0BB3-7E10-094C1E49B31C}"/>
              </a:ext>
            </a:extLst>
          </p:cNvPr>
          <p:cNvSpPr txBox="1"/>
          <p:nvPr/>
        </p:nvSpPr>
        <p:spPr>
          <a:xfrm>
            <a:off x="1029925" y="1457474"/>
            <a:ext cx="36144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PERFECT </a:t>
            </a:r>
            <a:r>
              <a:rPr lang="en-US" sz="2500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FILTER</a:t>
            </a:r>
            <a:endParaRPr lang="en-US" sz="2500" dirty="0">
              <a:latin typeface="Noto Sans CJK KR Bold" panose="020B0800000000000000" pitchFamily="34" charset="-127"/>
              <a:ea typeface="Noto Sans CJK KR Bold" panose="020B0800000000000000" pitchFamily="34" charset="-127"/>
              <a:cs typeface="Poppins SemiBold" panose="00000700000000000000" pitchFamily="2" charset="0"/>
            </a:endParaRPr>
          </a:p>
        </p:txBody>
      </p:sp>
      <p:cxnSp>
        <p:nvCxnSpPr>
          <p:cNvPr id="16" name="Straight Connector 30">
            <a:extLst>
              <a:ext uri="{FF2B5EF4-FFF2-40B4-BE49-F238E27FC236}">
                <a16:creationId xmlns:a16="http://schemas.microsoft.com/office/drawing/2014/main" id="{7D23A028-C09D-E6E6-633C-6605AA2F01A9}"/>
              </a:ext>
            </a:extLst>
          </p:cNvPr>
          <p:cNvCxnSpPr>
            <a:cxnSpLocks/>
          </p:cNvCxnSpPr>
          <p:nvPr/>
        </p:nvCxnSpPr>
        <p:spPr>
          <a:xfrm>
            <a:off x="1104081" y="1932245"/>
            <a:ext cx="4647371" cy="0"/>
          </a:xfrm>
          <a:prstGeom prst="line">
            <a:avLst/>
          </a:prstGeom>
          <a:ln w="28575">
            <a:solidFill>
              <a:srgbClr val="71D9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DC8175CF-5022-F45D-4732-FEE057B04384}"/>
              </a:ext>
            </a:extLst>
          </p:cNvPr>
          <p:cNvSpPr txBox="1"/>
          <p:nvPr/>
        </p:nvSpPr>
        <p:spPr>
          <a:xfrm>
            <a:off x="1104080" y="2219633"/>
            <a:ext cx="506724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특허받은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바이오 </a:t>
            </a:r>
            <a:r>
              <a:rPr lang="ko-KR" altLang="en-US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흡착소재는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기존의 양이온 교환수지보다 </a:t>
            </a:r>
            <a:r>
              <a:rPr lang="ko-KR" altLang="en-US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흡착성능이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향상된 고성능 흡착소재로서 기존의 샤워필터에서 제거하지 못하는 물속에 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포함 되어있는 </a:t>
            </a:r>
            <a:r>
              <a:rPr lang="ko-KR" altLang="en-US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경도성분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칼슘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마그네슘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및 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인체에 유해한 중금속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석회성분을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제거하고 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물을 </a:t>
            </a:r>
            <a:r>
              <a:rPr lang="ko-KR" altLang="en-US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연수화하여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피부에 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건강을 추구하는 제품입니다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퍼펙트 필터는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이온성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오염물질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경도 성분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중금속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석회성분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등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을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제거하는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능력이 우수하고 기존 제품과는 차별화된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샤워필터로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물에 대한 트러블벗어나 피부 건강을 지키세요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1F94E8B-F48F-47EC-A570-91E35D88D10F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794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sp>
        <p:nvSpPr>
          <p:cNvPr id="9" name="Rectangle 4">
            <a:extLst>
              <a:ext uri="{FF2B5EF4-FFF2-40B4-BE49-F238E27FC236}">
                <a16:creationId xmlns:a16="http://schemas.microsoft.com/office/drawing/2014/main" id="{D49D904D-1F9F-10F3-95CF-98F62F905EA6}"/>
              </a:ext>
            </a:extLst>
          </p:cNvPr>
          <p:cNvSpPr/>
          <p:nvPr/>
        </p:nvSpPr>
        <p:spPr>
          <a:xfrm>
            <a:off x="5306785" y="1300624"/>
            <a:ext cx="6885215" cy="4485543"/>
          </a:xfrm>
          <a:prstGeom prst="rect">
            <a:avLst/>
          </a:prstGeom>
          <a:solidFill>
            <a:srgbClr val="0084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78078F2E-63E5-F641-9731-9F0B119E749D}"/>
              </a:ext>
            </a:extLst>
          </p:cNvPr>
          <p:cNvSpPr/>
          <p:nvPr/>
        </p:nvSpPr>
        <p:spPr>
          <a:xfrm>
            <a:off x="5565681" y="1510161"/>
            <a:ext cx="6626319" cy="40472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1EF9B4-BAB1-4EF0-8357-CE8154DB7156}"/>
              </a:ext>
            </a:extLst>
          </p:cNvPr>
          <p:cNvSpPr txBox="1"/>
          <p:nvPr/>
        </p:nvSpPr>
        <p:spPr>
          <a:xfrm>
            <a:off x="890000" y="2071649"/>
            <a:ext cx="36912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latin typeface="+mn-ea"/>
                <a:cs typeface="Open Sans ExtraBold" panose="020B0906030804020204" pitchFamily="34" charset="0"/>
              </a:rPr>
              <a:t>석회질 </a:t>
            </a:r>
            <a:r>
              <a:rPr lang="en-US" altLang="ko-KR" sz="3200" dirty="0">
                <a:latin typeface="+mn-ea"/>
                <a:cs typeface="Open Sans ExtraBold" panose="020B0906030804020204" pitchFamily="34" charset="0"/>
              </a:rPr>
              <a:t>&amp; </a:t>
            </a:r>
          </a:p>
          <a:p>
            <a:r>
              <a:rPr lang="ko-KR" altLang="en-US" sz="3200" dirty="0">
                <a:latin typeface="+mn-ea"/>
                <a:cs typeface="Open Sans ExtraBold" panose="020B0906030804020204" pitchFamily="34" charset="0"/>
              </a:rPr>
              <a:t>경수 </a:t>
            </a:r>
            <a:r>
              <a:rPr lang="en-US" altLang="ko-KR" sz="3200" dirty="0">
                <a:latin typeface="+mn-ea"/>
                <a:cs typeface="Open Sans ExtraBold" panose="020B0906030804020204" pitchFamily="34" charset="0"/>
              </a:rPr>
              <a:t>TROUBLE  #1</a:t>
            </a:r>
            <a:endParaRPr lang="en-US" sz="3200" dirty="0">
              <a:latin typeface="+mn-ea"/>
              <a:cs typeface="Open Sans ExtraBold" panose="020B0906030804020204" pitchFamily="34" charset="0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6B8E5579-8A7B-07DD-3D50-06512BAD63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314" y="1592036"/>
            <a:ext cx="6681831" cy="396534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BACF88C-50BD-21C9-EF39-64BF2A092ED1}"/>
              </a:ext>
            </a:extLst>
          </p:cNvPr>
          <p:cNvSpPr txBox="1"/>
          <p:nvPr/>
        </p:nvSpPr>
        <p:spPr>
          <a:xfrm>
            <a:off x="890000" y="3236598"/>
            <a:ext cx="393854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해외여행시 물속에 포함되어 있는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석회질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이온성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중금속등은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피부 및 두피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모발에 다양한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Trouble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을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발생 시킵니다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즐겁고 행복한 해외여행 중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다양한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Skin Trouble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이 발생하지 않도록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GCOOP PERFECT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FILTER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로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관리하세요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57EE55-278F-1BF4-1D53-3E615FB24CFD}"/>
              </a:ext>
            </a:extLst>
          </p:cNvPr>
          <p:cNvSpPr txBox="1"/>
          <p:nvPr/>
        </p:nvSpPr>
        <p:spPr>
          <a:xfrm>
            <a:off x="890000" y="1436455"/>
            <a:ext cx="4215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8489"/>
                </a:solidFill>
                <a:latin typeface="+mn-ea"/>
                <a:cs typeface="Open Sans ExtraBold" panose="020B0906030804020204" pitchFamily="34" charset="0"/>
              </a:rPr>
              <a:t>ISSUE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1F94E8B-F48F-47EC-A570-91E35D88D10F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463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2602FD0A-8E30-4098-9EE7-BF0CE9F32E8C}"/>
              </a:ext>
            </a:extLst>
          </p:cNvPr>
          <p:cNvSpPr/>
          <p:nvPr/>
        </p:nvSpPr>
        <p:spPr>
          <a:xfrm>
            <a:off x="-1" y="806756"/>
            <a:ext cx="5927271" cy="5244489"/>
          </a:xfrm>
          <a:prstGeom prst="rect">
            <a:avLst/>
          </a:prstGeom>
          <a:solidFill>
            <a:srgbClr val="0084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6C8454-16EE-794C-002F-5112F3D8CCD4}"/>
              </a:ext>
            </a:extLst>
          </p:cNvPr>
          <p:cNvSpPr txBox="1"/>
          <p:nvPr/>
        </p:nvSpPr>
        <p:spPr>
          <a:xfrm>
            <a:off x="7101984" y="2353594"/>
            <a:ext cx="36912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latin typeface="+mn-ea"/>
                <a:cs typeface="Open Sans ExtraBold" panose="020B0906030804020204" pitchFamily="34" charset="0"/>
              </a:rPr>
              <a:t>석회질 </a:t>
            </a:r>
            <a:r>
              <a:rPr lang="en-US" altLang="ko-KR" sz="3200" dirty="0">
                <a:latin typeface="+mn-ea"/>
                <a:cs typeface="Open Sans ExtraBold" panose="020B0906030804020204" pitchFamily="34" charset="0"/>
              </a:rPr>
              <a:t>&amp; </a:t>
            </a:r>
          </a:p>
          <a:p>
            <a:r>
              <a:rPr lang="ko-KR" altLang="en-US" sz="3200" dirty="0">
                <a:latin typeface="+mn-ea"/>
                <a:cs typeface="Open Sans ExtraBold" panose="020B0906030804020204" pitchFamily="34" charset="0"/>
              </a:rPr>
              <a:t>경수 </a:t>
            </a:r>
            <a:r>
              <a:rPr lang="en-US" altLang="ko-KR" sz="3200" dirty="0">
                <a:latin typeface="+mn-ea"/>
                <a:cs typeface="Open Sans ExtraBold" panose="020B0906030804020204" pitchFamily="34" charset="0"/>
              </a:rPr>
              <a:t>TROUBLE  #2</a:t>
            </a:r>
            <a:endParaRPr lang="en-US" sz="3200" dirty="0">
              <a:latin typeface="+mn-ea"/>
              <a:cs typeface="Open Sans ExtraBold" panose="020B09060308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933F3B-795C-572C-DC42-22B32A2C18FB}"/>
              </a:ext>
            </a:extLst>
          </p:cNvPr>
          <p:cNvSpPr txBox="1"/>
          <p:nvPr/>
        </p:nvSpPr>
        <p:spPr>
          <a:xfrm>
            <a:off x="7175875" y="3961888"/>
            <a:ext cx="393854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일상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생활중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석회질은 식기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세척후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식기 얼룩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배관 막힘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의류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세탁시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의류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손상등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다양한 생활 관련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Trouble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을 발생 시킵니다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석회질로 인한 생활관련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Issue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GCOOP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PERFECT FILTER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로 관리하세요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</a:t>
            </a:r>
          </a:p>
          <a:p>
            <a:pPr algn="just"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8F4BD1-C81B-C687-1D13-7FB98FEC1145}"/>
              </a:ext>
            </a:extLst>
          </p:cNvPr>
          <p:cNvSpPr txBox="1"/>
          <p:nvPr/>
        </p:nvSpPr>
        <p:spPr>
          <a:xfrm>
            <a:off x="7101984" y="1718400"/>
            <a:ext cx="4215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8489"/>
                </a:solidFill>
                <a:latin typeface="+mn-ea"/>
                <a:cs typeface="Open Sans ExtraBold" panose="020B0906030804020204" pitchFamily="34" charset="0"/>
              </a:rPr>
              <a:t>ISSUE</a:t>
            </a:r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EC2971BC-599A-6F75-B0EE-9C7D1BBDB3C4}"/>
              </a:ext>
            </a:extLst>
          </p:cNvPr>
          <p:cNvSpPr/>
          <p:nvPr/>
        </p:nvSpPr>
        <p:spPr>
          <a:xfrm>
            <a:off x="0" y="987877"/>
            <a:ext cx="5713188" cy="48822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567BD822-4238-08B7-3C61-005BD5E42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07" y="1741706"/>
            <a:ext cx="5344501" cy="337458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1F94E8B-F48F-47EC-A570-91E35D88D10F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102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A6B807-319C-2501-E646-62920A26C3EB}"/>
              </a:ext>
            </a:extLst>
          </p:cNvPr>
          <p:cNvSpPr txBox="1"/>
          <p:nvPr/>
        </p:nvSpPr>
        <p:spPr>
          <a:xfrm>
            <a:off x="702645" y="1124072"/>
            <a:ext cx="4505242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1800" b="1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제품특징</a:t>
            </a:r>
            <a:endParaRPr lang="en-US" altLang="ko-KR" sz="18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7" name="Straight Connector 30">
            <a:extLst>
              <a:ext uri="{FF2B5EF4-FFF2-40B4-BE49-F238E27FC236}">
                <a16:creationId xmlns:a16="http://schemas.microsoft.com/office/drawing/2014/main" id="{0E922816-A64B-2346-052C-31F081778B0F}"/>
              </a:ext>
            </a:extLst>
          </p:cNvPr>
          <p:cNvCxnSpPr>
            <a:cxnSpLocks/>
          </p:cNvCxnSpPr>
          <p:nvPr/>
        </p:nvCxnSpPr>
        <p:spPr>
          <a:xfrm>
            <a:off x="702645" y="2062322"/>
            <a:ext cx="4647371" cy="0"/>
          </a:xfrm>
          <a:prstGeom prst="line">
            <a:avLst/>
          </a:prstGeom>
          <a:ln w="28575">
            <a:solidFill>
              <a:srgbClr val="71D9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A4D9296-7D34-0BB3-7E10-094C1E49B31C}"/>
              </a:ext>
            </a:extLst>
          </p:cNvPr>
          <p:cNvSpPr txBox="1"/>
          <p:nvPr/>
        </p:nvSpPr>
        <p:spPr>
          <a:xfrm>
            <a:off x="702645" y="1525486"/>
            <a:ext cx="36144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PERFECT </a:t>
            </a:r>
            <a:r>
              <a:rPr lang="en-US" sz="2500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FILTER</a:t>
            </a:r>
            <a:endParaRPr lang="en-US" sz="2500" dirty="0">
              <a:latin typeface="Noto Sans CJK KR Bold" panose="020B0800000000000000" pitchFamily="34" charset="-127"/>
              <a:ea typeface="Noto Sans CJK KR Bold" panose="020B0800000000000000" pitchFamily="34" charset="-127"/>
              <a:cs typeface="Poppins SemiBold" panose="000007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8175CF-5022-F45D-4732-FEE057B04384}"/>
              </a:ext>
            </a:extLst>
          </p:cNvPr>
          <p:cNvSpPr txBox="1"/>
          <p:nvPr/>
        </p:nvSpPr>
        <p:spPr>
          <a:xfrm>
            <a:off x="702645" y="2394155"/>
            <a:ext cx="539335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250000"/>
              </a:lnSpc>
              <a:buFontTx/>
              <a:buChar char="-"/>
            </a:pPr>
            <a:r>
              <a:rPr lang="ko-KR" altLang="en-US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특허받은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바이오 </a:t>
            </a:r>
            <a:r>
              <a:rPr lang="ko-KR" altLang="en-US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흡착소재로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기존의 양이온 교환수지보다 탁월한 성능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!!</a:t>
            </a:r>
          </a:p>
          <a:p>
            <a:pPr marL="171450" indent="-171450" algn="just">
              <a:lnSpc>
                <a:spcPct val="250000"/>
              </a:lnSpc>
              <a:buFontTx/>
              <a:buChar char="-"/>
            </a:pP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석회수로 인한 두피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모발 손상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피부 트러블 방지 효과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marL="171450" indent="-171450" algn="just">
              <a:lnSpc>
                <a:spcPct val="250000"/>
              </a:lnSpc>
              <a:buFontTx/>
              <a:buChar char="-"/>
            </a:pPr>
            <a:r>
              <a:rPr lang="ko-KR" altLang="en-US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물안의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인체에 유해한 중금속 성분 제거 효과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marL="171450" indent="-171450" algn="just">
              <a:lnSpc>
                <a:spcPct val="250000"/>
              </a:lnSpc>
              <a:buFontTx/>
              <a:buChar char="-"/>
            </a:pP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석회수로 인한 표면 얼룩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배관 막힘 등 방지 효과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marL="171450" indent="-171450" algn="just">
              <a:lnSpc>
                <a:spcPct val="250000"/>
              </a:lnSpc>
              <a:buFontTx/>
              <a:buChar char="-"/>
            </a:pPr>
            <a:r>
              <a:rPr lang="ko-KR" altLang="en-US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물안의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잔류염소 제거 효과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marL="171450" indent="-171450" algn="just">
              <a:lnSpc>
                <a:spcPct val="250000"/>
              </a:lnSpc>
              <a:buFontTx/>
              <a:buChar char="-"/>
            </a:pPr>
            <a:r>
              <a:rPr lang="ko-KR" altLang="en-US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언제어디서나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설치가 간편하여 해외에서도 사용 가능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marL="171450" indent="-171450" algn="just">
              <a:lnSpc>
                <a:spcPct val="250000"/>
              </a:lnSpc>
              <a:buFontTx/>
              <a:buChar char="-"/>
            </a:pP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공인인증시험 결과로 증명된 경도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중금속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석회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미생물 등 개선 효과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marL="171450" indent="-171450" algn="just">
              <a:lnSpc>
                <a:spcPct val="250000"/>
              </a:lnSpc>
              <a:buFontTx/>
              <a:buChar char="-"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1F94E8B-F48F-47EC-A570-91E35D88D10F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809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63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A6B807-319C-2501-E646-62920A26C3EB}"/>
              </a:ext>
            </a:extLst>
          </p:cNvPr>
          <p:cNvSpPr txBox="1"/>
          <p:nvPr/>
        </p:nvSpPr>
        <p:spPr>
          <a:xfrm>
            <a:off x="5115806" y="82812"/>
            <a:ext cx="4505242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1800" b="1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제품특징</a:t>
            </a:r>
            <a:endParaRPr lang="en-US" altLang="ko-KR" sz="18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7" name="Straight Connector 30">
            <a:extLst>
              <a:ext uri="{FF2B5EF4-FFF2-40B4-BE49-F238E27FC236}">
                <a16:creationId xmlns:a16="http://schemas.microsoft.com/office/drawing/2014/main" id="{0E922816-A64B-2346-052C-31F081778B0F}"/>
              </a:ext>
            </a:extLst>
          </p:cNvPr>
          <p:cNvCxnSpPr>
            <a:cxnSpLocks/>
          </p:cNvCxnSpPr>
          <p:nvPr/>
        </p:nvCxnSpPr>
        <p:spPr>
          <a:xfrm>
            <a:off x="5115806" y="1021062"/>
            <a:ext cx="4647371" cy="0"/>
          </a:xfrm>
          <a:prstGeom prst="line">
            <a:avLst/>
          </a:prstGeom>
          <a:ln w="28575">
            <a:solidFill>
              <a:srgbClr val="71D9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A4D9296-7D34-0BB3-7E10-094C1E49B31C}"/>
              </a:ext>
            </a:extLst>
          </p:cNvPr>
          <p:cNvSpPr txBox="1"/>
          <p:nvPr/>
        </p:nvSpPr>
        <p:spPr>
          <a:xfrm>
            <a:off x="5115806" y="484226"/>
            <a:ext cx="36144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PERFECT </a:t>
            </a:r>
            <a:r>
              <a:rPr lang="en-US" sz="2500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FILTER</a:t>
            </a:r>
            <a:endParaRPr lang="en-US" sz="2500" dirty="0">
              <a:latin typeface="Noto Sans CJK KR Bold" panose="020B0800000000000000" pitchFamily="34" charset="-127"/>
              <a:ea typeface="Noto Sans CJK KR Bold" panose="020B0800000000000000" pitchFamily="34" charset="-127"/>
              <a:cs typeface="Poppins SemiBold" panose="000007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962E7D-B3CF-1C5E-FC91-454A3F6211DA}"/>
              </a:ext>
            </a:extLst>
          </p:cNvPr>
          <p:cNvSpPr txBox="1"/>
          <p:nvPr/>
        </p:nvSpPr>
        <p:spPr>
          <a:xfrm>
            <a:off x="6766993" y="3133028"/>
            <a:ext cx="45752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GCOOP PERFECT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FILTER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는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물속에 포함되어 있는 경도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성분중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칼슘과 마그네슘을 효과적으로 흡착하여 온천수와 같이 부드러운 연수효과를 누릴 수 있습니다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나트륨으로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리사이클하는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기존 연수기의  불편함을 해소하였습니다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218F54-A6F6-6B65-A40F-57DC8BD25F0B}"/>
              </a:ext>
            </a:extLst>
          </p:cNvPr>
          <p:cNvSpPr txBox="1"/>
          <p:nvPr/>
        </p:nvSpPr>
        <p:spPr>
          <a:xfrm>
            <a:off x="6766994" y="1220709"/>
            <a:ext cx="4215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8489"/>
                </a:solidFill>
                <a:latin typeface="+mn-ea"/>
                <a:cs typeface="Open Sans ExtraBold" panose="020B0906030804020204" pitchFamily="34" charset="0"/>
              </a:rPr>
              <a:t>Perfect Filter </a:t>
            </a:r>
            <a:r>
              <a:rPr lang="en-US" sz="3200" dirty="0">
                <a:solidFill>
                  <a:srgbClr val="008489"/>
                </a:solidFill>
                <a:latin typeface="+mn-ea"/>
                <a:cs typeface="Open Sans ExtraBold" panose="020B0906030804020204" pitchFamily="34" charset="0"/>
              </a:rPr>
              <a:t>Benefit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049F12-4B43-086E-E09D-93B888ADA251}"/>
              </a:ext>
            </a:extLst>
          </p:cNvPr>
          <p:cNvSpPr txBox="1"/>
          <p:nvPr/>
        </p:nvSpPr>
        <p:spPr>
          <a:xfrm>
            <a:off x="6766993" y="2038369"/>
            <a:ext cx="39332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>
                <a:latin typeface="+mn-ea"/>
                <a:cs typeface="Poppins SemiBold" panose="00000700000000000000" pitchFamily="2" charset="0"/>
              </a:rPr>
              <a:t>#1. Beauty &amp; skin care</a:t>
            </a:r>
            <a:endParaRPr lang="en-ID" sz="2500" dirty="0">
              <a:latin typeface="+mn-ea"/>
              <a:cs typeface="Poppins SemiBold" panose="000007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0101AB-DC65-2FBC-553E-E48EB68178FD}"/>
              </a:ext>
            </a:extLst>
          </p:cNvPr>
          <p:cNvSpPr txBox="1"/>
          <p:nvPr/>
        </p:nvSpPr>
        <p:spPr>
          <a:xfrm>
            <a:off x="6766993" y="2748308"/>
            <a:ext cx="23016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pc="100" dirty="0">
                <a:solidFill>
                  <a:srgbClr val="FF33CC"/>
                </a:solidFill>
                <a:latin typeface="+mn-ea"/>
                <a:cs typeface="Poppins SemiBold" pitchFamily="2" charset="77"/>
              </a:rPr>
              <a:t>Beauty_</a:t>
            </a:r>
            <a:r>
              <a:rPr lang="ko-KR" altLang="en-US" sz="1400" b="1" spc="100" dirty="0">
                <a:solidFill>
                  <a:srgbClr val="FF33CC"/>
                </a:solidFill>
                <a:latin typeface="+mn-ea"/>
                <a:cs typeface="Poppins SemiBold" pitchFamily="2" charset="77"/>
              </a:rPr>
              <a:t>연수효과</a:t>
            </a:r>
            <a:endParaRPr lang="en-ID" sz="1400" b="1" spc="100" dirty="0">
              <a:solidFill>
                <a:srgbClr val="FF33CC"/>
              </a:solidFill>
              <a:latin typeface="+mn-ea"/>
              <a:cs typeface="Poppins SemiBold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E2DA1C7-3C18-2462-E7B1-F636AAD5A896}"/>
              </a:ext>
            </a:extLst>
          </p:cNvPr>
          <p:cNvSpPr txBox="1"/>
          <p:nvPr/>
        </p:nvSpPr>
        <p:spPr>
          <a:xfrm>
            <a:off x="6766993" y="5046085"/>
            <a:ext cx="45752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GCOOP PERFECT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FILTER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는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물속에 포함되어 있는 피부트러블의 원인이 되는 </a:t>
            </a:r>
            <a:r>
              <a:rPr lang="ko-KR" altLang="en-US" sz="1200" dirty="0" err="1">
                <a:solidFill>
                  <a:srgbClr val="00B0F0"/>
                </a:solidFill>
                <a:latin typeface="+mn-ea"/>
              </a:rPr>
              <a:t>이온성</a:t>
            </a:r>
            <a:r>
              <a:rPr lang="ko-KR" altLang="en-US" sz="1200" dirty="0">
                <a:solidFill>
                  <a:srgbClr val="00B0F0"/>
                </a:solidFill>
                <a:latin typeface="+mn-ea"/>
              </a:rPr>
              <a:t> 중금속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인 니켈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비소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납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카드뮴을 흡착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/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제거  뛰어난 피부보습 및 피부 트러블 예방 및 완화에 도움을 드립니다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</a:t>
            </a:r>
            <a:endParaRPr lang="en-ID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76D412-043F-8CFE-4ACB-AE2CFD93D859}"/>
              </a:ext>
            </a:extLst>
          </p:cNvPr>
          <p:cNvSpPr txBox="1"/>
          <p:nvPr/>
        </p:nvSpPr>
        <p:spPr>
          <a:xfrm>
            <a:off x="6766992" y="4661365"/>
            <a:ext cx="36144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spc="100" dirty="0">
                <a:solidFill>
                  <a:srgbClr val="FF33CC"/>
                </a:solidFill>
                <a:latin typeface="+mn-ea"/>
                <a:cs typeface="Poppins SemiBold" pitchFamily="2" charset="77"/>
              </a:rPr>
              <a:t>Skin</a:t>
            </a:r>
            <a:r>
              <a:rPr lang="ko-KR" altLang="en-US" sz="1400" b="1" spc="100" dirty="0">
                <a:solidFill>
                  <a:srgbClr val="FF33CC"/>
                </a:solidFill>
                <a:latin typeface="+mn-ea"/>
                <a:cs typeface="Poppins SemiBold" pitchFamily="2" charset="77"/>
              </a:rPr>
              <a:t> </a:t>
            </a:r>
            <a:r>
              <a:rPr lang="en-US" altLang="ko-KR" sz="1400" b="1" spc="100" dirty="0">
                <a:solidFill>
                  <a:srgbClr val="FF33CC"/>
                </a:solidFill>
                <a:latin typeface="+mn-ea"/>
                <a:cs typeface="Poppins SemiBold" pitchFamily="2" charset="77"/>
              </a:rPr>
              <a:t>Care_</a:t>
            </a:r>
            <a:r>
              <a:rPr lang="ko-KR" altLang="en-US" sz="1400" b="1" spc="100" dirty="0" err="1">
                <a:solidFill>
                  <a:srgbClr val="FF33CC"/>
                </a:solidFill>
                <a:latin typeface="+mn-ea"/>
                <a:cs typeface="Poppins SemiBold" pitchFamily="2" charset="77"/>
              </a:rPr>
              <a:t>이온성</a:t>
            </a:r>
            <a:r>
              <a:rPr lang="ko-KR" altLang="en-US" sz="1400" b="1" spc="100" dirty="0">
                <a:solidFill>
                  <a:srgbClr val="FF33CC"/>
                </a:solidFill>
                <a:latin typeface="+mn-ea"/>
                <a:cs typeface="Poppins SemiBold" pitchFamily="2" charset="77"/>
              </a:rPr>
              <a:t> 중금속 제거</a:t>
            </a:r>
            <a:endParaRPr lang="en-ID" altLang="ko-KR" sz="1400" b="1" spc="100" dirty="0">
              <a:solidFill>
                <a:srgbClr val="FF33CC"/>
              </a:solidFill>
              <a:latin typeface="+mn-ea"/>
              <a:cs typeface="Poppins SemiBold" pitchFamily="2" charset="7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1F94E8B-F48F-47EC-A570-91E35D88D10F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38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63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A6B807-319C-2501-E646-62920A26C3EB}"/>
              </a:ext>
            </a:extLst>
          </p:cNvPr>
          <p:cNvSpPr txBox="1"/>
          <p:nvPr/>
        </p:nvSpPr>
        <p:spPr>
          <a:xfrm>
            <a:off x="5332537" y="265780"/>
            <a:ext cx="4505242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1800" b="1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제품특징</a:t>
            </a:r>
            <a:endParaRPr lang="en-US" altLang="ko-KR" sz="18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7" name="Straight Connector 30">
            <a:extLst>
              <a:ext uri="{FF2B5EF4-FFF2-40B4-BE49-F238E27FC236}">
                <a16:creationId xmlns:a16="http://schemas.microsoft.com/office/drawing/2014/main" id="{0E922816-A64B-2346-052C-31F081778B0F}"/>
              </a:ext>
            </a:extLst>
          </p:cNvPr>
          <p:cNvCxnSpPr>
            <a:cxnSpLocks/>
          </p:cNvCxnSpPr>
          <p:nvPr/>
        </p:nvCxnSpPr>
        <p:spPr>
          <a:xfrm>
            <a:off x="5332537" y="1204030"/>
            <a:ext cx="4647371" cy="0"/>
          </a:xfrm>
          <a:prstGeom prst="line">
            <a:avLst/>
          </a:prstGeom>
          <a:ln w="28575">
            <a:solidFill>
              <a:srgbClr val="71D9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A4D9296-7D34-0BB3-7E10-094C1E49B31C}"/>
              </a:ext>
            </a:extLst>
          </p:cNvPr>
          <p:cNvSpPr txBox="1"/>
          <p:nvPr/>
        </p:nvSpPr>
        <p:spPr>
          <a:xfrm>
            <a:off x="5332537" y="667194"/>
            <a:ext cx="36144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PERFECT </a:t>
            </a:r>
            <a:r>
              <a:rPr lang="en-US" sz="2500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FILTER</a:t>
            </a:r>
            <a:endParaRPr lang="en-US" sz="2500" dirty="0">
              <a:latin typeface="Noto Sans CJK KR Bold" panose="020B0800000000000000" pitchFamily="34" charset="-127"/>
              <a:ea typeface="Noto Sans CJK KR Bold" panose="020B0800000000000000" pitchFamily="34" charset="-127"/>
              <a:cs typeface="Poppins SemiBold" panose="000007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B2E691-9A9F-A0F1-EDB8-65BB6EACCF75}"/>
              </a:ext>
            </a:extLst>
          </p:cNvPr>
          <p:cNvSpPr txBox="1"/>
          <p:nvPr/>
        </p:nvSpPr>
        <p:spPr>
          <a:xfrm>
            <a:off x="6480859" y="3674453"/>
            <a:ext cx="437673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물속에 포함되어 있는 석회는 건조피부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헤어 손상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배관 막힘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식기 얼룩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의류손상등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다양한 문제점을 양산하며 생활 스트레스를 높이는 주요 원인이다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GCOOP PERFECT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FILTER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는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물속 석회성분을 효율적으로 흡착 제거하는 고성능 자체개발 소재를 사용하고 있습니다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5A9C28-9698-04F6-0226-D9BA9BFFC60D}"/>
              </a:ext>
            </a:extLst>
          </p:cNvPr>
          <p:cNvSpPr txBox="1"/>
          <p:nvPr/>
        </p:nvSpPr>
        <p:spPr>
          <a:xfrm>
            <a:off x="6473025" y="2146854"/>
            <a:ext cx="4215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rgbClr val="008489"/>
                </a:solidFill>
                <a:latin typeface="+mn-ea"/>
                <a:cs typeface="Open Sans ExtraBold" panose="020B0906030804020204" pitchFamily="34" charset="0"/>
              </a:rPr>
              <a:t>Perfect Filter </a:t>
            </a:r>
            <a:r>
              <a:rPr lang="en-US" sz="3200" dirty="0" smtClean="0">
                <a:solidFill>
                  <a:srgbClr val="008489"/>
                </a:solidFill>
                <a:latin typeface="+mn-ea"/>
                <a:cs typeface="Open Sans ExtraBold" panose="020B0906030804020204" pitchFamily="34" charset="0"/>
              </a:rPr>
              <a:t>Benefit</a:t>
            </a:r>
            <a:endParaRPr lang="en-US" sz="3200" dirty="0">
              <a:solidFill>
                <a:srgbClr val="008489"/>
              </a:solidFill>
              <a:latin typeface="+mn-ea"/>
              <a:cs typeface="Open Sans ExtraBold" panose="020B0906030804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32F7CA2-DA6E-7A0D-C3DF-216665E38C8F}"/>
              </a:ext>
            </a:extLst>
          </p:cNvPr>
          <p:cNvSpPr txBox="1"/>
          <p:nvPr/>
        </p:nvSpPr>
        <p:spPr>
          <a:xfrm>
            <a:off x="6473023" y="2964514"/>
            <a:ext cx="421582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>
                <a:latin typeface="+mn-ea"/>
                <a:cs typeface="Poppins SemiBold" panose="00000700000000000000" pitchFamily="2" charset="0"/>
              </a:rPr>
              <a:t>#2. </a:t>
            </a:r>
            <a:r>
              <a:rPr lang="ko-KR" altLang="en-US" sz="2500" dirty="0">
                <a:latin typeface="+mn-ea"/>
                <a:cs typeface="Poppins SemiBold" panose="00000700000000000000" pitchFamily="2" charset="0"/>
              </a:rPr>
              <a:t>석회성분 제거</a:t>
            </a:r>
            <a:endParaRPr lang="en-ID" sz="2500" dirty="0">
              <a:latin typeface="+mn-ea"/>
              <a:cs typeface="Poppins SemiBold" panose="00000700000000000000" pitchFamily="2" charset="0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1F94E8B-F48F-47EC-A570-91E35D88D10F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174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CA6B807-319C-2501-E646-62920A26C3EB}"/>
              </a:ext>
            </a:extLst>
          </p:cNvPr>
          <p:cNvSpPr txBox="1"/>
          <p:nvPr/>
        </p:nvSpPr>
        <p:spPr>
          <a:xfrm>
            <a:off x="702645" y="707381"/>
            <a:ext cx="4505242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1800" b="1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제품특징</a:t>
            </a:r>
            <a:endParaRPr lang="en-US" altLang="ko-KR" sz="18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7" name="Straight Connector 30">
            <a:extLst>
              <a:ext uri="{FF2B5EF4-FFF2-40B4-BE49-F238E27FC236}">
                <a16:creationId xmlns:a16="http://schemas.microsoft.com/office/drawing/2014/main" id="{0E922816-A64B-2346-052C-31F081778B0F}"/>
              </a:ext>
            </a:extLst>
          </p:cNvPr>
          <p:cNvCxnSpPr>
            <a:cxnSpLocks/>
          </p:cNvCxnSpPr>
          <p:nvPr/>
        </p:nvCxnSpPr>
        <p:spPr>
          <a:xfrm>
            <a:off x="702645" y="1645631"/>
            <a:ext cx="4647371" cy="0"/>
          </a:xfrm>
          <a:prstGeom prst="line">
            <a:avLst/>
          </a:prstGeom>
          <a:ln w="28575">
            <a:solidFill>
              <a:srgbClr val="71D9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A4D9296-7D34-0BB3-7E10-094C1E49B31C}"/>
              </a:ext>
            </a:extLst>
          </p:cNvPr>
          <p:cNvSpPr txBox="1"/>
          <p:nvPr/>
        </p:nvSpPr>
        <p:spPr>
          <a:xfrm>
            <a:off x="702644" y="1108795"/>
            <a:ext cx="480690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PERFECT </a:t>
            </a:r>
            <a:r>
              <a:rPr lang="en-US" sz="2500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FILTER </a:t>
            </a:r>
            <a:r>
              <a:rPr lang="ko-KR" altLang="en-US" sz="2500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국가별 테스트</a:t>
            </a:r>
            <a:r>
              <a:rPr lang="en-US" sz="2500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 </a:t>
            </a:r>
            <a:endParaRPr lang="en-US" sz="2500" dirty="0">
              <a:latin typeface="Noto Sans CJK KR Bold" panose="020B0800000000000000" pitchFamily="34" charset="-127"/>
              <a:ea typeface="Noto Sans CJK KR Bold" panose="020B0800000000000000" pitchFamily="34" charset="-127"/>
              <a:cs typeface="Poppins SemiBold" panose="00000700000000000000" pitchFamily="2" charset="0"/>
            </a:endParaRPr>
          </a:p>
        </p:txBody>
      </p:sp>
      <p:graphicFrame>
        <p:nvGraphicFramePr>
          <p:cNvPr id="3" name="개체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098591"/>
              </p:ext>
            </p:extLst>
          </p:nvPr>
        </p:nvGraphicFramePr>
        <p:xfrm>
          <a:off x="702644" y="2106593"/>
          <a:ext cx="11125399" cy="321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워크시트" r:id="rId4" imgW="8458413" imgH="2445973" progId="Excel.Sheet.12">
                  <p:embed/>
                </p:oleObj>
              </mc:Choice>
              <mc:Fallback>
                <p:oleObj name="워크시트" r:id="rId4" imgW="8458413" imgH="244597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2644" y="2106593"/>
                        <a:ext cx="11125399" cy="3217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직사각형 10"/>
          <p:cNvSpPr/>
          <p:nvPr/>
        </p:nvSpPr>
        <p:spPr>
          <a:xfrm>
            <a:off x="705307" y="5523706"/>
            <a:ext cx="96084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* </a:t>
            </a:r>
            <a:r>
              <a:rPr lang="ko-KR" altLang="en-US" sz="1400" dirty="0" err="1" smtClean="0">
                <a:latin typeface="+mn-ea"/>
              </a:rPr>
              <a:t>한국화학융합시험연구원</a:t>
            </a:r>
            <a:r>
              <a:rPr lang="en-US" altLang="ko-KR" sz="1400" dirty="0" smtClean="0">
                <a:latin typeface="+mn-ea"/>
              </a:rPr>
              <a:t>(KTR)</a:t>
            </a:r>
            <a:r>
              <a:rPr lang="ko-KR" altLang="en-US" sz="1400" dirty="0" smtClean="0">
                <a:latin typeface="+mn-ea"/>
              </a:rPr>
              <a:t>에서 시험 진행하였음</a:t>
            </a:r>
            <a:r>
              <a:rPr lang="en-US" altLang="ko-KR" sz="1400" dirty="0" smtClean="0">
                <a:latin typeface="+mn-ea"/>
              </a:rPr>
              <a:t>.(</a:t>
            </a:r>
            <a:r>
              <a:rPr lang="ko-KR" altLang="en-US" sz="1400" dirty="0" smtClean="0">
                <a:latin typeface="+mn-ea"/>
              </a:rPr>
              <a:t>미생물 제외</a:t>
            </a:r>
            <a:r>
              <a:rPr lang="en-US" altLang="ko-KR" sz="1400" dirty="0" smtClean="0">
                <a:latin typeface="+mn-ea"/>
              </a:rPr>
              <a:t>)</a:t>
            </a:r>
          </a:p>
          <a:p>
            <a:r>
              <a:rPr lang="ko-KR" altLang="en-US" sz="1400" dirty="0" smtClean="0">
                <a:latin typeface="+mn-ea"/>
              </a:rPr>
              <a:t>* </a:t>
            </a:r>
            <a:r>
              <a:rPr lang="ko-KR" altLang="en-US" sz="1400" dirty="0">
                <a:latin typeface="+mn-ea"/>
              </a:rPr>
              <a:t>미생물에 대한 일반세균 기준 100CFU/</a:t>
            </a:r>
            <a:r>
              <a:rPr lang="ko-KR" altLang="en-US" sz="1400" dirty="0" err="1">
                <a:latin typeface="+mn-ea"/>
              </a:rPr>
              <a:t>ml</a:t>
            </a:r>
            <a:r>
              <a:rPr lang="ko-KR" altLang="en-US" sz="1400" dirty="0">
                <a:latin typeface="+mn-ea"/>
              </a:rPr>
              <a:t> 미만 적합, 대장균 </a:t>
            </a:r>
            <a:r>
              <a:rPr lang="ko-KR" altLang="en-US" sz="1400" dirty="0" err="1">
                <a:latin typeface="+mn-ea"/>
              </a:rPr>
              <a:t>미검출</a:t>
            </a:r>
            <a:r>
              <a:rPr lang="ko-KR" altLang="en-US" sz="1400" dirty="0">
                <a:latin typeface="+mn-ea"/>
              </a:rPr>
              <a:t> 적합 (</a:t>
            </a:r>
            <a:r>
              <a:rPr lang="ko-KR" altLang="en-US" sz="1400" dirty="0" err="1">
                <a:latin typeface="+mn-ea"/>
              </a:rPr>
              <a:t>국내기준</a:t>
            </a:r>
            <a:r>
              <a:rPr lang="ko-KR" altLang="en-US" sz="1400" dirty="0">
                <a:latin typeface="+mn-ea"/>
              </a:rPr>
              <a:t>)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1F94E8B-F48F-47EC-A570-91E35D88D10F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595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CA6B807-319C-2501-E646-62920A26C3EB}"/>
              </a:ext>
            </a:extLst>
          </p:cNvPr>
          <p:cNvSpPr txBox="1"/>
          <p:nvPr/>
        </p:nvSpPr>
        <p:spPr>
          <a:xfrm>
            <a:off x="702645" y="707381"/>
            <a:ext cx="4505242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1800" b="1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제품특징</a:t>
            </a:r>
            <a:endParaRPr lang="en-US" altLang="ko-KR" sz="18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7" name="Straight Connector 30">
            <a:extLst>
              <a:ext uri="{FF2B5EF4-FFF2-40B4-BE49-F238E27FC236}">
                <a16:creationId xmlns:a16="http://schemas.microsoft.com/office/drawing/2014/main" id="{0E922816-A64B-2346-052C-31F081778B0F}"/>
              </a:ext>
            </a:extLst>
          </p:cNvPr>
          <p:cNvCxnSpPr>
            <a:cxnSpLocks/>
          </p:cNvCxnSpPr>
          <p:nvPr/>
        </p:nvCxnSpPr>
        <p:spPr>
          <a:xfrm>
            <a:off x="702645" y="1645631"/>
            <a:ext cx="4647371" cy="0"/>
          </a:xfrm>
          <a:prstGeom prst="line">
            <a:avLst/>
          </a:prstGeom>
          <a:ln w="28575">
            <a:solidFill>
              <a:srgbClr val="71D9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A4D9296-7D34-0BB3-7E10-094C1E49B31C}"/>
              </a:ext>
            </a:extLst>
          </p:cNvPr>
          <p:cNvSpPr txBox="1"/>
          <p:nvPr/>
        </p:nvSpPr>
        <p:spPr>
          <a:xfrm>
            <a:off x="702644" y="1108795"/>
            <a:ext cx="480690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PERFECT </a:t>
            </a:r>
            <a:r>
              <a:rPr lang="en-US" sz="2500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FILTER </a:t>
            </a:r>
            <a:r>
              <a:rPr lang="ko-KR" altLang="en-US" sz="2500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국가별 테스트</a:t>
            </a:r>
            <a:r>
              <a:rPr lang="en-US" sz="2500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 </a:t>
            </a:r>
            <a:endParaRPr lang="en-US" sz="2500" dirty="0">
              <a:latin typeface="Noto Sans CJK KR Bold" panose="020B0800000000000000" pitchFamily="34" charset="-127"/>
              <a:ea typeface="Noto Sans CJK KR Bold" panose="020B0800000000000000" pitchFamily="34" charset="-127"/>
              <a:cs typeface="Poppins SemiBold" panose="00000700000000000000" pitchFamily="2" charset="0"/>
            </a:endParaRPr>
          </a:p>
        </p:txBody>
      </p:sp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774604"/>
              </p:ext>
            </p:extLst>
          </p:nvPr>
        </p:nvGraphicFramePr>
        <p:xfrm>
          <a:off x="702644" y="2124808"/>
          <a:ext cx="8830562" cy="3616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워크시트" r:id="rId4" imgW="5974222" imgH="2445973" progId="Excel.Sheet.12">
                  <p:embed/>
                </p:oleObj>
              </mc:Choice>
              <mc:Fallback>
                <p:oleObj name="워크시트" r:id="rId4" imgW="5974222" imgH="244597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2644" y="2124808"/>
                        <a:ext cx="8830562" cy="36162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직사각형 5"/>
          <p:cNvSpPr/>
          <p:nvPr/>
        </p:nvSpPr>
        <p:spPr>
          <a:xfrm>
            <a:off x="681410" y="5897053"/>
            <a:ext cx="96084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* </a:t>
            </a:r>
            <a:r>
              <a:rPr lang="ko-KR" altLang="en-US" sz="1400" dirty="0" err="1" smtClean="0">
                <a:latin typeface="+mn-ea"/>
              </a:rPr>
              <a:t>한국화학융합시험연구원</a:t>
            </a:r>
            <a:r>
              <a:rPr lang="en-US" altLang="ko-KR" sz="1400" dirty="0" smtClean="0">
                <a:latin typeface="+mn-ea"/>
              </a:rPr>
              <a:t>(KTR)</a:t>
            </a:r>
            <a:r>
              <a:rPr lang="ko-KR" altLang="en-US" sz="1400" dirty="0" smtClean="0">
                <a:latin typeface="+mn-ea"/>
              </a:rPr>
              <a:t>에서 시험 진행하였음</a:t>
            </a:r>
            <a:r>
              <a:rPr lang="en-US" altLang="ko-KR" sz="1400" dirty="0" smtClean="0">
                <a:latin typeface="+mn-ea"/>
              </a:rPr>
              <a:t>.(</a:t>
            </a:r>
            <a:r>
              <a:rPr lang="ko-KR" altLang="en-US" sz="1400" dirty="0" smtClean="0">
                <a:latin typeface="+mn-ea"/>
              </a:rPr>
              <a:t>미생물 제외</a:t>
            </a:r>
            <a:r>
              <a:rPr lang="en-US" altLang="ko-KR" sz="1400" dirty="0" smtClean="0">
                <a:latin typeface="+mn-ea"/>
              </a:rPr>
              <a:t>)</a:t>
            </a:r>
          </a:p>
          <a:p>
            <a:r>
              <a:rPr lang="ko-KR" altLang="en-US" sz="1400" dirty="0" smtClean="0">
                <a:latin typeface="+mn-ea"/>
              </a:rPr>
              <a:t>* </a:t>
            </a:r>
            <a:r>
              <a:rPr lang="ko-KR" altLang="en-US" sz="1400" dirty="0">
                <a:latin typeface="+mn-ea"/>
              </a:rPr>
              <a:t>미생물에 대한 일반세균 기준 100CFU/</a:t>
            </a:r>
            <a:r>
              <a:rPr lang="ko-KR" altLang="en-US" sz="1400" dirty="0" err="1">
                <a:latin typeface="+mn-ea"/>
              </a:rPr>
              <a:t>ml</a:t>
            </a:r>
            <a:r>
              <a:rPr lang="ko-KR" altLang="en-US" sz="1400" dirty="0">
                <a:latin typeface="+mn-ea"/>
              </a:rPr>
              <a:t> 미만 적합, 대장균 </a:t>
            </a:r>
            <a:r>
              <a:rPr lang="ko-KR" altLang="en-US" sz="1400" dirty="0" err="1">
                <a:latin typeface="+mn-ea"/>
              </a:rPr>
              <a:t>미검출</a:t>
            </a:r>
            <a:r>
              <a:rPr lang="ko-KR" altLang="en-US" sz="1400" dirty="0">
                <a:latin typeface="+mn-ea"/>
              </a:rPr>
              <a:t> 적합 (</a:t>
            </a:r>
            <a:r>
              <a:rPr lang="ko-KR" altLang="en-US" sz="1400" dirty="0" err="1">
                <a:latin typeface="+mn-ea"/>
              </a:rPr>
              <a:t>국내기준</a:t>
            </a:r>
            <a:r>
              <a:rPr lang="ko-KR" altLang="en-US" sz="1400" dirty="0">
                <a:latin typeface="+mn-ea"/>
              </a:rPr>
              <a:t>)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1F94E8B-F48F-47EC-A570-91E35D88D10F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130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416EEDF0-73A9-1B85-B61E-CE4E3798C0F2}"/>
              </a:ext>
            </a:extLst>
          </p:cNvPr>
          <p:cNvSpPr txBox="1"/>
          <p:nvPr/>
        </p:nvSpPr>
        <p:spPr>
          <a:xfrm>
            <a:off x="3316353" y="968339"/>
            <a:ext cx="5559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dirty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PERFECT </a:t>
            </a:r>
            <a:r>
              <a:rPr lang="en-US" altLang="ko-KR" sz="3200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FILTER TEST</a:t>
            </a:r>
            <a:endParaRPr lang="en-ID" sz="32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Poppins" pitchFamily="2" charset="77"/>
            </a:endParaRPr>
          </a:p>
        </p:txBody>
      </p:sp>
      <p:cxnSp>
        <p:nvCxnSpPr>
          <p:cNvPr id="18" name="Straight Connector 30">
            <a:extLst>
              <a:ext uri="{FF2B5EF4-FFF2-40B4-BE49-F238E27FC236}">
                <a16:creationId xmlns:a16="http://schemas.microsoft.com/office/drawing/2014/main" id="{CD70E7AF-BED9-1345-45C1-AC8009039A96}"/>
              </a:ext>
            </a:extLst>
          </p:cNvPr>
          <p:cNvCxnSpPr>
            <a:cxnSpLocks/>
          </p:cNvCxnSpPr>
          <p:nvPr/>
        </p:nvCxnSpPr>
        <p:spPr>
          <a:xfrm>
            <a:off x="4313500" y="1577601"/>
            <a:ext cx="3564999" cy="0"/>
          </a:xfrm>
          <a:prstGeom prst="line">
            <a:avLst/>
          </a:prstGeom>
          <a:ln w="28575">
            <a:solidFill>
              <a:srgbClr val="0084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rcRect l="20286" t="36398" r="62885" b="31149"/>
          <a:stretch/>
        </p:blipFill>
        <p:spPr>
          <a:xfrm>
            <a:off x="1102211" y="3135234"/>
            <a:ext cx="4733925" cy="25675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A86CA6-96B8-B3BC-EAA6-8180234F3195}"/>
              </a:ext>
            </a:extLst>
          </p:cNvPr>
          <p:cNvSpPr txBox="1"/>
          <p:nvPr/>
        </p:nvSpPr>
        <p:spPr>
          <a:xfrm>
            <a:off x="4005219" y="1884146"/>
            <a:ext cx="4181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rgbClr val="FF33CC"/>
                </a:solidFill>
                <a:latin typeface="+mn-ea"/>
                <a:cs typeface="Poppins" pitchFamily="2" charset="77"/>
              </a:rPr>
              <a:t>석회성분제거 </a:t>
            </a:r>
            <a:r>
              <a:rPr lang="en-US" altLang="ko-KR" sz="2000" dirty="0">
                <a:solidFill>
                  <a:srgbClr val="FF33CC"/>
                </a:solidFill>
                <a:latin typeface="+mn-ea"/>
                <a:cs typeface="Poppins" pitchFamily="2" charset="77"/>
              </a:rPr>
              <a:t>Test</a:t>
            </a:r>
            <a:endParaRPr lang="en-ID" sz="2000" dirty="0">
              <a:solidFill>
                <a:srgbClr val="FF33CC"/>
              </a:solidFill>
              <a:latin typeface="+mn-ea"/>
              <a:cs typeface="Poppins" pitchFamily="2" charset="7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/>
          <a:srcRect l="20563" t="40942" r="63137" b="26378"/>
          <a:stretch/>
        </p:blipFill>
        <p:spPr>
          <a:xfrm>
            <a:off x="6598759" y="3135233"/>
            <a:ext cx="4553773" cy="256755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27839" y="2615288"/>
            <a:ext cx="2674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+mn-ea"/>
                <a:cs typeface="Poppins SemiBold" panose="00000700000000000000" pitchFamily="2" charset="0"/>
              </a:rPr>
              <a:t>PERFECT FILTER </a:t>
            </a:r>
            <a:r>
              <a:rPr lang="en-US" altLang="ko-KR" dirty="0" smtClean="0">
                <a:latin typeface="+mn-ea"/>
                <a:cs typeface="Poppins SemiBold" panose="00000700000000000000" pitchFamily="2" charset="0"/>
              </a:rPr>
              <a:t> </a:t>
            </a:r>
            <a:r>
              <a:rPr lang="ko-KR" altLang="en-US" dirty="0" err="1" smtClean="0">
                <a:latin typeface="+mn-ea"/>
              </a:rPr>
              <a:t>사용전</a:t>
            </a:r>
            <a:endParaRPr lang="ko-KR" altLang="en-US" dirty="0"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34311" y="2615288"/>
            <a:ext cx="2674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+mn-ea"/>
                <a:cs typeface="Poppins SemiBold" panose="00000700000000000000" pitchFamily="2" charset="0"/>
              </a:rPr>
              <a:t>PERFECT FILTER </a:t>
            </a:r>
            <a:r>
              <a:rPr lang="en-US" altLang="ko-KR" dirty="0" smtClean="0">
                <a:latin typeface="+mn-ea"/>
                <a:cs typeface="Poppins SemiBold" panose="00000700000000000000" pitchFamily="2" charset="0"/>
              </a:rPr>
              <a:t> </a:t>
            </a:r>
            <a:r>
              <a:rPr lang="ko-KR" altLang="en-US" dirty="0" err="1" smtClean="0">
                <a:latin typeface="+mn-ea"/>
              </a:rPr>
              <a:t>사용후</a:t>
            </a:r>
            <a:endParaRPr lang="ko-KR" altLang="en-US" dirty="0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2211" y="5862649"/>
            <a:ext cx="4153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+mn-ea"/>
                <a:cs typeface="Poppins SemiBold" panose="00000700000000000000" pitchFamily="2" charset="0"/>
              </a:rPr>
              <a:t>* </a:t>
            </a:r>
            <a:r>
              <a:rPr lang="ko-KR" altLang="en-US" dirty="0" err="1" smtClean="0">
                <a:latin typeface="+mn-ea"/>
                <a:cs typeface="Poppins SemiBold" panose="00000700000000000000" pitchFamily="2" charset="0"/>
              </a:rPr>
              <a:t>수도물안에</a:t>
            </a:r>
            <a:r>
              <a:rPr lang="ko-KR" altLang="en-US" dirty="0" smtClean="0">
                <a:latin typeface="+mn-ea"/>
                <a:cs typeface="Poppins SemiBold" panose="00000700000000000000" pitchFamily="2" charset="0"/>
              </a:rPr>
              <a:t> 불순물이 남아 있는 경우</a:t>
            </a:r>
            <a:endParaRPr lang="ko-KR" altLang="en-US" dirty="0"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98759" y="5862649"/>
            <a:ext cx="3922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+mn-ea"/>
                <a:cs typeface="Poppins SemiBold" panose="00000700000000000000" pitchFamily="2" charset="0"/>
              </a:rPr>
              <a:t>* </a:t>
            </a:r>
            <a:r>
              <a:rPr lang="ko-KR" altLang="en-US" dirty="0" err="1" smtClean="0">
                <a:latin typeface="+mn-ea"/>
                <a:cs typeface="Poppins SemiBold" panose="00000700000000000000" pitchFamily="2" charset="0"/>
              </a:rPr>
              <a:t>수도물안에</a:t>
            </a:r>
            <a:r>
              <a:rPr lang="ko-KR" altLang="en-US" dirty="0" smtClean="0">
                <a:latin typeface="+mn-ea"/>
                <a:cs typeface="Poppins SemiBold" panose="00000700000000000000" pitchFamily="2" charset="0"/>
              </a:rPr>
              <a:t> 불순물이 제거된 경우</a:t>
            </a:r>
            <a:endParaRPr lang="ko-KR" altLang="en-US" dirty="0">
              <a:latin typeface="+mn-ea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68AF-01A6-4AE5-BBFE-E1EF32495FEE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10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918467" y="5058032"/>
            <a:ext cx="12073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 smtClean="0">
                <a:latin typeface="+mn-ea"/>
              </a:rPr>
              <a:t>원수</a:t>
            </a:r>
          </a:p>
          <a:p>
            <a:pPr lvl="0" algn="ctr"/>
            <a:r>
              <a:rPr lang="ko-KR" altLang="en-US" sz="1400" b="1" dirty="0" smtClean="0">
                <a:solidFill>
                  <a:prstClr val="black"/>
                </a:solidFill>
                <a:latin typeface="+mn-ea"/>
              </a:rPr>
              <a:t>병원성 세균 </a:t>
            </a:r>
            <a:endParaRPr lang="ko-KR" altLang="en-US" sz="1400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573670" y="5008988"/>
            <a:ext cx="2057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400" dirty="0" smtClean="0">
                <a:latin typeface="+mn-ea"/>
                <a:cs typeface="Poppins SemiBold" panose="00000700000000000000" pitchFamily="2" charset="0"/>
              </a:rPr>
              <a:t>PERFECT FILTER </a:t>
            </a:r>
            <a:r>
              <a:rPr lang="ko-KR" altLang="en-US" sz="1400" dirty="0" err="1" smtClean="0">
                <a:latin typeface="+mn-ea"/>
                <a:cs typeface="Poppins SemiBold" panose="00000700000000000000" pitchFamily="2" charset="0"/>
              </a:rPr>
              <a:t>처리후</a:t>
            </a:r>
            <a:endParaRPr lang="en-US" altLang="ko-KR" sz="1400" dirty="0" smtClean="0">
              <a:latin typeface="+mn-ea"/>
              <a:cs typeface="Poppins SemiBold" panose="00000700000000000000" pitchFamily="2" charset="0"/>
            </a:endParaRPr>
          </a:p>
          <a:p>
            <a:pPr lvl="0" algn="ctr"/>
            <a:r>
              <a:rPr lang="ko-KR" altLang="en-US" sz="1400" b="1" dirty="0" smtClean="0">
                <a:latin typeface="+mn-ea"/>
              </a:rPr>
              <a:t>병원성 세균</a:t>
            </a:r>
            <a:endParaRPr lang="ko-KR" altLang="en-US" sz="1400" b="1" dirty="0">
              <a:solidFill>
                <a:prstClr val="black"/>
              </a:solidFill>
              <a:latin typeface="+mn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83" t="63251" r="35907" b="9958"/>
          <a:stretch/>
        </p:blipFill>
        <p:spPr>
          <a:xfrm rot="16200000">
            <a:off x="3362866" y="2336216"/>
            <a:ext cx="2477119" cy="2464143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24" t="12700" r="33875" b="58477"/>
          <a:stretch/>
        </p:blipFill>
        <p:spPr>
          <a:xfrm rot="16200000">
            <a:off x="299862" y="2273091"/>
            <a:ext cx="2444595" cy="2525340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7011367" y="4996125"/>
            <a:ext cx="10823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 smtClean="0">
                <a:latin typeface="+mn-ea"/>
              </a:rPr>
              <a:t>원수</a:t>
            </a:r>
            <a:endParaRPr lang="en-US" altLang="ko-KR" sz="1400" dirty="0" smtClean="0">
              <a:latin typeface="+mn-ea"/>
            </a:endParaRPr>
          </a:p>
          <a:p>
            <a:pPr algn="ctr"/>
            <a:r>
              <a:rPr lang="ko-KR" altLang="en-US" sz="1400" b="1" dirty="0" err="1" smtClean="0">
                <a:latin typeface="+mn-ea"/>
              </a:rPr>
              <a:t>일반미생물</a:t>
            </a:r>
            <a:endParaRPr lang="en-US" altLang="ko-KR" sz="1400" b="1" dirty="0" smtClean="0">
              <a:latin typeface="+mn-ea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9742014" y="4921887"/>
            <a:ext cx="2057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400" dirty="0" smtClean="0">
                <a:latin typeface="+mn-ea"/>
                <a:cs typeface="Poppins SemiBold" panose="00000700000000000000" pitchFamily="2" charset="0"/>
              </a:rPr>
              <a:t>PERFECT FILTER </a:t>
            </a:r>
            <a:r>
              <a:rPr lang="ko-KR" altLang="en-US" sz="1400" dirty="0" err="1" smtClean="0">
                <a:latin typeface="+mn-ea"/>
                <a:cs typeface="Poppins SemiBold" panose="00000700000000000000" pitchFamily="2" charset="0"/>
              </a:rPr>
              <a:t>처리후</a:t>
            </a:r>
            <a:endParaRPr lang="en-US" altLang="ko-KR" sz="1400" dirty="0" smtClean="0">
              <a:latin typeface="+mn-ea"/>
              <a:cs typeface="Poppins SemiBold" panose="00000700000000000000" pitchFamily="2" charset="0"/>
            </a:endParaRPr>
          </a:p>
          <a:p>
            <a:pPr lvl="0" algn="ctr"/>
            <a:r>
              <a:rPr lang="ko-KR" altLang="en-US" sz="1400" b="1" dirty="0" err="1" smtClean="0">
                <a:solidFill>
                  <a:prstClr val="black"/>
                </a:solidFill>
                <a:latin typeface="Calibri" panose="020F0502020204030204"/>
              </a:rPr>
              <a:t>일반미생물</a:t>
            </a:r>
            <a:endParaRPr lang="en-US" altLang="ko-KR" sz="1400" b="1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4" t="12107" r="31917" b="62116"/>
          <a:stretch/>
        </p:blipFill>
        <p:spPr>
          <a:xfrm rot="16200000">
            <a:off x="6316700" y="2275607"/>
            <a:ext cx="2471683" cy="2590797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66" t="61575" r="25686" b="12111"/>
          <a:stretch/>
        </p:blipFill>
        <p:spPr>
          <a:xfrm rot="16200000">
            <a:off x="9471770" y="2339818"/>
            <a:ext cx="2477120" cy="2424411"/>
          </a:xfrm>
          <a:prstGeom prst="rect">
            <a:avLst/>
          </a:prstGeom>
        </p:spPr>
      </p:pic>
      <p:sp>
        <p:nvSpPr>
          <p:cNvPr id="2" name="오른쪽 화살표 1"/>
          <p:cNvSpPr/>
          <p:nvPr/>
        </p:nvSpPr>
        <p:spPr>
          <a:xfrm>
            <a:off x="2964059" y="3358060"/>
            <a:ext cx="290278" cy="3879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른쪽 화살표 14"/>
          <p:cNvSpPr/>
          <p:nvPr/>
        </p:nvSpPr>
        <p:spPr>
          <a:xfrm>
            <a:off x="9033671" y="3340665"/>
            <a:ext cx="290278" cy="3879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962E7D-B3CF-1C5E-FC91-454A3F6211DA}"/>
              </a:ext>
            </a:extLst>
          </p:cNvPr>
          <p:cNvSpPr txBox="1"/>
          <p:nvPr/>
        </p:nvSpPr>
        <p:spPr>
          <a:xfrm>
            <a:off x="1663638" y="5885626"/>
            <a:ext cx="8864722" cy="6106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물안에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있는 병원성 세균과 일반미생물이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GCOOP PERFECT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FILTER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처리 후 줄어드는 것을 확인할 수 있으며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병원성 세균과 일반미생물을 제거해주는 효과가 있는 것을 알 수 있음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6EEDF0-73A9-1B85-B61E-CE4E3798C0F2}"/>
              </a:ext>
            </a:extLst>
          </p:cNvPr>
          <p:cNvSpPr txBox="1"/>
          <p:nvPr/>
        </p:nvSpPr>
        <p:spPr>
          <a:xfrm>
            <a:off x="3316353" y="663773"/>
            <a:ext cx="5559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dirty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PERFECT </a:t>
            </a:r>
            <a:r>
              <a:rPr lang="en-US" altLang="ko-KR" sz="3200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FILTER TEST</a:t>
            </a:r>
            <a:endParaRPr lang="en-ID" sz="32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Poppins" pitchFamily="2" charset="77"/>
            </a:endParaRPr>
          </a:p>
        </p:txBody>
      </p:sp>
      <p:cxnSp>
        <p:nvCxnSpPr>
          <p:cNvPr id="23" name="Straight Connector 30">
            <a:extLst>
              <a:ext uri="{FF2B5EF4-FFF2-40B4-BE49-F238E27FC236}">
                <a16:creationId xmlns:a16="http://schemas.microsoft.com/office/drawing/2014/main" id="{CD70E7AF-BED9-1345-45C1-AC8009039A96}"/>
              </a:ext>
            </a:extLst>
          </p:cNvPr>
          <p:cNvCxnSpPr>
            <a:cxnSpLocks/>
          </p:cNvCxnSpPr>
          <p:nvPr/>
        </p:nvCxnSpPr>
        <p:spPr>
          <a:xfrm>
            <a:off x="4313500" y="1273035"/>
            <a:ext cx="3564999" cy="0"/>
          </a:xfrm>
          <a:prstGeom prst="line">
            <a:avLst/>
          </a:prstGeom>
          <a:ln w="28575">
            <a:solidFill>
              <a:srgbClr val="0084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AA86CA6-96B8-B3BC-EAA6-8180234F3195}"/>
              </a:ext>
            </a:extLst>
          </p:cNvPr>
          <p:cNvSpPr txBox="1"/>
          <p:nvPr/>
        </p:nvSpPr>
        <p:spPr>
          <a:xfrm>
            <a:off x="4005219" y="1579580"/>
            <a:ext cx="4181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rgbClr val="FF33CC"/>
                </a:solidFill>
                <a:latin typeface="+mn-ea"/>
                <a:cs typeface="Poppins" pitchFamily="2" charset="77"/>
              </a:rPr>
              <a:t>미생물 </a:t>
            </a:r>
            <a:r>
              <a:rPr lang="en-US" altLang="ko-KR" sz="2000" dirty="0" smtClean="0">
                <a:solidFill>
                  <a:srgbClr val="FF33CC"/>
                </a:solidFill>
                <a:latin typeface="+mn-ea"/>
                <a:cs typeface="Poppins" pitchFamily="2" charset="77"/>
              </a:rPr>
              <a:t>Test</a:t>
            </a:r>
            <a:endParaRPr lang="en-ID" sz="2000" dirty="0">
              <a:solidFill>
                <a:srgbClr val="FF33CC"/>
              </a:solidFill>
              <a:latin typeface="+mn-ea"/>
              <a:cs typeface="Poppins" pitchFamily="2" charset="7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68AF-01A6-4AE5-BBFE-E1EF32495FEE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651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416EEDF0-73A9-1B85-B61E-CE4E3798C0F2}"/>
              </a:ext>
            </a:extLst>
          </p:cNvPr>
          <p:cNvSpPr txBox="1"/>
          <p:nvPr/>
        </p:nvSpPr>
        <p:spPr>
          <a:xfrm>
            <a:off x="3316353" y="663773"/>
            <a:ext cx="5559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dirty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PERFECT </a:t>
            </a:r>
            <a:r>
              <a:rPr lang="en-US" altLang="ko-KR" sz="3200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FILTER TEST</a:t>
            </a:r>
            <a:endParaRPr lang="en-ID" sz="32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Poppins" pitchFamily="2" charset="77"/>
            </a:endParaRPr>
          </a:p>
        </p:txBody>
      </p:sp>
      <p:cxnSp>
        <p:nvCxnSpPr>
          <p:cNvPr id="18" name="Straight Connector 30">
            <a:extLst>
              <a:ext uri="{FF2B5EF4-FFF2-40B4-BE49-F238E27FC236}">
                <a16:creationId xmlns:a16="http://schemas.microsoft.com/office/drawing/2014/main" id="{CD70E7AF-BED9-1345-45C1-AC8009039A96}"/>
              </a:ext>
            </a:extLst>
          </p:cNvPr>
          <p:cNvCxnSpPr>
            <a:cxnSpLocks/>
          </p:cNvCxnSpPr>
          <p:nvPr/>
        </p:nvCxnSpPr>
        <p:spPr>
          <a:xfrm>
            <a:off x="4313500" y="1273035"/>
            <a:ext cx="3564999" cy="0"/>
          </a:xfrm>
          <a:prstGeom prst="line">
            <a:avLst/>
          </a:prstGeom>
          <a:ln w="28575">
            <a:solidFill>
              <a:srgbClr val="0084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A86CA6-96B8-B3BC-EAA6-8180234F3195}"/>
              </a:ext>
            </a:extLst>
          </p:cNvPr>
          <p:cNvSpPr txBox="1"/>
          <p:nvPr/>
        </p:nvSpPr>
        <p:spPr>
          <a:xfrm>
            <a:off x="4005219" y="1579580"/>
            <a:ext cx="4181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solidFill>
                  <a:srgbClr val="FF33CC"/>
                </a:solidFill>
                <a:latin typeface="+mn-ea"/>
                <a:cs typeface="Poppins" pitchFamily="2" charset="77"/>
              </a:rPr>
              <a:t>세슘</a:t>
            </a:r>
            <a:r>
              <a:rPr lang="ko-KR" altLang="en-US" sz="2000" dirty="0" smtClean="0">
                <a:solidFill>
                  <a:srgbClr val="FF33CC"/>
                </a:solidFill>
                <a:latin typeface="+mn-ea"/>
                <a:cs typeface="Poppins" pitchFamily="2" charset="77"/>
              </a:rPr>
              <a:t> 제거 </a:t>
            </a:r>
            <a:r>
              <a:rPr lang="en-US" altLang="ko-KR" sz="2000" dirty="0">
                <a:solidFill>
                  <a:srgbClr val="FF33CC"/>
                </a:solidFill>
                <a:latin typeface="+mn-ea"/>
                <a:cs typeface="Poppins" pitchFamily="2" charset="77"/>
              </a:rPr>
              <a:t>Test</a:t>
            </a:r>
            <a:endParaRPr lang="en-ID" sz="2000" dirty="0">
              <a:solidFill>
                <a:srgbClr val="FF33CC"/>
              </a:solidFill>
              <a:latin typeface="+mn-ea"/>
              <a:cs typeface="Poppins" pitchFamily="2" charset="7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224923"/>
              </p:ext>
            </p:extLst>
          </p:nvPr>
        </p:nvGraphicFramePr>
        <p:xfrm>
          <a:off x="1377206" y="5545496"/>
          <a:ext cx="4718794" cy="883920"/>
        </p:xfrm>
        <a:graphic>
          <a:graphicData uri="http://schemas.openxmlformats.org/drawingml/2006/table">
            <a:tbl>
              <a:tblPr/>
              <a:tblGrid>
                <a:gridCol w="1339373">
                  <a:extLst>
                    <a:ext uri="{9D8B030D-6E8A-4147-A177-3AD203B41FA5}">
                      <a16:colId xmlns:a16="http://schemas.microsoft.com/office/drawing/2014/main" val="3225910726"/>
                    </a:ext>
                  </a:extLst>
                </a:gridCol>
                <a:gridCol w="483821">
                  <a:extLst>
                    <a:ext uri="{9D8B030D-6E8A-4147-A177-3AD203B41FA5}">
                      <a16:colId xmlns:a16="http://schemas.microsoft.com/office/drawing/2014/main" val="2732565921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2439552941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524538345"/>
                    </a:ext>
                  </a:extLst>
                </a:gridCol>
                <a:gridCol w="477520">
                  <a:extLst>
                    <a:ext uri="{9D8B030D-6E8A-4147-A177-3AD203B41FA5}">
                      <a16:colId xmlns:a16="http://schemas.microsoft.com/office/drawing/2014/main" val="1967838161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867160222"/>
                    </a:ext>
                  </a:extLst>
                </a:gridCol>
                <a:gridCol w="477520">
                  <a:extLst>
                    <a:ext uri="{9D8B030D-6E8A-4147-A177-3AD203B41FA5}">
                      <a16:colId xmlns:a16="http://schemas.microsoft.com/office/drawing/2014/main" val="2649375797"/>
                    </a:ext>
                  </a:extLst>
                </a:gridCol>
                <a:gridCol w="447040">
                  <a:extLst>
                    <a:ext uri="{9D8B030D-6E8A-4147-A177-3AD203B41FA5}">
                      <a16:colId xmlns:a16="http://schemas.microsoft.com/office/drawing/2014/main" val="3359585020"/>
                    </a:ext>
                  </a:extLst>
                </a:gridCol>
              </a:tblGrid>
              <a:tr h="2209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흡착재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사용량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(g)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403849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세슘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최종농도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(ppm)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74.00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6944588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세슘 흡착량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22.50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15.00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11.30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8.10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4.20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7525272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제거율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24.49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45.92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61.22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69.39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82.65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84.69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7825881"/>
                  </a:ext>
                </a:extLst>
              </a:tr>
            </a:tbl>
          </a:graphicData>
        </a:graphic>
      </p:graphicFrame>
      <p:grpSp>
        <p:nvGrpSpPr>
          <p:cNvPr id="15" name="그룹 14"/>
          <p:cNvGrpSpPr/>
          <p:nvPr/>
        </p:nvGrpSpPr>
        <p:grpSpPr>
          <a:xfrm>
            <a:off x="1669516" y="2062312"/>
            <a:ext cx="3722970" cy="3111380"/>
            <a:chOff x="308495" y="2705901"/>
            <a:chExt cx="4005005" cy="3303114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3"/>
            <a:srcRect t="19" r="48616" b="1149"/>
            <a:stretch/>
          </p:blipFill>
          <p:spPr>
            <a:xfrm>
              <a:off x="308495" y="2705901"/>
              <a:ext cx="4005005" cy="3303114"/>
            </a:xfrm>
            <a:prstGeom prst="rect">
              <a:avLst/>
            </a:prstGeom>
          </p:spPr>
        </p:pic>
        <p:sp>
          <p:nvSpPr>
            <p:cNvPr id="13" name="직사각형 12"/>
            <p:cNvSpPr/>
            <p:nvPr/>
          </p:nvSpPr>
          <p:spPr>
            <a:xfrm>
              <a:off x="3253740" y="5067300"/>
              <a:ext cx="781959" cy="441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2080260" y="5783580"/>
              <a:ext cx="1051560" cy="2254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2038989" y="5755478"/>
              <a:ext cx="119776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ctr"/>
              <a:r>
                <a:rPr lang="ko-KR" altLang="en-US" sz="1000" dirty="0" err="1">
                  <a:solidFill>
                    <a:srgbClr val="000000"/>
                  </a:solidFill>
                  <a:latin typeface="+mn-ea"/>
                </a:rPr>
                <a:t>흡착재</a:t>
              </a:r>
              <a:r>
                <a:rPr lang="ko-KR" altLang="en-US" sz="1000" dirty="0">
                  <a:solidFill>
                    <a:srgbClr val="000000"/>
                  </a:solidFill>
                  <a:latin typeface="+mn-ea"/>
                </a:rPr>
                <a:t> 사용량 </a:t>
              </a:r>
              <a:r>
                <a:rPr lang="en-US" altLang="ko-KR" sz="1000" dirty="0">
                  <a:solidFill>
                    <a:srgbClr val="000000"/>
                  </a:solidFill>
                  <a:latin typeface="+mn-ea"/>
                </a:rPr>
                <a:t>(g)</a:t>
              </a: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709429" y="4049320"/>
              <a:ext cx="137127" cy="7284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/>
            <p:cNvSpPr/>
            <p:nvPr/>
          </p:nvSpPr>
          <p:spPr>
            <a:xfrm rot="16200000">
              <a:off x="339366" y="4268265"/>
              <a:ext cx="76815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ctr"/>
              <a:r>
                <a:rPr lang="ko-KR" altLang="en-US" sz="1000" smtClean="0">
                  <a:solidFill>
                    <a:srgbClr val="000000"/>
                  </a:solidFill>
                  <a:latin typeface="+mn-ea"/>
                </a:rPr>
                <a:t>제거율 </a:t>
              </a:r>
              <a:r>
                <a:rPr lang="en-US" altLang="ko-KR" sz="1000" dirty="0">
                  <a:solidFill>
                    <a:srgbClr val="000000"/>
                  </a:solidFill>
                  <a:latin typeface="+mn-ea"/>
                </a:rPr>
                <a:t>(g)</a:t>
              </a: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1731091" y="2757518"/>
              <a:ext cx="1548513" cy="2572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2038989" y="2913126"/>
              <a:ext cx="8707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ctr"/>
              <a:r>
                <a:rPr lang="ko-KR" altLang="en-US" sz="1000" dirty="0" err="1" smtClean="0">
                  <a:solidFill>
                    <a:srgbClr val="000000"/>
                  </a:solidFill>
                  <a:latin typeface="+mn-ea"/>
                </a:rPr>
                <a:t>세슘</a:t>
              </a:r>
              <a:r>
                <a:rPr lang="ko-KR" altLang="en-US" sz="1000" dirty="0" smtClean="0">
                  <a:solidFill>
                    <a:srgbClr val="000000"/>
                  </a:solidFill>
                  <a:latin typeface="+mn-ea"/>
                </a:rPr>
                <a:t> 제거율</a:t>
              </a:r>
              <a:endParaRPr lang="en-US" altLang="ko-KR" sz="1000" dirty="0">
                <a:solidFill>
                  <a:srgbClr val="000000"/>
                </a:solidFill>
                <a:latin typeface="+mn-ea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6962E7D-B3CF-1C5E-FC91-454A3F6211DA}"/>
              </a:ext>
            </a:extLst>
          </p:cNvPr>
          <p:cNvSpPr txBox="1"/>
          <p:nvPr/>
        </p:nvSpPr>
        <p:spPr>
          <a:xfrm>
            <a:off x="6766993" y="2879338"/>
            <a:ext cx="240748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- </a:t>
            </a:r>
            <a:r>
              <a:rPr lang="ko-KR" altLang="en-US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세슘</a:t>
            </a:r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ko-KR" altLang="en-US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흡착량</a:t>
            </a:r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평가</a:t>
            </a:r>
            <a:endParaRPr lang="en-US" altLang="ko-KR" sz="14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7049F12-4B43-086E-E09D-93B888ADA251}"/>
              </a:ext>
            </a:extLst>
          </p:cNvPr>
          <p:cNvSpPr txBox="1"/>
          <p:nvPr/>
        </p:nvSpPr>
        <p:spPr>
          <a:xfrm>
            <a:off x="6766993" y="2455774"/>
            <a:ext cx="393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atin typeface="+mn-ea"/>
                <a:cs typeface="Poppins SemiBold" panose="00000700000000000000" pitchFamily="2" charset="0"/>
              </a:rPr>
              <a:t>#1. </a:t>
            </a:r>
            <a:r>
              <a:rPr lang="ko-KR" altLang="en-US" sz="1600" b="1" dirty="0" smtClean="0">
                <a:latin typeface="+mn-ea"/>
                <a:cs typeface="Poppins SemiBold" panose="00000700000000000000" pitchFamily="2" charset="0"/>
              </a:rPr>
              <a:t>실험 목표</a:t>
            </a:r>
            <a:endParaRPr lang="en-ID" sz="1600" b="1" dirty="0">
              <a:latin typeface="+mn-ea"/>
              <a:cs typeface="Poppins SemiBold" panose="000007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962E7D-B3CF-1C5E-FC91-454A3F6211DA}"/>
              </a:ext>
            </a:extLst>
          </p:cNvPr>
          <p:cNvSpPr txBox="1"/>
          <p:nvPr/>
        </p:nvSpPr>
        <p:spPr>
          <a:xfrm>
            <a:off x="6766993" y="4096746"/>
            <a:ext cx="351263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세슘</a:t>
            </a:r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최초 농도 </a:t>
            </a:r>
            <a:r>
              <a:rPr lang="en-US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: 100ppm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부피</a:t>
            </a:r>
            <a:r>
              <a:rPr lang="en-US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: 30ml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시간 </a:t>
            </a:r>
            <a:r>
              <a:rPr lang="en-US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: 24hr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흡착제 </a:t>
            </a:r>
            <a:r>
              <a:rPr lang="en-US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: </a:t>
            </a:r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바이오 흡착 소재</a:t>
            </a:r>
            <a:endParaRPr lang="en-US" altLang="ko-KR" sz="14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7049F12-4B43-086E-E09D-93B888ADA251}"/>
              </a:ext>
            </a:extLst>
          </p:cNvPr>
          <p:cNvSpPr txBox="1"/>
          <p:nvPr/>
        </p:nvSpPr>
        <p:spPr>
          <a:xfrm>
            <a:off x="6766993" y="3673182"/>
            <a:ext cx="393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  <a:cs typeface="Poppins SemiBold" panose="00000700000000000000" pitchFamily="2" charset="0"/>
              </a:rPr>
              <a:t>#2. </a:t>
            </a:r>
            <a:r>
              <a:rPr lang="ko-KR" altLang="en-US" sz="1600" b="1" dirty="0" smtClean="0">
                <a:latin typeface="+mn-ea"/>
                <a:cs typeface="Poppins SemiBold" panose="00000700000000000000" pitchFamily="2" charset="0"/>
              </a:rPr>
              <a:t>실험 방법</a:t>
            </a:r>
            <a:endParaRPr lang="en-ID" sz="1600" b="1" dirty="0">
              <a:latin typeface="+mn-ea"/>
              <a:cs typeface="Poppins SemiBold" panose="00000700000000000000" pitchFamily="2" charset="0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68AF-01A6-4AE5-BBFE-E1EF32495FEE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039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416EEDF0-73A9-1B85-B61E-CE4E3798C0F2}"/>
              </a:ext>
            </a:extLst>
          </p:cNvPr>
          <p:cNvSpPr txBox="1"/>
          <p:nvPr/>
        </p:nvSpPr>
        <p:spPr>
          <a:xfrm>
            <a:off x="3316353" y="968339"/>
            <a:ext cx="5559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Poppins" pitchFamily="2" charset="77"/>
              </a:rPr>
              <a:t>시험성적서</a:t>
            </a:r>
            <a:endParaRPr lang="en-ID" sz="32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Poppins" pitchFamily="2" charset="77"/>
            </a:endParaRPr>
          </a:p>
        </p:txBody>
      </p:sp>
      <p:cxnSp>
        <p:nvCxnSpPr>
          <p:cNvPr id="18" name="Straight Connector 30">
            <a:extLst>
              <a:ext uri="{FF2B5EF4-FFF2-40B4-BE49-F238E27FC236}">
                <a16:creationId xmlns:a16="http://schemas.microsoft.com/office/drawing/2014/main" id="{CD70E7AF-BED9-1345-45C1-AC8009039A96}"/>
              </a:ext>
            </a:extLst>
          </p:cNvPr>
          <p:cNvCxnSpPr>
            <a:cxnSpLocks/>
          </p:cNvCxnSpPr>
          <p:nvPr/>
        </p:nvCxnSpPr>
        <p:spPr>
          <a:xfrm>
            <a:off x="4594852" y="1577601"/>
            <a:ext cx="3564999" cy="0"/>
          </a:xfrm>
          <a:prstGeom prst="line">
            <a:avLst/>
          </a:prstGeom>
          <a:ln w="28575">
            <a:solidFill>
              <a:srgbClr val="0084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rcRect l="25417" t="16074" r="42667" b="4667"/>
          <a:stretch/>
        </p:blipFill>
        <p:spPr>
          <a:xfrm>
            <a:off x="403348" y="1950719"/>
            <a:ext cx="2913005" cy="406908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/>
          <a:srcRect l="25833" t="16074" r="42917" b="4667"/>
          <a:stretch/>
        </p:blipFill>
        <p:spPr>
          <a:xfrm>
            <a:off x="3168772" y="1950719"/>
            <a:ext cx="2852159" cy="406908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/>
          <a:srcRect l="25583" t="16073" r="42583" b="4816"/>
          <a:stretch/>
        </p:blipFill>
        <p:spPr>
          <a:xfrm>
            <a:off x="6081777" y="1950720"/>
            <a:ext cx="2910840" cy="406908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/>
          <a:srcRect l="25384" t="15299" r="42821" b="4929"/>
          <a:stretch/>
        </p:blipFill>
        <p:spPr>
          <a:xfrm>
            <a:off x="8992617" y="1950720"/>
            <a:ext cx="2941473" cy="4069079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132562" y="6209713"/>
            <a:ext cx="9653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미국 원수</a:t>
            </a:r>
            <a:endParaRPr lang="ko-KR" altLang="en-US" sz="1400" dirty="0"/>
          </a:p>
        </p:txBody>
      </p:sp>
      <p:sp>
        <p:nvSpPr>
          <p:cNvPr id="15" name="직사각형 14"/>
          <p:cNvSpPr/>
          <p:nvPr/>
        </p:nvSpPr>
        <p:spPr>
          <a:xfrm>
            <a:off x="3704974" y="6101992"/>
            <a:ext cx="1934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미국</a:t>
            </a:r>
            <a:endParaRPr lang="en-US" altLang="ko-KR" sz="1400" dirty="0" smtClean="0">
              <a:latin typeface="Noto Sans CJK KR Bold" panose="020B0800000000000000" pitchFamily="34" charset="-127"/>
              <a:ea typeface="Noto Sans CJK KR Bold" panose="020B0800000000000000" pitchFamily="34" charset="-127"/>
              <a:cs typeface="Poppins SemiBold" panose="00000700000000000000" pitchFamily="2" charset="0"/>
            </a:endParaRPr>
          </a:p>
          <a:p>
            <a:pPr algn="ctr"/>
            <a:r>
              <a:rPr lang="en-US" altLang="ko-KR" sz="1400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PERFECT FILTER </a:t>
            </a:r>
            <a:r>
              <a:rPr lang="ko-KR" altLang="en-US" sz="1400" dirty="0" err="1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처리후</a:t>
            </a:r>
            <a:endParaRPr lang="ko-KR" altLang="en-US" sz="1400" dirty="0"/>
          </a:p>
        </p:txBody>
      </p:sp>
      <p:sp>
        <p:nvSpPr>
          <p:cNvPr id="16" name="직사각형 15"/>
          <p:cNvSpPr/>
          <p:nvPr/>
        </p:nvSpPr>
        <p:spPr>
          <a:xfrm>
            <a:off x="7126962" y="6239029"/>
            <a:ext cx="11448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베트남 원수</a:t>
            </a:r>
            <a:endParaRPr lang="ko-KR" altLang="en-US" sz="1400" dirty="0"/>
          </a:p>
        </p:txBody>
      </p:sp>
      <p:sp>
        <p:nvSpPr>
          <p:cNvPr id="19" name="직사각형 18"/>
          <p:cNvSpPr/>
          <p:nvPr/>
        </p:nvSpPr>
        <p:spPr>
          <a:xfrm>
            <a:off x="9699374" y="6131308"/>
            <a:ext cx="1934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베트남</a:t>
            </a:r>
            <a:endParaRPr lang="en-US" altLang="ko-KR" sz="1400" dirty="0" smtClean="0">
              <a:latin typeface="Noto Sans CJK KR Bold" panose="020B0800000000000000" pitchFamily="34" charset="-127"/>
              <a:ea typeface="Noto Sans CJK KR Bold" panose="020B0800000000000000" pitchFamily="34" charset="-127"/>
              <a:cs typeface="Poppins SemiBold" panose="00000700000000000000" pitchFamily="2" charset="0"/>
            </a:endParaRPr>
          </a:p>
          <a:p>
            <a:pPr algn="ctr"/>
            <a:r>
              <a:rPr lang="en-US" altLang="ko-KR" sz="1400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PERFECT FILTER </a:t>
            </a:r>
            <a:r>
              <a:rPr lang="ko-KR" altLang="en-US" sz="1400" dirty="0" err="1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처리후</a:t>
            </a:r>
            <a:endParaRPr lang="ko-KR" altLang="en-US" sz="1400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68AF-01A6-4AE5-BBFE-E1EF32495FEE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909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id="{C8C66C3C-CACB-FCD9-7167-1209328D8603}"/>
              </a:ext>
            </a:extLst>
          </p:cNvPr>
          <p:cNvGrpSpPr/>
          <p:nvPr/>
        </p:nvGrpSpPr>
        <p:grpSpPr>
          <a:xfrm>
            <a:off x="726558" y="1886758"/>
            <a:ext cx="5690366" cy="3739681"/>
            <a:chOff x="1148798" y="2306859"/>
            <a:chExt cx="4785073" cy="3248673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71609DB7-46A9-C325-5804-F2D6A07D38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30" b="2430"/>
            <a:stretch/>
          </p:blipFill>
          <p:spPr>
            <a:xfrm>
              <a:off x="3575454" y="2306859"/>
              <a:ext cx="2358417" cy="3248672"/>
            </a:xfrm>
            <a:prstGeom prst="rect">
              <a:avLst/>
            </a:prstGeom>
            <a:ln>
              <a:solidFill>
                <a:srgbClr val="008489"/>
              </a:solidFill>
            </a:ln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852688D9-2FF4-117F-9C6B-0A562D703D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66" b="3633"/>
            <a:stretch/>
          </p:blipFill>
          <p:spPr>
            <a:xfrm>
              <a:off x="1148798" y="2306859"/>
              <a:ext cx="2358417" cy="3248673"/>
            </a:xfrm>
            <a:prstGeom prst="rect">
              <a:avLst/>
            </a:prstGeom>
            <a:ln>
              <a:solidFill>
                <a:srgbClr val="008489"/>
              </a:solidFill>
            </a:ln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416EEDF0-73A9-1B85-B61E-CE4E3798C0F2}"/>
              </a:ext>
            </a:extLst>
          </p:cNvPr>
          <p:cNvSpPr txBox="1"/>
          <p:nvPr/>
        </p:nvSpPr>
        <p:spPr>
          <a:xfrm>
            <a:off x="792094" y="865308"/>
            <a:ext cx="5559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Poppins" pitchFamily="2" charset="77"/>
              </a:rPr>
              <a:t>특허증</a:t>
            </a:r>
            <a:endParaRPr lang="en-ID" sz="32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Poppins" pitchFamily="2" charset="77"/>
            </a:endParaRPr>
          </a:p>
        </p:txBody>
      </p:sp>
      <p:cxnSp>
        <p:nvCxnSpPr>
          <p:cNvPr id="18" name="Straight Connector 30">
            <a:extLst>
              <a:ext uri="{FF2B5EF4-FFF2-40B4-BE49-F238E27FC236}">
                <a16:creationId xmlns:a16="http://schemas.microsoft.com/office/drawing/2014/main" id="{CD70E7AF-BED9-1345-45C1-AC8009039A96}"/>
              </a:ext>
            </a:extLst>
          </p:cNvPr>
          <p:cNvCxnSpPr>
            <a:cxnSpLocks/>
          </p:cNvCxnSpPr>
          <p:nvPr/>
        </p:nvCxnSpPr>
        <p:spPr>
          <a:xfrm>
            <a:off x="1789241" y="1474570"/>
            <a:ext cx="3564999" cy="0"/>
          </a:xfrm>
          <a:prstGeom prst="line">
            <a:avLst/>
          </a:prstGeom>
          <a:ln w="28575">
            <a:solidFill>
              <a:srgbClr val="0084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68AF-01A6-4AE5-BBFE-E1EF32495FEE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42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63"/>
            <a:ext cx="12192000" cy="6858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DB9FAC80-5569-8E0D-34CE-7137EEFBAE07}"/>
              </a:ext>
            </a:extLst>
          </p:cNvPr>
          <p:cNvGrpSpPr/>
          <p:nvPr/>
        </p:nvGrpSpPr>
        <p:grpSpPr>
          <a:xfrm>
            <a:off x="6537085" y="1102898"/>
            <a:ext cx="4721528" cy="5192058"/>
            <a:chOff x="6131621" y="1001175"/>
            <a:chExt cx="4721528" cy="519205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545E645-C8A4-DF6C-860C-B7667DDC87CB}"/>
                </a:ext>
              </a:extLst>
            </p:cNvPr>
            <p:cNvSpPr txBox="1"/>
            <p:nvPr/>
          </p:nvSpPr>
          <p:spPr>
            <a:xfrm>
              <a:off x="6131621" y="1001175"/>
              <a:ext cx="472152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dirty="0">
                  <a:latin typeface="Noto Sans CJK KR Bold" panose="020B0800000000000000" pitchFamily="34" charset="-127"/>
                  <a:ea typeface="Noto Sans CJK KR Bold" panose="020B0800000000000000" pitchFamily="34" charset="-127"/>
                  <a:cs typeface="Poppins SemiBold" panose="00000700000000000000" pitchFamily="2" charset="0"/>
                </a:rPr>
                <a:t>PERFECT </a:t>
              </a:r>
              <a:r>
                <a:rPr lang="en-US" altLang="ko-KR" sz="2500" dirty="0" smtClean="0">
                  <a:latin typeface="Noto Sans CJK KR Bold" panose="020B0800000000000000" pitchFamily="34" charset="-127"/>
                  <a:ea typeface="Noto Sans CJK KR Bold" panose="020B0800000000000000" pitchFamily="34" charset="-127"/>
                  <a:cs typeface="Poppins SemiBold" panose="00000700000000000000" pitchFamily="2" charset="0"/>
                </a:rPr>
                <a:t>FILTER </a:t>
              </a:r>
              <a:r>
                <a:rPr lang="en-US" altLang="ko-KR" sz="2500" dirty="0" smtClean="0">
                  <a:latin typeface="+mn-ea"/>
                  <a:cs typeface="Poppins SemiBold" panose="00000700000000000000" pitchFamily="2" charset="0"/>
                </a:rPr>
                <a:t>Spec</a:t>
              </a:r>
              <a:endParaRPr lang="en-ID" sz="25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15CB4FA-5C18-E8A8-695A-88F4776A4E1F}"/>
                </a:ext>
              </a:extLst>
            </p:cNvPr>
            <p:cNvSpPr txBox="1"/>
            <p:nvPr/>
          </p:nvSpPr>
          <p:spPr>
            <a:xfrm>
              <a:off x="6150407" y="1566448"/>
              <a:ext cx="8671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제품용도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cxnSp>
          <p:nvCxnSpPr>
            <p:cNvPr id="17" name="Straight Connector 30">
              <a:extLst>
                <a:ext uri="{FF2B5EF4-FFF2-40B4-BE49-F238E27FC236}">
                  <a16:creationId xmlns:a16="http://schemas.microsoft.com/office/drawing/2014/main" id="{03167E58-7B03-C232-A46E-36161F53FFB4}"/>
                </a:ext>
              </a:extLst>
            </p:cNvPr>
            <p:cNvCxnSpPr>
              <a:cxnSpLocks/>
            </p:cNvCxnSpPr>
            <p:nvPr/>
          </p:nvCxnSpPr>
          <p:spPr>
            <a:xfrm>
              <a:off x="6205778" y="1475946"/>
              <a:ext cx="4647371" cy="0"/>
            </a:xfrm>
            <a:prstGeom prst="line">
              <a:avLst/>
            </a:prstGeom>
            <a:ln w="28575">
              <a:solidFill>
                <a:srgbClr val="71D9D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8822CE2-C95C-68D3-D905-15A26788262A}"/>
                </a:ext>
              </a:extLst>
            </p:cNvPr>
            <p:cNvSpPr txBox="1"/>
            <p:nvPr/>
          </p:nvSpPr>
          <p:spPr>
            <a:xfrm>
              <a:off x="7193302" y="1574108"/>
              <a:ext cx="23622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spc="100" dirty="0" err="1" smtClean="0">
                  <a:latin typeface="+mn-ea"/>
                  <a:cs typeface="Poppins SemiBold" panose="00000700000000000000" pitchFamily="2" charset="0"/>
                </a:rPr>
                <a:t>샤워필터</a:t>
              </a:r>
              <a:r>
                <a:rPr lang="ko-KR" altLang="en-US" sz="1100" spc="100" dirty="0" smtClean="0">
                  <a:latin typeface="+mn-ea"/>
                  <a:cs typeface="Poppins SemiBold" panose="00000700000000000000" pitchFamily="2" charset="0"/>
                </a:rPr>
                <a:t> 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9EFF8A5-0C9C-2799-1764-AB7BE896C4A1}"/>
                </a:ext>
              </a:extLst>
            </p:cNvPr>
            <p:cNvSpPr txBox="1"/>
            <p:nvPr/>
          </p:nvSpPr>
          <p:spPr>
            <a:xfrm>
              <a:off x="6150407" y="1856949"/>
              <a:ext cx="8671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사용기간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B853814-EE38-0082-E919-47CED15BB685}"/>
                </a:ext>
              </a:extLst>
            </p:cNvPr>
            <p:cNvSpPr txBox="1"/>
            <p:nvPr/>
          </p:nvSpPr>
          <p:spPr>
            <a:xfrm>
              <a:off x="7193302" y="1864609"/>
              <a:ext cx="23622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수질 및 사용량에 따라 다름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796C284-14F1-0C63-38BD-B24874EB8321}"/>
                </a:ext>
              </a:extLst>
            </p:cNvPr>
            <p:cNvSpPr txBox="1"/>
            <p:nvPr/>
          </p:nvSpPr>
          <p:spPr>
            <a:xfrm>
              <a:off x="7193302" y="2155110"/>
              <a:ext cx="33651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유럽기준 </a:t>
              </a:r>
              <a:r>
                <a:rPr lang="en-US" altLang="ko-KR" sz="1100" spc="100" dirty="0">
                  <a:latin typeface="+mn-ea"/>
                  <a:cs typeface="Poppins SemiBold" panose="00000700000000000000" pitchFamily="2" charset="0"/>
                </a:rPr>
                <a:t>: </a:t>
              </a:r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약 </a:t>
              </a:r>
              <a:r>
                <a:rPr lang="en-US" altLang="ko-KR" sz="1100" spc="100" dirty="0" smtClean="0">
                  <a:latin typeface="+mn-ea"/>
                  <a:cs typeface="Poppins SemiBold" panose="00000700000000000000" pitchFamily="2" charset="0"/>
                </a:rPr>
                <a:t>2-4</a:t>
              </a:r>
              <a:r>
                <a:rPr lang="ko-KR" altLang="en-US" sz="1100" spc="100" dirty="0" smtClean="0">
                  <a:latin typeface="+mn-ea"/>
                  <a:cs typeface="Poppins SemiBold" panose="00000700000000000000" pitchFamily="2" charset="0"/>
                </a:rPr>
                <a:t>주</a:t>
              </a:r>
              <a:r>
                <a:rPr lang="en-US" altLang="ko-KR" sz="1100" spc="100" dirty="0">
                  <a:latin typeface="+mn-ea"/>
                  <a:cs typeface="Poppins SemiBold" panose="00000700000000000000" pitchFamily="2" charset="0"/>
                </a:rPr>
                <a:t>, </a:t>
              </a:r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동남아 기준</a:t>
              </a:r>
              <a:r>
                <a:rPr lang="en-US" altLang="ko-KR" sz="1100" spc="100" dirty="0">
                  <a:latin typeface="+mn-ea"/>
                  <a:cs typeface="Poppins SemiBold" panose="00000700000000000000" pitchFamily="2" charset="0"/>
                </a:rPr>
                <a:t>: </a:t>
              </a:r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약 </a:t>
              </a:r>
              <a:r>
                <a:rPr lang="en-US" altLang="ko-KR" sz="1100" spc="100" dirty="0" smtClean="0">
                  <a:latin typeface="+mn-ea"/>
                  <a:cs typeface="Poppins SemiBold" panose="00000700000000000000" pitchFamily="2" charset="0"/>
                </a:rPr>
                <a:t>3-5</a:t>
              </a:r>
              <a:r>
                <a:rPr lang="ko-KR" altLang="en-US" sz="1100" spc="100" dirty="0" smtClean="0">
                  <a:latin typeface="+mn-ea"/>
                  <a:cs typeface="Poppins SemiBold" panose="00000700000000000000" pitchFamily="2" charset="0"/>
                </a:rPr>
                <a:t>주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84FFF0C-98E0-9EEF-110F-105AE64CA06C}"/>
                </a:ext>
              </a:extLst>
            </p:cNvPr>
            <p:cNvSpPr txBox="1"/>
            <p:nvPr/>
          </p:nvSpPr>
          <p:spPr>
            <a:xfrm>
              <a:off x="6150407" y="2437951"/>
              <a:ext cx="8671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주 성 분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9EF0CB8-9C4E-E08D-3C5B-DD83DA5CE416}"/>
                </a:ext>
              </a:extLst>
            </p:cNvPr>
            <p:cNvSpPr txBox="1"/>
            <p:nvPr/>
          </p:nvSpPr>
          <p:spPr>
            <a:xfrm>
              <a:off x="7193302" y="2445611"/>
              <a:ext cx="23622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바이오 흡착소재 </a:t>
              </a:r>
              <a:r>
                <a:rPr lang="en-US" altLang="ko-KR" sz="1100" spc="100" dirty="0">
                  <a:latin typeface="+mn-ea"/>
                  <a:cs typeface="Poppins SemiBold" panose="00000700000000000000" pitchFamily="2" charset="0"/>
                </a:rPr>
                <a:t>(</a:t>
              </a:r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특허제조</a:t>
              </a:r>
              <a:r>
                <a:rPr lang="en-US" altLang="ko-KR" sz="1100" spc="100" dirty="0">
                  <a:latin typeface="+mn-ea"/>
                  <a:cs typeface="Poppins SemiBold" panose="00000700000000000000" pitchFamily="2" charset="0"/>
                </a:rPr>
                <a:t>)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91382F9-418E-9C9C-B690-A0BCDB410B8D}"/>
                </a:ext>
              </a:extLst>
            </p:cNvPr>
            <p:cNvSpPr txBox="1"/>
            <p:nvPr/>
          </p:nvSpPr>
          <p:spPr>
            <a:xfrm>
              <a:off x="6150407" y="2728452"/>
              <a:ext cx="8671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제품중량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C03C4CA-8664-1F36-D176-C992D5DB8950}"/>
                </a:ext>
              </a:extLst>
            </p:cNvPr>
            <p:cNvSpPr txBox="1"/>
            <p:nvPr/>
          </p:nvSpPr>
          <p:spPr>
            <a:xfrm>
              <a:off x="7193302" y="2736112"/>
              <a:ext cx="23622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spc="100" dirty="0">
                  <a:latin typeface="+mn-ea"/>
                  <a:cs typeface="Poppins SemiBold" panose="00000700000000000000" pitchFamily="2" charset="0"/>
                </a:rPr>
                <a:t>150g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2E1E2A6-D8F3-AC18-9971-F8F3D3D7CDCC}"/>
                </a:ext>
              </a:extLst>
            </p:cNvPr>
            <p:cNvSpPr txBox="1"/>
            <p:nvPr/>
          </p:nvSpPr>
          <p:spPr>
            <a:xfrm>
              <a:off x="6150407" y="3018953"/>
              <a:ext cx="8671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재      질 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0BC878E-46D3-F816-B0DB-978BFBADD505}"/>
                </a:ext>
              </a:extLst>
            </p:cNvPr>
            <p:cNvSpPr txBox="1"/>
            <p:nvPr/>
          </p:nvSpPr>
          <p:spPr>
            <a:xfrm>
              <a:off x="7193302" y="3026613"/>
              <a:ext cx="23622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spc="100" dirty="0">
                  <a:latin typeface="+mn-ea"/>
                  <a:cs typeface="Poppins SemiBold" panose="00000700000000000000" pitchFamily="2" charset="0"/>
                </a:rPr>
                <a:t>PP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B908F9F-47FC-AFA7-DE08-ADE2AE64F4EB}"/>
                </a:ext>
              </a:extLst>
            </p:cNvPr>
            <p:cNvSpPr txBox="1"/>
            <p:nvPr/>
          </p:nvSpPr>
          <p:spPr>
            <a:xfrm>
              <a:off x="6150407" y="3309454"/>
              <a:ext cx="8671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사용온도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4E4874C-21C1-DEC1-4B5C-7DFBBD58EC9B}"/>
                </a:ext>
              </a:extLst>
            </p:cNvPr>
            <p:cNvSpPr txBox="1"/>
            <p:nvPr/>
          </p:nvSpPr>
          <p:spPr>
            <a:xfrm>
              <a:off x="7193302" y="3317114"/>
              <a:ext cx="23622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spc="100" dirty="0">
                  <a:latin typeface="+mn-ea"/>
                  <a:cs typeface="Poppins SemiBold" panose="00000700000000000000" pitchFamily="2" charset="0"/>
                </a:rPr>
                <a:t>50</a:t>
              </a:r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℃ 이하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41BB12C-9D40-B89C-97AD-12C077D39C56}"/>
                </a:ext>
              </a:extLst>
            </p:cNvPr>
            <p:cNvSpPr txBox="1"/>
            <p:nvPr/>
          </p:nvSpPr>
          <p:spPr>
            <a:xfrm>
              <a:off x="6150407" y="3599955"/>
              <a:ext cx="8671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사용압력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063AF3-A7B9-2AEE-55DF-425AFFDBA2FE}"/>
                </a:ext>
              </a:extLst>
            </p:cNvPr>
            <p:cNvSpPr txBox="1"/>
            <p:nvPr/>
          </p:nvSpPr>
          <p:spPr>
            <a:xfrm>
              <a:off x="7193302" y="3607615"/>
              <a:ext cx="23622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spc="100" dirty="0">
                  <a:latin typeface="+mn-ea"/>
                  <a:cs typeface="Poppins SemiBold" panose="00000700000000000000" pitchFamily="2" charset="0"/>
                </a:rPr>
                <a:t>1~7 </a:t>
              </a:r>
              <a:r>
                <a:rPr kumimoji="0" lang="ko-KR" altLang="ko-KR" sz="1100" dirty="0" err="1">
                  <a:latin typeface="+mn-ea"/>
                  <a:cs typeface="맑은 고딕" panose="020B0503020000020004" pitchFamily="50" charset="-127"/>
                </a:rPr>
                <a:t>kg</a:t>
              </a:r>
              <a:r>
                <a:rPr kumimoji="0" lang="ko-KR" altLang="ko-KR" sz="1100" dirty="0">
                  <a:latin typeface="+mn-ea"/>
                  <a:cs typeface="맑은 고딕" panose="020B0503020000020004" pitchFamily="50" charset="-127"/>
                </a:rPr>
                <a:t>/</a:t>
              </a:r>
              <a:r>
                <a:rPr lang="ko-KR" altLang="en-US" sz="1100" dirty="0">
                  <a:latin typeface="+mn-ea"/>
                  <a:cs typeface="맑은 고딕" panose="020B0503020000020004" pitchFamily="50" charset="-127"/>
                </a:rPr>
                <a:t>㎠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FC12F40-2457-410A-9D66-DB4400D4CD3B}"/>
                </a:ext>
              </a:extLst>
            </p:cNvPr>
            <p:cNvSpPr txBox="1"/>
            <p:nvPr/>
          </p:nvSpPr>
          <p:spPr>
            <a:xfrm>
              <a:off x="6150407" y="3890456"/>
              <a:ext cx="8671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제조</a:t>
              </a:r>
              <a:r>
                <a:rPr lang="en-US" altLang="ko-KR" sz="1100" spc="100" dirty="0">
                  <a:latin typeface="+mn-ea"/>
                  <a:cs typeface="Poppins SemiBold" panose="00000700000000000000" pitchFamily="2" charset="0"/>
                </a:rPr>
                <a:t>/</a:t>
              </a:r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판매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133320D-A938-791C-34A5-3E5F55896670}"/>
                </a:ext>
              </a:extLst>
            </p:cNvPr>
            <p:cNvSpPr txBox="1"/>
            <p:nvPr/>
          </p:nvSpPr>
          <p:spPr>
            <a:xfrm>
              <a:off x="7193302" y="3898116"/>
              <a:ext cx="23622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㈜</a:t>
              </a:r>
              <a:r>
                <a:rPr lang="ko-KR" altLang="en-US" sz="1100" spc="100" dirty="0" err="1">
                  <a:latin typeface="+mn-ea"/>
                  <a:cs typeface="Poppins SemiBold" panose="00000700000000000000" pitchFamily="2" charset="0"/>
                </a:rPr>
                <a:t>마루바이오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325983A-2E63-6E0E-42BC-FB7B5976A587}"/>
                </a:ext>
              </a:extLst>
            </p:cNvPr>
            <p:cNvSpPr txBox="1"/>
            <p:nvPr/>
          </p:nvSpPr>
          <p:spPr>
            <a:xfrm>
              <a:off x="7193302" y="4188617"/>
              <a:ext cx="31185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충청북도 청주시 </a:t>
              </a:r>
              <a:r>
                <a:rPr lang="ko-KR" altLang="en-US" sz="1100" spc="100" dirty="0" err="1">
                  <a:latin typeface="+mn-ea"/>
                  <a:cs typeface="Poppins SemiBold" panose="00000700000000000000" pitchFamily="2" charset="0"/>
                </a:rPr>
                <a:t>청원구</a:t>
              </a:r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 </a:t>
              </a:r>
              <a:r>
                <a:rPr lang="ko-KR" altLang="en-US" sz="1100" spc="100" dirty="0" err="1">
                  <a:latin typeface="+mn-ea"/>
                  <a:cs typeface="Poppins SemiBold" panose="00000700000000000000" pitchFamily="2" charset="0"/>
                </a:rPr>
                <a:t>덕벌로</a:t>
              </a:r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 </a:t>
              </a:r>
              <a:r>
                <a:rPr lang="en-US" altLang="ko-KR" sz="1100" spc="100" dirty="0">
                  <a:latin typeface="+mn-ea"/>
                  <a:cs typeface="Poppins SemiBold" panose="00000700000000000000" pitchFamily="2" charset="0"/>
                </a:rPr>
                <a:t>41</a:t>
              </a:r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길 </a:t>
              </a:r>
              <a:r>
                <a:rPr lang="en-US" altLang="ko-KR" sz="1100" spc="100" dirty="0">
                  <a:latin typeface="+mn-ea"/>
                  <a:cs typeface="Poppins SemiBold" panose="00000700000000000000" pitchFamily="2" charset="0"/>
                </a:rPr>
                <a:t>10</a:t>
              </a:r>
              <a:endParaRPr lang="en-ID" altLang="ko-KR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38C192F-92FD-1AAB-1510-A23D7E98DB05}"/>
                </a:ext>
              </a:extLst>
            </p:cNvPr>
            <p:cNvSpPr txBox="1"/>
            <p:nvPr/>
          </p:nvSpPr>
          <p:spPr>
            <a:xfrm>
              <a:off x="6150407" y="4471458"/>
              <a:ext cx="8671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spc="100" dirty="0" err="1">
                  <a:latin typeface="+mn-ea"/>
                  <a:cs typeface="Poppins SemiBold" panose="00000700000000000000" pitchFamily="2" charset="0"/>
                </a:rPr>
                <a:t>제조년월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1784798-2981-E7DF-9826-F99AFE65A97C}"/>
                </a:ext>
              </a:extLst>
            </p:cNvPr>
            <p:cNvSpPr txBox="1"/>
            <p:nvPr/>
          </p:nvSpPr>
          <p:spPr>
            <a:xfrm>
              <a:off x="7193302" y="4479118"/>
              <a:ext cx="34916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별도표기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234A393-BCD7-21A9-E1A2-9933CAD57F22}"/>
                </a:ext>
              </a:extLst>
            </p:cNvPr>
            <p:cNvSpPr txBox="1"/>
            <p:nvPr/>
          </p:nvSpPr>
          <p:spPr>
            <a:xfrm>
              <a:off x="6150407" y="4761959"/>
              <a:ext cx="8671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사용기한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30C9AE5-A5C2-2480-BC1E-E5D558C18B65}"/>
                </a:ext>
              </a:extLst>
            </p:cNvPr>
            <p:cNvSpPr txBox="1"/>
            <p:nvPr/>
          </p:nvSpPr>
          <p:spPr>
            <a:xfrm>
              <a:off x="7193302" y="4769619"/>
              <a:ext cx="23622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개봉일로부터 </a:t>
              </a:r>
              <a:r>
                <a:rPr lang="en-US" altLang="ko-KR" sz="1100" spc="100" dirty="0">
                  <a:latin typeface="+mn-ea"/>
                  <a:cs typeface="Poppins SemiBold" panose="00000700000000000000" pitchFamily="2" charset="0"/>
                </a:rPr>
                <a:t>3</a:t>
              </a:r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년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BFBEFD4-AE46-4A84-59DB-BDFEE48C36EB}"/>
                </a:ext>
              </a:extLst>
            </p:cNvPr>
            <p:cNvSpPr txBox="1"/>
            <p:nvPr/>
          </p:nvSpPr>
          <p:spPr>
            <a:xfrm>
              <a:off x="6150407" y="5052460"/>
              <a:ext cx="8671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원 산 지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F3618C4-D22B-B6A3-F8E2-DC741CBCEC95}"/>
                </a:ext>
              </a:extLst>
            </p:cNvPr>
            <p:cNvSpPr txBox="1"/>
            <p:nvPr/>
          </p:nvSpPr>
          <p:spPr>
            <a:xfrm>
              <a:off x="7193302" y="5060120"/>
              <a:ext cx="23622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spc="100" dirty="0">
                  <a:latin typeface="+mn-ea"/>
                  <a:cs typeface="Poppins SemiBold" panose="00000700000000000000" pitchFamily="2" charset="0"/>
                </a:rPr>
                <a:t>Made in Korea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26E8870-A506-FBB3-CE62-6CFD8749614A}"/>
                </a:ext>
              </a:extLst>
            </p:cNvPr>
            <p:cNvSpPr txBox="1"/>
            <p:nvPr/>
          </p:nvSpPr>
          <p:spPr>
            <a:xfrm>
              <a:off x="6150407" y="5342961"/>
              <a:ext cx="8671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고객센터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ADCB992-05C6-F3C0-6D24-ABD32C9B0F21}"/>
                </a:ext>
              </a:extLst>
            </p:cNvPr>
            <p:cNvSpPr txBox="1"/>
            <p:nvPr/>
          </p:nvSpPr>
          <p:spPr>
            <a:xfrm>
              <a:off x="7193302" y="5350621"/>
              <a:ext cx="23622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spc="100" dirty="0">
                  <a:latin typeface="+mn-ea"/>
                  <a:cs typeface="Poppins SemiBold" panose="00000700000000000000" pitchFamily="2" charset="0"/>
                </a:rPr>
                <a:t>043-223-3473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5332417-384B-95D6-59E6-6BF3742943F3}"/>
                </a:ext>
              </a:extLst>
            </p:cNvPr>
            <p:cNvSpPr txBox="1"/>
            <p:nvPr/>
          </p:nvSpPr>
          <p:spPr>
            <a:xfrm>
              <a:off x="6150407" y="5633462"/>
              <a:ext cx="8671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홈페이지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B8ABB5D-1A08-05A3-0DF3-5B0E639CC5C1}"/>
                </a:ext>
              </a:extLst>
            </p:cNvPr>
            <p:cNvSpPr txBox="1"/>
            <p:nvPr/>
          </p:nvSpPr>
          <p:spPr>
            <a:xfrm>
              <a:off x="7193302" y="5641122"/>
              <a:ext cx="23622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spc="100" dirty="0">
                  <a:latin typeface="+mn-ea"/>
                  <a:cs typeface="Poppins SemiBold" panose="00000700000000000000" pitchFamily="2" charset="0"/>
                </a:rPr>
                <a:t>www.purikit.com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0BB8321-6F1B-C53C-86FC-28D25151ABD2}"/>
                </a:ext>
              </a:extLst>
            </p:cNvPr>
            <p:cNvSpPr txBox="1"/>
            <p:nvPr/>
          </p:nvSpPr>
          <p:spPr>
            <a:xfrm>
              <a:off x="6150407" y="5923963"/>
              <a:ext cx="8671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제품용도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85D709F-CA07-1D98-BF0D-1AC25669F311}"/>
                </a:ext>
              </a:extLst>
            </p:cNvPr>
            <p:cNvSpPr txBox="1"/>
            <p:nvPr/>
          </p:nvSpPr>
          <p:spPr>
            <a:xfrm>
              <a:off x="7193302" y="5931623"/>
              <a:ext cx="23622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여행용 </a:t>
              </a:r>
              <a:r>
                <a:rPr lang="en-US" altLang="ko-KR" sz="1100" spc="100" dirty="0">
                  <a:latin typeface="+mn-ea"/>
                  <a:cs typeface="Poppins SemiBold" panose="00000700000000000000" pitchFamily="2" charset="0"/>
                </a:rPr>
                <a:t>/ </a:t>
              </a:r>
              <a:r>
                <a:rPr lang="ko-KR" altLang="en-US" sz="1100" spc="100" dirty="0">
                  <a:latin typeface="+mn-ea"/>
                  <a:cs typeface="Poppins SemiBold" panose="00000700000000000000" pitchFamily="2" charset="0"/>
                </a:rPr>
                <a:t>가정용 샤워필터</a:t>
              </a:r>
              <a:endParaRPr lang="en-ID" sz="1100" spc="100" dirty="0">
                <a:latin typeface="+mn-ea"/>
                <a:cs typeface="Poppins SemiBold" panose="00000700000000000000" pitchFamily="2" charset="0"/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1F94E8B-F48F-47EC-A570-91E35D88D10F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412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cxnSp>
        <p:nvCxnSpPr>
          <p:cNvPr id="12" name="Straight Connector 30">
            <a:extLst>
              <a:ext uri="{FF2B5EF4-FFF2-40B4-BE49-F238E27FC236}">
                <a16:creationId xmlns:a16="http://schemas.microsoft.com/office/drawing/2014/main" id="{0E922816-A64B-2346-052C-31F081778B0F}"/>
              </a:ext>
            </a:extLst>
          </p:cNvPr>
          <p:cNvCxnSpPr>
            <a:cxnSpLocks/>
          </p:cNvCxnSpPr>
          <p:nvPr/>
        </p:nvCxnSpPr>
        <p:spPr>
          <a:xfrm>
            <a:off x="631525" y="1438936"/>
            <a:ext cx="4647371" cy="0"/>
          </a:xfrm>
          <a:prstGeom prst="line">
            <a:avLst/>
          </a:prstGeom>
          <a:ln w="28575">
            <a:solidFill>
              <a:srgbClr val="71D9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CA6B807-319C-2501-E646-62920A26C3EB}"/>
              </a:ext>
            </a:extLst>
          </p:cNvPr>
          <p:cNvSpPr txBox="1"/>
          <p:nvPr/>
        </p:nvSpPr>
        <p:spPr>
          <a:xfrm>
            <a:off x="631525" y="530577"/>
            <a:ext cx="4505242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1800" b="1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제품 설치방법</a:t>
            </a:r>
            <a:endParaRPr lang="en-US" altLang="ko-KR" sz="18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278896" y="2563041"/>
            <a:ext cx="679100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50000"/>
              </a:lnSpc>
              <a:spcAft>
                <a:spcPts val="800"/>
              </a:spcAft>
            </a:pPr>
            <a:r>
              <a:rPr lang="en-US" altLang="ko-KR" sz="1400" kern="100" dirty="0">
                <a:latin typeface="+mn-ea"/>
                <a:cs typeface="Times New Roman" panose="02020603050405020304" pitchFamily="18" charset="0"/>
              </a:rPr>
              <a:t>1. </a:t>
            </a:r>
            <a:r>
              <a:rPr lang="ko-KR" altLang="ko-KR" sz="1400" kern="100" dirty="0">
                <a:latin typeface="+mn-ea"/>
                <a:cs typeface="Times New Roman" panose="02020603050405020304" pitchFamily="18" charset="0"/>
              </a:rPr>
              <a:t>수전 하단의 호스 연결 나사를 풀어 분리합니다</a:t>
            </a:r>
            <a:r>
              <a:rPr lang="en-US" altLang="ko-KR" sz="1400" kern="100" dirty="0">
                <a:latin typeface="+mn-ea"/>
                <a:cs typeface="Times New Roman" panose="02020603050405020304" pitchFamily="18" charset="0"/>
              </a:rPr>
              <a:t>. </a:t>
            </a:r>
            <a:endParaRPr lang="ko-KR" altLang="ko-KR" sz="1400" kern="100" dirty="0">
              <a:latin typeface="+mn-ea"/>
              <a:cs typeface="Times New Roman" panose="02020603050405020304" pitchFamily="18" charset="0"/>
            </a:endParaRPr>
          </a:p>
          <a:p>
            <a:pPr algn="just">
              <a:lnSpc>
                <a:spcPct val="250000"/>
              </a:lnSpc>
              <a:spcAft>
                <a:spcPts val="800"/>
              </a:spcAft>
            </a:pPr>
            <a:r>
              <a:rPr lang="en-US" altLang="ko-KR" sz="1400" kern="100" dirty="0">
                <a:latin typeface="+mn-ea"/>
                <a:cs typeface="Times New Roman" panose="02020603050405020304" pitchFamily="18" charset="0"/>
              </a:rPr>
              <a:t>2. </a:t>
            </a:r>
            <a:r>
              <a:rPr lang="ko-KR" altLang="ko-KR" sz="1400" kern="100" dirty="0">
                <a:latin typeface="+mn-ea"/>
                <a:cs typeface="Times New Roman" panose="02020603050405020304" pitchFamily="18" charset="0"/>
              </a:rPr>
              <a:t>수전 호스가 분리된 자리에 지쿱 퍼펙트 필터를 홈에 맞춰 천천히 돌려 끼웁니다</a:t>
            </a:r>
            <a:r>
              <a:rPr lang="en-US" altLang="ko-KR" sz="1400" kern="100" dirty="0">
                <a:latin typeface="+mn-ea"/>
                <a:cs typeface="Times New Roman" panose="02020603050405020304" pitchFamily="18" charset="0"/>
              </a:rPr>
              <a:t>. </a:t>
            </a:r>
            <a:endParaRPr lang="ko-KR" altLang="ko-KR" sz="1400" kern="100" dirty="0">
              <a:latin typeface="+mn-ea"/>
              <a:cs typeface="Times New Roman" panose="02020603050405020304" pitchFamily="18" charset="0"/>
            </a:endParaRPr>
          </a:p>
          <a:p>
            <a:pPr algn="just">
              <a:lnSpc>
                <a:spcPct val="250000"/>
              </a:lnSpc>
              <a:spcAft>
                <a:spcPts val="800"/>
              </a:spcAft>
            </a:pPr>
            <a:r>
              <a:rPr lang="en-US" altLang="ko-KR" sz="1400" kern="100" dirty="0">
                <a:latin typeface="+mn-ea"/>
                <a:cs typeface="Times New Roman" panose="02020603050405020304" pitchFamily="18" charset="0"/>
              </a:rPr>
              <a:t>3. </a:t>
            </a:r>
            <a:r>
              <a:rPr lang="ko-KR" altLang="ko-KR" sz="1400" kern="100" dirty="0">
                <a:latin typeface="+mn-ea"/>
                <a:cs typeface="Times New Roman" panose="02020603050405020304" pitchFamily="18" charset="0"/>
              </a:rPr>
              <a:t>수전은 일부 제품</a:t>
            </a:r>
            <a:r>
              <a:rPr lang="en-US" altLang="ko-KR" sz="1400" kern="100" dirty="0">
                <a:latin typeface="+mn-ea"/>
                <a:cs typeface="Times New Roman" panose="02020603050405020304" pitchFamily="18" charset="0"/>
              </a:rPr>
              <a:t>(</a:t>
            </a:r>
            <a:r>
              <a:rPr lang="ko-KR" altLang="ko-KR" sz="1400" kern="100" dirty="0">
                <a:latin typeface="+mn-ea"/>
                <a:cs typeface="Times New Roman" panose="02020603050405020304" pitchFamily="18" charset="0"/>
              </a:rPr>
              <a:t>어댑터 필요</a:t>
            </a:r>
            <a:r>
              <a:rPr lang="en-US" altLang="ko-KR" sz="1400" kern="100" dirty="0">
                <a:latin typeface="+mn-ea"/>
                <a:cs typeface="Times New Roman" panose="02020603050405020304" pitchFamily="18" charset="0"/>
              </a:rPr>
              <a:t>)</a:t>
            </a:r>
            <a:r>
              <a:rPr lang="ko-KR" altLang="ko-KR" sz="1400" kern="100" dirty="0">
                <a:latin typeface="+mn-ea"/>
                <a:cs typeface="Times New Roman" panose="02020603050405020304" pitchFamily="18" charset="0"/>
              </a:rPr>
              <a:t>을 제외한 전 세계 공통 규격입니다</a:t>
            </a:r>
            <a:r>
              <a:rPr lang="en-US" altLang="ko-KR" sz="1400" kern="100" dirty="0">
                <a:latin typeface="+mn-ea"/>
                <a:cs typeface="Times New Roman" panose="02020603050405020304" pitchFamily="18" charset="0"/>
              </a:rPr>
              <a:t>. </a:t>
            </a:r>
            <a:endParaRPr lang="ko-KR" altLang="ko-KR" sz="1400" kern="100" dirty="0">
              <a:latin typeface="+mn-ea"/>
              <a:cs typeface="Times New Roman" panose="02020603050405020304" pitchFamily="18" charset="0"/>
            </a:endParaRPr>
          </a:p>
          <a:p>
            <a:pPr algn="just">
              <a:lnSpc>
                <a:spcPct val="250000"/>
              </a:lnSpc>
              <a:spcAft>
                <a:spcPts val="800"/>
              </a:spcAft>
            </a:pPr>
            <a:r>
              <a:rPr lang="en-US" altLang="ko-KR" sz="1400" kern="100" dirty="0">
                <a:latin typeface="+mn-ea"/>
                <a:cs typeface="Times New Roman" panose="02020603050405020304" pitchFamily="18" charset="0"/>
              </a:rPr>
              <a:t>4. </a:t>
            </a:r>
            <a:r>
              <a:rPr lang="ko-KR" altLang="ko-KR" sz="1400" kern="100" dirty="0">
                <a:latin typeface="+mn-ea"/>
                <a:cs typeface="Times New Roman" panose="02020603050405020304" pitchFamily="18" charset="0"/>
              </a:rPr>
              <a:t>필터의 윗부분에서 물이 새는 경우 동봉된 검정 고무 패킹을 추가해 설치합니다</a:t>
            </a:r>
            <a:r>
              <a:rPr lang="en-US" altLang="ko-KR" sz="1400" kern="100" dirty="0">
                <a:latin typeface="+mn-ea"/>
                <a:cs typeface="Times New Roman" panose="02020603050405020304" pitchFamily="18" charset="0"/>
              </a:rPr>
              <a:t>. </a:t>
            </a:r>
            <a:endParaRPr lang="ko-KR" altLang="ko-KR" sz="1400" kern="1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4D9296-7D34-0BB3-7E10-094C1E49B31C}"/>
              </a:ext>
            </a:extLst>
          </p:cNvPr>
          <p:cNvSpPr txBox="1"/>
          <p:nvPr/>
        </p:nvSpPr>
        <p:spPr>
          <a:xfrm>
            <a:off x="631525" y="994807"/>
            <a:ext cx="4986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PERFECT </a:t>
            </a:r>
            <a:r>
              <a:rPr lang="en-US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FILTER </a:t>
            </a:r>
            <a:r>
              <a:rPr lang="ko-KR" altLang="en-US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수전 설치방법</a:t>
            </a:r>
            <a:r>
              <a:rPr lang="en-US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 </a:t>
            </a:r>
            <a:endParaRPr lang="en-US" dirty="0">
              <a:latin typeface="Noto Sans CJK KR Bold" panose="020B0800000000000000" pitchFamily="34" charset="-127"/>
              <a:ea typeface="Noto Sans CJK KR Bold" panose="020B0800000000000000" pitchFamily="34" charset="-127"/>
              <a:cs typeface="Poppins SemiBold" panose="00000700000000000000" pitchFamily="2" charset="0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68AF-01A6-4AE5-BBFE-E1EF32495FEE}" type="slidenum">
              <a:rPr lang="ko-KR" altLang="en-US" smtClean="0"/>
              <a:t>18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631525" y="1930867"/>
            <a:ext cx="4286428" cy="4111118"/>
            <a:chOff x="631525" y="1930867"/>
            <a:chExt cx="4286428" cy="4111118"/>
          </a:xfrm>
        </p:grpSpPr>
        <p:pic>
          <p:nvPicPr>
            <p:cNvPr id="10" name="그림 9" descr="텍스트, 실내, 다른이(가) 표시된 사진&#10;&#10;자동 생성된 설명">
              <a:extLst>
                <a:ext uri="{FF2B5EF4-FFF2-40B4-BE49-F238E27FC236}">
                  <a16:creationId xmlns:a16="http://schemas.microsoft.com/office/drawing/2014/main" id="{3BDA8E8B-FEDC-6EBC-75C4-E41D09D7B3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844" t="3232" r="698" b="37860"/>
            <a:stretch/>
          </p:blipFill>
          <p:spPr>
            <a:xfrm>
              <a:off x="685348" y="1930867"/>
              <a:ext cx="2062480" cy="2631440"/>
            </a:xfrm>
            <a:prstGeom prst="rect">
              <a:avLst/>
            </a:prstGeom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4"/>
            <a:srcRect l="76771" t="60286" r="14394" b="18411"/>
            <a:stretch/>
          </p:blipFill>
          <p:spPr>
            <a:xfrm>
              <a:off x="2987251" y="1930867"/>
              <a:ext cx="1930702" cy="2618599"/>
            </a:xfrm>
            <a:prstGeom prst="rect">
              <a:avLst/>
            </a:prstGeom>
          </p:spPr>
        </p:pic>
        <p:pic>
          <p:nvPicPr>
            <p:cNvPr id="11" name="그림 10"/>
            <p:cNvPicPr/>
            <p:nvPr/>
          </p:nvPicPr>
          <p:blipFill rotWithShape="1">
            <a:blip r:embed="rId5"/>
            <a:srcRect l="32174" t="43254" r="40173" b="38310"/>
            <a:stretch/>
          </p:blipFill>
          <p:spPr bwMode="auto">
            <a:xfrm>
              <a:off x="631525" y="4746641"/>
              <a:ext cx="4286428" cy="129534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3" name="직사각형 12"/>
            <p:cNvSpPr/>
            <p:nvPr/>
          </p:nvSpPr>
          <p:spPr>
            <a:xfrm rot="4931545">
              <a:off x="3788281" y="3098505"/>
              <a:ext cx="1278879" cy="69281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tx1"/>
                  </a:solidFill>
                </a:rPr>
                <a:t>GCOOP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 rot="5400000">
              <a:off x="1556496" y="3444622"/>
              <a:ext cx="924613" cy="43711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 smtClean="0">
                  <a:solidFill>
                    <a:schemeClr val="tx1"/>
                  </a:solidFill>
                </a:rPr>
                <a:t>GCOOP</a:t>
              </a:r>
              <a:endParaRPr lang="ko-KR" altLang="en-US" sz="12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510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cxnSp>
        <p:nvCxnSpPr>
          <p:cNvPr id="12" name="Straight Connector 30">
            <a:extLst>
              <a:ext uri="{FF2B5EF4-FFF2-40B4-BE49-F238E27FC236}">
                <a16:creationId xmlns:a16="http://schemas.microsoft.com/office/drawing/2014/main" id="{0E922816-A64B-2346-052C-31F081778B0F}"/>
              </a:ext>
            </a:extLst>
          </p:cNvPr>
          <p:cNvCxnSpPr>
            <a:cxnSpLocks/>
          </p:cNvCxnSpPr>
          <p:nvPr/>
        </p:nvCxnSpPr>
        <p:spPr>
          <a:xfrm>
            <a:off x="631525" y="1438936"/>
            <a:ext cx="4647371" cy="0"/>
          </a:xfrm>
          <a:prstGeom prst="line">
            <a:avLst/>
          </a:prstGeom>
          <a:ln w="28575">
            <a:solidFill>
              <a:srgbClr val="71D9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CA6B807-319C-2501-E646-62920A26C3EB}"/>
              </a:ext>
            </a:extLst>
          </p:cNvPr>
          <p:cNvSpPr txBox="1"/>
          <p:nvPr/>
        </p:nvSpPr>
        <p:spPr>
          <a:xfrm>
            <a:off x="631525" y="530577"/>
            <a:ext cx="4505242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1800" b="1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제품 설치방법</a:t>
            </a:r>
            <a:endParaRPr lang="en-US" altLang="ko-KR" sz="18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618481" y="2852408"/>
            <a:ext cx="6096000" cy="18107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lnSpc>
                <a:spcPct val="250000"/>
              </a:lnSpc>
              <a:spcAft>
                <a:spcPts val="800"/>
              </a:spcAft>
              <a:buAutoNum type="arabicPeriod"/>
            </a:pPr>
            <a:r>
              <a:rPr lang="ko-KR" altLang="en-US" sz="1400" kern="100" dirty="0" smtClean="0">
                <a:latin typeface="+mn-ea"/>
                <a:cs typeface="Times New Roman" panose="02020603050405020304" pitchFamily="18" charset="0"/>
              </a:rPr>
              <a:t>사용 </a:t>
            </a:r>
            <a:r>
              <a:rPr lang="ko-KR" altLang="en-US" sz="1400" kern="100" dirty="0">
                <a:latin typeface="+mn-ea"/>
                <a:cs typeface="Times New Roman" panose="02020603050405020304" pitchFamily="18" charset="0"/>
              </a:rPr>
              <a:t>중인 샤워 헤드 연결부위를 손으로 돌려 분리하고 분리된 자리에 </a:t>
            </a:r>
            <a:r>
              <a:rPr lang="en-US" altLang="ko-KR" sz="1400" kern="100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ko-KR" altLang="en-US" sz="1400" kern="100" dirty="0" smtClean="0">
                <a:latin typeface="+mn-ea"/>
                <a:cs typeface="Times New Roman" panose="02020603050405020304" pitchFamily="18" charset="0"/>
              </a:rPr>
              <a:t>지쿱 </a:t>
            </a:r>
            <a:r>
              <a:rPr lang="ko-KR" altLang="en-US" sz="1400" kern="100" dirty="0">
                <a:latin typeface="+mn-ea"/>
                <a:cs typeface="Times New Roman" panose="02020603050405020304" pitchFamily="18" charset="0"/>
              </a:rPr>
              <a:t>퍼펙트 </a:t>
            </a:r>
            <a:r>
              <a:rPr lang="ko-KR" altLang="en-US" sz="1400" kern="100" dirty="0" err="1" smtClean="0">
                <a:latin typeface="+mn-ea"/>
                <a:cs typeface="Times New Roman" panose="02020603050405020304" pitchFamily="18" charset="0"/>
              </a:rPr>
              <a:t>필터를홈에</a:t>
            </a:r>
            <a:r>
              <a:rPr lang="ko-KR" altLang="en-US" sz="1400" kern="100" dirty="0" smtClean="0">
                <a:latin typeface="+mn-ea"/>
                <a:cs typeface="Times New Roman" panose="02020603050405020304" pitchFamily="18" charset="0"/>
              </a:rPr>
              <a:t> </a:t>
            </a:r>
            <a:r>
              <a:rPr lang="ko-KR" altLang="en-US" sz="1400" kern="100" dirty="0">
                <a:latin typeface="+mn-ea"/>
                <a:cs typeface="Times New Roman" panose="02020603050405020304" pitchFamily="18" charset="0"/>
              </a:rPr>
              <a:t>맞추어 천천히 돌려 끼웁니다</a:t>
            </a:r>
            <a:r>
              <a:rPr lang="en-US" altLang="ko-KR" sz="1400" kern="100" dirty="0">
                <a:latin typeface="+mn-ea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250000"/>
              </a:lnSpc>
              <a:spcAft>
                <a:spcPts val="800"/>
              </a:spcAft>
            </a:pPr>
            <a:r>
              <a:rPr lang="en-US" altLang="ko-KR" sz="1400" kern="100" dirty="0">
                <a:latin typeface="+mn-ea"/>
                <a:cs typeface="Times New Roman" panose="02020603050405020304" pitchFamily="18" charset="0"/>
              </a:rPr>
              <a:t>2. </a:t>
            </a:r>
            <a:r>
              <a:rPr lang="ko-KR" altLang="en-US" sz="1400" kern="100" dirty="0">
                <a:latin typeface="+mn-ea"/>
                <a:cs typeface="Times New Roman" panose="02020603050405020304" pitchFamily="18" charset="0"/>
              </a:rPr>
              <a:t>설치 중</a:t>
            </a:r>
            <a:r>
              <a:rPr lang="en-US" altLang="ko-KR" sz="1400" kern="100" dirty="0">
                <a:latin typeface="+mn-ea"/>
                <a:cs typeface="Times New Roman" panose="02020603050405020304" pitchFamily="18" charset="0"/>
              </a:rPr>
              <a:t>, </a:t>
            </a:r>
            <a:r>
              <a:rPr lang="ko-KR" altLang="en-US" sz="1400" kern="100" dirty="0">
                <a:latin typeface="+mn-ea"/>
                <a:cs typeface="Times New Roman" panose="02020603050405020304" pitchFamily="18" charset="0"/>
              </a:rPr>
              <a:t>샤워 헤드가 바닥에 떨어지지 않도록 안전한 곳에 놓아둡니다</a:t>
            </a:r>
            <a:r>
              <a:rPr lang="en-US" altLang="ko-KR" sz="1400" kern="100" dirty="0">
                <a:latin typeface="+mn-ea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4D9296-7D34-0BB3-7E10-094C1E49B31C}"/>
              </a:ext>
            </a:extLst>
          </p:cNvPr>
          <p:cNvSpPr txBox="1"/>
          <p:nvPr/>
        </p:nvSpPr>
        <p:spPr>
          <a:xfrm>
            <a:off x="631525" y="1028725"/>
            <a:ext cx="4986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PERFECT </a:t>
            </a:r>
            <a:r>
              <a:rPr lang="en-US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FILTER </a:t>
            </a:r>
            <a:r>
              <a:rPr lang="ko-KR" altLang="en-US" dirty="0" err="1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샤워기헤드</a:t>
            </a:r>
            <a:r>
              <a:rPr lang="ko-KR" altLang="en-US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 설치방법</a:t>
            </a:r>
            <a:r>
              <a:rPr lang="en-US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 </a:t>
            </a:r>
            <a:endParaRPr lang="en-US" dirty="0">
              <a:latin typeface="Noto Sans CJK KR Bold" panose="020B0800000000000000" pitchFamily="34" charset="-127"/>
              <a:ea typeface="Noto Sans CJK KR Bold" panose="020B0800000000000000" pitchFamily="34" charset="-127"/>
              <a:cs typeface="Poppins SemiBold" panose="00000700000000000000" pitchFamily="2" charset="0"/>
            </a:endParaRPr>
          </a:p>
        </p:txBody>
      </p:sp>
      <p:pic>
        <p:nvPicPr>
          <p:cNvPr id="18" name="그림 17"/>
          <p:cNvPicPr/>
          <p:nvPr/>
        </p:nvPicPr>
        <p:blipFill rotWithShape="1">
          <a:blip r:embed="rId3"/>
          <a:srcRect l="32440" t="65472" r="40040" b="16801"/>
          <a:stretch/>
        </p:blipFill>
        <p:spPr bwMode="auto">
          <a:xfrm>
            <a:off x="515780" y="4849822"/>
            <a:ext cx="4610184" cy="15687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68AF-01A6-4AE5-BBFE-E1EF32495FEE}" type="slidenum">
              <a:rPr lang="ko-KR" altLang="en-US" smtClean="0"/>
              <a:t>19</a:t>
            </a:fld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515780" y="1662986"/>
            <a:ext cx="4505242" cy="2921907"/>
            <a:chOff x="515780" y="1662986"/>
            <a:chExt cx="4505242" cy="2921907"/>
          </a:xfrm>
        </p:grpSpPr>
        <p:pic>
          <p:nvPicPr>
            <p:cNvPr id="10" name="그림 9" descr="텍스트, 실내, 다른이(가) 표시된 사진&#10;&#10;자동 생성된 설명">
              <a:extLst>
                <a:ext uri="{FF2B5EF4-FFF2-40B4-BE49-F238E27FC236}">
                  <a16:creationId xmlns:a16="http://schemas.microsoft.com/office/drawing/2014/main" id="{3BDA8E8B-FEDC-6EBC-75C4-E41D09D7B3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468" b="34590"/>
            <a:stretch/>
          </p:blipFill>
          <p:spPr>
            <a:xfrm>
              <a:off x="515780" y="1662986"/>
              <a:ext cx="4505242" cy="2921907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 rot="7183193">
              <a:off x="875559" y="3210440"/>
              <a:ext cx="924613" cy="43711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 smtClean="0">
                  <a:solidFill>
                    <a:schemeClr val="tx1"/>
                  </a:solidFill>
                </a:rPr>
                <a:t>GCOOP</a:t>
              </a:r>
              <a:endParaRPr lang="ko-KR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 rot="5577636">
              <a:off x="3282120" y="3374723"/>
              <a:ext cx="902216" cy="42119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GCOOP</a:t>
              </a:r>
              <a:endParaRPr lang="ko-KR" altLang="en-US" sz="11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431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cxnSp>
        <p:nvCxnSpPr>
          <p:cNvPr id="12" name="Straight Connector 30">
            <a:extLst>
              <a:ext uri="{FF2B5EF4-FFF2-40B4-BE49-F238E27FC236}">
                <a16:creationId xmlns:a16="http://schemas.microsoft.com/office/drawing/2014/main" id="{0E922816-A64B-2346-052C-31F081778B0F}"/>
              </a:ext>
            </a:extLst>
          </p:cNvPr>
          <p:cNvCxnSpPr>
            <a:cxnSpLocks/>
          </p:cNvCxnSpPr>
          <p:nvPr/>
        </p:nvCxnSpPr>
        <p:spPr>
          <a:xfrm>
            <a:off x="631525" y="1438936"/>
            <a:ext cx="4647371" cy="0"/>
          </a:xfrm>
          <a:prstGeom prst="line">
            <a:avLst/>
          </a:prstGeom>
          <a:ln w="28575">
            <a:solidFill>
              <a:srgbClr val="71D9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CA6B807-319C-2501-E646-62920A26C3EB}"/>
              </a:ext>
            </a:extLst>
          </p:cNvPr>
          <p:cNvSpPr txBox="1"/>
          <p:nvPr/>
        </p:nvSpPr>
        <p:spPr>
          <a:xfrm>
            <a:off x="631525" y="530577"/>
            <a:ext cx="4505242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1800" b="1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제품 설치방법</a:t>
            </a:r>
            <a:endParaRPr lang="en-US" altLang="ko-KR" sz="18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192637" y="2998972"/>
            <a:ext cx="5694563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50000"/>
              </a:lnSpc>
              <a:spcAft>
                <a:spcPts val="800"/>
              </a:spcAft>
              <a:buAutoNum type="arabicPeriod"/>
            </a:pPr>
            <a:r>
              <a:rPr lang="ko-KR" altLang="en-US" sz="1400" kern="100" dirty="0" smtClean="0">
                <a:latin typeface="+mn-ea"/>
                <a:cs typeface="Times New Roman" panose="02020603050405020304" pitchFamily="18" charset="0"/>
              </a:rPr>
              <a:t>배관의 크기가 다른 경우에는 배관 변환 </a:t>
            </a:r>
            <a:r>
              <a:rPr lang="ko-KR" altLang="en-US" sz="1400" kern="100" dirty="0" err="1" smtClean="0">
                <a:latin typeface="+mn-ea"/>
                <a:cs typeface="Times New Roman" panose="02020603050405020304" pitchFamily="18" charset="0"/>
              </a:rPr>
              <a:t>아답터</a:t>
            </a:r>
            <a:r>
              <a:rPr lang="en-US" altLang="ko-KR" sz="1400" kern="100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ko-KR" altLang="en-US" sz="1400" kern="100" dirty="0" smtClean="0">
                <a:latin typeface="+mn-ea"/>
                <a:cs typeface="Times New Roman" panose="02020603050405020304" pitchFamily="18" charset="0"/>
              </a:rPr>
              <a:t>등이 필요합니다</a:t>
            </a:r>
            <a:r>
              <a:rPr lang="en-US" altLang="ko-KR" sz="1400" kern="100" dirty="0" smtClean="0">
                <a:latin typeface="+mn-ea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250000"/>
              </a:lnSpc>
              <a:spcAft>
                <a:spcPts val="800"/>
              </a:spcAft>
              <a:buAutoNum type="arabicPeriod"/>
            </a:pPr>
            <a:r>
              <a:rPr lang="ko-KR" altLang="en-US" sz="1400" kern="100" dirty="0" smtClean="0">
                <a:latin typeface="+mn-ea"/>
                <a:cs typeface="Times New Roman" panose="02020603050405020304" pitchFamily="18" charset="0"/>
              </a:rPr>
              <a:t>배관의 크기 </a:t>
            </a:r>
            <a:r>
              <a:rPr lang="ko-KR" altLang="en-US" sz="1400" kern="100" dirty="0" err="1" smtClean="0">
                <a:latin typeface="+mn-ea"/>
                <a:cs typeface="Times New Roman" panose="02020603050405020304" pitchFamily="18" charset="0"/>
              </a:rPr>
              <a:t>변환시</a:t>
            </a:r>
            <a:r>
              <a:rPr lang="ko-KR" altLang="en-US" sz="1400" kern="100" dirty="0" smtClean="0">
                <a:latin typeface="+mn-ea"/>
                <a:cs typeface="Times New Roman" panose="02020603050405020304" pitchFamily="18" charset="0"/>
              </a:rPr>
              <a:t> 암나사와 수나사 모두 필요합니다</a:t>
            </a:r>
            <a:r>
              <a:rPr lang="en-US" altLang="ko-KR" sz="1400" kern="100" dirty="0" smtClean="0">
                <a:latin typeface="+mn-ea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250000"/>
              </a:lnSpc>
              <a:spcAft>
                <a:spcPts val="800"/>
              </a:spcAft>
              <a:buAutoNum type="arabicPeriod"/>
            </a:pPr>
            <a:r>
              <a:rPr lang="ko-KR" altLang="en-US" sz="1400" kern="100" dirty="0" smtClean="0">
                <a:latin typeface="+mn-ea"/>
                <a:cs typeface="Times New Roman" panose="02020603050405020304" pitchFamily="18" charset="0"/>
              </a:rPr>
              <a:t>정수기</a:t>
            </a:r>
            <a:r>
              <a:rPr lang="en-US" altLang="ko-KR" sz="1400" kern="100" dirty="0" smtClean="0">
                <a:latin typeface="+mn-ea"/>
                <a:cs typeface="Times New Roman" panose="02020603050405020304" pitchFamily="18" charset="0"/>
              </a:rPr>
              <a:t>, </a:t>
            </a:r>
            <a:r>
              <a:rPr lang="ko-KR" altLang="en-US" sz="1400" kern="100" dirty="0" smtClean="0">
                <a:latin typeface="+mn-ea"/>
                <a:cs typeface="Times New Roman" panose="02020603050405020304" pitchFamily="18" charset="0"/>
              </a:rPr>
              <a:t>수도 배관 부속품 판매 업체에서 온라인으로 쉽게 </a:t>
            </a:r>
            <a:r>
              <a:rPr lang="ko-KR" altLang="en-US" sz="1400" kern="100" dirty="0" err="1" smtClean="0">
                <a:latin typeface="+mn-ea"/>
                <a:cs typeface="Times New Roman" panose="02020603050405020304" pitchFamily="18" charset="0"/>
              </a:rPr>
              <a:t>구하실수</a:t>
            </a:r>
            <a:r>
              <a:rPr lang="ko-KR" altLang="en-US" sz="1400" kern="100" dirty="0" smtClean="0">
                <a:latin typeface="+mn-ea"/>
                <a:cs typeface="Times New Roman" panose="02020603050405020304" pitchFamily="18" charset="0"/>
              </a:rPr>
              <a:t> 있습니다</a:t>
            </a:r>
            <a:r>
              <a:rPr lang="en-US" altLang="ko-KR" sz="1400" kern="100" dirty="0" smtClean="0">
                <a:latin typeface="+mn-ea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lnSpc>
                <a:spcPct val="250000"/>
              </a:lnSpc>
              <a:spcAft>
                <a:spcPts val="800"/>
              </a:spcAft>
              <a:buAutoNum type="arabicPeriod"/>
            </a:pPr>
            <a:r>
              <a:rPr lang="ko-KR" altLang="en-US" sz="1400" kern="100" dirty="0" smtClean="0">
                <a:latin typeface="+mn-ea"/>
                <a:cs typeface="Times New Roman" panose="02020603050405020304" pitchFamily="18" charset="0"/>
              </a:rPr>
              <a:t>필터의 나사 크기는 </a:t>
            </a:r>
            <a:r>
              <a:rPr lang="en-US" altLang="ko-KR" sz="1400" kern="100" dirty="0" smtClean="0">
                <a:latin typeface="+mn-ea"/>
                <a:cs typeface="Times New Roman" panose="02020603050405020304" pitchFamily="18" charset="0"/>
              </a:rPr>
              <a:t>½” </a:t>
            </a:r>
            <a:r>
              <a:rPr lang="ko-KR" altLang="en-US" sz="1400" kern="100" dirty="0" smtClean="0">
                <a:latin typeface="+mn-ea"/>
                <a:cs typeface="Times New Roman" panose="02020603050405020304" pitchFamily="18" charset="0"/>
              </a:rPr>
              <a:t>입니다</a:t>
            </a:r>
            <a:r>
              <a:rPr lang="en-US" altLang="ko-KR" sz="1400" kern="100" dirty="0" smtClean="0">
                <a:latin typeface="+mn-ea"/>
                <a:cs typeface="Times New Roman" panose="02020603050405020304" pitchFamily="18" charset="0"/>
              </a:rPr>
              <a:t>.</a:t>
            </a:r>
            <a:endParaRPr lang="en-US" altLang="ko-KR" sz="1400" kern="1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4D9296-7D34-0BB3-7E10-094C1E49B31C}"/>
              </a:ext>
            </a:extLst>
          </p:cNvPr>
          <p:cNvSpPr txBox="1"/>
          <p:nvPr/>
        </p:nvSpPr>
        <p:spPr>
          <a:xfrm>
            <a:off x="631525" y="1028725"/>
            <a:ext cx="4986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PERFECT </a:t>
            </a:r>
            <a:r>
              <a:rPr lang="en-US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FILTER </a:t>
            </a:r>
            <a:r>
              <a:rPr lang="ko-KR" altLang="en-US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배관 크기가 다른 경우</a:t>
            </a:r>
            <a:endParaRPr lang="en-US" dirty="0">
              <a:latin typeface="Noto Sans CJK KR Bold" panose="020B0800000000000000" pitchFamily="34" charset="-127"/>
              <a:ea typeface="Noto Sans CJK KR Bold" panose="020B0800000000000000" pitchFamily="34" charset="-127"/>
              <a:cs typeface="Poppins SemiBold" panose="00000700000000000000" pitchFamily="2" charset="0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00"/>
                    </a14:imgEffect>
                  </a14:imgLayer>
                </a14:imgProps>
              </a:ext>
            </a:extLst>
          </a:blip>
          <a:srcRect l="20469" t="29700" r="63781" b="35300"/>
          <a:stretch/>
        </p:blipFill>
        <p:spPr>
          <a:xfrm>
            <a:off x="2955210" y="3823382"/>
            <a:ext cx="2916569" cy="1822856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9000"/>
                    </a14:imgEffect>
                  </a14:imgLayer>
                </a14:imgProps>
              </a:ext>
            </a:extLst>
          </a:blip>
          <a:srcRect l="18304" t="22000" r="65946" b="31800"/>
          <a:stretch/>
        </p:blipFill>
        <p:spPr>
          <a:xfrm>
            <a:off x="706587" y="3823382"/>
            <a:ext cx="2170435" cy="1790609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68AF-01A6-4AE5-BBFE-E1EF32495FEE}" type="slidenum">
              <a:rPr lang="ko-KR" altLang="en-US" smtClean="0"/>
              <a:t>20</a:t>
            </a:fld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789765" y="2041452"/>
            <a:ext cx="5082014" cy="1553304"/>
            <a:chOff x="789765" y="2041452"/>
            <a:chExt cx="5082014" cy="1553304"/>
          </a:xfrm>
        </p:grpSpPr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9000"/>
                      </a14:imgEffect>
                      <a14:imgEffect>
                        <a14:saturation sat="77000"/>
                      </a14:imgEffect>
                    </a14:imgLayer>
                  </a14:imgProps>
                </a:ext>
              </a:extLst>
            </a:blip>
            <a:srcRect l="11807" t="32500" r="59056" b="38100"/>
            <a:stretch/>
          </p:blipFill>
          <p:spPr>
            <a:xfrm>
              <a:off x="789765" y="2041452"/>
              <a:ext cx="5082014" cy="1553304"/>
            </a:xfrm>
            <a:prstGeom prst="rect">
              <a:avLst/>
            </a:prstGeom>
          </p:spPr>
        </p:pic>
        <p:sp>
          <p:nvSpPr>
            <p:cNvPr id="3" name="직사각형 2"/>
            <p:cNvSpPr/>
            <p:nvPr/>
          </p:nvSpPr>
          <p:spPr>
            <a:xfrm>
              <a:off x="2519464" y="2178997"/>
              <a:ext cx="1721796" cy="1147864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tx1"/>
                  </a:solidFill>
                </a:rPr>
                <a:t>GCOOP</a:t>
              </a:r>
            </a:p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PERFECT FILTER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755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cxnSp>
        <p:nvCxnSpPr>
          <p:cNvPr id="12" name="Straight Connector 30">
            <a:extLst>
              <a:ext uri="{FF2B5EF4-FFF2-40B4-BE49-F238E27FC236}">
                <a16:creationId xmlns:a16="http://schemas.microsoft.com/office/drawing/2014/main" id="{0E922816-A64B-2346-052C-31F081778B0F}"/>
              </a:ext>
            </a:extLst>
          </p:cNvPr>
          <p:cNvCxnSpPr>
            <a:cxnSpLocks/>
          </p:cNvCxnSpPr>
          <p:nvPr/>
        </p:nvCxnSpPr>
        <p:spPr>
          <a:xfrm>
            <a:off x="631525" y="1438936"/>
            <a:ext cx="4647371" cy="0"/>
          </a:xfrm>
          <a:prstGeom prst="line">
            <a:avLst/>
          </a:prstGeom>
          <a:ln w="28575">
            <a:solidFill>
              <a:srgbClr val="71D9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CA6B807-319C-2501-E646-62920A26C3EB}"/>
              </a:ext>
            </a:extLst>
          </p:cNvPr>
          <p:cNvSpPr txBox="1"/>
          <p:nvPr/>
        </p:nvSpPr>
        <p:spPr>
          <a:xfrm>
            <a:off x="631525" y="530577"/>
            <a:ext cx="4505242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ko-KR" sz="1800" b="1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FAQ</a:t>
            </a:r>
            <a:endParaRPr lang="en-US" altLang="ko-KR" sz="18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4D9296-7D34-0BB3-7E10-094C1E49B31C}"/>
              </a:ext>
            </a:extLst>
          </p:cNvPr>
          <p:cNvSpPr txBox="1"/>
          <p:nvPr/>
        </p:nvSpPr>
        <p:spPr>
          <a:xfrm>
            <a:off x="631525" y="1028725"/>
            <a:ext cx="3345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PERFECT </a:t>
            </a:r>
            <a:r>
              <a:rPr lang="en-US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FILTER </a:t>
            </a:r>
            <a:r>
              <a:rPr lang="en-US" altLang="ko-KR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FAQ</a:t>
            </a:r>
            <a:endParaRPr lang="en-US" dirty="0">
              <a:latin typeface="Noto Sans CJK KR Bold" panose="020B0800000000000000" pitchFamily="34" charset="-127"/>
              <a:ea typeface="Noto Sans CJK KR Bold" panose="020B0800000000000000" pitchFamily="34" charset="-127"/>
              <a:cs typeface="Poppins SemiBold" panose="00000700000000000000" pitchFamily="2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795519" y="1631517"/>
            <a:ext cx="9572264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1. </a:t>
            </a:r>
            <a:r>
              <a:rPr kumimoji="0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수많은 </a:t>
            </a:r>
            <a:r>
              <a:rPr kumimoji="0" lang="ko-KR" alt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샤워필터나</a:t>
            </a:r>
            <a:r>
              <a:rPr kumimoji="0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샤워기필터와의 </a:t>
            </a:r>
            <a:r>
              <a:rPr kumimoji="0" lang="ko-KR" alt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차별점은</a:t>
            </a:r>
            <a:r>
              <a:rPr kumimoji="0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무엇인가요</a:t>
            </a:r>
            <a:r>
              <a:rPr kumimoji="0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?</a:t>
            </a:r>
            <a:endParaRPr kumimoji="0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  1) </a:t>
            </a:r>
            <a:r>
              <a:rPr kumimoji="0" lang="ko-KR" altLang="en-US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흰색 필터가 들어간 </a:t>
            </a:r>
            <a:r>
              <a:rPr kumimoji="0" lang="ko-KR" altLang="en-US" sz="13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샤워헤드기</a:t>
            </a:r>
            <a:endParaRPr kumimoji="0" lang="ko-KR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  </a:t>
            </a: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아래의 그림과 같은 </a:t>
            </a:r>
            <a:r>
              <a:rPr kumimoji="0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세디먼트필터가</a:t>
            </a: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들어가는 </a:t>
            </a:r>
            <a:r>
              <a:rPr kumimoji="0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샤워헤드</a:t>
            </a: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모양의 필터입니다</a:t>
            </a:r>
            <a:r>
              <a:rPr kumimoji="0" lang="en-US" altLang="ko-K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kumimoji="0" lang="en-US" alt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  </a:t>
            </a:r>
            <a:endParaRPr kumimoji="0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103" name="그림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151" y="3339812"/>
            <a:ext cx="2111208" cy="151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021835" y="5026831"/>
            <a:ext cx="6134525" cy="1512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흰색 원통형 필터는 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Sediment </a:t>
            </a:r>
            <a:r>
              <a:rPr kumimoji="0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필터라고</a:t>
            </a: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하는데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앙금이라는 뜻입니다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단어의 뜻 그대로 </a:t>
            </a:r>
            <a:r>
              <a:rPr kumimoji="0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녹알갱이</a:t>
            </a: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같은 작은 크기의 불순물을 촘촘한 구조의 </a:t>
            </a: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필터가 </a:t>
            </a: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걸러주는 것입니다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kumimoji="0" lang="ko-KR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염소제거볼</a:t>
            </a: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등 다른 기능을 하는 소재의 추가가 없다면 이 필터의 기능은 녹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스케일 등의 작은 입자 제거 외에는 </a:t>
            </a: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다른 </a:t>
            </a: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기능은 없습니다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68AF-01A6-4AE5-BBFE-E1EF32495FEE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877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cxnSp>
        <p:nvCxnSpPr>
          <p:cNvPr id="12" name="Straight Connector 30">
            <a:extLst>
              <a:ext uri="{FF2B5EF4-FFF2-40B4-BE49-F238E27FC236}">
                <a16:creationId xmlns:a16="http://schemas.microsoft.com/office/drawing/2014/main" id="{0E922816-A64B-2346-052C-31F081778B0F}"/>
              </a:ext>
            </a:extLst>
          </p:cNvPr>
          <p:cNvCxnSpPr>
            <a:cxnSpLocks/>
          </p:cNvCxnSpPr>
          <p:nvPr/>
        </p:nvCxnSpPr>
        <p:spPr>
          <a:xfrm>
            <a:off x="631525" y="1438936"/>
            <a:ext cx="4647371" cy="0"/>
          </a:xfrm>
          <a:prstGeom prst="line">
            <a:avLst/>
          </a:prstGeom>
          <a:ln w="28575">
            <a:solidFill>
              <a:srgbClr val="71D9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CA6B807-319C-2501-E646-62920A26C3EB}"/>
              </a:ext>
            </a:extLst>
          </p:cNvPr>
          <p:cNvSpPr txBox="1"/>
          <p:nvPr/>
        </p:nvSpPr>
        <p:spPr>
          <a:xfrm>
            <a:off x="631525" y="530577"/>
            <a:ext cx="4505242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ko-KR" sz="1800" b="1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FAQ</a:t>
            </a:r>
            <a:endParaRPr lang="en-US" altLang="ko-KR" sz="18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4D9296-7D34-0BB3-7E10-094C1E49B31C}"/>
              </a:ext>
            </a:extLst>
          </p:cNvPr>
          <p:cNvSpPr txBox="1"/>
          <p:nvPr/>
        </p:nvSpPr>
        <p:spPr>
          <a:xfrm>
            <a:off x="631525" y="1028725"/>
            <a:ext cx="3345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PERFECT </a:t>
            </a:r>
            <a:r>
              <a:rPr lang="en-US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FILTER </a:t>
            </a:r>
            <a:r>
              <a:rPr lang="en-US" altLang="ko-KR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FAQ</a:t>
            </a:r>
            <a:endParaRPr lang="en-US" dirty="0">
              <a:latin typeface="Noto Sans CJK KR Bold" panose="020B0800000000000000" pitchFamily="34" charset="-127"/>
              <a:ea typeface="Noto Sans CJK KR Bold" panose="020B0800000000000000" pitchFamily="34" charset="-127"/>
              <a:cs typeface="Poppins SemiBold" panose="00000700000000000000" pitchFamily="2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795519" y="1653473"/>
            <a:ext cx="10195754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1. </a:t>
            </a:r>
            <a:r>
              <a:rPr kumimoji="0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수많은 </a:t>
            </a:r>
            <a:r>
              <a:rPr kumimoji="0" lang="ko-KR" alt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샤워필터나</a:t>
            </a:r>
            <a:r>
              <a:rPr kumimoji="0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샤워기필터와의 </a:t>
            </a:r>
            <a:r>
              <a:rPr kumimoji="0" lang="ko-KR" alt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차별점은</a:t>
            </a:r>
            <a:r>
              <a:rPr kumimoji="0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무엇인가요</a:t>
            </a:r>
            <a:r>
              <a:rPr kumimoji="0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?</a:t>
            </a:r>
            <a:endParaRPr kumimoji="0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300" b="1" dirty="0">
                <a:latin typeface="맑은 고딕" panose="020B0503020000020004" pitchFamily="50" charset="-127"/>
                <a:cs typeface="Times New Roman" panose="02020603050405020304" pitchFamily="18" charset="0"/>
              </a:rPr>
              <a:t>   2) </a:t>
            </a:r>
            <a:r>
              <a:rPr lang="ko-KR" altLang="en-US" sz="1300" b="1" dirty="0">
                <a:latin typeface="맑은 고딕" panose="020B0503020000020004" pitchFamily="50" charset="-127"/>
                <a:cs typeface="Times New Roman" panose="02020603050405020304" pitchFamily="18" charset="0"/>
              </a:rPr>
              <a:t>일반 </a:t>
            </a:r>
            <a:r>
              <a:rPr lang="ko-KR" altLang="en-US" sz="1300" b="1" dirty="0" err="1">
                <a:latin typeface="맑은 고딕" panose="020B0503020000020004" pitchFamily="50" charset="-127"/>
                <a:cs typeface="Times New Roman" panose="02020603050405020304" pitchFamily="18" charset="0"/>
              </a:rPr>
              <a:t>샤워필터</a:t>
            </a:r>
            <a:endParaRPr kumimoji="0" lang="ko-KR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ko-KR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   </a:t>
            </a:r>
            <a:r>
              <a:rPr lang="ko-KR" altLang="en-US" sz="1200" dirty="0" err="1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샤워헤드와</a:t>
            </a:r>
            <a:r>
              <a:rPr lang="ko-KR" altLang="en-US" sz="12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호스 사이에 끼워서 사용하는 필터로 지쿱 퍼펙트 필터와 겉모습은 거의 같습니다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일반적으로 많이 나오는 제품으로 많이 접해 </a:t>
            </a:r>
            <a:r>
              <a:rPr lang="ko-KR" altLang="en-US" sz="12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    </a:t>
            </a:r>
            <a:endParaRPr lang="en-US" altLang="ko-KR" sz="1200" dirty="0" smtClean="0"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2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    </a:t>
            </a:r>
            <a:r>
              <a:rPr lang="ko-KR" altLang="en-US" sz="12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보셨을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겁니다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하지만 겉모습만 비슷하지만 기능은 완전히 다릅니다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보통 </a:t>
            </a:r>
            <a:r>
              <a:rPr lang="ko-KR" altLang="en-US" sz="1200" dirty="0" err="1">
                <a:latin typeface="맑은 고딕" panose="020B0503020000020004" pitchFamily="50" charset="-127"/>
                <a:cs typeface="Times New Roman" panose="02020603050405020304" pitchFamily="18" charset="0"/>
              </a:rPr>
              <a:t>새디먼트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 필터와 비타민 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C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또는 향 등을 추가한 제품으로 </a:t>
            </a:r>
            <a:endParaRPr lang="en-US" altLang="ko-KR" sz="1200" dirty="0" smtClean="0"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2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    </a:t>
            </a:r>
            <a:r>
              <a:rPr lang="ko-KR" altLang="en-US" sz="12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작은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입자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잔류 염소 제거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물의 향을 바꾸는 등의 기능만 추가된 제품입니다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kumimoji="0" lang="en-US" altLang="ko-K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  </a:t>
            </a: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300" b="1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  3) </a:t>
            </a:r>
            <a:r>
              <a:rPr lang="ko-KR" altLang="en-US" sz="1300" b="1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지쿱 퍼펙트 필터</a:t>
            </a:r>
            <a:endParaRPr lang="ko-KR" altLang="en-US" sz="1300" dirty="0">
              <a:solidFill>
                <a:prstClr val="black"/>
              </a:solidFill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6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  </a:t>
            </a:r>
            <a:r>
              <a:rPr lang="ko-KR" altLang="en-US" sz="1200" dirty="0" err="1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특허받은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바이오 흡착 소재가 물속의 이온을 </a:t>
            </a:r>
            <a:r>
              <a:rPr lang="ko-KR" altLang="en-US" sz="1200" dirty="0" err="1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이온결합을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통해 흡착하는 방식입니다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2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   바이오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흡착 소재가 </a:t>
            </a:r>
            <a:r>
              <a:rPr lang="ko-KR" altLang="en-US" sz="1200" dirty="0" err="1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석회성분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중금속을 </a:t>
            </a:r>
            <a:r>
              <a:rPr lang="ko-KR" altLang="en-US" sz="1200" dirty="0" err="1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이온결함을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통해 흡착하고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센물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(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경수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의 원인인 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Ca, Mg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이온도 흡착하여 </a:t>
            </a:r>
            <a:r>
              <a:rPr lang="ko-KR" altLang="en-US" sz="1200" dirty="0" err="1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연수기의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기능도 있는 </a:t>
            </a:r>
            <a:endParaRPr lang="en-US" altLang="ko-KR" sz="1200" dirty="0" smtClean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 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다른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필터와는 차별화된 필터입니다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특히 해외에서 석회수로 인한 여러가지 피부 및 모발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/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두피 등의 문제도 해결해주며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석회질이 함유된 </a:t>
            </a:r>
            <a:endParaRPr lang="en-US" altLang="ko-KR" sz="1200" dirty="0" smtClean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 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물로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인한 식기 세척의 얼룩도 방지하여 줍니다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en-US" altLang="ko-KR" sz="12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68AF-01A6-4AE5-BBFE-E1EF32495FEE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56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cxnSp>
        <p:nvCxnSpPr>
          <p:cNvPr id="12" name="Straight Connector 30">
            <a:extLst>
              <a:ext uri="{FF2B5EF4-FFF2-40B4-BE49-F238E27FC236}">
                <a16:creationId xmlns:a16="http://schemas.microsoft.com/office/drawing/2014/main" id="{0E922816-A64B-2346-052C-31F081778B0F}"/>
              </a:ext>
            </a:extLst>
          </p:cNvPr>
          <p:cNvCxnSpPr>
            <a:cxnSpLocks/>
          </p:cNvCxnSpPr>
          <p:nvPr/>
        </p:nvCxnSpPr>
        <p:spPr>
          <a:xfrm>
            <a:off x="631525" y="1438936"/>
            <a:ext cx="4647371" cy="0"/>
          </a:xfrm>
          <a:prstGeom prst="line">
            <a:avLst/>
          </a:prstGeom>
          <a:ln w="28575">
            <a:solidFill>
              <a:srgbClr val="71D9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CA6B807-319C-2501-E646-62920A26C3EB}"/>
              </a:ext>
            </a:extLst>
          </p:cNvPr>
          <p:cNvSpPr txBox="1"/>
          <p:nvPr/>
        </p:nvSpPr>
        <p:spPr>
          <a:xfrm>
            <a:off x="631525" y="530577"/>
            <a:ext cx="4505242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ko-KR" sz="1800" b="1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FAQ</a:t>
            </a:r>
            <a:endParaRPr lang="en-US" altLang="ko-KR" sz="18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4D9296-7D34-0BB3-7E10-094C1E49B31C}"/>
              </a:ext>
            </a:extLst>
          </p:cNvPr>
          <p:cNvSpPr txBox="1"/>
          <p:nvPr/>
        </p:nvSpPr>
        <p:spPr>
          <a:xfrm>
            <a:off x="631525" y="1028725"/>
            <a:ext cx="3345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PERFECT </a:t>
            </a:r>
            <a:r>
              <a:rPr lang="en-US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FILTER </a:t>
            </a:r>
            <a:r>
              <a:rPr lang="en-US" altLang="ko-KR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FAQ</a:t>
            </a:r>
            <a:endParaRPr lang="en-US" dirty="0">
              <a:latin typeface="Noto Sans CJK KR Bold" panose="020B0800000000000000" pitchFamily="34" charset="-127"/>
              <a:ea typeface="Noto Sans CJK KR Bold" panose="020B0800000000000000" pitchFamily="34" charset="-127"/>
              <a:cs typeface="Poppins SemiBold" panose="00000700000000000000" pitchFamily="2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631525" y="1398057"/>
            <a:ext cx="10195754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600" b="1" dirty="0">
                <a:latin typeface="맑은 고딕" panose="020B0503020000020004" pitchFamily="50" charset="-127"/>
                <a:cs typeface="Times New Roman" panose="02020603050405020304" pitchFamily="18" charset="0"/>
              </a:rPr>
              <a:t>2. </a:t>
            </a:r>
            <a:r>
              <a:rPr lang="ko-KR" altLang="en-US" sz="1600" b="1" dirty="0">
                <a:latin typeface="맑은 고딕" panose="020B0503020000020004" pitchFamily="50" charset="-127"/>
                <a:cs typeface="Times New Roman" panose="02020603050405020304" pitchFamily="18" charset="0"/>
              </a:rPr>
              <a:t>사용 가능 기간은 얼마나 되나요</a:t>
            </a:r>
            <a:r>
              <a:rPr lang="en-US" altLang="ko-KR" sz="1600" b="1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?</a:t>
            </a:r>
            <a:endParaRPr kumimoji="0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2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    일정량의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바이오 흡착 소재가 흡착할 수 있는 이온의 양은 한계가 있습니다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따라서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원수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수돗물 또는 지하수 등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에 포함된 석회나 중금속의 </a:t>
            </a:r>
            <a:endParaRPr lang="en-US" altLang="ko-KR" sz="1200" dirty="0" smtClean="0"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2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   </a:t>
            </a:r>
            <a:r>
              <a:rPr lang="ko-KR" altLang="en-US" sz="12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함유량이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많거나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수압에 의해 통과하는 물의 양이 많아지면 사용 가능 기간이 줄어들게 됩니다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사용기간은 유럽에서 약 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2 – 4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주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동남아에서 </a:t>
            </a:r>
            <a:endParaRPr lang="en-US" altLang="ko-KR" sz="1200" dirty="0" smtClean="0"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2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   </a:t>
            </a:r>
            <a:r>
              <a:rPr lang="ko-KR" altLang="en-US" sz="12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약 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3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주 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– 5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주 사용 </a:t>
            </a:r>
            <a:r>
              <a:rPr lang="ko-KR" altLang="en-US" sz="12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가능합니다</a:t>
            </a:r>
            <a:r>
              <a:rPr lang="en-US" altLang="ko-KR" sz="12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200" dirty="0" smtClean="0"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600" b="1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3. </a:t>
            </a:r>
            <a:r>
              <a:rPr lang="ko-KR" altLang="en-US" sz="1600" b="1" dirty="0" err="1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교체시기는</a:t>
            </a:r>
            <a:r>
              <a:rPr lang="ko-KR" altLang="en-US" sz="1600" b="1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어떻게 확인 가능한가요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?</a:t>
            </a:r>
            <a:endParaRPr lang="en-US" altLang="ko-KR" sz="1600" dirty="0">
              <a:solidFill>
                <a:prstClr val="black"/>
              </a:solidFill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   유해성분 흡착방식으로 시각적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(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눈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으로 확인할 수 있는 기술적으로 어려우며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원수의 상태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사용량이 모두 다름으로 인하여 교체시기를 </a:t>
            </a:r>
            <a:endParaRPr lang="en-US" altLang="ko-KR" sz="1200" dirty="0" smtClean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 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확정하는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것은 어렵습니다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사용하시면 피부로 교체시기를 바로 아실 수 있습니다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endParaRPr lang="en-US" altLang="ko-KR" sz="1200" dirty="0" smtClean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2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600" b="1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4. </a:t>
            </a:r>
            <a:r>
              <a:rPr lang="ko-KR" altLang="en-US" sz="1600" b="1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나사선 규격은 어떻게 되며</a:t>
            </a:r>
            <a:r>
              <a:rPr lang="en-US" altLang="ko-KR" sz="1600" b="1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600" b="1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어디서나 사용 가능한가요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?</a:t>
            </a:r>
            <a:endParaRPr lang="en-US" altLang="ko-KR" sz="1600" dirty="0">
              <a:solidFill>
                <a:prstClr val="black"/>
              </a:solidFill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   글로벌 표준규격인 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G 1/2”(1/2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인치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를 사용하여 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99%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이상 샤워기에 사용가능 합니다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해바라기수전이나 세면대 수전 또는 유럽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미국 등의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  </a:t>
            </a:r>
            <a:endParaRPr lang="en-US" altLang="ko-KR" sz="1200" dirty="0" smtClean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 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해외에서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가끔 수도 배관이 다른 경우가 있습니다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이럴 경우에는 현지에서 수도 배관 </a:t>
            </a:r>
            <a:r>
              <a:rPr lang="ko-KR" altLang="en-US" sz="1200" dirty="0" err="1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아답터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(</a:t>
            </a:r>
            <a:r>
              <a:rPr lang="ko-KR" altLang="en-US" sz="1200" dirty="0" err="1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커플링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)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등은 같은 배관 크기를 변경하여 주는 </a:t>
            </a:r>
            <a:endParaRPr lang="en-US" altLang="ko-KR" sz="1200" dirty="0" smtClean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 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부속품을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구매하여 사용하시면 됩니다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en-US" altLang="ko-KR" sz="12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68AF-01A6-4AE5-BBFE-E1EF32495FEE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517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64" y="216716"/>
            <a:ext cx="1190336" cy="685384"/>
          </a:xfrm>
          <a:prstGeom prst="rect">
            <a:avLst/>
          </a:prstGeom>
        </p:spPr>
      </p:pic>
      <p:cxnSp>
        <p:nvCxnSpPr>
          <p:cNvPr id="12" name="Straight Connector 30">
            <a:extLst>
              <a:ext uri="{FF2B5EF4-FFF2-40B4-BE49-F238E27FC236}">
                <a16:creationId xmlns:a16="http://schemas.microsoft.com/office/drawing/2014/main" id="{0E922816-A64B-2346-052C-31F081778B0F}"/>
              </a:ext>
            </a:extLst>
          </p:cNvPr>
          <p:cNvCxnSpPr>
            <a:cxnSpLocks/>
          </p:cNvCxnSpPr>
          <p:nvPr/>
        </p:nvCxnSpPr>
        <p:spPr>
          <a:xfrm>
            <a:off x="631525" y="1438936"/>
            <a:ext cx="4647371" cy="0"/>
          </a:xfrm>
          <a:prstGeom prst="line">
            <a:avLst/>
          </a:prstGeom>
          <a:ln w="28575">
            <a:solidFill>
              <a:srgbClr val="71D9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CA6B807-319C-2501-E646-62920A26C3EB}"/>
              </a:ext>
            </a:extLst>
          </p:cNvPr>
          <p:cNvSpPr txBox="1"/>
          <p:nvPr/>
        </p:nvSpPr>
        <p:spPr>
          <a:xfrm>
            <a:off x="631525" y="530577"/>
            <a:ext cx="4505242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ko-KR" sz="1800" b="1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FAQ</a:t>
            </a:r>
            <a:endParaRPr lang="en-US" altLang="ko-KR" sz="18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4D9296-7D34-0BB3-7E10-094C1E49B31C}"/>
              </a:ext>
            </a:extLst>
          </p:cNvPr>
          <p:cNvSpPr txBox="1"/>
          <p:nvPr/>
        </p:nvSpPr>
        <p:spPr>
          <a:xfrm>
            <a:off x="631525" y="1028725"/>
            <a:ext cx="3345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PERFECT </a:t>
            </a:r>
            <a:r>
              <a:rPr lang="en-US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FILTER </a:t>
            </a:r>
            <a:r>
              <a:rPr lang="en-US" altLang="ko-KR" dirty="0" smtClean="0">
                <a:latin typeface="Noto Sans CJK KR Bold" panose="020B0800000000000000" pitchFamily="34" charset="-127"/>
                <a:ea typeface="Noto Sans CJK KR Bold" panose="020B0800000000000000" pitchFamily="34" charset="-127"/>
                <a:cs typeface="Poppins SemiBold" panose="00000700000000000000" pitchFamily="2" charset="0"/>
              </a:rPr>
              <a:t>FAQ</a:t>
            </a:r>
            <a:endParaRPr lang="en-US" dirty="0">
              <a:latin typeface="Noto Sans CJK KR Bold" panose="020B0800000000000000" pitchFamily="34" charset="-127"/>
              <a:ea typeface="Noto Sans CJK KR Bold" panose="020B0800000000000000" pitchFamily="34" charset="-127"/>
              <a:cs typeface="Poppins SemiBold" panose="00000700000000000000" pitchFamily="2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631525" y="1736229"/>
            <a:ext cx="10195754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600" b="1" dirty="0">
                <a:latin typeface="맑은 고딕" panose="020B0503020000020004" pitchFamily="50" charset="-127"/>
                <a:cs typeface="Times New Roman" panose="02020603050405020304" pitchFamily="18" charset="0"/>
              </a:rPr>
              <a:t>5. </a:t>
            </a:r>
            <a:r>
              <a:rPr lang="ko-KR" altLang="en-US" sz="1600" b="1" dirty="0">
                <a:latin typeface="맑은 고딕" panose="020B0503020000020004" pitchFamily="50" charset="-127"/>
                <a:cs typeface="Times New Roman" panose="02020603050405020304" pitchFamily="18" charset="0"/>
              </a:rPr>
              <a:t>필터 통과한 물을 마셔도 되나요</a:t>
            </a:r>
            <a:r>
              <a:rPr lang="en-US" altLang="ko-KR" sz="1600" b="1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?</a:t>
            </a:r>
            <a:endParaRPr kumimoji="0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    지쿱 퍼펙트 필터는 신체를 세정하거나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식기를 세척할 수 있게 개발된 제품으로 </a:t>
            </a:r>
            <a:r>
              <a:rPr lang="ko-KR" altLang="en-US" sz="1200" dirty="0" err="1">
                <a:latin typeface="맑은 고딕" panose="020B0503020000020004" pitchFamily="50" charset="-127"/>
                <a:cs typeface="Times New Roman" panose="02020603050405020304" pitchFamily="18" charset="0"/>
              </a:rPr>
              <a:t>음용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200" dirty="0" err="1">
                <a:latin typeface="맑은 고딕" panose="020B0503020000020004" pitchFamily="50" charset="-127"/>
                <a:cs typeface="Times New Roman" panose="02020603050405020304" pitchFamily="18" charset="0"/>
              </a:rPr>
              <a:t>수족관등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 다른 용도로 사용하는 것을 권장하지 않습니다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endParaRPr lang="en-US" altLang="ko-KR" sz="1200" dirty="0" smtClean="0"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2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   </a:t>
            </a:r>
            <a:r>
              <a:rPr lang="ko-KR" altLang="en-US" sz="12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동남아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남미 등은 정수 수준이 아주 낮아 필터로 개선 가능한 범위가 한계가 있습니다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열악한 환경을 가진 곳에서 양치 </a:t>
            </a:r>
            <a:r>
              <a:rPr lang="ko-KR" altLang="en-US" sz="1200" dirty="0" err="1">
                <a:latin typeface="맑은 고딕" panose="020B0503020000020004" pitchFamily="50" charset="-127"/>
                <a:cs typeface="Times New Roman" panose="02020603050405020304" pitchFamily="18" charset="0"/>
              </a:rPr>
              <a:t>할때도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 생수를 </a:t>
            </a:r>
            <a:endParaRPr lang="en-US" altLang="ko-KR" sz="1200" dirty="0" smtClean="0"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2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   </a:t>
            </a:r>
            <a:r>
              <a:rPr lang="ko-KR" altLang="en-US" sz="1200" dirty="0" smtClean="0">
                <a:latin typeface="맑은 고딕" panose="020B0503020000020004" pitchFamily="50" charset="-127"/>
                <a:cs typeface="Times New Roman" panose="02020603050405020304" pitchFamily="18" charset="0"/>
              </a:rPr>
              <a:t>사용하는 </a:t>
            </a:r>
            <a:r>
              <a:rPr lang="ko-KR" altLang="en-US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것이 좋습니다</a:t>
            </a:r>
            <a:r>
              <a:rPr lang="en-US" altLang="ko-KR" sz="12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endParaRPr lang="en-US" altLang="ko-KR" sz="1200" dirty="0" smtClean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68AF-01A6-4AE5-BBFE-E1EF32495FEE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650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B41CA1-3DDE-502D-17F1-947C13CD6995}"/>
              </a:ext>
            </a:extLst>
          </p:cNvPr>
          <p:cNvSpPr txBox="1"/>
          <p:nvPr/>
        </p:nvSpPr>
        <p:spPr>
          <a:xfrm>
            <a:off x="3587750" y="3752638"/>
            <a:ext cx="5016500" cy="1516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48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감사합니다</a:t>
            </a:r>
            <a:r>
              <a:rPr lang="en-US" altLang="ko-KR" sz="4800" b="1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</a:t>
            </a:r>
            <a:endParaRPr lang="en-US" altLang="ko-KR" sz="48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912" y="2011990"/>
            <a:ext cx="2958176" cy="1703289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1F94E8B-F48F-47EC-A570-91E35D88D10F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407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</TotalTime>
  <Words>1549</Words>
  <Application>Microsoft Office PowerPoint</Application>
  <PresentationFormat>와이드스크린</PresentationFormat>
  <Paragraphs>275</Paragraphs>
  <Slides>25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5" baseType="lpstr">
      <vt:lpstr>Noto Sans CJK KR Bold</vt:lpstr>
      <vt:lpstr>Open Sans ExtraBold</vt:lpstr>
      <vt:lpstr>Poppins</vt:lpstr>
      <vt:lpstr>Poppins SemiBold</vt:lpstr>
      <vt:lpstr>맑은 고딕</vt:lpstr>
      <vt:lpstr>Arial</vt:lpstr>
      <vt:lpstr>Calibri</vt:lpstr>
      <vt:lpstr>Times New Roman</vt:lpstr>
      <vt:lpstr>Office 테마</vt:lpstr>
      <vt:lpstr>워크시트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user108</dc:creator>
  <cp:lastModifiedBy>GCOOP SH Yun</cp:lastModifiedBy>
  <cp:revision>49</cp:revision>
  <dcterms:created xsi:type="dcterms:W3CDTF">2022-10-16T06:58:36Z</dcterms:created>
  <dcterms:modified xsi:type="dcterms:W3CDTF">2023-08-17T05:12:56Z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2022-10-16T08:25:38Z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47b11303-d076-49ce-ab06-611031ff1fda</vt:lpwstr>
  </property>
  <property fmtid="{D5CDD505-2E9C-101B-9397-08002B2CF9AE}" pid="7" name="MSIP_Label_defa4170-0d19-0005-0004-bc88714345d2_ActionId">
    <vt:lpwstr>20b649d6-9fe2-480d-8f4e-1b8eb8efeaa9</vt:lpwstr>
  </property>
  <property fmtid="{D5CDD505-2E9C-101B-9397-08002B2CF9AE}" pid="8" name="MSIP_Label_defa4170-0d19-0005-0004-bc88714345d2_ContentBits">
    <vt:lpwstr>0</vt:lpwstr>
  </property>
</Properties>
</file>