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modernComment_106_BA27915.xml" ContentType="application/vnd.ms-powerpoint.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8"/>
  </p:notesMasterIdLst>
  <p:sldIdLst>
    <p:sldId id="256" r:id="rId2"/>
    <p:sldId id="257" r:id="rId3"/>
    <p:sldId id="258" r:id="rId4"/>
    <p:sldId id="259" r:id="rId5"/>
    <p:sldId id="261" r:id="rId6"/>
    <p:sldId id="260" r:id="rId7"/>
    <p:sldId id="262" r:id="rId8"/>
    <p:sldId id="263" r:id="rId9"/>
    <p:sldId id="267" r:id="rId10"/>
    <p:sldId id="264" r:id="rId11"/>
    <p:sldId id="265" r:id="rId12"/>
    <p:sldId id="276" r:id="rId13"/>
    <p:sldId id="266" r:id="rId14"/>
    <p:sldId id="268" r:id="rId15"/>
    <p:sldId id="269" r:id="rId16"/>
    <p:sldId id="270" r:id="rId17"/>
    <p:sldId id="271" r:id="rId18"/>
    <p:sldId id="272" r:id="rId19"/>
    <p:sldId id="273" r:id="rId20"/>
    <p:sldId id="274" r:id="rId21"/>
    <p:sldId id="275" r:id="rId22"/>
    <p:sldId id="281" r:id="rId23"/>
    <p:sldId id="282" r:id="rId24"/>
    <p:sldId id="277" r:id="rId25"/>
    <p:sldId id="278" r:id="rId26"/>
    <p:sldId id="279" r:id="rId27"/>
  </p:sldIdLst>
  <p:sldSz cx="12192000" cy="6858000"/>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63"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666C95E-1ED4-8E5D-D82D-31C78BA1229A}" name="Sarah Jang" initials="SJ" userId="6b515827ef24880a"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37BB9"/>
    <a:srgbClr val="6391C4"/>
    <a:srgbClr val="D5590B"/>
    <a:srgbClr val="F2D823"/>
    <a:srgbClr val="EDA87D"/>
    <a:srgbClr val="337B17"/>
    <a:srgbClr val="33359A"/>
    <a:srgbClr val="2DB281"/>
    <a:srgbClr val="C43B83"/>
    <a:srgbClr val="BB151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593" autoAdjust="0"/>
    <p:restoredTop sz="83723" autoAdjust="0"/>
  </p:normalViewPr>
  <p:slideViewPr>
    <p:cSldViewPr>
      <p:cViewPr varScale="1">
        <p:scale>
          <a:sx n="93" d="100"/>
          <a:sy n="93" d="100"/>
        </p:scale>
        <p:origin x="1752" y="90"/>
      </p:cViewPr>
      <p:guideLst>
        <p:guide orient="horz" pos="663"/>
        <p:guide pos="3840"/>
      </p:guideLst>
    </p:cSldViewPr>
  </p:slideViewPr>
  <p:notesTextViewPr>
    <p:cViewPr>
      <p:scale>
        <a:sx n="1" d="1"/>
        <a:sy n="1" d="1"/>
      </p:scale>
      <p:origin x="0" y="0"/>
    </p:cViewPr>
  </p:notesTextViewPr>
  <p:notesViewPr>
    <p:cSldViewPr showGuides="1">
      <p:cViewPr varScale="1">
        <p:scale>
          <a:sx n="75" d="100"/>
          <a:sy n="75" d="100"/>
        </p:scale>
        <p:origin x="2598" y="6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8" Type="http://schemas.openxmlformats.org/officeDocument/2006/relationships/slide" Target="slides/slide7.xml"/></Relationships>
</file>

<file path=ppt/comments/modernComment_106_BA27915.xml><?xml version="1.0" encoding="utf-8"?>
<p188:cmLst xmlns:a="http://schemas.openxmlformats.org/drawingml/2006/main" xmlns:r="http://schemas.openxmlformats.org/officeDocument/2006/relationships" xmlns:p188="http://schemas.microsoft.com/office/powerpoint/2018/8/main">
  <p188:cm id="{674F1552-67B4-564F-AE56-152942F6C910}" authorId="{7666C95E-1ED4-8E5D-D82D-31C78BA1229A}" created="2022-02-04T07:33:18.518">
    <pc:sldMkLst xmlns:pc="http://schemas.microsoft.com/office/powerpoint/2013/main/command">
      <pc:docMk/>
      <pc:sldMk cId="195197205" sldId="262"/>
    </pc:sldMkLst>
    <p188:txBody>
      <a:bodyPr/>
      <a:lstStyle/>
      <a:p>
        <a:r>
          <a:rPr lang="en-US"/>
          <a:t>하단 이미지 영문/스페인어 버전에서는 사용 어려울 듯</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A03227A-046F-474D-8C2B-A5D140614DAB}" type="datetimeFigureOut">
              <a:rPr lang="ko-KR" altLang="en-US" smtClean="0"/>
              <a:t>2022-02-07</a:t>
            </a:fld>
            <a:endParaRPr lang="ko-KR" altLang="en-US"/>
          </a:p>
        </p:txBody>
      </p:sp>
      <p:sp>
        <p:nvSpPr>
          <p:cNvPr id="4" name="슬라이드 이미지 개체 틀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6" name="바닥글 개체 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9DA62E9-11EA-4FF9-856F-31B8B1D50BEC}" type="slidenum">
              <a:rPr lang="ko-KR" altLang="en-US" smtClean="0"/>
              <a:t>‹#›</a:t>
            </a:fld>
            <a:endParaRPr lang="ko-KR" altLang="en-US"/>
          </a:p>
        </p:txBody>
      </p:sp>
    </p:spTree>
    <p:extLst>
      <p:ext uri="{BB962C8B-B14F-4D97-AF65-F5344CB8AC3E}">
        <p14:creationId xmlns:p14="http://schemas.microsoft.com/office/powerpoint/2010/main" val="2015735891"/>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a:xfrm>
            <a:off x="381000" y="685800"/>
            <a:ext cx="6096000" cy="3429000"/>
          </a:xfrm>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09DA62E9-11EA-4FF9-856F-31B8B1D50BEC}" type="slidenum">
              <a:rPr lang="ko-KR" altLang="en-US" smtClean="0"/>
              <a:t>1</a:t>
            </a:fld>
            <a:endParaRPr lang="ko-KR" altLang="en-US"/>
          </a:p>
        </p:txBody>
      </p:sp>
    </p:spTree>
    <p:extLst>
      <p:ext uri="{BB962C8B-B14F-4D97-AF65-F5344CB8AC3E}">
        <p14:creationId xmlns:p14="http://schemas.microsoft.com/office/powerpoint/2010/main" val="10568058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ko-KR" dirty="0"/>
              <a:t>- </a:t>
            </a:r>
            <a:r>
              <a:rPr lang="ko-KR" altLang="en-US" dirty="0"/>
              <a:t>이 제품은 미국에는 일반 공산품으로 수입되므로</a:t>
            </a:r>
            <a:r>
              <a:rPr lang="en-US" altLang="ko-KR" dirty="0"/>
              <a:t>, </a:t>
            </a:r>
            <a:r>
              <a:rPr lang="ko-KR" altLang="en-US" dirty="0"/>
              <a:t>한국의 </a:t>
            </a:r>
            <a:r>
              <a:rPr lang="en-US" altLang="ko-KR" dirty="0"/>
              <a:t>‘</a:t>
            </a:r>
            <a:r>
              <a:rPr lang="ko-KR" altLang="en-US" dirty="0"/>
              <a:t>의료기기</a:t>
            </a:r>
            <a:r>
              <a:rPr lang="en-US" altLang="ko-KR" dirty="0"/>
              <a:t>‘ </a:t>
            </a:r>
            <a:r>
              <a:rPr lang="ko-KR" altLang="en-US" dirty="0"/>
              <a:t>관련 표기는 삭제 하였음</a:t>
            </a:r>
            <a:endParaRPr lang="en-US" dirty="0"/>
          </a:p>
        </p:txBody>
      </p:sp>
      <p:sp>
        <p:nvSpPr>
          <p:cNvPr id="4" name="Slide Number Placeholder 3"/>
          <p:cNvSpPr>
            <a:spLocks noGrp="1"/>
          </p:cNvSpPr>
          <p:nvPr>
            <p:ph type="sldNum" sz="quarter" idx="5"/>
          </p:nvPr>
        </p:nvSpPr>
        <p:spPr/>
        <p:txBody>
          <a:bodyPr/>
          <a:lstStyle/>
          <a:p>
            <a:fld id="{09DA62E9-11EA-4FF9-856F-31B8B1D50BEC}" type="slidenum">
              <a:rPr lang="ko-KR" altLang="en-US" smtClean="0"/>
              <a:t>2</a:t>
            </a:fld>
            <a:endParaRPr lang="ko-KR" altLang="en-US"/>
          </a:p>
        </p:txBody>
      </p:sp>
    </p:spTree>
    <p:extLst>
      <p:ext uri="{BB962C8B-B14F-4D97-AF65-F5344CB8AC3E}">
        <p14:creationId xmlns:p14="http://schemas.microsoft.com/office/powerpoint/2010/main" val="13474071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0000FF"/>
                </a:solidFill>
              </a:rPr>
              <a:t>*</a:t>
            </a:r>
            <a:r>
              <a:rPr lang="ko-KR" altLang="en-US" dirty="0">
                <a:solidFill>
                  <a:srgbClr val="0000FF"/>
                </a:solidFill>
              </a:rPr>
              <a:t> 청색표기</a:t>
            </a:r>
            <a:r>
              <a:rPr lang="en-US" altLang="ko-KR" dirty="0">
                <a:solidFill>
                  <a:srgbClr val="0000FF"/>
                </a:solidFill>
              </a:rPr>
              <a:t>: </a:t>
            </a:r>
            <a:r>
              <a:rPr lang="ko-KR" altLang="en-US" dirty="0">
                <a:solidFill>
                  <a:srgbClr val="0000FF"/>
                </a:solidFill>
              </a:rPr>
              <a:t>업데이트</a:t>
            </a:r>
            <a:r>
              <a:rPr lang="en-US" altLang="ko-KR" dirty="0">
                <a:solidFill>
                  <a:srgbClr val="0000FF"/>
                </a:solidFill>
              </a:rPr>
              <a:t>/</a:t>
            </a:r>
            <a:r>
              <a:rPr lang="ko-KR" altLang="en-US" dirty="0">
                <a:solidFill>
                  <a:srgbClr val="0000FF"/>
                </a:solidFill>
              </a:rPr>
              <a:t>변경 사항</a:t>
            </a:r>
            <a:endParaRPr lang="en-US" dirty="0">
              <a:solidFill>
                <a:srgbClr val="0000FF"/>
              </a:solidFill>
            </a:endParaRPr>
          </a:p>
        </p:txBody>
      </p:sp>
      <p:sp>
        <p:nvSpPr>
          <p:cNvPr id="4" name="Slide Number Placeholder 3"/>
          <p:cNvSpPr>
            <a:spLocks noGrp="1"/>
          </p:cNvSpPr>
          <p:nvPr>
            <p:ph type="sldNum" sz="quarter" idx="5"/>
          </p:nvPr>
        </p:nvSpPr>
        <p:spPr/>
        <p:txBody>
          <a:bodyPr/>
          <a:lstStyle/>
          <a:p>
            <a:fld id="{09DA62E9-11EA-4FF9-856F-31B8B1D50BEC}" type="slidenum">
              <a:rPr lang="ko-KR" altLang="en-US" smtClean="0"/>
              <a:t>4</a:t>
            </a:fld>
            <a:endParaRPr lang="ko-KR" altLang="en-US"/>
          </a:p>
        </p:txBody>
      </p:sp>
    </p:spTree>
    <p:extLst>
      <p:ext uri="{BB962C8B-B14F-4D97-AF65-F5344CB8AC3E}">
        <p14:creationId xmlns:p14="http://schemas.microsoft.com/office/powerpoint/2010/main" val="18686103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DA62E9-11EA-4FF9-856F-31B8B1D50BEC}" type="slidenum">
              <a:rPr lang="ko-KR" altLang="en-US" smtClean="0"/>
              <a:t>5</a:t>
            </a:fld>
            <a:endParaRPr lang="ko-KR" altLang="en-US"/>
          </a:p>
        </p:txBody>
      </p:sp>
    </p:spTree>
    <p:extLst>
      <p:ext uri="{BB962C8B-B14F-4D97-AF65-F5344CB8AC3E}">
        <p14:creationId xmlns:p14="http://schemas.microsoft.com/office/powerpoint/2010/main" val="4674205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ko-KR" sz="1200" dirty="0">
                <a:effectLst/>
                <a:latin typeface="Times New Roman" panose="02020603050405020304" pitchFamily="18" charset="0"/>
                <a:ea typeface="맑은 고딕" panose="020B0503020000020004" pitchFamily="50" charset="-127"/>
                <a:cs typeface="맑은 고딕" panose="020B0503020000020004" pitchFamily="50" charset="-127"/>
              </a:rPr>
              <a:t>※</a:t>
            </a:r>
            <a:r>
              <a:rPr lang="en-US" sz="1200" dirty="0">
                <a:effectLst/>
                <a:latin typeface="Arial" panose="020B0604020202020204" pitchFamily="34" charset="0"/>
                <a:ea typeface="맑은 고딕" panose="020B0503020000020004" pitchFamily="50" charset="-127"/>
              </a:rPr>
              <a:t> These statements have not been evaluated by the Food and Drug Administration. This product is not intended to diagnose, treat, prevent, or cure any disease.</a:t>
            </a:r>
            <a:endParaRPr lang="en-US" sz="1200" dirty="0">
              <a:effectLst/>
              <a:latin typeface="Times New Roman" panose="02020603050405020304" pitchFamily="18" charset="0"/>
              <a:ea typeface="Times New Roman" panose="02020603050405020304" pitchFamily="18" charset="0"/>
            </a:endParaRPr>
          </a:p>
          <a:p>
            <a:pPr marL="171450" marR="0" lvl="0" indent="-171450" algn="l" defTabSz="914400" rtl="0" eaLnBrk="1" fontAlgn="auto" latinLnBrk="1" hangingPunct="1">
              <a:lnSpc>
                <a:spcPct val="100000"/>
              </a:lnSpc>
              <a:spcBef>
                <a:spcPts val="0"/>
              </a:spcBef>
              <a:spcAft>
                <a:spcPts val="0"/>
              </a:spcAft>
              <a:buClrTx/>
              <a:buSzTx/>
              <a:buFont typeface="Arial" panose="020B0604020202020204" pitchFamily="34" charset="0"/>
              <a:buChar char="•"/>
              <a:tabLst/>
              <a:defRPr/>
            </a:pPr>
            <a:endParaRPr lang="en-US" sz="1200" dirty="0">
              <a:solidFill>
                <a:schemeClr val="bg1">
                  <a:lumMod val="65000"/>
                </a:schemeClr>
              </a:solidFill>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09DA62E9-11EA-4FF9-856F-31B8B1D50BEC}" type="slidenum">
              <a:rPr lang="ko-KR" altLang="en-US" smtClean="0"/>
              <a:t>7</a:t>
            </a:fld>
            <a:endParaRPr lang="ko-KR" altLang="en-US"/>
          </a:p>
        </p:txBody>
      </p:sp>
    </p:spTree>
    <p:extLst>
      <p:ext uri="{BB962C8B-B14F-4D97-AF65-F5344CB8AC3E}">
        <p14:creationId xmlns:p14="http://schemas.microsoft.com/office/powerpoint/2010/main" val="26906747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DA62E9-11EA-4FF9-856F-31B8B1D50BEC}" type="slidenum">
              <a:rPr lang="ko-KR" altLang="en-US" smtClean="0"/>
              <a:t>12</a:t>
            </a:fld>
            <a:endParaRPr lang="ko-KR" altLang="en-US"/>
          </a:p>
        </p:txBody>
      </p:sp>
    </p:spTree>
    <p:extLst>
      <p:ext uri="{BB962C8B-B14F-4D97-AF65-F5344CB8AC3E}">
        <p14:creationId xmlns:p14="http://schemas.microsoft.com/office/powerpoint/2010/main" val="27171781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DA62E9-11EA-4FF9-856F-31B8B1D50BEC}" type="slidenum">
              <a:rPr lang="ko-KR" altLang="en-US" smtClean="0"/>
              <a:t>13</a:t>
            </a:fld>
            <a:endParaRPr lang="ko-KR" altLang="en-US"/>
          </a:p>
        </p:txBody>
      </p:sp>
    </p:spTree>
    <p:extLst>
      <p:ext uri="{BB962C8B-B14F-4D97-AF65-F5344CB8AC3E}">
        <p14:creationId xmlns:p14="http://schemas.microsoft.com/office/powerpoint/2010/main" val="18026565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DA62E9-11EA-4FF9-856F-31B8B1D50BEC}" type="slidenum">
              <a:rPr lang="ko-KR" altLang="en-US" smtClean="0"/>
              <a:t>21</a:t>
            </a:fld>
            <a:endParaRPr lang="ko-KR" altLang="en-US"/>
          </a:p>
        </p:txBody>
      </p:sp>
    </p:spTree>
    <p:extLst>
      <p:ext uri="{BB962C8B-B14F-4D97-AF65-F5344CB8AC3E}">
        <p14:creationId xmlns:p14="http://schemas.microsoft.com/office/powerpoint/2010/main" val="1729743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DA62E9-11EA-4FF9-856F-31B8B1D50BEC}" type="slidenum">
              <a:rPr lang="ko-KR" altLang="en-US" smtClean="0"/>
              <a:t>22</a:t>
            </a:fld>
            <a:endParaRPr lang="ko-KR" altLang="en-US"/>
          </a:p>
        </p:txBody>
      </p:sp>
    </p:spTree>
    <p:extLst>
      <p:ext uri="{BB962C8B-B14F-4D97-AF65-F5344CB8AC3E}">
        <p14:creationId xmlns:p14="http://schemas.microsoft.com/office/powerpoint/2010/main" val="7142142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DA62E9-11EA-4FF9-856F-31B8B1D50BEC}" type="slidenum">
              <a:rPr lang="ko-KR" altLang="en-US" smtClean="0"/>
              <a:t>24</a:t>
            </a:fld>
            <a:endParaRPr lang="ko-KR" altLang="en-US"/>
          </a:p>
        </p:txBody>
      </p:sp>
    </p:spTree>
    <p:extLst>
      <p:ext uri="{BB962C8B-B14F-4D97-AF65-F5344CB8AC3E}">
        <p14:creationId xmlns:p14="http://schemas.microsoft.com/office/powerpoint/2010/main" val="38210496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914400" y="2130426"/>
            <a:ext cx="10363200" cy="1470025"/>
          </a:xfrm>
        </p:spPr>
        <p:txBody>
          <a:bodyPr/>
          <a:lstStyle/>
          <a:p>
            <a:r>
              <a:rPr lang="ko-KR" altLang="en-US"/>
              <a:t>마스터 제목 스타일 편집</a:t>
            </a:r>
          </a:p>
        </p:txBody>
      </p:sp>
      <p:sp>
        <p:nvSpPr>
          <p:cNvPr id="3" name="부제목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p:txBody>
          <a:bodyPr/>
          <a:lstStyle/>
          <a:p>
            <a:fld id="{62798733-316A-42B6-A306-FD6426331AB5}" type="datetime1">
              <a:rPr lang="ko-KR" altLang="en-US" smtClean="0"/>
              <a:t>2022-02-07</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9C2203D9-AB55-4EB8-BB06-948C9E065BB8}" type="slidenum">
              <a:rPr lang="ko-KR" altLang="en-US" smtClean="0"/>
              <a:t>‹#›</a:t>
            </a:fld>
            <a:endParaRPr lang="ko-KR" altLang="en-US"/>
          </a:p>
        </p:txBody>
      </p:sp>
    </p:spTree>
    <p:extLst>
      <p:ext uri="{BB962C8B-B14F-4D97-AF65-F5344CB8AC3E}">
        <p14:creationId xmlns:p14="http://schemas.microsoft.com/office/powerpoint/2010/main" val="25412695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idx="1"/>
          </p:nvPr>
        </p:nvSpPr>
        <p:spPr/>
        <p:txBody>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B0D69D5F-B511-4622-84AA-9C876A31EE92}" type="datetime1">
              <a:rPr lang="ko-KR" altLang="en-US" smtClean="0"/>
              <a:t>2022-02-07</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9C2203D9-AB55-4EB8-BB06-948C9E065BB8}" type="slidenum">
              <a:rPr lang="ko-KR" altLang="en-US" smtClean="0"/>
              <a:t>‹#›</a:t>
            </a:fld>
            <a:endParaRPr lang="ko-KR" altLang="en-US"/>
          </a:p>
        </p:txBody>
      </p:sp>
    </p:spTree>
    <p:extLst>
      <p:ext uri="{BB962C8B-B14F-4D97-AF65-F5344CB8AC3E}">
        <p14:creationId xmlns:p14="http://schemas.microsoft.com/office/powerpoint/2010/main" val="15901201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963084" y="4406901"/>
            <a:ext cx="103632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p:txBody>
          <a:bodyPr/>
          <a:lstStyle/>
          <a:p>
            <a:fld id="{C0A351DD-1D01-4D29-B5ED-C83508FB756E}" type="datetime1">
              <a:rPr lang="ko-KR" altLang="en-US" smtClean="0"/>
              <a:t>2022-02-07</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9C2203D9-AB55-4EB8-BB06-948C9E065BB8}" type="slidenum">
              <a:rPr lang="ko-KR" altLang="en-US" smtClean="0"/>
              <a:t>‹#›</a:t>
            </a:fld>
            <a:endParaRPr lang="ko-KR" altLang="en-US"/>
          </a:p>
        </p:txBody>
      </p:sp>
    </p:spTree>
    <p:extLst>
      <p:ext uri="{BB962C8B-B14F-4D97-AF65-F5344CB8AC3E}">
        <p14:creationId xmlns:p14="http://schemas.microsoft.com/office/powerpoint/2010/main" val="6611250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p:txBody>
          <a:bodyPr/>
          <a:lstStyle/>
          <a:p>
            <a:fld id="{A5A498EC-C659-4F1E-A40C-357871E8BEE6}" type="datetime1">
              <a:rPr lang="ko-KR" altLang="en-US" smtClean="0"/>
              <a:t>2022-02-07</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9C2203D9-AB55-4EB8-BB06-948C9E065BB8}" type="slidenum">
              <a:rPr lang="ko-KR" altLang="en-US" smtClean="0"/>
              <a:t>‹#›</a:t>
            </a:fld>
            <a:endParaRPr lang="ko-KR" altLang="en-US"/>
          </a:p>
        </p:txBody>
      </p:sp>
    </p:spTree>
    <p:extLst>
      <p:ext uri="{BB962C8B-B14F-4D97-AF65-F5344CB8AC3E}">
        <p14:creationId xmlns:p14="http://schemas.microsoft.com/office/powerpoint/2010/main" val="34864309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a:t>마스터 제목 스타일 편집</a:t>
            </a:r>
          </a:p>
        </p:txBody>
      </p:sp>
      <p:sp>
        <p:nvSpPr>
          <p:cNvPr id="3" name="텍스트 개체 틀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4" name="내용 개체 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p:txBody>
          <a:bodyPr/>
          <a:lstStyle/>
          <a:p>
            <a:fld id="{64B82A8D-0B82-4625-B598-8F5844477E07}" type="datetime1">
              <a:rPr lang="ko-KR" altLang="en-US" smtClean="0"/>
              <a:t>2022-02-07</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9C2203D9-AB55-4EB8-BB06-948C9E065BB8}" type="slidenum">
              <a:rPr lang="ko-KR" altLang="en-US" smtClean="0"/>
              <a:t>‹#›</a:t>
            </a:fld>
            <a:endParaRPr lang="ko-KR" altLang="en-US"/>
          </a:p>
        </p:txBody>
      </p:sp>
    </p:spTree>
    <p:extLst>
      <p:ext uri="{BB962C8B-B14F-4D97-AF65-F5344CB8AC3E}">
        <p14:creationId xmlns:p14="http://schemas.microsoft.com/office/powerpoint/2010/main" val="37477144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날짜 개체 틀 2"/>
          <p:cNvSpPr>
            <a:spLocks noGrp="1"/>
          </p:cNvSpPr>
          <p:nvPr>
            <p:ph type="dt" sz="half" idx="10"/>
          </p:nvPr>
        </p:nvSpPr>
        <p:spPr/>
        <p:txBody>
          <a:bodyPr/>
          <a:lstStyle/>
          <a:p>
            <a:fld id="{AC04AE47-2A5F-4311-B3CA-8F12C94154B4}" type="datetime1">
              <a:rPr lang="ko-KR" altLang="en-US" smtClean="0"/>
              <a:t>2022-02-07</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9C2203D9-AB55-4EB8-BB06-948C9E065BB8}" type="slidenum">
              <a:rPr lang="ko-KR" altLang="en-US" smtClean="0"/>
              <a:t>‹#›</a:t>
            </a:fld>
            <a:endParaRPr lang="ko-KR" altLang="en-US"/>
          </a:p>
        </p:txBody>
      </p:sp>
    </p:spTree>
    <p:extLst>
      <p:ext uri="{BB962C8B-B14F-4D97-AF65-F5344CB8AC3E}">
        <p14:creationId xmlns:p14="http://schemas.microsoft.com/office/powerpoint/2010/main" val="20254633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86B27001-D1D1-4B59-9277-7DFC2C72DFBC}" type="datetime1">
              <a:rPr lang="ko-KR" altLang="en-US" smtClean="0"/>
              <a:t>2022-02-07</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9C2203D9-AB55-4EB8-BB06-948C9E065BB8}" type="slidenum">
              <a:rPr lang="ko-KR" altLang="en-US" smtClean="0"/>
              <a:t>‹#›</a:t>
            </a:fld>
            <a:endParaRPr lang="ko-KR" altLang="en-US"/>
          </a:p>
        </p:txBody>
      </p:sp>
    </p:spTree>
    <p:extLst>
      <p:ext uri="{BB962C8B-B14F-4D97-AF65-F5344CB8AC3E}">
        <p14:creationId xmlns:p14="http://schemas.microsoft.com/office/powerpoint/2010/main" val="34887251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609601" y="273050"/>
            <a:ext cx="4011084" cy="1162050"/>
          </a:xfrm>
        </p:spPr>
        <p:txBody>
          <a:bodyPr anchor="b"/>
          <a:lstStyle>
            <a:lvl1pPr algn="l">
              <a:defRPr sz="2000" b="1"/>
            </a:lvl1pPr>
          </a:lstStyle>
          <a:p>
            <a:r>
              <a:rPr lang="ko-KR" altLang="en-US"/>
              <a:t>마스터 제목 스타일 편집</a:t>
            </a:r>
          </a:p>
        </p:txBody>
      </p:sp>
      <p:sp>
        <p:nvSpPr>
          <p:cNvPr id="3" name="내용 개체 틀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텍스트 개체 틀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p>
        </p:txBody>
      </p:sp>
      <p:sp>
        <p:nvSpPr>
          <p:cNvPr id="5" name="날짜 개체 틀 4"/>
          <p:cNvSpPr>
            <a:spLocks noGrp="1"/>
          </p:cNvSpPr>
          <p:nvPr>
            <p:ph type="dt" sz="half" idx="10"/>
          </p:nvPr>
        </p:nvSpPr>
        <p:spPr/>
        <p:txBody>
          <a:bodyPr/>
          <a:lstStyle/>
          <a:p>
            <a:fld id="{132CC7CE-3EE0-4B79-B5DB-3020DCE393E0}" type="datetime1">
              <a:rPr lang="ko-KR" altLang="en-US" smtClean="0"/>
              <a:t>2022-02-07</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9C2203D9-AB55-4EB8-BB06-948C9E065BB8}" type="slidenum">
              <a:rPr lang="ko-KR" altLang="en-US" smtClean="0"/>
              <a:t>‹#›</a:t>
            </a:fld>
            <a:endParaRPr lang="ko-KR" altLang="en-US"/>
          </a:p>
        </p:txBody>
      </p:sp>
    </p:spTree>
    <p:extLst>
      <p:ext uri="{BB962C8B-B14F-4D97-AF65-F5344CB8AC3E}">
        <p14:creationId xmlns:p14="http://schemas.microsoft.com/office/powerpoint/2010/main" val="2795748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2389717" y="4800600"/>
            <a:ext cx="7315200" cy="566738"/>
          </a:xfrm>
        </p:spPr>
        <p:txBody>
          <a:bodyPr anchor="b"/>
          <a:lstStyle>
            <a:lvl1pPr algn="l">
              <a:defRPr sz="2000" b="1"/>
            </a:lvl1pPr>
          </a:lstStyle>
          <a:p>
            <a:r>
              <a:rPr lang="ko-KR" altLang="en-US"/>
              <a:t>마스터 제목 스타일 편집</a:t>
            </a:r>
          </a:p>
        </p:txBody>
      </p:sp>
      <p:sp>
        <p:nvSpPr>
          <p:cNvPr id="3" name="그림 개체 틀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p>
        </p:txBody>
      </p:sp>
      <p:sp>
        <p:nvSpPr>
          <p:cNvPr id="5" name="날짜 개체 틀 4"/>
          <p:cNvSpPr>
            <a:spLocks noGrp="1"/>
          </p:cNvSpPr>
          <p:nvPr>
            <p:ph type="dt" sz="half" idx="10"/>
          </p:nvPr>
        </p:nvSpPr>
        <p:spPr/>
        <p:txBody>
          <a:bodyPr/>
          <a:lstStyle/>
          <a:p>
            <a:fld id="{4BBD5373-41B3-49B2-A9D5-90F2B8972E83}" type="datetime1">
              <a:rPr lang="ko-KR" altLang="en-US" smtClean="0"/>
              <a:t>2022-02-07</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9C2203D9-AB55-4EB8-BB06-948C9E065BB8}" type="slidenum">
              <a:rPr lang="ko-KR" altLang="en-US" smtClean="0"/>
              <a:t>‹#›</a:t>
            </a:fld>
            <a:endParaRPr lang="ko-KR" altLang="en-US"/>
          </a:p>
        </p:txBody>
      </p:sp>
    </p:spTree>
    <p:extLst>
      <p:ext uri="{BB962C8B-B14F-4D97-AF65-F5344CB8AC3E}">
        <p14:creationId xmlns:p14="http://schemas.microsoft.com/office/powerpoint/2010/main" val="18044770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세로 텍스트 개체 틀 2"/>
          <p:cNvSpPr>
            <a:spLocks noGrp="1"/>
          </p:cNvSpPr>
          <p:nvPr>
            <p:ph type="body" orient="vert" idx="1"/>
          </p:nvPr>
        </p:nvSpPr>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6D2CB974-011D-4B47-BB2D-6DC23273EF3E}" type="datetime1">
              <a:rPr lang="ko-KR" altLang="en-US" smtClean="0"/>
              <a:t>2022-02-07</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9C2203D9-AB55-4EB8-BB06-948C9E065BB8}" type="slidenum">
              <a:rPr lang="ko-KR" altLang="en-US" smtClean="0"/>
              <a:t>‹#›</a:t>
            </a:fld>
            <a:endParaRPr lang="ko-KR" altLang="en-US"/>
          </a:p>
        </p:txBody>
      </p:sp>
    </p:spTree>
    <p:extLst>
      <p:ext uri="{BB962C8B-B14F-4D97-AF65-F5344CB8AC3E}">
        <p14:creationId xmlns:p14="http://schemas.microsoft.com/office/powerpoint/2010/main" val="16221333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8839200" y="274639"/>
            <a:ext cx="2743200" cy="5851525"/>
          </a:xfrm>
        </p:spPr>
        <p:txBody>
          <a:bodyPr vert="eaVert"/>
          <a:lstStyle/>
          <a:p>
            <a:r>
              <a:rPr lang="ko-KR" altLang="en-US"/>
              <a:t>마스터 제목 스타일 편집</a:t>
            </a:r>
          </a:p>
        </p:txBody>
      </p:sp>
      <p:sp>
        <p:nvSpPr>
          <p:cNvPr id="3" name="세로 텍스트 개체 틀 2"/>
          <p:cNvSpPr>
            <a:spLocks noGrp="1"/>
          </p:cNvSpPr>
          <p:nvPr>
            <p:ph type="body" orient="vert" idx="1"/>
          </p:nvPr>
        </p:nvSpPr>
        <p:spPr>
          <a:xfrm>
            <a:off x="609600" y="274639"/>
            <a:ext cx="8026400" cy="5851525"/>
          </a:xfrm>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C92DDD30-C1F9-49E2-9E28-246FA8F95BCD}" type="datetime1">
              <a:rPr lang="ko-KR" altLang="en-US" smtClean="0"/>
              <a:t>2022-02-07</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9C2203D9-AB55-4EB8-BB06-948C9E065BB8}" type="slidenum">
              <a:rPr lang="ko-KR" altLang="en-US" smtClean="0"/>
              <a:t>‹#›</a:t>
            </a:fld>
            <a:endParaRPr lang="ko-KR" altLang="en-US"/>
          </a:p>
        </p:txBody>
      </p:sp>
    </p:spTree>
    <p:extLst>
      <p:ext uri="{BB962C8B-B14F-4D97-AF65-F5344CB8AC3E}">
        <p14:creationId xmlns:p14="http://schemas.microsoft.com/office/powerpoint/2010/main" val="8807374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ko-KR" altLang="en-US"/>
              <a:t>마스터 제목 스타일 편집</a:t>
            </a:r>
          </a:p>
        </p:txBody>
      </p:sp>
      <p:sp>
        <p:nvSpPr>
          <p:cNvPr id="3" name="텍스트 개체 틀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CAFB2C-4D15-47DE-A804-D5EB9A8C8214}" type="datetime1">
              <a:rPr lang="ko-KR" altLang="en-US" smtClean="0"/>
              <a:t>2022-02-07</a:t>
            </a:fld>
            <a:endParaRPr lang="ko-KR" altLang="en-US"/>
          </a:p>
        </p:txBody>
      </p:sp>
      <p:sp>
        <p:nvSpPr>
          <p:cNvPr id="5" name="바닥글 개체 틀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2203D9-AB55-4EB8-BB06-948C9E065BB8}" type="slidenum">
              <a:rPr lang="ko-KR" altLang="en-US" smtClean="0"/>
              <a:t>‹#›</a:t>
            </a:fld>
            <a:endParaRPr lang="ko-KR" altLang="en-US"/>
          </a:p>
        </p:txBody>
      </p:sp>
    </p:spTree>
    <p:extLst>
      <p:ext uri="{BB962C8B-B14F-4D97-AF65-F5344CB8AC3E}">
        <p14:creationId xmlns:p14="http://schemas.microsoft.com/office/powerpoint/2010/main" val="20382040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3.jpeg"/><Relationship Id="rId3" Type="http://schemas.microsoft.com/office/2018/10/relationships/comments" Target="../comments/modernComment_106_BA27915.xml"/><Relationship Id="rId7" Type="http://schemas.openxmlformats.org/officeDocument/2006/relationships/image" Target="../media/image12.png"/><Relationship Id="rId12" Type="http://schemas.openxmlformats.org/officeDocument/2006/relationships/image" Target="../media/image17.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image" Target="../media/image16.jpeg"/><Relationship Id="rId5" Type="http://schemas.openxmlformats.org/officeDocument/2006/relationships/image" Target="../media/image10.png"/><Relationship Id="rId10" Type="http://schemas.openxmlformats.org/officeDocument/2006/relationships/image" Target="../media/image15.jpeg"/><Relationship Id="rId4" Type="http://schemas.openxmlformats.org/officeDocument/2006/relationships/image" Target="../media/image9.png"/><Relationship Id="rId9"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g"/><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 Id="rId9" Type="http://schemas.openxmlformats.org/officeDocument/2006/relationships/image" Target="../media/image42.png"/></Relationships>
</file>

<file path=ppt/slides/_rels/slide1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2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8.jpeg"/></Relationships>
</file>

<file path=ppt/slides/_rels/slide2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그룹 2"/>
          <p:cNvGrpSpPr/>
          <p:nvPr/>
        </p:nvGrpSpPr>
        <p:grpSpPr>
          <a:xfrm>
            <a:off x="911424" y="394786"/>
            <a:ext cx="4283967" cy="1731775"/>
            <a:chOff x="0" y="908720"/>
            <a:chExt cx="4283967" cy="1731775"/>
          </a:xfrm>
        </p:grpSpPr>
        <p:sp>
          <p:nvSpPr>
            <p:cNvPr id="4" name="직사각형 3"/>
            <p:cNvSpPr/>
            <p:nvPr/>
          </p:nvSpPr>
          <p:spPr bwMode="auto">
            <a:xfrm>
              <a:off x="14771" y="1566670"/>
              <a:ext cx="4269195" cy="473789"/>
            </a:xfrm>
            <a:prstGeom prst="rect">
              <a:avLst/>
            </a:prstGeom>
            <a:solidFill>
              <a:schemeClr val="accent5">
                <a:lumMod val="60000"/>
                <a:lumOff val="40000"/>
              </a:schemeClr>
            </a:solidFill>
            <a:ln>
              <a:noFill/>
            </a:ln>
          </p:spPr>
          <p:txBody>
            <a:bodyPr wrap="square" rtlCol="0" anchor="ctr">
              <a:spAutoFit/>
            </a:bodyPr>
            <a:lstStyle/>
            <a:p>
              <a:pPr algn="ctr">
                <a:lnSpc>
                  <a:spcPct val="120000"/>
                </a:lnSpc>
                <a:buFont typeface="Arial" panose="020B0604020202020204" pitchFamily="34" charset="0"/>
                <a:buNone/>
              </a:pPr>
              <a:endParaRPr lang="ko-KR" altLang="en-US" sz="1000" dirty="0">
                <a:solidFill>
                  <a:schemeClr val="bg2">
                    <a:lumMod val="75000"/>
                  </a:schemeClr>
                </a:solidFill>
                <a:latin typeface="맑은 고딕" panose="020B0503020000020004" pitchFamily="50" charset="-127"/>
                <a:ea typeface="맑은 고딕" panose="020B0503020000020004" pitchFamily="50" charset="-127"/>
              </a:endParaRPr>
            </a:p>
          </p:txBody>
        </p:sp>
        <p:sp>
          <p:nvSpPr>
            <p:cNvPr id="5" name="TextBox 4"/>
            <p:cNvSpPr txBox="1"/>
            <p:nvPr/>
          </p:nvSpPr>
          <p:spPr>
            <a:xfrm>
              <a:off x="0" y="1326866"/>
              <a:ext cx="4283967" cy="1313629"/>
            </a:xfrm>
            <a:prstGeom prst="rect">
              <a:avLst/>
            </a:prstGeom>
            <a:noFill/>
          </p:spPr>
          <p:txBody>
            <a:bodyPr wrap="square" rtlCol="0">
              <a:spAutoFit/>
            </a:bodyPr>
            <a:lstStyle/>
            <a:p>
              <a:pPr algn="ctr">
                <a:lnSpc>
                  <a:spcPct val="150000"/>
                </a:lnSpc>
              </a:pPr>
              <a:r>
                <a:rPr lang="en-US" altLang="ko-KR" sz="3200" b="1" spc="-150" dirty="0">
                  <a:solidFill>
                    <a:srgbClr val="383838"/>
                  </a:solidFill>
                  <a:latin typeface="맑은 고딕" panose="020B0503020000020004" pitchFamily="50" charset="-127"/>
                  <a:ea typeface="맑은 고딕" panose="020B0503020000020004" pitchFamily="50" charset="-127"/>
                  <a:cs typeface="Arial" panose="020B0604020202020204" pitchFamily="34" charset="0"/>
                </a:rPr>
                <a:t>GCOOP Hydrogen Plus</a:t>
              </a:r>
            </a:p>
            <a:p>
              <a:pPr algn="ctr">
                <a:lnSpc>
                  <a:spcPct val="150000"/>
                </a:lnSpc>
              </a:pPr>
              <a:r>
                <a:rPr lang="en-US" altLang="ko-KR" sz="2400" dirty="0">
                  <a:solidFill>
                    <a:srgbClr val="383838"/>
                  </a:solidFill>
                  <a:latin typeface="맑은 고딕" panose="020B0503020000020004" pitchFamily="50" charset="-127"/>
                  <a:ea typeface="맑은 고딕" panose="020B0503020000020004" pitchFamily="50" charset="-127"/>
                </a:rPr>
                <a:t>Alkaline Water Ionizer</a:t>
              </a:r>
              <a:endParaRPr lang="ko-KR" altLang="en-US" sz="2400" dirty="0">
                <a:solidFill>
                  <a:srgbClr val="383838"/>
                </a:solidFill>
                <a:latin typeface="맑은 고딕" panose="020B0503020000020004" pitchFamily="50" charset="-127"/>
                <a:ea typeface="맑은 고딕" panose="020B0503020000020004" pitchFamily="50" charset="-127"/>
              </a:endParaRPr>
            </a:p>
          </p:txBody>
        </p:sp>
        <p:pic>
          <p:nvPicPr>
            <p:cNvPr id="8" name="그림 7"/>
            <p:cNvPicPr>
              <a:picLocks noChangeAspect="1"/>
            </p:cNvPicPr>
            <p:nvPr/>
          </p:nvPicPr>
          <p:blipFill>
            <a:blip r:embed="rId3">
              <a:clrChange>
                <a:clrFrom>
                  <a:srgbClr val="FFFFFE"/>
                </a:clrFrom>
                <a:clrTo>
                  <a:srgbClr val="FFFFFE">
                    <a:alpha val="0"/>
                  </a:srgbClr>
                </a:clrTo>
              </a:clrChange>
              <a:extLst>
                <a:ext uri="{28A0092B-C50C-407E-A947-70E740481C1C}">
                  <a14:useLocalDpi xmlns:a14="http://schemas.microsoft.com/office/drawing/2010/main" val="0"/>
                </a:ext>
              </a:extLst>
            </a:blip>
            <a:stretch>
              <a:fillRect/>
            </a:stretch>
          </p:blipFill>
          <p:spPr>
            <a:xfrm>
              <a:off x="1222196" y="908720"/>
              <a:ext cx="1839576" cy="278724"/>
            </a:xfrm>
            <a:prstGeom prst="rect">
              <a:avLst/>
            </a:prstGeom>
          </p:spPr>
        </p:pic>
      </p:grpSp>
      <p:pic>
        <p:nvPicPr>
          <p:cNvPr id="3074"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13688" r="9724"/>
          <a:stretch/>
        </p:blipFill>
        <p:spPr bwMode="auto">
          <a:xfrm>
            <a:off x="5807968" y="-2390"/>
            <a:ext cx="6384032" cy="68517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직사각형 11"/>
          <p:cNvSpPr/>
          <p:nvPr/>
        </p:nvSpPr>
        <p:spPr>
          <a:xfrm>
            <a:off x="911422" y="5445224"/>
            <a:ext cx="4283968" cy="1216743"/>
          </a:xfrm>
          <a:prstGeom prst="rect">
            <a:avLst/>
          </a:prstGeom>
        </p:spPr>
        <p:txBody>
          <a:bodyPr wrap="square">
            <a:spAutoFit/>
          </a:bodyPr>
          <a:lstStyle/>
          <a:p>
            <a:pPr algn="ctr">
              <a:lnSpc>
                <a:spcPct val="150000"/>
              </a:lnSpc>
              <a:defRPr/>
            </a:pPr>
            <a:r>
              <a:rPr lang="en-US" altLang="ko-KR" sz="1000" dirty="0">
                <a:solidFill>
                  <a:srgbClr val="383838"/>
                </a:solidFill>
                <a:latin typeface="맑은 고딕" panose="020B0503020000020004" pitchFamily="50" charset="-127"/>
                <a:ea typeface="맑은 고딕" panose="020B0503020000020004" pitchFamily="50" charset="-127"/>
              </a:rPr>
              <a:t>* This document is intended for internal training purposes only. Unauthorized use of this document is strictly prohibited. </a:t>
            </a:r>
          </a:p>
          <a:p>
            <a:pPr algn="ctr">
              <a:lnSpc>
                <a:spcPct val="150000"/>
              </a:lnSpc>
              <a:defRPr/>
            </a:pPr>
            <a:endParaRPr lang="en-US" altLang="ko-KR" sz="1000" dirty="0">
              <a:solidFill>
                <a:srgbClr val="383838"/>
              </a:solidFill>
              <a:latin typeface="맑은 고딕" panose="020B0503020000020004" pitchFamily="50" charset="-127"/>
              <a:ea typeface="맑은 고딕" panose="020B0503020000020004" pitchFamily="50" charset="-127"/>
            </a:endParaRPr>
          </a:p>
          <a:p>
            <a:pPr algn="ctr">
              <a:lnSpc>
                <a:spcPct val="150000"/>
              </a:lnSpc>
              <a:defRPr/>
            </a:pPr>
            <a:r>
              <a:rPr lang="en-US" altLang="ko-KR" sz="1000" dirty="0">
                <a:solidFill>
                  <a:srgbClr val="383838"/>
                </a:solidFill>
                <a:latin typeface="맑은 고딕" panose="020B0503020000020004" pitchFamily="50" charset="-127"/>
                <a:ea typeface="맑은 고딕" panose="020B0503020000020004" pitchFamily="50" charset="-127"/>
              </a:rPr>
              <a:t>* Please carefully read the Instruction Manual and Warnings prior to using this product. </a:t>
            </a:r>
            <a:endParaRPr lang="ko-KR" altLang="en-US" sz="1000" dirty="0">
              <a:solidFill>
                <a:srgbClr val="383838"/>
              </a:solidFill>
              <a:latin typeface="맑은 고딕" panose="020B0503020000020004" pitchFamily="50" charset="-127"/>
              <a:ea typeface="맑은 고딕" panose="020B0503020000020004" pitchFamily="50" charset="-127"/>
            </a:endParaRPr>
          </a:p>
        </p:txBody>
      </p:sp>
      <p:pic>
        <p:nvPicPr>
          <p:cNvPr id="11" name="그림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77030" y="3211794"/>
            <a:ext cx="1552752" cy="1823937"/>
          </a:xfrm>
          <a:prstGeom prst="rect">
            <a:avLst/>
          </a:prstGeom>
        </p:spPr>
      </p:pic>
    </p:spTree>
    <p:extLst>
      <p:ext uri="{BB962C8B-B14F-4D97-AF65-F5344CB8AC3E}">
        <p14:creationId xmlns:p14="http://schemas.microsoft.com/office/powerpoint/2010/main" val="23132658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1"/>
          <p:cNvPicPr>
            <a:picLocks noChangeAspect="1"/>
          </p:cNvPicPr>
          <p:nvPr/>
        </p:nvPicPr>
        <p:blipFill rotWithShape="1">
          <a:blip r:embed="rId3" cstate="print">
            <a:extLst>
              <a:ext uri="{28A0092B-C50C-407E-A947-70E740481C1C}">
                <a14:useLocalDpi xmlns:a14="http://schemas.microsoft.com/office/drawing/2010/main" val="0"/>
              </a:ext>
            </a:extLst>
          </a:blip>
          <a:srcRect l="833" b="68453"/>
          <a:stretch/>
        </p:blipFill>
        <p:spPr bwMode="auto">
          <a:xfrm>
            <a:off x="0" y="0"/>
            <a:ext cx="12192000" cy="2013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11"/>
          <p:cNvSpPr txBox="1">
            <a:spLocks noChangeArrowheads="1"/>
          </p:cNvSpPr>
          <p:nvPr/>
        </p:nvSpPr>
        <p:spPr bwMode="auto">
          <a:xfrm>
            <a:off x="1919537" y="186532"/>
            <a:ext cx="62642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1400">
                <a:solidFill>
                  <a:schemeClr val="tx1"/>
                </a:solidFill>
                <a:latin typeface="굴림" panose="020B0600000101010101" pitchFamily="50" charset="-127"/>
                <a:ea typeface="굴림" panose="020B0600000101010101" pitchFamily="50" charset="-127"/>
              </a:defRPr>
            </a:lvl1pPr>
            <a:lvl2pPr marL="742950" indent="-285750">
              <a:defRPr kumimoji="1" sz="1400">
                <a:solidFill>
                  <a:schemeClr val="tx1"/>
                </a:solidFill>
                <a:latin typeface="굴림" panose="020B0600000101010101" pitchFamily="50" charset="-127"/>
                <a:ea typeface="굴림" panose="020B0600000101010101" pitchFamily="50" charset="-127"/>
              </a:defRPr>
            </a:lvl2pPr>
            <a:lvl3pPr marL="1143000" indent="-228600">
              <a:defRPr kumimoji="1" sz="1400">
                <a:solidFill>
                  <a:schemeClr val="tx1"/>
                </a:solidFill>
                <a:latin typeface="굴림" panose="020B0600000101010101" pitchFamily="50" charset="-127"/>
                <a:ea typeface="굴림" panose="020B0600000101010101" pitchFamily="50" charset="-127"/>
              </a:defRPr>
            </a:lvl3pPr>
            <a:lvl4pPr marL="1600200" indent="-228600">
              <a:defRPr kumimoji="1" sz="1400">
                <a:solidFill>
                  <a:schemeClr val="tx1"/>
                </a:solidFill>
                <a:latin typeface="굴림" panose="020B0600000101010101" pitchFamily="50" charset="-127"/>
                <a:ea typeface="굴림" panose="020B0600000101010101" pitchFamily="50" charset="-127"/>
              </a:defRPr>
            </a:lvl4pPr>
            <a:lvl5pPr marL="2057400" indent="-228600">
              <a:defRPr kumimoji="1" sz="1400">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sz="1400">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sz="1400">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sz="1400">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sz="1400">
                <a:solidFill>
                  <a:schemeClr val="tx1"/>
                </a:solidFill>
                <a:latin typeface="굴림" panose="020B0600000101010101" pitchFamily="50" charset="-127"/>
                <a:ea typeface="굴림" panose="020B0600000101010101" pitchFamily="50" charset="-127"/>
              </a:defRPr>
            </a:lvl9pPr>
          </a:lstStyle>
          <a:p>
            <a:r>
              <a:rPr lang="en-US" altLang="ko-KR" sz="2400" dirty="0">
                <a:solidFill>
                  <a:schemeClr val="bg1"/>
                </a:solidFill>
                <a:latin typeface="+mj-ea"/>
                <a:ea typeface="+mj-ea"/>
              </a:rPr>
              <a:t>Regulations Regarding Advertising Claims</a:t>
            </a:r>
          </a:p>
        </p:txBody>
      </p:sp>
      <p:sp>
        <p:nvSpPr>
          <p:cNvPr id="6" name="TextBox 10"/>
          <p:cNvSpPr txBox="1">
            <a:spLocks noChangeArrowheads="1"/>
          </p:cNvSpPr>
          <p:nvPr/>
        </p:nvSpPr>
        <p:spPr bwMode="auto">
          <a:xfrm>
            <a:off x="1919537" y="908720"/>
            <a:ext cx="7488831" cy="1164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1400">
                <a:solidFill>
                  <a:schemeClr val="tx1"/>
                </a:solidFill>
                <a:latin typeface="굴림" panose="020B0600000101010101" pitchFamily="50" charset="-127"/>
                <a:ea typeface="굴림" panose="020B0600000101010101" pitchFamily="50" charset="-127"/>
              </a:defRPr>
            </a:lvl1pPr>
            <a:lvl2pPr marL="742950" indent="-285750">
              <a:defRPr kumimoji="1" sz="1400">
                <a:solidFill>
                  <a:schemeClr val="tx1"/>
                </a:solidFill>
                <a:latin typeface="굴림" panose="020B0600000101010101" pitchFamily="50" charset="-127"/>
                <a:ea typeface="굴림" panose="020B0600000101010101" pitchFamily="50" charset="-127"/>
              </a:defRPr>
            </a:lvl2pPr>
            <a:lvl3pPr marL="1143000" indent="-228600">
              <a:defRPr kumimoji="1" sz="1400">
                <a:solidFill>
                  <a:schemeClr val="tx1"/>
                </a:solidFill>
                <a:latin typeface="굴림" panose="020B0600000101010101" pitchFamily="50" charset="-127"/>
                <a:ea typeface="굴림" panose="020B0600000101010101" pitchFamily="50" charset="-127"/>
              </a:defRPr>
            </a:lvl3pPr>
            <a:lvl4pPr marL="1600200" indent="-228600">
              <a:defRPr kumimoji="1" sz="1400">
                <a:solidFill>
                  <a:schemeClr val="tx1"/>
                </a:solidFill>
                <a:latin typeface="굴림" panose="020B0600000101010101" pitchFamily="50" charset="-127"/>
                <a:ea typeface="굴림" panose="020B0600000101010101" pitchFamily="50" charset="-127"/>
              </a:defRPr>
            </a:lvl4pPr>
            <a:lvl5pPr marL="2057400" indent="-228600">
              <a:defRPr kumimoji="1" sz="1400">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sz="1400">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sz="1400">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sz="1400">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sz="1400">
                <a:solidFill>
                  <a:schemeClr val="tx1"/>
                </a:solidFill>
                <a:latin typeface="굴림" panose="020B0600000101010101" pitchFamily="50" charset="-127"/>
                <a:ea typeface="굴림" panose="020B0600000101010101" pitchFamily="50" charset="-127"/>
              </a:defRPr>
            </a:lvl9pPr>
          </a:lstStyle>
          <a:p>
            <a:pPr>
              <a:lnSpc>
                <a:spcPct val="150000"/>
              </a:lnSpc>
            </a:pPr>
            <a:r>
              <a:rPr lang="en-US" altLang="ko-KR" sz="1200" b="1" dirty="0">
                <a:solidFill>
                  <a:srgbClr val="606060"/>
                </a:solidFill>
                <a:latin typeface="맑은 고딕" panose="020B0503020000020004" pitchFamily="50" charset="-127"/>
                <a:ea typeface="맑은 고딕" panose="020B0503020000020004" pitchFamily="50" charset="-127"/>
              </a:rPr>
              <a:t>GCOOP </a:t>
            </a:r>
            <a:r>
              <a:rPr lang="en-US" altLang="ko-KR" sz="1200" dirty="0">
                <a:solidFill>
                  <a:srgbClr val="606060"/>
                </a:solidFill>
                <a:latin typeface="맑은 고딕" panose="020B0503020000020004" pitchFamily="50" charset="-127"/>
                <a:ea typeface="맑은 고딕" panose="020B0503020000020004" pitchFamily="50" charset="-127"/>
              </a:rPr>
              <a:t>strives to promote a healthy and transparent advertising culture to comply with regulatory advertising standards and to ensure that members and consumers are not misled or deceived.</a:t>
            </a:r>
          </a:p>
          <a:p>
            <a:pPr>
              <a:lnSpc>
                <a:spcPct val="150000"/>
              </a:lnSpc>
            </a:pPr>
            <a:r>
              <a:rPr lang="en-US" altLang="ko-KR" sz="1200" dirty="0">
                <a:solidFill>
                  <a:srgbClr val="606060"/>
                </a:solidFill>
                <a:latin typeface="맑은 고딕" panose="020B0503020000020004" pitchFamily="50" charset="-127"/>
                <a:ea typeface="맑은 고딕" panose="020B0503020000020004" pitchFamily="50" charset="-127"/>
              </a:rPr>
              <a:t>We ask that you please refer to the guideline below to help prevent the use of false or inaccurate advertising claims.</a:t>
            </a:r>
          </a:p>
        </p:txBody>
      </p:sp>
      <p:sp>
        <p:nvSpPr>
          <p:cNvPr id="7" name="직사각형 6"/>
          <p:cNvSpPr/>
          <p:nvPr/>
        </p:nvSpPr>
        <p:spPr>
          <a:xfrm>
            <a:off x="0" y="2013858"/>
            <a:ext cx="12192000" cy="436747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TextBox 10"/>
          <p:cNvSpPr txBox="1">
            <a:spLocks noChangeArrowheads="1"/>
          </p:cNvSpPr>
          <p:nvPr/>
        </p:nvSpPr>
        <p:spPr bwMode="auto">
          <a:xfrm>
            <a:off x="1919536" y="2071607"/>
            <a:ext cx="9793088" cy="3389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1400">
                <a:solidFill>
                  <a:schemeClr val="tx1"/>
                </a:solidFill>
                <a:latin typeface="굴림" panose="020B0600000101010101" pitchFamily="50" charset="-127"/>
                <a:ea typeface="굴림" panose="020B0600000101010101" pitchFamily="50" charset="-127"/>
              </a:defRPr>
            </a:lvl1pPr>
            <a:lvl2pPr marL="742950" indent="-285750">
              <a:defRPr kumimoji="1" sz="1400">
                <a:solidFill>
                  <a:schemeClr val="tx1"/>
                </a:solidFill>
                <a:latin typeface="굴림" panose="020B0600000101010101" pitchFamily="50" charset="-127"/>
                <a:ea typeface="굴림" panose="020B0600000101010101" pitchFamily="50" charset="-127"/>
              </a:defRPr>
            </a:lvl2pPr>
            <a:lvl3pPr marL="1143000" indent="-228600">
              <a:defRPr kumimoji="1" sz="1400">
                <a:solidFill>
                  <a:schemeClr val="tx1"/>
                </a:solidFill>
                <a:latin typeface="굴림" panose="020B0600000101010101" pitchFamily="50" charset="-127"/>
                <a:ea typeface="굴림" panose="020B0600000101010101" pitchFamily="50" charset="-127"/>
              </a:defRPr>
            </a:lvl3pPr>
            <a:lvl4pPr marL="1600200" indent="-228600">
              <a:defRPr kumimoji="1" sz="1400">
                <a:solidFill>
                  <a:schemeClr val="tx1"/>
                </a:solidFill>
                <a:latin typeface="굴림" panose="020B0600000101010101" pitchFamily="50" charset="-127"/>
                <a:ea typeface="굴림" panose="020B0600000101010101" pitchFamily="50" charset="-127"/>
              </a:defRPr>
            </a:lvl4pPr>
            <a:lvl5pPr marL="2057400" indent="-228600">
              <a:defRPr kumimoji="1" sz="1400">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sz="1400">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sz="1400">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sz="1400">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sz="1400">
                <a:solidFill>
                  <a:schemeClr val="tx1"/>
                </a:solidFill>
                <a:latin typeface="굴림" panose="020B0600000101010101" pitchFamily="50" charset="-127"/>
                <a:ea typeface="굴림" panose="020B0600000101010101" pitchFamily="50" charset="-127"/>
              </a:defRPr>
            </a:lvl9pPr>
          </a:lstStyle>
          <a:p>
            <a:pPr>
              <a:lnSpc>
                <a:spcPct val="150000"/>
              </a:lnSpc>
            </a:pPr>
            <a:r>
              <a:rPr lang="en-US" altLang="ko-KR" sz="900" dirty="0">
                <a:solidFill>
                  <a:srgbClr val="606060"/>
                </a:solidFill>
                <a:latin typeface="맑은 고딕" panose="020B0503020000020004" pitchFamily="50" charset="-127"/>
                <a:ea typeface="맑은 고딕" panose="020B0503020000020004" pitchFamily="50" charset="-127"/>
              </a:rPr>
              <a:t>1. Do not make false or exaggerated claims related to the product name, manufacturing method, or theories about the products effects or benefits. </a:t>
            </a:r>
            <a:endParaRPr lang="ko-KR" altLang="en-US" sz="900" dirty="0">
              <a:solidFill>
                <a:srgbClr val="606060"/>
              </a:solidFill>
              <a:latin typeface="맑은 고딕" panose="020B0503020000020004" pitchFamily="50" charset="-127"/>
              <a:ea typeface="맑은 고딕" panose="020B0503020000020004" pitchFamily="50" charset="-127"/>
            </a:endParaRPr>
          </a:p>
          <a:p>
            <a:pPr>
              <a:lnSpc>
                <a:spcPct val="150000"/>
              </a:lnSpc>
            </a:pPr>
            <a:r>
              <a:rPr lang="en-US" altLang="ko-KR" sz="900" dirty="0">
                <a:solidFill>
                  <a:srgbClr val="606060"/>
                </a:solidFill>
                <a:latin typeface="맑은 고딕" panose="020B0503020000020004" pitchFamily="50" charset="-127"/>
                <a:ea typeface="맑은 고딕" panose="020B0503020000020004" pitchFamily="50" charset="-127"/>
              </a:rPr>
              <a:t>2. Do not make advertising claims that deny side effects or exaggerates and emphasizes the safety of the product. </a:t>
            </a:r>
            <a:endParaRPr lang="ko-KR" altLang="en-US" sz="900" dirty="0">
              <a:solidFill>
                <a:srgbClr val="606060"/>
              </a:solidFill>
              <a:latin typeface="맑은 고딕" panose="020B0503020000020004" pitchFamily="50" charset="-127"/>
              <a:ea typeface="맑은 고딕" panose="020B0503020000020004" pitchFamily="50" charset="-127"/>
            </a:endParaRPr>
          </a:p>
          <a:p>
            <a:pPr>
              <a:lnSpc>
                <a:spcPct val="150000"/>
              </a:lnSpc>
            </a:pPr>
            <a:r>
              <a:rPr lang="en-US" altLang="ko-KR" sz="900" dirty="0">
                <a:solidFill>
                  <a:srgbClr val="606060"/>
                </a:solidFill>
                <a:latin typeface="맑은 고딕" panose="020B0503020000020004" pitchFamily="50" charset="-127"/>
                <a:ea typeface="맑은 고딕" panose="020B0503020000020004" pitchFamily="50" charset="-127"/>
              </a:rPr>
              <a:t>3. Do not falsely quote clinical studies, articles, academic sources, in relation to the effects of the product without evidence. Do not make false claims about patents or certifications about the product. </a:t>
            </a:r>
            <a:endParaRPr lang="ko-KR" altLang="en-US" sz="900" dirty="0">
              <a:solidFill>
                <a:srgbClr val="606060"/>
              </a:solidFill>
              <a:latin typeface="맑은 고딕" panose="020B0503020000020004" pitchFamily="50" charset="-127"/>
              <a:ea typeface="맑은 고딕" panose="020B0503020000020004" pitchFamily="50" charset="-127"/>
            </a:endParaRPr>
          </a:p>
          <a:p>
            <a:pPr>
              <a:lnSpc>
                <a:spcPct val="150000"/>
              </a:lnSpc>
            </a:pPr>
            <a:r>
              <a:rPr lang="en-US" altLang="ko-KR" sz="900" dirty="0">
                <a:solidFill>
                  <a:srgbClr val="606060"/>
                </a:solidFill>
                <a:latin typeface="맑은 고딕" panose="020B0503020000020004" pitchFamily="50" charset="-127"/>
                <a:ea typeface="맑은 고딕" panose="020B0503020000020004" pitchFamily="50" charset="-127"/>
              </a:rPr>
              <a:t>4. Do not make claims using articles that may mislead consumers to believe that the effects of the product are guaranteed by doctors, dentists, acupuncturists, veterinarians. </a:t>
            </a:r>
            <a:endParaRPr lang="ko-KR" altLang="en-US" sz="900" dirty="0">
              <a:solidFill>
                <a:srgbClr val="606060"/>
              </a:solidFill>
              <a:latin typeface="맑은 고딕" panose="020B0503020000020004" pitchFamily="50" charset="-127"/>
              <a:ea typeface="맑은 고딕" panose="020B0503020000020004" pitchFamily="50" charset="-127"/>
            </a:endParaRPr>
          </a:p>
          <a:p>
            <a:pPr marL="114300" indent="-114300">
              <a:lnSpc>
                <a:spcPct val="150000"/>
              </a:lnSpc>
            </a:pPr>
            <a:r>
              <a:rPr lang="en-US" altLang="ko-KR" sz="900" dirty="0">
                <a:solidFill>
                  <a:srgbClr val="606060"/>
                </a:solidFill>
                <a:latin typeface="맑은 고딕" panose="020B0503020000020004" pitchFamily="50" charset="-127"/>
                <a:ea typeface="맑은 고딕" panose="020B0503020000020004" pitchFamily="50" charset="-127"/>
              </a:rPr>
              <a:t>5. Do not make advertising claims that suggest doctors, dentists, acupuncturists, pharmacists, university professors, or others sponsors, certifies, recommends, or uses the product themselves. This excludes, advertisements with content created by the state, local governments, or other public organizations for the purpose of public health</a:t>
            </a:r>
          </a:p>
          <a:p>
            <a:pPr marL="114300" indent="-114300">
              <a:lnSpc>
                <a:spcPct val="150000"/>
              </a:lnSpc>
            </a:pPr>
            <a:r>
              <a:rPr lang="en-US" altLang="ko-KR" sz="900" dirty="0">
                <a:solidFill>
                  <a:srgbClr val="606060"/>
                </a:solidFill>
                <a:latin typeface="맑은 고딕" panose="020B0503020000020004" pitchFamily="50" charset="-127"/>
                <a:ea typeface="맑은 고딕" panose="020B0503020000020004" pitchFamily="50" charset="-127"/>
              </a:rPr>
              <a:t>7. Do not make advertising claims that may mislead consumers about the Country of Origin of a product. </a:t>
            </a:r>
            <a:endParaRPr lang="ko-KR" altLang="en-US" sz="900" dirty="0">
              <a:solidFill>
                <a:srgbClr val="606060"/>
              </a:solidFill>
              <a:latin typeface="맑은 고딕" panose="020B0503020000020004" pitchFamily="50" charset="-127"/>
              <a:ea typeface="맑은 고딕" panose="020B0503020000020004" pitchFamily="50" charset="-127"/>
            </a:endParaRPr>
          </a:p>
          <a:p>
            <a:pPr>
              <a:lnSpc>
                <a:spcPct val="150000"/>
              </a:lnSpc>
            </a:pPr>
            <a:r>
              <a:rPr lang="en-US" altLang="ko-KR" sz="900" dirty="0">
                <a:solidFill>
                  <a:srgbClr val="606060"/>
                </a:solidFill>
                <a:latin typeface="맑은 고딕" panose="020B0503020000020004" pitchFamily="50" charset="-127"/>
                <a:ea typeface="맑은 고딕" panose="020B0503020000020004" pitchFamily="50" charset="-127"/>
              </a:rPr>
              <a:t>8. Do not make advertising claims using customer reviews or testimonials, and express sentiments including but not limited to “purchases/orders are overwhelming” or anything that conveys something similar in nature.  </a:t>
            </a:r>
            <a:endParaRPr lang="ko-KR" altLang="en-US" sz="900" dirty="0">
              <a:solidFill>
                <a:srgbClr val="606060"/>
              </a:solidFill>
              <a:latin typeface="맑은 고딕" panose="020B0503020000020004" pitchFamily="50" charset="-127"/>
              <a:ea typeface="맑은 고딕" panose="020B0503020000020004" pitchFamily="50" charset="-127"/>
            </a:endParaRPr>
          </a:p>
          <a:p>
            <a:pPr>
              <a:lnSpc>
                <a:spcPct val="150000"/>
              </a:lnSpc>
            </a:pPr>
            <a:r>
              <a:rPr lang="en-US" altLang="ko-KR" sz="900" dirty="0">
                <a:solidFill>
                  <a:srgbClr val="606060"/>
                </a:solidFill>
                <a:latin typeface="맑은 고딕" panose="020B0503020000020004" pitchFamily="50" charset="-127"/>
                <a:ea typeface="맑은 고딕" panose="020B0503020000020004" pitchFamily="50" charset="-127"/>
              </a:rPr>
              <a:t>9. Do not make claims that suggest that product can be fully guaranteed or absolute expressions such as “best” or “ultimate”</a:t>
            </a:r>
            <a:endParaRPr lang="ko-KR" altLang="en-US" sz="900" dirty="0">
              <a:solidFill>
                <a:srgbClr val="606060"/>
              </a:solidFill>
              <a:latin typeface="맑은 고딕" panose="020B0503020000020004" pitchFamily="50" charset="-127"/>
              <a:ea typeface="맑은 고딕" panose="020B0503020000020004" pitchFamily="50" charset="-127"/>
            </a:endParaRPr>
          </a:p>
          <a:p>
            <a:pPr>
              <a:lnSpc>
                <a:spcPct val="150000"/>
              </a:lnSpc>
            </a:pPr>
            <a:r>
              <a:rPr lang="en-US" altLang="ko-KR" sz="900" dirty="0">
                <a:solidFill>
                  <a:srgbClr val="606060"/>
                </a:solidFill>
                <a:latin typeface="맑은 고딕" panose="020B0503020000020004" pitchFamily="50" charset="-127"/>
                <a:ea typeface="맑은 고딕" panose="020B0503020000020004" pitchFamily="50" charset="-127"/>
              </a:rPr>
              <a:t>10. Do not make claims or use images/designs that imply medical effects/benefits related to a product. </a:t>
            </a:r>
            <a:endParaRPr lang="ko-KR" altLang="en-US" sz="900" dirty="0">
              <a:solidFill>
                <a:srgbClr val="606060"/>
              </a:solidFill>
              <a:latin typeface="맑은 고딕" panose="020B0503020000020004" pitchFamily="50" charset="-127"/>
              <a:ea typeface="맑은 고딕" panose="020B0503020000020004" pitchFamily="50" charset="-127"/>
            </a:endParaRPr>
          </a:p>
          <a:p>
            <a:pPr>
              <a:lnSpc>
                <a:spcPct val="150000"/>
              </a:lnSpc>
            </a:pPr>
            <a:r>
              <a:rPr lang="en-US" altLang="ko-KR" sz="900" dirty="0">
                <a:solidFill>
                  <a:srgbClr val="606060"/>
                </a:solidFill>
                <a:latin typeface="맑은 고딕" panose="020B0503020000020004" pitchFamily="50" charset="-127"/>
                <a:ea typeface="맑은 고딕" panose="020B0503020000020004" pitchFamily="50" charset="-127"/>
              </a:rPr>
              <a:t>11. Do not make claims or use before/after images that suggest or imply certain results. </a:t>
            </a:r>
            <a:endParaRPr lang="ko-KR" altLang="en-US" sz="900" dirty="0">
              <a:solidFill>
                <a:srgbClr val="606060"/>
              </a:solidFill>
              <a:latin typeface="맑은 고딕" panose="020B0503020000020004" pitchFamily="50" charset="-127"/>
              <a:ea typeface="맑은 고딕" panose="020B0503020000020004" pitchFamily="50" charset="-127"/>
            </a:endParaRPr>
          </a:p>
          <a:p>
            <a:pPr>
              <a:lnSpc>
                <a:spcPct val="150000"/>
              </a:lnSpc>
            </a:pPr>
            <a:r>
              <a:rPr lang="en-US" altLang="ko-KR" sz="900" dirty="0">
                <a:solidFill>
                  <a:srgbClr val="606060"/>
                </a:solidFill>
                <a:latin typeface="맑은 고딕" panose="020B0503020000020004" pitchFamily="50" charset="-127"/>
                <a:ea typeface="맑은 고딕" panose="020B0503020000020004" pitchFamily="50" charset="-127"/>
              </a:rPr>
              <a:t>12. Do not make claims that defame/slander or may be suspected of defaming/slandering another product, whether true or not. </a:t>
            </a:r>
          </a:p>
          <a:p>
            <a:pPr>
              <a:lnSpc>
                <a:spcPct val="150000"/>
              </a:lnSpc>
            </a:pPr>
            <a:r>
              <a:rPr lang="en-US" altLang="ko-KR" sz="900" dirty="0">
                <a:solidFill>
                  <a:srgbClr val="606060"/>
                </a:solidFill>
                <a:latin typeface="맑은 고딕" panose="020B0503020000020004" pitchFamily="50" charset="-127"/>
                <a:ea typeface="맑은 고딕" panose="020B0503020000020004" pitchFamily="50" charset="-127"/>
              </a:rPr>
              <a:t>13. Do not make inappropriate or obscene advertising claims.</a:t>
            </a:r>
            <a:endParaRPr lang="ko-KR" altLang="en-US" sz="900" dirty="0">
              <a:solidFill>
                <a:srgbClr val="606060"/>
              </a:solidFill>
              <a:latin typeface="맑은 고딕" panose="020B0503020000020004" pitchFamily="50" charset="-127"/>
              <a:ea typeface="맑은 고딕" panose="020B0503020000020004" pitchFamily="50" charset="-127"/>
            </a:endParaRPr>
          </a:p>
          <a:p>
            <a:pPr>
              <a:lnSpc>
                <a:spcPct val="150000"/>
              </a:lnSpc>
            </a:pPr>
            <a:r>
              <a:rPr lang="en-US" altLang="ko-KR" sz="900" dirty="0">
                <a:solidFill>
                  <a:srgbClr val="606060"/>
                </a:solidFill>
                <a:latin typeface="맑은 고딕" panose="020B0503020000020004" pitchFamily="50" charset="-127"/>
                <a:ea typeface="맑은 고딕" panose="020B0503020000020004" pitchFamily="50" charset="-127"/>
              </a:rPr>
              <a:t>14. Do not make claims that threateningly depict surgeries/procedures, illness, symptoms of disease related to the effects of a product. </a:t>
            </a:r>
            <a:endParaRPr lang="ko-KR" altLang="en-US" sz="900" dirty="0">
              <a:solidFill>
                <a:srgbClr val="606060"/>
              </a:solidFill>
              <a:latin typeface="맑은 고딕" panose="020B0503020000020004" pitchFamily="50" charset="-127"/>
              <a:ea typeface="맑은 고딕" panose="020B0503020000020004" pitchFamily="50" charset="-127"/>
            </a:endParaRPr>
          </a:p>
        </p:txBody>
      </p:sp>
      <p:sp>
        <p:nvSpPr>
          <p:cNvPr id="2" name="슬라이드 번호 개체 틀 1"/>
          <p:cNvSpPr>
            <a:spLocks noGrp="1"/>
          </p:cNvSpPr>
          <p:nvPr>
            <p:ph type="sldNum" sz="quarter" idx="12"/>
          </p:nvPr>
        </p:nvSpPr>
        <p:spPr/>
        <p:txBody>
          <a:bodyPr/>
          <a:lstStyle/>
          <a:p>
            <a:fld id="{9C2203D9-AB55-4EB8-BB06-948C9E065BB8}" type="slidenum">
              <a:rPr lang="ko-KR" altLang="en-US" smtClean="0"/>
              <a:t>2</a:t>
            </a:fld>
            <a:endParaRPr lang="ko-KR" altLang="en-US"/>
          </a:p>
        </p:txBody>
      </p:sp>
    </p:spTree>
    <p:extLst>
      <p:ext uri="{BB962C8B-B14F-4D97-AF65-F5344CB8AC3E}">
        <p14:creationId xmlns:p14="http://schemas.microsoft.com/office/powerpoint/2010/main" val="29633670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직사각형 10"/>
          <p:cNvSpPr/>
          <p:nvPr/>
        </p:nvSpPr>
        <p:spPr bwMode="auto">
          <a:xfrm>
            <a:off x="825903" y="620688"/>
            <a:ext cx="3549352" cy="276999"/>
          </a:xfrm>
          <a:prstGeom prst="rect">
            <a:avLst/>
          </a:prstGeom>
          <a:solidFill>
            <a:schemeClr val="accent5">
              <a:lumMod val="60000"/>
              <a:lumOff val="40000"/>
            </a:schemeClr>
          </a:solidFill>
          <a:ln>
            <a:noFill/>
          </a:ln>
          <a:effectLst>
            <a:outerShdw blurRad="50800" dist="38100" dir="2700000" algn="tl" rotWithShape="0">
              <a:prstClr val="black">
                <a:alpha val="40000"/>
              </a:prstClr>
            </a:outerShdw>
          </a:effectLst>
        </p:spPr>
        <p:txBody>
          <a:bodyPr wrap="square" rtlCol="0" anchor="ctr">
            <a:spAutoFit/>
          </a:bodyPr>
          <a:lstStyle/>
          <a:p>
            <a:pPr algn="ctr">
              <a:lnSpc>
                <a:spcPct val="120000"/>
              </a:lnSpc>
              <a:buFont typeface="Arial" panose="020B0604020202020204" pitchFamily="34" charset="0"/>
              <a:buNone/>
            </a:pPr>
            <a:endParaRPr lang="ko-KR" altLang="en-US" sz="1000" dirty="0">
              <a:solidFill>
                <a:schemeClr val="bg2">
                  <a:lumMod val="75000"/>
                </a:schemeClr>
              </a:solidFill>
              <a:latin typeface="맑은 고딕" panose="020B0503020000020004" pitchFamily="50" charset="-127"/>
              <a:ea typeface="맑은 고딕" panose="020B0503020000020004" pitchFamily="50" charset="-127"/>
            </a:endParaRPr>
          </a:p>
        </p:txBody>
      </p:sp>
      <p:pic>
        <p:nvPicPr>
          <p:cNvPr id="5" name="그림 4"/>
          <p:cNvPicPr>
            <a:picLocks noChangeAspect="1"/>
          </p:cNvPicPr>
          <p:nvPr/>
        </p:nvPicPr>
        <p:blipFill>
          <a:blip r:embed="rId2" cstate="print">
            <a:clrChange>
              <a:clrFrom>
                <a:srgbClr val="FFFFFE"/>
              </a:clrFrom>
              <a:clrTo>
                <a:srgbClr val="FFFFFE">
                  <a:alpha val="0"/>
                </a:srgbClr>
              </a:clrTo>
            </a:clrChange>
            <a:extLst>
              <a:ext uri="{28A0092B-C50C-407E-A947-70E740481C1C}">
                <a14:useLocalDpi xmlns:a14="http://schemas.microsoft.com/office/drawing/2010/main" val="0"/>
              </a:ext>
            </a:extLst>
          </a:blip>
          <a:stretch>
            <a:fillRect/>
          </a:stretch>
        </p:blipFill>
        <p:spPr>
          <a:xfrm>
            <a:off x="1764408" y="632495"/>
            <a:ext cx="1672342" cy="253385"/>
          </a:xfrm>
          <a:prstGeom prst="rect">
            <a:avLst/>
          </a:prstGeom>
        </p:spPr>
      </p:pic>
      <p:pic>
        <p:nvPicPr>
          <p:cNvPr id="14" name="그림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0023" y="1556792"/>
            <a:ext cx="3384376" cy="3975450"/>
          </a:xfrm>
          <a:prstGeom prst="roundRect">
            <a:avLst>
              <a:gd name="adj" fmla="val 8594"/>
            </a:avLst>
          </a:prstGeom>
          <a:solidFill>
            <a:srgbClr val="FFFFFF">
              <a:shade val="85000"/>
            </a:srgbClr>
          </a:solidFill>
          <a:ln>
            <a:noFill/>
          </a:ln>
          <a:effectLst/>
        </p:spPr>
      </p:pic>
      <p:sp>
        <p:nvSpPr>
          <p:cNvPr id="6" name="직사각형 5"/>
          <p:cNvSpPr/>
          <p:nvPr/>
        </p:nvSpPr>
        <p:spPr>
          <a:xfrm>
            <a:off x="5951984" y="1149568"/>
            <a:ext cx="4104456" cy="1000274"/>
          </a:xfrm>
          <a:prstGeom prst="rect">
            <a:avLst/>
          </a:prstGeom>
        </p:spPr>
        <p:txBody>
          <a:bodyPr wrap="square">
            <a:spAutoFit/>
          </a:bodyPr>
          <a:lstStyle/>
          <a:p>
            <a:r>
              <a:rPr lang="en-US" altLang="ko-KR" sz="2400" b="1" dirty="0">
                <a:solidFill>
                  <a:srgbClr val="606060"/>
                </a:solidFill>
                <a:latin typeface="맑은 고딕" panose="020B0503020000020004" pitchFamily="50" charset="-127"/>
                <a:ea typeface="맑은 고딕" panose="020B0503020000020004" pitchFamily="50" charset="-127"/>
                <a:cs typeface="Arial" panose="020B0604020202020204" pitchFamily="34" charset="0"/>
              </a:rPr>
              <a:t>GCOOP HYDROGEN PLUS</a:t>
            </a:r>
          </a:p>
          <a:p>
            <a:r>
              <a:rPr lang="en-US" altLang="ko-KR" sz="2400" b="1" dirty="0">
                <a:solidFill>
                  <a:srgbClr val="606060"/>
                </a:solidFill>
                <a:latin typeface="맑은 고딕" panose="020B0503020000020004" pitchFamily="50" charset="-127"/>
                <a:ea typeface="맑은 고딕" panose="020B0503020000020004" pitchFamily="50" charset="-127"/>
                <a:cs typeface="Arial" panose="020B0604020202020204" pitchFamily="34" charset="0"/>
              </a:rPr>
              <a:t>ALKALINE WATER IONIZER</a:t>
            </a:r>
          </a:p>
          <a:p>
            <a:endParaRPr lang="en-US" altLang="ko-KR" sz="1100" dirty="0">
              <a:solidFill>
                <a:srgbClr val="606060"/>
              </a:solidFill>
              <a:latin typeface="맑은 고딕" panose="020B0503020000020004" pitchFamily="50" charset="-127"/>
              <a:ea typeface="맑은 고딕" panose="020B0503020000020004" pitchFamily="50" charset="-127"/>
              <a:cs typeface="Arial" panose="020B0604020202020204" pitchFamily="34" charset="0"/>
            </a:endParaRPr>
          </a:p>
        </p:txBody>
      </p:sp>
      <p:sp>
        <p:nvSpPr>
          <p:cNvPr id="10" name="직사각형 9"/>
          <p:cNvSpPr/>
          <p:nvPr/>
        </p:nvSpPr>
        <p:spPr>
          <a:xfrm>
            <a:off x="5951984" y="2708920"/>
            <a:ext cx="3420988" cy="3046988"/>
          </a:xfrm>
          <a:prstGeom prst="rect">
            <a:avLst/>
          </a:prstGeom>
        </p:spPr>
        <p:txBody>
          <a:bodyPr wrap="square">
            <a:spAutoFit/>
          </a:bodyPr>
          <a:lstStyle/>
          <a:p>
            <a:pPr marL="342900" indent="-342900">
              <a:lnSpc>
                <a:spcPct val="150000"/>
              </a:lnSpc>
              <a:buAutoNum type="arabicPeriod"/>
            </a:pPr>
            <a:r>
              <a:rPr lang="en-US" altLang="ko-KR" sz="1600" dirty="0">
                <a:solidFill>
                  <a:srgbClr val="606060"/>
                </a:solidFill>
                <a:latin typeface="맑은 고딕" panose="020B0503020000020004" pitchFamily="50" charset="-127"/>
                <a:ea typeface="맑은 고딕" panose="020B0503020000020004" pitchFamily="50" charset="-127"/>
                <a:cs typeface="Arial" panose="020B0604020202020204" pitchFamily="34" charset="0"/>
              </a:rPr>
              <a:t>Product Overview</a:t>
            </a:r>
          </a:p>
          <a:p>
            <a:pPr marL="342900" indent="-342900">
              <a:lnSpc>
                <a:spcPct val="150000"/>
              </a:lnSpc>
              <a:buAutoNum type="arabicPeriod"/>
            </a:pPr>
            <a:r>
              <a:rPr lang="en-US" altLang="ko-KR" sz="1600" dirty="0">
                <a:solidFill>
                  <a:srgbClr val="606060"/>
                </a:solidFill>
                <a:latin typeface="맑은 고딕" panose="020B0503020000020004" pitchFamily="50" charset="-127"/>
                <a:ea typeface="맑은 고딕" panose="020B0503020000020004" pitchFamily="50" charset="-127"/>
                <a:cs typeface="Arial" panose="020B0604020202020204" pitchFamily="34" charset="0"/>
              </a:rPr>
              <a:t>Filtration Process</a:t>
            </a:r>
          </a:p>
          <a:p>
            <a:pPr marL="342900" indent="-342900">
              <a:lnSpc>
                <a:spcPct val="150000"/>
              </a:lnSpc>
              <a:buAutoNum type="arabicPeriod"/>
            </a:pPr>
            <a:r>
              <a:rPr lang="en-US" altLang="ko-KR" sz="1600" dirty="0">
                <a:solidFill>
                  <a:srgbClr val="606060"/>
                </a:solidFill>
                <a:latin typeface="맑은 고딕" panose="020B0503020000020004" pitchFamily="50" charset="-127"/>
                <a:ea typeface="맑은 고딕" panose="020B0503020000020004" pitchFamily="50" charset="-127"/>
                <a:cs typeface="Arial" panose="020B0604020202020204" pitchFamily="34" charset="0"/>
              </a:rPr>
              <a:t>Features of Alkaline Water</a:t>
            </a:r>
          </a:p>
          <a:p>
            <a:pPr marL="342900" indent="-342900">
              <a:lnSpc>
                <a:spcPct val="150000"/>
              </a:lnSpc>
              <a:buAutoNum type="arabicPeriod"/>
            </a:pPr>
            <a:r>
              <a:rPr lang="en-US" altLang="ko-KR" sz="1600" dirty="0">
                <a:solidFill>
                  <a:srgbClr val="606060"/>
                </a:solidFill>
                <a:latin typeface="맑은 고딕" panose="020B0503020000020004" pitchFamily="50" charset="-127"/>
                <a:ea typeface="맑은 고딕" panose="020B0503020000020004" pitchFamily="50" charset="-127"/>
                <a:cs typeface="Arial" panose="020B0604020202020204" pitchFamily="34" charset="0"/>
              </a:rPr>
              <a:t>Research Studies</a:t>
            </a:r>
          </a:p>
          <a:p>
            <a:pPr marL="342900" indent="-342900">
              <a:lnSpc>
                <a:spcPct val="150000"/>
              </a:lnSpc>
              <a:buAutoNum type="arabicPeriod"/>
            </a:pPr>
            <a:r>
              <a:rPr lang="en-US" altLang="ko-KR" sz="1600" dirty="0">
                <a:solidFill>
                  <a:srgbClr val="606060"/>
                </a:solidFill>
                <a:latin typeface="맑은 고딕" panose="020B0503020000020004" pitchFamily="50" charset="-127"/>
                <a:ea typeface="맑은 고딕" panose="020B0503020000020004" pitchFamily="50" charset="-127"/>
                <a:cs typeface="Arial" panose="020B0604020202020204" pitchFamily="34" charset="0"/>
              </a:rPr>
              <a:t>Certifications</a:t>
            </a:r>
          </a:p>
          <a:p>
            <a:pPr marL="342900" indent="-342900">
              <a:lnSpc>
                <a:spcPct val="150000"/>
              </a:lnSpc>
              <a:buAutoNum type="arabicPeriod"/>
            </a:pPr>
            <a:r>
              <a:rPr lang="en-US" altLang="ko-KR" sz="1600" dirty="0">
                <a:solidFill>
                  <a:srgbClr val="606060"/>
                </a:solidFill>
                <a:latin typeface="맑은 고딕" panose="020B0503020000020004" pitchFamily="50" charset="-127"/>
                <a:ea typeface="맑은 고딕" panose="020B0503020000020004" pitchFamily="50" charset="-127"/>
                <a:cs typeface="Arial" panose="020B0604020202020204" pitchFamily="34" charset="0"/>
              </a:rPr>
              <a:t>Product Features</a:t>
            </a:r>
          </a:p>
          <a:p>
            <a:pPr marL="342900" indent="-342900">
              <a:lnSpc>
                <a:spcPct val="150000"/>
              </a:lnSpc>
              <a:buAutoNum type="arabicPeriod"/>
            </a:pPr>
            <a:r>
              <a:rPr lang="en-US" altLang="ko-KR" sz="1600" dirty="0">
                <a:solidFill>
                  <a:srgbClr val="606060"/>
                </a:solidFill>
                <a:latin typeface="맑은 고딕" panose="020B0503020000020004" pitchFamily="50" charset="-127"/>
                <a:ea typeface="맑은 고딕" panose="020B0503020000020004" pitchFamily="50" charset="-127"/>
                <a:cs typeface="Arial" panose="020B0604020202020204" pitchFamily="34" charset="0"/>
              </a:rPr>
              <a:t>Health Information</a:t>
            </a:r>
          </a:p>
          <a:p>
            <a:pPr marL="342900" indent="-342900">
              <a:lnSpc>
                <a:spcPct val="150000"/>
              </a:lnSpc>
              <a:buAutoNum type="arabicPeriod"/>
            </a:pPr>
            <a:r>
              <a:rPr lang="en-US" altLang="ko-KR" sz="1600" dirty="0">
                <a:solidFill>
                  <a:srgbClr val="606060"/>
                </a:solidFill>
                <a:latin typeface="맑은 고딕" panose="020B0503020000020004" pitchFamily="50" charset="-127"/>
                <a:ea typeface="맑은 고딕" panose="020B0503020000020004" pitchFamily="50" charset="-127"/>
                <a:cs typeface="Arial" panose="020B0604020202020204" pitchFamily="34" charset="0"/>
              </a:rPr>
              <a:t>Q &amp; A</a:t>
            </a:r>
            <a:endParaRPr lang="en-US" altLang="ko-KR" sz="1100" dirty="0">
              <a:solidFill>
                <a:srgbClr val="606060"/>
              </a:solidFill>
              <a:latin typeface="맑은 고딕" panose="020B0503020000020004" pitchFamily="50" charset="-127"/>
              <a:ea typeface="맑은 고딕" panose="020B0503020000020004" pitchFamily="50" charset="-127"/>
              <a:cs typeface="Arial" panose="020B0604020202020204" pitchFamily="34" charset="0"/>
            </a:endParaRPr>
          </a:p>
        </p:txBody>
      </p:sp>
      <p:sp>
        <p:nvSpPr>
          <p:cNvPr id="2" name="슬라이드 번호 개체 틀 1"/>
          <p:cNvSpPr>
            <a:spLocks noGrp="1"/>
          </p:cNvSpPr>
          <p:nvPr>
            <p:ph type="sldNum" sz="quarter" idx="12"/>
          </p:nvPr>
        </p:nvSpPr>
        <p:spPr/>
        <p:txBody>
          <a:bodyPr/>
          <a:lstStyle/>
          <a:p>
            <a:fld id="{9C2203D9-AB55-4EB8-BB06-948C9E065BB8}" type="slidenum">
              <a:rPr lang="ko-KR" altLang="en-US" smtClean="0"/>
              <a:t>3</a:t>
            </a:fld>
            <a:endParaRPr lang="ko-KR" altLang="en-US" dirty="0"/>
          </a:p>
        </p:txBody>
      </p:sp>
    </p:spTree>
    <p:extLst>
      <p:ext uri="{BB962C8B-B14F-4D97-AF65-F5344CB8AC3E}">
        <p14:creationId xmlns:p14="http://schemas.microsoft.com/office/powerpoint/2010/main" val="13900600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그룹 13"/>
          <p:cNvGrpSpPr/>
          <p:nvPr/>
        </p:nvGrpSpPr>
        <p:grpSpPr>
          <a:xfrm>
            <a:off x="3508685" y="747291"/>
            <a:ext cx="8073716" cy="5936878"/>
            <a:chOff x="2571741" y="782650"/>
            <a:chExt cx="7081948" cy="5506382"/>
          </a:xfrm>
        </p:grpSpPr>
        <p:sp>
          <p:nvSpPr>
            <p:cNvPr id="13" name="직사각형 12"/>
            <p:cNvSpPr/>
            <p:nvPr/>
          </p:nvSpPr>
          <p:spPr>
            <a:xfrm>
              <a:off x="2630541" y="782650"/>
              <a:ext cx="1894880" cy="5292286"/>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 name="TextBox 10"/>
            <p:cNvSpPr txBox="1"/>
            <p:nvPr/>
          </p:nvSpPr>
          <p:spPr>
            <a:xfrm>
              <a:off x="2571741" y="785786"/>
              <a:ext cx="1953679" cy="5238172"/>
            </a:xfrm>
            <a:prstGeom prst="rect">
              <a:avLst/>
            </a:prstGeom>
            <a:noFill/>
          </p:spPr>
          <p:txBody>
            <a:bodyPr wrap="none" rtlCol="0">
              <a:spAutoFit/>
            </a:bodyPr>
            <a:lstStyle/>
            <a:p>
              <a:r>
                <a:rPr lang="en-US" altLang="ko-KR" sz="1500" b="1" dirty="0">
                  <a:solidFill>
                    <a:schemeClr val="bg1"/>
                  </a:solidFill>
                </a:rPr>
                <a:t>+ Product Name</a:t>
              </a:r>
            </a:p>
            <a:p>
              <a:r>
                <a:rPr lang="en-US" altLang="ko-KR" sz="1500" b="1" dirty="0">
                  <a:solidFill>
                    <a:schemeClr val="bg1"/>
                  </a:solidFill>
                </a:rPr>
                <a:t>+ Model Name</a:t>
              </a:r>
            </a:p>
            <a:p>
              <a:endParaRPr lang="en-US" altLang="ko-KR" sz="1500" b="1" dirty="0">
                <a:solidFill>
                  <a:schemeClr val="bg1"/>
                </a:solidFill>
              </a:endParaRPr>
            </a:p>
            <a:p>
              <a:r>
                <a:rPr lang="en-US" altLang="ko-KR" sz="1500" b="1" dirty="0">
                  <a:solidFill>
                    <a:schemeClr val="bg1"/>
                  </a:solidFill>
                </a:rPr>
                <a:t>+ </a:t>
              </a:r>
              <a:r>
                <a:rPr lang="en-US" altLang="ko-KR" sz="1500" b="1" dirty="0">
                  <a:solidFill>
                    <a:srgbClr val="0000FF"/>
                  </a:solidFill>
                </a:rPr>
                <a:t>Product License </a:t>
              </a:r>
              <a:br>
                <a:rPr lang="en-US" altLang="ko-KR" sz="1500" b="1" dirty="0">
                  <a:solidFill>
                    <a:srgbClr val="0000FF"/>
                  </a:solidFill>
                </a:rPr>
              </a:br>
              <a:r>
                <a:rPr lang="en-US" altLang="ko-KR" sz="800" b="1" dirty="0">
                  <a:solidFill>
                    <a:srgbClr val="0000FF"/>
                  </a:solidFill>
                </a:rPr>
                <a:t>(South Korea)</a:t>
              </a:r>
            </a:p>
            <a:p>
              <a:r>
                <a:rPr lang="en-US" altLang="ko-KR" sz="1500" b="1" dirty="0">
                  <a:solidFill>
                    <a:srgbClr val="0000FF"/>
                  </a:solidFill>
                </a:rPr>
                <a:t>+ Registration Class </a:t>
              </a:r>
              <a:br>
                <a:rPr lang="en-US" altLang="ko-KR" sz="1500" b="1" dirty="0">
                  <a:solidFill>
                    <a:srgbClr val="0000FF"/>
                  </a:solidFill>
                </a:rPr>
              </a:br>
              <a:r>
                <a:rPr lang="en-US" altLang="ko-KR" sz="800" b="1" dirty="0">
                  <a:solidFill>
                    <a:srgbClr val="0000FF"/>
                  </a:solidFill>
                </a:rPr>
                <a:t>(South Korea)</a:t>
              </a:r>
            </a:p>
            <a:p>
              <a:endParaRPr lang="en-US" altLang="ko-KR" sz="1500" b="1" dirty="0">
                <a:solidFill>
                  <a:schemeClr val="bg1"/>
                </a:solidFill>
              </a:endParaRPr>
            </a:p>
            <a:p>
              <a:r>
                <a:rPr lang="en-US" altLang="ko-KR" sz="1500" b="1" dirty="0">
                  <a:solidFill>
                    <a:schemeClr val="bg1"/>
                  </a:solidFill>
                </a:rPr>
                <a:t>+ Voltage</a:t>
              </a:r>
            </a:p>
            <a:p>
              <a:endParaRPr lang="en-US" altLang="ko-KR" sz="1500" b="1" dirty="0">
                <a:solidFill>
                  <a:schemeClr val="bg1"/>
                </a:solidFill>
              </a:endParaRPr>
            </a:p>
            <a:p>
              <a:r>
                <a:rPr lang="en-US" altLang="ko-KR" sz="1500" b="1" dirty="0">
                  <a:solidFill>
                    <a:schemeClr val="bg1"/>
                  </a:solidFill>
                </a:rPr>
                <a:t>+ Electrolytic Capacity</a:t>
              </a:r>
            </a:p>
            <a:p>
              <a:endParaRPr lang="en-US" altLang="ko-KR" sz="1500" b="1" dirty="0">
                <a:solidFill>
                  <a:schemeClr val="bg1"/>
                </a:solidFill>
              </a:endParaRPr>
            </a:p>
            <a:p>
              <a:r>
                <a:rPr lang="en-US" altLang="ko-KR" sz="1500" b="1" dirty="0">
                  <a:solidFill>
                    <a:schemeClr val="bg1"/>
                  </a:solidFill>
                </a:rPr>
                <a:t>+ Filter Capacity</a:t>
              </a:r>
            </a:p>
            <a:p>
              <a:endParaRPr lang="en-US" altLang="ko-KR" sz="1500" b="1" dirty="0">
                <a:solidFill>
                  <a:schemeClr val="bg1"/>
                </a:solidFill>
              </a:endParaRPr>
            </a:p>
            <a:p>
              <a:r>
                <a:rPr lang="en-US" altLang="ko-KR" sz="1500" b="1" dirty="0">
                  <a:solidFill>
                    <a:schemeClr val="bg1"/>
                  </a:solidFill>
                </a:rPr>
                <a:t>+ Electrode Material</a:t>
              </a:r>
            </a:p>
            <a:p>
              <a:endParaRPr lang="en-US" altLang="ko-KR" sz="1500" b="1" dirty="0">
                <a:solidFill>
                  <a:schemeClr val="bg1"/>
                </a:solidFill>
              </a:endParaRPr>
            </a:p>
            <a:p>
              <a:r>
                <a:rPr lang="en-US" altLang="ko-KR" sz="1500" b="1" dirty="0">
                  <a:solidFill>
                    <a:schemeClr val="bg1"/>
                  </a:solidFill>
                </a:rPr>
                <a:t>+ Cleaning Functions</a:t>
              </a:r>
            </a:p>
            <a:p>
              <a:endParaRPr lang="en-US" altLang="ko-KR" sz="1500" b="1" dirty="0">
                <a:solidFill>
                  <a:schemeClr val="bg1"/>
                </a:solidFill>
              </a:endParaRPr>
            </a:p>
            <a:p>
              <a:endParaRPr lang="en-US" altLang="ko-KR" sz="1500" b="1" dirty="0">
                <a:solidFill>
                  <a:schemeClr val="bg1"/>
                </a:solidFill>
              </a:endParaRPr>
            </a:p>
            <a:p>
              <a:r>
                <a:rPr lang="en-US" altLang="ko-KR" sz="1500" b="1" dirty="0">
                  <a:solidFill>
                    <a:schemeClr val="bg1"/>
                  </a:solidFill>
                </a:rPr>
                <a:t>+ Electrolysis Stages</a:t>
              </a:r>
            </a:p>
            <a:p>
              <a:endParaRPr lang="en-US" altLang="ko-KR" sz="1500" b="1" dirty="0">
                <a:solidFill>
                  <a:schemeClr val="bg1"/>
                </a:solidFill>
              </a:endParaRPr>
            </a:p>
            <a:p>
              <a:r>
                <a:rPr lang="en-US" altLang="ko-KR" sz="1500" b="1" dirty="0">
                  <a:solidFill>
                    <a:schemeClr val="bg1"/>
                  </a:solidFill>
                </a:rPr>
                <a:t>+ Intended Purpose</a:t>
              </a:r>
            </a:p>
            <a:p>
              <a:endParaRPr lang="en-US" altLang="ko-KR" sz="1500" b="1" dirty="0">
                <a:solidFill>
                  <a:schemeClr val="bg1"/>
                </a:solidFill>
              </a:endParaRPr>
            </a:p>
            <a:p>
              <a:endParaRPr lang="en-US" altLang="ko-KR" sz="1500" b="1" dirty="0">
                <a:solidFill>
                  <a:schemeClr val="bg1"/>
                </a:solidFill>
              </a:endParaRPr>
            </a:p>
            <a:p>
              <a:r>
                <a:rPr lang="en-US" altLang="ko-KR" sz="1500" b="1" dirty="0">
                  <a:solidFill>
                    <a:schemeClr val="bg1"/>
                  </a:solidFill>
                </a:rPr>
                <a:t>+ Description</a:t>
              </a:r>
            </a:p>
          </p:txBody>
        </p:sp>
        <p:sp>
          <p:nvSpPr>
            <p:cNvPr id="12" name="TextBox 11"/>
            <p:cNvSpPr txBox="1"/>
            <p:nvPr/>
          </p:nvSpPr>
          <p:spPr>
            <a:xfrm>
              <a:off x="4593034" y="851038"/>
              <a:ext cx="5060655" cy="5437994"/>
            </a:xfrm>
            <a:prstGeom prst="rect">
              <a:avLst/>
            </a:prstGeom>
            <a:noFill/>
          </p:spPr>
          <p:txBody>
            <a:bodyPr wrap="square" rtlCol="0">
              <a:spAutoFit/>
            </a:bodyPr>
            <a:lstStyle/>
            <a:p>
              <a:r>
                <a:rPr lang="en-US" altLang="ko-KR" sz="1500" b="1" dirty="0">
                  <a:solidFill>
                    <a:srgbClr val="606060"/>
                  </a:solidFill>
                </a:rPr>
                <a:t>GCOOP Hydrogen Plus Alkaline Water Ionizer</a:t>
              </a:r>
            </a:p>
            <a:p>
              <a:r>
                <a:rPr lang="en-US" altLang="ko-KR" sz="1500" dirty="0">
                  <a:solidFill>
                    <a:srgbClr val="606060"/>
                  </a:solidFill>
                </a:rPr>
                <a:t>GC2020S</a:t>
              </a:r>
            </a:p>
            <a:p>
              <a:endParaRPr lang="en-US" altLang="ko-KR" sz="1500" dirty="0">
                <a:solidFill>
                  <a:srgbClr val="606060"/>
                </a:solidFill>
              </a:endParaRPr>
            </a:p>
            <a:p>
              <a:r>
                <a:rPr lang="en-US" altLang="ko-KR" sz="1500" dirty="0">
                  <a:solidFill>
                    <a:srgbClr val="606060"/>
                  </a:solidFill>
                </a:rPr>
                <a:t>License No. 09-279</a:t>
              </a:r>
              <a:endParaRPr lang="en-US" altLang="ko-KR" sz="1500" b="1" dirty="0">
                <a:solidFill>
                  <a:srgbClr val="606060"/>
                </a:solidFill>
              </a:endParaRPr>
            </a:p>
            <a:p>
              <a:r>
                <a:rPr lang="en-US" altLang="ko-KR" sz="1500" dirty="0">
                  <a:solidFill>
                    <a:srgbClr val="606060"/>
                  </a:solidFill>
                </a:rPr>
                <a:t>Class 2 Medical Device </a:t>
              </a:r>
            </a:p>
            <a:p>
              <a:r>
                <a:rPr lang="en-US" altLang="ko-KR" sz="1500" dirty="0">
                  <a:solidFill>
                    <a:srgbClr val="606060"/>
                  </a:solidFill>
                </a:rPr>
                <a:t>(Ministry of Food and Drug Safety – South Korea)</a:t>
              </a:r>
            </a:p>
            <a:p>
              <a:endParaRPr lang="en-US" altLang="ko-KR" sz="1500" dirty="0">
                <a:solidFill>
                  <a:srgbClr val="606060"/>
                </a:solidFill>
              </a:endParaRPr>
            </a:p>
            <a:p>
              <a:r>
                <a:rPr lang="en-US" altLang="ko-KR" sz="1500" dirty="0">
                  <a:solidFill>
                    <a:srgbClr val="606060"/>
                  </a:solidFill>
                </a:rPr>
                <a:t>220V 60Hz 150VA</a:t>
              </a:r>
            </a:p>
            <a:p>
              <a:endParaRPr lang="en-US" altLang="ko-KR" sz="1500" dirty="0">
                <a:solidFill>
                  <a:srgbClr val="606060"/>
                </a:solidFill>
              </a:endParaRPr>
            </a:p>
            <a:p>
              <a:r>
                <a:rPr lang="en-US" altLang="ko-KR" sz="1500" dirty="0">
                  <a:solidFill>
                    <a:srgbClr val="606060"/>
                  </a:solidFill>
                </a:rPr>
                <a:t>2.5Liters per minute</a:t>
              </a:r>
            </a:p>
            <a:p>
              <a:endParaRPr lang="en-US" altLang="ko-KR" sz="1500" dirty="0">
                <a:solidFill>
                  <a:srgbClr val="606060"/>
                </a:solidFill>
              </a:endParaRPr>
            </a:p>
            <a:p>
              <a:r>
                <a:rPr lang="en-US" altLang="ko-KR" sz="1500" dirty="0">
                  <a:solidFill>
                    <a:srgbClr val="606060"/>
                  </a:solidFill>
                </a:rPr>
                <a:t>Approximately</a:t>
              </a:r>
              <a:r>
                <a:rPr lang="ko-KR" altLang="en-US" sz="1500" dirty="0">
                  <a:solidFill>
                    <a:srgbClr val="606060"/>
                  </a:solidFill>
                </a:rPr>
                <a:t> </a:t>
              </a:r>
              <a:r>
                <a:rPr lang="en-US" altLang="ko-KR" sz="1500" dirty="0">
                  <a:solidFill>
                    <a:srgbClr val="606060"/>
                  </a:solidFill>
                </a:rPr>
                <a:t>4,800</a:t>
              </a:r>
              <a:r>
                <a:rPr lang="ko-KR" altLang="en-US" sz="1500" dirty="0">
                  <a:solidFill>
                    <a:srgbClr val="606060"/>
                  </a:solidFill>
                </a:rPr>
                <a:t> </a:t>
              </a:r>
              <a:r>
                <a:rPr lang="en-US" altLang="ko-KR" sz="1500" dirty="0">
                  <a:solidFill>
                    <a:srgbClr val="606060"/>
                  </a:solidFill>
                </a:rPr>
                <a:t>Liter (8 Months)</a:t>
              </a:r>
            </a:p>
            <a:p>
              <a:endParaRPr lang="en-US" altLang="ko-KR" sz="1500" dirty="0">
                <a:solidFill>
                  <a:srgbClr val="606060"/>
                </a:solidFill>
              </a:endParaRPr>
            </a:p>
            <a:p>
              <a:r>
                <a:rPr lang="en-US" altLang="ko-KR" sz="1500" dirty="0">
                  <a:solidFill>
                    <a:srgbClr val="606060"/>
                  </a:solidFill>
                </a:rPr>
                <a:t>Platinum Titanium Electrode</a:t>
              </a:r>
            </a:p>
            <a:p>
              <a:endParaRPr lang="en-US" altLang="ko-KR" sz="1500" dirty="0">
                <a:solidFill>
                  <a:srgbClr val="606060"/>
                </a:solidFill>
              </a:endParaRPr>
            </a:p>
            <a:p>
              <a:r>
                <a:rPr lang="en-US" altLang="ko-KR" sz="1500" dirty="0">
                  <a:solidFill>
                    <a:srgbClr val="606060"/>
                  </a:solidFill>
                </a:rPr>
                <a:t>Patented Self-Cleaning Function (exchange system for outflow in the </a:t>
              </a:r>
              <a:r>
                <a:rPr lang="en-US" altLang="ko-KR" sz="1500" dirty="0" err="1">
                  <a:solidFill>
                    <a:srgbClr val="606060"/>
                  </a:solidFill>
                </a:rPr>
                <a:t>electrolyzer</a:t>
              </a:r>
              <a:r>
                <a:rPr lang="en-US" altLang="ko-KR" sz="1500" dirty="0">
                  <a:solidFill>
                    <a:srgbClr val="606060"/>
                  </a:solidFill>
                </a:rPr>
                <a:t>)</a:t>
              </a:r>
            </a:p>
            <a:p>
              <a:endParaRPr lang="en-US" altLang="ko-KR" sz="1500" dirty="0">
                <a:solidFill>
                  <a:srgbClr val="606060"/>
                </a:solidFill>
              </a:endParaRPr>
            </a:p>
            <a:p>
              <a:r>
                <a:rPr lang="en-US" altLang="ko-KR" sz="1500" dirty="0">
                  <a:solidFill>
                    <a:srgbClr val="606060"/>
                  </a:solidFill>
                </a:rPr>
                <a:t>Alkaline Water (4 levels), Filtered Water, Acidic Water (2 levels)</a:t>
              </a:r>
            </a:p>
            <a:p>
              <a:endParaRPr lang="en-US" altLang="ko-KR" sz="1500" dirty="0">
                <a:solidFill>
                  <a:srgbClr val="606060"/>
                </a:solidFill>
              </a:endParaRPr>
            </a:p>
            <a:p>
              <a:r>
                <a:rPr lang="en-US" altLang="ko-KR" sz="1500" b="1" dirty="0">
                  <a:solidFill>
                    <a:srgbClr val="0000FF"/>
                  </a:solidFill>
                  <a:latin typeface="+mj-lt"/>
                </a:rPr>
                <a:t>Helps to Support Digestive Health</a:t>
              </a:r>
            </a:p>
            <a:p>
              <a:pPr marL="285750" indent="-285750">
                <a:buFont typeface="Arial" panose="020B0604020202020204" pitchFamily="34" charset="0"/>
                <a:buChar char="•"/>
              </a:pPr>
              <a:r>
                <a:rPr lang="en-US" altLang="ko-KR" sz="1500" b="1" dirty="0">
                  <a:solidFill>
                    <a:srgbClr val="606060"/>
                  </a:solidFill>
                  <a:latin typeface="+mj-lt"/>
                </a:rPr>
                <a:t>Chronic Diarrhea, Indigestion, Acid Reflux, Poor Gut Bacteria</a:t>
              </a:r>
            </a:p>
            <a:p>
              <a:pPr marL="285750" indent="-285750">
                <a:buFont typeface="Arial" panose="020B0604020202020204" pitchFamily="34" charset="0"/>
                <a:buChar char="•"/>
              </a:pPr>
              <a:endParaRPr lang="en-US" altLang="ko-KR" sz="1500" b="1" dirty="0">
                <a:solidFill>
                  <a:srgbClr val="606060"/>
                </a:solidFill>
                <a:latin typeface="+mj-lt"/>
              </a:endParaRPr>
            </a:p>
            <a:p>
              <a:r>
                <a:rPr lang="en-US" altLang="ko-KR" sz="1500" dirty="0">
                  <a:solidFill>
                    <a:srgbClr val="606060"/>
                  </a:solidFill>
                  <a:latin typeface="+mj-lt"/>
                </a:rPr>
                <a:t>Generates Alkaline Ionized Water from pH8.5~10.0</a:t>
              </a:r>
            </a:p>
          </p:txBody>
        </p:sp>
      </p:grpSp>
      <p:sp>
        <p:nvSpPr>
          <p:cNvPr id="16" name="슬라이드 번호 개체 틀 15"/>
          <p:cNvSpPr>
            <a:spLocks noGrp="1"/>
          </p:cNvSpPr>
          <p:nvPr>
            <p:ph type="sldNum" sz="quarter" idx="12"/>
          </p:nvPr>
        </p:nvSpPr>
        <p:spPr/>
        <p:txBody>
          <a:bodyPr/>
          <a:lstStyle/>
          <a:p>
            <a:fld id="{9C2203D9-AB55-4EB8-BB06-948C9E065BB8}" type="slidenum">
              <a:rPr lang="ko-KR" altLang="en-US" smtClean="0"/>
              <a:t>4</a:t>
            </a:fld>
            <a:endParaRPr lang="ko-KR" altLang="en-US" dirty="0"/>
          </a:p>
        </p:txBody>
      </p:sp>
      <p:grpSp>
        <p:nvGrpSpPr>
          <p:cNvPr id="17" name="그룹 16"/>
          <p:cNvGrpSpPr/>
          <p:nvPr/>
        </p:nvGrpSpPr>
        <p:grpSpPr>
          <a:xfrm>
            <a:off x="695400" y="188640"/>
            <a:ext cx="2160240" cy="461665"/>
            <a:chOff x="467544" y="188640"/>
            <a:chExt cx="2160240" cy="461665"/>
          </a:xfrm>
        </p:grpSpPr>
        <p:sp>
          <p:nvSpPr>
            <p:cNvPr id="10" name="TextBox 9"/>
            <p:cNvSpPr txBox="1"/>
            <p:nvPr/>
          </p:nvSpPr>
          <p:spPr>
            <a:xfrm>
              <a:off x="827584" y="188640"/>
              <a:ext cx="1415772" cy="461665"/>
            </a:xfrm>
            <a:prstGeom prst="rect">
              <a:avLst/>
            </a:prstGeom>
            <a:noFill/>
          </p:spPr>
          <p:txBody>
            <a:bodyPr wrap="none" rtlCol="0">
              <a:spAutoFit/>
            </a:bodyPr>
            <a:lstStyle/>
            <a:p>
              <a:r>
                <a:rPr lang="ko-KR" altLang="en-US" sz="2400" dirty="0">
                  <a:solidFill>
                    <a:schemeClr val="bg1"/>
                  </a:solidFill>
                </a:rPr>
                <a:t>제품소개</a:t>
              </a:r>
            </a:p>
          </p:txBody>
        </p:sp>
        <p:grpSp>
          <p:nvGrpSpPr>
            <p:cNvPr id="18" name="그룹 17"/>
            <p:cNvGrpSpPr/>
            <p:nvPr/>
          </p:nvGrpSpPr>
          <p:grpSpPr>
            <a:xfrm>
              <a:off x="467544" y="250195"/>
              <a:ext cx="2160240" cy="338554"/>
              <a:chOff x="467544" y="250195"/>
              <a:chExt cx="2160240" cy="338554"/>
            </a:xfrm>
            <a:effectLst>
              <a:outerShdw blurRad="50800" dist="38100" dir="2700000" algn="tl" rotWithShape="0">
                <a:prstClr val="black">
                  <a:alpha val="40000"/>
                </a:prstClr>
              </a:outerShdw>
            </a:effectLst>
          </p:grpSpPr>
          <p:sp>
            <p:nvSpPr>
              <p:cNvPr id="19" name="직사각형 18"/>
              <p:cNvSpPr/>
              <p:nvPr/>
            </p:nvSpPr>
            <p:spPr bwMode="auto">
              <a:xfrm>
                <a:off x="467544" y="283815"/>
                <a:ext cx="2160240" cy="276999"/>
              </a:xfrm>
              <a:prstGeom prst="rect">
                <a:avLst/>
              </a:prstGeom>
              <a:solidFill>
                <a:schemeClr val="accent5">
                  <a:lumMod val="60000"/>
                  <a:lumOff val="40000"/>
                </a:schemeClr>
              </a:solidFill>
              <a:ln>
                <a:noFill/>
              </a:ln>
            </p:spPr>
            <p:txBody>
              <a:bodyPr wrap="square" rtlCol="0" anchor="ctr">
                <a:spAutoFit/>
              </a:bodyPr>
              <a:lstStyle/>
              <a:p>
                <a:pPr algn="ctr">
                  <a:lnSpc>
                    <a:spcPct val="120000"/>
                  </a:lnSpc>
                  <a:buFont typeface="Arial" panose="020B0604020202020204" pitchFamily="34" charset="0"/>
                  <a:buNone/>
                </a:pPr>
                <a:endParaRPr lang="ko-KR" altLang="en-US" sz="1000" dirty="0">
                  <a:solidFill>
                    <a:schemeClr val="bg2">
                      <a:lumMod val="75000"/>
                    </a:schemeClr>
                  </a:solidFill>
                  <a:latin typeface="맑은 고딕" panose="020B0503020000020004" pitchFamily="50" charset="-127"/>
                  <a:ea typeface="맑은 고딕" panose="020B0503020000020004" pitchFamily="50" charset="-127"/>
                </a:endParaRPr>
              </a:p>
            </p:txBody>
          </p:sp>
          <p:sp>
            <p:nvSpPr>
              <p:cNvPr id="20" name="TextBox 19"/>
              <p:cNvSpPr txBox="1"/>
              <p:nvPr/>
            </p:nvSpPr>
            <p:spPr>
              <a:xfrm>
                <a:off x="624606" y="250195"/>
                <a:ext cx="1931170" cy="338554"/>
              </a:xfrm>
              <a:prstGeom prst="rect">
                <a:avLst/>
              </a:prstGeom>
              <a:noFill/>
            </p:spPr>
            <p:txBody>
              <a:bodyPr wrap="none" rtlCol="0">
                <a:spAutoFit/>
              </a:bodyPr>
              <a:lstStyle/>
              <a:p>
                <a:r>
                  <a:rPr lang="en-US" altLang="ko-KR" sz="1600" b="1" dirty="0">
                    <a:solidFill>
                      <a:schemeClr val="bg1"/>
                    </a:solidFill>
                  </a:rPr>
                  <a:t>Product Overview</a:t>
                </a:r>
                <a:endParaRPr lang="ko-KR" altLang="en-US" sz="1600" b="1" dirty="0">
                  <a:solidFill>
                    <a:schemeClr val="bg1"/>
                  </a:solidFill>
                </a:endParaRPr>
              </a:p>
            </p:txBody>
          </p:sp>
        </p:grpSp>
      </p:grpSp>
      <p:pic>
        <p:nvPicPr>
          <p:cNvPr id="21" name="그림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3392" y="2564904"/>
            <a:ext cx="2416317" cy="2838322"/>
          </a:xfrm>
          <a:prstGeom prst="roundRect">
            <a:avLst>
              <a:gd name="adj" fmla="val 8594"/>
            </a:avLst>
          </a:prstGeom>
          <a:solidFill>
            <a:srgbClr val="FFFFFF">
              <a:shade val="85000"/>
            </a:srgbClr>
          </a:solidFill>
          <a:ln>
            <a:noFill/>
          </a:ln>
          <a:effectLst/>
        </p:spPr>
      </p:pic>
    </p:spTree>
    <p:extLst>
      <p:ext uri="{BB962C8B-B14F-4D97-AF65-F5344CB8AC3E}">
        <p14:creationId xmlns:p14="http://schemas.microsoft.com/office/powerpoint/2010/main" val="38457902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5" name="그룹 74"/>
          <p:cNvGrpSpPr/>
          <p:nvPr/>
        </p:nvGrpSpPr>
        <p:grpSpPr>
          <a:xfrm>
            <a:off x="3983038" y="1806687"/>
            <a:ext cx="6690956" cy="1224136"/>
            <a:chOff x="1193412" y="1412776"/>
            <a:chExt cx="6690956" cy="1224136"/>
          </a:xfrm>
        </p:grpSpPr>
        <p:grpSp>
          <p:nvGrpSpPr>
            <p:cNvPr id="76" name="Group 49"/>
            <p:cNvGrpSpPr>
              <a:grpSpLocks/>
            </p:cNvGrpSpPr>
            <p:nvPr/>
          </p:nvGrpSpPr>
          <p:grpSpPr bwMode="auto">
            <a:xfrm>
              <a:off x="1485409" y="1916832"/>
              <a:ext cx="248197" cy="258888"/>
              <a:chOff x="1680" y="2256"/>
              <a:chExt cx="138" cy="144"/>
            </a:xfrm>
            <a:solidFill>
              <a:schemeClr val="tx1">
                <a:lumMod val="50000"/>
                <a:lumOff val="50000"/>
              </a:schemeClr>
            </a:solidFill>
          </p:grpSpPr>
          <p:sp>
            <p:nvSpPr>
              <p:cNvPr id="94" name="AutoShape 43"/>
              <p:cNvSpPr>
                <a:spLocks noChangeArrowheads="1"/>
              </p:cNvSpPr>
              <p:nvPr/>
            </p:nvSpPr>
            <p:spPr bwMode="auto">
              <a:xfrm>
                <a:off x="1680" y="2304"/>
                <a:ext cx="109" cy="48"/>
              </a:xfrm>
              <a:prstGeom prst="roundRect">
                <a:avLst>
                  <a:gd name="adj" fmla="val 4167"/>
                </a:avLst>
              </a:prstGeom>
              <a:grpFill/>
              <a:ln w="9525">
                <a:noFill/>
                <a:round/>
                <a:headEnd/>
                <a:tailEnd/>
              </a:ln>
              <a:effectLst/>
            </p:spPr>
            <p:txBody>
              <a:bodyPr wrap="none" anchor="ctr"/>
              <a:lstStyle/>
              <a:p>
                <a:pPr>
                  <a:defRPr/>
                </a:pPr>
                <a:endParaRPr lang="ko-KR" altLang="en-US" dirty="0"/>
              </a:p>
            </p:txBody>
          </p:sp>
          <p:sp>
            <p:nvSpPr>
              <p:cNvPr id="95" name="AutoShape 44"/>
              <p:cNvSpPr>
                <a:spLocks noChangeArrowheads="1"/>
              </p:cNvSpPr>
              <p:nvPr/>
            </p:nvSpPr>
            <p:spPr bwMode="auto">
              <a:xfrm>
                <a:off x="1767" y="2304"/>
                <a:ext cx="43" cy="72"/>
              </a:xfrm>
              <a:prstGeom prst="roundRect">
                <a:avLst>
                  <a:gd name="adj" fmla="val 16667"/>
                </a:avLst>
              </a:prstGeom>
              <a:grpFill/>
              <a:ln w="9525">
                <a:noFill/>
                <a:round/>
                <a:headEnd/>
                <a:tailEnd/>
              </a:ln>
              <a:effectLst/>
            </p:spPr>
            <p:txBody>
              <a:bodyPr wrap="none" anchor="ctr"/>
              <a:lstStyle/>
              <a:p>
                <a:pPr>
                  <a:defRPr/>
                </a:pPr>
                <a:endParaRPr lang="ko-KR" altLang="en-US" dirty="0"/>
              </a:p>
            </p:txBody>
          </p:sp>
          <p:sp>
            <p:nvSpPr>
              <p:cNvPr id="96" name="Rectangle 45"/>
              <p:cNvSpPr>
                <a:spLocks noChangeArrowheads="1"/>
              </p:cNvSpPr>
              <p:nvPr/>
            </p:nvSpPr>
            <p:spPr bwMode="auto">
              <a:xfrm>
                <a:off x="1723" y="2280"/>
                <a:ext cx="44" cy="24"/>
              </a:xfrm>
              <a:prstGeom prst="rect">
                <a:avLst/>
              </a:prstGeom>
              <a:grpFill/>
              <a:ln w="9525">
                <a:noFill/>
                <a:miter lim="800000"/>
                <a:headEnd/>
                <a:tailEnd/>
              </a:ln>
              <a:effectLst/>
            </p:spPr>
            <p:txBody>
              <a:bodyPr wrap="none" anchor="ctr"/>
              <a:lstStyle/>
              <a:p>
                <a:pPr>
                  <a:defRPr/>
                </a:pPr>
                <a:endParaRPr lang="ko-KR" altLang="en-US" dirty="0"/>
              </a:p>
            </p:txBody>
          </p:sp>
          <p:sp>
            <p:nvSpPr>
              <p:cNvPr id="97" name="Rectangle 46"/>
              <p:cNvSpPr>
                <a:spLocks noChangeArrowheads="1"/>
              </p:cNvSpPr>
              <p:nvPr/>
            </p:nvSpPr>
            <p:spPr bwMode="auto">
              <a:xfrm>
                <a:off x="1702" y="2256"/>
                <a:ext cx="87" cy="24"/>
              </a:xfrm>
              <a:prstGeom prst="rect">
                <a:avLst/>
              </a:prstGeom>
              <a:grpFill/>
              <a:ln w="9525">
                <a:noFill/>
                <a:miter lim="800000"/>
                <a:headEnd/>
                <a:tailEnd/>
              </a:ln>
              <a:effectLst/>
            </p:spPr>
            <p:txBody>
              <a:bodyPr wrap="none" anchor="ctr"/>
              <a:lstStyle/>
              <a:p>
                <a:pPr>
                  <a:defRPr/>
                </a:pPr>
                <a:endParaRPr lang="ko-KR" altLang="en-US" dirty="0"/>
              </a:p>
            </p:txBody>
          </p:sp>
          <p:sp>
            <p:nvSpPr>
              <p:cNvPr id="98" name="Rectangle 47"/>
              <p:cNvSpPr>
                <a:spLocks noChangeArrowheads="1"/>
              </p:cNvSpPr>
              <p:nvPr/>
            </p:nvSpPr>
            <p:spPr bwMode="auto">
              <a:xfrm>
                <a:off x="1753" y="2367"/>
                <a:ext cx="65" cy="33"/>
              </a:xfrm>
              <a:prstGeom prst="rect">
                <a:avLst/>
              </a:prstGeom>
              <a:grpFill/>
              <a:ln w="9525">
                <a:noFill/>
                <a:miter lim="800000"/>
                <a:headEnd/>
                <a:tailEnd/>
              </a:ln>
              <a:effectLst/>
            </p:spPr>
            <p:txBody>
              <a:bodyPr wrap="none" anchor="ctr"/>
              <a:lstStyle/>
              <a:p>
                <a:pPr>
                  <a:defRPr/>
                </a:pPr>
                <a:endParaRPr lang="ko-KR" altLang="en-US" dirty="0"/>
              </a:p>
            </p:txBody>
          </p:sp>
        </p:grpSp>
        <p:sp>
          <p:nvSpPr>
            <p:cNvPr id="77" name="모서리가 둥근 직사각형 76"/>
            <p:cNvSpPr/>
            <p:nvPr/>
          </p:nvSpPr>
          <p:spPr>
            <a:xfrm>
              <a:off x="2267744" y="2008522"/>
              <a:ext cx="576064" cy="107870"/>
            </a:xfrm>
            <a:prstGeom prst="roundRect">
              <a:avLst/>
            </a:prstGeom>
            <a:solidFill>
              <a:schemeClr val="bg1">
                <a:lumMod val="75000"/>
              </a:schemeClr>
            </a:solid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78" name="모서리가 둥근 직사각형 77"/>
            <p:cNvSpPr/>
            <p:nvPr/>
          </p:nvSpPr>
          <p:spPr>
            <a:xfrm>
              <a:off x="2915816" y="2008522"/>
              <a:ext cx="576064" cy="107870"/>
            </a:xfrm>
            <a:prstGeom prst="roundRect">
              <a:avLst/>
            </a:prstGeom>
            <a:solidFill>
              <a:schemeClr val="bg1">
                <a:lumMod val="75000"/>
              </a:schemeClr>
            </a:solid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79" name="모서리가 둥근 직사각형 78"/>
            <p:cNvSpPr/>
            <p:nvPr/>
          </p:nvSpPr>
          <p:spPr>
            <a:xfrm>
              <a:off x="3563888" y="2008522"/>
              <a:ext cx="576064" cy="107870"/>
            </a:xfrm>
            <a:prstGeom prst="roundRect">
              <a:avLst/>
            </a:prstGeom>
            <a:solidFill>
              <a:schemeClr val="bg1">
                <a:lumMod val="75000"/>
              </a:schemeClr>
            </a:solid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80" name="모서리가 둥근 직사각형 79"/>
            <p:cNvSpPr/>
            <p:nvPr/>
          </p:nvSpPr>
          <p:spPr>
            <a:xfrm>
              <a:off x="4211960" y="2008522"/>
              <a:ext cx="576064" cy="107870"/>
            </a:xfrm>
            <a:prstGeom prst="roundRect">
              <a:avLst/>
            </a:prstGeom>
            <a:solidFill>
              <a:schemeClr val="bg1">
                <a:lumMod val="75000"/>
              </a:schemeClr>
            </a:solid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nvGrpSpPr>
            <p:cNvPr id="81" name="그룹 80"/>
            <p:cNvGrpSpPr/>
            <p:nvPr/>
          </p:nvGrpSpPr>
          <p:grpSpPr>
            <a:xfrm>
              <a:off x="5148064" y="1412776"/>
              <a:ext cx="1347526" cy="859120"/>
              <a:chOff x="5148064" y="1412776"/>
              <a:chExt cx="1347526" cy="859120"/>
            </a:xfrm>
          </p:grpSpPr>
          <p:sp>
            <p:nvSpPr>
              <p:cNvPr id="91" name="모서리가 둥근 직사각형 90"/>
              <p:cNvSpPr/>
              <p:nvPr/>
            </p:nvSpPr>
            <p:spPr>
              <a:xfrm>
                <a:off x="5286138" y="1475631"/>
                <a:ext cx="1102521" cy="796265"/>
              </a:xfrm>
              <a:prstGeom prst="roundRect">
                <a:avLst/>
              </a:prstGeom>
              <a:solidFill>
                <a:schemeClr val="bg1">
                  <a:lumMod val="75000"/>
                </a:schemeClr>
              </a:solid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pic>
            <p:nvPicPr>
              <p:cNvPr id="92" name="그림 91"/>
              <p:cNvPicPr>
                <a:picLocks noChangeAspect="1"/>
              </p:cNvPicPr>
              <p:nvPr/>
            </p:nvPicPr>
            <p:blipFill rotWithShape="1">
              <a:blip r:embed="rId3">
                <a:extLst>
                  <a:ext uri="{28A0092B-C50C-407E-A947-70E740481C1C}">
                    <a14:useLocalDpi xmlns:a14="http://schemas.microsoft.com/office/drawing/2010/main" val="0"/>
                  </a:ext>
                </a:extLst>
              </a:blip>
              <a:srcRect l="54725" t="21763" r="31100" b="73744"/>
              <a:stretch/>
            </p:blipFill>
            <p:spPr>
              <a:xfrm>
                <a:off x="5148064" y="1412776"/>
                <a:ext cx="1347526" cy="232971"/>
              </a:xfrm>
              <a:prstGeom prst="rect">
                <a:avLst/>
              </a:prstGeom>
            </p:spPr>
          </p:pic>
          <p:pic>
            <p:nvPicPr>
              <p:cNvPr id="93" name="그림 92"/>
              <p:cNvPicPr>
                <a:picLocks noChangeAspect="1"/>
              </p:cNvPicPr>
              <p:nvPr/>
            </p:nvPicPr>
            <p:blipFill rotWithShape="1">
              <a:blip r:embed="rId3">
                <a:extLst>
                  <a:ext uri="{28A0092B-C50C-407E-A947-70E740481C1C}">
                    <a14:useLocalDpi xmlns:a14="http://schemas.microsoft.com/office/drawing/2010/main" val="0"/>
                  </a:ext>
                </a:extLst>
              </a:blip>
              <a:srcRect l="54725" t="21763" r="31100" b="73744"/>
              <a:stretch/>
            </p:blipFill>
            <p:spPr>
              <a:xfrm>
                <a:off x="5307239" y="1582892"/>
                <a:ext cx="1076967" cy="232971"/>
              </a:xfrm>
              <a:prstGeom prst="rect">
                <a:avLst/>
              </a:prstGeom>
            </p:spPr>
          </p:pic>
        </p:grpSp>
        <p:sp>
          <p:nvSpPr>
            <p:cNvPr id="82" name="순서도: 수동 연산 81"/>
            <p:cNvSpPr/>
            <p:nvPr/>
          </p:nvSpPr>
          <p:spPr>
            <a:xfrm>
              <a:off x="7092280" y="1699377"/>
              <a:ext cx="288032" cy="496759"/>
            </a:xfrm>
            <a:prstGeom prst="flowChartManualOperation">
              <a:avLst/>
            </a:prstGeom>
            <a:solidFill>
              <a:schemeClr val="accent6">
                <a:lumMod val="60000"/>
                <a:lumOff val="40000"/>
              </a:schemeClr>
            </a:solid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83" name="순서도: 수동 연산 82"/>
            <p:cNvSpPr/>
            <p:nvPr/>
          </p:nvSpPr>
          <p:spPr>
            <a:xfrm>
              <a:off x="7524328" y="1699377"/>
              <a:ext cx="288032" cy="496759"/>
            </a:xfrm>
            <a:prstGeom prst="flowChartManualOperation">
              <a:avLst/>
            </a:prstGeom>
            <a:solidFill>
              <a:schemeClr val="accent5">
                <a:lumMod val="40000"/>
                <a:lumOff val="60000"/>
              </a:schemeClr>
            </a:solid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84" name="AutoShape 61"/>
            <p:cNvSpPr>
              <a:spLocks noChangeArrowheads="1"/>
            </p:cNvSpPr>
            <p:nvPr/>
          </p:nvSpPr>
          <p:spPr bwMode="auto">
            <a:xfrm>
              <a:off x="1193412" y="2408312"/>
              <a:ext cx="896937" cy="228600"/>
            </a:xfrm>
            <a:prstGeom prst="flowChartAlternateProcess">
              <a:avLst/>
            </a:prstGeom>
            <a:solidFill>
              <a:schemeClr val="tx1">
                <a:lumMod val="50000"/>
                <a:lumOff val="50000"/>
              </a:schemeClr>
            </a:solidFill>
            <a:ln>
              <a:noFill/>
              <a:headEnd/>
              <a:tailEnd/>
            </a:ln>
          </p:spPr>
          <p:style>
            <a:lnRef idx="1">
              <a:schemeClr val="accent1"/>
            </a:lnRef>
            <a:fillRef idx="3">
              <a:schemeClr val="accent1"/>
            </a:fillRef>
            <a:effectRef idx="2">
              <a:schemeClr val="accent1"/>
            </a:effectRef>
            <a:fontRef idx="minor">
              <a:schemeClr val="lt1"/>
            </a:fontRef>
          </p:style>
          <p:txBody>
            <a:bodyPr wrap="none" anchor="ctr"/>
            <a:lstStyle/>
            <a:p>
              <a:pPr algn="ctr">
                <a:defRPr/>
              </a:pPr>
              <a:r>
                <a:rPr lang="en-US" altLang="ko-KR" sz="1000" dirty="0">
                  <a:latin typeface="+mj-lt"/>
                </a:rPr>
                <a:t>Tap Water</a:t>
              </a:r>
            </a:p>
          </p:txBody>
        </p:sp>
        <p:sp>
          <p:nvSpPr>
            <p:cNvPr id="85" name="AutoShape 61"/>
            <p:cNvSpPr>
              <a:spLocks noChangeArrowheads="1"/>
            </p:cNvSpPr>
            <p:nvPr/>
          </p:nvSpPr>
          <p:spPr bwMode="auto">
            <a:xfrm>
              <a:off x="2843809" y="2408312"/>
              <a:ext cx="1368152" cy="228600"/>
            </a:xfrm>
            <a:prstGeom prst="flowChartAlternateProcess">
              <a:avLst/>
            </a:prstGeom>
            <a:solidFill>
              <a:schemeClr val="tx1">
                <a:lumMod val="50000"/>
                <a:lumOff val="50000"/>
              </a:schemeClr>
            </a:solidFill>
            <a:ln>
              <a:noFill/>
              <a:headEnd/>
              <a:tailEnd/>
            </a:ln>
          </p:spPr>
          <p:style>
            <a:lnRef idx="1">
              <a:schemeClr val="accent1"/>
            </a:lnRef>
            <a:fillRef idx="3">
              <a:schemeClr val="accent1"/>
            </a:fillRef>
            <a:effectRef idx="2">
              <a:schemeClr val="accent1"/>
            </a:effectRef>
            <a:fontRef idx="minor">
              <a:schemeClr val="lt1"/>
            </a:fontRef>
          </p:style>
          <p:txBody>
            <a:bodyPr wrap="none" anchor="ctr"/>
            <a:lstStyle/>
            <a:p>
              <a:pPr algn="ctr">
                <a:defRPr/>
              </a:pPr>
              <a:r>
                <a:rPr lang="en-US" altLang="ko-KR" sz="1000" dirty="0">
                  <a:latin typeface="+mj-lt"/>
                </a:rPr>
                <a:t>Water Filters (4)</a:t>
              </a:r>
            </a:p>
          </p:txBody>
        </p:sp>
        <p:sp>
          <p:nvSpPr>
            <p:cNvPr id="86" name="AutoShape 61"/>
            <p:cNvSpPr>
              <a:spLocks noChangeArrowheads="1"/>
            </p:cNvSpPr>
            <p:nvPr/>
          </p:nvSpPr>
          <p:spPr bwMode="auto">
            <a:xfrm>
              <a:off x="5373358" y="2408312"/>
              <a:ext cx="896937" cy="228600"/>
            </a:xfrm>
            <a:prstGeom prst="flowChartAlternateProcess">
              <a:avLst/>
            </a:prstGeom>
            <a:solidFill>
              <a:schemeClr val="tx1">
                <a:lumMod val="50000"/>
                <a:lumOff val="50000"/>
              </a:schemeClr>
            </a:solidFill>
            <a:ln>
              <a:noFill/>
              <a:headEnd/>
              <a:tailEnd/>
            </a:ln>
          </p:spPr>
          <p:style>
            <a:lnRef idx="1">
              <a:schemeClr val="accent1"/>
            </a:lnRef>
            <a:fillRef idx="3">
              <a:schemeClr val="accent1"/>
            </a:fillRef>
            <a:effectRef idx="2">
              <a:schemeClr val="accent1"/>
            </a:effectRef>
            <a:fontRef idx="minor">
              <a:schemeClr val="lt1"/>
            </a:fontRef>
          </p:style>
          <p:txBody>
            <a:bodyPr wrap="none" anchor="ctr"/>
            <a:lstStyle/>
            <a:p>
              <a:pPr algn="ctr">
                <a:defRPr/>
              </a:pPr>
              <a:r>
                <a:rPr lang="en-US" altLang="ko-KR" sz="1000" dirty="0">
                  <a:latin typeface="+mj-lt"/>
                </a:rPr>
                <a:t>Water Tank</a:t>
              </a:r>
            </a:p>
          </p:txBody>
        </p:sp>
        <p:sp>
          <p:nvSpPr>
            <p:cNvPr id="87" name="AutoShape 61"/>
            <p:cNvSpPr>
              <a:spLocks noChangeArrowheads="1"/>
            </p:cNvSpPr>
            <p:nvPr/>
          </p:nvSpPr>
          <p:spPr bwMode="auto">
            <a:xfrm>
              <a:off x="6987431" y="2408312"/>
              <a:ext cx="896937" cy="228600"/>
            </a:xfrm>
            <a:prstGeom prst="flowChartAlternateProcess">
              <a:avLst/>
            </a:prstGeom>
            <a:solidFill>
              <a:schemeClr val="tx1">
                <a:lumMod val="50000"/>
                <a:lumOff val="50000"/>
              </a:schemeClr>
            </a:solidFill>
            <a:ln>
              <a:noFill/>
              <a:headEnd/>
              <a:tailEnd/>
            </a:ln>
          </p:spPr>
          <p:style>
            <a:lnRef idx="1">
              <a:schemeClr val="accent1"/>
            </a:lnRef>
            <a:fillRef idx="3">
              <a:schemeClr val="accent1"/>
            </a:fillRef>
            <a:effectRef idx="2">
              <a:schemeClr val="accent1"/>
            </a:effectRef>
            <a:fontRef idx="minor">
              <a:schemeClr val="lt1"/>
            </a:fontRef>
          </p:style>
          <p:txBody>
            <a:bodyPr wrap="none" anchor="ctr"/>
            <a:lstStyle/>
            <a:p>
              <a:pPr algn="ctr">
                <a:defRPr/>
              </a:pPr>
              <a:r>
                <a:rPr lang="en-US" altLang="ko-KR" sz="1000" dirty="0">
                  <a:latin typeface="+mj-lt"/>
                </a:rPr>
                <a:t>Cold/Hot Water</a:t>
              </a:r>
            </a:p>
          </p:txBody>
        </p:sp>
        <p:sp>
          <p:nvSpPr>
            <p:cNvPr id="88" name="갈매기형 수장 87"/>
            <p:cNvSpPr/>
            <p:nvPr/>
          </p:nvSpPr>
          <p:spPr>
            <a:xfrm>
              <a:off x="1835697" y="1815863"/>
              <a:ext cx="360040" cy="525485"/>
            </a:xfrm>
            <a:prstGeom prst="chevron">
              <a:avLst/>
            </a:prstGeom>
            <a:solidFill>
              <a:schemeClr val="bg1">
                <a:lumMod val="85000"/>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89" name="갈매기형 수장 88"/>
            <p:cNvSpPr/>
            <p:nvPr/>
          </p:nvSpPr>
          <p:spPr>
            <a:xfrm>
              <a:off x="4840357" y="1805107"/>
              <a:ext cx="360040" cy="525485"/>
            </a:xfrm>
            <a:prstGeom prst="chevron">
              <a:avLst/>
            </a:prstGeom>
            <a:solidFill>
              <a:schemeClr val="bg1">
                <a:lumMod val="85000"/>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90" name="갈매기형 수장 89"/>
            <p:cNvSpPr/>
            <p:nvPr/>
          </p:nvSpPr>
          <p:spPr>
            <a:xfrm>
              <a:off x="6618568" y="1805107"/>
              <a:ext cx="360040" cy="525485"/>
            </a:xfrm>
            <a:prstGeom prst="chevron">
              <a:avLst/>
            </a:prstGeom>
            <a:solidFill>
              <a:schemeClr val="bg1">
                <a:lumMod val="85000"/>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grpSp>
      <p:grpSp>
        <p:nvGrpSpPr>
          <p:cNvPr id="99" name="그룹 98"/>
          <p:cNvGrpSpPr/>
          <p:nvPr/>
        </p:nvGrpSpPr>
        <p:grpSpPr>
          <a:xfrm>
            <a:off x="3969781" y="4898846"/>
            <a:ext cx="7050997" cy="1118213"/>
            <a:chOff x="1193412" y="4477175"/>
            <a:chExt cx="7050997" cy="1118213"/>
          </a:xfrm>
        </p:grpSpPr>
        <p:grpSp>
          <p:nvGrpSpPr>
            <p:cNvPr id="100" name="Group 49"/>
            <p:cNvGrpSpPr>
              <a:grpSpLocks/>
            </p:cNvGrpSpPr>
            <p:nvPr/>
          </p:nvGrpSpPr>
          <p:grpSpPr bwMode="auto">
            <a:xfrm>
              <a:off x="1485409" y="4875308"/>
              <a:ext cx="248197" cy="258888"/>
              <a:chOff x="1680" y="2256"/>
              <a:chExt cx="138" cy="144"/>
            </a:xfrm>
            <a:solidFill>
              <a:schemeClr val="tx1">
                <a:lumMod val="50000"/>
                <a:lumOff val="50000"/>
              </a:schemeClr>
            </a:solidFill>
          </p:grpSpPr>
          <p:sp>
            <p:nvSpPr>
              <p:cNvPr id="132" name="AutoShape 43"/>
              <p:cNvSpPr>
                <a:spLocks noChangeArrowheads="1"/>
              </p:cNvSpPr>
              <p:nvPr/>
            </p:nvSpPr>
            <p:spPr bwMode="auto">
              <a:xfrm>
                <a:off x="1680" y="2304"/>
                <a:ext cx="109" cy="48"/>
              </a:xfrm>
              <a:prstGeom prst="roundRect">
                <a:avLst>
                  <a:gd name="adj" fmla="val 4167"/>
                </a:avLst>
              </a:prstGeom>
              <a:grpFill/>
              <a:ln w="9525">
                <a:noFill/>
                <a:round/>
                <a:headEnd/>
                <a:tailEnd/>
              </a:ln>
              <a:effectLst/>
            </p:spPr>
            <p:txBody>
              <a:bodyPr wrap="none" anchor="ctr"/>
              <a:lstStyle/>
              <a:p>
                <a:pPr>
                  <a:defRPr/>
                </a:pPr>
                <a:endParaRPr lang="ko-KR" altLang="en-US" dirty="0"/>
              </a:p>
            </p:txBody>
          </p:sp>
          <p:sp>
            <p:nvSpPr>
              <p:cNvPr id="133" name="AutoShape 44"/>
              <p:cNvSpPr>
                <a:spLocks noChangeArrowheads="1"/>
              </p:cNvSpPr>
              <p:nvPr/>
            </p:nvSpPr>
            <p:spPr bwMode="auto">
              <a:xfrm>
                <a:off x="1767" y="2304"/>
                <a:ext cx="43" cy="72"/>
              </a:xfrm>
              <a:prstGeom prst="roundRect">
                <a:avLst>
                  <a:gd name="adj" fmla="val 16667"/>
                </a:avLst>
              </a:prstGeom>
              <a:grpFill/>
              <a:ln w="9525">
                <a:noFill/>
                <a:round/>
                <a:headEnd/>
                <a:tailEnd/>
              </a:ln>
              <a:effectLst/>
            </p:spPr>
            <p:txBody>
              <a:bodyPr wrap="none" anchor="ctr"/>
              <a:lstStyle/>
              <a:p>
                <a:pPr>
                  <a:defRPr/>
                </a:pPr>
                <a:endParaRPr lang="ko-KR" altLang="en-US" dirty="0"/>
              </a:p>
            </p:txBody>
          </p:sp>
          <p:sp>
            <p:nvSpPr>
              <p:cNvPr id="134" name="Rectangle 45"/>
              <p:cNvSpPr>
                <a:spLocks noChangeArrowheads="1"/>
              </p:cNvSpPr>
              <p:nvPr/>
            </p:nvSpPr>
            <p:spPr bwMode="auto">
              <a:xfrm>
                <a:off x="1723" y="2280"/>
                <a:ext cx="44" cy="24"/>
              </a:xfrm>
              <a:prstGeom prst="rect">
                <a:avLst/>
              </a:prstGeom>
              <a:grpFill/>
              <a:ln w="9525">
                <a:noFill/>
                <a:miter lim="800000"/>
                <a:headEnd/>
                <a:tailEnd/>
              </a:ln>
              <a:effectLst/>
            </p:spPr>
            <p:txBody>
              <a:bodyPr wrap="none" anchor="ctr"/>
              <a:lstStyle/>
              <a:p>
                <a:pPr>
                  <a:defRPr/>
                </a:pPr>
                <a:endParaRPr lang="ko-KR" altLang="en-US" dirty="0"/>
              </a:p>
            </p:txBody>
          </p:sp>
          <p:sp>
            <p:nvSpPr>
              <p:cNvPr id="135" name="Rectangle 46"/>
              <p:cNvSpPr>
                <a:spLocks noChangeArrowheads="1"/>
              </p:cNvSpPr>
              <p:nvPr/>
            </p:nvSpPr>
            <p:spPr bwMode="auto">
              <a:xfrm>
                <a:off x="1702" y="2256"/>
                <a:ext cx="87" cy="24"/>
              </a:xfrm>
              <a:prstGeom prst="rect">
                <a:avLst/>
              </a:prstGeom>
              <a:grpFill/>
              <a:ln w="9525">
                <a:noFill/>
                <a:miter lim="800000"/>
                <a:headEnd/>
                <a:tailEnd/>
              </a:ln>
              <a:effectLst/>
            </p:spPr>
            <p:txBody>
              <a:bodyPr wrap="none" anchor="ctr"/>
              <a:lstStyle/>
              <a:p>
                <a:pPr>
                  <a:defRPr/>
                </a:pPr>
                <a:endParaRPr lang="ko-KR" altLang="en-US" dirty="0"/>
              </a:p>
            </p:txBody>
          </p:sp>
          <p:sp>
            <p:nvSpPr>
              <p:cNvPr id="136" name="Rectangle 47"/>
              <p:cNvSpPr>
                <a:spLocks noChangeArrowheads="1"/>
              </p:cNvSpPr>
              <p:nvPr/>
            </p:nvSpPr>
            <p:spPr bwMode="auto">
              <a:xfrm>
                <a:off x="1753" y="2367"/>
                <a:ext cx="65" cy="33"/>
              </a:xfrm>
              <a:prstGeom prst="rect">
                <a:avLst/>
              </a:prstGeom>
              <a:grpFill/>
              <a:ln w="9525">
                <a:noFill/>
                <a:miter lim="800000"/>
                <a:headEnd/>
                <a:tailEnd/>
              </a:ln>
              <a:effectLst/>
            </p:spPr>
            <p:txBody>
              <a:bodyPr wrap="none" anchor="ctr"/>
              <a:lstStyle/>
              <a:p>
                <a:pPr>
                  <a:defRPr/>
                </a:pPr>
                <a:endParaRPr lang="ko-KR" altLang="en-US" dirty="0"/>
              </a:p>
            </p:txBody>
          </p:sp>
        </p:grpSp>
        <p:sp>
          <p:nvSpPr>
            <p:cNvPr id="101" name="모서리가 둥근 직사각형 100"/>
            <p:cNvSpPr/>
            <p:nvPr/>
          </p:nvSpPr>
          <p:spPr>
            <a:xfrm>
              <a:off x="3143853" y="4896882"/>
              <a:ext cx="936104" cy="237315"/>
            </a:xfrm>
            <a:prstGeom prst="roundRect">
              <a:avLst/>
            </a:prstGeom>
            <a:solidFill>
              <a:schemeClr val="bg1">
                <a:lumMod val="75000"/>
              </a:schemeClr>
            </a:solid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02" name="순서도: 수동 연산 101"/>
            <p:cNvSpPr/>
            <p:nvPr/>
          </p:nvSpPr>
          <p:spPr>
            <a:xfrm>
              <a:off x="7020471" y="4657853"/>
              <a:ext cx="288032" cy="496759"/>
            </a:xfrm>
            <a:prstGeom prst="flowChartManualOperation">
              <a:avLst/>
            </a:prstGeom>
            <a:solidFill>
              <a:schemeClr val="accent4">
                <a:lumMod val="60000"/>
                <a:lumOff val="40000"/>
              </a:schemeClr>
            </a:solid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03" name="순서도: 수동 연산 102"/>
            <p:cNvSpPr/>
            <p:nvPr/>
          </p:nvSpPr>
          <p:spPr>
            <a:xfrm>
              <a:off x="7452519" y="4657853"/>
              <a:ext cx="288032" cy="496759"/>
            </a:xfrm>
            <a:prstGeom prst="flowChartManualOperation">
              <a:avLst/>
            </a:prstGeom>
            <a:solidFill>
              <a:schemeClr val="accent3">
                <a:lumMod val="60000"/>
                <a:lumOff val="40000"/>
              </a:schemeClr>
            </a:solid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04" name="AutoShape 61"/>
            <p:cNvSpPr>
              <a:spLocks noChangeArrowheads="1"/>
            </p:cNvSpPr>
            <p:nvPr/>
          </p:nvSpPr>
          <p:spPr bwMode="auto">
            <a:xfrm>
              <a:off x="1193412" y="5366788"/>
              <a:ext cx="896937" cy="228600"/>
            </a:xfrm>
            <a:prstGeom prst="flowChartAlternateProcess">
              <a:avLst/>
            </a:prstGeom>
            <a:solidFill>
              <a:schemeClr val="tx1">
                <a:lumMod val="50000"/>
                <a:lumOff val="50000"/>
              </a:schemeClr>
            </a:solidFill>
            <a:ln>
              <a:noFill/>
              <a:headEnd/>
              <a:tailEnd/>
            </a:ln>
          </p:spPr>
          <p:style>
            <a:lnRef idx="1">
              <a:schemeClr val="accent1"/>
            </a:lnRef>
            <a:fillRef idx="3">
              <a:schemeClr val="accent1"/>
            </a:fillRef>
            <a:effectRef idx="2">
              <a:schemeClr val="accent1"/>
            </a:effectRef>
            <a:fontRef idx="minor">
              <a:schemeClr val="lt1"/>
            </a:fontRef>
          </p:style>
          <p:txBody>
            <a:bodyPr wrap="none" anchor="ctr"/>
            <a:lstStyle/>
            <a:p>
              <a:pPr algn="ctr">
                <a:defRPr/>
              </a:pPr>
              <a:r>
                <a:rPr lang="en-US" altLang="ko-KR" sz="1000" dirty="0">
                  <a:latin typeface="+mj-lt"/>
                </a:rPr>
                <a:t>Tap Water</a:t>
              </a:r>
            </a:p>
          </p:txBody>
        </p:sp>
        <p:sp>
          <p:nvSpPr>
            <p:cNvPr id="105" name="AutoShape 61"/>
            <p:cNvSpPr>
              <a:spLocks noChangeArrowheads="1"/>
            </p:cNvSpPr>
            <p:nvPr/>
          </p:nvSpPr>
          <p:spPr bwMode="auto">
            <a:xfrm>
              <a:off x="2915817" y="5366788"/>
              <a:ext cx="1296144" cy="228600"/>
            </a:xfrm>
            <a:prstGeom prst="flowChartAlternateProcess">
              <a:avLst/>
            </a:prstGeom>
            <a:solidFill>
              <a:schemeClr val="tx1">
                <a:lumMod val="50000"/>
                <a:lumOff val="50000"/>
              </a:schemeClr>
            </a:solidFill>
            <a:ln>
              <a:noFill/>
              <a:headEnd/>
              <a:tailEnd/>
            </a:ln>
          </p:spPr>
          <p:style>
            <a:lnRef idx="1">
              <a:schemeClr val="accent1"/>
            </a:lnRef>
            <a:fillRef idx="3">
              <a:schemeClr val="accent1"/>
            </a:fillRef>
            <a:effectRef idx="2">
              <a:schemeClr val="accent1"/>
            </a:effectRef>
            <a:fontRef idx="minor">
              <a:schemeClr val="lt1"/>
            </a:fontRef>
          </p:style>
          <p:txBody>
            <a:bodyPr wrap="none" anchor="ctr"/>
            <a:lstStyle/>
            <a:p>
              <a:pPr algn="ctr">
                <a:defRPr/>
              </a:pPr>
              <a:r>
                <a:rPr lang="en-US" altLang="ko-KR" sz="1000" dirty="0">
                  <a:latin typeface="+mj-lt"/>
                </a:rPr>
                <a:t>Complex Water Filter</a:t>
              </a:r>
            </a:p>
          </p:txBody>
        </p:sp>
        <p:sp>
          <p:nvSpPr>
            <p:cNvPr id="106" name="AutoShape 61"/>
            <p:cNvSpPr>
              <a:spLocks noChangeArrowheads="1"/>
            </p:cNvSpPr>
            <p:nvPr/>
          </p:nvSpPr>
          <p:spPr bwMode="auto">
            <a:xfrm>
              <a:off x="5286138" y="5366788"/>
              <a:ext cx="896937" cy="228600"/>
            </a:xfrm>
            <a:prstGeom prst="flowChartAlternateProcess">
              <a:avLst/>
            </a:prstGeom>
            <a:solidFill>
              <a:schemeClr val="tx1">
                <a:lumMod val="50000"/>
                <a:lumOff val="50000"/>
              </a:schemeClr>
            </a:solidFill>
            <a:ln>
              <a:noFill/>
              <a:headEnd/>
              <a:tailEnd/>
            </a:ln>
          </p:spPr>
          <p:style>
            <a:lnRef idx="1">
              <a:schemeClr val="accent1"/>
            </a:lnRef>
            <a:fillRef idx="3">
              <a:schemeClr val="accent1"/>
            </a:fillRef>
            <a:effectRef idx="2">
              <a:schemeClr val="accent1"/>
            </a:effectRef>
            <a:fontRef idx="minor">
              <a:schemeClr val="lt1"/>
            </a:fontRef>
          </p:style>
          <p:txBody>
            <a:bodyPr wrap="none" anchor="ctr"/>
            <a:lstStyle/>
            <a:p>
              <a:pPr algn="ctr">
                <a:defRPr/>
              </a:pPr>
              <a:r>
                <a:rPr lang="en-US" altLang="ko-KR" sz="1000" dirty="0">
                  <a:latin typeface="+mj-lt"/>
                </a:rPr>
                <a:t>Electrolyzer</a:t>
              </a:r>
            </a:p>
          </p:txBody>
        </p:sp>
        <p:sp>
          <p:nvSpPr>
            <p:cNvPr id="107" name="AutoShape 61"/>
            <p:cNvSpPr>
              <a:spLocks noChangeArrowheads="1"/>
            </p:cNvSpPr>
            <p:nvPr/>
          </p:nvSpPr>
          <p:spPr bwMode="auto">
            <a:xfrm>
              <a:off x="6804249" y="5366788"/>
              <a:ext cx="1440160" cy="228600"/>
            </a:xfrm>
            <a:prstGeom prst="flowChartAlternateProcess">
              <a:avLst/>
            </a:prstGeom>
            <a:solidFill>
              <a:schemeClr val="tx1">
                <a:lumMod val="50000"/>
                <a:lumOff val="50000"/>
              </a:schemeClr>
            </a:solidFill>
            <a:ln>
              <a:noFill/>
              <a:headEnd/>
              <a:tailEnd/>
            </a:ln>
          </p:spPr>
          <p:style>
            <a:lnRef idx="1">
              <a:schemeClr val="accent1"/>
            </a:lnRef>
            <a:fillRef idx="3">
              <a:schemeClr val="accent1"/>
            </a:fillRef>
            <a:effectRef idx="2">
              <a:schemeClr val="accent1"/>
            </a:effectRef>
            <a:fontRef idx="minor">
              <a:schemeClr val="lt1"/>
            </a:fontRef>
          </p:style>
          <p:txBody>
            <a:bodyPr wrap="none" anchor="ctr"/>
            <a:lstStyle/>
            <a:p>
              <a:pPr algn="ctr">
                <a:defRPr/>
              </a:pPr>
              <a:r>
                <a:rPr lang="en-US" altLang="ko-KR" sz="1000" dirty="0">
                  <a:latin typeface="+mj-lt"/>
                </a:rPr>
                <a:t>Alkaline/Filtered/Acidic</a:t>
              </a:r>
            </a:p>
          </p:txBody>
        </p:sp>
        <p:sp>
          <p:nvSpPr>
            <p:cNvPr id="108" name="순서도: 수동 연산 107"/>
            <p:cNvSpPr/>
            <p:nvPr/>
          </p:nvSpPr>
          <p:spPr>
            <a:xfrm>
              <a:off x="7884368" y="4657853"/>
              <a:ext cx="288032" cy="496759"/>
            </a:xfrm>
            <a:prstGeom prst="flowChartManualOperation">
              <a:avLst/>
            </a:prstGeom>
            <a:solidFill>
              <a:schemeClr val="accent6">
                <a:lumMod val="60000"/>
                <a:lumOff val="40000"/>
              </a:schemeClr>
            </a:solid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nvGrpSpPr>
            <p:cNvPr id="109" name="그룹 108"/>
            <p:cNvGrpSpPr/>
            <p:nvPr/>
          </p:nvGrpSpPr>
          <p:grpSpPr>
            <a:xfrm>
              <a:off x="5419084" y="4477175"/>
              <a:ext cx="591239" cy="796265"/>
              <a:chOff x="5823180" y="4477175"/>
              <a:chExt cx="591239" cy="796265"/>
            </a:xfrm>
          </p:grpSpPr>
          <p:sp>
            <p:nvSpPr>
              <p:cNvPr id="113" name="모서리가 둥근 직사각형 112"/>
              <p:cNvSpPr/>
              <p:nvPr/>
            </p:nvSpPr>
            <p:spPr>
              <a:xfrm>
                <a:off x="5823180" y="4477175"/>
                <a:ext cx="591239" cy="796265"/>
              </a:xfrm>
              <a:prstGeom prst="roundRect">
                <a:avLst/>
              </a:prstGeom>
              <a:solidFill>
                <a:schemeClr val="bg1">
                  <a:lumMod val="50000"/>
                </a:schemeClr>
              </a:solid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18" name="Rectangle 66"/>
              <p:cNvSpPr>
                <a:spLocks noChangeArrowheads="1"/>
              </p:cNvSpPr>
              <p:nvPr/>
            </p:nvSpPr>
            <p:spPr bwMode="auto">
              <a:xfrm>
                <a:off x="6212828" y="4740569"/>
                <a:ext cx="108758" cy="476250"/>
              </a:xfrm>
              <a:prstGeom prst="rect">
                <a:avLst/>
              </a:prstGeom>
              <a:solidFill>
                <a:schemeClr val="accent5">
                  <a:lumMod val="40000"/>
                  <a:lumOff val="60000"/>
                </a:schemeClr>
              </a:solidFill>
              <a:ln w="9525">
                <a:noFill/>
                <a:miter lim="800000"/>
                <a:headEnd/>
                <a:tailEnd/>
              </a:ln>
              <a:effectLst/>
            </p:spPr>
            <p:txBody>
              <a:bodyPr wrap="none" anchor="ctr"/>
              <a:lstStyle/>
              <a:p>
                <a:pPr>
                  <a:defRPr/>
                </a:pPr>
                <a:endParaRPr lang="ko-KR" altLang="en-US" dirty="0"/>
              </a:p>
            </p:txBody>
          </p:sp>
          <p:sp>
            <p:nvSpPr>
              <p:cNvPr id="119" name="Rectangle 64"/>
              <p:cNvSpPr>
                <a:spLocks noChangeArrowheads="1"/>
              </p:cNvSpPr>
              <p:nvPr/>
            </p:nvSpPr>
            <p:spPr bwMode="auto">
              <a:xfrm>
                <a:off x="5913033" y="4740576"/>
                <a:ext cx="108758" cy="476243"/>
              </a:xfrm>
              <a:prstGeom prst="rect">
                <a:avLst/>
              </a:prstGeom>
              <a:solidFill>
                <a:schemeClr val="accent6">
                  <a:lumMod val="40000"/>
                  <a:lumOff val="60000"/>
                </a:schemeClr>
              </a:solidFill>
              <a:ln w="9525">
                <a:noFill/>
                <a:miter lim="800000"/>
                <a:headEnd/>
                <a:tailEnd/>
              </a:ln>
              <a:effectLst/>
            </p:spPr>
            <p:txBody>
              <a:bodyPr wrap="none" anchor="ctr"/>
              <a:lstStyle/>
              <a:p>
                <a:pPr>
                  <a:defRPr/>
                </a:pPr>
                <a:endParaRPr lang="ko-KR" altLang="en-US" dirty="0"/>
              </a:p>
            </p:txBody>
          </p:sp>
          <p:sp>
            <p:nvSpPr>
              <p:cNvPr id="120" name="타원 119"/>
              <p:cNvSpPr/>
              <p:nvPr/>
            </p:nvSpPr>
            <p:spPr>
              <a:xfrm>
                <a:off x="6059999" y="5118608"/>
                <a:ext cx="68516" cy="720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t> </a:t>
                </a:r>
                <a:endParaRPr lang="ko-KR" altLang="en-US" dirty="0"/>
              </a:p>
            </p:txBody>
          </p:sp>
          <p:sp>
            <p:nvSpPr>
              <p:cNvPr id="121" name="타원 120"/>
              <p:cNvSpPr/>
              <p:nvPr/>
            </p:nvSpPr>
            <p:spPr>
              <a:xfrm>
                <a:off x="5972488" y="5000978"/>
                <a:ext cx="68516" cy="720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t> </a:t>
                </a:r>
                <a:endParaRPr lang="ko-KR" altLang="en-US" dirty="0"/>
              </a:p>
            </p:txBody>
          </p:sp>
          <p:sp>
            <p:nvSpPr>
              <p:cNvPr id="122" name="타원 121"/>
              <p:cNvSpPr/>
              <p:nvPr/>
            </p:nvSpPr>
            <p:spPr>
              <a:xfrm>
                <a:off x="6088716" y="4959567"/>
                <a:ext cx="68516" cy="720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t> </a:t>
                </a:r>
                <a:endParaRPr lang="ko-KR" altLang="en-US" dirty="0"/>
              </a:p>
            </p:txBody>
          </p:sp>
          <p:sp>
            <p:nvSpPr>
              <p:cNvPr id="123" name="타원 122"/>
              <p:cNvSpPr/>
              <p:nvPr/>
            </p:nvSpPr>
            <p:spPr>
              <a:xfrm>
                <a:off x="5968996" y="4846448"/>
                <a:ext cx="68516" cy="720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t> </a:t>
                </a:r>
                <a:endParaRPr lang="ko-KR" altLang="en-US" dirty="0"/>
              </a:p>
            </p:txBody>
          </p:sp>
          <p:sp>
            <p:nvSpPr>
              <p:cNvPr id="124" name="타원 123"/>
              <p:cNvSpPr/>
              <p:nvPr/>
            </p:nvSpPr>
            <p:spPr>
              <a:xfrm>
                <a:off x="6094082" y="4842573"/>
                <a:ext cx="68516" cy="720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t> </a:t>
                </a:r>
                <a:endParaRPr lang="ko-KR" altLang="en-US" dirty="0"/>
              </a:p>
            </p:txBody>
          </p:sp>
          <p:sp>
            <p:nvSpPr>
              <p:cNvPr id="125" name="타원 124"/>
              <p:cNvSpPr/>
              <p:nvPr/>
            </p:nvSpPr>
            <p:spPr>
              <a:xfrm>
                <a:off x="6148815" y="5047900"/>
                <a:ext cx="68516" cy="720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t> </a:t>
                </a:r>
                <a:endParaRPr lang="ko-KR" altLang="en-US" dirty="0"/>
              </a:p>
            </p:txBody>
          </p:sp>
          <p:sp>
            <p:nvSpPr>
              <p:cNvPr id="126" name="타원 125"/>
              <p:cNvSpPr/>
              <p:nvPr/>
            </p:nvSpPr>
            <p:spPr>
              <a:xfrm>
                <a:off x="6300496" y="4839303"/>
                <a:ext cx="68516" cy="720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t> </a:t>
                </a:r>
                <a:endParaRPr lang="ko-KR" altLang="en-US" dirty="0"/>
              </a:p>
            </p:txBody>
          </p:sp>
          <p:sp>
            <p:nvSpPr>
              <p:cNvPr id="127" name="타원 126"/>
              <p:cNvSpPr/>
              <p:nvPr/>
            </p:nvSpPr>
            <p:spPr>
              <a:xfrm>
                <a:off x="6267207" y="4945642"/>
                <a:ext cx="68516" cy="720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t> </a:t>
                </a:r>
                <a:endParaRPr lang="ko-KR" altLang="en-US" dirty="0"/>
              </a:p>
            </p:txBody>
          </p:sp>
          <p:sp>
            <p:nvSpPr>
              <p:cNvPr id="128" name="타원 127"/>
              <p:cNvSpPr/>
              <p:nvPr/>
            </p:nvSpPr>
            <p:spPr>
              <a:xfrm>
                <a:off x="6312124" y="5098193"/>
                <a:ext cx="68516" cy="720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t> </a:t>
                </a:r>
                <a:endParaRPr lang="ko-KR" altLang="en-US" dirty="0"/>
              </a:p>
            </p:txBody>
          </p:sp>
          <p:sp>
            <p:nvSpPr>
              <p:cNvPr id="129" name="타원 128"/>
              <p:cNvSpPr/>
              <p:nvPr/>
            </p:nvSpPr>
            <p:spPr>
              <a:xfrm>
                <a:off x="5844569" y="4846448"/>
                <a:ext cx="68516" cy="720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t> </a:t>
                </a:r>
                <a:endParaRPr lang="ko-KR" altLang="en-US" dirty="0"/>
              </a:p>
            </p:txBody>
          </p:sp>
          <p:sp>
            <p:nvSpPr>
              <p:cNvPr id="130" name="타원 129"/>
              <p:cNvSpPr/>
              <p:nvPr/>
            </p:nvSpPr>
            <p:spPr>
              <a:xfrm>
                <a:off x="5866624" y="4979535"/>
                <a:ext cx="68516" cy="720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t> </a:t>
                </a:r>
                <a:endParaRPr lang="ko-KR" altLang="en-US" dirty="0"/>
              </a:p>
            </p:txBody>
          </p:sp>
          <p:sp>
            <p:nvSpPr>
              <p:cNvPr id="131" name="타원 130"/>
              <p:cNvSpPr/>
              <p:nvPr/>
            </p:nvSpPr>
            <p:spPr>
              <a:xfrm>
                <a:off x="5847317" y="5106613"/>
                <a:ext cx="68516" cy="720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t> </a:t>
                </a:r>
                <a:endParaRPr lang="ko-KR" altLang="en-US" dirty="0"/>
              </a:p>
            </p:txBody>
          </p:sp>
        </p:grpSp>
        <p:sp>
          <p:nvSpPr>
            <p:cNvPr id="110" name="갈매기형 수장 109"/>
            <p:cNvSpPr/>
            <p:nvPr/>
          </p:nvSpPr>
          <p:spPr>
            <a:xfrm>
              <a:off x="2353010" y="4801484"/>
              <a:ext cx="360040" cy="525485"/>
            </a:xfrm>
            <a:prstGeom prst="chevron">
              <a:avLst/>
            </a:prstGeom>
            <a:solidFill>
              <a:schemeClr val="bg1">
                <a:lumMod val="75000"/>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111" name="갈매기형 수장 110"/>
            <p:cNvSpPr/>
            <p:nvPr/>
          </p:nvSpPr>
          <p:spPr>
            <a:xfrm>
              <a:off x="4513250" y="4801484"/>
              <a:ext cx="360040" cy="525485"/>
            </a:xfrm>
            <a:prstGeom prst="chevron">
              <a:avLst/>
            </a:prstGeom>
            <a:solidFill>
              <a:schemeClr val="bg1">
                <a:lumMod val="75000"/>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112" name="갈매기형 수장 111"/>
            <p:cNvSpPr/>
            <p:nvPr/>
          </p:nvSpPr>
          <p:spPr>
            <a:xfrm>
              <a:off x="6385458" y="4858142"/>
              <a:ext cx="360040" cy="525485"/>
            </a:xfrm>
            <a:prstGeom prst="chevron">
              <a:avLst/>
            </a:prstGeom>
            <a:solidFill>
              <a:schemeClr val="bg1">
                <a:lumMod val="75000"/>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grpSp>
      <p:sp>
        <p:nvSpPr>
          <p:cNvPr id="137" name="TextBox 136"/>
          <p:cNvSpPr txBox="1"/>
          <p:nvPr/>
        </p:nvSpPr>
        <p:spPr>
          <a:xfrm>
            <a:off x="2609098" y="580518"/>
            <a:ext cx="9324528" cy="1274451"/>
          </a:xfrm>
          <a:prstGeom prst="rect">
            <a:avLst/>
          </a:prstGeom>
          <a:noFill/>
        </p:spPr>
        <p:txBody>
          <a:bodyPr wrap="square" rtlCol="0">
            <a:spAutoFit/>
          </a:bodyPr>
          <a:lstStyle/>
          <a:p>
            <a:pPr algn="ctr">
              <a:lnSpc>
                <a:spcPct val="200000"/>
              </a:lnSpc>
            </a:pPr>
            <a:r>
              <a:rPr lang="en-US" altLang="ko-KR" b="1" dirty="0">
                <a:solidFill>
                  <a:srgbClr val="606060"/>
                </a:solidFill>
              </a:rPr>
              <a:t>Filtered Water</a:t>
            </a:r>
          </a:p>
          <a:p>
            <a:pPr algn="ctr">
              <a:lnSpc>
                <a:spcPct val="200000"/>
              </a:lnSpc>
            </a:pPr>
            <a:r>
              <a:rPr lang="en-US" altLang="ko-KR" sz="1200" dirty="0">
                <a:solidFill>
                  <a:srgbClr val="606060"/>
                </a:solidFill>
              </a:rPr>
              <a:t>“ </a:t>
            </a:r>
            <a:r>
              <a:rPr lang="en-US" altLang="ko-KR" sz="1200" b="1" dirty="0">
                <a:solidFill>
                  <a:srgbClr val="606060"/>
                </a:solidFill>
              </a:rPr>
              <a:t>Generates clean, filtered water</a:t>
            </a:r>
            <a:r>
              <a:rPr lang="en-US" altLang="ko-KR" sz="1200" dirty="0">
                <a:solidFill>
                  <a:srgbClr val="606060"/>
                </a:solidFill>
              </a:rPr>
              <a:t> (hot/cold) through advanced filtration system“</a:t>
            </a:r>
          </a:p>
          <a:p>
            <a:pPr algn="ctr">
              <a:lnSpc>
                <a:spcPct val="200000"/>
              </a:lnSpc>
            </a:pPr>
            <a:r>
              <a:rPr lang="en-US" altLang="ko-KR" sz="1000" dirty="0">
                <a:solidFill>
                  <a:srgbClr val="606060"/>
                </a:solidFill>
              </a:rPr>
              <a:t>[Type</a:t>
            </a:r>
            <a:r>
              <a:rPr lang="ko-KR" altLang="en-US" sz="1000" dirty="0">
                <a:solidFill>
                  <a:srgbClr val="606060"/>
                </a:solidFill>
              </a:rPr>
              <a:t> </a:t>
            </a:r>
            <a:r>
              <a:rPr lang="en-US" altLang="ko-KR" sz="1000" dirty="0">
                <a:solidFill>
                  <a:srgbClr val="606060"/>
                </a:solidFill>
              </a:rPr>
              <a:t>: Reverse Osmosis (RO) Filter, Membrane (UF) Filter</a:t>
            </a:r>
            <a:r>
              <a:rPr lang="ko-KR" altLang="en-US" sz="1000" dirty="0">
                <a:solidFill>
                  <a:srgbClr val="606060"/>
                </a:solidFill>
              </a:rPr>
              <a:t> </a:t>
            </a:r>
            <a:r>
              <a:rPr lang="en-US" altLang="ko-KR" sz="1000" dirty="0">
                <a:solidFill>
                  <a:srgbClr val="606060"/>
                </a:solidFill>
              </a:rPr>
              <a:t>etc., Ministry of Environment-South Korea]</a:t>
            </a:r>
          </a:p>
        </p:txBody>
      </p:sp>
      <p:sp>
        <p:nvSpPr>
          <p:cNvPr id="138" name="TextBox 137"/>
          <p:cNvSpPr txBox="1"/>
          <p:nvPr/>
        </p:nvSpPr>
        <p:spPr>
          <a:xfrm>
            <a:off x="2789626" y="3465293"/>
            <a:ext cx="9144000" cy="1243674"/>
          </a:xfrm>
          <a:prstGeom prst="rect">
            <a:avLst/>
          </a:prstGeom>
          <a:noFill/>
        </p:spPr>
        <p:txBody>
          <a:bodyPr wrap="square" rtlCol="0">
            <a:spAutoFit/>
          </a:bodyPr>
          <a:lstStyle/>
          <a:p>
            <a:pPr algn="ctr">
              <a:lnSpc>
                <a:spcPct val="200000"/>
              </a:lnSpc>
            </a:pPr>
            <a:r>
              <a:rPr lang="en-US" altLang="ko-KR" b="1" dirty="0">
                <a:solidFill>
                  <a:srgbClr val="606060"/>
                </a:solidFill>
              </a:rPr>
              <a:t>Alkaline Ionized Water</a:t>
            </a:r>
          </a:p>
          <a:p>
            <a:pPr algn="ctr">
              <a:lnSpc>
                <a:spcPct val="200000"/>
              </a:lnSpc>
            </a:pPr>
            <a:r>
              <a:rPr lang="ko-KR" altLang="en-US" sz="1100" dirty="0">
                <a:solidFill>
                  <a:srgbClr val="606060"/>
                </a:solidFill>
              </a:rPr>
              <a:t> </a:t>
            </a:r>
            <a:r>
              <a:rPr lang="en-US" altLang="ko-KR" sz="1100" dirty="0">
                <a:solidFill>
                  <a:srgbClr val="606060"/>
                </a:solidFill>
              </a:rPr>
              <a:t>“</a:t>
            </a:r>
            <a:r>
              <a:rPr lang="en-US" altLang="ko-KR" sz="1100" b="1" dirty="0">
                <a:solidFill>
                  <a:srgbClr val="606060"/>
                </a:solidFill>
              </a:rPr>
              <a:t>Filters water </a:t>
            </a:r>
            <a:r>
              <a:rPr lang="en-US" altLang="ko-KR" sz="1100" dirty="0">
                <a:solidFill>
                  <a:srgbClr val="606060"/>
                </a:solidFill>
              </a:rPr>
              <a:t>through advanced filtration system and </a:t>
            </a:r>
            <a:r>
              <a:rPr lang="en-US" altLang="ko-KR" sz="1100" b="1" dirty="0">
                <a:solidFill>
                  <a:srgbClr val="606060"/>
                </a:solidFill>
              </a:rPr>
              <a:t>generates alkaline/acidic water through the ion separation process</a:t>
            </a:r>
            <a:r>
              <a:rPr lang="ko-KR" altLang="en-US" sz="1100" b="1" dirty="0">
                <a:solidFill>
                  <a:srgbClr val="606060"/>
                </a:solidFill>
              </a:rPr>
              <a:t> </a:t>
            </a:r>
            <a:r>
              <a:rPr lang="en-US" altLang="ko-KR" sz="1100" dirty="0">
                <a:solidFill>
                  <a:srgbClr val="606060"/>
                </a:solidFill>
              </a:rPr>
              <a:t>“</a:t>
            </a:r>
          </a:p>
          <a:p>
            <a:pPr algn="ctr">
              <a:lnSpc>
                <a:spcPct val="200000"/>
              </a:lnSpc>
            </a:pPr>
            <a:r>
              <a:rPr lang="en-US" altLang="ko-KR" sz="1000" dirty="0">
                <a:solidFill>
                  <a:srgbClr val="606060"/>
                </a:solidFill>
              </a:rPr>
              <a:t>(</a:t>
            </a:r>
            <a:r>
              <a:rPr lang="en-US" altLang="ko-KR" sz="1000" dirty="0">
                <a:solidFill>
                  <a:srgbClr val="0000FF"/>
                </a:solidFill>
              </a:rPr>
              <a:t>Please note: In South Korea, Alkaline Water is recognized as a </a:t>
            </a:r>
            <a:r>
              <a:rPr lang="en-US" altLang="ko-KR" sz="1000" dirty="0">
                <a:solidFill>
                  <a:schemeClr val="tx1">
                    <a:lumMod val="65000"/>
                    <a:lumOff val="35000"/>
                  </a:schemeClr>
                </a:solidFill>
              </a:rPr>
              <a:t>functional </a:t>
            </a:r>
            <a:r>
              <a:rPr lang="en-US" altLang="ko-KR" sz="1000" dirty="0">
                <a:solidFill>
                  <a:srgbClr val="0000FF"/>
                </a:solidFill>
              </a:rPr>
              <a:t>water,</a:t>
            </a:r>
            <a:r>
              <a:rPr lang="ko-KR" altLang="en-US" sz="1000" dirty="0">
                <a:solidFill>
                  <a:srgbClr val="0000FF"/>
                </a:solidFill>
              </a:rPr>
              <a:t> </a:t>
            </a:r>
            <a:r>
              <a:rPr lang="en-US" altLang="ko-KR" sz="1000" dirty="0">
                <a:solidFill>
                  <a:schemeClr val="tx1">
                    <a:lumMod val="65000"/>
                    <a:lumOff val="35000"/>
                  </a:schemeClr>
                </a:solidFill>
              </a:rPr>
              <a:t>regulated by the </a:t>
            </a:r>
            <a:r>
              <a:rPr lang="en-US" altLang="ko-KR" sz="1000" dirty="0">
                <a:solidFill>
                  <a:srgbClr val="0000FF"/>
                </a:solidFill>
              </a:rPr>
              <a:t>South Korean Ministry of Food and Drug Safety</a:t>
            </a:r>
            <a:r>
              <a:rPr lang="en-US" altLang="ko-KR" sz="1000" dirty="0">
                <a:solidFill>
                  <a:srgbClr val="606060"/>
                </a:solidFill>
              </a:rPr>
              <a:t>)</a:t>
            </a:r>
          </a:p>
        </p:txBody>
      </p:sp>
      <p:sp>
        <p:nvSpPr>
          <p:cNvPr id="141" name="직사각형 140"/>
          <p:cNvSpPr/>
          <p:nvPr/>
        </p:nvSpPr>
        <p:spPr>
          <a:xfrm>
            <a:off x="8150538" y="4864581"/>
            <a:ext cx="657598" cy="2976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42" name="타원 141"/>
          <p:cNvSpPr/>
          <p:nvPr/>
        </p:nvSpPr>
        <p:spPr bwMode="auto">
          <a:xfrm>
            <a:off x="8231424" y="4886359"/>
            <a:ext cx="223557" cy="23495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ko-KR" b="1" dirty="0">
                <a:solidFill>
                  <a:schemeClr val="accent6">
                    <a:lumMod val="40000"/>
                    <a:lumOff val="60000"/>
                  </a:schemeClr>
                </a:solidFill>
                <a:latin typeface="휴먼둥근헤드라인" pitchFamily="18" charset="-127"/>
                <a:ea typeface="휴먼둥근헤드라인" pitchFamily="18" charset="-127"/>
              </a:rPr>
              <a:t>+</a:t>
            </a:r>
            <a:endParaRPr lang="ko-KR" altLang="en-US" b="1" dirty="0">
              <a:solidFill>
                <a:schemeClr val="accent6">
                  <a:lumMod val="40000"/>
                  <a:lumOff val="60000"/>
                </a:schemeClr>
              </a:solidFill>
              <a:latin typeface="휴먼둥근헤드라인" pitchFamily="18" charset="-127"/>
              <a:ea typeface="휴먼둥근헤드라인" pitchFamily="18" charset="-127"/>
            </a:endParaRPr>
          </a:p>
        </p:txBody>
      </p:sp>
      <p:sp>
        <p:nvSpPr>
          <p:cNvPr id="143" name="타원 142"/>
          <p:cNvSpPr/>
          <p:nvPr/>
        </p:nvSpPr>
        <p:spPr bwMode="auto">
          <a:xfrm>
            <a:off x="8532922" y="4886359"/>
            <a:ext cx="223557" cy="23495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ko-KR" b="1" dirty="0">
                <a:solidFill>
                  <a:schemeClr val="accent5">
                    <a:lumMod val="40000"/>
                    <a:lumOff val="60000"/>
                  </a:schemeClr>
                </a:solidFill>
                <a:latin typeface="휴먼둥근헤드라인" pitchFamily="18" charset="-127"/>
                <a:ea typeface="휴먼둥근헤드라인" pitchFamily="18" charset="-127"/>
              </a:rPr>
              <a:t>-</a:t>
            </a:r>
            <a:endParaRPr lang="ko-KR" altLang="en-US" b="1" dirty="0">
              <a:solidFill>
                <a:schemeClr val="accent5">
                  <a:lumMod val="40000"/>
                  <a:lumOff val="60000"/>
                </a:schemeClr>
              </a:solidFill>
              <a:latin typeface="휴먼둥근헤드라인" pitchFamily="18" charset="-127"/>
              <a:ea typeface="휴먼둥근헤드라인" pitchFamily="18" charset="-127"/>
            </a:endParaRPr>
          </a:p>
        </p:txBody>
      </p:sp>
      <p:sp>
        <p:nvSpPr>
          <p:cNvPr id="144" name="슬라이드 번호 개체 틀 143"/>
          <p:cNvSpPr>
            <a:spLocks noGrp="1"/>
          </p:cNvSpPr>
          <p:nvPr>
            <p:ph type="sldNum" sz="quarter" idx="12"/>
          </p:nvPr>
        </p:nvSpPr>
        <p:spPr/>
        <p:txBody>
          <a:bodyPr/>
          <a:lstStyle/>
          <a:p>
            <a:fld id="{9C2203D9-AB55-4EB8-BB06-948C9E065BB8}" type="slidenum">
              <a:rPr lang="ko-KR" altLang="en-US" smtClean="0"/>
              <a:t>5</a:t>
            </a:fld>
            <a:endParaRPr lang="ko-KR" altLang="en-US"/>
          </a:p>
        </p:txBody>
      </p:sp>
      <p:grpSp>
        <p:nvGrpSpPr>
          <p:cNvPr id="145" name="그룹 144"/>
          <p:cNvGrpSpPr/>
          <p:nvPr/>
        </p:nvGrpSpPr>
        <p:grpSpPr>
          <a:xfrm>
            <a:off x="335360" y="212994"/>
            <a:ext cx="2160240" cy="338554"/>
            <a:chOff x="467544" y="253037"/>
            <a:chExt cx="2160240" cy="338554"/>
          </a:xfrm>
          <a:effectLst>
            <a:outerShdw blurRad="50800" dist="38100" dir="2700000" algn="tl" rotWithShape="0">
              <a:prstClr val="black">
                <a:alpha val="40000"/>
              </a:prstClr>
            </a:outerShdw>
          </a:effectLst>
        </p:grpSpPr>
        <p:sp>
          <p:nvSpPr>
            <p:cNvPr id="146" name="직사각형 145"/>
            <p:cNvSpPr/>
            <p:nvPr/>
          </p:nvSpPr>
          <p:spPr bwMode="auto">
            <a:xfrm>
              <a:off x="467544" y="283815"/>
              <a:ext cx="2160240" cy="276999"/>
            </a:xfrm>
            <a:prstGeom prst="rect">
              <a:avLst/>
            </a:prstGeom>
            <a:solidFill>
              <a:schemeClr val="accent5">
                <a:lumMod val="60000"/>
                <a:lumOff val="40000"/>
              </a:schemeClr>
            </a:solidFill>
            <a:ln>
              <a:noFill/>
            </a:ln>
          </p:spPr>
          <p:txBody>
            <a:bodyPr wrap="square" rtlCol="0" anchor="ctr">
              <a:spAutoFit/>
            </a:bodyPr>
            <a:lstStyle/>
            <a:p>
              <a:pPr algn="ctr">
                <a:lnSpc>
                  <a:spcPct val="120000"/>
                </a:lnSpc>
                <a:buFont typeface="Arial" panose="020B0604020202020204" pitchFamily="34" charset="0"/>
                <a:buNone/>
              </a:pPr>
              <a:endParaRPr lang="ko-KR" altLang="en-US" sz="1000" dirty="0">
                <a:solidFill>
                  <a:schemeClr val="bg2">
                    <a:lumMod val="75000"/>
                  </a:schemeClr>
                </a:solidFill>
                <a:latin typeface="맑은 고딕" panose="020B0503020000020004" pitchFamily="50" charset="-127"/>
                <a:ea typeface="맑은 고딕" panose="020B0503020000020004" pitchFamily="50" charset="-127"/>
              </a:endParaRPr>
            </a:p>
          </p:txBody>
        </p:sp>
        <p:sp>
          <p:nvSpPr>
            <p:cNvPr id="147" name="TextBox 146"/>
            <p:cNvSpPr txBox="1"/>
            <p:nvPr/>
          </p:nvSpPr>
          <p:spPr>
            <a:xfrm>
              <a:off x="662486" y="253037"/>
              <a:ext cx="1770356" cy="338554"/>
            </a:xfrm>
            <a:prstGeom prst="rect">
              <a:avLst/>
            </a:prstGeom>
            <a:noFill/>
          </p:spPr>
          <p:txBody>
            <a:bodyPr wrap="none" rtlCol="0">
              <a:spAutoFit/>
            </a:bodyPr>
            <a:lstStyle/>
            <a:p>
              <a:r>
                <a:rPr lang="en-US" altLang="ko-KR" sz="1600" dirty="0">
                  <a:solidFill>
                    <a:schemeClr val="bg1"/>
                  </a:solidFill>
                </a:rPr>
                <a:t>Filtration Process</a:t>
              </a:r>
              <a:endParaRPr lang="ko-KR" altLang="en-US" sz="1600" dirty="0">
                <a:solidFill>
                  <a:schemeClr val="bg1"/>
                </a:solidFill>
              </a:endParaRPr>
            </a:p>
          </p:txBody>
        </p:sp>
      </p:grpSp>
      <p:pic>
        <p:nvPicPr>
          <p:cNvPr id="69" name="그림 6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3705" y="1923172"/>
            <a:ext cx="2685640" cy="3154681"/>
          </a:xfrm>
          <a:prstGeom prst="roundRect">
            <a:avLst>
              <a:gd name="adj" fmla="val 8594"/>
            </a:avLst>
          </a:prstGeom>
          <a:solidFill>
            <a:srgbClr val="FFFFFF">
              <a:shade val="85000"/>
            </a:srgbClr>
          </a:solidFill>
          <a:ln>
            <a:noFill/>
          </a:ln>
          <a:effectLst/>
        </p:spPr>
      </p:pic>
    </p:spTree>
    <p:extLst>
      <p:ext uri="{BB962C8B-B14F-4D97-AF65-F5344CB8AC3E}">
        <p14:creationId xmlns:p14="http://schemas.microsoft.com/office/powerpoint/2010/main" val="30898445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그룹 84"/>
          <p:cNvGrpSpPr>
            <a:grpSpLocks/>
          </p:cNvGrpSpPr>
          <p:nvPr/>
        </p:nvGrpSpPr>
        <p:grpSpPr bwMode="auto">
          <a:xfrm>
            <a:off x="1319614" y="2260852"/>
            <a:ext cx="9896710" cy="4408508"/>
            <a:chOff x="1245006" y="2228906"/>
            <a:chExt cx="7163003" cy="4087875"/>
          </a:xfrm>
        </p:grpSpPr>
        <p:pic>
          <p:nvPicPr>
            <p:cNvPr id="9" name="Picture 2" descr="C:\Documents and Settings\Administrator\Local Settings\Temporary Internet Files\Content.IE5\O05VQYD3\MCj04300610000[1].wmf"/>
            <p:cNvPicPr>
              <a:picLocks noChangeAspect="1" noChangeArrowheads="1"/>
            </p:cNvPicPr>
            <p:nvPr/>
          </p:nvPicPr>
          <p:blipFill>
            <a:blip r:embed="rId2" cstate="print"/>
            <a:srcRect t="53088"/>
            <a:stretch>
              <a:fillRect/>
            </a:stretch>
          </p:blipFill>
          <p:spPr bwMode="auto">
            <a:xfrm>
              <a:off x="6463136" y="4258004"/>
              <a:ext cx="1583599" cy="759410"/>
            </a:xfrm>
            <a:prstGeom prst="rect">
              <a:avLst/>
            </a:prstGeom>
            <a:noFill/>
            <a:ln w="9525">
              <a:noFill/>
              <a:miter lim="800000"/>
              <a:headEnd/>
              <a:tailEnd/>
            </a:ln>
          </p:spPr>
        </p:pic>
        <p:pic>
          <p:nvPicPr>
            <p:cNvPr id="10" name="Picture 2" descr="C:\Documents and Settings\Administrator\Local Settings\Temporary Internet Files\Content.IE5\O05VQYD3\MCj04300610000[1].wmf"/>
            <p:cNvPicPr>
              <a:picLocks noChangeAspect="1" noChangeArrowheads="1"/>
            </p:cNvPicPr>
            <p:nvPr/>
          </p:nvPicPr>
          <p:blipFill>
            <a:blip r:embed="rId2" cstate="print"/>
            <a:srcRect t="53088"/>
            <a:stretch>
              <a:fillRect/>
            </a:stretch>
          </p:blipFill>
          <p:spPr bwMode="auto">
            <a:xfrm>
              <a:off x="6376046" y="2228906"/>
              <a:ext cx="1583599" cy="759410"/>
            </a:xfrm>
            <a:prstGeom prst="rect">
              <a:avLst/>
            </a:prstGeom>
            <a:noFill/>
            <a:ln w="9525">
              <a:noFill/>
              <a:miter lim="800000"/>
              <a:headEnd/>
              <a:tailEnd/>
            </a:ln>
          </p:spPr>
        </p:pic>
        <p:sp>
          <p:nvSpPr>
            <p:cNvPr id="11" name="직사각형 183"/>
            <p:cNvSpPr>
              <a:spLocks noChangeArrowheads="1"/>
            </p:cNvSpPr>
            <p:nvPr/>
          </p:nvSpPr>
          <p:spPr bwMode="auto">
            <a:xfrm>
              <a:off x="6572270" y="2495403"/>
              <a:ext cx="1835739" cy="342470"/>
            </a:xfrm>
            <a:prstGeom prst="rect">
              <a:avLst/>
            </a:prstGeom>
            <a:noFill/>
            <a:ln w="9525">
              <a:noFill/>
              <a:miter lim="800000"/>
              <a:headEnd/>
              <a:tailEnd/>
            </a:ln>
          </p:spPr>
          <p:txBody>
            <a:bodyPr wrap="none">
              <a:spAutoFit/>
            </a:bodyPr>
            <a:lstStyle/>
            <a:p>
              <a:r>
                <a:rPr lang="en-US" altLang="ko-KR" dirty="0">
                  <a:solidFill>
                    <a:srgbClr val="606060"/>
                  </a:solidFill>
                  <a:latin typeface="맑은 고딕" pitchFamily="50" charset="-127"/>
                  <a:ea typeface="맑은 고딕" pitchFamily="50" charset="-127"/>
                </a:rPr>
                <a:t>Alkaline Ionized Water</a:t>
              </a:r>
              <a:endParaRPr lang="ko-KR" altLang="en-US" dirty="0">
                <a:solidFill>
                  <a:srgbClr val="606060"/>
                </a:solidFill>
                <a:latin typeface="맑은 고딕" pitchFamily="50" charset="-127"/>
                <a:ea typeface="맑은 고딕" pitchFamily="50" charset="-127"/>
              </a:endParaRPr>
            </a:p>
          </p:txBody>
        </p:sp>
        <p:sp>
          <p:nvSpPr>
            <p:cNvPr id="12" name="줄무늬가 있는 오른쪽 화살표 11"/>
            <p:cNvSpPr/>
            <p:nvPr/>
          </p:nvSpPr>
          <p:spPr>
            <a:xfrm rot="900000">
              <a:off x="4966150" y="4594317"/>
              <a:ext cx="1933422" cy="1025541"/>
            </a:xfrm>
            <a:prstGeom prst="stripedRight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p>
          </p:txBody>
        </p:sp>
        <p:sp>
          <p:nvSpPr>
            <p:cNvPr id="13" name="줄무늬가 있는 오른쪽 화살표 12"/>
            <p:cNvSpPr/>
            <p:nvPr/>
          </p:nvSpPr>
          <p:spPr>
            <a:xfrm rot="20700000">
              <a:off x="4970913" y="3505276"/>
              <a:ext cx="1933422" cy="1055704"/>
            </a:xfrm>
            <a:prstGeom prst="stripedRight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p>
          </p:txBody>
        </p:sp>
        <p:sp>
          <p:nvSpPr>
            <p:cNvPr id="14" name="줄무늬가 있는 오른쪽 화살표 13"/>
            <p:cNvSpPr/>
            <p:nvPr/>
          </p:nvSpPr>
          <p:spPr>
            <a:xfrm>
              <a:off x="2037444" y="3902157"/>
              <a:ext cx="1723889" cy="1339871"/>
            </a:xfrm>
            <a:prstGeom prst="stripedRight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p>
          </p:txBody>
        </p:sp>
        <p:sp>
          <p:nvSpPr>
            <p:cNvPr id="15" name="AutoShape 61"/>
            <p:cNvSpPr>
              <a:spLocks noChangeArrowheads="1"/>
            </p:cNvSpPr>
            <p:nvPr/>
          </p:nvSpPr>
          <p:spPr bwMode="auto">
            <a:xfrm>
              <a:off x="3935944" y="3876756"/>
              <a:ext cx="1630233" cy="1374796"/>
            </a:xfrm>
            <a:prstGeom prst="flowChartAlternateProcess">
              <a:avLst/>
            </a:prstGeom>
            <a:solidFill>
              <a:schemeClr val="bg1">
                <a:lumMod val="50000"/>
              </a:schemeClr>
            </a:solidFill>
            <a:ln>
              <a:noFill/>
              <a:headEnd/>
              <a:tailEnd/>
            </a:ln>
          </p:spPr>
          <p:style>
            <a:lnRef idx="1">
              <a:schemeClr val="accent2"/>
            </a:lnRef>
            <a:fillRef idx="3">
              <a:schemeClr val="accent2"/>
            </a:fillRef>
            <a:effectRef idx="2">
              <a:schemeClr val="accent2"/>
            </a:effectRef>
            <a:fontRef idx="minor">
              <a:schemeClr val="lt1"/>
            </a:fontRef>
          </p:style>
          <p:txBody>
            <a:bodyPr wrap="none" anchor="ctr"/>
            <a:lstStyle/>
            <a:p>
              <a:pPr algn="ctr">
                <a:defRPr/>
              </a:pPr>
              <a:endParaRPr lang="en-US" altLang="ko-KR" sz="1400" dirty="0"/>
            </a:p>
          </p:txBody>
        </p:sp>
        <p:grpSp>
          <p:nvGrpSpPr>
            <p:cNvPr id="16" name="그룹 175"/>
            <p:cNvGrpSpPr>
              <a:grpSpLocks/>
            </p:cNvGrpSpPr>
            <p:nvPr/>
          </p:nvGrpSpPr>
          <p:grpSpPr bwMode="auto">
            <a:xfrm>
              <a:off x="2127925" y="3348111"/>
              <a:ext cx="498037" cy="2397162"/>
              <a:chOff x="2458850" y="2816893"/>
              <a:chExt cx="498037" cy="2397162"/>
            </a:xfrm>
          </p:grpSpPr>
          <p:sp>
            <p:nvSpPr>
              <p:cNvPr id="64" name="타원 63"/>
              <p:cNvSpPr/>
              <p:nvPr/>
            </p:nvSpPr>
            <p:spPr>
              <a:xfrm>
                <a:off x="2471549" y="4253602"/>
                <a:ext cx="452402" cy="450857"/>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ko-KR" sz="1200" b="1" dirty="0">
                    <a:latin typeface="휴먼둥근헤드라인" pitchFamily="18" charset="-127"/>
                    <a:ea typeface="휴먼둥근헤드라인" pitchFamily="18" charset="-127"/>
                  </a:rPr>
                  <a:t>+</a:t>
                </a:r>
                <a:endParaRPr lang="ko-KR" altLang="en-US" sz="1200" b="1" dirty="0">
                  <a:latin typeface="휴먼둥근헤드라인" pitchFamily="18" charset="-127"/>
                  <a:ea typeface="휴먼둥근헤드라인" pitchFamily="18" charset="-127"/>
                </a:endParaRPr>
              </a:p>
            </p:txBody>
          </p:sp>
          <p:sp>
            <p:nvSpPr>
              <p:cNvPr id="65" name="타원 64"/>
              <p:cNvSpPr/>
              <p:nvPr/>
            </p:nvSpPr>
            <p:spPr>
              <a:xfrm>
                <a:off x="2458850" y="4761610"/>
                <a:ext cx="452402" cy="452445"/>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ko-KR" sz="1200" b="1" dirty="0">
                    <a:latin typeface="휴먼둥근헤드라인" pitchFamily="18" charset="-127"/>
                    <a:ea typeface="휴먼둥근헤드라인" pitchFamily="18" charset="-127"/>
                  </a:rPr>
                  <a:t>-</a:t>
                </a:r>
                <a:endParaRPr lang="ko-KR" altLang="en-US" sz="1200" b="1" dirty="0">
                  <a:latin typeface="휴먼둥근헤드라인" pitchFamily="18" charset="-127"/>
                  <a:ea typeface="휴먼둥근헤드라인" pitchFamily="18" charset="-127"/>
                </a:endParaRPr>
              </a:p>
            </p:txBody>
          </p:sp>
          <p:grpSp>
            <p:nvGrpSpPr>
              <p:cNvPr id="66" name="그룹 132"/>
              <p:cNvGrpSpPr>
                <a:grpSpLocks/>
              </p:cNvGrpSpPr>
              <p:nvPr/>
            </p:nvGrpSpPr>
            <p:grpSpPr bwMode="auto">
              <a:xfrm>
                <a:off x="2471548" y="3759883"/>
                <a:ext cx="485339" cy="450857"/>
                <a:chOff x="2471548" y="3317923"/>
                <a:chExt cx="485339" cy="450857"/>
              </a:xfrm>
            </p:grpSpPr>
            <p:sp>
              <p:nvSpPr>
                <p:cNvPr id="73" name="타원 72"/>
                <p:cNvSpPr/>
                <p:nvPr/>
              </p:nvSpPr>
              <p:spPr>
                <a:xfrm>
                  <a:off x="2471548" y="3317923"/>
                  <a:ext cx="452402" cy="450857"/>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sz="500" b="1" dirty="0">
                    <a:latin typeface="휴먼둥근헤드라인" pitchFamily="18" charset="-127"/>
                    <a:ea typeface="휴먼둥근헤드라인" pitchFamily="18" charset="-127"/>
                  </a:endParaRPr>
                </a:p>
              </p:txBody>
            </p:sp>
            <p:sp>
              <p:nvSpPr>
                <p:cNvPr id="74" name="직사각형 131"/>
                <p:cNvSpPr>
                  <a:spLocks noChangeArrowheads="1"/>
                </p:cNvSpPr>
                <p:nvPr/>
              </p:nvSpPr>
              <p:spPr bwMode="auto">
                <a:xfrm>
                  <a:off x="2474101" y="3390384"/>
                  <a:ext cx="482786" cy="277003"/>
                </a:xfrm>
                <a:prstGeom prst="rect">
                  <a:avLst/>
                </a:prstGeom>
                <a:noFill/>
                <a:ln w="9525">
                  <a:noFill/>
                  <a:miter lim="800000"/>
                  <a:headEnd/>
                  <a:tailEnd/>
                </a:ln>
              </p:spPr>
              <p:txBody>
                <a:bodyPr wrap="none">
                  <a:spAutoFit/>
                </a:bodyPr>
                <a:lstStyle/>
                <a:p>
                  <a:pPr algn="ctr"/>
                  <a:r>
                    <a:rPr lang="en-US" altLang="ko-KR" sz="1200" b="1">
                      <a:solidFill>
                        <a:schemeClr val="bg1"/>
                      </a:solidFill>
                      <a:latin typeface="맑은 고딕" pitchFamily="50" charset="-127"/>
                      <a:ea typeface="맑은 고딕" pitchFamily="50" charset="-127"/>
                    </a:rPr>
                    <a:t>H</a:t>
                  </a:r>
                  <a:r>
                    <a:rPr lang="en-US" altLang="ko-KR" sz="1200" b="1" baseline="-25000">
                      <a:solidFill>
                        <a:schemeClr val="bg1"/>
                      </a:solidFill>
                      <a:latin typeface="맑은 고딕" pitchFamily="50" charset="-127"/>
                      <a:ea typeface="맑은 고딕" pitchFamily="50" charset="-127"/>
                    </a:rPr>
                    <a:t>2</a:t>
                  </a:r>
                  <a:r>
                    <a:rPr lang="en-US" altLang="ko-KR" sz="1200" b="1">
                      <a:solidFill>
                        <a:schemeClr val="bg1"/>
                      </a:solidFill>
                      <a:latin typeface="맑은 고딕" pitchFamily="50" charset="-127"/>
                      <a:ea typeface="맑은 고딕" pitchFamily="50" charset="-127"/>
                    </a:rPr>
                    <a:t>O</a:t>
                  </a:r>
                  <a:endParaRPr lang="ko-KR" altLang="en-US" sz="1200" b="1">
                    <a:solidFill>
                      <a:schemeClr val="bg1"/>
                    </a:solidFill>
                    <a:latin typeface="맑은 고딕" pitchFamily="50" charset="-127"/>
                    <a:ea typeface="맑은 고딕" pitchFamily="50" charset="-127"/>
                  </a:endParaRPr>
                </a:p>
              </p:txBody>
            </p:sp>
          </p:grpSp>
          <p:grpSp>
            <p:nvGrpSpPr>
              <p:cNvPr id="67" name="그룹 133"/>
              <p:cNvGrpSpPr>
                <a:grpSpLocks/>
              </p:cNvGrpSpPr>
              <p:nvPr/>
            </p:nvGrpSpPr>
            <p:grpSpPr bwMode="auto">
              <a:xfrm>
                <a:off x="2471548" y="2816893"/>
                <a:ext cx="452402" cy="452444"/>
                <a:chOff x="2471548" y="3317273"/>
                <a:chExt cx="452402" cy="452444"/>
              </a:xfrm>
            </p:grpSpPr>
            <p:sp>
              <p:nvSpPr>
                <p:cNvPr id="71" name="타원 70"/>
                <p:cNvSpPr/>
                <p:nvPr/>
              </p:nvSpPr>
              <p:spPr>
                <a:xfrm>
                  <a:off x="2471548" y="3317273"/>
                  <a:ext cx="452402" cy="452444"/>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sz="500" b="1" dirty="0">
                    <a:latin typeface="휴먼둥근헤드라인" pitchFamily="18" charset="-127"/>
                    <a:ea typeface="휴먼둥근헤드라인" pitchFamily="18" charset="-127"/>
                  </a:endParaRPr>
                </a:p>
              </p:txBody>
            </p:sp>
            <p:sp>
              <p:nvSpPr>
                <p:cNvPr id="72" name="직사각형 135"/>
                <p:cNvSpPr>
                  <a:spLocks noChangeArrowheads="1"/>
                </p:cNvSpPr>
                <p:nvPr/>
              </p:nvSpPr>
              <p:spPr bwMode="auto">
                <a:xfrm>
                  <a:off x="2535931" y="3390384"/>
                  <a:ext cx="376996" cy="277003"/>
                </a:xfrm>
                <a:prstGeom prst="rect">
                  <a:avLst/>
                </a:prstGeom>
                <a:noFill/>
                <a:ln w="9525">
                  <a:noFill/>
                  <a:miter lim="800000"/>
                  <a:headEnd/>
                  <a:tailEnd/>
                </a:ln>
              </p:spPr>
              <p:txBody>
                <a:bodyPr wrap="none">
                  <a:spAutoFit/>
                </a:bodyPr>
                <a:lstStyle/>
                <a:p>
                  <a:pPr algn="ctr"/>
                  <a:r>
                    <a:rPr lang="en-US" altLang="ko-KR" sz="1200" b="1" dirty="0">
                      <a:solidFill>
                        <a:schemeClr val="bg1"/>
                      </a:solidFill>
                      <a:latin typeface="맑은 고딕" pitchFamily="50" charset="-127"/>
                      <a:ea typeface="맑은 고딕" pitchFamily="50" charset="-127"/>
                    </a:rPr>
                    <a:t>H</a:t>
                  </a:r>
                  <a:r>
                    <a:rPr lang="en-US" altLang="ko-KR" sz="1200" b="1" baseline="30000" dirty="0">
                      <a:solidFill>
                        <a:schemeClr val="bg1"/>
                      </a:solidFill>
                      <a:latin typeface="맑은 고딕" pitchFamily="50" charset="-127"/>
                      <a:ea typeface="맑은 고딕" pitchFamily="50" charset="-127"/>
                    </a:rPr>
                    <a:t>+</a:t>
                  </a:r>
                  <a:endParaRPr lang="ko-KR" altLang="en-US" sz="1200" b="1" baseline="30000" dirty="0">
                    <a:solidFill>
                      <a:schemeClr val="bg1"/>
                    </a:solidFill>
                    <a:latin typeface="맑은 고딕" pitchFamily="50" charset="-127"/>
                    <a:ea typeface="맑은 고딕" pitchFamily="50" charset="-127"/>
                  </a:endParaRPr>
                </a:p>
              </p:txBody>
            </p:sp>
          </p:grpSp>
          <p:grpSp>
            <p:nvGrpSpPr>
              <p:cNvPr id="68" name="그룹 136"/>
              <p:cNvGrpSpPr>
                <a:grpSpLocks/>
              </p:cNvGrpSpPr>
              <p:nvPr/>
            </p:nvGrpSpPr>
            <p:grpSpPr bwMode="auto">
              <a:xfrm>
                <a:off x="2463773" y="3286800"/>
                <a:ext cx="465155" cy="450857"/>
                <a:chOff x="2463773" y="3317915"/>
                <a:chExt cx="465155" cy="450857"/>
              </a:xfrm>
            </p:grpSpPr>
            <p:sp>
              <p:nvSpPr>
                <p:cNvPr id="69" name="타원 68"/>
                <p:cNvSpPr/>
                <p:nvPr/>
              </p:nvSpPr>
              <p:spPr>
                <a:xfrm>
                  <a:off x="2471549" y="3317915"/>
                  <a:ext cx="452402" cy="450857"/>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sz="500" b="1" dirty="0">
                    <a:latin typeface="휴먼둥근헤드라인" pitchFamily="18" charset="-127"/>
                    <a:ea typeface="휴먼둥근헤드라인" pitchFamily="18" charset="-127"/>
                  </a:endParaRPr>
                </a:p>
              </p:txBody>
            </p:sp>
            <p:sp>
              <p:nvSpPr>
                <p:cNvPr id="70" name="직사각형 138"/>
                <p:cNvSpPr>
                  <a:spLocks noChangeArrowheads="1"/>
                </p:cNvSpPr>
                <p:nvPr/>
              </p:nvSpPr>
              <p:spPr bwMode="auto">
                <a:xfrm>
                  <a:off x="2463773" y="3390384"/>
                  <a:ext cx="465155" cy="277003"/>
                </a:xfrm>
                <a:prstGeom prst="rect">
                  <a:avLst/>
                </a:prstGeom>
                <a:noFill/>
                <a:ln w="9525">
                  <a:noFill/>
                  <a:miter lim="800000"/>
                  <a:headEnd/>
                  <a:tailEnd/>
                </a:ln>
              </p:spPr>
              <p:txBody>
                <a:bodyPr wrap="none">
                  <a:spAutoFit/>
                </a:bodyPr>
                <a:lstStyle/>
                <a:p>
                  <a:pPr algn="ctr"/>
                  <a:r>
                    <a:rPr lang="en-US" altLang="ko-KR" sz="1200" b="1">
                      <a:solidFill>
                        <a:schemeClr val="bg1"/>
                      </a:solidFill>
                      <a:latin typeface="맑은 고딕" pitchFamily="50" charset="-127"/>
                      <a:ea typeface="맑은 고딕" pitchFamily="50" charset="-127"/>
                    </a:rPr>
                    <a:t>OH</a:t>
                  </a:r>
                  <a:r>
                    <a:rPr lang="en-US" altLang="ko-KR" sz="1200" b="1" baseline="30000">
                      <a:solidFill>
                        <a:schemeClr val="bg1"/>
                      </a:solidFill>
                      <a:latin typeface="맑은 고딕" pitchFamily="50" charset="-127"/>
                      <a:ea typeface="맑은 고딕" pitchFamily="50" charset="-127"/>
                    </a:rPr>
                    <a:t>-</a:t>
                  </a:r>
                  <a:endParaRPr lang="ko-KR" altLang="en-US" sz="1200" b="1" baseline="30000">
                    <a:solidFill>
                      <a:schemeClr val="bg1"/>
                    </a:solidFill>
                    <a:latin typeface="맑은 고딕" pitchFamily="50" charset="-127"/>
                    <a:ea typeface="맑은 고딕" pitchFamily="50" charset="-127"/>
                  </a:endParaRPr>
                </a:p>
              </p:txBody>
            </p:sp>
          </p:grpSp>
        </p:grpSp>
        <p:sp>
          <p:nvSpPr>
            <p:cNvPr id="17" name="직사각형 16"/>
            <p:cNvSpPr/>
            <p:nvPr/>
          </p:nvSpPr>
          <p:spPr>
            <a:xfrm>
              <a:off x="3653392" y="3009001"/>
              <a:ext cx="2703298" cy="700162"/>
            </a:xfrm>
            <a:prstGeom prst="rect">
              <a:avLst/>
            </a:prstGeom>
          </p:spPr>
          <p:txBody>
            <a:bodyPr>
              <a:spAutoFit/>
            </a:bodyPr>
            <a:lstStyle/>
            <a:p>
              <a:pPr>
                <a:lnSpc>
                  <a:spcPct val="150000"/>
                </a:lnSpc>
                <a:defRPr/>
              </a:pPr>
              <a:r>
                <a:rPr lang="en-US" altLang="ko-KR" sz="1000" b="1" dirty="0">
                  <a:solidFill>
                    <a:schemeClr val="tx1">
                      <a:lumMod val="50000"/>
                      <a:lumOff val="50000"/>
                    </a:schemeClr>
                  </a:solidFill>
                  <a:latin typeface="맑은 고딕" pitchFamily="50" charset="-127"/>
                  <a:ea typeface="맑은 고딕" pitchFamily="50" charset="-127"/>
                </a:rPr>
                <a:t>[- Pole Reaction]</a:t>
              </a:r>
            </a:p>
            <a:p>
              <a:pPr>
                <a:lnSpc>
                  <a:spcPct val="150000"/>
                </a:lnSpc>
                <a:defRPr/>
              </a:pPr>
              <a:r>
                <a:rPr lang="en-US" altLang="ko-KR" sz="1000" dirty="0">
                  <a:solidFill>
                    <a:schemeClr val="tx1">
                      <a:lumMod val="50000"/>
                      <a:lumOff val="50000"/>
                    </a:schemeClr>
                  </a:solidFill>
                  <a:latin typeface="맑은 고딕" pitchFamily="50" charset="-127"/>
                  <a:ea typeface="맑은 고딕" pitchFamily="50" charset="-127"/>
                </a:rPr>
                <a:t>2H</a:t>
              </a:r>
              <a:r>
                <a:rPr lang="en-US" altLang="ko-KR" sz="1000" baseline="-25000" dirty="0">
                  <a:solidFill>
                    <a:schemeClr val="tx1">
                      <a:lumMod val="50000"/>
                      <a:lumOff val="50000"/>
                    </a:schemeClr>
                  </a:solidFill>
                  <a:latin typeface="맑은 고딕" pitchFamily="50" charset="-127"/>
                  <a:ea typeface="맑은 고딕" pitchFamily="50" charset="-127"/>
                </a:rPr>
                <a:t>2</a:t>
              </a:r>
              <a:r>
                <a:rPr lang="en-US" altLang="ko-KR" sz="1000" dirty="0">
                  <a:solidFill>
                    <a:schemeClr val="tx1">
                      <a:lumMod val="50000"/>
                      <a:lumOff val="50000"/>
                    </a:schemeClr>
                  </a:solidFill>
                  <a:latin typeface="맑은 고딕" pitchFamily="50" charset="-127"/>
                  <a:ea typeface="맑은 고딕" pitchFamily="50" charset="-127"/>
                </a:rPr>
                <a:t>O +  2e → 2OH</a:t>
              </a:r>
              <a:r>
                <a:rPr lang="en-US" altLang="ko-KR" sz="1000" baseline="30000" dirty="0">
                  <a:solidFill>
                    <a:schemeClr val="tx1">
                      <a:lumMod val="50000"/>
                      <a:lumOff val="50000"/>
                    </a:schemeClr>
                  </a:solidFill>
                  <a:latin typeface="맑은 고딕" pitchFamily="50" charset="-127"/>
                  <a:ea typeface="맑은 고딕" pitchFamily="50" charset="-127"/>
                </a:rPr>
                <a:t>-</a:t>
              </a:r>
              <a:r>
                <a:rPr lang="en-US" altLang="ko-KR" sz="1000" dirty="0">
                  <a:solidFill>
                    <a:schemeClr val="tx1">
                      <a:lumMod val="50000"/>
                      <a:lumOff val="50000"/>
                    </a:schemeClr>
                  </a:solidFill>
                  <a:latin typeface="맑은 고딕" pitchFamily="50" charset="-127"/>
                  <a:ea typeface="맑은 고딕" pitchFamily="50" charset="-127"/>
                </a:rPr>
                <a:t> + 2H</a:t>
              </a:r>
              <a:r>
                <a:rPr lang="en-US" altLang="ko-KR" sz="1000" baseline="30000" dirty="0">
                  <a:solidFill>
                    <a:schemeClr val="tx1">
                      <a:lumMod val="50000"/>
                      <a:lumOff val="50000"/>
                    </a:schemeClr>
                  </a:solidFill>
                  <a:latin typeface="맑은 고딕" pitchFamily="50" charset="-127"/>
                  <a:ea typeface="맑은 고딕" pitchFamily="50" charset="-127"/>
                </a:rPr>
                <a:t>+ </a:t>
              </a:r>
              <a:r>
                <a:rPr lang="en-US" altLang="ko-KR" sz="1000" dirty="0">
                  <a:solidFill>
                    <a:schemeClr val="tx1">
                      <a:lumMod val="50000"/>
                      <a:lumOff val="50000"/>
                    </a:schemeClr>
                  </a:solidFill>
                  <a:latin typeface="맑은 고딕" pitchFamily="50" charset="-127"/>
                  <a:ea typeface="맑은 고딕" pitchFamily="50" charset="-127"/>
                </a:rPr>
                <a:t>+  2e  </a:t>
              </a:r>
            </a:p>
            <a:p>
              <a:pPr>
                <a:lnSpc>
                  <a:spcPct val="150000"/>
                </a:lnSpc>
                <a:defRPr/>
              </a:pPr>
              <a:r>
                <a:rPr lang="en-US" altLang="ko-KR" sz="1000" dirty="0">
                  <a:solidFill>
                    <a:schemeClr val="tx1">
                      <a:lumMod val="50000"/>
                      <a:lumOff val="50000"/>
                    </a:schemeClr>
                  </a:solidFill>
                  <a:latin typeface="맑은 고딕" pitchFamily="50" charset="-127"/>
                  <a:ea typeface="맑은 고딕" pitchFamily="50" charset="-127"/>
                </a:rPr>
                <a:t>                → </a:t>
              </a:r>
              <a:r>
                <a:rPr lang="en-US" altLang="ko-KR" sz="1000" b="1" dirty="0">
                  <a:solidFill>
                    <a:schemeClr val="accent6">
                      <a:lumMod val="75000"/>
                    </a:schemeClr>
                  </a:solidFill>
                  <a:latin typeface="맑은 고딕" pitchFamily="50" charset="-127"/>
                  <a:ea typeface="맑은 고딕" pitchFamily="50" charset="-127"/>
                </a:rPr>
                <a:t>2OH</a:t>
              </a:r>
              <a:r>
                <a:rPr lang="en-US" altLang="ko-KR" sz="1000" b="1" baseline="30000" dirty="0">
                  <a:solidFill>
                    <a:schemeClr val="accent6">
                      <a:lumMod val="75000"/>
                    </a:schemeClr>
                  </a:solidFill>
                  <a:latin typeface="맑은 고딕" pitchFamily="50" charset="-127"/>
                  <a:ea typeface="맑은 고딕" pitchFamily="50" charset="-127"/>
                </a:rPr>
                <a:t>-</a:t>
              </a:r>
              <a:r>
                <a:rPr lang="en-US" altLang="ko-KR" sz="1000" b="1" dirty="0">
                  <a:solidFill>
                    <a:schemeClr val="accent6">
                      <a:lumMod val="75000"/>
                    </a:schemeClr>
                  </a:solidFill>
                  <a:latin typeface="맑은 고딕" pitchFamily="50" charset="-127"/>
                  <a:ea typeface="맑은 고딕" pitchFamily="50" charset="-127"/>
                </a:rPr>
                <a:t> + H</a:t>
              </a:r>
              <a:r>
                <a:rPr lang="en-US" altLang="ko-KR" sz="1000" b="1" baseline="-25000" dirty="0">
                  <a:solidFill>
                    <a:schemeClr val="accent6">
                      <a:lumMod val="75000"/>
                    </a:schemeClr>
                  </a:solidFill>
                  <a:latin typeface="맑은 고딕" pitchFamily="50" charset="-127"/>
                  <a:ea typeface="맑은 고딕" pitchFamily="50" charset="-127"/>
                </a:rPr>
                <a:t>2 </a:t>
              </a:r>
              <a:r>
                <a:rPr lang="en-US" altLang="ko-KR" sz="1000" b="1" dirty="0">
                  <a:solidFill>
                    <a:schemeClr val="accent6">
                      <a:lumMod val="75000"/>
                    </a:schemeClr>
                  </a:solidFill>
                  <a:latin typeface="맑은 고딕" pitchFamily="50" charset="-127"/>
                  <a:ea typeface="맑은 고딕" pitchFamily="50" charset="-127"/>
                </a:rPr>
                <a:t>↑</a:t>
              </a:r>
              <a:r>
                <a:rPr lang="en-US" altLang="ko-KR" sz="1000" b="1" baseline="-25000" dirty="0">
                  <a:solidFill>
                    <a:schemeClr val="tx1">
                      <a:lumMod val="50000"/>
                      <a:lumOff val="50000"/>
                    </a:schemeClr>
                  </a:solidFill>
                  <a:latin typeface="맑은 고딕" pitchFamily="50" charset="-127"/>
                  <a:ea typeface="맑은 고딕" pitchFamily="50" charset="-127"/>
                </a:rPr>
                <a:t> </a:t>
              </a:r>
              <a:endParaRPr lang="ko-KR" altLang="en-US" sz="1000" b="1" dirty="0">
                <a:solidFill>
                  <a:schemeClr val="tx1">
                    <a:lumMod val="50000"/>
                    <a:lumOff val="50000"/>
                  </a:schemeClr>
                </a:solidFill>
                <a:latin typeface="맑은 고딕" pitchFamily="50" charset="-127"/>
                <a:ea typeface="맑은 고딕" pitchFamily="50" charset="-127"/>
              </a:endParaRPr>
            </a:p>
          </p:txBody>
        </p:sp>
        <p:sp>
          <p:nvSpPr>
            <p:cNvPr id="18" name="직사각형 17"/>
            <p:cNvSpPr/>
            <p:nvPr/>
          </p:nvSpPr>
          <p:spPr>
            <a:xfrm>
              <a:off x="3661328" y="5291241"/>
              <a:ext cx="3227133" cy="914205"/>
            </a:xfrm>
            <a:prstGeom prst="rect">
              <a:avLst/>
            </a:prstGeom>
          </p:spPr>
          <p:txBody>
            <a:bodyPr>
              <a:spAutoFit/>
            </a:bodyPr>
            <a:lstStyle/>
            <a:p>
              <a:pPr>
                <a:lnSpc>
                  <a:spcPct val="150000"/>
                </a:lnSpc>
                <a:defRPr/>
              </a:pPr>
              <a:r>
                <a:rPr lang="en-US" altLang="ko-KR" sz="1000" b="1" dirty="0">
                  <a:solidFill>
                    <a:schemeClr val="tx1">
                      <a:lumMod val="50000"/>
                      <a:lumOff val="50000"/>
                    </a:schemeClr>
                  </a:solidFill>
                  <a:latin typeface="맑은 고딕" pitchFamily="50" charset="-127"/>
                  <a:ea typeface="맑은 고딕" pitchFamily="50" charset="-127"/>
                </a:rPr>
                <a:t>[+Pole Reaction]</a:t>
              </a:r>
            </a:p>
            <a:p>
              <a:pPr>
                <a:lnSpc>
                  <a:spcPct val="150000"/>
                </a:lnSpc>
                <a:defRPr/>
              </a:pPr>
              <a:r>
                <a:rPr lang="en-US" altLang="ko-KR" sz="1000" dirty="0">
                  <a:solidFill>
                    <a:schemeClr val="tx1">
                      <a:lumMod val="50000"/>
                      <a:lumOff val="50000"/>
                    </a:schemeClr>
                  </a:solidFill>
                  <a:latin typeface="맑은 고딕" pitchFamily="50" charset="-127"/>
                  <a:ea typeface="맑은 고딕" pitchFamily="50" charset="-127"/>
                </a:rPr>
                <a:t>2H</a:t>
              </a:r>
              <a:r>
                <a:rPr lang="en-US" altLang="ko-KR" sz="1000" baseline="-25000" dirty="0">
                  <a:solidFill>
                    <a:schemeClr val="tx1">
                      <a:lumMod val="50000"/>
                      <a:lumOff val="50000"/>
                    </a:schemeClr>
                  </a:solidFill>
                  <a:latin typeface="맑은 고딕" pitchFamily="50" charset="-127"/>
                  <a:ea typeface="맑은 고딕" pitchFamily="50" charset="-127"/>
                </a:rPr>
                <a:t>2</a:t>
              </a:r>
              <a:r>
                <a:rPr lang="en-US" altLang="ko-KR" sz="1000" dirty="0">
                  <a:solidFill>
                    <a:schemeClr val="tx1">
                      <a:lumMod val="50000"/>
                      <a:lumOff val="50000"/>
                    </a:schemeClr>
                  </a:solidFill>
                  <a:latin typeface="맑은 고딕" pitchFamily="50" charset="-127"/>
                  <a:ea typeface="맑은 고딕" pitchFamily="50" charset="-127"/>
                </a:rPr>
                <a:t>O  -  4e → 2H</a:t>
              </a:r>
              <a:r>
                <a:rPr lang="en-US" altLang="ko-KR" sz="1000" baseline="30000" dirty="0">
                  <a:solidFill>
                    <a:schemeClr val="tx1">
                      <a:lumMod val="50000"/>
                      <a:lumOff val="50000"/>
                    </a:schemeClr>
                  </a:solidFill>
                  <a:latin typeface="맑은 고딕" pitchFamily="50" charset="-127"/>
                  <a:ea typeface="맑은 고딕" pitchFamily="50" charset="-127"/>
                </a:rPr>
                <a:t>+  </a:t>
              </a:r>
              <a:r>
                <a:rPr lang="en-US" altLang="ko-KR" sz="1000" dirty="0">
                  <a:solidFill>
                    <a:schemeClr val="tx1">
                      <a:lumMod val="50000"/>
                      <a:lumOff val="50000"/>
                    </a:schemeClr>
                  </a:solidFill>
                  <a:latin typeface="맑은 고딕" pitchFamily="50" charset="-127"/>
                  <a:ea typeface="맑은 고딕" pitchFamily="50" charset="-127"/>
                </a:rPr>
                <a:t>+</a:t>
              </a:r>
              <a:r>
                <a:rPr lang="en-US" altLang="ko-KR" sz="1000" baseline="30000" dirty="0">
                  <a:solidFill>
                    <a:schemeClr val="tx1">
                      <a:lumMod val="50000"/>
                      <a:lumOff val="50000"/>
                    </a:schemeClr>
                  </a:solidFill>
                  <a:latin typeface="맑은 고딕" pitchFamily="50" charset="-127"/>
                  <a:ea typeface="맑은 고딕" pitchFamily="50" charset="-127"/>
                </a:rPr>
                <a:t>  </a:t>
              </a:r>
              <a:r>
                <a:rPr lang="en-US" altLang="ko-KR" sz="1000" dirty="0">
                  <a:solidFill>
                    <a:schemeClr val="tx1">
                      <a:lumMod val="50000"/>
                      <a:lumOff val="50000"/>
                    </a:schemeClr>
                  </a:solidFill>
                  <a:latin typeface="맑은 고딕" pitchFamily="50" charset="-127"/>
                  <a:ea typeface="맑은 고딕" pitchFamily="50" charset="-127"/>
                </a:rPr>
                <a:t>2OH</a:t>
              </a:r>
              <a:r>
                <a:rPr lang="en-US" altLang="ko-KR" sz="1000" baseline="30000" dirty="0">
                  <a:solidFill>
                    <a:schemeClr val="tx1">
                      <a:lumMod val="50000"/>
                      <a:lumOff val="50000"/>
                    </a:schemeClr>
                  </a:solidFill>
                  <a:latin typeface="맑은 고딕" pitchFamily="50" charset="-127"/>
                  <a:ea typeface="맑은 고딕" pitchFamily="50" charset="-127"/>
                </a:rPr>
                <a:t>-  </a:t>
              </a:r>
              <a:r>
                <a:rPr lang="en-US" altLang="ko-KR" sz="1000" dirty="0">
                  <a:solidFill>
                    <a:schemeClr val="tx1">
                      <a:lumMod val="50000"/>
                      <a:lumOff val="50000"/>
                    </a:schemeClr>
                  </a:solidFill>
                  <a:latin typeface="맑은 고딕" pitchFamily="50" charset="-127"/>
                  <a:ea typeface="맑은 고딕" pitchFamily="50" charset="-127"/>
                </a:rPr>
                <a:t>-  4e</a:t>
              </a:r>
            </a:p>
            <a:p>
              <a:pPr>
                <a:lnSpc>
                  <a:spcPct val="150000"/>
                </a:lnSpc>
                <a:defRPr/>
              </a:pPr>
              <a:r>
                <a:rPr lang="en-US" altLang="ko-KR" sz="1000" dirty="0">
                  <a:solidFill>
                    <a:schemeClr val="tx1">
                      <a:lumMod val="50000"/>
                      <a:lumOff val="50000"/>
                    </a:schemeClr>
                  </a:solidFill>
                  <a:latin typeface="맑은 고딕" pitchFamily="50" charset="-127"/>
                  <a:ea typeface="맑은 고딕" pitchFamily="50" charset="-127"/>
                </a:rPr>
                <a:t>                → 2H</a:t>
              </a:r>
              <a:r>
                <a:rPr lang="en-US" altLang="ko-KR" sz="1000" baseline="30000" dirty="0">
                  <a:solidFill>
                    <a:schemeClr val="tx1">
                      <a:lumMod val="50000"/>
                      <a:lumOff val="50000"/>
                    </a:schemeClr>
                  </a:solidFill>
                  <a:latin typeface="맑은 고딕" pitchFamily="50" charset="-127"/>
                  <a:ea typeface="맑은 고딕" pitchFamily="50" charset="-127"/>
                </a:rPr>
                <a:t>+ </a:t>
              </a:r>
              <a:r>
                <a:rPr lang="en-US" altLang="ko-KR" sz="1000" dirty="0">
                  <a:solidFill>
                    <a:schemeClr val="tx1">
                      <a:lumMod val="50000"/>
                      <a:lumOff val="50000"/>
                    </a:schemeClr>
                  </a:solidFill>
                  <a:latin typeface="맑은 고딕" pitchFamily="50" charset="-127"/>
                  <a:ea typeface="맑은 고딕" pitchFamily="50" charset="-127"/>
                </a:rPr>
                <a:t>+ 2H</a:t>
              </a:r>
              <a:r>
                <a:rPr lang="en-US" altLang="ko-KR" sz="1000" baseline="30000" dirty="0">
                  <a:solidFill>
                    <a:schemeClr val="tx1">
                      <a:lumMod val="50000"/>
                      <a:lumOff val="50000"/>
                    </a:schemeClr>
                  </a:solidFill>
                  <a:latin typeface="맑은 고딕" pitchFamily="50" charset="-127"/>
                  <a:ea typeface="맑은 고딕" pitchFamily="50" charset="-127"/>
                </a:rPr>
                <a:t>+  </a:t>
              </a:r>
              <a:r>
                <a:rPr lang="en-US" altLang="ko-KR" sz="1000" dirty="0">
                  <a:solidFill>
                    <a:schemeClr val="tx1">
                      <a:lumMod val="50000"/>
                      <a:lumOff val="50000"/>
                    </a:schemeClr>
                  </a:solidFill>
                  <a:latin typeface="맑은 고딕" pitchFamily="50" charset="-127"/>
                  <a:ea typeface="맑은 고딕" pitchFamily="50" charset="-127"/>
                </a:rPr>
                <a:t>+</a:t>
              </a:r>
              <a:r>
                <a:rPr lang="en-US" altLang="ko-KR" sz="1000" baseline="30000" dirty="0">
                  <a:solidFill>
                    <a:schemeClr val="tx1">
                      <a:lumMod val="50000"/>
                      <a:lumOff val="50000"/>
                    </a:schemeClr>
                  </a:solidFill>
                  <a:latin typeface="맑은 고딕" pitchFamily="50" charset="-127"/>
                  <a:ea typeface="맑은 고딕" pitchFamily="50" charset="-127"/>
                </a:rPr>
                <a:t>  </a:t>
              </a:r>
              <a:r>
                <a:rPr lang="en-US" altLang="ko-KR" sz="1000" dirty="0">
                  <a:solidFill>
                    <a:schemeClr val="tx1">
                      <a:lumMod val="50000"/>
                      <a:lumOff val="50000"/>
                    </a:schemeClr>
                  </a:solidFill>
                  <a:latin typeface="맑은 고딕" pitchFamily="50" charset="-127"/>
                  <a:ea typeface="맑은 고딕" pitchFamily="50" charset="-127"/>
                </a:rPr>
                <a:t>O</a:t>
              </a:r>
              <a:r>
                <a:rPr lang="en-US" altLang="ko-KR" sz="1000" baseline="-25000" dirty="0">
                  <a:solidFill>
                    <a:schemeClr val="tx1">
                      <a:lumMod val="50000"/>
                      <a:lumOff val="50000"/>
                    </a:schemeClr>
                  </a:solidFill>
                  <a:latin typeface="맑은 고딕" pitchFamily="50" charset="-127"/>
                  <a:ea typeface="맑은 고딕" pitchFamily="50" charset="-127"/>
                </a:rPr>
                <a:t>2</a:t>
              </a:r>
              <a:r>
                <a:rPr lang="en-US" altLang="ko-KR" sz="1000" baseline="30000" dirty="0">
                  <a:solidFill>
                    <a:schemeClr val="tx1">
                      <a:lumMod val="50000"/>
                      <a:lumOff val="50000"/>
                    </a:schemeClr>
                  </a:solidFill>
                  <a:latin typeface="맑은 고딕" pitchFamily="50" charset="-127"/>
                  <a:ea typeface="맑은 고딕" pitchFamily="50" charset="-127"/>
                </a:rPr>
                <a:t> </a:t>
              </a:r>
              <a:r>
                <a:rPr lang="en-US" altLang="ko-KR" sz="1000" dirty="0">
                  <a:solidFill>
                    <a:schemeClr val="tx1">
                      <a:lumMod val="50000"/>
                      <a:lumOff val="50000"/>
                    </a:schemeClr>
                  </a:solidFill>
                  <a:latin typeface="맑은 고딕" pitchFamily="50" charset="-127"/>
                  <a:ea typeface="맑은 고딕" pitchFamily="50" charset="-127"/>
                </a:rPr>
                <a:t>↑</a:t>
              </a:r>
            </a:p>
            <a:p>
              <a:pPr>
                <a:lnSpc>
                  <a:spcPct val="150000"/>
                </a:lnSpc>
                <a:defRPr/>
              </a:pPr>
              <a:r>
                <a:rPr lang="en-US" altLang="ko-KR" sz="1000" dirty="0">
                  <a:solidFill>
                    <a:schemeClr val="tx1">
                      <a:lumMod val="50000"/>
                      <a:lumOff val="50000"/>
                    </a:schemeClr>
                  </a:solidFill>
                  <a:latin typeface="맑은 고딕" pitchFamily="50" charset="-127"/>
                  <a:ea typeface="맑은 고딕" pitchFamily="50" charset="-127"/>
                </a:rPr>
                <a:t>                →  </a:t>
              </a:r>
              <a:r>
                <a:rPr lang="en-US" altLang="ko-KR" sz="1000" b="1" dirty="0">
                  <a:solidFill>
                    <a:schemeClr val="accent6">
                      <a:lumMod val="75000"/>
                    </a:schemeClr>
                  </a:solidFill>
                  <a:latin typeface="맑은 고딕" pitchFamily="50" charset="-127"/>
                  <a:ea typeface="맑은 고딕" pitchFamily="50" charset="-127"/>
                </a:rPr>
                <a:t>4H</a:t>
              </a:r>
              <a:r>
                <a:rPr lang="en-US" altLang="ko-KR" sz="1000" b="1" baseline="30000" dirty="0">
                  <a:solidFill>
                    <a:schemeClr val="accent6">
                      <a:lumMod val="75000"/>
                    </a:schemeClr>
                  </a:solidFill>
                  <a:latin typeface="맑은 고딕" pitchFamily="50" charset="-127"/>
                  <a:ea typeface="맑은 고딕" pitchFamily="50" charset="-127"/>
                </a:rPr>
                <a:t>+ </a:t>
              </a:r>
              <a:r>
                <a:rPr lang="en-US" altLang="ko-KR" sz="1000" b="1" dirty="0">
                  <a:solidFill>
                    <a:schemeClr val="accent6">
                      <a:lumMod val="75000"/>
                    </a:schemeClr>
                  </a:solidFill>
                  <a:latin typeface="맑은 고딕" pitchFamily="50" charset="-127"/>
                  <a:ea typeface="맑은 고딕" pitchFamily="50" charset="-127"/>
                </a:rPr>
                <a:t>+ </a:t>
              </a:r>
              <a:r>
                <a:rPr lang="en-US" altLang="ko-KR" sz="1000" b="1" baseline="30000" dirty="0">
                  <a:solidFill>
                    <a:schemeClr val="accent6">
                      <a:lumMod val="75000"/>
                    </a:schemeClr>
                  </a:solidFill>
                  <a:latin typeface="맑은 고딕" pitchFamily="50" charset="-127"/>
                  <a:ea typeface="맑은 고딕" pitchFamily="50" charset="-127"/>
                </a:rPr>
                <a:t> </a:t>
              </a:r>
              <a:r>
                <a:rPr lang="en-US" altLang="ko-KR" sz="1000" b="1" dirty="0">
                  <a:solidFill>
                    <a:schemeClr val="accent6">
                      <a:lumMod val="75000"/>
                    </a:schemeClr>
                  </a:solidFill>
                  <a:latin typeface="맑은 고딕" pitchFamily="50" charset="-127"/>
                  <a:ea typeface="맑은 고딕" pitchFamily="50" charset="-127"/>
                </a:rPr>
                <a:t>O</a:t>
              </a:r>
              <a:r>
                <a:rPr lang="en-US" altLang="ko-KR" sz="1000" b="1" baseline="-25000" dirty="0">
                  <a:solidFill>
                    <a:schemeClr val="accent6">
                      <a:lumMod val="75000"/>
                    </a:schemeClr>
                  </a:solidFill>
                  <a:latin typeface="맑은 고딕" pitchFamily="50" charset="-127"/>
                  <a:ea typeface="맑은 고딕" pitchFamily="50" charset="-127"/>
                </a:rPr>
                <a:t>2</a:t>
              </a:r>
              <a:r>
                <a:rPr lang="en-US" altLang="ko-KR" sz="1000" b="1" baseline="30000" dirty="0">
                  <a:solidFill>
                    <a:schemeClr val="accent6">
                      <a:lumMod val="75000"/>
                    </a:schemeClr>
                  </a:solidFill>
                  <a:latin typeface="맑은 고딕" pitchFamily="50" charset="-127"/>
                  <a:ea typeface="맑은 고딕" pitchFamily="50" charset="-127"/>
                </a:rPr>
                <a:t> </a:t>
              </a:r>
              <a:r>
                <a:rPr lang="en-US" altLang="ko-KR" sz="1000" b="1" dirty="0">
                  <a:solidFill>
                    <a:schemeClr val="accent6">
                      <a:lumMod val="75000"/>
                    </a:schemeClr>
                  </a:solidFill>
                  <a:latin typeface="맑은 고딕" pitchFamily="50" charset="-127"/>
                  <a:ea typeface="맑은 고딕" pitchFamily="50" charset="-127"/>
                </a:rPr>
                <a:t>↑</a:t>
              </a:r>
              <a:endParaRPr lang="ko-KR" altLang="en-US" sz="1000" b="1" dirty="0">
                <a:solidFill>
                  <a:schemeClr val="accent6">
                    <a:lumMod val="75000"/>
                  </a:schemeClr>
                </a:solidFill>
                <a:latin typeface="맑은 고딕" pitchFamily="50" charset="-127"/>
                <a:ea typeface="맑은 고딕" pitchFamily="50" charset="-127"/>
              </a:endParaRPr>
            </a:p>
          </p:txBody>
        </p:sp>
        <p:grpSp>
          <p:nvGrpSpPr>
            <p:cNvPr id="19" name="그룹 174"/>
            <p:cNvGrpSpPr>
              <a:grpSpLocks/>
            </p:cNvGrpSpPr>
            <p:nvPr/>
          </p:nvGrpSpPr>
          <p:grpSpPr bwMode="auto">
            <a:xfrm>
              <a:off x="6748772" y="2873441"/>
              <a:ext cx="1236564" cy="1462110"/>
              <a:chOff x="6374303" y="2777641"/>
              <a:chExt cx="1236564" cy="1462110"/>
            </a:xfrm>
          </p:grpSpPr>
          <p:sp>
            <p:nvSpPr>
              <p:cNvPr id="50" name="사다리꼴 49"/>
              <p:cNvSpPr/>
              <p:nvPr/>
            </p:nvSpPr>
            <p:spPr>
              <a:xfrm rot="10800000">
                <a:off x="6374303" y="2777641"/>
                <a:ext cx="1236564" cy="1462110"/>
              </a:xfrm>
              <a:prstGeom prst="trapezoid">
                <a:avLst/>
              </a:prstGeom>
              <a:solidFill>
                <a:schemeClr val="bg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p>
            </p:txBody>
          </p:sp>
          <p:sp>
            <p:nvSpPr>
              <p:cNvPr id="51" name="타원 50"/>
              <p:cNvSpPr/>
              <p:nvPr/>
            </p:nvSpPr>
            <p:spPr>
              <a:xfrm>
                <a:off x="7038848" y="3367635"/>
                <a:ext cx="372574" cy="372610"/>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ko-KR" sz="1200" b="1" dirty="0">
                    <a:latin typeface="휴먼둥근헤드라인" pitchFamily="18" charset="-127"/>
                    <a:ea typeface="휴먼둥근헤드라인" pitchFamily="18" charset="-127"/>
                  </a:rPr>
                  <a:t>+</a:t>
                </a:r>
                <a:endParaRPr lang="ko-KR" altLang="en-US" sz="1200" b="1" dirty="0">
                  <a:latin typeface="휴먼둥근헤드라인" pitchFamily="18" charset="-127"/>
                  <a:ea typeface="휴먼둥근헤드라인" pitchFamily="18" charset="-127"/>
                </a:endParaRPr>
              </a:p>
            </p:txBody>
          </p:sp>
          <p:grpSp>
            <p:nvGrpSpPr>
              <p:cNvPr id="52" name="그룹 144"/>
              <p:cNvGrpSpPr>
                <a:grpSpLocks/>
              </p:cNvGrpSpPr>
              <p:nvPr/>
            </p:nvGrpSpPr>
            <p:grpSpPr bwMode="auto">
              <a:xfrm>
                <a:off x="6759537" y="3818492"/>
                <a:ext cx="482787" cy="372609"/>
                <a:chOff x="2465392" y="3356847"/>
                <a:chExt cx="482787" cy="372609"/>
              </a:xfrm>
            </p:grpSpPr>
            <p:sp>
              <p:nvSpPr>
                <p:cNvPr id="62" name="타원 61"/>
                <p:cNvSpPr/>
                <p:nvPr/>
              </p:nvSpPr>
              <p:spPr>
                <a:xfrm>
                  <a:off x="2511497" y="3356847"/>
                  <a:ext cx="373885" cy="372609"/>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sz="500" b="1" dirty="0">
                    <a:latin typeface="휴먼둥근헤드라인" pitchFamily="18" charset="-127"/>
                    <a:ea typeface="휴먼둥근헤드라인" pitchFamily="18" charset="-127"/>
                  </a:endParaRPr>
                </a:p>
              </p:txBody>
            </p:sp>
            <p:sp>
              <p:nvSpPr>
                <p:cNvPr id="63" name="직사각형 146"/>
                <p:cNvSpPr>
                  <a:spLocks noChangeArrowheads="1"/>
                </p:cNvSpPr>
                <p:nvPr/>
              </p:nvSpPr>
              <p:spPr bwMode="auto">
                <a:xfrm>
                  <a:off x="2465392" y="3390384"/>
                  <a:ext cx="482787" cy="277003"/>
                </a:xfrm>
                <a:prstGeom prst="rect">
                  <a:avLst/>
                </a:prstGeom>
                <a:noFill/>
                <a:ln w="9525">
                  <a:noFill/>
                  <a:miter lim="800000"/>
                  <a:headEnd/>
                  <a:tailEnd/>
                </a:ln>
              </p:spPr>
              <p:txBody>
                <a:bodyPr wrap="none">
                  <a:spAutoFit/>
                </a:bodyPr>
                <a:lstStyle/>
                <a:p>
                  <a:pPr algn="ctr"/>
                  <a:r>
                    <a:rPr lang="en-US" altLang="ko-KR" sz="1200" b="1">
                      <a:solidFill>
                        <a:schemeClr val="bg1"/>
                      </a:solidFill>
                      <a:latin typeface="맑은 고딕" pitchFamily="50" charset="-127"/>
                      <a:ea typeface="맑은 고딕" pitchFamily="50" charset="-127"/>
                    </a:rPr>
                    <a:t>H</a:t>
                  </a:r>
                  <a:r>
                    <a:rPr lang="en-US" altLang="ko-KR" sz="1200" b="1" baseline="-25000">
                      <a:solidFill>
                        <a:schemeClr val="bg1"/>
                      </a:solidFill>
                      <a:latin typeface="맑은 고딕" pitchFamily="50" charset="-127"/>
                      <a:ea typeface="맑은 고딕" pitchFamily="50" charset="-127"/>
                    </a:rPr>
                    <a:t>2</a:t>
                  </a:r>
                  <a:r>
                    <a:rPr lang="en-US" altLang="ko-KR" sz="1200" b="1">
                      <a:solidFill>
                        <a:schemeClr val="bg1"/>
                      </a:solidFill>
                      <a:latin typeface="맑은 고딕" pitchFamily="50" charset="-127"/>
                      <a:ea typeface="맑은 고딕" pitchFamily="50" charset="-127"/>
                    </a:rPr>
                    <a:t>O</a:t>
                  </a:r>
                  <a:endParaRPr lang="ko-KR" altLang="en-US" sz="1200" b="1">
                    <a:solidFill>
                      <a:schemeClr val="bg1"/>
                    </a:solidFill>
                    <a:latin typeface="맑은 고딕" pitchFamily="50" charset="-127"/>
                    <a:ea typeface="맑은 고딕" pitchFamily="50" charset="-127"/>
                  </a:endParaRPr>
                </a:p>
              </p:txBody>
            </p:sp>
          </p:grpSp>
          <p:grpSp>
            <p:nvGrpSpPr>
              <p:cNvPr id="53" name="그룹 147"/>
              <p:cNvGrpSpPr>
                <a:grpSpLocks/>
              </p:cNvGrpSpPr>
              <p:nvPr/>
            </p:nvGrpSpPr>
            <p:grpSpPr bwMode="auto">
              <a:xfrm>
                <a:off x="6534668" y="3372397"/>
                <a:ext cx="465155" cy="372609"/>
                <a:chOff x="2463773" y="3356522"/>
                <a:chExt cx="465155" cy="372609"/>
              </a:xfrm>
            </p:grpSpPr>
            <p:sp>
              <p:nvSpPr>
                <p:cNvPr id="60" name="타원 59"/>
                <p:cNvSpPr/>
                <p:nvPr/>
              </p:nvSpPr>
              <p:spPr>
                <a:xfrm>
                  <a:off x="2510789" y="3356522"/>
                  <a:ext cx="372574" cy="372609"/>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sz="500" b="1" dirty="0">
                    <a:latin typeface="휴먼둥근헤드라인" pitchFamily="18" charset="-127"/>
                    <a:ea typeface="휴먼둥근헤드라인" pitchFamily="18" charset="-127"/>
                  </a:endParaRPr>
                </a:p>
              </p:txBody>
            </p:sp>
            <p:sp>
              <p:nvSpPr>
                <p:cNvPr id="61" name="직사각형 149"/>
                <p:cNvSpPr>
                  <a:spLocks noChangeArrowheads="1"/>
                </p:cNvSpPr>
                <p:nvPr/>
              </p:nvSpPr>
              <p:spPr bwMode="auto">
                <a:xfrm>
                  <a:off x="2463773" y="3390384"/>
                  <a:ext cx="465155" cy="277003"/>
                </a:xfrm>
                <a:prstGeom prst="rect">
                  <a:avLst/>
                </a:prstGeom>
                <a:noFill/>
                <a:ln w="9525">
                  <a:noFill/>
                  <a:miter lim="800000"/>
                  <a:headEnd/>
                  <a:tailEnd/>
                </a:ln>
              </p:spPr>
              <p:txBody>
                <a:bodyPr wrap="none">
                  <a:spAutoFit/>
                </a:bodyPr>
                <a:lstStyle/>
                <a:p>
                  <a:pPr algn="ctr"/>
                  <a:r>
                    <a:rPr lang="en-US" altLang="ko-KR" sz="1200" b="1">
                      <a:solidFill>
                        <a:schemeClr val="bg1"/>
                      </a:solidFill>
                      <a:latin typeface="맑은 고딕" pitchFamily="50" charset="-127"/>
                      <a:ea typeface="맑은 고딕" pitchFamily="50" charset="-127"/>
                    </a:rPr>
                    <a:t>OH</a:t>
                  </a:r>
                  <a:r>
                    <a:rPr lang="en-US" altLang="ko-KR" sz="1200" b="1" baseline="30000">
                      <a:solidFill>
                        <a:schemeClr val="bg1"/>
                      </a:solidFill>
                      <a:latin typeface="맑은 고딕" pitchFamily="50" charset="-127"/>
                      <a:ea typeface="맑은 고딕" pitchFamily="50" charset="-127"/>
                    </a:rPr>
                    <a:t>-</a:t>
                  </a:r>
                  <a:endParaRPr lang="ko-KR" altLang="en-US" sz="1200" b="1" baseline="30000">
                    <a:solidFill>
                      <a:schemeClr val="bg1"/>
                    </a:solidFill>
                    <a:latin typeface="맑은 고딕" pitchFamily="50" charset="-127"/>
                    <a:ea typeface="맑은 고딕" pitchFamily="50" charset="-127"/>
                  </a:endParaRPr>
                </a:p>
              </p:txBody>
            </p:sp>
          </p:grpSp>
          <p:grpSp>
            <p:nvGrpSpPr>
              <p:cNvPr id="54" name="그룹 171"/>
              <p:cNvGrpSpPr>
                <a:grpSpLocks/>
              </p:cNvGrpSpPr>
              <p:nvPr/>
            </p:nvGrpSpPr>
            <p:grpSpPr bwMode="auto">
              <a:xfrm>
                <a:off x="6523089" y="2901041"/>
                <a:ext cx="373885" cy="373920"/>
                <a:chOff x="6523089" y="2901041"/>
                <a:chExt cx="373885" cy="373920"/>
              </a:xfrm>
            </p:grpSpPr>
            <p:sp>
              <p:nvSpPr>
                <p:cNvPr id="58" name="타원 57"/>
                <p:cNvSpPr/>
                <p:nvPr/>
              </p:nvSpPr>
              <p:spPr>
                <a:xfrm>
                  <a:off x="6523089" y="2901041"/>
                  <a:ext cx="373885" cy="373920"/>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sz="500" b="1" dirty="0">
                    <a:latin typeface="휴먼둥근헤드라인" pitchFamily="18" charset="-127"/>
                    <a:ea typeface="휴먼둥근헤드라인" pitchFamily="18" charset="-127"/>
                  </a:endParaRPr>
                </a:p>
              </p:txBody>
            </p:sp>
            <p:sp>
              <p:nvSpPr>
                <p:cNvPr id="59" name="직사각형 159"/>
                <p:cNvSpPr>
                  <a:spLocks noChangeArrowheads="1"/>
                </p:cNvSpPr>
                <p:nvPr/>
              </p:nvSpPr>
              <p:spPr bwMode="auto">
                <a:xfrm>
                  <a:off x="6560494" y="2935996"/>
                  <a:ext cx="303264" cy="277003"/>
                </a:xfrm>
                <a:prstGeom prst="rect">
                  <a:avLst/>
                </a:prstGeom>
                <a:noFill/>
                <a:ln w="9525">
                  <a:noFill/>
                  <a:miter lim="800000"/>
                  <a:headEnd/>
                  <a:tailEnd/>
                </a:ln>
              </p:spPr>
              <p:txBody>
                <a:bodyPr wrap="none">
                  <a:spAutoFit/>
                </a:bodyPr>
                <a:lstStyle/>
                <a:p>
                  <a:pPr algn="ctr"/>
                  <a:r>
                    <a:rPr lang="en-US" altLang="ko-KR" sz="1200" b="1" dirty="0">
                      <a:solidFill>
                        <a:schemeClr val="bg1"/>
                      </a:solidFill>
                      <a:latin typeface="맑은 고딕" pitchFamily="50" charset="-127"/>
                      <a:ea typeface="맑은 고딕" pitchFamily="50" charset="-127"/>
                    </a:rPr>
                    <a:t>H</a:t>
                  </a:r>
                  <a:endParaRPr lang="ko-KR" altLang="en-US" sz="1200" b="1" baseline="30000" dirty="0">
                    <a:solidFill>
                      <a:schemeClr val="bg1"/>
                    </a:solidFill>
                    <a:latin typeface="맑은 고딕" pitchFamily="50" charset="-127"/>
                    <a:ea typeface="맑은 고딕" pitchFamily="50" charset="-127"/>
                  </a:endParaRPr>
                </a:p>
              </p:txBody>
            </p:sp>
          </p:grpSp>
          <p:grpSp>
            <p:nvGrpSpPr>
              <p:cNvPr id="55" name="그룹 170"/>
              <p:cNvGrpSpPr>
                <a:grpSpLocks/>
              </p:cNvGrpSpPr>
              <p:nvPr/>
            </p:nvGrpSpPr>
            <p:grpSpPr bwMode="auto">
              <a:xfrm>
                <a:off x="7065972" y="2893104"/>
                <a:ext cx="404740" cy="373920"/>
                <a:chOff x="7031136" y="2901813"/>
                <a:chExt cx="404740" cy="373920"/>
              </a:xfrm>
            </p:grpSpPr>
            <p:sp>
              <p:nvSpPr>
                <p:cNvPr id="56" name="타원 55"/>
                <p:cNvSpPr/>
                <p:nvPr/>
              </p:nvSpPr>
              <p:spPr>
                <a:xfrm>
                  <a:off x="7031136" y="2901813"/>
                  <a:ext cx="373887" cy="373920"/>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sz="500" b="1" dirty="0">
                    <a:latin typeface="휴먼둥근헤드라인" pitchFamily="18" charset="-127"/>
                    <a:ea typeface="휴먼둥근헤드라인" pitchFamily="18" charset="-127"/>
                  </a:endParaRPr>
                </a:p>
              </p:txBody>
            </p:sp>
            <p:sp>
              <p:nvSpPr>
                <p:cNvPr id="57" name="직사각형 161"/>
                <p:cNvSpPr>
                  <a:spLocks noChangeArrowheads="1"/>
                </p:cNvSpPr>
                <p:nvPr/>
              </p:nvSpPr>
              <p:spPr bwMode="auto">
                <a:xfrm>
                  <a:off x="7073305" y="2927287"/>
                  <a:ext cx="362571" cy="277003"/>
                </a:xfrm>
                <a:prstGeom prst="rect">
                  <a:avLst/>
                </a:prstGeom>
                <a:noFill/>
                <a:ln w="9525">
                  <a:noFill/>
                  <a:miter lim="800000"/>
                  <a:headEnd/>
                  <a:tailEnd/>
                </a:ln>
              </p:spPr>
              <p:txBody>
                <a:bodyPr wrap="none">
                  <a:spAutoFit/>
                </a:bodyPr>
                <a:lstStyle/>
                <a:p>
                  <a:pPr algn="ctr"/>
                  <a:r>
                    <a:rPr lang="en-US" altLang="ko-KR" sz="1200" b="1">
                      <a:solidFill>
                        <a:schemeClr val="bg1"/>
                      </a:solidFill>
                      <a:latin typeface="맑은 고딕" pitchFamily="50" charset="-127"/>
                      <a:ea typeface="맑은 고딕" pitchFamily="50" charset="-127"/>
                    </a:rPr>
                    <a:t>H</a:t>
                  </a:r>
                  <a:r>
                    <a:rPr lang="en-US" altLang="ko-KR" sz="1200" b="1" baseline="-25000">
                      <a:solidFill>
                        <a:schemeClr val="bg1"/>
                      </a:solidFill>
                      <a:latin typeface="맑은 고딕" pitchFamily="50" charset="-127"/>
                      <a:ea typeface="맑은 고딕" pitchFamily="50" charset="-127"/>
                    </a:rPr>
                    <a:t>2</a:t>
                  </a:r>
                  <a:endParaRPr lang="ko-KR" altLang="en-US" sz="1200" b="1" baseline="-25000">
                    <a:solidFill>
                      <a:schemeClr val="bg1"/>
                    </a:solidFill>
                    <a:latin typeface="맑은 고딕" pitchFamily="50" charset="-127"/>
                    <a:ea typeface="맑은 고딕" pitchFamily="50" charset="-127"/>
                  </a:endParaRPr>
                </a:p>
              </p:txBody>
            </p:sp>
          </p:grpSp>
        </p:grpSp>
        <p:grpSp>
          <p:nvGrpSpPr>
            <p:cNvPr id="20" name="그룹 177"/>
            <p:cNvGrpSpPr>
              <a:grpSpLocks/>
            </p:cNvGrpSpPr>
            <p:nvPr/>
          </p:nvGrpSpPr>
          <p:grpSpPr bwMode="auto">
            <a:xfrm>
              <a:off x="6793219" y="4854671"/>
              <a:ext cx="1236564" cy="1462110"/>
              <a:chOff x="9144537" y="3948973"/>
              <a:chExt cx="1236564" cy="1462110"/>
            </a:xfrm>
          </p:grpSpPr>
          <p:sp>
            <p:nvSpPr>
              <p:cNvPr id="36" name="사다리꼴 35"/>
              <p:cNvSpPr/>
              <p:nvPr/>
            </p:nvSpPr>
            <p:spPr>
              <a:xfrm rot="10800000">
                <a:off x="9144537" y="3948973"/>
                <a:ext cx="1236564" cy="1462110"/>
              </a:xfrm>
              <a:prstGeom prst="trapezoid">
                <a:avLst/>
              </a:prstGeom>
              <a:solidFill>
                <a:schemeClr val="bg1">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p>
            </p:txBody>
          </p:sp>
          <p:sp>
            <p:nvSpPr>
              <p:cNvPr id="37" name="타원 36"/>
              <p:cNvSpPr/>
              <p:nvPr/>
            </p:nvSpPr>
            <p:spPr>
              <a:xfrm>
                <a:off x="9817019" y="4550218"/>
                <a:ext cx="372574" cy="373921"/>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ko-KR" sz="1200" b="1" dirty="0">
                    <a:latin typeface="휴먼둥근헤드라인" pitchFamily="18" charset="-127"/>
                    <a:ea typeface="휴먼둥근헤드라인" pitchFamily="18" charset="-127"/>
                  </a:rPr>
                  <a:t>-</a:t>
                </a:r>
                <a:endParaRPr lang="ko-KR" altLang="en-US" sz="1200" b="1" dirty="0">
                  <a:latin typeface="휴먼둥근헤드라인" pitchFamily="18" charset="-127"/>
                  <a:ea typeface="휴먼둥근헤드라인" pitchFamily="18" charset="-127"/>
                </a:endParaRPr>
              </a:p>
            </p:txBody>
          </p:sp>
          <p:grpSp>
            <p:nvGrpSpPr>
              <p:cNvPr id="38" name="그룹 151"/>
              <p:cNvGrpSpPr>
                <a:grpSpLocks/>
              </p:cNvGrpSpPr>
              <p:nvPr/>
            </p:nvGrpSpPr>
            <p:grpSpPr bwMode="auto">
              <a:xfrm>
                <a:off x="9528679" y="4978710"/>
                <a:ext cx="482786" cy="372609"/>
                <a:chOff x="2474101" y="3357192"/>
                <a:chExt cx="482786" cy="372609"/>
              </a:xfrm>
            </p:grpSpPr>
            <p:sp>
              <p:nvSpPr>
                <p:cNvPr id="48" name="타원 47"/>
                <p:cNvSpPr/>
                <p:nvPr/>
              </p:nvSpPr>
              <p:spPr>
                <a:xfrm>
                  <a:off x="2511774" y="3357192"/>
                  <a:ext cx="373885" cy="372609"/>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sz="500" b="1" dirty="0">
                    <a:latin typeface="휴먼둥근헤드라인" pitchFamily="18" charset="-127"/>
                    <a:ea typeface="휴먼둥근헤드라인" pitchFamily="18" charset="-127"/>
                  </a:endParaRPr>
                </a:p>
              </p:txBody>
            </p:sp>
            <p:sp>
              <p:nvSpPr>
                <p:cNvPr id="49" name="직사각형 153"/>
                <p:cNvSpPr>
                  <a:spLocks noChangeArrowheads="1"/>
                </p:cNvSpPr>
                <p:nvPr/>
              </p:nvSpPr>
              <p:spPr bwMode="auto">
                <a:xfrm>
                  <a:off x="2474101" y="3390384"/>
                  <a:ext cx="482786" cy="277003"/>
                </a:xfrm>
                <a:prstGeom prst="rect">
                  <a:avLst/>
                </a:prstGeom>
                <a:noFill/>
                <a:ln w="9525">
                  <a:noFill/>
                  <a:miter lim="800000"/>
                  <a:headEnd/>
                  <a:tailEnd/>
                </a:ln>
              </p:spPr>
              <p:txBody>
                <a:bodyPr wrap="none">
                  <a:spAutoFit/>
                </a:bodyPr>
                <a:lstStyle/>
                <a:p>
                  <a:pPr algn="ctr"/>
                  <a:r>
                    <a:rPr lang="en-US" altLang="ko-KR" sz="1200" b="1">
                      <a:solidFill>
                        <a:schemeClr val="bg1"/>
                      </a:solidFill>
                      <a:latin typeface="맑은 고딕" pitchFamily="50" charset="-127"/>
                      <a:ea typeface="맑은 고딕" pitchFamily="50" charset="-127"/>
                    </a:rPr>
                    <a:t>H</a:t>
                  </a:r>
                  <a:r>
                    <a:rPr lang="en-US" altLang="ko-KR" sz="1200" b="1" baseline="-25000">
                      <a:solidFill>
                        <a:schemeClr val="bg1"/>
                      </a:solidFill>
                      <a:latin typeface="맑은 고딕" pitchFamily="50" charset="-127"/>
                      <a:ea typeface="맑은 고딕" pitchFamily="50" charset="-127"/>
                    </a:rPr>
                    <a:t>2</a:t>
                  </a:r>
                  <a:r>
                    <a:rPr lang="en-US" altLang="ko-KR" sz="1200" b="1">
                      <a:solidFill>
                        <a:schemeClr val="bg1"/>
                      </a:solidFill>
                      <a:latin typeface="맑은 고딕" pitchFamily="50" charset="-127"/>
                      <a:ea typeface="맑은 고딕" pitchFamily="50" charset="-127"/>
                    </a:rPr>
                    <a:t>O</a:t>
                  </a:r>
                  <a:endParaRPr lang="ko-KR" altLang="en-US" sz="1200" b="1">
                    <a:solidFill>
                      <a:schemeClr val="bg1"/>
                    </a:solidFill>
                    <a:latin typeface="맑은 고딕" pitchFamily="50" charset="-127"/>
                    <a:ea typeface="맑은 고딕" pitchFamily="50" charset="-127"/>
                  </a:endParaRPr>
                </a:p>
              </p:txBody>
            </p:sp>
          </p:grpSp>
          <p:grpSp>
            <p:nvGrpSpPr>
              <p:cNvPr id="39" name="그룹 154"/>
              <p:cNvGrpSpPr>
                <a:grpSpLocks/>
              </p:cNvGrpSpPr>
              <p:nvPr/>
            </p:nvGrpSpPr>
            <p:grpSpPr bwMode="auto">
              <a:xfrm>
                <a:off x="9352056" y="4545454"/>
                <a:ext cx="400820" cy="373920"/>
                <a:chOff x="2512107" y="3356369"/>
                <a:chExt cx="400820" cy="373920"/>
              </a:xfrm>
            </p:grpSpPr>
            <p:sp>
              <p:nvSpPr>
                <p:cNvPr id="46" name="타원 45"/>
                <p:cNvSpPr/>
                <p:nvPr/>
              </p:nvSpPr>
              <p:spPr>
                <a:xfrm>
                  <a:off x="2512107" y="3356369"/>
                  <a:ext cx="373885" cy="373920"/>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sz="500" b="1" dirty="0">
                    <a:latin typeface="휴먼둥근헤드라인" pitchFamily="18" charset="-127"/>
                    <a:ea typeface="휴먼둥근헤드라인" pitchFamily="18" charset="-127"/>
                  </a:endParaRPr>
                </a:p>
              </p:txBody>
            </p:sp>
            <p:sp>
              <p:nvSpPr>
                <p:cNvPr id="47" name="직사각형 156"/>
                <p:cNvSpPr>
                  <a:spLocks noChangeArrowheads="1"/>
                </p:cNvSpPr>
                <p:nvPr/>
              </p:nvSpPr>
              <p:spPr bwMode="auto">
                <a:xfrm>
                  <a:off x="2535931" y="3390384"/>
                  <a:ext cx="376996" cy="277003"/>
                </a:xfrm>
                <a:prstGeom prst="rect">
                  <a:avLst/>
                </a:prstGeom>
                <a:noFill/>
                <a:ln w="9525">
                  <a:noFill/>
                  <a:miter lim="800000"/>
                  <a:headEnd/>
                  <a:tailEnd/>
                </a:ln>
              </p:spPr>
              <p:txBody>
                <a:bodyPr wrap="none">
                  <a:spAutoFit/>
                </a:bodyPr>
                <a:lstStyle/>
                <a:p>
                  <a:pPr algn="ctr"/>
                  <a:r>
                    <a:rPr lang="en-US" altLang="ko-KR" sz="1200" b="1">
                      <a:solidFill>
                        <a:schemeClr val="bg1"/>
                      </a:solidFill>
                      <a:latin typeface="맑은 고딕" pitchFamily="50" charset="-127"/>
                      <a:ea typeface="맑은 고딕" pitchFamily="50" charset="-127"/>
                    </a:rPr>
                    <a:t>H</a:t>
                  </a:r>
                  <a:r>
                    <a:rPr lang="en-US" altLang="ko-KR" sz="1200" b="1" baseline="30000">
                      <a:solidFill>
                        <a:schemeClr val="bg1"/>
                      </a:solidFill>
                      <a:latin typeface="맑은 고딕" pitchFamily="50" charset="-127"/>
                      <a:ea typeface="맑은 고딕" pitchFamily="50" charset="-127"/>
                    </a:rPr>
                    <a:t>+</a:t>
                  </a:r>
                  <a:endParaRPr lang="ko-KR" altLang="en-US" sz="1200" b="1" baseline="30000">
                    <a:solidFill>
                      <a:schemeClr val="bg1"/>
                    </a:solidFill>
                    <a:latin typeface="맑은 고딕" pitchFamily="50" charset="-127"/>
                    <a:ea typeface="맑은 고딕" pitchFamily="50" charset="-127"/>
                  </a:endParaRPr>
                </a:p>
              </p:txBody>
            </p:sp>
          </p:grpSp>
          <p:grpSp>
            <p:nvGrpSpPr>
              <p:cNvPr id="40" name="그룹 173"/>
              <p:cNvGrpSpPr>
                <a:grpSpLocks/>
              </p:cNvGrpSpPr>
              <p:nvPr/>
            </p:nvGrpSpPr>
            <p:grpSpPr bwMode="auto">
              <a:xfrm>
                <a:off x="9293323" y="4043659"/>
                <a:ext cx="373885" cy="372609"/>
                <a:chOff x="7629988" y="4810011"/>
                <a:chExt cx="373885" cy="372609"/>
              </a:xfrm>
            </p:grpSpPr>
            <p:sp>
              <p:nvSpPr>
                <p:cNvPr id="44" name="타원 43"/>
                <p:cNvSpPr/>
                <p:nvPr/>
              </p:nvSpPr>
              <p:spPr>
                <a:xfrm>
                  <a:off x="7629988" y="4810011"/>
                  <a:ext cx="373885" cy="372609"/>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sz="500" b="1" dirty="0">
                    <a:latin typeface="휴먼둥근헤드라인" pitchFamily="18" charset="-127"/>
                    <a:ea typeface="휴먼둥근헤드라인" pitchFamily="18" charset="-127"/>
                  </a:endParaRPr>
                </a:p>
              </p:txBody>
            </p:sp>
            <p:sp>
              <p:nvSpPr>
                <p:cNvPr id="45" name="직사각형 166"/>
                <p:cNvSpPr>
                  <a:spLocks noChangeArrowheads="1"/>
                </p:cNvSpPr>
                <p:nvPr/>
              </p:nvSpPr>
              <p:spPr bwMode="auto">
                <a:xfrm>
                  <a:off x="7665683" y="4843990"/>
                  <a:ext cx="304868" cy="277003"/>
                </a:xfrm>
                <a:prstGeom prst="rect">
                  <a:avLst/>
                </a:prstGeom>
                <a:noFill/>
                <a:ln w="9525">
                  <a:noFill/>
                  <a:miter lim="800000"/>
                  <a:headEnd/>
                  <a:tailEnd/>
                </a:ln>
              </p:spPr>
              <p:txBody>
                <a:bodyPr wrap="none">
                  <a:spAutoFit/>
                </a:bodyPr>
                <a:lstStyle/>
                <a:p>
                  <a:pPr algn="ctr"/>
                  <a:r>
                    <a:rPr lang="en-US" altLang="ko-KR" sz="1200" b="1" dirty="0">
                      <a:solidFill>
                        <a:schemeClr val="bg1"/>
                      </a:solidFill>
                      <a:latin typeface="맑은 고딕" pitchFamily="50" charset="-127"/>
                      <a:ea typeface="맑은 고딕" pitchFamily="50" charset="-127"/>
                    </a:rPr>
                    <a:t>O</a:t>
                  </a:r>
                  <a:endParaRPr lang="ko-KR" altLang="en-US" sz="1200" b="1" baseline="30000" dirty="0">
                    <a:solidFill>
                      <a:schemeClr val="bg1"/>
                    </a:solidFill>
                    <a:latin typeface="맑은 고딕" pitchFamily="50" charset="-127"/>
                    <a:ea typeface="맑은 고딕" pitchFamily="50" charset="-127"/>
                  </a:endParaRPr>
                </a:p>
              </p:txBody>
            </p:sp>
          </p:grpSp>
          <p:grpSp>
            <p:nvGrpSpPr>
              <p:cNvPr id="41" name="그룹 172"/>
              <p:cNvGrpSpPr>
                <a:grpSpLocks/>
              </p:cNvGrpSpPr>
              <p:nvPr/>
            </p:nvGrpSpPr>
            <p:grpSpPr bwMode="auto">
              <a:xfrm>
                <a:off x="9836206" y="4043659"/>
                <a:ext cx="404633" cy="372609"/>
                <a:chOff x="8138035" y="4810011"/>
                <a:chExt cx="404633" cy="372609"/>
              </a:xfrm>
            </p:grpSpPr>
            <p:sp>
              <p:nvSpPr>
                <p:cNvPr id="42" name="타원 41"/>
                <p:cNvSpPr/>
                <p:nvPr/>
              </p:nvSpPr>
              <p:spPr>
                <a:xfrm>
                  <a:off x="8138035" y="4810011"/>
                  <a:ext cx="373886" cy="372609"/>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sz="500" b="1" dirty="0">
                    <a:latin typeface="휴먼둥근헤드라인" pitchFamily="18" charset="-127"/>
                    <a:ea typeface="휴먼둥근헤드라인" pitchFamily="18" charset="-127"/>
                  </a:endParaRPr>
                </a:p>
              </p:txBody>
            </p:sp>
            <p:sp>
              <p:nvSpPr>
                <p:cNvPr id="43" name="직사각형 168"/>
                <p:cNvSpPr>
                  <a:spLocks noChangeArrowheads="1"/>
                </p:cNvSpPr>
                <p:nvPr/>
              </p:nvSpPr>
              <p:spPr bwMode="auto">
                <a:xfrm>
                  <a:off x="8178495" y="4843990"/>
                  <a:ext cx="364173" cy="277003"/>
                </a:xfrm>
                <a:prstGeom prst="rect">
                  <a:avLst/>
                </a:prstGeom>
                <a:noFill/>
                <a:ln w="9525">
                  <a:noFill/>
                  <a:miter lim="800000"/>
                  <a:headEnd/>
                  <a:tailEnd/>
                </a:ln>
              </p:spPr>
              <p:txBody>
                <a:bodyPr wrap="none">
                  <a:spAutoFit/>
                </a:bodyPr>
                <a:lstStyle/>
                <a:p>
                  <a:pPr algn="ctr"/>
                  <a:r>
                    <a:rPr lang="en-US" altLang="ko-KR" sz="1200" b="1">
                      <a:solidFill>
                        <a:schemeClr val="bg1"/>
                      </a:solidFill>
                      <a:latin typeface="맑은 고딕" pitchFamily="50" charset="-127"/>
                      <a:ea typeface="맑은 고딕" pitchFamily="50" charset="-127"/>
                    </a:rPr>
                    <a:t>O</a:t>
                  </a:r>
                  <a:r>
                    <a:rPr lang="en-US" altLang="ko-KR" sz="1200" b="1" baseline="-25000">
                      <a:solidFill>
                        <a:schemeClr val="bg1"/>
                      </a:solidFill>
                      <a:latin typeface="맑은 고딕" pitchFamily="50" charset="-127"/>
                      <a:ea typeface="맑은 고딕" pitchFamily="50" charset="-127"/>
                    </a:rPr>
                    <a:t>2</a:t>
                  </a:r>
                  <a:endParaRPr lang="ko-KR" altLang="en-US" sz="1200" b="1" baseline="-25000">
                    <a:solidFill>
                      <a:schemeClr val="bg1"/>
                    </a:solidFill>
                    <a:latin typeface="맑은 고딕" pitchFamily="50" charset="-127"/>
                    <a:ea typeface="맑은 고딕" pitchFamily="50" charset="-127"/>
                  </a:endParaRPr>
                </a:p>
              </p:txBody>
            </p:sp>
          </p:grpSp>
        </p:grpSp>
        <p:sp>
          <p:nvSpPr>
            <p:cNvPr id="21" name="직사각형 20"/>
            <p:cNvSpPr/>
            <p:nvPr/>
          </p:nvSpPr>
          <p:spPr>
            <a:xfrm>
              <a:off x="6981271" y="4499066"/>
              <a:ext cx="1087401" cy="342470"/>
            </a:xfrm>
            <a:prstGeom prst="rect">
              <a:avLst/>
            </a:prstGeom>
          </p:spPr>
          <p:txBody>
            <a:bodyPr wrap="none">
              <a:spAutoFit/>
            </a:bodyPr>
            <a:lstStyle/>
            <a:p>
              <a:pPr>
                <a:defRPr/>
              </a:pPr>
              <a:r>
                <a:rPr lang="en-US" altLang="ko-KR" dirty="0">
                  <a:solidFill>
                    <a:srgbClr val="606060"/>
                  </a:solidFill>
                </a:rPr>
                <a:t>Acidic Water</a:t>
              </a:r>
              <a:endParaRPr lang="ko-KR" altLang="en-US" dirty="0">
                <a:solidFill>
                  <a:srgbClr val="606060"/>
                </a:solidFill>
              </a:endParaRPr>
            </a:p>
          </p:txBody>
        </p:sp>
        <p:cxnSp>
          <p:nvCxnSpPr>
            <p:cNvPr id="22" name="직선 연결선 21"/>
            <p:cNvCxnSpPr>
              <a:stCxn id="15" idx="1"/>
              <a:endCxn id="15" idx="3"/>
            </p:cNvCxnSpPr>
            <p:nvPr/>
          </p:nvCxnSpPr>
          <p:spPr>
            <a:xfrm rot="10800000" flipH="1">
              <a:off x="3935944" y="4564155"/>
              <a:ext cx="1630233" cy="1587"/>
            </a:xfrm>
            <a:prstGeom prst="line">
              <a:avLst/>
            </a:prstGeom>
            <a:ln w="19050">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3" name="직선 연결선 22"/>
            <p:cNvCxnSpPr/>
            <p:nvPr/>
          </p:nvCxnSpPr>
          <p:spPr>
            <a:xfrm>
              <a:off x="4162938" y="4302213"/>
              <a:ext cx="1166721" cy="1588"/>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직선 연결선 23"/>
            <p:cNvCxnSpPr/>
            <p:nvPr/>
          </p:nvCxnSpPr>
          <p:spPr>
            <a:xfrm>
              <a:off x="4162938" y="4849909"/>
              <a:ext cx="1166721" cy="1587"/>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25" name="TextBox 192"/>
            <p:cNvSpPr txBox="1">
              <a:spLocks noChangeArrowheads="1"/>
            </p:cNvSpPr>
            <p:nvPr/>
          </p:nvSpPr>
          <p:spPr bwMode="auto">
            <a:xfrm>
              <a:off x="5682153" y="4441373"/>
              <a:ext cx="589622" cy="228313"/>
            </a:xfrm>
            <a:prstGeom prst="rect">
              <a:avLst/>
            </a:prstGeom>
            <a:noFill/>
            <a:ln w="9525">
              <a:noFill/>
              <a:miter lim="800000"/>
              <a:headEnd/>
              <a:tailEnd/>
            </a:ln>
          </p:spPr>
          <p:txBody>
            <a:bodyPr wrap="none">
              <a:spAutoFit/>
            </a:bodyPr>
            <a:lstStyle/>
            <a:p>
              <a:pPr algn="ctr">
                <a:spcBef>
                  <a:spcPct val="50000"/>
                </a:spcBef>
              </a:pPr>
              <a:r>
                <a:rPr lang="en-US" altLang="ko-KR" sz="1000" dirty="0">
                  <a:latin typeface="맑은 고딕" pitchFamily="50" charset="-127"/>
                  <a:ea typeface="맑은 고딕" pitchFamily="50" charset="-127"/>
                </a:rPr>
                <a:t>Membrane</a:t>
              </a:r>
            </a:p>
          </p:txBody>
        </p:sp>
        <p:sp>
          <p:nvSpPr>
            <p:cNvPr id="26" name="TextBox 193"/>
            <p:cNvSpPr txBox="1">
              <a:spLocks noChangeArrowheads="1"/>
            </p:cNvSpPr>
            <p:nvPr/>
          </p:nvSpPr>
          <p:spPr bwMode="auto">
            <a:xfrm>
              <a:off x="3932234" y="3997231"/>
              <a:ext cx="1602490" cy="228313"/>
            </a:xfrm>
            <a:prstGeom prst="rect">
              <a:avLst/>
            </a:prstGeom>
            <a:noFill/>
            <a:ln w="9525">
              <a:noFill/>
              <a:miter lim="800000"/>
              <a:headEnd/>
              <a:tailEnd/>
            </a:ln>
          </p:spPr>
          <p:txBody>
            <a:bodyPr wrap="none">
              <a:spAutoFit/>
            </a:bodyPr>
            <a:lstStyle/>
            <a:p>
              <a:pPr algn="ctr"/>
              <a:r>
                <a:rPr lang="en-US" altLang="ko-KR" sz="1000" dirty="0">
                  <a:solidFill>
                    <a:schemeClr val="bg1"/>
                  </a:solidFill>
                  <a:latin typeface="맑은 고딕" pitchFamily="50" charset="-127"/>
                  <a:ea typeface="맑은 고딕" pitchFamily="50" charset="-127"/>
                </a:rPr>
                <a:t>-Platinum Titanium Electrode Plate</a:t>
              </a:r>
              <a:endParaRPr lang="ko-KR" altLang="en-US" sz="1000" dirty="0">
                <a:solidFill>
                  <a:schemeClr val="bg1"/>
                </a:solidFill>
                <a:latin typeface="맑은 고딕" pitchFamily="50" charset="-127"/>
                <a:ea typeface="맑은 고딕" pitchFamily="50" charset="-127"/>
              </a:endParaRPr>
            </a:p>
          </p:txBody>
        </p:sp>
        <p:sp>
          <p:nvSpPr>
            <p:cNvPr id="27" name="TextBox 194"/>
            <p:cNvSpPr txBox="1">
              <a:spLocks noChangeArrowheads="1"/>
            </p:cNvSpPr>
            <p:nvPr/>
          </p:nvSpPr>
          <p:spPr bwMode="auto">
            <a:xfrm>
              <a:off x="3940556" y="4928927"/>
              <a:ext cx="1740889" cy="228313"/>
            </a:xfrm>
            <a:prstGeom prst="rect">
              <a:avLst/>
            </a:prstGeom>
            <a:noFill/>
            <a:ln w="9525">
              <a:noFill/>
              <a:miter lim="800000"/>
              <a:headEnd/>
              <a:tailEnd/>
            </a:ln>
          </p:spPr>
          <p:txBody>
            <a:bodyPr wrap="square">
              <a:spAutoFit/>
            </a:bodyPr>
            <a:lstStyle/>
            <a:p>
              <a:r>
                <a:rPr lang="en-US" altLang="ko-KR" sz="1000" dirty="0">
                  <a:solidFill>
                    <a:schemeClr val="bg1"/>
                  </a:solidFill>
                  <a:latin typeface="맑은 고딕" pitchFamily="50" charset="-127"/>
                  <a:ea typeface="맑은 고딕" pitchFamily="50" charset="-127"/>
                </a:rPr>
                <a:t>+Platinum Titanium Electrode Plate</a:t>
              </a:r>
              <a:endParaRPr lang="ko-KR" altLang="en-US" sz="1000" dirty="0">
                <a:solidFill>
                  <a:schemeClr val="bg1"/>
                </a:solidFill>
                <a:latin typeface="맑은 고딕" pitchFamily="50" charset="-127"/>
                <a:ea typeface="맑은 고딕" pitchFamily="50" charset="-127"/>
              </a:endParaRPr>
            </a:p>
          </p:txBody>
        </p:sp>
        <p:cxnSp>
          <p:nvCxnSpPr>
            <p:cNvPr id="28" name="직선 화살표 연결선 27"/>
            <p:cNvCxnSpPr>
              <a:stCxn id="15" idx="3"/>
              <a:endCxn id="25" idx="1"/>
            </p:cNvCxnSpPr>
            <p:nvPr/>
          </p:nvCxnSpPr>
          <p:spPr>
            <a:xfrm flipV="1">
              <a:off x="5566177" y="4555530"/>
              <a:ext cx="115976" cy="86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9" name="AutoShape 61"/>
            <p:cNvSpPr>
              <a:spLocks noChangeArrowheads="1"/>
            </p:cNvSpPr>
            <p:nvPr/>
          </p:nvSpPr>
          <p:spPr bwMode="auto">
            <a:xfrm>
              <a:off x="3623231" y="3876756"/>
              <a:ext cx="295252" cy="1339871"/>
            </a:xfrm>
            <a:prstGeom prst="flowChartAlternateProcess">
              <a:avLst/>
            </a:prstGeom>
            <a:solidFill>
              <a:schemeClr val="bg1">
                <a:lumMod val="50000"/>
              </a:schemeClr>
            </a:solidFill>
            <a:ln>
              <a:noFill/>
              <a:headEnd/>
              <a:tailEnd/>
            </a:ln>
          </p:spPr>
          <p:style>
            <a:lnRef idx="1">
              <a:schemeClr val="accent2"/>
            </a:lnRef>
            <a:fillRef idx="3">
              <a:schemeClr val="accent2"/>
            </a:fillRef>
            <a:effectRef idx="2">
              <a:schemeClr val="accent2"/>
            </a:effectRef>
            <a:fontRef idx="minor">
              <a:schemeClr val="lt1"/>
            </a:fontRef>
          </p:style>
          <p:txBody>
            <a:bodyPr wrap="none" anchor="ctr"/>
            <a:lstStyle/>
            <a:p>
              <a:pPr algn="ctr">
                <a:defRPr/>
              </a:pPr>
              <a:endParaRPr lang="en-US" altLang="ko-KR" sz="1400" dirty="0"/>
            </a:p>
          </p:txBody>
        </p:sp>
        <p:sp>
          <p:nvSpPr>
            <p:cNvPr id="30" name="TextBox 199"/>
            <p:cNvSpPr txBox="1">
              <a:spLocks noChangeArrowheads="1"/>
            </p:cNvSpPr>
            <p:nvPr/>
          </p:nvSpPr>
          <p:spPr bwMode="auto">
            <a:xfrm>
              <a:off x="3610632" y="3927566"/>
              <a:ext cx="369303" cy="1212402"/>
            </a:xfrm>
            <a:prstGeom prst="rect">
              <a:avLst/>
            </a:prstGeom>
            <a:noFill/>
            <a:ln w="9525">
              <a:noFill/>
              <a:miter lim="800000"/>
              <a:headEnd/>
              <a:tailEnd/>
            </a:ln>
          </p:spPr>
          <p:txBody>
            <a:bodyPr vert="eaVert" wrap="none">
              <a:spAutoFit/>
            </a:bodyPr>
            <a:lstStyle/>
            <a:p>
              <a:r>
                <a:rPr lang="en-US" altLang="ko-KR" sz="1200" b="1">
                  <a:solidFill>
                    <a:schemeClr val="bg1"/>
                  </a:solidFill>
                  <a:latin typeface="맑은 고딕" pitchFamily="50" charset="-127"/>
                  <a:ea typeface="맑은 고딕" pitchFamily="50" charset="-127"/>
                </a:rPr>
                <a:t>Electrolytic Cell</a:t>
              </a:r>
            </a:p>
          </p:txBody>
        </p:sp>
        <p:sp>
          <p:nvSpPr>
            <p:cNvPr id="31" name="직사각형 30"/>
            <p:cNvSpPr/>
            <p:nvPr/>
          </p:nvSpPr>
          <p:spPr>
            <a:xfrm>
              <a:off x="1423375" y="3452888"/>
              <a:ext cx="756693" cy="228313"/>
            </a:xfrm>
            <a:prstGeom prst="rect">
              <a:avLst/>
            </a:prstGeom>
          </p:spPr>
          <p:txBody>
            <a:bodyPr wrap="none">
              <a:spAutoFit/>
            </a:bodyPr>
            <a:lstStyle/>
            <a:p>
              <a:pPr algn="just">
                <a:defRPr/>
              </a:pPr>
              <a:r>
                <a:rPr lang="en-US" altLang="ko-KR" sz="1000" dirty="0">
                  <a:solidFill>
                    <a:schemeClr val="tx1">
                      <a:lumMod val="50000"/>
                      <a:lumOff val="50000"/>
                    </a:schemeClr>
                  </a:solidFill>
                </a:rPr>
                <a:t>Hydrogen Ions</a:t>
              </a:r>
              <a:endParaRPr lang="ko-KR" altLang="en-US" sz="1000" dirty="0">
                <a:solidFill>
                  <a:schemeClr val="tx1">
                    <a:lumMod val="50000"/>
                    <a:lumOff val="50000"/>
                  </a:schemeClr>
                </a:solidFill>
              </a:endParaRPr>
            </a:p>
          </p:txBody>
        </p:sp>
        <p:sp>
          <p:nvSpPr>
            <p:cNvPr id="32" name="직사각형 31"/>
            <p:cNvSpPr/>
            <p:nvPr/>
          </p:nvSpPr>
          <p:spPr>
            <a:xfrm>
              <a:off x="1352704" y="3924382"/>
              <a:ext cx="769455" cy="228313"/>
            </a:xfrm>
            <a:prstGeom prst="rect">
              <a:avLst/>
            </a:prstGeom>
          </p:spPr>
          <p:txBody>
            <a:bodyPr wrap="none">
              <a:spAutoFit/>
            </a:bodyPr>
            <a:lstStyle/>
            <a:p>
              <a:pPr algn="just">
                <a:defRPr/>
              </a:pPr>
              <a:r>
                <a:rPr lang="en-US" altLang="ko-KR" sz="1000" dirty="0">
                  <a:solidFill>
                    <a:schemeClr val="tx1">
                      <a:lumMod val="50000"/>
                      <a:lumOff val="50000"/>
                    </a:schemeClr>
                  </a:solidFill>
                </a:rPr>
                <a:t>Hydroxide Ions</a:t>
              </a:r>
              <a:endParaRPr lang="ko-KR" altLang="en-US" sz="1000" dirty="0">
                <a:solidFill>
                  <a:schemeClr val="tx1">
                    <a:lumMod val="50000"/>
                    <a:lumOff val="50000"/>
                  </a:schemeClr>
                </a:solidFill>
              </a:endParaRPr>
            </a:p>
          </p:txBody>
        </p:sp>
        <p:sp>
          <p:nvSpPr>
            <p:cNvPr id="33" name="직사각형 32"/>
            <p:cNvSpPr/>
            <p:nvPr/>
          </p:nvSpPr>
          <p:spPr>
            <a:xfrm>
              <a:off x="1801080" y="4394289"/>
              <a:ext cx="385424" cy="228313"/>
            </a:xfrm>
            <a:prstGeom prst="rect">
              <a:avLst/>
            </a:prstGeom>
          </p:spPr>
          <p:txBody>
            <a:bodyPr wrap="none">
              <a:spAutoFit/>
            </a:bodyPr>
            <a:lstStyle/>
            <a:p>
              <a:pPr algn="just">
                <a:defRPr/>
              </a:pPr>
              <a:r>
                <a:rPr lang="en-US" altLang="ko-KR" sz="1000" dirty="0">
                  <a:solidFill>
                    <a:schemeClr val="tx1">
                      <a:lumMod val="50000"/>
                      <a:lumOff val="50000"/>
                    </a:schemeClr>
                  </a:solidFill>
                </a:rPr>
                <a:t>Water</a:t>
              </a:r>
              <a:endParaRPr lang="ko-KR" altLang="en-US" sz="1000" dirty="0">
                <a:solidFill>
                  <a:schemeClr val="tx1">
                    <a:lumMod val="50000"/>
                    <a:lumOff val="50000"/>
                  </a:schemeClr>
                </a:solidFill>
              </a:endParaRPr>
            </a:p>
          </p:txBody>
        </p:sp>
        <p:sp>
          <p:nvSpPr>
            <p:cNvPr id="34" name="직사각형 33"/>
            <p:cNvSpPr/>
            <p:nvPr/>
          </p:nvSpPr>
          <p:spPr>
            <a:xfrm>
              <a:off x="1245006" y="4872134"/>
              <a:ext cx="818184" cy="228313"/>
            </a:xfrm>
            <a:prstGeom prst="rect">
              <a:avLst/>
            </a:prstGeom>
          </p:spPr>
          <p:txBody>
            <a:bodyPr wrap="none">
              <a:spAutoFit/>
            </a:bodyPr>
            <a:lstStyle/>
            <a:p>
              <a:pPr algn="just">
                <a:defRPr/>
              </a:pPr>
              <a:r>
                <a:rPr lang="en-US" altLang="ko-KR" sz="1000" dirty="0">
                  <a:solidFill>
                    <a:schemeClr val="tx1">
                      <a:lumMod val="50000"/>
                      <a:lumOff val="50000"/>
                    </a:schemeClr>
                  </a:solidFill>
                </a:rPr>
                <a:t>+Ions (Minerals)</a:t>
              </a:r>
              <a:endParaRPr lang="ko-KR" altLang="en-US" sz="1000" dirty="0">
                <a:solidFill>
                  <a:schemeClr val="tx1">
                    <a:lumMod val="50000"/>
                    <a:lumOff val="50000"/>
                  </a:schemeClr>
                </a:solidFill>
              </a:endParaRPr>
            </a:p>
          </p:txBody>
        </p:sp>
        <p:sp>
          <p:nvSpPr>
            <p:cNvPr id="35" name="직사각형 34"/>
            <p:cNvSpPr/>
            <p:nvPr/>
          </p:nvSpPr>
          <p:spPr>
            <a:xfrm>
              <a:off x="1713502" y="5413480"/>
              <a:ext cx="379623" cy="228313"/>
            </a:xfrm>
            <a:prstGeom prst="rect">
              <a:avLst/>
            </a:prstGeom>
          </p:spPr>
          <p:txBody>
            <a:bodyPr wrap="none">
              <a:spAutoFit/>
            </a:bodyPr>
            <a:lstStyle/>
            <a:p>
              <a:pPr algn="just">
                <a:defRPr/>
              </a:pPr>
              <a:r>
                <a:rPr lang="en-US" altLang="ko-KR" sz="1000" dirty="0">
                  <a:solidFill>
                    <a:schemeClr val="tx1">
                      <a:lumMod val="50000"/>
                      <a:lumOff val="50000"/>
                    </a:schemeClr>
                  </a:solidFill>
                </a:rPr>
                <a:t>- Ions</a:t>
              </a:r>
              <a:endParaRPr lang="ko-KR" altLang="en-US" sz="1000" dirty="0">
                <a:solidFill>
                  <a:schemeClr val="tx1">
                    <a:lumMod val="50000"/>
                    <a:lumOff val="50000"/>
                  </a:schemeClr>
                </a:solidFill>
              </a:endParaRPr>
            </a:p>
          </p:txBody>
        </p:sp>
      </p:grpSp>
      <p:sp>
        <p:nvSpPr>
          <p:cNvPr id="77" name="TextBox 76"/>
          <p:cNvSpPr txBox="1"/>
          <p:nvPr/>
        </p:nvSpPr>
        <p:spPr>
          <a:xfrm>
            <a:off x="1983889" y="1002215"/>
            <a:ext cx="8144559" cy="1112164"/>
          </a:xfrm>
          <a:prstGeom prst="rect">
            <a:avLst/>
          </a:prstGeom>
          <a:noFill/>
        </p:spPr>
        <p:txBody>
          <a:bodyPr wrap="square" rtlCol="0">
            <a:spAutoFit/>
          </a:bodyPr>
          <a:lstStyle/>
          <a:p>
            <a:pPr algn="ctr">
              <a:lnSpc>
                <a:spcPct val="200000"/>
              </a:lnSpc>
            </a:pPr>
            <a:r>
              <a:rPr lang="en-US" dirty="0">
                <a:solidFill>
                  <a:schemeClr val="tx1">
                    <a:lumMod val="65000"/>
                    <a:lumOff val="35000"/>
                  </a:schemeClr>
                </a:solidFill>
              </a:rPr>
              <a:t>After water (drinking water) is purified through a filter</a:t>
            </a:r>
            <a:r>
              <a:rPr lang="ko-KR" altLang="en-US" dirty="0">
                <a:solidFill>
                  <a:schemeClr val="tx1">
                    <a:lumMod val="65000"/>
                    <a:lumOff val="35000"/>
                  </a:schemeClr>
                </a:solidFill>
              </a:rPr>
              <a:t>  </a:t>
            </a:r>
            <a:endParaRPr lang="en-US" altLang="ko-KR" dirty="0">
              <a:solidFill>
                <a:schemeClr val="tx1">
                  <a:lumMod val="65000"/>
                  <a:lumOff val="35000"/>
                </a:schemeClr>
              </a:solidFill>
            </a:endParaRPr>
          </a:p>
          <a:p>
            <a:pPr algn="ctr">
              <a:lnSpc>
                <a:spcPct val="200000"/>
              </a:lnSpc>
            </a:pPr>
            <a:r>
              <a:rPr lang="en-US" altLang="ko-KR" dirty="0">
                <a:solidFill>
                  <a:srgbClr val="C00000"/>
                </a:solidFill>
              </a:rPr>
              <a:t>alkaline and acidic water are produced through ion separation. </a:t>
            </a:r>
            <a:endParaRPr lang="en-US" altLang="ko-KR" dirty="0">
              <a:solidFill>
                <a:srgbClr val="606060"/>
              </a:solidFill>
            </a:endParaRPr>
          </a:p>
        </p:txBody>
      </p:sp>
      <p:sp>
        <p:nvSpPr>
          <p:cNvPr id="78" name="슬라이드 번호 개체 틀 77"/>
          <p:cNvSpPr>
            <a:spLocks noGrp="1"/>
          </p:cNvSpPr>
          <p:nvPr>
            <p:ph type="sldNum" sz="quarter" idx="12"/>
          </p:nvPr>
        </p:nvSpPr>
        <p:spPr/>
        <p:txBody>
          <a:bodyPr/>
          <a:lstStyle/>
          <a:p>
            <a:fld id="{9C2203D9-AB55-4EB8-BB06-948C9E065BB8}" type="slidenum">
              <a:rPr lang="ko-KR" altLang="en-US" smtClean="0"/>
              <a:t>6</a:t>
            </a:fld>
            <a:endParaRPr lang="ko-KR" altLang="en-US"/>
          </a:p>
        </p:txBody>
      </p:sp>
      <p:grpSp>
        <p:nvGrpSpPr>
          <p:cNvPr id="79" name="그룹 78"/>
          <p:cNvGrpSpPr/>
          <p:nvPr/>
        </p:nvGrpSpPr>
        <p:grpSpPr>
          <a:xfrm>
            <a:off x="375329" y="362859"/>
            <a:ext cx="2282676" cy="338554"/>
            <a:chOff x="420208" y="253037"/>
            <a:chExt cx="2282676" cy="338554"/>
          </a:xfrm>
          <a:effectLst>
            <a:outerShdw blurRad="50800" dist="38100" dir="2700000" algn="tl" rotWithShape="0">
              <a:prstClr val="black">
                <a:alpha val="40000"/>
              </a:prstClr>
            </a:outerShdw>
          </a:effectLst>
        </p:grpSpPr>
        <p:sp>
          <p:nvSpPr>
            <p:cNvPr id="80" name="직사각형 79"/>
            <p:cNvSpPr/>
            <p:nvPr/>
          </p:nvSpPr>
          <p:spPr bwMode="auto">
            <a:xfrm>
              <a:off x="467544" y="283815"/>
              <a:ext cx="2160240" cy="276999"/>
            </a:xfrm>
            <a:prstGeom prst="rect">
              <a:avLst/>
            </a:prstGeom>
            <a:solidFill>
              <a:schemeClr val="accent5">
                <a:lumMod val="60000"/>
                <a:lumOff val="40000"/>
              </a:schemeClr>
            </a:solidFill>
            <a:ln>
              <a:noFill/>
            </a:ln>
          </p:spPr>
          <p:txBody>
            <a:bodyPr wrap="square" rtlCol="0" anchor="ctr">
              <a:spAutoFit/>
            </a:bodyPr>
            <a:lstStyle/>
            <a:p>
              <a:pPr algn="ctr">
                <a:lnSpc>
                  <a:spcPct val="120000"/>
                </a:lnSpc>
                <a:buFont typeface="Arial" panose="020B0604020202020204" pitchFamily="34" charset="0"/>
                <a:buNone/>
              </a:pPr>
              <a:endParaRPr lang="ko-KR" altLang="en-US" sz="1000" dirty="0">
                <a:solidFill>
                  <a:schemeClr val="bg2">
                    <a:lumMod val="75000"/>
                  </a:schemeClr>
                </a:solidFill>
                <a:latin typeface="맑은 고딕" panose="020B0503020000020004" pitchFamily="50" charset="-127"/>
                <a:ea typeface="맑은 고딕" panose="020B0503020000020004" pitchFamily="50" charset="-127"/>
              </a:endParaRPr>
            </a:p>
          </p:txBody>
        </p:sp>
        <p:sp>
          <p:nvSpPr>
            <p:cNvPr id="81" name="TextBox 80"/>
            <p:cNvSpPr txBox="1"/>
            <p:nvPr/>
          </p:nvSpPr>
          <p:spPr>
            <a:xfrm>
              <a:off x="420208" y="253037"/>
              <a:ext cx="2282676" cy="338554"/>
            </a:xfrm>
            <a:prstGeom prst="rect">
              <a:avLst/>
            </a:prstGeom>
            <a:noFill/>
          </p:spPr>
          <p:txBody>
            <a:bodyPr wrap="none" rtlCol="0">
              <a:spAutoFit/>
            </a:bodyPr>
            <a:lstStyle/>
            <a:p>
              <a:r>
                <a:rPr lang="en-US" altLang="ko-KR" sz="1600" dirty="0">
                  <a:solidFill>
                    <a:schemeClr val="bg1"/>
                  </a:solidFill>
                </a:rPr>
                <a:t>Alkaline Ionized Water</a:t>
              </a:r>
              <a:endParaRPr lang="ko-KR" altLang="en-US" sz="1600" dirty="0">
                <a:solidFill>
                  <a:schemeClr val="bg1"/>
                </a:solidFill>
              </a:endParaRPr>
            </a:p>
          </p:txBody>
        </p:sp>
      </p:grpSp>
    </p:spTree>
    <p:extLst>
      <p:ext uri="{BB962C8B-B14F-4D97-AF65-F5344CB8AC3E}">
        <p14:creationId xmlns:p14="http://schemas.microsoft.com/office/powerpoint/2010/main" val="32266507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6" name="그룹 75"/>
          <p:cNvGrpSpPr/>
          <p:nvPr/>
        </p:nvGrpSpPr>
        <p:grpSpPr>
          <a:xfrm>
            <a:off x="1983890" y="2564902"/>
            <a:ext cx="8144558" cy="2052828"/>
            <a:chOff x="3429223" y="2892200"/>
            <a:chExt cx="5892717" cy="1764173"/>
          </a:xfrm>
        </p:grpSpPr>
        <p:grpSp>
          <p:nvGrpSpPr>
            <p:cNvPr id="75" name="그룹 74"/>
            <p:cNvGrpSpPr/>
            <p:nvPr/>
          </p:nvGrpSpPr>
          <p:grpSpPr>
            <a:xfrm>
              <a:off x="3450555" y="2892200"/>
              <a:ext cx="5596087" cy="1092324"/>
              <a:chOff x="3275509" y="2887239"/>
              <a:chExt cx="5596087" cy="1092324"/>
            </a:xfrm>
          </p:grpSpPr>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5509" y="2889149"/>
                <a:ext cx="1090414" cy="10904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55730" y="2889149"/>
                <a:ext cx="1090414" cy="10904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69014" y="2887239"/>
                <a:ext cx="1090414" cy="10904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1"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781182" y="2889149"/>
                <a:ext cx="1090414" cy="10904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86" name="TextBox 85"/>
            <p:cNvSpPr txBox="1"/>
            <p:nvPr/>
          </p:nvSpPr>
          <p:spPr>
            <a:xfrm>
              <a:off x="4995747" y="4057338"/>
              <a:ext cx="1047389" cy="321312"/>
            </a:xfrm>
            <a:prstGeom prst="rect">
              <a:avLst/>
            </a:prstGeom>
            <a:noFill/>
          </p:spPr>
          <p:txBody>
            <a:bodyPr wrap="square" rtlCol="0">
              <a:spAutoFit/>
            </a:bodyPr>
            <a:lstStyle/>
            <a:p>
              <a:pPr algn="ctr">
                <a:lnSpc>
                  <a:spcPct val="150000"/>
                </a:lnSpc>
              </a:pPr>
              <a:r>
                <a:rPr lang="en-US" altLang="ko-KR" sz="1400" b="1" dirty="0">
                  <a:solidFill>
                    <a:srgbClr val="C00000"/>
                  </a:solidFill>
                </a:rPr>
                <a:t>Indigestion</a:t>
              </a:r>
            </a:p>
          </p:txBody>
        </p:sp>
        <p:sp>
          <p:nvSpPr>
            <p:cNvPr id="87" name="TextBox 86"/>
            <p:cNvSpPr txBox="1"/>
            <p:nvPr/>
          </p:nvSpPr>
          <p:spPr>
            <a:xfrm>
              <a:off x="3429223" y="4057338"/>
              <a:ext cx="1152128" cy="599035"/>
            </a:xfrm>
            <a:prstGeom prst="rect">
              <a:avLst/>
            </a:prstGeom>
            <a:noFill/>
          </p:spPr>
          <p:txBody>
            <a:bodyPr wrap="square" rtlCol="0">
              <a:spAutoFit/>
            </a:bodyPr>
            <a:lstStyle/>
            <a:p>
              <a:pPr algn="ctr">
                <a:lnSpc>
                  <a:spcPct val="150000"/>
                </a:lnSpc>
              </a:pPr>
              <a:r>
                <a:rPr lang="en-US" altLang="ko-KR" sz="1400" b="1" dirty="0">
                  <a:solidFill>
                    <a:srgbClr val="C00000"/>
                  </a:solidFill>
                </a:rPr>
                <a:t>Chronic Diarrhea</a:t>
              </a:r>
            </a:p>
          </p:txBody>
        </p:sp>
        <p:sp>
          <p:nvSpPr>
            <p:cNvPr id="88" name="TextBox 87"/>
            <p:cNvSpPr txBox="1"/>
            <p:nvPr/>
          </p:nvSpPr>
          <p:spPr>
            <a:xfrm>
              <a:off x="6437413" y="4057338"/>
              <a:ext cx="1152128" cy="321312"/>
            </a:xfrm>
            <a:prstGeom prst="rect">
              <a:avLst/>
            </a:prstGeom>
            <a:noFill/>
          </p:spPr>
          <p:txBody>
            <a:bodyPr wrap="square" rtlCol="0">
              <a:spAutoFit/>
            </a:bodyPr>
            <a:lstStyle/>
            <a:p>
              <a:pPr algn="ctr">
                <a:lnSpc>
                  <a:spcPct val="150000"/>
                </a:lnSpc>
              </a:pPr>
              <a:r>
                <a:rPr lang="en-US" altLang="ko-KR" sz="1400" b="1" dirty="0">
                  <a:solidFill>
                    <a:srgbClr val="C00000"/>
                  </a:solidFill>
                </a:rPr>
                <a:t>Acid Reflux</a:t>
              </a:r>
            </a:p>
          </p:txBody>
        </p:sp>
        <p:sp>
          <p:nvSpPr>
            <p:cNvPr id="89" name="TextBox 88"/>
            <p:cNvSpPr txBox="1"/>
            <p:nvPr/>
          </p:nvSpPr>
          <p:spPr>
            <a:xfrm>
              <a:off x="7728224" y="4044328"/>
              <a:ext cx="1593716" cy="321312"/>
            </a:xfrm>
            <a:prstGeom prst="rect">
              <a:avLst/>
            </a:prstGeom>
            <a:noFill/>
          </p:spPr>
          <p:txBody>
            <a:bodyPr wrap="square" rtlCol="0">
              <a:spAutoFit/>
            </a:bodyPr>
            <a:lstStyle/>
            <a:p>
              <a:pPr algn="ctr">
                <a:lnSpc>
                  <a:spcPct val="150000"/>
                </a:lnSpc>
              </a:pPr>
              <a:r>
                <a:rPr lang="en-US" altLang="ko-KR" sz="1400" b="1" dirty="0">
                  <a:solidFill>
                    <a:srgbClr val="C00000"/>
                  </a:solidFill>
                </a:rPr>
                <a:t>Poor Gut Bacteria</a:t>
              </a:r>
            </a:p>
          </p:txBody>
        </p:sp>
      </p:grpSp>
      <p:grpSp>
        <p:nvGrpSpPr>
          <p:cNvPr id="91" name="그룹 90"/>
          <p:cNvGrpSpPr/>
          <p:nvPr/>
        </p:nvGrpSpPr>
        <p:grpSpPr>
          <a:xfrm>
            <a:off x="2413423" y="4651768"/>
            <a:ext cx="7210969" cy="1945583"/>
            <a:chOff x="677505" y="2916397"/>
            <a:chExt cx="7017013" cy="1951645"/>
          </a:xfrm>
        </p:grpSpPr>
        <p:grpSp>
          <p:nvGrpSpPr>
            <p:cNvPr id="92" name="그룹 91"/>
            <p:cNvGrpSpPr/>
            <p:nvPr/>
          </p:nvGrpSpPr>
          <p:grpSpPr>
            <a:xfrm>
              <a:off x="4246183" y="2922664"/>
              <a:ext cx="3448335" cy="1928827"/>
              <a:chOff x="3243331" y="2922664"/>
              <a:chExt cx="3448335" cy="1928827"/>
            </a:xfrm>
          </p:grpSpPr>
          <p:grpSp>
            <p:nvGrpSpPr>
              <p:cNvPr id="101" name="그룹 100"/>
              <p:cNvGrpSpPr/>
              <p:nvPr/>
            </p:nvGrpSpPr>
            <p:grpSpPr>
              <a:xfrm>
                <a:off x="5329581" y="2922664"/>
                <a:ext cx="1362085" cy="1928826"/>
                <a:chOff x="6395082" y="3143248"/>
                <a:chExt cx="1362085" cy="1928826"/>
              </a:xfrm>
            </p:grpSpPr>
            <p:pic>
              <p:nvPicPr>
                <p:cNvPr id="103" name="Picture 2" descr="C:\Program Files\DAUM\PotPlayer\Capture\생로병사의비밀.wmv_20110511_192104.jpg"/>
                <p:cNvPicPr>
                  <a:picLocks noChangeAspect="1" noChangeArrowheads="1"/>
                </p:cNvPicPr>
                <p:nvPr/>
              </p:nvPicPr>
              <p:blipFill>
                <a:blip r:embed="rId8"/>
                <a:srcRect/>
                <a:stretch>
                  <a:fillRect/>
                </a:stretch>
              </p:blipFill>
              <p:spPr bwMode="auto">
                <a:xfrm>
                  <a:off x="6395083" y="3143248"/>
                  <a:ext cx="1362084" cy="964414"/>
                </a:xfrm>
                <a:prstGeom prst="rect">
                  <a:avLst/>
                </a:prstGeom>
                <a:noFill/>
              </p:spPr>
            </p:pic>
            <p:pic>
              <p:nvPicPr>
                <p:cNvPr id="104" name="Picture 5" descr="C:\Program Files\DAUM\PotPlayer\Capture\생명수의 진실3.mpg_20110511_192247.jpg"/>
                <p:cNvPicPr>
                  <a:picLocks noChangeAspect="1" noChangeArrowheads="1"/>
                </p:cNvPicPr>
                <p:nvPr/>
              </p:nvPicPr>
              <p:blipFill>
                <a:blip r:embed="rId9"/>
                <a:srcRect/>
                <a:stretch>
                  <a:fillRect/>
                </a:stretch>
              </p:blipFill>
              <p:spPr bwMode="auto">
                <a:xfrm>
                  <a:off x="6395082" y="4143381"/>
                  <a:ext cx="1362085" cy="928693"/>
                </a:xfrm>
                <a:prstGeom prst="rect">
                  <a:avLst/>
                </a:prstGeom>
                <a:noFill/>
              </p:spPr>
            </p:pic>
          </p:grpSp>
          <p:pic>
            <p:nvPicPr>
              <p:cNvPr id="102" name="Picture 6" descr="C:\Program Files\DAUM\PotPlayer\Capture\홈쇼핑 동영상(일동).wmv_20110511_192414.jpg"/>
              <p:cNvPicPr>
                <a:picLocks noChangeAspect="1" noChangeArrowheads="1"/>
              </p:cNvPicPr>
              <p:nvPr/>
            </p:nvPicPr>
            <p:blipFill>
              <a:blip r:embed="rId10"/>
              <a:srcRect r="41666"/>
              <a:stretch>
                <a:fillRect/>
              </a:stretch>
            </p:blipFill>
            <p:spPr bwMode="auto">
              <a:xfrm>
                <a:off x="3243331" y="2922665"/>
                <a:ext cx="1666900" cy="1928826"/>
              </a:xfrm>
              <a:prstGeom prst="rect">
                <a:avLst/>
              </a:prstGeom>
              <a:noFill/>
            </p:spPr>
          </p:pic>
        </p:grpSp>
        <p:grpSp>
          <p:nvGrpSpPr>
            <p:cNvPr id="95" name="그룹 94"/>
            <p:cNvGrpSpPr/>
            <p:nvPr/>
          </p:nvGrpSpPr>
          <p:grpSpPr>
            <a:xfrm>
              <a:off x="677505" y="2916397"/>
              <a:ext cx="3415321" cy="1951645"/>
              <a:chOff x="737592" y="2916397"/>
              <a:chExt cx="3415321" cy="1951645"/>
            </a:xfrm>
          </p:grpSpPr>
          <p:pic>
            <p:nvPicPr>
              <p:cNvPr id="99" name="그림 98" descr="식약청효과인정기사.jpg"/>
              <p:cNvPicPr>
                <a:picLocks noChangeAspect="1"/>
              </p:cNvPicPr>
              <p:nvPr/>
            </p:nvPicPr>
            <p:blipFill>
              <a:blip r:embed="rId11"/>
              <a:srcRect l="32812" t="13831" r="41406" b="49953"/>
              <a:stretch>
                <a:fillRect/>
              </a:stretch>
            </p:blipFill>
            <p:spPr>
              <a:xfrm>
                <a:off x="1334833" y="2916397"/>
                <a:ext cx="2220838" cy="1951645"/>
              </a:xfrm>
              <a:prstGeom prst="rect">
                <a:avLst/>
              </a:prstGeom>
            </p:spPr>
          </p:pic>
          <p:pic>
            <p:nvPicPr>
              <p:cNvPr id="100" name="그림 99"/>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21208045">
                <a:off x="737592" y="3872768"/>
                <a:ext cx="3415321" cy="803606"/>
              </a:xfrm>
              <a:prstGeom prst="rect">
                <a:avLst/>
              </a:prstGeom>
            </p:spPr>
          </p:pic>
        </p:grpSp>
      </p:grpSp>
      <p:sp>
        <p:nvSpPr>
          <p:cNvPr id="107" name="TextBox 106"/>
          <p:cNvSpPr txBox="1"/>
          <p:nvPr/>
        </p:nvSpPr>
        <p:spPr>
          <a:xfrm>
            <a:off x="2023720" y="1004864"/>
            <a:ext cx="8144559" cy="1112164"/>
          </a:xfrm>
          <a:prstGeom prst="rect">
            <a:avLst/>
          </a:prstGeom>
          <a:noFill/>
        </p:spPr>
        <p:txBody>
          <a:bodyPr wrap="square" rtlCol="0">
            <a:spAutoFit/>
          </a:bodyPr>
          <a:lstStyle/>
          <a:p>
            <a:pPr algn="ctr">
              <a:lnSpc>
                <a:spcPct val="200000"/>
              </a:lnSpc>
            </a:pPr>
            <a:r>
              <a:rPr lang="en-US" altLang="ko-KR" dirty="0">
                <a:solidFill>
                  <a:srgbClr val="606060"/>
                </a:solidFill>
                <a:latin typeface="+mj-lt"/>
              </a:rPr>
              <a:t>GCOOP Hydrogen Plus Alkaline Water</a:t>
            </a:r>
          </a:p>
          <a:p>
            <a:pPr algn="ctr">
              <a:lnSpc>
                <a:spcPct val="200000"/>
              </a:lnSpc>
            </a:pPr>
            <a:r>
              <a:rPr lang="en-US" altLang="ko-KR" dirty="0">
                <a:solidFill>
                  <a:srgbClr val="606060"/>
                </a:solidFill>
                <a:latin typeface="+mj-lt"/>
              </a:rPr>
              <a:t>consistently, </a:t>
            </a:r>
            <a:r>
              <a:rPr lang="en-US" altLang="ko-KR" dirty="0">
                <a:solidFill>
                  <a:srgbClr val="C00000"/>
                </a:solidFill>
              </a:rPr>
              <a:t>helps to support </a:t>
            </a:r>
            <a:r>
              <a:rPr lang="en-US" altLang="ko-KR" dirty="0">
                <a:solidFill>
                  <a:srgbClr val="0000FF"/>
                </a:solidFill>
                <a:latin typeface="+mj-lt"/>
              </a:rPr>
              <a:t>digestive health.</a:t>
            </a:r>
            <a:endParaRPr lang="en-US" altLang="ko-KR" dirty="0">
              <a:solidFill>
                <a:srgbClr val="606060"/>
              </a:solidFill>
              <a:latin typeface="+mj-lt"/>
            </a:endParaRPr>
          </a:p>
        </p:txBody>
      </p:sp>
      <p:sp>
        <p:nvSpPr>
          <p:cNvPr id="77" name="슬라이드 번호 개체 틀 76"/>
          <p:cNvSpPr>
            <a:spLocks noGrp="1"/>
          </p:cNvSpPr>
          <p:nvPr>
            <p:ph type="sldNum" sz="quarter" idx="12"/>
          </p:nvPr>
        </p:nvSpPr>
        <p:spPr/>
        <p:txBody>
          <a:bodyPr/>
          <a:lstStyle/>
          <a:p>
            <a:fld id="{9C2203D9-AB55-4EB8-BB06-948C9E065BB8}" type="slidenum">
              <a:rPr lang="ko-KR" altLang="en-US" smtClean="0"/>
              <a:t>7</a:t>
            </a:fld>
            <a:endParaRPr lang="ko-KR" altLang="en-US"/>
          </a:p>
        </p:txBody>
      </p:sp>
      <p:grpSp>
        <p:nvGrpSpPr>
          <p:cNvPr id="109" name="그룹 108"/>
          <p:cNvGrpSpPr/>
          <p:nvPr/>
        </p:nvGrpSpPr>
        <p:grpSpPr>
          <a:xfrm>
            <a:off x="335360" y="336004"/>
            <a:ext cx="2330766" cy="307777"/>
            <a:chOff x="395536" y="268382"/>
            <a:chExt cx="2330766" cy="307777"/>
          </a:xfrm>
          <a:effectLst>
            <a:outerShdw blurRad="50800" dist="38100" dir="2700000" algn="tl" rotWithShape="0">
              <a:prstClr val="black">
                <a:alpha val="40000"/>
              </a:prstClr>
            </a:outerShdw>
          </a:effectLst>
        </p:grpSpPr>
        <p:sp>
          <p:nvSpPr>
            <p:cNvPr id="110" name="직사각형 109"/>
            <p:cNvSpPr/>
            <p:nvPr/>
          </p:nvSpPr>
          <p:spPr bwMode="auto">
            <a:xfrm>
              <a:off x="467544" y="283815"/>
              <a:ext cx="2160240" cy="276999"/>
            </a:xfrm>
            <a:prstGeom prst="rect">
              <a:avLst/>
            </a:prstGeom>
            <a:solidFill>
              <a:schemeClr val="accent5">
                <a:lumMod val="60000"/>
                <a:lumOff val="40000"/>
              </a:schemeClr>
            </a:solidFill>
            <a:ln>
              <a:noFill/>
            </a:ln>
          </p:spPr>
          <p:txBody>
            <a:bodyPr wrap="square" rtlCol="0" anchor="ctr">
              <a:spAutoFit/>
            </a:bodyPr>
            <a:lstStyle/>
            <a:p>
              <a:pPr algn="ctr">
                <a:lnSpc>
                  <a:spcPct val="120000"/>
                </a:lnSpc>
                <a:buFont typeface="Arial" panose="020B0604020202020204" pitchFamily="34" charset="0"/>
                <a:buNone/>
              </a:pPr>
              <a:endParaRPr lang="ko-KR" altLang="en-US" sz="1000" dirty="0">
                <a:solidFill>
                  <a:schemeClr val="bg2">
                    <a:lumMod val="75000"/>
                  </a:schemeClr>
                </a:solidFill>
                <a:latin typeface="맑은 고딕" panose="020B0503020000020004" pitchFamily="50" charset="-127"/>
                <a:ea typeface="맑은 고딕" panose="020B0503020000020004" pitchFamily="50" charset="-127"/>
              </a:endParaRPr>
            </a:p>
          </p:txBody>
        </p:sp>
        <p:sp>
          <p:nvSpPr>
            <p:cNvPr id="111" name="TextBox 110"/>
            <p:cNvSpPr txBox="1"/>
            <p:nvPr/>
          </p:nvSpPr>
          <p:spPr>
            <a:xfrm>
              <a:off x="395536" y="268382"/>
              <a:ext cx="2330766" cy="307777"/>
            </a:xfrm>
            <a:prstGeom prst="rect">
              <a:avLst/>
            </a:prstGeom>
            <a:noFill/>
          </p:spPr>
          <p:txBody>
            <a:bodyPr wrap="none" rtlCol="0">
              <a:spAutoFit/>
            </a:bodyPr>
            <a:lstStyle/>
            <a:p>
              <a:r>
                <a:rPr lang="en-US" altLang="ko-KR" sz="1400" dirty="0">
                  <a:solidFill>
                    <a:schemeClr val="bg1"/>
                  </a:solidFill>
                </a:rPr>
                <a:t>Features of Alkaline Water</a:t>
              </a:r>
              <a:endParaRPr lang="ko-KR" altLang="en-US" sz="1400" dirty="0">
                <a:solidFill>
                  <a:schemeClr val="bg1"/>
                </a:solidFill>
              </a:endParaRPr>
            </a:p>
          </p:txBody>
        </p:sp>
      </p:grpSp>
      <p:sp>
        <p:nvSpPr>
          <p:cNvPr id="28" name="TextBox 27">
            <a:extLst>
              <a:ext uri="{FF2B5EF4-FFF2-40B4-BE49-F238E27FC236}">
                <a16:creationId xmlns:a16="http://schemas.microsoft.com/office/drawing/2014/main" id="{B9D45F0A-E7E1-4AA9-BEAA-A1511C02394B}"/>
              </a:ext>
            </a:extLst>
          </p:cNvPr>
          <p:cNvSpPr txBox="1"/>
          <p:nvPr/>
        </p:nvSpPr>
        <p:spPr>
          <a:xfrm>
            <a:off x="8496334" y="505281"/>
            <a:ext cx="3672408" cy="707886"/>
          </a:xfrm>
          <a:prstGeom prst="rect">
            <a:avLst/>
          </a:prstGeom>
          <a:noFill/>
        </p:spPr>
        <p:txBody>
          <a:bodyPr wrap="square">
            <a:spAutoFit/>
          </a:bodyPr>
          <a:lstStyle/>
          <a:p>
            <a:r>
              <a:rPr lang="en-US" altLang="ko-KR" sz="1000" dirty="0">
                <a:solidFill>
                  <a:schemeClr val="bg1">
                    <a:lumMod val="65000"/>
                  </a:schemeClr>
                </a:solidFill>
                <a:latin typeface="Arial" panose="020B0604020202020204" pitchFamily="34" charset="0"/>
                <a:cs typeface="Arial" panose="020B0604020202020204" pitchFamily="34" charset="0"/>
              </a:rPr>
              <a:t>※</a:t>
            </a:r>
            <a:r>
              <a:rPr lang="en-US" sz="1000" dirty="0">
                <a:solidFill>
                  <a:schemeClr val="bg1">
                    <a:lumMod val="65000"/>
                  </a:schemeClr>
                </a:solidFill>
                <a:latin typeface="Arial" panose="020B0604020202020204" pitchFamily="34" charset="0"/>
                <a:cs typeface="Arial" panose="020B0604020202020204" pitchFamily="34" charset="0"/>
              </a:rPr>
              <a:t> These statements have not been evaluated by the Food and Drug Administration. This product is not intended to diagnose, treat, prevent, or cure any disease.</a:t>
            </a:r>
          </a:p>
          <a:p>
            <a:endParaRPr lang="en-US" sz="1000" dirty="0">
              <a:solidFill>
                <a:schemeClr val="bg1">
                  <a:lumMod val="6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5197205"/>
      </p:ext>
    </p:extLst>
  </p:cSld>
  <p:clrMapOvr>
    <a:masterClrMapping/>
  </p:clrMapOvr>
  <p:extLst>
    <p:ext uri="{6950BFC3-D8DA-4A85-94F7-54DA5524770B}">
      <p188:commentRel xmlns:p188="http://schemas.microsoft.com/office/powerpoint/2018/8/main" r:id="rId3"/>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그룹 34"/>
          <p:cNvGrpSpPr/>
          <p:nvPr/>
        </p:nvGrpSpPr>
        <p:grpSpPr>
          <a:xfrm>
            <a:off x="968402" y="2212409"/>
            <a:ext cx="3399406" cy="3946465"/>
            <a:chOff x="1060271" y="2197933"/>
            <a:chExt cx="3399406" cy="3946465"/>
          </a:xfrm>
        </p:grpSpPr>
        <p:grpSp>
          <p:nvGrpSpPr>
            <p:cNvPr id="36" name="그룹 35"/>
            <p:cNvGrpSpPr/>
            <p:nvPr/>
          </p:nvGrpSpPr>
          <p:grpSpPr>
            <a:xfrm>
              <a:off x="1295789" y="2197933"/>
              <a:ext cx="3163888" cy="3545941"/>
              <a:chOff x="1200142" y="1960265"/>
              <a:chExt cx="3375948" cy="3783609"/>
            </a:xfrm>
          </p:grpSpPr>
          <p:pic>
            <p:nvPicPr>
              <p:cNvPr id="39" name="그림 3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3030" y="1960265"/>
                <a:ext cx="2800266" cy="813816"/>
              </a:xfrm>
              <a:prstGeom prst="rect">
                <a:avLst/>
              </a:prstGeom>
            </p:spPr>
          </p:pic>
          <p:sp>
            <p:nvSpPr>
              <p:cNvPr id="40" name="타원 39"/>
              <p:cNvSpPr/>
              <p:nvPr/>
            </p:nvSpPr>
            <p:spPr>
              <a:xfrm>
                <a:off x="2771800" y="2017913"/>
                <a:ext cx="818722" cy="36004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rgbClr val="474747"/>
                  </a:solidFill>
                </a:endParaRPr>
              </a:p>
            </p:txBody>
          </p:sp>
          <p:grpSp>
            <p:nvGrpSpPr>
              <p:cNvPr id="41" name="그룹 40"/>
              <p:cNvGrpSpPr/>
              <p:nvPr/>
            </p:nvGrpSpPr>
            <p:grpSpPr>
              <a:xfrm>
                <a:off x="1200142" y="2185430"/>
                <a:ext cx="3375948" cy="3558444"/>
                <a:chOff x="4860032" y="1676161"/>
                <a:chExt cx="3375948" cy="3558444"/>
              </a:xfrm>
            </p:grpSpPr>
            <p:grpSp>
              <p:nvGrpSpPr>
                <p:cNvPr id="42" name="그룹 41"/>
                <p:cNvGrpSpPr/>
                <p:nvPr/>
              </p:nvGrpSpPr>
              <p:grpSpPr>
                <a:xfrm>
                  <a:off x="4860032" y="2367174"/>
                  <a:ext cx="2798193" cy="2867431"/>
                  <a:chOff x="4860032" y="2367174"/>
                  <a:chExt cx="2798193" cy="2867431"/>
                </a:xfrm>
              </p:grpSpPr>
              <p:pic>
                <p:nvPicPr>
                  <p:cNvPr id="48" name="그림 4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0032" y="3258381"/>
                    <a:ext cx="2798193" cy="1976224"/>
                  </a:xfrm>
                  <a:prstGeom prst="rect">
                    <a:avLst/>
                  </a:prstGeom>
                </p:spPr>
              </p:pic>
              <p:pic>
                <p:nvPicPr>
                  <p:cNvPr id="49" name="그림 4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0032" y="2367174"/>
                    <a:ext cx="2779776" cy="813816"/>
                  </a:xfrm>
                  <a:prstGeom prst="rect">
                    <a:avLst/>
                  </a:prstGeom>
                </p:spPr>
              </p:pic>
            </p:grpSp>
            <p:sp>
              <p:nvSpPr>
                <p:cNvPr id="44" name="아래로 구부러진 화살표 43"/>
                <p:cNvSpPr/>
                <p:nvPr/>
              </p:nvSpPr>
              <p:spPr>
                <a:xfrm rot="16200000" flipH="1" flipV="1">
                  <a:off x="7243278" y="1805282"/>
                  <a:ext cx="875282" cy="617040"/>
                </a:xfrm>
                <a:prstGeom prst="curvedDownArrow">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rgbClr val="474747"/>
                    </a:solidFill>
                  </a:endParaRPr>
                </a:p>
              </p:txBody>
            </p:sp>
            <p:sp>
              <p:nvSpPr>
                <p:cNvPr id="45" name="TextBox 44"/>
                <p:cNvSpPr txBox="1"/>
                <p:nvPr/>
              </p:nvSpPr>
              <p:spPr>
                <a:xfrm>
                  <a:off x="6350632" y="2786881"/>
                  <a:ext cx="1885348" cy="262724"/>
                </a:xfrm>
                <a:prstGeom prst="rect">
                  <a:avLst/>
                </a:prstGeom>
                <a:noFill/>
              </p:spPr>
              <p:txBody>
                <a:bodyPr wrap="square" rtlCol="0">
                  <a:spAutoFit/>
                </a:bodyPr>
                <a:lstStyle/>
                <a:p>
                  <a:pPr algn="ctr"/>
                  <a:r>
                    <a:rPr lang="en-US" altLang="ko-KR" sz="1000" dirty="0">
                      <a:solidFill>
                        <a:srgbClr val="C00000"/>
                      </a:solidFill>
                    </a:rPr>
                    <a:t>[Alkaline Water Level 4]</a:t>
                  </a:r>
                </a:p>
              </p:txBody>
            </p:sp>
            <p:sp>
              <p:nvSpPr>
                <p:cNvPr id="46" name="타원 45"/>
                <p:cNvSpPr/>
                <p:nvPr/>
              </p:nvSpPr>
              <p:spPr>
                <a:xfrm>
                  <a:off x="6595861" y="2371423"/>
                  <a:ext cx="818722" cy="36004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rgbClr val="474747"/>
                    </a:solidFill>
                  </a:endParaRPr>
                </a:p>
              </p:txBody>
            </p:sp>
            <p:sp>
              <p:nvSpPr>
                <p:cNvPr id="47" name="TextBox 46"/>
                <p:cNvSpPr txBox="1"/>
                <p:nvPr/>
              </p:nvSpPr>
              <p:spPr>
                <a:xfrm>
                  <a:off x="6606997" y="1894341"/>
                  <a:ext cx="1201855" cy="262724"/>
                </a:xfrm>
                <a:prstGeom prst="rect">
                  <a:avLst/>
                </a:prstGeom>
                <a:noFill/>
              </p:spPr>
              <p:txBody>
                <a:bodyPr wrap="square" rtlCol="0">
                  <a:spAutoFit/>
                </a:bodyPr>
                <a:lstStyle/>
                <a:p>
                  <a:pPr algn="r"/>
                  <a:r>
                    <a:rPr lang="en-US" altLang="ko-KR" sz="1000" dirty="0">
                      <a:solidFill>
                        <a:srgbClr val="C00000"/>
                      </a:solidFill>
                    </a:rPr>
                    <a:t>[Water Source]</a:t>
                  </a:r>
                </a:p>
              </p:txBody>
            </p:sp>
          </p:grpSp>
        </p:grpSp>
        <p:sp>
          <p:nvSpPr>
            <p:cNvPr id="37" name="TextBox 36"/>
            <p:cNvSpPr txBox="1"/>
            <p:nvPr/>
          </p:nvSpPr>
          <p:spPr>
            <a:xfrm>
              <a:off x="1060271" y="5805844"/>
              <a:ext cx="3263121" cy="338554"/>
            </a:xfrm>
            <a:prstGeom prst="rect">
              <a:avLst/>
            </a:prstGeom>
            <a:noFill/>
          </p:spPr>
          <p:txBody>
            <a:bodyPr wrap="square" rtlCol="0">
              <a:spAutoFit/>
            </a:bodyPr>
            <a:lstStyle/>
            <a:p>
              <a:pPr algn="ctr"/>
              <a:r>
                <a:rPr lang="en-US" altLang="ko-KR" sz="800" dirty="0">
                  <a:solidFill>
                    <a:srgbClr val="606060"/>
                  </a:solidFill>
                </a:rPr>
                <a:t>[Image-2011 Korea Basic Science Institute</a:t>
              </a:r>
              <a:r>
                <a:rPr lang="ko-KR" altLang="en-US" sz="800" dirty="0">
                  <a:solidFill>
                    <a:srgbClr val="606060"/>
                  </a:solidFill>
                </a:rPr>
                <a:t> </a:t>
              </a:r>
              <a:r>
                <a:rPr lang="en-US" altLang="ko-KR" sz="800" dirty="0">
                  <a:solidFill>
                    <a:srgbClr val="606060"/>
                  </a:solidFill>
                </a:rPr>
                <a:t>NMR 500Mz TEST </a:t>
              </a:r>
              <a:r>
                <a:rPr lang="ko-KR" altLang="en-US" sz="800" dirty="0">
                  <a:solidFill>
                    <a:srgbClr val="606060"/>
                  </a:solidFill>
                </a:rPr>
                <a:t> </a:t>
              </a:r>
              <a:r>
                <a:rPr lang="en-US" altLang="ko-KR" sz="800" dirty="0">
                  <a:solidFill>
                    <a:srgbClr val="606060"/>
                  </a:solidFill>
                </a:rPr>
                <a:t>Report]</a:t>
              </a:r>
            </a:p>
          </p:txBody>
        </p:sp>
        <p:sp>
          <p:nvSpPr>
            <p:cNvPr id="38" name="직사각형 37"/>
            <p:cNvSpPr/>
            <p:nvPr/>
          </p:nvSpPr>
          <p:spPr>
            <a:xfrm>
              <a:off x="1408852" y="2642487"/>
              <a:ext cx="1914755" cy="454292"/>
            </a:xfrm>
            <a:prstGeom prst="rect">
              <a:avLst/>
            </a:prstGeom>
          </p:spPr>
          <p:txBody>
            <a:bodyPr wrap="none">
              <a:spAutoFit/>
            </a:bodyPr>
            <a:lstStyle/>
            <a:p>
              <a:pPr>
                <a:lnSpc>
                  <a:spcPct val="150000"/>
                </a:lnSpc>
              </a:pPr>
              <a:r>
                <a:rPr lang="en-US" altLang="ko-KR" b="1" dirty="0">
                  <a:solidFill>
                    <a:srgbClr val="C00000"/>
                  </a:solidFill>
                </a:rPr>
                <a:t>54.8% Decrease</a:t>
              </a:r>
            </a:p>
          </p:txBody>
        </p:sp>
      </p:grpSp>
      <p:graphicFrame>
        <p:nvGraphicFramePr>
          <p:cNvPr id="50" name="표 49"/>
          <p:cNvGraphicFramePr>
            <a:graphicFrameLocks noGrp="1"/>
          </p:cNvGraphicFramePr>
          <p:nvPr>
            <p:extLst>
              <p:ext uri="{D42A27DB-BD31-4B8C-83A1-F6EECF244321}">
                <p14:modId xmlns:p14="http://schemas.microsoft.com/office/powerpoint/2010/main" val="4123333794"/>
              </p:ext>
            </p:extLst>
          </p:nvPr>
        </p:nvGraphicFramePr>
        <p:xfrm>
          <a:off x="5508471" y="5599594"/>
          <a:ext cx="4980016" cy="756756"/>
        </p:xfrm>
        <a:graphic>
          <a:graphicData uri="http://schemas.openxmlformats.org/drawingml/2006/table">
            <a:tbl>
              <a:tblPr>
                <a:tableStyleId>{073A0DAA-6AF3-43AB-8588-CEC1D06C72B9}</a:tableStyleId>
              </a:tblPr>
              <a:tblGrid>
                <a:gridCol w="1333933">
                  <a:extLst>
                    <a:ext uri="{9D8B030D-6E8A-4147-A177-3AD203B41FA5}">
                      <a16:colId xmlns:a16="http://schemas.microsoft.com/office/drawing/2014/main" val="20000"/>
                    </a:ext>
                  </a:extLst>
                </a:gridCol>
                <a:gridCol w="1245004">
                  <a:extLst>
                    <a:ext uri="{9D8B030D-6E8A-4147-A177-3AD203B41FA5}">
                      <a16:colId xmlns:a16="http://schemas.microsoft.com/office/drawing/2014/main" val="20001"/>
                    </a:ext>
                  </a:extLst>
                </a:gridCol>
                <a:gridCol w="1156075">
                  <a:extLst>
                    <a:ext uri="{9D8B030D-6E8A-4147-A177-3AD203B41FA5}">
                      <a16:colId xmlns:a16="http://schemas.microsoft.com/office/drawing/2014/main" val="20002"/>
                    </a:ext>
                  </a:extLst>
                </a:gridCol>
                <a:gridCol w="1245004">
                  <a:extLst>
                    <a:ext uri="{9D8B030D-6E8A-4147-A177-3AD203B41FA5}">
                      <a16:colId xmlns:a16="http://schemas.microsoft.com/office/drawing/2014/main" val="20003"/>
                    </a:ext>
                  </a:extLst>
                </a:gridCol>
              </a:tblGrid>
              <a:tr h="378378">
                <a:tc>
                  <a:txBody>
                    <a:bodyPr/>
                    <a:lstStyle/>
                    <a:p>
                      <a:pPr algn="ctr" latinLnBrk="1"/>
                      <a:r>
                        <a:rPr lang="en-US" altLang="ko-KR" sz="1000" b="1" dirty="0">
                          <a:solidFill>
                            <a:schemeClr val="tx1">
                              <a:lumMod val="65000"/>
                              <a:lumOff val="35000"/>
                            </a:schemeClr>
                          </a:solidFill>
                        </a:rPr>
                        <a:t>Category</a:t>
                      </a:r>
                      <a:endParaRPr lang="ko-KR" altLang="en-US" sz="1000" b="1" dirty="0">
                        <a:solidFill>
                          <a:schemeClr val="tx1">
                            <a:lumMod val="65000"/>
                            <a:lumOff val="35000"/>
                          </a:schemeClr>
                        </a:solidFill>
                      </a:endParaRPr>
                    </a:p>
                  </a:txBody>
                  <a:tcPr anchor="ctr"/>
                </a:tc>
                <a:tc>
                  <a:txBody>
                    <a:bodyPr/>
                    <a:lstStyle/>
                    <a:p>
                      <a:pPr algn="ctr" latinLnBrk="1"/>
                      <a:r>
                        <a:rPr lang="en-US" altLang="ko-KR" sz="1000" b="1" dirty="0">
                          <a:solidFill>
                            <a:schemeClr val="tx1">
                              <a:lumMod val="65000"/>
                              <a:lumOff val="35000"/>
                            </a:schemeClr>
                          </a:solidFill>
                        </a:rPr>
                        <a:t>Tap Water</a:t>
                      </a:r>
                      <a:endParaRPr lang="ko-KR" altLang="en-US" sz="1000" b="1" dirty="0">
                        <a:solidFill>
                          <a:schemeClr val="tx1">
                            <a:lumMod val="65000"/>
                            <a:lumOff val="35000"/>
                          </a:schemeClr>
                        </a:solidFill>
                      </a:endParaRPr>
                    </a:p>
                  </a:txBody>
                  <a:tcPr anchor="ctr"/>
                </a:tc>
                <a:tc>
                  <a:txBody>
                    <a:bodyPr/>
                    <a:lstStyle/>
                    <a:p>
                      <a:pPr algn="ctr" latinLnBrk="1"/>
                      <a:r>
                        <a:rPr lang="en-US" altLang="ko-KR" sz="1000" b="1" dirty="0">
                          <a:solidFill>
                            <a:schemeClr val="tx1">
                              <a:lumMod val="65000"/>
                              <a:lumOff val="35000"/>
                            </a:schemeClr>
                          </a:solidFill>
                        </a:rPr>
                        <a:t>Mineral Water</a:t>
                      </a:r>
                      <a:endParaRPr lang="ko-KR" altLang="en-US" sz="1000" b="1" dirty="0">
                        <a:solidFill>
                          <a:schemeClr val="tx1">
                            <a:lumMod val="65000"/>
                            <a:lumOff val="35000"/>
                          </a:schemeClr>
                        </a:solidFill>
                      </a:endParaRPr>
                    </a:p>
                  </a:txBody>
                  <a:tcPr anchor="ctr"/>
                </a:tc>
                <a:tc>
                  <a:txBody>
                    <a:bodyPr/>
                    <a:lstStyle/>
                    <a:p>
                      <a:pPr algn="ctr" latinLnBrk="1"/>
                      <a:r>
                        <a:rPr lang="en-US" altLang="ko-KR" sz="1000" b="1" dirty="0">
                          <a:solidFill>
                            <a:schemeClr val="tx1">
                              <a:lumMod val="65000"/>
                              <a:lumOff val="35000"/>
                            </a:schemeClr>
                          </a:solidFill>
                        </a:rPr>
                        <a:t>Alkaline Water</a:t>
                      </a:r>
                      <a:endParaRPr lang="ko-KR" altLang="en-US" sz="1000" b="1" dirty="0">
                        <a:solidFill>
                          <a:schemeClr val="tx1">
                            <a:lumMod val="65000"/>
                            <a:lumOff val="35000"/>
                          </a:schemeClr>
                        </a:solidFill>
                      </a:endParaRPr>
                    </a:p>
                  </a:txBody>
                  <a:tcPr anchor="ctr"/>
                </a:tc>
                <a:extLst>
                  <a:ext uri="{0D108BD9-81ED-4DB2-BD59-A6C34878D82A}">
                    <a16:rowId xmlns:a16="http://schemas.microsoft.com/office/drawing/2014/main" val="10000"/>
                  </a:ext>
                </a:extLst>
              </a:tr>
              <a:tr h="378378">
                <a:tc>
                  <a:txBody>
                    <a:bodyPr/>
                    <a:lstStyle/>
                    <a:p>
                      <a:pPr algn="ctr" latinLnBrk="1"/>
                      <a:r>
                        <a:rPr lang="en-US" altLang="ko-KR" sz="1000" dirty="0">
                          <a:solidFill>
                            <a:schemeClr val="tx1">
                              <a:lumMod val="65000"/>
                              <a:lumOff val="35000"/>
                            </a:schemeClr>
                          </a:solidFill>
                        </a:rPr>
                        <a:t>Cluster Size</a:t>
                      </a:r>
                      <a:endParaRPr lang="en-US" altLang="ko-KR" sz="1000" baseline="0" dirty="0">
                        <a:solidFill>
                          <a:schemeClr val="tx1">
                            <a:lumMod val="65000"/>
                            <a:lumOff val="35000"/>
                          </a:schemeClr>
                        </a:solidFill>
                      </a:endParaRPr>
                    </a:p>
                  </a:txBody>
                  <a:tcPr anchor="ctr"/>
                </a:tc>
                <a:tc>
                  <a:txBody>
                    <a:bodyPr/>
                    <a:lstStyle/>
                    <a:p>
                      <a:pPr algn="ctr" latinLnBrk="1"/>
                      <a:r>
                        <a:rPr lang="en-US" altLang="ko-KR" sz="1000" dirty="0">
                          <a:solidFill>
                            <a:schemeClr val="tx1">
                              <a:lumMod val="65000"/>
                              <a:lumOff val="35000"/>
                            </a:schemeClr>
                          </a:solidFill>
                        </a:rPr>
                        <a:t>120~150Hz</a:t>
                      </a:r>
                      <a:endParaRPr lang="ko-KR" altLang="en-US" sz="1000" dirty="0">
                        <a:solidFill>
                          <a:schemeClr val="tx1">
                            <a:lumMod val="65000"/>
                            <a:lumOff val="35000"/>
                          </a:schemeClr>
                        </a:solidFill>
                      </a:endParaRPr>
                    </a:p>
                  </a:txBody>
                  <a:tcPr anchor="ctr"/>
                </a:tc>
                <a:tc>
                  <a:txBody>
                    <a:bodyPr/>
                    <a:lstStyle/>
                    <a:p>
                      <a:pPr algn="ctr" latinLnBrk="1"/>
                      <a:r>
                        <a:rPr lang="en-US" altLang="ko-KR" sz="1000" dirty="0">
                          <a:solidFill>
                            <a:schemeClr val="tx1">
                              <a:lumMod val="65000"/>
                              <a:lumOff val="35000"/>
                            </a:schemeClr>
                          </a:solidFill>
                        </a:rPr>
                        <a:t>80~100Hz</a:t>
                      </a:r>
                      <a:endParaRPr lang="ko-KR" altLang="en-US" sz="1000" dirty="0">
                        <a:solidFill>
                          <a:schemeClr val="tx1">
                            <a:lumMod val="65000"/>
                            <a:lumOff val="35000"/>
                          </a:schemeClr>
                        </a:solidFill>
                      </a:endParaRPr>
                    </a:p>
                  </a:txBody>
                  <a:tcPr anchor="ctr"/>
                </a:tc>
                <a:tc>
                  <a:txBody>
                    <a:bodyPr/>
                    <a:lstStyle/>
                    <a:p>
                      <a:pPr algn="ctr" latinLnBrk="1"/>
                      <a:r>
                        <a:rPr lang="en-US" altLang="ko-KR" sz="1000" dirty="0">
                          <a:solidFill>
                            <a:schemeClr val="tx1">
                              <a:lumMod val="65000"/>
                              <a:lumOff val="35000"/>
                            </a:schemeClr>
                          </a:solidFill>
                        </a:rPr>
                        <a:t>50~70Hz</a:t>
                      </a:r>
                      <a:endParaRPr lang="ko-KR" altLang="en-US" sz="1000" dirty="0">
                        <a:solidFill>
                          <a:schemeClr val="tx1">
                            <a:lumMod val="65000"/>
                            <a:lumOff val="35000"/>
                          </a:schemeClr>
                        </a:solidFill>
                      </a:endParaRPr>
                    </a:p>
                  </a:txBody>
                  <a:tcPr anchor="ctr"/>
                </a:tc>
                <a:extLst>
                  <a:ext uri="{0D108BD9-81ED-4DB2-BD59-A6C34878D82A}">
                    <a16:rowId xmlns:a16="http://schemas.microsoft.com/office/drawing/2014/main" val="10001"/>
                  </a:ext>
                </a:extLst>
              </a:tr>
            </a:tbl>
          </a:graphicData>
        </a:graphic>
      </p:graphicFrame>
      <p:grpSp>
        <p:nvGrpSpPr>
          <p:cNvPr id="57" name="그룹 56"/>
          <p:cNvGrpSpPr/>
          <p:nvPr/>
        </p:nvGrpSpPr>
        <p:grpSpPr>
          <a:xfrm>
            <a:off x="4969309" y="2172606"/>
            <a:ext cx="5519180" cy="3498466"/>
            <a:chOff x="4377185" y="2503618"/>
            <a:chExt cx="4260893" cy="2998732"/>
          </a:xfrm>
        </p:grpSpPr>
        <p:sp>
          <p:nvSpPr>
            <p:cNvPr id="33" name="TextBox 32"/>
            <p:cNvSpPr txBox="1"/>
            <p:nvPr/>
          </p:nvSpPr>
          <p:spPr>
            <a:xfrm>
              <a:off x="4377185" y="5031931"/>
              <a:ext cx="2148423" cy="369337"/>
            </a:xfrm>
            <a:prstGeom prst="rect">
              <a:avLst/>
            </a:prstGeom>
            <a:noFill/>
          </p:spPr>
          <p:txBody>
            <a:bodyPr wrap="square" rtlCol="0">
              <a:spAutoFit/>
            </a:bodyPr>
            <a:lstStyle/>
            <a:p>
              <a:pPr algn="ctr"/>
              <a:r>
                <a:rPr lang="en-US" altLang="ko-KR" sz="1100" dirty="0">
                  <a:solidFill>
                    <a:schemeClr val="tx1">
                      <a:lumMod val="65000"/>
                      <a:lumOff val="35000"/>
                    </a:schemeClr>
                  </a:solidFill>
                </a:rPr>
                <a:t>[A major South Korean liquor ad, featuring the clusters in alkaline water]</a:t>
              </a:r>
              <a:r>
                <a:rPr lang="ko-KR" altLang="en-US" sz="1100" dirty="0">
                  <a:solidFill>
                    <a:schemeClr val="tx1">
                      <a:lumMod val="65000"/>
                      <a:lumOff val="35000"/>
                    </a:schemeClr>
                  </a:solidFill>
                </a:rPr>
                <a:t> </a:t>
              </a:r>
              <a:endParaRPr lang="en-US" altLang="ko-KR" sz="1100" dirty="0">
                <a:solidFill>
                  <a:schemeClr val="tx1">
                    <a:lumMod val="65000"/>
                    <a:lumOff val="35000"/>
                  </a:schemeClr>
                </a:solidFill>
              </a:endParaRPr>
            </a:p>
          </p:txBody>
        </p:sp>
        <p:pic>
          <p:nvPicPr>
            <p:cNvPr id="34" name="그림 33" descr="프린트2.jpg"/>
            <p:cNvPicPr>
              <a:picLocks noChangeAspect="1"/>
            </p:cNvPicPr>
            <p:nvPr/>
          </p:nvPicPr>
          <p:blipFill>
            <a:blip r:embed="rId5" cstate="print"/>
            <a:srcRect l="38736" t="28875" r="40311" b="23182"/>
            <a:stretch>
              <a:fillRect/>
            </a:stretch>
          </p:blipFill>
          <p:spPr>
            <a:xfrm>
              <a:off x="4605630" y="2583659"/>
              <a:ext cx="1638964" cy="2417631"/>
            </a:xfrm>
            <a:prstGeom prst="rect">
              <a:avLst/>
            </a:prstGeom>
          </p:spPr>
        </p:pic>
        <p:sp>
          <p:nvSpPr>
            <p:cNvPr id="52" name="TextBox 51"/>
            <p:cNvSpPr txBox="1"/>
            <p:nvPr/>
          </p:nvSpPr>
          <p:spPr>
            <a:xfrm>
              <a:off x="6581200" y="5133013"/>
              <a:ext cx="1968991" cy="369337"/>
            </a:xfrm>
            <a:prstGeom prst="rect">
              <a:avLst/>
            </a:prstGeom>
            <a:noFill/>
          </p:spPr>
          <p:txBody>
            <a:bodyPr wrap="square" rtlCol="0">
              <a:spAutoFit/>
            </a:bodyPr>
            <a:lstStyle/>
            <a:p>
              <a:pPr algn="ctr"/>
              <a:r>
                <a:rPr lang="en-US" altLang="ko-KR" sz="1100" dirty="0">
                  <a:solidFill>
                    <a:schemeClr val="tx1">
                      <a:lumMod val="65000"/>
                      <a:lumOff val="35000"/>
                    </a:schemeClr>
                  </a:solidFill>
                </a:rPr>
                <a:t>[Smaller clusters extract more efficiently.]</a:t>
              </a:r>
              <a:r>
                <a:rPr lang="ko-KR" altLang="en-US" sz="1100" dirty="0">
                  <a:solidFill>
                    <a:schemeClr val="tx1">
                      <a:lumMod val="65000"/>
                      <a:lumOff val="35000"/>
                    </a:schemeClr>
                  </a:solidFill>
                </a:rPr>
                <a:t> </a:t>
              </a:r>
              <a:endParaRPr lang="en-US" altLang="ko-KR" sz="1100" dirty="0">
                <a:solidFill>
                  <a:schemeClr val="tx1">
                    <a:lumMod val="65000"/>
                    <a:lumOff val="35000"/>
                  </a:schemeClr>
                </a:solidFill>
              </a:endParaRPr>
            </a:p>
          </p:txBody>
        </p:sp>
        <p:grpSp>
          <p:nvGrpSpPr>
            <p:cNvPr id="53" name="그룹 52"/>
            <p:cNvGrpSpPr/>
            <p:nvPr/>
          </p:nvGrpSpPr>
          <p:grpSpPr>
            <a:xfrm>
              <a:off x="6397738" y="2503618"/>
              <a:ext cx="2240340" cy="2497671"/>
              <a:chOff x="6269959" y="2268839"/>
              <a:chExt cx="2240340" cy="2497671"/>
            </a:xfrm>
          </p:grpSpPr>
          <p:pic>
            <p:nvPicPr>
              <p:cNvPr id="54" name="Picture 2" descr="C:\Program Files\DAUM\PotPlayer\Capture\홈쇼핑 동영상(일동).wmv_20110511_192856.jpg"/>
              <p:cNvPicPr>
                <a:picLocks noChangeAspect="1" noChangeArrowheads="1"/>
              </p:cNvPicPr>
              <p:nvPr/>
            </p:nvPicPr>
            <p:blipFill rotWithShape="1">
              <a:blip r:embed="rId6">
                <a:extLst>
                  <a:ext uri="{28A0092B-C50C-407E-A947-70E740481C1C}">
                    <a14:useLocalDpi xmlns:a14="http://schemas.microsoft.com/office/drawing/2010/main" val="0"/>
                  </a:ext>
                </a:extLst>
              </a:blip>
              <a:srcRect l="40695" t="5762" r="2083" b="480"/>
              <a:stretch/>
            </p:blipFill>
            <p:spPr bwMode="auto">
              <a:xfrm>
                <a:off x="6361876" y="2348879"/>
                <a:ext cx="2148423" cy="2417631"/>
              </a:xfrm>
              <a:prstGeom prst="rect">
                <a:avLst/>
              </a:prstGeom>
              <a:noFill/>
              <a:extLst>
                <a:ext uri="{909E8E84-426E-40DD-AFC4-6F175D3DCCD1}">
                  <a14:hiddenFill xmlns:a14="http://schemas.microsoft.com/office/drawing/2010/main">
                    <a:solidFill>
                      <a:srgbClr val="FFFFFF"/>
                    </a:solidFill>
                  </a14:hiddenFill>
                </a:ext>
              </a:extLst>
            </p:spPr>
          </p:pic>
          <p:sp>
            <p:nvSpPr>
              <p:cNvPr id="55" name="AutoShape 61"/>
              <p:cNvSpPr>
                <a:spLocks noChangeArrowheads="1"/>
              </p:cNvSpPr>
              <p:nvPr/>
            </p:nvSpPr>
            <p:spPr bwMode="auto">
              <a:xfrm rot="20413828">
                <a:off x="6269959" y="2268839"/>
                <a:ext cx="1838533" cy="669206"/>
              </a:xfrm>
              <a:prstGeom prst="flowChartAlternateProcess">
                <a:avLst/>
              </a:prstGeom>
              <a:solidFill>
                <a:schemeClr val="bg1"/>
              </a:solidFill>
              <a:ln>
                <a:noFill/>
                <a:headEnd/>
                <a:tailEnd/>
              </a:ln>
            </p:spPr>
            <p:style>
              <a:lnRef idx="1">
                <a:schemeClr val="accent1"/>
              </a:lnRef>
              <a:fillRef idx="3">
                <a:schemeClr val="accent1"/>
              </a:fillRef>
              <a:effectRef idx="2">
                <a:schemeClr val="accent1"/>
              </a:effectRef>
              <a:fontRef idx="minor">
                <a:schemeClr val="lt1"/>
              </a:fontRef>
            </p:style>
            <p:txBody>
              <a:bodyPr wrap="none" anchor="ctr"/>
              <a:lstStyle/>
              <a:p>
                <a:pPr algn="ctr">
                  <a:lnSpc>
                    <a:spcPct val="150000"/>
                  </a:lnSpc>
                </a:pPr>
                <a:r>
                  <a:rPr lang="en-US" altLang="ko-KR" sz="1200" b="1" dirty="0">
                    <a:solidFill>
                      <a:srgbClr val="606060"/>
                    </a:solidFill>
                  </a:rPr>
                  <a:t>You can easily make 3 glasses of </a:t>
                </a:r>
              </a:p>
              <a:p>
                <a:pPr algn="ctr">
                  <a:lnSpc>
                    <a:spcPct val="150000"/>
                  </a:lnSpc>
                </a:pPr>
                <a:r>
                  <a:rPr lang="en-US" altLang="ko-KR" sz="1200" b="1" dirty="0">
                    <a:solidFill>
                      <a:srgbClr val="606060"/>
                    </a:solidFill>
                  </a:rPr>
                  <a:t>green tea with cold water!!!</a:t>
                </a:r>
              </a:p>
            </p:txBody>
          </p:sp>
        </p:grpSp>
      </p:grpSp>
      <p:sp>
        <p:nvSpPr>
          <p:cNvPr id="56" name="TextBox 55"/>
          <p:cNvSpPr txBox="1"/>
          <p:nvPr/>
        </p:nvSpPr>
        <p:spPr>
          <a:xfrm>
            <a:off x="1775520" y="781175"/>
            <a:ext cx="8761079" cy="1112164"/>
          </a:xfrm>
          <a:prstGeom prst="rect">
            <a:avLst/>
          </a:prstGeom>
          <a:noFill/>
        </p:spPr>
        <p:txBody>
          <a:bodyPr wrap="square" rtlCol="0">
            <a:spAutoFit/>
          </a:bodyPr>
          <a:lstStyle/>
          <a:p>
            <a:pPr algn="ctr">
              <a:lnSpc>
                <a:spcPct val="200000"/>
              </a:lnSpc>
            </a:pPr>
            <a:r>
              <a:rPr lang="en-US" altLang="ko-KR" dirty="0">
                <a:solidFill>
                  <a:srgbClr val="606060"/>
                </a:solidFill>
              </a:rPr>
              <a:t>GCOOP Hydrogen Plus Alkaline Water</a:t>
            </a:r>
          </a:p>
          <a:p>
            <a:pPr algn="ctr">
              <a:lnSpc>
                <a:spcPct val="200000"/>
              </a:lnSpc>
            </a:pPr>
            <a:r>
              <a:rPr lang="en-US" altLang="ko-KR" dirty="0">
                <a:solidFill>
                  <a:srgbClr val="606060"/>
                </a:solidFill>
              </a:rPr>
              <a:t>has small clusters, for smooth taste and </a:t>
            </a:r>
            <a:r>
              <a:rPr lang="en-US" altLang="ko-KR" dirty="0">
                <a:solidFill>
                  <a:srgbClr val="C00000"/>
                </a:solidFill>
              </a:rPr>
              <a:t>faster absorption and excretion.</a:t>
            </a:r>
          </a:p>
        </p:txBody>
      </p:sp>
      <p:sp>
        <p:nvSpPr>
          <p:cNvPr id="58" name="슬라이드 번호 개체 틀 57"/>
          <p:cNvSpPr>
            <a:spLocks noGrp="1"/>
          </p:cNvSpPr>
          <p:nvPr>
            <p:ph type="sldNum" sz="quarter" idx="12"/>
          </p:nvPr>
        </p:nvSpPr>
        <p:spPr/>
        <p:txBody>
          <a:bodyPr/>
          <a:lstStyle/>
          <a:p>
            <a:fld id="{9C2203D9-AB55-4EB8-BB06-948C9E065BB8}" type="slidenum">
              <a:rPr lang="ko-KR" altLang="en-US" smtClean="0"/>
              <a:t>8</a:t>
            </a:fld>
            <a:endParaRPr lang="ko-KR" altLang="en-US"/>
          </a:p>
        </p:txBody>
      </p:sp>
      <p:grpSp>
        <p:nvGrpSpPr>
          <p:cNvPr id="59" name="그룹 58"/>
          <p:cNvGrpSpPr/>
          <p:nvPr/>
        </p:nvGrpSpPr>
        <p:grpSpPr>
          <a:xfrm>
            <a:off x="236842" y="297684"/>
            <a:ext cx="2330766" cy="307777"/>
            <a:chOff x="402897" y="268425"/>
            <a:chExt cx="2330766" cy="307777"/>
          </a:xfrm>
          <a:effectLst>
            <a:outerShdw blurRad="50800" dist="38100" dir="2700000" algn="tl" rotWithShape="0">
              <a:prstClr val="black">
                <a:alpha val="40000"/>
              </a:prstClr>
            </a:outerShdw>
          </a:effectLst>
        </p:grpSpPr>
        <p:sp>
          <p:nvSpPr>
            <p:cNvPr id="60" name="직사각형 59"/>
            <p:cNvSpPr/>
            <p:nvPr/>
          </p:nvSpPr>
          <p:spPr bwMode="auto">
            <a:xfrm>
              <a:off x="467544" y="283815"/>
              <a:ext cx="2160240" cy="276999"/>
            </a:xfrm>
            <a:prstGeom prst="rect">
              <a:avLst/>
            </a:prstGeom>
            <a:solidFill>
              <a:schemeClr val="accent5">
                <a:lumMod val="60000"/>
                <a:lumOff val="40000"/>
              </a:schemeClr>
            </a:solidFill>
            <a:ln>
              <a:noFill/>
            </a:ln>
          </p:spPr>
          <p:txBody>
            <a:bodyPr wrap="square" rtlCol="0" anchor="ctr">
              <a:spAutoFit/>
            </a:bodyPr>
            <a:lstStyle/>
            <a:p>
              <a:pPr algn="ctr">
                <a:lnSpc>
                  <a:spcPct val="120000"/>
                </a:lnSpc>
                <a:buFont typeface="Arial" panose="020B0604020202020204" pitchFamily="34" charset="0"/>
                <a:buNone/>
              </a:pPr>
              <a:endParaRPr lang="ko-KR" altLang="en-US" sz="1000" dirty="0">
                <a:solidFill>
                  <a:schemeClr val="bg2">
                    <a:lumMod val="75000"/>
                  </a:schemeClr>
                </a:solidFill>
                <a:latin typeface="맑은 고딕" panose="020B0503020000020004" pitchFamily="50" charset="-127"/>
                <a:ea typeface="맑은 고딕" panose="020B0503020000020004" pitchFamily="50" charset="-127"/>
              </a:endParaRPr>
            </a:p>
          </p:txBody>
        </p:sp>
        <p:sp>
          <p:nvSpPr>
            <p:cNvPr id="61" name="TextBox 60"/>
            <p:cNvSpPr txBox="1"/>
            <p:nvPr/>
          </p:nvSpPr>
          <p:spPr>
            <a:xfrm>
              <a:off x="402897" y="268425"/>
              <a:ext cx="2330766" cy="307777"/>
            </a:xfrm>
            <a:prstGeom prst="rect">
              <a:avLst/>
            </a:prstGeom>
            <a:noFill/>
          </p:spPr>
          <p:txBody>
            <a:bodyPr wrap="none" rtlCol="0">
              <a:spAutoFit/>
            </a:bodyPr>
            <a:lstStyle/>
            <a:p>
              <a:r>
                <a:rPr lang="en-US" altLang="ko-KR" sz="1400" dirty="0">
                  <a:solidFill>
                    <a:schemeClr val="bg1"/>
                  </a:solidFill>
                </a:rPr>
                <a:t>Features of Alkaline Water</a:t>
              </a:r>
              <a:endParaRPr lang="ko-KR" altLang="en-US" sz="1400" dirty="0">
                <a:solidFill>
                  <a:schemeClr val="bg1"/>
                </a:solidFill>
              </a:endParaRPr>
            </a:p>
          </p:txBody>
        </p:sp>
      </p:grpSp>
      <p:sp>
        <p:nvSpPr>
          <p:cNvPr id="32" name="TextBox 31">
            <a:extLst>
              <a:ext uri="{FF2B5EF4-FFF2-40B4-BE49-F238E27FC236}">
                <a16:creationId xmlns:a16="http://schemas.microsoft.com/office/drawing/2014/main" id="{DC38ECF4-D4C4-4266-9BB5-4B4A7F724DD1}"/>
              </a:ext>
            </a:extLst>
          </p:cNvPr>
          <p:cNvSpPr txBox="1"/>
          <p:nvPr/>
        </p:nvSpPr>
        <p:spPr>
          <a:xfrm>
            <a:off x="8519592" y="474491"/>
            <a:ext cx="3672408" cy="707886"/>
          </a:xfrm>
          <a:prstGeom prst="rect">
            <a:avLst/>
          </a:prstGeom>
          <a:noFill/>
        </p:spPr>
        <p:txBody>
          <a:bodyPr wrap="square">
            <a:spAutoFit/>
          </a:bodyPr>
          <a:lstStyle/>
          <a:p>
            <a:r>
              <a:rPr lang="en-US" altLang="ko-KR" sz="1000" dirty="0">
                <a:solidFill>
                  <a:schemeClr val="bg1">
                    <a:lumMod val="65000"/>
                  </a:schemeClr>
                </a:solidFill>
                <a:latin typeface="Arial" panose="020B0604020202020204" pitchFamily="34" charset="0"/>
                <a:cs typeface="Arial" panose="020B0604020202020204" pitchFamily="34" charset="0"/>
              </a:rPr>
              <a:t>※</a:t>
            </a:r>
            <a:r>
              <a:rPr lang="en-US" sz="1000" dirty="0">
                <a:solidFill>
                  <a:schemeClr val="bg1">
                    <a:lumMod val="65000"/>
                  </a:schemeClr>
                </a:solidFill>
                <a:latin typeface="Arial" panose="020B0604020202020204" pitchFamily="34" charset="0"/>
                <a:cs typeface="Arial" panose="020B0604020202020204" pitchFamily="34" charset="0"/>
              </a:rPr>
              <a:t> These statements have not been evaluated by the Food and Drug Administration. This product is not intended to diagnose, treat, prevent, or cure any disease.</a:t>
            </a:r>
          </a:p>
          <a:p>
            <a:endParaRPr lang="en-US" sz="1000" dirty="0">
              <a:solidFill>
                <a:schemeClr val="bg1">
                  <a:lumMod val="6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548005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p:cNvSpPr txBox="1"/>
          <p:nvPr/>
        </p:nvSpPr>
        <p:spPr>
          <a:xfrm>
            <a:off x="1983889" y="1002215"/>
            <a:ext cx="8144559" cy="1112164"/>
          </a:xfrm>
          <a:prstGeom prst="rect">
            <a:avLst/>
          </a:prstGeom>
          <a:noFill/>
        </p:spPr>
        <p:txBody>
          <a:bodyPr wrap="square" rtlCol="0">
            <a:spAutoFit/>
          </a:bodyPr>
          <a:lstStyle/>
          <a:p>
            <a:pPr algn="ctr">
              <a:lnSpc>
                <a:spcPct val="200000"/>
              </a:lnSpc>
            </a:pPr>
            <a:r>
              <a:rPr lang="en-US" altLang="ko-KR" dirty="0">
                <a:solidFill>
                  <a:srgbClr val="606060"/>
                </a:solidFill>
              </a:rPr>
              <a:t>GCOOP Hydrogen Plus Alkaline Water</a:t>
            </a:r>
          </a:p>
          <a:p>
            <a:pPr algn="ctr">
              <a:lnSpc>
                <a:spcPct val="200000"/>
              </a:lnSpc>
            </a:pPr>
            <a:r>
              <a:rPr lang="en-US" altLang="ko-KR" dirty="0">
                <a:solidFill>
                  <a:srgbClr val="C00000"/>
                </a:solidFill>
              </a:rPr>
              <a:t>is rich in alkaline minerals in an ionic state</a:t>
            </a:r>
            <a:r>
              <a:rPr lang="en-US" altLang="ko-KR" dirty="0">
                <a:solidFill>
                  <a:srgbClr val="606060"/>
                </a:solidFill>
              </a:rPr>
              <a:t>.</a:t>
            </a:r>
          </a:p>
        </p:txBody>
      </p:sp>
      <p:grpSp>
        <p:nvGrpSpPr>
          <p:cNvPr id="30" name="그룹 29"/>
          <p:cNvGrpSpPr/>
          <p:nvPr/>
        </p:nvGrpSpPr>
        <p:grpSpPr>
          <a:xfrm>
            <a:off x="565632" y="2662986"/>
            <a:ext cx="5962415" cy="3479566"/>
            <a:chOff x="1111256" y="2352264"/>
            <a:chExt cx="5530502" cy="3147193"/>
          </a:xfrm>
        </p:grpSpPr>
        <p:sp>
          <p:nvSpPr>
            <p:cNvPr id="31" name="TextBox 30"/>
            <p:cNvSpPr txBox="1"/>
            <p:nvPr/>
          </p:nvSpPr>
          <p:spPr>
            <a:xfrm>
              <a:off x="1111256" y="5304592"/>
              <a:ext cx="2520279" cy="194865"/>
            </a:xfrm>
            <a:prstGeom prst="rect">
              <a:avLst/>
            </a:prstGeom>
            <a:noFill/>
          </p:spPr>
          <p:txBody>
            <a:bodyPr wrap="square" rtlCol="0">
              <a:spAutoFit/>
            </a:bodyPr>
            <a:lstStyle/>
            <a:p>
              <a:pPr algn="ctr"/>
              <a:r>
                <a:rPr lang="en-US" altLang="ko-KR" sz="800" dirty="0">
                  <a:solidFill>
                    <a:schemeClr val="tx1">
                      <a:lumMod val="65000"/>
                      <a:lumOff val="35000"/>
                    </a:schemeClr>
                  </a:solidFill>
                </a:rPr>
                <a:t>[Image-2011 Korea Conformity Laboratories Report]</a:t>
              </a:r>
              <a:r>
                <a:rPr lang="ko-KR" altLang="en-US" sz="800" dirty="0">
                  <a:solidFill>
                    <a:schemeClr val="tx1">
                      <a:lumMod val="65000"/>
                      <a:lumOff val="35000"/>
                    </a:schemeClr>
                  </a:solidFill>
                </a:rPr>
                <a:t> </a:t>
              </a:r>
              <a:endParaRPr lang="en-US" altLang="ko-KR" sz="800" dirty="0">
                <a:solidFill>
                  <a:schemeClr val="tx1">
                    <a:lumMod val="65000"/>
                    <a:lumOff val="35000"/>
                  </a:schemeClr>
                </a:solidFill>
              </a:endParaRPr>
            </a:p>
          </p:txBody>
        </p:sp>
        <p:pic>
          <p:nvPicPr>
            <p:cNvPr id="32" name="그림 3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03649" y="2352264"/>
              <a:ext cx="2007503" cy="2842624"/>
            </a:xfrm>
            <a:prstGeom prst="rect">
              <a:avLst/>
            </a:prstGeom>
          </p:spPr>
        </p:pic>
        <p:sp>
          <p:nvSpPr>
            <p:cNvPr id="33" name="줄무늬가 있는 오른쪽 화살표 32"/>
            <p:cNvSpPr/>
            <p:nvPr/>
          </p:nvSpPr>
          <p:spPr>
            <a:xfrm>
              <a:off x="3275856" y="3166092"/>
              <a:ext cx="989638" cy="957863"/>
            </a:xfrm>
            <a:prstGeom prst="stripedRightArrow">
              <a:avLst/>
            </a:prstGeom>
            <a:gradFill flip="none" rotWithShape="1">
              <a:gsLst>
                <a:gs pos="0">
                  <a:schemeClr val="bg1">
                    <a:lumMod val="50000"/>
                    <a:tint val="66000"/>
                    <a:satMod val="160000"/>
                  </a:schemeClr>
                </a:gs>
                <a:gs pos="50000">
                  <a:schemeClr val="bg1">
                    <a:lumMod val="50000"/>
                    <a:tint val="44500"/>
                    <a:satMod val="160000"/>
                  </a:schemeClr>
                </a:gs>
                <a:gs pos="100000">
                  <a:schemeClr val="bg1">
                    <a:lumMod val="50000"/>
                    <a:tint val="23500"/>
                    <a:satMod val="160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34" name="TextBox 33"/>
            <p:cNvSpPr txBox="1"/>
            <p:nvPr/>
          </p:nvSpPr>
          <p:spPr>
            <a:xfrm>
              <a:off x="3841433" y="2418433"/>
              <a:ext cx="2800325" cy="2509166"/>
            </a:xfrm>
            <a:prstGeom prst="rect">
              <a:avLst/>
            </a:prstGeom>
            <a:noFill/>
          </p:spPr>
          <p:txBody>
            <a:bodyPr wrap="square" rtlCol="0">
              <a:spAutoFit/>
            </a:bodyPr>
            <a:lstStyle/>
            <a:p>
              <a:pPr>
                <a:lnSpc>
                  <a:spcPct val="200000"/>
                </a:lnSpc>
              </a:pPr>
              <a:r>
                <a:rPr lang="en-US" altLang="ko-KR" sz="900" b="1" dirty="0">
                  <a:solidFill>
                    <a:schemeClr val="tx1">
                      <a:lumMod val="50000"/>
                      <a:lumOff val="50000"/>
                    </a:schemeClr>
                  </a:solidFill>
                </a:rPr>
                <a:t>[Unit of measure: mg/L, Rate of increase compared to water prior to ionization]</a:t>
              </a:r>
            </a:p>
            <a:p>
              <a:pPr>
                <a:lnSpc>
                  <a:spcPct val="200000"/>
                </a:lnSpc>
              </a:pPr>
              <a:r>
                <a:rPr lang="en-US" altLang="ko-KR" b="1" dirty="0">
                  <a:solidFill>
                    <a:schemeClr val="tx1">
                      <a:lumMod val="50000"/>
                      <a:lumOff val="50000"/>
                    </a:schemeClr>
                  </a:solidFill>
                </a:rPr>
                <a:t>Ca</a:t>
              </a:r>
              <a:r>
                <a:rPr lang="en-US" altLang="ko-KR" b="1" baseline="30000" dirty="0">
                  <a:solidFill>
                    <a:schemeClr val="tx1">
                      <a:lumMod val="50000"/>
                      <a:lumOff val="50000"/>
                    </a:schemeClr>
                  </a:solidFill>
                </a:rPr>
                <a:t>2+    </a:t>
              </a:r>
              <a:r>
                <a:rPr lang="en-US" altLang="ko-KR" b="1" dirty="0">
                  <a:solidFill>
                    <a:srgbClr val="C00000"/>
                  </a:solidFill>
                </a:rPr>
                <a:t>26.5%</a:t>
              </a:r>
              <a:r>
                <a:rPr lang="en-US" altLang="ko-KR" b="1" dirty="0">
                  <a:solidFill>
                    <a:schemeClr val="tx1">
                      <a:lumMod val="50000"/>
                      <a:lumOff val="50000"/>
                    </a:schemeClr>
                  </a:solidFill>
                </a:rPr>
                <a:t> Increase</a:t>
              </a:r>
            </a:p>
            <a:p>
              <a:pPr>
                <a:lnSpc>
                  <a:spcPct val="200000"/>
                </a:lnSpc>
              </a:pPr>
              <a:r>
                <a:rPr lang="en-US" altLang="ko-KR" b="1" dirty="0">
                  <a:solidFill>
                    <a:schemeClr val="tx1">
                      <a:lumMod val="50000"/>
                      <a:lumOff val="50000"/>
                    </a:schemeClr>
                  </a:solidFill>
                </a:rPr>
                <a:t>Ma</a:t>
              </a:r>
              <a:r>
                <a:rPr lang="en-US" altLang="ko-KR" b="1" baseline="30000" dirty="0">
                  <a:solidFill>
                    <a:schemeClr val="tx1">
                      <a:lumMod val="50000"/>
                      <a:lumOff val="50000"/>
                    </a:schemeClr>
                  </a:solidFill>
                </a:rPr>
                <a:t>2+  </a:t>
              </a:r>
              <a:r>
                <a:rPr lang="en-US" altLang="ko-KR" b="1" dirty="0">
                  <a:solidFill>
                    <a:srgbClr val="C00000"/>
                  </a:solidFill>
                </a:rPr>
                <a:t>14.6%</a:t>
              </a:r>
              <a:r>
                <a:rPr lang="en-US" altLang="ko-KR" b="1" dirty="0">
                  <a:solidFill>
                    <a:schemeClr val="tx1">
                      <a:lumMod val="50000"/>
                      <a:lumOff val="50000"/>
                    </a:schemeClr>
                  </a:solidFill>
                </a:rPr>
                <a:t> Increase</a:t>
              </a:r>
            </a:p>
            <a:p>
              <a:pPr>
                <a:lnSpc>
                  <a:spcPct val="200000"/>
                </a:lnSpc>
              </a:pPr>
              <a:r>
                <a:rPr lang="en-US" altLang="ko-KR" b="1" dirty="0">
                  <a:solidFill>
                    <a:schemeClr val="tx1">
                      <a:lumMod val="50000"/>
                      <a:lumOff val="50000"/>
                    </a:schemeClr>
                  </a:solidFill>
                </a:rPr>
                <a:t>Na</a:t>
              </a:r>
              <a:r>
                <a:rPr lang="en-US" altLang="ko-KR" b="1" baseline="30000" dirty="0">
                  <a:solidFill>
                    <a:schemeClr val="tx1">
                      <a:lumMod val="50000"/>
                      <a:lumOff val="50000"/>
                    </a:schemeClr>
                  </a:solidFill>
                </a:rPr>
                <a:t>+    </a:t>
              </a:r>
              <a:r>
                <a:rPr lang="en-US" altLang="ko-KR" b="1" dirty="0">
                  <a:solidFill>
                    <a:srgbClr val="C00000"/>
                  </a:solidFill>
                </a:rPr>
                <a:t>18.9%</a:t>
              </a:r>
              <a:r>
                <a:rPr lang="en-US" altLang="ko-KR" b="1" dirty="0">
                  <a:solidFill>
                    <a:schemeClr val="tx1">
                      <a:lumMod val="50000"/>
                      <a:lumOff val="50000"/>
                    </a:schemeClr>
                  </a:solidFill>
                </a:rPr>
                <a:t> Increase</a:t>
              </a:r>
            </a:p>
            <a:p>
              <a:pPr>
                <a:lnSpc>
                  <a:spcPct val="200000"/>
                </a:lnSpc>
              </a:pPr>
              <a:r>
                <a:rPr lang="en-US" altLang="ko-KR" b="1" dirty="0">
                  <a:solidFill>
                    <a:schemeClr val="tx1">
                      <a:lumMod val="50000"/>
                      <a:lumOff val="50000"/>
                    </a:schemeClr>
                  </a:solidFill>
                </a:rPr>
                <a:t>K</a:t>
              </a:r>
              <a:r>
                <a:rPr lang="en-US" altLang="ko-KR" b="1" baseline="30000" dirty="0">
                  <a:solidFill>
                    <a:schemeClr val="tx1">
                      <a:lumMod val="50000"/>
                      <a:lumOff val="50000"/>
                    </a:schemeClr>
                  </a:solidFill>
                </a:rPr>
                <a:t>+ </a:t>
              </a:r>
              <a:r>
                <a:rPr lang="en-US" altLang="ko-KR" b="1" dirty="0">
                  <a:solidFill>
                    <a:schemeClr val="tx1">
                      <a:lumMod val="50000"/>
                      <a:lumOff val="50000"/>
                    </a:schemeClr>
                  </a:solidFill>
                </a:rPr>
                <a:t>    </a:t>
              </a:r>
              <a:r>
                <a:rPr lang="en-US" altLang="ko-KR" b="1" dirty="0">
                  <a:solidFill>
                    <a:srgbClr val="C00000"/>
                  </a:solidFill>
                </a:rPr>
                <a:t>25%</a:t>
              </a:r>
              <a:r>
                <a:rPr lang="en-US" altLang="ko-KR" b="1" dirty="0">
                  <a:solidFill>
                    <a:schemeClr val="tx1">
                      <a:lumMod val="50000"/>
                      <a:lumOff val="50000"/>
                    </a:schemeClr>
                  </a:solidFill>
                </a:rPr>
                <a:t> Increase</a:t>
              </a:r>
            </a:p>
          </p:txBody>
        </p:sp>
        <p:sp>
          <p:nvSpPr>
            <p:cNvPr id="35" name="모서리가 둥근 직사각형 34"/>
            <p:cNvSpPr/>
            <p:nvPr/>
          </p:nvSpPr>
          <p:spPr>
            <a:xfrm>
              <a:off x="1475657" y="3284984"/>
              <a:ext cx="1935495" cy="720080"/>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grpSp>
        <p:nvGrpSpPr>
          <p:cNvPr id="36" name="그룹 35"/>
          <p:cNvGrpSpPr/>
          <p:nvPr/>
        </p:nvGrpSpPr>
        <p:grpSpPr>
          <a:xfrm>
            <a:off x="6816080" y="2707155"/>
            <a:ext cx="3661274" cy="3310062"/>
            <a:chOff x="5364088" y="2708920"/>
            <a:chExt cx="3067450" cy="2952328"/>
          </a:xfrm>
        </p:grpSpPr>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64088" y="2708920"/>
              <a:ext cx="3067450" cy="29523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7" name="그림 36"/>
            <p:cNvPicPr>
              <a:picLocks noChangeAspect="1"/>
            </p:cNvPicPr>
            <p:nvPr/>
          </p:nvPicPr>
          <p:blipFill>
            <a:blip r:embed="rId4" cstate="print">
              <a:clrChange>
                <a:clrFrom>
                  <a:srgbClr val="FFFFFE"/>
                </a:clrFrom>
                <a:clrTo>
                  <a:srgbClr val="FFFFFE">
                    <a:alpha val="0"/>
                  </a:srgbClr>
                </a:clrTo>
              </a:clrChange>
              <a:extLst>
                <a:ext uri="{28A0092B-C50C-407E-A947-70E740481C1C}">
                  <a14:useLocalDpi xmlns:a14="http://schemas.microsoft.com/office/drawing/2010/main" val="0"/>
                </a:ext>
              </a:extLst>
            </a:blip>
            <a:stretch>
              <a:fillRect/>
            </a:stretch>
          </p:blipFill>
          <p:spPr>
            <a:xfrm>
              <a:off x="6836309" y="4456121"/>
              <a:ext cx="471995" cy="71515"/>
            </a:xfrm>
            <a:prstGeom prst="rect">
              <a:avLst/>
            </a:prstGeom>
          </p:spPr>
        </p:pic>
      </p:grpSp>
      <p:sp>
        <p:nvSpPr>
          <p:cNvPr id="38" name="슬라이드 번호 개체 틀 37"/>
          <p:cNvSpPr>
            <a:spLocks noGrp="1"/>
          </p:cNvSpPr>
          <p:nvPr>
            <p:ph type="sldNum" sz="quarter" idx="12"/>
          </p:nvPr>
        </p:nvSpPr>
        <p:spPr>
          <a:xfrm>
            <a:off x="8832304" y="6381328"/>
            <a:ext cx="2844800" cy="365125"/>
          </a:xfrm>
        </p:spPr>
        <p:txBody>
          <a:bodyPr/>
          <a:lstStyle/>
          <a:p>
            <a:fld id="{9C2203D9-AB55-4EB8-BB06-948C9E065BB8}" type="slidenum">
              <a:rPr lang="ko-KR" altLang="en-US" smtClean="0"/>
              <a:t>9</a:t>
            </a:fld>
            <a:endParaRPr lang="ko-KR" altLang="en-US"/>
          </a:p>
        </p:txBody>
      </p:sp>
      <p:grpSp>
        <p:nvGrpSpPr>
          <p:cNvPr id="40" name="그룹 39"/>
          <p:cNvGrpSpPr/>
          <p:nvPr/>
        </p:nvGrpSpPr>
        <p:grpSpPr>
          <a:xfrm>
            <a:off x="335360" y="325742"/>
            <a:ext cx="2330766" cy="307777"/>
            <a:chOff x="395536" y="268425"/>
            <a:chExt cx="2330766" cy="307777"/>
          </a:xfrm>
          <a:effectLst>
            <a:outerShdw blurRad="50800" dist="38100" dir="2700000" algn="tl" rotWithShape="0">
              <a:prstClr val="black">
                <a:alpha val="40000"/>
              </a:prstClr>
            </a:outerShdw>
          </a:effectLst>
        </p:grpSpPr>
        <p:sp>
          <p:nvSpPr>
            <p:cNvPr id="41" name="직사각형 40"/>
            <p:cNvSpPr/>
            <p:nvPr/>
          </p:nvSpPr>
          <p:spPr bwMode="auto">
            <a:xfrm>
              <a:off x="467544" y="283815"/>
              <a:ext cx="2160240" cy="276999"/>
            </a:xfrm>
            <a:prstGeom prst="rect">
              <a:avLst/>
            </a:prstGeom>
            <a:solidFill>
              <a:schemeClr val="accent5">
                <a:lumMod val="60000"/>
                <a:lumOff val="40000"/>
              </a:schemeClr>
            </a:solidFill>
            <a:ln>
              <a:noFill/>
            </a:ln>
          </p:spPr>
          <p:txBody>
            <a:bodyPr wrap="square" rtlCol="0" anchor="ctr">
              <a:spAutoFit/>
            </a:bodyPr>
            <a:lstStyle/>
            <a:p>
              <a:pPr algn="ctr">
                <a:lnSpc>
                  <a:spcPct val="120000"/>
                </a:lnSpc>
                <a:buFont typeface="Arial" panose="020B0604020202020204" pitchFamily="34" charset="0"/>
                <a:buNone/>
              </a:pPr>
              <a:endParaRPr lang="ko-KR" altLang="en-US" sz="1000" dirty="0">
                <a:solidFill>
                  <a:schemeClr val="bg2">
                    <a:lumMod val="75000"/>
                  </a:schemeClr>
                </a:solidFill>
                <a:latin typeface="맑은 고딕" panose="020B0503020000020004" pitchFamily="50" charset="-127"/>
                <a:ea typeface="맑은 고딕" panose="020B0503020000020004" pitchFamily="50" charset="-127"/>
              </a:endParaRPr>
            </a:p>
          </p:txBody>
        </p:sp>
        <p:sp>
          <p:nvSpPr>
            <p:cNvPr id="42" name="TextBox 41"/>
            <p:cNvSpPr txBox="1"/>
            <p:nvPr/>
          </p:nvSpPr>
          <p:spPr>
            <a:xfrm>
              <a:off x="395536" y="268425"/>
              <a:ext cx="2330766" cy="307777"/>
            </a:xfrm>
            <a:prstGeom prst="rect">
              <a:avLst/>
            </a:prstGeom>
            <a:noFill/>
          </p:spPr>
          <p:txBody>
            <a:bodyPr wrap="square" rtlCol="0">
              <a:spAutoFit/>
            </a:bodyPr>
            <a:lstStyle/>
            <a:p>
              <a:r>
                <a:rPr lang="en-US" altLang="ko-KR" sz="1400" dirty="0">
                  <a:solidFill>
                    <a:schemeClr val="bg1"/>
                  </a:solidFill>
                </a:rPr>
                <a:t>Features of Alkaline Water</a:t>
              </a:r>
              <a:endParaRPr lang="ko-KR" altLang="en-US" sz="1400" dirty="0">
                <a:solidFill>
                  <a:schemeClr val="bg1"/>
                </a:solidFill>
              </a:endParaRPr>
            </a:p>
          </p:txBody>
        </p:sp>
      </p:grpSp>
      <p:sp>
        <p:nvSpPr>
          <p:cNvPr id="18" name="TextBox 17">
            <a:extLst>
              <a:ext uri="{FF2B5EF4-FFF2-40B4-BE49-F238E27FC236}">
                <a16:creationId xmlns:a16="http://schemas.microsoft.com/office/drawing/2014/main" id="{1A5EB426-35FF-44C8-B1F1-71EE39DCEF1D}"/>
              </a:ext>
            </a:extLst>
          </p:cNvPr>
          <p:cNvSpPr txBox="1"/>
          <p:nvPr/>
        </p:nvSpPr>
        <p:spPr>
          <a:xfrm>
            <a:off x="8511587" y="409439"/>
            <a:ext cx="3672408" cy="707886"/>
          </a:xfrm>
          <a:prstGeom prst="rect">
            <a:avLst/>
          </a:prstGeom>
          <a:noFill/>
        </p:spPr>
        <p:txBody>
          <a:bodyPr wrap="square">
            <a:spAutoFit/>
          </a:bodyPr>
          <a:lstStyle/>
          <a:p>
            <a:r>
              <a:rPr lang="en-US" altLang="ko-KR" sz="1000" dirty="0">
                <a:solidFill>
                  <a:schemeClr val="bg1">
                    <a:lumMod val="65000"/>
                  </a:schemeClr>
                </a:solidFill>
                <a:latin typeface="Arial" panose="020B0604020202020204" pitchFamily="34" charset="0"/>
                <a:cs typeface="Arial" panose="020B0604020202020204" pitchFamily="34" charset="0"/>
              </a:rPr>
              <a:t>※</a:t>
            </a:r>
            <a:r>
              <a:rPr lang="en-US" sz="1000" dirty="0">
                <a:solidFill>
                  <a:schemeClr val="bg1">
                    <a:lumMod val="65000"/>
                  </a:schemeClr>
                </a:solidFill>
                <a:latin typeface="Arial" panose="020B0604020202020204" pitchFamily="34" charset="0"/>
                <a:cs typeface="Arial" panose="020B0604020202020204" pitchFamily="34" charset="0"/>
              </a:rPr>
              <a:t> These statements have not been evaluated by the Food and Drug Administration. This product is not intended to diagnose, treat, prevent, or cure any disease.</a:t>
            </a:r>
          </a:p>
          <a:p>
            <a:endParaRPr lang="en-US" sz="1000" dirty="0">
              <a:solidFill>
                <a:schemeClr val="bg1">
                  <a:lumMod val="6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175803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p:cNvSpPr txBox="1"/>
          <p:nvPr/>
        </p:nvSpPr>
        <p:spPr>
          <a:xfrm>
            <a:off x="1983889" y="1002215"/>
            <a:ext cx="8144559" cy="1112164"/>
          </a:xfrm>
          <a:prstGeom prst="rect">
            <a:avLst/>
          </a:prstGeom>
          <a:noFill/>
        </p:spPr>
        <p:txBody>
          <a:bodyPr wrap="square" rtlCol="0">
            <a:spAutoFit/>
          </a:bodyPr>
          <a:lstStyle/>
          <a:p>
            <a:pPr algn="ctr">
              <a:lnSpc>
                <a:spcPct val="200000"/>
              </a:lnSpc>
            </a:pPr>
            <a:r>
              <a:rPr lang="en-US" altLang="ko-KR" dirty="0">
                <a:solidFill>
                  <a:srgbClr val="606060"/>
                </a:solidFill>
              </a:rPr>
              <a:t>GCOOP Hydrogen Plus Alkaline Water</a:t>
            </a:r>
          </a:p>
          <a:p>
            <a:pPr algn="ctr">
              <a:lnSpc>
                <a:spcPct val="200000"/>
              </a:lnSpc>
            </a:pPr>
            <a:r>
              <a:rPr lang="en-US" altLang="ko-KR" dirty="0">
                <a:solidFill>
                  <a:srgbClr val="C00000"/>
                </a:solidFill>
              </a:rPr>
              <a:t>Has Oxidation Reduction Potential</a:t>
            </a:r>
            <a:r>
              <a:rPr lang="en-US" altLang="ko-KR" dirty="0">
                <a:solidFill>
                  <a:srgbClr val="606060"/>
                </a:solidFill>
              </a:rPr>
              <a:t>.</a:t>
            </a:r>
          </a:p>
        </p:txBody>
      </p:sp>
      <p:grpSp>
        <p:nvGrpSpPr>
          <p:cNvPr id="50" name="그룹 49"/>
          <p:cNvGrpSpPr/>
          <p:nvPr/>
        </p:nvGrpSpPr>
        <p:grpSpPr>
          <a:xfrm>
            <a:off x="826369" y="2456110"/>
            <a:ext cx="3757464" cy="4298991"/>
            <a:chOff x="220383" y="1988840"/>
            <a:chExt cx="3757464" cy="4298991"/>
          </a:xfrm>
        </p:grpSpPr>
        <p:grpSp>
          <p:nvGrpSpPr>
            <p:cNvPr id="59" name="그룹 58"/>
            <p:cNvGrpSpPr/>
            <p:nvPr/>
          </p:nvGrpSpPr>
          <p:grpSpPr>
            <a:xfrm>
              <a:off x="581421" y="1988840"/>
              <a:ext cx="3014669" cy="2876888"/>
              <a:chOff x="2486025" y="2902082"/>
              <a:chExt cx="4019550" cy="3835842"/>
            </a:xfrm>
          </p:grpSpPr>
          <p:pic>
            <p:nvPicPr>
              <p:cNvPr id="64" name="Picture 2" descr="D:\알카메디\사진\클립녹실험(클립).jpg"/>
              <p:cNvPicPr>
                <a:picLocks noChangeAspect="1" noChangeArrowheads="1"/>
              </p:cNvPicPr>
              <p:nvPr/>
            </p:nvPicPr>
            <p:blipFill rotWithShape="1">
              <a:blip r:embed="rId2" cstate="print"/>
              <a:srcRect l="7355" t="38936" r="6436" b="4409"/>
              <a:stretch/>
            </p:blipFill>
            <p:spPr bwMode="auto">
              <a:xfrm>
                <a:off x="2486025" y="3286124"/>
                <a:ext cx="4019550" cy="2806701"/>
              </a:xfrm>
              <a:prstGeom prst="rect">
                <a:avLst/>
              </a:prstGeom>
              <a:noFill/>
            </p:spPr>
          </p:pic>
          <p:sp>
            <p:nvSpPr>
              <p:cNvPr id="65" name="TextBox 64"/>
              <p:cNvSpPr txBox="1"/>
              <p:nvPr/>
            </p:nvSpPr>
            <p:spPr bwMode="auto">
              <a:xfrm>
                <a:off x="2790719" y="6286520"/>
                <a:ext cx="1099411" cy="451404"/>
              </a:xfrm>
              <a:prstGeom prst="rect">
                <a:avLst/>
              </a:prstGeom>
              <a:noFill/>
            </p:spPr>
            <p:txBody>
              <a:bodyPr wrap="square">
                <a:spAutoFit/>
              </a:bodyPr>
              <a:lstStyle/>
              <a:p>
                <a:pPr>
                  <a:defRPr/>
                </a:pPr>
                <a:r>
                  <a:rPr lang="en-US" altLang="ko-KR" sz="800" dirty="0">
                    <a:solidFill>
                      <a:srgbClr val="606060"/>
                    </a:solidFill>
                  </a:rPr>
                  <a:t>[ALKALINE WATER]</a:t>
                </a:r>
                <a:endParaRPr lang="ko-KR" altLang="en-US" sz="800" dirty="0">
                  <a:solidFill>
                    <a:srgbClr val="606060"/>
                  </a:solidFill>
                </a:endParaRPr>
              </a:p>
            </p:txBody>
          </p:sp>
          <p:sp>
            <p:nvSpPr>
              <p:cNvPr id="66" name="TextBox 65"/>
              <p:cNvSpPr txBox="1"/>
              <p:nvPr/>
            </p:nvSpPr>
            <p:spPr bwMode="auto">
              <a:xfrm>
                <a:off x="4196136" y="6286520"/>
                <a:ext cx="858595" cy="451404"/>
              </a:xfrm>
              <a:prstGeom prst="rect">
                <a:avLst/>
              </a:prstGeom>
              <a:noFill/>
            </p:spPr>
            <p:txBody>
              <a:bodyPr wrap="square">
                <a:spAutoFit/>
              </a:bodyPr>
              <a:lstStyle/>
              <a:p>
                <a:pPr>
                  <a:defRPr/>
                </a:pPr>
                <a:r>
                  <a:rPr lang="en-US" altLang="ko-KR" sz="800" dirty="0">
                    <a:solidFill>
                      <a:srgbClr val="606060"/>
                    </a:solidFill>
                  </a:rPr>
                  <a:t>[TAP WATER]</a:t>
                </a:r>
                <a:endParaRPr lang="ko-KR" altLang="en-US" sz="800" dirty="0">
                  <a:solidFill>
                    <a:srgbClr val="606060"/>
                  </a:solidFill>
                </a:endParaRPr>
              </a:p>
            </p:txBody>
          </p:sp>
          <p:sp>
            <p:nvSpPr>
              <p:cNvPr id="67" name="TextBox 66"/>
              <p:cNvSpPr txBox="1"/>
              <p:nvPr/>
            </p:nvSpPr>
            <p:spPr bwMode="auto">
              <a:xfrm>
                <a:off x="5350779" y="6286520"/>
                <a:ext cx="823826" cy="451404"/>
              </a:xfrm>
              <a:prstGeom prst="rect">
                <a:avLst/>
              </a:prstGeom>
              <a:noFill/>
            </p:spPr>
            <p:txBody>
              <a:bodyPr wrap="square">
                <a:spAutoFit/>
              </a:bodyPr>
              <a:lstStyle/>
              <a:p>
                <a:pPr>
                  <a:defRPr/>
                </a:pPr>
                <a:r>
                  <a:rPr lang="en-US" altLang="ko-KR" sz="800" dirty="0">
                    <a:solidFill>
                      <a:srgbClr val="606060"/>
                    </a:solidFill>
                  </a:rPr>
                  <a:t>[ACIDIC WATER]</a:t>
                </a:r>
                <a:endParaRPr lang="ko-KR" altLang="en-US" sz="800" dirty="0">
                  <a:solidFill>
                    <a:srgbClr val="606060"/>
                  </a:solidFill>
                </a:endParaRPr>
              </a:p>
            </p:txBody>
          </p:sp>
          <p:sp>
            <p:nvSpPr>
              <p:cNvPr id="68" name="TextBox 67"/>
              <p:cNvSpPr txBox="1"/>
              <p:nvPr/>
            </p:nvSpPr>
            <p:spPr bwMode="auto">
              <a:xfrm>
                <a:off x="2629331" y="2902082"/>
                <a:ext cx="1355670" cy="369331"/>
              </a:xfrm>
              <a:prstGeom prst="rect">
                <a:avLst/>
              </a:prstGeom>
              <a:noFill/>
            </p:spPr>
            <p:txBody>
              <a:bodyPr wrap="square">
                <a:spAutoFit/>
              </a:bodyPr>
              <a:lstStyle/>
              <a:p>
                <a:pPr>
                  <a:defRPr/>
                </a:pPr>
                <a:r>
                  <a:rPr lang="en-US" altLang="ko-KR" sz="1200" b="1" dirty="0">
                    <a:solidFill>
                      <a:srgbClr val="0070C0"/>
                    </a:solidFill>
                  </a:rPr>
                  <a:t>[ORP]</a:t>
                </a:r>
                <a:endParaRPr lang="ko-KR" altLang="en-US" sz="1200" b="1" dirty="0">
                  <a:solidFill>
                    <a:srgbClr val="0070C0"/>
                  </a:solidFill>
                </a:endParaRPr>
              </a:p>
            </p:txBody>
          </p:sp>
          <p:sp>
            <p:nvSpPr>
              <p:cNvPr id="69" name="TextBox 68"/>
              <p:cNvSpPr txBox="1"/>
              <p:nvPr/>
            </p:nvSpPr>
            <p:spPr bwMode="auto">
              <a:xfrm>
                <a:off x="3933150" y="2902082"/>
                <a:ext cx="1058723" cy="369331"/>
              </a:xfrm>
              <a:prstGeom prst="rect">
                <a:avLst/>
              </a:prstGeom>
              <a:noFill/>
            </p:spPr>
            <p:txBody>
              <a:bodyPr wrap="square">
                <a:spAutoFit/>
              </a:bodyPr>
              <a:lstStyle/>
              <a:p>
                <a:pPr algn="ctr">
                  <a:defRPr/>
                </a:pPr>
                <a:r>
                  <a:rPr lang="en-US" altLang="ko-KR" sz="1200" b="1" dirty="0">
                    <a:solidFill>
                      <a:srgbClr val="C00000"/>
                    </a:solidFill>
                  </a:rPr>
                  <a:t>[OP]</a:t>
                </a:r>
                <a:endParaRPr lang="ko-KR" altLang="en-US" sz="1200" b="1" dirty="0">
                  <a:solidFill>
                    <a:srgbClr val="C00000"/>
                  </a:solidFill>
                </a:endParaRPr>
              </a:p>
            </p:txBody>
          </p:sp>
          <p:sp>
            <p:nvSpPr>
              <p:cNvPr id="70" name="TextBox 69"/>
              <p:cNvSpPr txBox="1"/>
              <p:nvPr/>
            </p:nvSpPr>
            <p:spPr bwMode="auto">
              <a:xfrm>
                <a:off x="5202092" y="2902082"/>
                <a:ext cx="1015850" cy="369331"/>
              </a:xfrm>
              <a:prstGeom prst="rect">
                <a:avLst/>
              </a:prstGeom>
              <a:noFill/>
            </p:spPr>
            <p:txBody>
              <a:bodyPr wrap="square">
                <a:spAutoFit/>
              </a:bodyPr>
              <a:lstStyle/>
              <a:p>
                <a:pPr algn="ctr">
                  <a:defRPr/>
                </a:pPr>
                <a:r>
                  <a:rPr lang="en-US" altLang="ko-KR" sz="1200" b="1" dirty="0">
                    <a:solidFill>
                      <a:srgbClr val="C00000"/>
                    </a:solidFill>
                  </a:rPr>
                  <a:t>[OP]</a:t>
                </a:r>
                <a:endParaRPr lang="ko-KR" altLang="en-US" sz="1200" b="1" dirty="0">
                  <a:solidFill>
                    <a:srgbClr val="C00000"/>
                  </a:solidFill>
                </a:endParaRPr>
              </a:p>
            </p:txBody>
          </p:sp>
        </p:grpSp>
        <p:sp>
          <p:nvSpPr>
            <p:cNvPr id="60" name="직사각형 59"/>
            <p:cNvSpPr/>
            <p:nvPr/>
          </p:nvSpPr>
          <p:spPr>
            <a:xfrm>
              <a:off x="220383" y="5071088"/>
              <a:ext cx="3757464" cy="1216743"/>
            </a:xfrm>
            <a:prstGeom prst="rect">
              <a:avLst/>
            </a:prstGeom>
          </p:spPr>
          <p:txBody>
            <a:bodyPr wrap="square">
              <a:spAutoFit/>
            </a:bodyPr>
            <a:lstStyle/>
            <a:p>
              <a:pPr algn="ctr">
                <a:lnSpc>
                  <a:spcPct val="150000"/>
                </a:lnSpc>
                <a:defRPr/>
              </a:pPr>
              <a:r>
                <a:rPr lang="en-US" altLang="ko-KR" sz="1000" b="1" dirty="0">
                  <a:solidFill>
                    <a:srgbClr val="606060"/>
                  </a:solidFill>
                  <a:latin typeface="+mn-ea"/>
                </a:rPr>
                <a:t>ORP(Oxidation Reduction Potential)</a:t>
              </a:r>
              <a:endParaRPr lang="en-US" altLang="ko-KR" sz="1000" dirty="0">
                <a:solidFill>
                  <a:srgbClr val="606060"/>
                </a:solidFill>
                <a:latin typeface="+mn-ea"/>
              </a:endParaRPr>
            </a:p>
            <a:p>
              <a:pPr algn="ctr">
                <a:lnSpc>
                  <a:spcPct val="150000"/>
                </a:lnSpc>
                <a:defRPr/>
              </a:pPr>
              <a:r>
                <a:rPr lang="en-US" sz="1000" dirty="0">
                  <a:solidFill>
                    <a:schemeClr val="tx1">
                      <a:lumMod val="65000"/>
                      <a:lumOff val="35000"/>
                    </a:schemeClr>
                  </a:solidFill>
                </a:rPr>
                <a:t>A unit (mV) indicating the oxidation/reduction potential </a:t>
              </a:r>
            </a:p>
            <a:p>
              <a:pPr algn="ctr">
                <a:lnSpc>
                  <a:spcPct val="150000"/>
                </a:lnSpc>
                <a:defRPr/>
              </a:pPr>
              <a:r>
                <a:rPr lang="en-US" sz="1000" dirty="0">
                  <a:solidFill>
                    <a:schemeClr val="tx1">
                      <a:lumMod val="65000"/>
                      <a:lumOff val="35000"/>
                    </a:schemeClr>
                  </a:solidFill>
                </a:rPr>
                <a:t>value of a substance. If the value is +, the oxidizing </a:t>
              </a:r>
            </a:p>
            <a:p>
              <a:pPr algn="ctr">
                <a:lnSpc>
                  <a:spcPct val="150000"/>
                </a:lnSpc>
                <a:defRPr/>
              </a:pPr>
              <a:r>
                <a:rPr lang="en-US" sz="1000" dirty="0">
                  <a:solidFill>
                    <a:schemeClr val="tx1">
                      <a:lumMod val="65000"/>
                      <a:lumOff val="35000"/>
                    </a:schemeClr>
                  </a:solidFill>
                </a:rPr>
                <a:t>potential is strong, and if the value is -, the reduction </a:t>
              </a:r>
            </a:p>
            <a:p>
              <a:pPr algn="ctr">
                <a:lnSpc>
                  <a:spcPct val="150000"/>
                </a:lnSpc>
                <a:defRPr/>
              </a:pPr>
              <a:r>
                <a:rPr lang="en-US" sz="1000" dirty="0">
                  <a:solidFill>
                    <a:schemeClr val="tx1">
                      <a:lumMod val="65000"/>
                      <a:lumOff val="35000"/>
                    </a:schemeClr>
                  </a:solidFill>
                </a:rPr>
                <a:t>potential is strong.</a:t>
              </a:r>
              <a:endParaRPr lang="en-US" altLang="ko-KR" sz="1000" dirty="0">
                <a:solidFill>
                  <a:schemeClr val="tx1">
                    <a:lumMod val="65000"/>
                    <a:lumOff val="35000"/>
                  </a:schemeClr>
                </a:solidFill>
                <a:latin typeface="+mn-ea"/>
              </a:endParaRPr>
            </a:p>
          </p:txBody>
        </p:sp>
        <p:sp>
          <p:nvSpPr>
            <p:cNvPr id="61" name="TextBox 60"/>
            <p:cNvSpPr txBox="1"/>
            <p:nvPr/>
          </p:nvSpPr>
          <p:spPr bwMode="auto">
            <a:xfrm>
              <a:off x="574151" y="2852936"/>
              <a:ext cx="1060351" cy="954107"/>
            </a:xfrm>
            <a:prstGeom prst="rect">
              <a:avLst/>
            </a:prstGeom>
            <a:noFill/>
          </p:spPr>
          <p:txBody>
            <a:bodyPr wrap="square">
              <a:spAutoFit/>
            </a:bodyPr>
            <a:lstStyle/>
            <a:p>
              <a:pPr algn="ctr">
                <a:defRPr/>
              </a:pPr>
              <a:r>
                <a:rPr lang="en-US" altLang="ko-KR" sz="1400" b="1" dirty="0">
                  <a:solidFill>
                    <a:srgbClr val="0070C0"/>
                  </a:solidFill>
                </a:rPr>
                <a:t>-100 ~</a:t>
              </a:r>
            </a:p>
            <a:p>
              <a:pPr algn="ctr">
                <a:defRPr/>
              </a:pPr>
              <a:r>
                <a:rPr lang="en-US" altLang="ko-KR" sz="1400" b="1" dirty="0">
                  <a:solidFill>
                    <a:srgbClr val="0070C0"/>
                  </a:solidFill>
                </a:rPr>
                <a:t>  -400mV</a:t>
              </a:r>
            </a:p>
            <a:p>
              <a:pPr algn="ctr">
                <a:defRPr/>
              </a:pPr>
              <a:r>
                <a:rPr lang="en-US" altLang="ko-KR" sz="1400" b="1" dirty="0">
                  <a:solidFill>
                    <a:srgbClr val="0070C0"/>
                  </a:solidFill>
                </a:rPr>
                <a:t>(Prevents Rust)</a:t>
              </a:r>
              <a:endParaRPr lang="ko-KR" altLang="en-US" sz="1400" b="1" dirty="0">
                <a:solidFill>
                  <a:srgbClr val="0070C0"/>
                </a:solidFill>
              </a:endParaRPr>
            </a:p>
          </p:txBody>
        </p:sp>
        <p:sp>
          <p:nvSpPr>
            <p:cNvPr id="62" name="TextBox 61"/>
            <p:cNvSpPr txBox="1"/>
            <p:nvPr/>
          </p:nvSpPr>
          <p:spPr bwMode="auto">
            <a:xfrm>
              <a:off x="1558579" y="2852936"/>
              <a:ext cx="1060351" cy="954107"/>
            </a:xfrm>
            <a:prstGeom prst="rect">
              <a:avLst/>
            </a:prstGeom>
            <a:noFill/>
          </p:spPr>
          <p:txBody>
            <a:bodyPr wrap="square">
              <a:spAutoFit/>
            </a:bodyPr>
            <a:lstStyle/>
            <a:p>
              <a:pPr algn="ctr">
                <a:defRPr/>
              </a:pPr>
              <a:r>
                <a:rPr lang="en-US" altLang="ko-KR" sz="1400" b="1" dirty="0">
                  <a:solidFill>
                    <a:srgbClr val="C00000"/>
                  </a:solidFill>
                </a:rPr>
                <a:t>+300 ~</a:t>
              </a:r>
            </a:p>
            <a:p>
              <a:pPr algn="ctr">
                <a:defRPr/>
              </a:pPr>
              <a:r>
                <a:rPr lang="en-US" altLang="ko-KR" sz="1400" b="1" dirty="0">
                  <a:solidFill>
                    <a:srgbClr val="C00000"/>
                  </a:solidFill>
                </a:rPr>
                <a:t>  +500mV</a:t>
              </a:r>
            </a:p>
            <a:p>
              <a:pPr algn="ctr">
                <a:defRPr/>
              </a:pPr>
              <a:r>
                <a:rPr lang="en-US" altLang="ko-KR" sz="1400" b="1" dirty="0">
                  <a:solidFill>
                    <a:srgbClr val="C00000"/>
                  </a:solidFill>
                </a:rPr>
                <a:t>(Rust Occurs)</a:t>
              </a:r>
              <a:endParaRPr lang="ko-KR" altLang="en-US" sz="1400" b="1" dirty="0">
                <a:solidFill>
                  <a:srgbClr val="C00000"/>
                </a:solidFill>
              </a:endParaRPr>
            </a:p>
          </p:txBody>
        </p:sp>
        <p:sp>
          <p:nvSpPr>
            <p:cNvPr id="63" name="TextBox 62"/>
            <p:cNvSpPr txBox="1"/>
            <p:nvPr/>
          </p:nvSpPr>
          <p:spPr bwMode="auto">
            <a:xfrm>
              <a:off x="2507955" y="2852936"/>
              <a:ext cx="1060351" cy="954107"/>
            </a:xfrm>
            <a:prstGeom prst="rect">
              <a:avLst/>
            </a:prstGeom>
            <a:noFill/>
          </p:spPr>
          <p:txBody>
            <a:bodyPr wrap="square">
              <a:spAutoFit/>
            </a:bodyPr>
            <a:lstStyle/>
            <a:p>
              <a:pPr algn="ctr">
                <a:defRPr/>
              </a:pPr>
              <a:r>
                <a:rPr lang="en-US" altLang="ko-KR" sz="1400" b="1" dirty="0">
                  <a:solidFill>
                    <a:srgbClr val="C00000"/>
                  </a:solidFill>
                </a:rPr>
                <a:t>+500 ~</a:t>
              </a:r>
            </a:p>
            <a:p>
              <a:pPr algn="ctr">
                <a:defRPr/>
              </a:pPr>
              <a:r>
                <a:rPr lang="en-US" altLang="ko-KR" sz="1400" b="1" dirty="0">
                  <a:solidFill>
                    <a:srgbClr val="C00000"/>
                  </a:solidFill>
                </a:rPr>
                <a:t>  +700mV</a:t>
              </a:r>
            </a:p>
            <a:p>
              <a:pPr algn="ctr">
                <a:defRPr/>
              </a:pPr>
              <a:r>
                <a:rPr lang="en-US" altLang="ko-KR" sz="1400" b="1" dirty="0">
                  <a:solidFill>
                    <a:srgbClr val="C00000"/>
                  </a:solidFill>
                </a:rPr>
                <a:t>(Rust Occurs)</a:t>
              </a:r>
              <a:endParaRPr lang="ko-KR" altLang="en-US" sz="1400" b="1" dirty="0">
                <a:solidFill>
                  <a:srgbClr val="C00000"/>
                </a:solidFill>
              </a:endParaRPr>
            </a:p>
          </p:txBody>
        </p:sp>
      </p:grpSp>
      <p:sp>
        <p:nvSpPr>
          <p:cNvPr id="51" name="TextBox 50"/>
          <p:cNvSpPr txBox="1"/>
          <p:nvPr/>
        </p:nvSpPr>
        <p:spPr>
          <a:xfrm>
            <a:off x="4836490" y="5653774"/>
            <a:ext cx="2140016" cy="755079"/>
          </a:xfrm>
          <a:prstGeom prst="rect">
            <a:avLst/>
          </a:prstGeom>
          <a:noFill/>
        </p:spPr>
        <p:txBody>
          <a:bodyPr wrap="square" rtlCol="0">
            <a:spAutoFit/>
          </a:bodyPr>
          <a:lstStyle/>
          <a:p>
            <a:pPr algn="ctr">
              <a:lnSpc>
                <a:spcPct val="150000"/>
              </a:lnSpc>
            </a:pPr>
            <a:r>
              <a:rPr lang="en-US" altLang="ko-KR" sz="1000" dirty="0">
                <a:solidFill>
                  <a:srgbClr val="606060"/>
                </a:solidFill>
              </a:rPr>
              <a:t>[</a:t>
            </a:r>
            <a:r>
              <a:rPr lang="en-US" altLang="ko-KR" sz="1000" dirty="0">
                <a:solidFill>
                  <a:schemeClr val="tx1">
                    <a:lumMod val="65000"/>
                    <a:lumOff val="35000"/>
                  </a:schemeClr>
                </a:solidFill>
              </a:rPr>
              <a:t>A major South Korean tofu ad, featuring the ORP of alkaline water</a:t>
            </a:r>
            <a:r>
              <a:rPr lang="en-US" altLang="ko-KR" sz="1000" dirty="0">
                <a:solidFill>
                  <a:srgbClr val="606060"/>
                </a:solidFill>
              </a:rPr>
              <a:t>]</a:t>
            </a:r>
          </a:p>
        </p:txBody>
      </p:sp>
      <p:grpSp>
        <p:nvGrpSpPr>
          <p:cNvPr id="52" name="그룹 51"/>
          <p:cNvGrpSpPr/>
          <p:nvPr/>
        </p:nvGrpSpPr>
        <p:grpSpPr>
          <a:xfrm>
            <a:off x="4788520" y="2585992"/>
            <a:ext cx="2347343" cy="2745568"/>
            <a:chOff x="4734596" y="1984477"/>
            <a:chExt cx="2045966" cy="2393062"/>
          </a:xfrm>
        </p:grpSpPr>
        <p:pic>
          <p:nvPicPr>
            <p:cNvPr id="57" name="그림 5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51623" y="1984477"/>
              <a:ext cx="1720821" cy="2393062"/>
            </a:xfrm>
            <a:prstGeom prst="rect">
              <a:avLst/>
            </a:prstGeom>
          </p:spPr>
        </p:pic>
        <p:sp>
          <p:nvSpPr>
            <p:cNvPr id="58" name="AutoShape 61"/>
            <p:cNvSpPr>
              <a:spLocks noChangeArrowheads="1"/>
            </p:cNvSpPr>
            <p:nvPr/>
          </p:nvSpPr>
          <p:spPr bwMode="auto">
            <a:xfrm rot="20413828">
              <a:off x="4734596" y="2790722"/>
              <a:ext cx="2045966" cy="669206"/>
            </a:xfrm>
            <a:prstGeom prst="flowChartAlternateProcess">
              <a:avLst/>
            </a:prstGeom>
            <a:solidFill>
              <a:schemeClr val="bg1"/>
            </a:solidFill>
            <a:ln>
              <a:noFill/>
              <a:headEnd/>
              <a:tailEnd/>
            </a:ln>
          </p:spPr>
          <p:style>
            <a:lnRef idx="1">
              <a:schemeClr val="accent1"/>
            </a:lnRef>
            <a:fillRef idx="3">
              <a:schemeClr val="accent1"/>
            </a:fillRef>
            <a:effectRef idx="2">
              <a:schemeClr val="accent1"/>
            </a:effectRef>
            <a:fontRef idx="minor">
              <a:schemeClr val="lt1"/>
            </a:fontRef>
          </p:style>
          <p:txBody>
            <a:bodyPr wrap="none" anchor="ctr"/>
            <a:lstStyle/>
            <a:p>
              <a:pPr algn="ctr">
                <a:lnSpc>
                  <a:spcPct val="150000"/>
                </a:lnSpc>
              </a:pPr>
              <a:r>
                <a:rPr lang="en-US" altLang="ko-KR" sz="1200" b="1" dirty="0">
                  <a:solidFill>
                    <a:srgbClr val="606060"/>
                  </a:solidFill>
                </a:rPr>
                <a:t>Reducing Oxidation Potential in </a:t>
              </a:r>
            </a:p>
            <a:p>
              <a:pPr algn="ctr">
                <a:lnSpc>
                  <a:spcPct val="150000"/>
                </a:lnSpc>
              </a:pPr>
              <a:r>
                <a:rPr lang="en-US" altLang="ko-KR" sz="1200" b="1" dirty="0">
                  <a:solidFill>
                    <a:srgbClr val="606060"/>
                  </a:solidFill>
                </a:rPr>
                <a:t>tofu to keep it fresh longer</a:t>
              </a:r>
            </a:p>
          </p:txBody>
        </p:sp>
      </p:grpSp>
      <p:grpSp>
        <p:nvGrpSpPr>
          <p:cNvPr id="53" name="그룹 52"/>
          <p:cNvGrpSpPr/>
          <p:nvPr/>
        </p:nvGrpSpPr>
        <p:grpSpPr>
          <a:xfrm>
            <a:off x="7866032" y="2507759"/>
            <a:ext cx="2622456" cy="2577795"/>
            <a:chOff x="6300192" y="2409885"/>
            <a:chExt cx="2156047" cy="2029995"/>
          </a:xfrm>
        </p:grpSpPr>
        <p:pic>
          <p:nvPicPr>
            <p:cNvPr id="55" name="Picture 3"/>
            <p:cNvPicPr>
              <a:picLocks noChangeAspect="1" noChangeArrowheads="1"/>
            </p:cNvPicPr>
            <p:nvPr/>
          </p:nvPicPr>
          <p:blipFill>
            <a:blip r:embed="rId4" cstate="print"/>
            <a:srcRect/>
            <a:stretch>
              <a:fillRect/>
            </a:stretch>
          </p:blipFill>
          <p:spPr bwMode="auto">
            <a:xfrm>
              <a:off x="6300192" y="2743319"/>
              <a:ext cx="2156047" cy="169656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6" name="AutoShape 61"/>
            <p:cNvSpPr>
              <a:spLocks noChangeArrowheads="1"/>
            </p:cNvSpPr>
            <p:nvPr/>
          </p:nvSpPr>
          <p:spPr bwMode="auto">
            <a:xfrm rot="21073538">
              <a:off x="6484260" y="2409885"/>
              <a:ext cx="1787910" cy="383891"/>
            </a:xfrm>
            <a:prstGeom prst="flowChartAlternateProcess">
              <a:avLst/>
            </a:prstGeom>
            <a:solidFill>
              <a:schemeClr val="tx1">
                <a:lumMod val="50000"/>
                <a:lumOff val="50000"/>
              </a:schemeClr>
            </a:solidFill>
            <a:ln>
              <a:noFill/>
              <a:headEnd/>
              <a:tailEnd/>
            </a:ln>
          </p:spPr>
          <p:style>
            <a:lnRef idx="1">
              <a:schemeClr val="accent1"/>
            </a:lnRef>
            <a:fillRef idx="3">
              <a:schemeClr val="accent1"/>
            </a:fillRef>
            <a:effectRef idx="2">
              <a:schemeClr val="accent1"/>
            </a:effectRef>
            <a:fontRef idx="minor">
              <a:schemeClr val="lt1"/>
            </a:fontRef>
          </p:style>
          <p:txBody>
            <a:bodyPr wrap="none" anchor="ctr"/>
            <a:lstStyle/>
            <a:p>
              <a:pPr algn="ctr">
                <a:lnSpc>
                  <a:spcPct val="150000"/>
                </a:lnSpc>
              </a:pPr>
              <a:r>
                <a:rPr lang="en-US" altLang="ko-KR" sz="1200" b="1" dirty="0">
                  <a:solidFill>
                    <a:schemeClr val="bg1"/>
                  </a:solidFill>
                </a:rPr>
                <a:t>Comparison of </a:t>
              </a:r>
            </a:p>
            <a:p>
              <a:pPr algn="ctr">
                <a:lnSpc>
                  <a:spcPct val="150000"/>
                </a:lnSpc>
              </a:pPr>
              <a:r>
                <a:rPr lang="en-US" altLang="ko-KR" sz="1200" b="1" dirty="0">
                  <a:solidFill>
                    <a:schemeClr val="bg1"/>
                  </a:solidFill>
                </a:rPr>
                <a:t>Oxidation Potential</a:t>
              </a:r>
            </a:p>
          </p:txBody>
        </p:sp>
      </p:grpSp>
      <p:sp>
        <p:nvSpPr>
          <p:cNvPr id="54" name="TextBox 53"/>
          <p:cNvSpPr txBox="1"/>
          <p:nvPr/>
        </p:nvSpPr>
        <p:spPr>
          <a:xfrm>
            <a:off x="7670112" y="5671981"/>
            <a:ext cx="2818376" cy="524246"/>
          </a:xfrm>
          <a:prstGeom prst="rect">
            <a:avLst/>
          </a:prstGeom>
          <a:noFill/>
        </p:spPr>
        <p:txBody>
          <a:bodyPr wrap="square" rtlCol="0">
            <a:spAutoFit/>
          </a:bodyPr>
          <a:lstStyle/>
          <a:p>
            <a:pPr algn="ctr">
              <a:lnSpc>
                <a:spcPct val="150000"/>
              </a:lnSpc>
            </a:pPr>
            <a:r>
              <a:rPr lang="en-US" altLang="ko-KR" sz="1000" dirty="0">
                <a:solidFill>
                  <a:srgbClr val="606060"/>
                </a:solidFill>
              </a:rPr>
              <a:t>[Fruits and vegetables washing alkaline water stay fresh longer]</a:t>
            </a:r>
          </a:p>
        </p:txBody>
      </p:sp>
      <p:sp>
        <p:nvSpPr>
          <p:cNvPr id="48" name="슬라이드 번호 개체 틀 47"/>
          <p:cNvSpPr>
            <a:spLocks noGrp="1"/>
          </p:cNvSpPr>
          <p:nvPr>
            <p:ph type="sldNum" sz="quarter" idx="12"/>
          </p:nvPr>
        </p:nvSpPr>
        <p:spPr/>
        <p:txBody>
          <a:bodyPr/>
          <a:lstStyle/>
          <a:p>
            <a:fld id="{9C2203D9-AB55-4EB8-BB06-948C9E065BB8}" type="slidenum">
              <a:rPr lang="ko-KR" altLang="en-US" smtClean="0"/>
              <a:t>10</a:t>
            </a:fld>
            <a:endParaRPr lang="ko-KR" altLang="en-US"/>
          </a:p>
        </p:txBody>
      </p:sp>
      <p:grpSp>
        <p:nvGrpSpPr>
          <p:cNvPr id="72" name="그룹 71"/>
          <p:cNvGrpSpPr/>
          <p:nvPr/>
        </p:nvGrpSpPr>
        <p:grpSpPr>
          <a:xfrm>
            <a:off x="695400" y="310742"/>
            <a:ext cx="2330766" cy="307777"/>
            <a:chOff x="414856" y="283815"/>
            <a:chExt cx="2330766" cy="307777"/>
          </a:xfrm>
          <a:effectLst>
            <a:outerShdw blurRad="50800" dist="38100" dir="2700000" algn="tl" rotWithShape="0">
              <a:prstClr val="black">
                <a:alpha val="40000"/>
              </a:prstClr>
            </a:outerShdw>
          </a:effectLst>
        </p:grpSpPr>
        <p:sp>
          <p:nvSpPr>
            <p:cNvPr id="73" name="직사각형 72"/>
            <p:cNvSpPr/>
            <p:nvPr/>
          </p:nvSpPr>
          <p:spPr bwMode="auto">
            <a:xfrm>
              <a:off x="467544" y="283815"/>
              <a:ext cx="2160240" cy="276999"/>
            </a:xfrm>
            <a:prstGeom prst="rect">
              <a:avLst/>
            </a:prstGeom>
            <a:solidFill>
              <a:schemeClr val="accent5">
                <a:lumMod val="60000"/>
                <a:lumOff val="40000"/>
              </a:schemeClr>
            </a:solidFill>
            <a:ln>
              <a:noFill/>
            </a:ln>
          </p:spPr>
          <p:txBody>
            <a:bodyPr wrap="square" rtlCol="0" anchor="ctr">
              <a:spAutoFit/>
            </a:bodyPr>
            <a:lstStyle/>
            <a:p>
              <a:pPr algn="ctr">
                <a:lnSpc>
                  <a:spcPct val="120000"/>
                </a:lnSpc>
                <a:buFont typeface="Arial" panose="020B0604020202020204" pitchFamily="34" charset="0"/>
                <a:buNone/>
              </a:pPr>
              <a:endParaRPr lang="ko-KR" altLang="en-US" sz="1000" dirty="0">
                <a:solidFill>
                  <a:schemeClr val="bg2">
                    <a:lumMod val="75000"/>
                  </a:schemeClr>
                </a:solidFill>
                <a:latin typeface="맑은 고딕" panose="020B0503020000020004" pitchFamily="50" charset="-127"/>
                <a:ea typeface="맑은 고딕" panose="020B0503020000020004" pitchFamily="50" charset="-127"/>
              </a:endParaRPr>
            </a:p>
          </p:txBody>
        </p:sp>
        <p:sp>
          <p:nvSpPr>
            <p:cNvPr id="74" name="TextBox 73"/>
            <p:cNvSpPr txBox="1"/>
            <p:nvPr/>
          </p:nvSpPr>
          <p:spPr>
            <a:xfrm>
              <a:off x="414856" y="283815"/>
              <a:ext cx="2330766" cy="307777"/>
            </a:xfrm>
            <a:prstGeom prst="rect">
              <a:avLst/>
            </a:prstGeom>
            <a:noFill/>
          </p:spPr>
          <p:txBody>
            <a:bodyPr wrap="none" rtlCol="0">
              <a:spAutoFit/>
            </a:bodyPr>
            <a:lstStyle/>
            <a:p>
              <a:r>
                <a:rPr lang="en-US" altLang="ko-KR" sz="1400" dirty="0">
                  <a:solidFill>
                    <a:schemeClr val="bg1"/>
                  </a:solidFill>
                </a:rPr>
                <a:t>Features of Alkaline Water</a:t>
              </a:r>
              <a:endParaRPr lang="ko-KR" altLang="en-US" sz="1400" dirty="0">
                <a:solidFill>
                  <a:schemeClr val="bg1"/>
                </a:solidFill>
              </a:endParaRPr>
            </a:p>
          </p:txBody>
        </p:sp>
      </p:grpSp>
      <p:sp>
        <p:nvSpPr>
          <p:cNvPr id="30" name="TextBox 29">
            <a:extLst>
              <a:ext uri="{FF2B5EF4-FFF2-40B4-BE49-F238E27FC236}">
                <a16:creationId xmlns:a16="http://schemas.microsoft.com/office/drawing/2014/main" id="{F6054711-7EE4-4D46-B2C7-52D50E2E683C}"/>
              </a:ext>
            </a:extLst>
          </p:cNvPr>
          <p:cNvSpPr txBox="1"/>
          <p:nvPr/>
        </p:nvSpPr>
        <p:spPr>
          <a:xfrm>
            <a:off x="8452852" y="359640"/>
            <a:ext cx="3672408" cy="707886"/>
          </a:xfrm>
          <a:prstGeom prst="rect">
            <a:avLst/>
          </a:prstGeom>
          <a:noFill/>
        </p:spPr>
        <p:txBody>
          <a:bodyPr wrap="square">
            <a:spAutoFit/>
          </a:bodyPr>
          <a:lstStyle/>
          <a:p>
            <a:r>
              <a:rPr lang="en-US" altLang="ko-KR" sz="1000" dirty="0">
                <a:solidFill>
                  <a:schemeClr val="bg1">
                    <a:lumMod val="65000"/>
                  </a:schemeClr>
                </a:solidFill>
                <a:latin typeface="Arial" panose="020B0604020202020204" pitchFamily="34" charset="0"/>
                <a:cs typeface="Arial" panose="020B0604020202020204" pitchFamily="34" charset="0"/>
              </a:rPr>
              <a:t>※</a:t>
            </a:r>
            <a:r>
              <a:rPr lang="en-US" sz="1000" dirty="0">
                <a:solidFill>
                  <a:schemeClr val="bg1">
                    <a:lumMod val="65000"/>
                  </a:schemeClr>
                </a:solidFill>
                <a:latin typeface="Arial" panose="020B0604020202020204" pitchFamily="34" charset="0"/>
                <a:cs typeface="Arial" panose="020B0604020202020204" pitchFamily="34" charset="0"/>
              </a:rPr>
              <a:t> These statements have not been evaluated by the Food and Drug Administration. This product is not intended to diagnose, treat, prevent, or cure any disease.</a:t>
            </a:r>
          </a:p>
          <a:p>
            <a:endParaRPr lang="en-US" sz="1000" dirty="0">
              <a:solidFill>
                <a:schemeClr val="bg1">
                  <a:lumMod val="6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394726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983889" y="1002215"/>
            <a:ext cx="8144559" cy="1112164"/>
          </a:xfrm>
          <a:prstGeom prst="rect">
            <a:avLst/>
          </a:prstGeom>
          <a:noFill/>
        </p:spPr>
        <p:txBody>
          <a:bodyPr wrap="square" rtlCol="0">
            <a:spAutoFit/>
          </a:bodyPr>
          <a:lstStyle/>
          <a:p>
            <a:pPr algn="ctr">
              <a:lnSpc>
                <a:spcPct val="200000"/>
              </a:lnSpc>
            </a:pPr>
            <a:r>
              <a:rPr lang="en-US" altLang="ko-KR" dirty="0">
                <a:solidFill>
                  <a:srgbClr val="606060"/>
                </a:solidFill>
              </a:rPr>
              <a:t>GCOOP Hydrogen Plus Alkaline Water</a:t>
            </a:r>
          </a:p>
          <a:p>
            <a:pPr algn="ctr">
              <a:lnSpc>
                <a:spcPct val="200000"/>
              </a:lnSpc>
            </a:pPr>
            <a:r>
              <a:rPr lang="en-US" altLang="ko-KR" dirty="0">
                <a:solidFill>
                  <a:srgbClr val="C00000"/>
                </a:solidFill>
              </a:rPr>
              <a:t>helps to balance the pH in our body</a:t>
            </a:r>
            <a:r>
              <a:rPr lang="en-US" altLang="ko-KR" dirty="0">
                <a:solidFill>
                  <a:srgbClr val="606060"/>
                </a:solidFill>
              </a:rPr>
              <a:t>.</a:t>
            </a:r>
          </a:p>
        </p:txBody>
      </p:sp>
      <p:pic>
        <p:nvPicPr>
          <p:cNvPr id="32" name="그림 3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1464" y="3139906"/>
            <a:ext cx="3599641" cy="2209639"/>
          </a:xfrm>
          <a:prstGeom prst="rect">
            <a:avLst/>
          </a:prstGeom>
        </p:spPr>
      </p:pic>
      <p:sp>
        <p:nvSpPr>
          <p:cNvPr id="33" name="TextBox 32"/>
          <p:cNvSpPr txBox="1"/>
          <p:nvPr/>
        </p:nvSpPr>
        <p:spPr>
          <a:xfrm>
            <a:off x="1271464" y="5531023"/>
            <a:ext cx="3176376" cy="610616"/>
          </a:xfrm>
          <a:prstGeom prst="rect">
            <a:avLst/>
          </a:prstGeom>
          <a:noFill/>
        </p:spPr>
        <p:txBody>
          <a:bodyPr wrap="square" rtlCol="0">
            <a:spAutoFit/>
          </a:bodyPr>
          <a:lstStyle/>
          <a:p>
            <a:pPr algn="ctr">
              <a:lnSpc>
                <a:spcPct val="150000"/>
              </a:lnSpc>
            </a:pPr>
            <a:r>
              <a:rPr lang="en-US" altLang="ko-KR" sz="1200" dirty="0">
                <a:solidFill>
                  <a:srgbClr val="606060"/>
                </a:solidFill>
              </a:rPr>
              <a:t>KBS-Know What You Eat for Maximum Benefit</a:t>
            </a:r>
          </a:p>
        </p:txBody>
      </p:sp>
      <p:sp>
        <p:nvSpPr>
          <p:cNvPr id="34" name="TextBox 33"/>
          <p:cNvSpPr txBox="1"/>
          <p:nvPr/>
        </p:nvSpPr>
        <p:spPr>
          <a:xfrm>
            <a:off x="6924363" y="5531023"/>
            <a:ext cx="3176376" cy="610616"/>
          </a:xfrm>
          <a:prstGeom prst="rect">
            <a:avLst/>
          </a:prstGeom>
          <a:noFill/>
        </p:spPr>
        <p:txBody>
          <a:bodyPr wrap="square" rtlCol="0">
            <a:spAutoFit/>
          </a:bodyPr>
          <a:lstStyle/>
          <a:p>
            <a:pPr algn="ctr">
              <a:lnSpc>
                <a:spcPct val="150000"/>
              </a:lnSpc>
            </a:pPr>
            <a:r>
              <a:rPr lang="en-US" altLang="ko-KR" sz="1200" dirty="0">
                <a:solidFill>
                  <a:srgbClr val="606060"/>
                </a:solidFill>
              </a:rPr>
              <a:t>Imbalance in pH due to high consumption of acidic foods</a:t>
            </a:r>
          </a:p>
        </p:txBody>
      </p:sp>
      <p:pic>
        <p:nvPicPr>
          <p:cNvPr id="36" name="그림 3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81317" y="2800247"/>
            <a:ext cx="2600846" cy="2493450"/>
          </a:xfrm>
          <a:prstGeom prst="rect">
            <a:avLst/>
          </a:prstGeom>
        </p:spPr>
      </p:pic>
      <p:sp>
        <p:nvSpPr>
          <p:cNvPr id="38" name="슬라이드 번호 개체 틀 37"/>
          <p:cNvSpPr>
            <a:spLocks noGrp="1"/>
          </p:cNvSpPr>
          <p:nvPr>
            <p:ph type="sldNum" sz="quarter" idx="12"/>
          </p:nvPr>
        </p:nvSpPr>
        <p:spPr/>
        <p:txBody>
          <a:bodyPr/>
          <a:lstStyle/>
          <a:p>
            <a:fld id="{9C2203D9-AB55-4EB8-BB06-948C9E065BB8}" type="slidenum">
              <a:rPr lang="ko-KR" altLang="en-US" smtClean="0"/>
              <a:t>11</a:t>
            </a:fld>
            <a:endParaRPr lang="ko-KR" altLang="en-US"/>
          </a:p>
        </p:txBody>
      </p:sp>
      <p:grpSp>
        <p:nvGrpSpPr>
          <p:cNvPr id="39" name="그룹 38"/>
          <p:cNvGrpSpPr/>
          <p:nvPr/>
        </p:nvGrpSpPr>
        <p:grpSpPr>
          <a:xfrm>
            <a:off x="610137" y="312911"/>
            <a:ext cx="2330766" cy="307777"/>
            <a:chOff x="382281" y="271685"/>
            <a:chExt cx="2330766" cy="307777"/>
          </a:xfrm>
          <a:effectLst>
            <a:outerShdw blurRad="50800" dist="38100" dir="2700000" algn="tl" rotWithShape="0">
              <a:prstClr val="black">
                <a:alpha val="40000"/>
              </a:prstClr>
            </a:outerShdw>
          </a:effectLst>
        </p:grpSpPr>
        <p:sp>
          <p:nvSpPr>
            <p:cNvPr id="40" name="직사각형 39"/>
            <p:cNvSpPr/>
            <p:nvPr/>
          </p:nvSpPr>
          <p:spPr bwMode="auto">
            <a:xfrm>
              <a:off x="467544" y="283815"/>
              <a:ext cx="2160240" cy="276999"/>
            </a:xfrm>
            <a:prstGeom prst="rect">
              <a:avLst/>
            </a:prstGeom>
            <a:solidFill>
              <a:schemeClr val="accent5">
                <a:lumMod val="60000"/>
                <a:lumOff val="40000"/>
              </a:schemeClr>
            </a:solidFill>
            <a:ln>
              <a:noFill/>
            </a:ln>
          </p:spPr>
          <p:txBody>
            <a:bodyPr wrap="square" rtlCol="0" anchor="ctr">
              <a:spAutoFit/>
            </a:bodyPr>
            <a:lstStyle/>
            <a:p>
              <a:pPr algn="ctr">
                <a:lnSpc>
                  <a:spcPct val="120000"/>
                </a:lnSpc>
                <a:buFont typeface="Arial" panose="020B0604020202020204" pitchFamily="34" charset="0"/>
                <a:buNone/>
              </a:pPr>
              <a:endParaRPr lang="ko-KR" altLang="en-US" sz="1000" dirty="0">
                <a:solidFill>
                  <a:schemeClr val="bg2">
                    <a:lumMod val="75000"/>
                  </a:schemeClr>
                </a:solidFill>
                <a:latin typeface="맑은 고딕" panose="020B0503020000020004" pitchFamily="50" charset="-127"/>
                <a:ea typeface="맑은 고딕" panose="020B0503020000020004" pitchFamily="50" charset="-127"/>
              </a:endParaRPr>
            </a:p>
          </p:txBody>
        </p:sp>
        <p:sp>
          <p:nvSpPr>
            <p:cNvPr id="41" name="TextBox 40"/>
            <p:cNvSpPr txBox="1"/>
            <p:nvPr/>
          </p:nvSpPr>
          <p:spPr>
            <a:xfrm>
              <a:off x="382281" y="271685"/>
              <a:ext cx="2330766" cy="307777"/>
            </a:xfrm>
            <a:prstGeom prst="rect">
              <a:avLst/>
            </a:prstGeom>
            <a:noFill/>
          </p:spPr>
          <p:txBody>
            <a:bodyPr wrap="none" rtlCol="0">
              <a:spAutoFit/>
            </a:bodyPr>
            <a:lstStyle/>
            <a:p>
              <a:r>
                <a:rPr lang="en-US" altLang="ko-KR" sz="1400" dirty="0">
                  <a:solidFill>
                    <a:schemeClr val="bg1"/>
                  </a:solidFill>
                </a:rPr>
                <a:t>Features of Alkaline Water</a:t>
              </a:r>
              <a:endParaRPr lang="ko-KR" altLang="en-US" sz="1400" dirty="0">
                <a:solidFill>
                  <a:schemeClr val="bg1"/>
                </a:solidFill>
              </a:endParaRPr>
            </a:p>
          </p:txBody>
        </p:sp>
      </p:grpSp>
      <p:sp>
        <p:nvSpPr>
          <p:cNvPr id="13" name="TextBox 12">
            <a:extLst>
              <a:ext uri="{FF2B5EF4-FFF2-40B4-BE49-F238E27FC236}">
                <a16:creationId xmlns:a16="http://schemas.microsoft.com/office/drawing/2014/main" id="{2B841BB0-2804-494A-B21E-045122EE476E}"/>
              </a:ext>
            </a:extLst>
          </p:cNvPr>
          <p:cNvSpPr txBox="1"/>
          <p:nvPr/>
        </p:nvSpPr>
        <p:spPr>
          <a:xfrm>
            <a:off x="8287792" y="474624"/>
            <a:ext cx="3744416" cy="707886"/>
          </a:xfrm>
          <a:prstGeom prst="rect">
            <a:avLst/>
          </a:prstGeom>
          <a:noFill/>
        </p:spPr>
        <p:txBody>
          <a:bodyPr wrap="square">
            <a:spAutoFit/>
          </a:bodyPr>
          <a:lstStyle/>
          <a:p>
            <a:r>
              <a:rPr lang="en-US" altLang="ko-KR" sz="1000" dirty="0">
                <a:solidFill>
                  <a:schemeClr val="bg1">
                    <a:lumMod val="65000"/>
                  </a:schemeClr>
                </a:solidFill>
                <a:latin typeface="Arial" panose="020B0604020202020204" pitchFamily="34" charset="0"/>
                <a:cs typeface="Arial" panose="020B0604020202020204" pitchFamily="34" charset="0"/>
              </a:rPr>
              <a:t>※</a:t>
            </a:r>
            <a:r>
              <a:rPr lang="en-US" sz="1000" dirty="0">
                <a:solidFill>
                  <a:schemeClr val="bg1">
                    <a:lumMod val="65000"/>
                  </a:schemeClr>
                </a:solidFill>
                <a:latin typeface="Arial" panose="020B0604020202020204" pitchFamily="34" charset="0"/>
                <a:cs typeface="Arial" panose="020B0604020202020204" pitchFamily="34" charset="0"/>
              </a:rPr>
              <a:t> These statements have not been evaluated by the Food and Drug Administration. This product is not intended to diagnose, treat, prevent, or cure any disease.</a:t>
            </a:r>
          </a:p>
          <a:p>
            <a:endParaRPr lang="en-US" sz="1000" dirty="0">
              <a:solidFill>
                <a:schemeClr val="bg1">
                  <a:lumMod val="6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898647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슬라이드 번호 개체 틀 37"/>
          <p:cNvSpPr>
            <a:spLocks noGrp="1"/>
          </p:cNvSpPr>
          <p:nvPr>
            <p:ph type="sldNum" sz="quarter" idx="12"/>
          </p:nvPr>
        </p:nvSpPr>
        <p:spPr>
          <a:xfrm>
            <a:off x="9768408" y="6436122"/>
            <a:ext cx="2133600" cy="365125"/>
          </a:xfrm>
        </p:spPr>
        <p:txBody>
          <a:bodyPr/>
          <a:lstStyle/>
          <a:p>
            <a:fld id="{9C2203D9-AB55-4EB8-BB06-948C9E065BB8}" type="slidenum">
              <a:rPr lang="ko-KR" altLang="en-US" smtClean="0"/>
              <a:t>12</a:t>
            </a:fld>
            <a:endParaRPr lang="ko-KR" altLang="en-US"/>
          </a:p>
        </p:txBody>
      </p:sp>
      <p:graphicFrame>
        <p:nvGraphicFramePr>
          <p:cNvPr id="16" name="표 15"/>
          <p:cNvGraphicFramePr>
            <a:graphicFrameLocks noGrp="1"/>
          </p:cNvGraphicFramePr>
          <p:nvPr>
            <p:extLst>
              <p:ext uri="{D42A27DB-BD31-4B8C-83A1-F6EECF244321}">
                <p14:modId xmlns:p14="http://schemas.microsoft.com/office/powerpoint/2010/main" val="1914703192"/>
              </p:ext>
            </p:extLst>
          </p:nvPr>
        </p:nvGraphicFramePr>
        <p:xfrm>
          <a:off x="911422" y="836714"/>
          <a:ext cx="10369154" cy="5485260"/>
        </p:xfrm>
        <a:graphic>
          <a:graphicData uri="http://schemas.openxmlformats.org/drawingml/2006/table">
            <a:tbl>
              <a:tblPr>
                <a:tableStyleId>{073A0DAA-6AF3-43AB-8588-CEC1D06C72B9}</a:tableStyleId>
              </a:tblPr>
              <a:tblGrid>
                <a:gridCol w="1601653">
                  <a:extLst>
                    <a:ext uri="{9D8B030D-6E8A-4147-A177-3AD203B41FA5}">
                      <a16:colId xmlns:a16="http://schemas.microsoft.com/office/drawing/2014/main" val="20000"/>
                    </a:ext>
                  </a:extLst>
                </a:gridCol>
                <a:gridCol w="1854733">
                  <a:extLst>
                    <a:ext uri="{9D8B030D-6E8A-4147-A177-3AD203B41FA5}">
                      <a16:colId xmlns:a16="http://schemas.microsoft.com/office/drawing/2014/main" val="20001"/>
                    </a:ext>
                  </a:extLst>
                </a:gridCol>
                <a:gridCol w="1728192">
                  <a:extLst>
                    <a:ext uri="{9D8B030D-6E8A-4147-A177-3AD203B41FA5}">
                      <a16:colId xmlns:a16="http://schemas.microsoft.com/office/drawing/2014/main" val="20002"/>
                    </a:ext>
                  </a:extLst>
                </a:gridCol>
                <a:gridCol w="1637235">
                  <a:extLst>
                    <a:ext uri="{9D8B030D-6E8A-4147-A177-3AD203B41FA5}">
                      <a16:colId xmlns:a16="http://schemas.microsoft.com/office/drawing/2014/main" val="20003"/>
                    </a:ext>
                  </a:extLst>
                </a:gridCol>
                <a:gridCol w="1625360">
                  <a:extLst>
                    <a:ext uri="{9D8B030D-6E8A-4147-A177-3AD203B41FA5}">
                      <a16:colId xmlns:a16="http://schemas.microsoft.com/office/drawing/2014/main" val="20004"/>
                    </a:ext>
                  </a:extLst>
                </a:gridCol>
                <a:gridCol w="1921981">
                  <a:extLst>
                    <a:ext uri="{9D8B030D-6E8A-4147-A177-3AD203B41FA5}">
                      <a16:colId xmlns:a16="http://schemas.microsoft.com/office/drawing/2014/main" val="20005"/>
                    </a:ext>
                  </a:extLst>
                </a:gridCol>
              </a:tblGrid>
              <a:tr h="874957">
                <a:tc>
                  <a:txBody>
                    <a:bodyPr/>
                    <a:lstStyle/>
                    <a:p>
                      <a:pPr algn="ctr" latinLnBrk="1"/>
                      <a:r>
                        <a:rPr lang="en-US" altLang="ko-KR" sz="1400" b="1" dirty="0">
                          <a:solidFill>
                            <a:schemeClr val="tx1">
                              <a:lumMod val="65000"/>
                              <a:lumOff val="35000"/>
                            </a:schemeClr>
                          </a:solidFill>
                          <a:latin typeface="+mn-lt"/>
                        </a:rPr>
                        <a:t>Comparison</a:t>
                      </a:r>
                      <a:endParaRPr lang="ko-KR" altLang="en-US" sz="1400" b="1" dirty="0">
                        <a:solidFill>
                          <a:schemeClr val="tx1">
                            <a:lumMod val="65000"/>
                            <a:lumOff val="35000"/>
                          </a:schemeClr>
                        </a:solidFill>
                        <a:latin typeface="+mn-lt"/>
                      </a:endParaRPr>
                    </a:p>
                  </a:txBody>
                  <a:tcPr marL="114526" marR="114526" marT="57263" marB="57263" anchor="ctr"/>
                </a:tc>
                <a:tc>
                  <a:txBody>
                    <a:bodyPr/>
                    <a:lstStyle/>
                    <a:p>
                      <a:pPr algn="ctr" latinLnBrk="1"/>
                      <a:r>
                        <a:rPr lang="en-US" altLang="ko-KR" sz="1400" b="1" dirty="0">
                          <a:solidFill>
                            <a:srgbClr val="C00000"/>
                          </a:solidFill>
                          <a:latin typeface="+mn-lt"/>
                        </a:rPr>
                        <a:t>Water Ionizer</a:t>
                      </a:r>
                    </a:p>
                    <a:p>
                      <a:pPr algn="ctr" latinLnBrk="1"/>
                      <a:r>
                        <a:rPr lang="en-US" altLang="ko-KR" sz="1400" b="1" dirty="0">
                          <a:solidFill>
                            <a:srgbClr val="C00000"/>
                          </a:solidFill>
                          <a:latin typeface="+mn-lt"/>
                        </a:rPr>
                        <a:t>(Alkaline Water)</a:t>
                      </a:r>
                      <a:endParaRPr lang="ko-KR" altLang="en-US" sz="1400" b="1" dirty="0">
                        <a:solidFill>
                          <a:srgbClr val="C00000"/>
                        </a:solidFill>
                        <a:latin typeface="+mn-lt"/>
                      </a:endParaRPr>
                    </a:p>
                  </a:txBody>
                  <a:tcPr marL="114526" marR="114526" marT="57263" marB="57263" anchor="ctr"/>
                </a:tc>
                <a:tc>
                  <a:txBody>
                    <a:bodyPr/>
                    <a:lstStyle/>
                    <a:p>
                      <a:pPr algn="ctr" latinLnBrk="1"/>
                      <a:r>
                        <a:rPr lang="en-US" altLang="ko-KR" sz="1400" b="1" dirty="0">
                          <a:solidFill>
                            <a:srgbClr val="0000FF"/>
                          </a:solidFill>
                          <a:latin typeface="+mn-lt"/>
                        </a:rPr>
                        <a:t>Hydrogen Generator</a:t>
                      </a:r>
                    </a:p>
                    <a:p>
                      <a:pPr algn="ctr" latinLnBrk="1"/>
                      <a:r>
                        <a:rPr lang="en-US" altLang="ko-KR" sz="1400" b="1" dirty="0">
                          <a:solidFill>
                            <a:srgbClr val="0000FF"/>
                          </a:solidFill>
                          <a:latin typeface="+mn-lt"/>
                        </a:rPr>
                        <a:t>(Portable)</a:t>
                      </a:r>
                      <a:endParaRPr lang="ko-KR" altLang="en-US" sz="1400" b="1" dirty="0">
                        <a:solidFill>
                          <a:srgbClr val="0000FF"/>
                        </a:solidFill>
                        <a:latin typeface="+mn-lt"/>
                      </a:endParaRPr>
                    </a:p>
                  </a:txBody>
                  <a:tcPr marL="114526" marR="114526" marT="57263" marB="57263" anchor="ctr"/>
                </a:tc>
                <a:tc>
                  <a:txBody>
                    <a:bodyPr/>
                    <a:lstStyle/>
                    <a:p>
                      <a:pPr algn="ctr" latinLnBrk="1"/>
                      <a:r>
                        <a:rPr lang="en-US" altLang="ko-KR" sz="1400" b="1" dirty="0">
                          <a:solidFill>
                            <a:srgbClr val="00B050"/>
                          </a:solidFill>
                          <a:latin typeface="+mn-lt"/>
                        </a:rPr>
                        <a:t>RO Filter</a:t>
                      </a:r>
                    </a:p>
                    <a:p>
                      <a:pPr algn="ctr" latinLnBrk="1"/>
                      <a:r>
                        <a:rPr lang="en-US" altLang="ko-KR" sz="1400" b="1" dirty="0">
                          <a:solidFill>
                            <a:srgbClr val="00B050"/>
                          </a:solidFill>
                          <a:latin typeface="+mn-lt"/>
                        </a:rPr>
                        <a:t>(Filtered Water)</a:t>
                      </a:r>
                      <a:endParaRPr lang="ko-KR" altLang="en-US" sz="1400" b="1" dirty="0">
                        <a:solidFill>
                          <a:srgbClr val="00B050"/>
                        </a:solidFill>
                        <a:latin typeface="+mn-lt"/>
                      </a:endParaRPr>
                    </a:p>
                  </a:txBody>
                  <a:tcPr marL="114526" marR="114526" marT="57263" marB="57263" anchor="ctr"/>
                </a:tc>
                <a:tc>
                  <a:txBody>
                    <a:bodyPr/>
                    <a:lstStyle/>
                    <a:p>
                      <a:pPr algn="ctr" latinLnBrk="1"/>
                      <a:r>
                        <a:rPr lang="en-US" altLang="ko-KR" sz="1400" b="1" dirty="0">
                          <a:solidFill>
                            <a:schemeClr val="tx1">
                              <a:lumMod val="65000"/>
                              <a:lumOff val="35000"/>
                            </a:schemeClr>
                          </a:solidFill>
                          <a:latin typeface="+mn-lt"/>
                        </a:rPr>
                        <a:t>UF Filter</a:t>
                      </a:r>
                    </a:p>
                    <a:p>
                      <a:pPr algn="ctr" latinLnBrk="1"/>
                      <a:r>
                        <a:rPr lang="en-US" altLang="ko-KR" sz="1400" b="1" dirty="0">
                          <a:solidFill>
                            <a:schemeClr val="tx1">
                              <a:lumMod val="65000"/>
                              <a:lumOff val="35000"/>
                            </a:schemeClr>
                          </a:solidFill>
                          <a:latin typeface="+mn-lt"/>
                        </a:rPr>
                        <a:t>(Filtered Water)</a:t>
                      </a:r>
                      <a:endParaRPr lang="ko-KR" altLang="en-US" sz="1400" b="1" dirty="0">
                        <a:solidFill>
                          <a:schemeClr val="tx1">
                            <a:lumMod val="65000"/>
                            <a:lumOff val="35000"/>
                          </a:schemeClr>
                        </a:solidFill>
                        <a:latin typeface="+mn-lt"/>
                      </a:endParaRPr>
                    </a:p>
                  </a:txBody>
                  <a:tcPr marL="114526" marR="114526" marT="57263" marB="57263" anchor="ctr"/>
                </a:tc>
                <a:tc>
                  <a:txBody>
                    <a:bodyPr/>
                    <a:lstStyle/>
                    <a:p>
                      <a:pPr algn="ctr" latinLnBrk="1"/>
                      <a:r>
                        <a:rPr lang="en-US" altLang="ko-KR" sz="1400" b="1" dirty="0">
                          <a:solidFill>
                            <a:schemeClr val="tx1">
                              <a:lumMod val="65000"/>
                              <a:lumOff val="35000"/>
                            </a:schemeClr>
                          </a:solidFill>
                          <a:latin typeface="+mn-lt"/>
                        </a:rPr>
                        <a:t>Mineral Water</a:t>
                      </a:r>
                    </a:p>
                    <a:p>
                      <a:pPr algn="ctr" latinLnBrk="1"/>
                      <a:r>
                        <a:rPr lang="en-US" altLang="ko-KR" sz="1400" b="1" dirty="0">
                          <a:solidFill>
                            <a:schemeClr val="tx1">
                              <a:lumMod val="65000"/>
                              <a:lumOff val="35000"/>
                            </a:schemeClr>
                          </a:solidFill>
                          <a:latin typeface="+mn-lt"/>
                        </a:rPr>
                        <a:t>(Cold/Hot Water Dispenser)</a:t>
                      </a:r>
                      <a:endParaRPr lang="ko-KR" altLang="en-US" sz="1400" b="1" dirty="0">
                        <a:solidFill>
                          <a:schemeClr val="tx1">
                            <a:lumMod val="65000"/>
                            <a:lumOff val="35000"/>
                          </a:schemeClr>
                        </a:solidFill>
                        <a:latin typeface="+mn-lt"/>
                      </a:endParaRPr>
                    </a:p>
                  </a:txBody>
                  <a:tcPr marL="114526" marR="114526" marT="57263" marB="57263" anchor="ctr"/>
                </a:tc>
                <a:extLst>
                  <a:ext uri="{0D108BD9-81ED-4DB2-BD59-A6C34878D82A}">
                    <a16:rowId xmlns:a16="http://schemas.microsoft.com/office/drawing/2014/main" val="10000"/>
                  </a:ext>
                </a:extLst>
              </a:tr>
              <a:tr h="591529">
                <a:tc>
                  <a:txBody>
                    <a:bodyPr/>
                    <a:lstStyle/>
                    <a:p>
                      <a:pPr algn="ctr" latinLnBrk="1"/>
                      <a:r>
                        <a:rPr lang="en-US" altLang="ko-KR" sz="1200" baseline="0" dirty="0">
                          <a:solidFill>
                            <a:schemeClr val="tx1">
                              <a:lumMod val="65000"/>
                              <a:lumOff val="35000"/>
                            </a:schemeClr>
                          </a:solidFill>
                          <a:latin typeface="+mn-lt"/>
                        </a:rPr>
                        <a:t>Removal of Contaminants</a:t>
                      </a:r>
                    </a:p>
                  </a:txBody>
                  <a:tcPr marL="114526" marR="114526" marT="57263" marB="57263" anchor="ctr"/>
                </a:tc>
                <a:tc>
                  <a:txBody>
                    <a:bodyPr/>
                    <a:lstStyle/>
                    <a:p>
                      <a:pPr algn="ctr" latinLnBrk="1"/>
                      <a:r>
                        <a:rPr lang="en-US" altLang="ko-KR" sz="1200" dirty="0">
                          <a:solidFill>
                            <a:srgbClr val="C00000"/>
                          </a:solidFill>
                          <a:latin typeface="+mn-lt"/>
                        </a:rPr>
                        <a:t>O</a:t>
                      </a:r>
                      <a:endParaRPr lang="ko-KR" altLang="en-US" sz="1200" dirty="0">
                        <a:solidFill>
                          <a:srgbClr val="C00000"/>
                        </a:solidFill>
                        <a:latin typeface="+mn-lt"/>
                      </a:endParaRPr>
                    </a:p>
                  </a:txBody>
                  <a:tcPr marL="114526" marR="114526" marT="57263" marB="57263" anchor="ctr"/>
                </a:tc>
                <a:tc>
                  <a:txBody>
                    <a:bodyPr/>
                    <a:lstStyle/>
                    <a:p>
                      <a:pPr algn="ctr" latinLnBrk="1"/>
                      <a:r>
                        <a:rPr lang="en-US" altLang="ko-KR" sz="1200" dirty="0">
                          <a:solidFill>
                            <a:srgbClr val="0000FF"/>
                          </a:solidFill>
                          <a:latin typeface="+mn-lt"/>
                        </a:rPr>
                        <a:t>△</a:t>
                      </a:r>
                      <a:endParaRPr lang="ko-KR" altLang="en-US" sz="1200" dirty="0">
                        <a:solidFill>
                          <a:srgbClr val="0000FF"/>
                        </a:solidFill>
                        <a:latin typeface="+mn-lt"/>
                      </a:endParaRPr>
                    </a:p>
                  </a:txBody>
                  <a:tcPr marL="114526" marR="114526" marT="57263" marB="57263" anchor="ctr"/>
                </a:tc>
                <a:tc>
                  <a:txBody>
                    <a:bodyPr/>
                    <a:lstStyle/>
                    <a:p>
                      <a:pPr algn="ctr" latinLnBrk="1"/>
                      <a:r>
                        <a:rPr lang="en-US" altLang="ko-KR" sz="1200" dirty="0">
                          <a:solidFill>
                            <a:srgbClr val="00B050"/>
                          </a:solidFill>
                          <a:latin typeface="+mn-lt"/>
                          <a:ea typeface="+mn-ea"/>
                        </a:rPr>
                        <a:t>◎</a:t>
                      </a:r>
                      <a:endParaRPr lang="ko-KR" altLang="en-US" sz="1200" dirty="0">
                        <a:solidFill>
                          <a:srgbClr val="00B050"/>
                        </a:solidFill>
                        <a:latin typeface="+mn-lt"/>
                      </a:endParaRPr>
                    </a:p>
                  </a:txBody>
                  <a:tcPr marL="114526" marR="114526" marT="57263" marB="57263" anchor="ctr"/>
                </a:tc>
                <a:tc>
                  <a:txBody>
                    <a:bodyPr/>
                    <a:lstStyle/>
                    <a:p>
                      <a:pPr algn="ctr" latinLnBrk="1"/>
                      <a:r>
                        <a:rPr lang="en-US" altLang="ko-KR" sz="1200" dirty="0">
                          <a:solidFill>
                            <a:schemeClr val="tx1">
                              <a:lumMod val="65000"/>
                              <a:lumOff val="35000"/>
                            </a:schemeClr>
                          </a:solidFill>
                          <a:latin typeface="+mn-lt"/>
                        </a:rPr>
                        <a:t>O</a:t>
                      </a:r>
                      <a:endParaRPr lang="ko-KR" altLang="en-US" sz="1200" dirty="0">
                        <a:solidFill>
                          <a:schemeClr val="tx1">
                            <a:lumMod val="65000"/>
                            <a:lumOff val="35000"/>
                          </a:schemeClr>
                        </a:solidFill>
                        <a:latin typeface="+mn-lt"/>
                      </a:endParaRPr>
                    </a:p>
                  </a:txBody>
                  <a:tcPr marL="114526" marR="114526" marT="57263" marB="57263" anchor="ctr"/>
                </a:tc>
                <a:tc>
                  <a:txBody>
                    <a:bodyPr/>
                    <a:lstStyle/>
                    <a:p>
                      <a:pPr algn="ctr" latinLnBrk="1"/>
                      <a:r>
                        <a:rPr lang="en-US" altLang="ko-KR" sz="1200" dirty="0">
                          <a:solidFill>
                            <a:schemeClr val="tx1">
                              <a:lumMod val="65000"/>
                              <a:lumOff val="35000"/>
                            </a:schemeClr>
                          </a:solidFill>
                          <a:latin typeface="+mn-lt"/>
                        </a:rPr>
                        <a:t>O</a:t>
                      </a:r>
                      <a:endParaRPr lang="ko-KR" altLang="en-US" sz="1200" dirty="0">
                        <a:solidFill>
                          <a:schemeClr val="tx1">
                            <a:lumMod val="65000"/>
                            <a:lumOff val="35000"/>
                          </a:schemeClr>
                        </a:solidFill>
                        <a:latin typeface="+mn-lt"/>
                      </a:endParaRPr>
                    </a:p>
                  </a:txBody>
                  <a:tcPr marL="114526" marR="114526" marT="57263" marB="57263" anchor="ctr"/>
                </a:tc>
                <a:extLst>
                  <a:ext uri="{0D108BD9-81ED-4DB2-BD59-A6C34878D82A}">
                    <a16:rowId xmlns:a16="http://schemas.microsoft.com/office/drawing/2014/main" val="10001"/>
                  </a:ext>
                </a:extLst>
              </a:tr>
              <a:tr h="591529">
                <a:tc>
                  <a:txBody>
                    <a:bodyPr/>
                    <a:lstStyle/>
                    <a:p>
                      <a:pPr algn="ctr" latinLnBrk="1"/>
                      <a:r>
                        <a:rPr lang="en-US" altLang="ko-KR" sz="1200" baseline="0" dirty="0">
                          <a:solidFill>
                            <a:schemeClr val="tx1">
                              <a:lumMod val="65000"/>
                              <a:lumOff val="35000"/>
                            </a:schemeClr>
                          </a:solidFill>
                          <a:latin typeface="+mn-lt"/>
                        </a:rPr>
                        <a:t>Minerals</a:t>
                      </a:r>
                    </a:p>
                  </a:txBody>
                  <a:tcPr marL="114526" marR="114526" marT="57263" marB="57263" anchor="ctr"/>
                </a:tc>
                <a:tc>
                  <a:txBody>
                    <a:bodyPr/>
                    <a:lstStyle/>
                    <a:p>
                      <a:pPr algn="ctr" latinLnBrk="1"/>
                      <a:r>
                        <a:rPr lang="en-US" altLang="ko-KR" sz="1200" dirty="0">
                          <a:solidFill>
                            <a:srgbClr val="C00000"/>
                          </a:solidFill>
                          <a:latin typeface="+mn-lt"/>
                          <a:ea typeface="맑은 고딕"/>
                        </a:rPr>
                        <a:t>◎</a:t>
                      </a:r>
                      <a:r>
                        <a:rPr lang="en-US" altLang="ko-KR" sz="1200" dirty="0">
                          <a:solidFill>
                            <a:srgbClr val="C00000"/>
                          </a:solidFill>
                          <a:latin typeface="+mn-lt"/>
                        </a:rPr>
                        <a:t>(Increased mineral content compared to water source)</a:t>
                      </a:r>
                      <a:endParaRPr lang="ko-KR" altLang="en-US" sz="1200" dirty="0">
                        <a:solidFill>
                          <a:srgbClr val="C00000"/>
                        </a:solidFill>
                        <a:latin typeface="+mn-lt"/>
                      </a:endParaRPr>
                    </a:p>
                  </a:txBody>
                  <a:tcPr marL="114526" marR="114526" marT="57263" marB="57263"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200" dirty="0">
                          <a:solidFill>
                            <a:srgbClr val="0000FF"/>
                          </a:solidFill>
                          <a:latin typeface="+mn-lt"/>
                        </a:rPr>
                        <a:t>O(same as water source)</a:t>
                      </a:r>
                      <a:endParaRPr lang="ko-KR" altLang="en-US" sz="1200" dirty="0">
                        <a:solidFill>
                          <a:srgbClr val="0000FF"/>
                        </a:solidFill>
                        <a:latin typeface="+mn-lt"/>
                      </a:endParaRPr>
                    </a:p>
                  </a:txBody>
                  <a:tcPr marL="114526" marR="114526" marT="57263" marB="57263" anchor="ctr"/>
                </a:tc>
                <a:tc>
                  <a:txBody>
                    <a:bodyPr/>
                    <a:lstStyle/>
                    <a:p>
                      <a:pPr algn="ctr" latinLnBrk="1"/>
                      <a:r>
                        <a:rPr lang="en-US" altLang="ko-KR" sz="1200" dirty="0">
                          <a:solidFill>
                            <a:srgbClr val="00B050"/>
                          </a:solidFill>
                          <a:latin typeface="+mn-lt"/>
                        </a:rPr>
                        <a:t>X</a:t>
                      </a:r>
                      <a:endParaRPr lang="ko-KR" altLang="en-US" sz="1200" dirty="0">
                        <a:solidFill>
                          <a:srgbClr val="00B050"/>
                        </a:solidFill>
                        <a:latin typeface="+mn-lt"/>
                      </a:endParaRPr>
                    </a:p>
                  </a:txBody>
                  <a:tcPr marL="114526" marR="114526" marT="57263" marB="57263" anchor="ctr"/>
                </a:tc>
                <a:tc>
                  <a:txBody>
                    <a:bodyPr/>
                    <a:lstStyle/>
                    <a:p>
                      <a:pPr algn="ctr" latinLnBrk="1"/>
                      <a:r>
                        <a:rPr lang="en-US" altLang="ko-KR" sz="1200" dirty="0">
                          <a:solidFill>
                            <a:schemeClr val="tx1">
                              <a:lumMod val="65000"/>
                              <a:lumOff val="35000"/>
                            </a:schemeClr>
                          </a:solidFill>
                          <a:latin typeface="+mn-lt"/>
                        </a:rPr>
                        <a:t>O(same as water water source)</a:t>
                      </a:r>
                      <a:endParaRPr lang="ko-KR" altLang="en-US" sz="1200" dirty="0">
                        <a:solidFill>
                          <a:schemeClr val="tx1">
                            <a:lumMod val="65000"/>
                            <a:lumOff val="35000"/>
                          </a:schemeClr>
                        </a:solidFill>
                        <a:latin typeface="+mn-lt"/>
                      </a:endParaRPr>
                    </a:p>
                  </a:txBody>
                  <a:tcPr marL="114526" marR="114526" marT="57263" marB="57263"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200" dirty="0">
                          <a:solidFill>
                            <a:schemeClr val="tx1">
                              <a:lumMod val="65000"/>
                              <a:lumOff val="35000"/>
                            </a:schemeClr>
                          </a:solidFill>
                          <a:latin typeface="+mn-lt"/>
                        </a:rPr>
                        <a:t>O(same as water source)</a:t>
                      </a:r>
                      <a:endParaRPr lang="ko-KR" altLang="en-US" sz="1200" dirty="0">
                        <a:solidFill>
                          <a:schemeClr val="tx1">
                            <a:lumMod val="65000"/>
                            <a:lumOff val="35000"/>
                          </a:schemeClr>
                        </a:solidFill>
                        <a:latin typeface="+mn-lt"/>
                      </a:endParaRPr>
                    </a:p>
                  </a:txBody>
                  <a:tcPr marL="114526" marR="114526" marT="57263" marB="57263" anchor="ctr"/>
                </a:tc>
                <a:extLst>
                  <a:ext uri="{0D108BD9-81ED-4DB2-BD59-A6C34878D82A}">
                    <a16:rowId xmlns:a16="http://schemas.microsoft.com/office/drawing/2014/main" val="10002"/>
                  </a:ext>
                </a:extLst>
              </a:tr>
              <a:tr h="473775">
                <a:tc>
                  <a:txBody>
                    <a:bodyPr/>
                    <a:lstStyle/>
                    <a:p>
                      <a:pPr algn="ctr" latinLnBrk="1"/>
                      <a:r>
                        <a:rPr lang="en-US" altLang="ko-KR" sz="1200" baseline="0" dirty="0">
                          <a:solidFill>
                            <a:schemeClr val="tx1">
                              <a:lumMod val="65000"/>
                              <a:lumOff val="35000"/>
                            </a:schemeClr>
                          </a:solidFill>
                          <a:latin typeface="+mn-lt"/>
                        </a:rPr>
                        <a:t>pH</a:t>
                      </a:r>
                    </a:p>
                  </a:txBody>
                  <a:tcPr marL="114526" marR="114526" marT="57263" marB="57263" anchor="ctr"/>
                </a:tc>
                <a:tc>
                  <a:txBody>
                    <a:bodyPr/>
                    <a:lstStyle/>
                    <a:p>
                      <a:pPr algn="ctr" latinLnBrk="1"/>
                      <a:r>
                        <a:rPr lang="en-US" altLang="ko-KR" sz="1200" dirty="0">
                          <a:solidFill>
                            <a:srgbClr val="C00000"/>
                          </a:solidFill>
                          <a:latin typeface="+mn-lt"/>
                        </a:rPr>
                        <a:t>Low Alkalinity</a:t>
                      </a:r>
                      <a:endParaRPr lang="ko-KR" altLang="en-US" sz="1200" dirty="0">
                        <a:solidFill>
                          <a:srgbClr val="C00000"/>
                        </a:solidFill>
                        <a:latin typeface="+mn-lt"/>
                      </a:endParaRPr>
                    </a:p>
                  </a:txBody>
                  <a:tcPr marL="114526" marR="114526" marT="57263" marB="57263"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200" dirty="0">
                          <a:solidFill>
                            <a:srgbClr val="0000FF"/>
                          </a:solidFill>
                          <a:latin typeface="+mn-lt"/>
                        </a:rPr>
                        <a:t>Neutral</a:t>
                      </a:r>
                      <a:endParaRPr lang="ko-KR" altLang="en-US" sz="1200" dirty="0">
                        <a:solidFill>
                          <a:srgbClr val="0000FF"/>
                        </a:solidFill>
                        <a:latin typeface="+mn-lt"/>
                      </a:endParaRPr>
                    </a:p>
                  </a:txBody>
                  <a:tcPr marL="114526" marR="114526" marT="57263" marB="57263" anchor="ctr"/>
                </a:tc>
                <a:tc>
                  <a:txBody>
                    <a:bodyPr/>
                    <a:lstStyle/>
                    <a:p>
                      <a:pPr algn="ctr" latinLnBrk="1"/>
                      <a:r>
                        <a:rPr lang="en-US" altLang="ko-KR" sz="1200" dirty="0">
                          <a:solidFill>
                            <a:srgbClr val="00B050"/>
                          </a:solidFill>
                          <a:latin typeface="+mn-lt"/>
                        </a:rPr>
                        <a:t>Mildly Acidic</a:t>
                      </a:r>
                      <a:endParaRPr lang="ko-KR" altLang="en-US" sz="1200" dirty="0">
                        <a:solidFill>
                          <a:srgbClr val="00B050"/>
                        </a:solidFill>
                        <a:latin typeface="+mn-lt"/>
                      </a:endParaRPr>
                    </a:p>
                  </a:txBody>
                  <a:tcPr marL="114526" marR="114526" marT="57263" marB="57263" anchor="ctr"/>
                </a:tc>
                <a:tc>
                  <a:txBody>
                    <a:bodyPr/>
                    <a:lstStyle/>
                    <a:p>
                      <a:pPr algn="ctr" latinLnBrk="1"/>
                      <a:r>
                        <a:rPr lang="en-US" altLang="ko-KR" sz="1200" dirty="0">
                          <a:solidFill>
                            <a:schemeClr val="tx1">
                              <a:lumMod val="65000"/>
                              <a:lumOff val="35000"/>
                            </a:schemeClr>
                          </a:solidFill>
                          <a:latin typeface="+mn-lt"/>
                        </a:rPr>
                        <a:t>Neutral</a:t>
                      </a:r>
                      <a:endParaRPr lang="ko-KR" altLang="en-US" sz="1200" dirty="0">
                        <a:solidFill>
                          <a:schemeClr val="tx1">
                            <a:lumMod val="65000"/>
                            <a:lumOff val="35000"/>
                          </a:schemeClr>
                        </a:solidFill>
                        <a:latin typeface="+mn-lt"/>
                      </a:endParaRPr>
                    </a:p>
                  </a:txBody>
                  <a:tcPr marL="114526" marR="114526" marT="57263" marB="57263" anchor="ctr"/>
                </a:tc>
                <a:tc>
                  <a:txBody>
                    <a:bodyPr/>
                    <a:lstStyle/>
                    <a:p>
                      <a:pPr algn="ctr" latinLnBrk="1"/>
                      <a:r>
                        <a:rPr lang="en-US" altLang="ko-KR" sz="1200" dirty="0">
                          <a:solidFill>
                            <a:schemeClr val="tx1">
                              <a:lumMod val="65000"/>
                              <a:lumOff val="35000"/>
                            </a:schemeClr>
                          </a:solidFill>
                          <a:latin typeface="+mn-lt"/>
                        </a:rPr>
                        <a:t>Neutral</a:t>
                      </a:r>
                      <a:endParaRPr lang="ko-KR" altLang="en-US" sz="1200" dirty="0">
                        <a:solidFill>
                          <a:schemeClr val="tx1">
                            <a:lumMod val="65000"/>
                            <a:lumOff val="35000"/>
                          </a:schemeClr>
                        </a:solidFill>
                        <a:latin typeface="+mn-lt"/>
                      </a:endParaRPr>
                    </a:p>
                  </a:txBody>
                  <a:tcPr marL="114526" marR="114526" marT="57263" marB="57263" anchor="ctr"/>
                </a:tc>
                <a:extLst>
                  <a:ext uri="{0D108BD9-81ED-4DB2-BD59-A6C34878D82A}">
                    <a16:rowId xmlns:a16="http://schemas.microsoft.com/office/drawing/2014/main" val="10003"/>
                  </a:ext>
                </a:extLst>
              </a:tr>
              <a:tr h="473775">
                <a:tc>
                  <a:txBody>
                    <a:bodyPr/>
                    <a:lstStyle/>
                    <a:p>
                      <a:pPr algn="ctr" latinLnBrk="1"/>
                      <a:r>
                        <a:rPr lang="en-US" altLang="ko-KR" sz="1200" baseline="0" dirty="0">
                          <a:solidFill>
                            <a:schemeClr val="tx1">
                              <a:lumMod val="65000"/>
                              <a:lumOff val="35000"/>
                            </a:schemeClr>
                          </a:solidFill>
                          <a:latin typeface="+mn-lt"/>
                        </a:rPr>
                        <a:t>Clusters</a:t>
                      </a:r>
                    </a:p>
                  </a:txBody>
                  <a:tcPr marL="114526" marR="114526" marT="57263" marB="57263"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200" dirty="0">
                          <a:solidFill>
                            <a:srgbClr val="C00000"/>
                          </a:solidFill>
                          <a:latin typeface="+mn-lt"/>
                        </a:rPr>
                        <a:t>50~70Hz</a:t>
                      </a:r>
                      <a:endParaRPr lang="ko-KR" altLang="en-US" sz="1200" dirty="0">
                        <a:solidFill>
                          <a:srgbClr val="C00000"/>
                        </a:solidFill>
                        <a:latin typeface="+mn-lt"/>
                      </a:endParaRPr>
                    </a:p>
                  </a:txBody>
                  <a:tcPr marL="114526" marR="114526" marT="57263" marB="57263"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200" dirty="0">
                          <a:solidFill>
                            <a:srgbClr val="0000FF"/>
                          </a:solidFill>
                          <a:latin typeface="+mn-lt"/>
                        </a:rPr>
                        <a:t>-</a:t>
                      </a:r>
                      <a:endParaRPr lang="ko-KR" altLang="en-US" sz="1200" dirty="0">
                        <a:solidFill>
                          <a:srgbClr val="0000FF"/>
                        </a:solidFill>
                        <a:latin typeface="+mn-lt"/>
                      </a:endParaRPr>
                    </a:p>
                  </a:txBody>
                  <a:tcPr marL="114526" marR="114526" marT="57263" marB="57263" anchor="ctr"/>
                </a:tc>
                <a:tc>
                  <a:txBody>
                    <a:bodyPr/>
                    <a:lstStyle/>
                    <a:p>
                      <a:pPr algn="ctr" latinLnBrk="1"/>
                      <a:r>
                        <a:rPr lang="en-US" altLang="ko-KR" sz="1200" dirty="0">
                          <a:solidFill>
                            <a:srgbClr val="00B050"/>
                          </a:solidFill>
                          <a:latin typeface="+mn-lt"/>
                        </a:rPr>
                        <a:t>150Hz</a:t>
                      </a:r>
                      <a:endParaRPr lang="ko-KR" altLang="en-US" sz="1200" dirty="0">
                        <a:solidFill>
                          <a:srgbClr val="00B050"/>
                        </a:solidFill>
                        <a:latin typeface="+mn-lt"/>
                      </a:endParaRPr>
                    </a:p>
                  </a:txBody>
                  <a:tcPr marL="114526" marR="114526" marT="57263" marB="57263" anchor="ctr"/>
                </a:tc>
                <a:tc>
                  <a:txBody>
                    <a:bodyPr/>
                    <a:lstStyle/>
                    <a:p>
                      <a:pPr algn="ctr" latinLnBrk="1"/>
                      <a:r>
                        <a:rPr lang="en-US" altLang="ko-KR" sz="1200" dirty="0">
                          <a:solidFill>
                            <a:schemeClr val="tx1">
                              <a:lumMod val="65000"/>
                              <a:lumOff val="35000"/>
                            </a:schemeClr>
                          </a:solidFill>
                          <a:latin typeface="+mn-lt"/>
                        </a:rPr>
                        <a:t>100~120Hz</a:t>
                      </a:r>
                      <a:endParaRPr lang="ko-KR" altLang="en-US" sz="1200" dirty="0">
                        <a:solidFill>
                          <a:schemeClr val="tx1">
                            <a:lumMod val="65000"/>
                            <a:lumOff val="35000"/>
                          </a:schemeClr>
                        </a:solidFill>
                        <a:latin typeface="+mn-lt"/>
                      </a:endParaRPr>
                    </a:p>
                  </a:txBody>
                  <a:tcPr marL="114526" marR="114526" marT="57263" marB="57263"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200" dirty="0">
                          <a:solidFill>
                            <a:schemeClr val="tx1">
                              <a:lumMod val="65000"/>
                              <a:lumOff val="35000"/>
                            </a:schemeClr>
                          </a:solidFill>
                          <a:latin typeface="+mn-lt"/>
                        </a:rPr>
                        <a:t>80~100Hz</a:t>
                      </a:r>
                      <a:endParaRPr lang="ko-KR" altLang="en-US" sz="1200" dirty="0">
                        <a:solidFill>
                          <a:schemeClr val="tx1">
                            <a:lumMod val="65000"/>
                            <a:lumOff val="35000"/>
                          </a:schemeClr>
                        </a:solidFill>
                        <a:latin typeface="+mn-lt"/>
                      </a:endParaRPr>
                    </a:p>
                  </a:txBody>
                  <a:tcPr marL="114526" marR="114526" marT="57263" marB="57263" anchor="ctr"/>
                </a:tc>
                <a:extLst>
                  <a:ext uri="{0D108BD9-81ED-4DB2-BD59-A6C34878D82A}">
                    <a16:rowId xmlns:a16="http://schemas.microsoft.com/office/drawing/2014/main" val="10004"/>
                  </a:ext>
                </a:extLst>
              </a:tr>
              <a:tr h="473775">
                <a:tc>
                  <a:txBody>
                    <a:bodyPr/>
                    <a:lstStyle/>
                    <a:p>
                      <a:pPr algn="ctr" latinLnBrk="1"/>
                      <a:r>
                        <a:rPr lang="en-US" altLang="ko-KR" sz="1200" baseline="0" dirty="0">
                          <a:solidFill>
                            <a:schemeClr val="tx1">
                              <a:lumMod val="65000"/>
                              <a:lumOff val="35000"/>
                            </a:schemeClr>
                          </a:solidFill>
                          <a:latin typeface="+mn-lt"/>
                        </a:rPr>
                        <a:t>ORP</a:t>
                      </a:r>
                    </a:p>
                  </a:txBody>
                  <a:tcPr marL="114526" marR="114526" marT="57263" marB="57263" anchor="ctr"/>
                </a:tc>
                <a:tc>
                  <a:txBody>
                    <a:bodyPr/>
                    <a:lstStyle/>
                    <a:p>
                      <a:pPr algn="ctr" latinLnBrk="1"/>
                      <a:r>
                        <a:rPr lang="en-US" altLang="ko-KR" sz="1200" dirty="0">
                          <a:solidFill>
                            <a:srgbClr val="C00000"/>
                          </a:solidFill>
                          <a:latin typeface="+mn-lt"/>
                          <a:ea typeface="+mn-ea"/>
                        </a:rPr>
                        <a:t>◎ </a:t>
                      </a:r>
                      <a:r>
                        <a:rPr lang="en-US" altLang="ko-KR" sz="1200" dirty="0">
                          <a:solidFill>
                            <a:srgbClr val="C00000"/>
                          </a:solidFill>
                          <a:latin typeface="+mn-lt"/>
                        </a:rPr>
                        <a:t>ORP (Oxidation Reduction Potential)</a:t>
                      </a:r>
                      <a:endParaRPr lang="ko-KR" altLang="en-US" sz="1200" dirty="0">
                        <a:solidFill>
                          <a:srgbClr val="C00000"/>
                        </a:solidFill>
                        <a:latin typeface="+mn-lt"/>
                      </a:endParaRPr>
                    </a:p>
                  </a:txBody>
                  <a:tcPr marL="114526" marR="114526" marT="57263" marB="57263"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200" dirty="0">
                          <a:solidFill>
                            <a:srgbClr val="0000FF"/>
                          </a:solidFill>
                          <a:latin typeface="+mn-lt"/>
                        </a:rPr>
                        <a:t>O ORP (Oxidation Reduction Potential)</a:t>
                      </a:r>
                      <a:endParaRPr lang="ko-KR" altLang="en-US" sz="1200" dirty="0">
                        <a:solidFill>
                          <a:srgbClr val="0000FF"/>
                        </a:solidFill>
                        <a:latin typeface="+mn-lt"/>
                      </a:endParaRPr>
                    </a:p>
                  </a:txBody>
                  <a:tcPr marL="114526" marR="114526" marT="57263" marB="57263" anchor="ctr"/>
                </a:tc>
                <a:tc>
                  <a:txBody>
                    <a:bodyPr/>
                    <a:lstStyle/>
                    <a:p>
                      <a:pPr algn="ctr" latinLnBrk="1"/>
                      <a:r>
                        <a:rPr lang="en-US" altLang="ko-KR" sz="1200" dirty="0">
                          <a:solidFill>
                            <a:srgbClr val="00B050"/>
                          </a:solidFill>
                          <a:latin typeface="+mn-lt"/>
                        </a:rPr>
                        <a:t>OP Oxidation Potential</a:t>
                      </a:r>
                      <a:endParaRPr lang="ko-KR" altLang="en-US" sz="1200" dirty="0">
                        <a:solidFill>
                          <a:srgbClr val="00B050"/>
                        </a:solidFill>
                        <a:latin typeface="+mn-lt"/>
                      </a:endParaRPr>
                    </a:p>
                  </a:txBody>
                  <a:tcPr marL="114526" marR="114526" marT="57263" marB="57263" anchor="ctr"/>
                </a:tc>
                <a:tc>
                  <a:txBody>
                    <a:bodyPr/>
                    <a:lstStyle/>
                    <a:p>
                      <a:pPr algn="ctr" latinLnBrk="1"/>
                      <a:r>
                        <a:rPr lang="en-US" altLang="ko-KR" sz="1200" dirty="0">
                          <a:solidFill>
                            <a:schemeClr val="tx1">
                              <a:lumMod val="65000"/>
                              <a:lumOff val="35000"/>
                            </a:schemeClr>
                          </a:solidFill>
                          <a:latin typeface="+mn-lt"/>
                        </a:rPr>
                        <a:t>OP Oxidation Potential</a:t>
                      </a:r>
                      <a:endParaRPr lang="ko-KR" altLang="en-US" sz="1200" dirty="0">
                        <a:solidFill>
                          <a:schemeClr val="tx1">
                            <a:lumMod val="65000"/>
                            <a:lumOff val="35000"/>
                          </a:schemeClr>
                        </a:solidFill>
                        <a:latin typeface="+mn-lt"/>
                      </a:endParaRPr>
                    </a:p>
                  </a:txBody>
                  <a:tcPr marL="114526" marR="114526" marT="57263" marB="57263" anchor="ctr"/>
                </a:tc>
                <a:tc>
                  <a:txBody>
                    <a:bodyPr/>
                    <a:lstStyle/>
                    <a:p>
                      <a:pPr algn="ctr" latinLnBrk="1"/>
                      <a:r>
                        <a:rPr lang="en-US" altLang="ko-KR" sz="1200" dirty="0">
                          <a:solidFill>
                            <a:schemeClr val="tx1">
                              <a:lumMod val="65000"/>
                              <a:lumOff val="35000"/>
                            </a:schemeClr>
                          </a:solidFill>
                          <a:latin typeface="+mn-lt"/>
                        </a:rPr>
                        <a:t>OP Oxidation Potential</a:t>
                      </a:r>
                      <a:endParaRPr lang="ko-KR" altLang="en-US" sz="1200" dirty="0">
                        <a:solidFill>
                          <a:schemeClr val="tx1">
                            <a:lumMod val="65000"/>
                            <a:lumOff val="35000"/>
                          </a:schemeClr>
                        </a:solidFill>
                        <a:latin typeface="+mn-lt"/>
                      </a:endParaRPr>
                    </a:p>
                  </a:txBody>
                  <a:tcPr marL="114526" marR="114526" marT="57263" marB="57263" anchor="ctr"/>
                </a:tc>
                <a:extLst>
                  <a:ext uri="{0D108BD9-81ED-4DB2-BD59-A6C34878D82A}">
                    <a16:rowId xmlns:a16="http://schemas.microsoft.com/office/drawing/2014/main" val="10005"/>
                  </a:ext>
                </a:extLst>
              </a:tr>
              <a:tr h="473775">
                <a:tc>
                  <a:txBody>
                    <a:bodyPr/>
                    <a:lstStyle/>
                    <a:p>
                      <a:pPr algn="ctr" latinLnBrk="1"/>
                      <a:r>
                        <a:rPr lang="en-US" altLang="ko-KR" sz="1200" baseline="0" dirty="0">
                          <a:solidFill>
                            <a:schemeClr val="tx1">
                              <a:lumMod val="65000"/>
                              <a:lumOff val="35000"/>
                            </a:schemeClr>
                          </a:solidFill>
                          <a:latin typeface="+mn-lt"/>
                        </a:rPr>
                        <a:t>Hygiene</a:t>
                      </a:r>
                    </a:p>
                  </a:txBody>
                  <a:tcPr marL="114526" marR="114526" marT="57263" marB="57263" anchor="ctr"/>
                </a:tc>
                <a:tc>
                  <a:txBody>
                    <a:bodyPr/>
                    <a:lstStyle/>
                    <a:p>
                      <a:pPr algn="ctr" latinLnBrk="1"/>
                      <a:r>
                        <a:rPr lang="en-US" altLang="ko-KR" sz="1200" dirty="0">
                          <a:solidFill>
                            <a:srgbClr val="C00000"/>
                          </a:solidFill>
                          <a:latin typeface="+mn-lt"/>
                        </a:rPr>
                        <a:t>Generated instantly</a:t>
                      </a:r>
                      <a:endParaRPr lang="ko-KR" altLang="en-US" sz="1200" dirty="0">
                        <a:solidFill>
                          <a:srgbClr val="C00000"/>
                        </a:solidFill>
                        <a:latin typeface="+mn-lt"/>
                      </a:endParaRPr>
                    </a:p>
                  </a:txBody>
                  <a:tcPr marL="114526" marR="114526" marT="57263" marB="57263" anchor="ctr"/>
                </a:tc>
                <a:tc>
                  <a:txBody>
                    <a:bodyPr/>
                    <a:lstStyle/>
                    <a:p>
                      <a:pPr algn="ctr" latinLnBrk="1"/>
                      <a:r>
                        <a:rPr lang="en-US" altLang="ko-KR" sz="1200" dirty="0">
                          <a:solidFill>
                            <a:srgbClr val="0000FF"/>
                          </a:solidFill>
                          <a:latin typeface="+mn-lt"/>
                        </a:rPr>
                        <a:t>-</a:t>
                      </a:r>
                      <a:endParaRPr lang="ko-KR" altLang="en-US" sz="1200" dirty="0">
                        <a:solidFill>
                          <a:srgbClr val="0000FF"/>
                        </a:solidFill>
                        <a:latin typeface="+mn-lt"/>
                      </a:endParaRPr>
                    </a:p>
                  </a:txBody>
                  <a:tcPr marL="114526" marR="114526" marT="57263" marB="57263" anchor="ctr"/>
                </a:tc>
                <a:tc>
                  <a:txBody>
                    <a:bodyPr/>
                    <a:lstStyle/>
                    <a:p>
                      <a:pPr algn="ctr" latinLnBrk="1"/>
                      <a:r>
                        <a:rPr lang="en-US" altLang="ko-KR" sz="1200" dirty="0">
                          <a:solidFill>
                            <a:srgbClr val="00B050"/>
                          </a:solidFill>
                          <a:latin typeface="+mn-lt"/>
                        </a:rPr>
                        <a:t>Generated Instantly</a:t>
                      </a:r>
                      <a:endParaRPr lang="ko-KR" altLang="en-US" sz="1200" dirty="0">
                        <a:solidFill>
                          <a:srgbClr val="00B050"/>
                        </a:solidFill>
                        <a:latin typeface="+mn-lt"/>
                      </a:endParaRPr>
                    </a:p>
                  </a:txBody>
                  <a:tcPr marL="114526" marR="114526" marT="57263" marB="57263" anchor="ctr"/>
                </a:tc>
                <a:tc>
                  <a:txBody>
                    <a:bodyPr/>
                    <a:lstStyle/>
                    <a:p>
                      <a:pPr algn="ctr" latinLnBrk="1"/>
                      <a:r>
                        <a:rPr lang="en-US" altLang="ko-KR" sz="1200" dirty="0">
                          <a:solidFill>
                            <a:schemeClr val="tx1">
                              <a:lumMod val="65000"/>
                              <a:lumOff val="35000"/>
                            </a:schemeClr>
                          </a:solidFill>
                          <a:latin typeface="+mn-lt"/>
                        </a:rPr>
                        <a:t>Generated and stored</a:t>
                      </a:r>
                      <a:endParaRPr lang="ko-KR" altLang="en-US" sz="1200" dirty="0">
                        <a:solidFill>
                          <a:schemeClr val="tx1">
                            <a:lumMod val="65000"/>
                            <a:lumOff val="35000"/>
                          </a:schemeClr>
                        </a:solidFill>
                        <a:latin typeface="+mn-lt"/>
                      </a:endParaRPr>
                    </a:p>
                  </a:txBody>
                  <a:tcPr marL="114526" marR="114526" marT="57263" marB="57263" anchor="ctr"/>
                </a:tc>
                <a:tc>
                  <a:txBody>
                    <a:bodyPr/>
                    <a:lstStyle/>
                    <a:p>
                      <a:pPr algn="ctr" latinLnBrk="1"/>
                      <a:r>
                        <a:rPr lang="en-US" altLang="ko-KR" sz="1200" dirty="0">
                          <a:solidFill>
                            <a:schemeClr val="tx1">
                              <a:lumMod val="65000"/>
                              <a:lumOff val="35000"/>
                            </a:schemeClr>
                          </a:solidFill>
                          <a:latin typeface="+mn-lt"/>
                        </a:rPr>
                        <a:t>-</a:t>
                      </a:r>
                      <a:endParaRPr lang="ko-KR" altLang="en-US" sz="1200" dirty="0">
                        <a:solidFill>
                          <a:schemeClr val="tx1">
                            <a:lumMod val="65000"/>
                            <a:lumOff val="35000"/>
                          </a:schemeClr>
                        </a:solidFill>
                        <a:latin typeface="+mn-lt"/>
                      </a:endParaRPr>
                    </a:p>
                  </a:txBody>
                  <a:tcPr marL="114526" marR="114526" marT="57263" marB="57263" anchor="ctr"/>
                </a:tc>
                <a:extLst>
                  <a:ext uri="{0D108BD9-81ED-4DB2-BD59-A6C34878D82A}">
                    <a16:rowId xmlns:a16="http://schemas.microsoft.com/office/drawing/2014/main" val="10006"/>
                  </a:ext>
                </a:extLst>
              </a:tr>
              <a:tr h="855957">
                <a:tc>
                  <a:txBody>
                    <a:bodyPr/>
                    <a:lstStyle/>
                    <a:p>
                      <a:pPr algn="ctr" latinLnBrk="1"/>
                      <a:r>
                        <a:rPr lang="en-US" altLang="ko-KR" sz="1200" baseline="0" dirty="0">
                          <a:solidFill>
                            <a:schemeClr val="tx1">
                              <a:lumMod val="65000"/>
                              <a:lumOff val="35000"/>
                            </a:schemeClr>
                          </a:solidFill>
                          <a:latin typeface="+mn-lt"/>
                        </a:rPr>
                        <a:t>Health Support</a:t>
                      </a:r>
                    </a:p>
                  </a:txBody>
                  <a:tcPr marL="114526" marR="114526" marT="57263" marB="57263" anchor="ctr"/>
                </a:tc>
                <a:tc>
                  <a:txBody>
                    <a:bodyPr/>
                    <a:lstStyle/>
                    <a:p>
                      <a:pPr algn="ctr" latinLnBrk="1"/>
                      <a:r>
                        <a:rPr lang="en-US" altLang="ko-KR" sz="1200" dirty="0">
                          <a:solidFill>
                            <a:srgbClr val="C00000"/>
                          </a:solidFill>
                          <a:latin typeface="+mn-lt"/>
                        </a:rPr>
                        <a:t>Helps to support digestive health</a:t>
                      </a:r>
                    </a:p>
                    <a:p>
                      <a:pPr algn="ctr" latinLnBrk="1"/>
                      <a:r>
                        <a:rPr lang="en-US" altLang="ko-KR" sz="900" dirty="0">
                          <a:solidFill>
                            <a:srgbClr val="C00000"/>
                          </a:solidFill>
                          <a:latin typeface="+mn-lt"/>
                        </a:rPr>
                        <a:t>(registered as a medical device in South Korea)</a:t>
                      </a:r>
                      <a:endParaRPr lang="en-US" altLang="ko-KR" sz="1100" dirty="0">
                        <a:solidFill>
                          <a:srgbClr val="C00000"/>
                        </a:solidFill>
                        <a:latin typeface="+mn-lt"/>
                      </a:endParaRPr>
                    </a:p>
                  </a:txBody>
                  <a:tcPr marL="114526" marR="114526" marT="57263" marB="57263"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200" dirty="0">
                          <a:solidFill>
                            <a:srgbClr val="0000FF"/>
                          </a:solidFill>
                          <a:latin typeface="+mn-lt"/>
                        </a:rPr>
                        <a:t>X</a:t>
                      </a:r>
                      <a:endParaRPr lang="ko-KR" altLang="en-US" sz="1200" dirty="0">
                        <a:solidFill>
                          <a:srgbClr val="0000FF"/>
                        </a:solidFill>
                        <a:latin typeface="+mn-lt"/>
                      </a:endParaRPr>
                    </a:p>
                  </a:txBody>
                  <a:tcPr marL="114526" marR="114526" marT="57263" marB="57263" anchor="ctr"/>
                </a:tc>
                <a:tc>
                  <a:txBody>
                    <a:bodyPr/>
                    <a:lstStyle/>
                    <a:p>
                      <a:pPr algn="ctr" latinLnBrk="1"/>
                      <a:r>
                        <a:rPr lang="en-US" altLang="ko-KR" sz="1200" dirty="0">
                          <a:solidFill>
                            <a:srgbClr val="00B050"/>
                          </a:solidFill>
                          <a:latin typeface="+mn-lt"/>
                        </a:rPr>
                        <a:t>X</a:t>
                      </a:r>
                      <a:endParaRPr lang="ko-KR" altLang="en-US" sz="1200" dirty="0">
                        <a:solidFill>
                          <a:srgbClr val="00B050"/>
                        </a:solidFill>
                        <a:latin typeface="+mn-lt"/>
                      </a:endParaRPr>
                    </a:p>
                  </a:txBody>
                  <a:tcPr marL="114526" marR="114526" marT="57263" marB="57263" anchor="ctr"/>
                </a:tc>
                <a:tc>
                  <a:txBody>
                    <a:bodyPr/>
                    <a:lstStyle/>
                    <a:p>
                      <a:pPr algn="ctr" latinLnBrk="1"/>
                      <a:r>
                        <a:rPr lang="en-US" altLang="ko-KR" sz="1200" dirty="0">
                          <a:solidFill>
                            <a:schemeClr val="tx1">
                              <a:lumMod val="65000"/>
                              <a:lumOff val="35000"/>
                            </a:schemeClr>
                          </a:solidFill>
                          <a:latin typeface="+mn-lt"/>
                        </a:rPr>
                        <a:t>X</a:t>
                      </a:r>
                      <a:endParaRPr lang="ko-KR" altLang="en-US" sz="1200" dirty="0">
                        <a:solidFill>
                          <a:schemeClr val="tx1">
                            <a:lumMod val="65000"/>
                            <a:lumOff val="35000"/>
                          </a:schemeClr>
                        </a:solidFill>
                        <a:latin typeface="+mn-lt"/>
                      </a:endParaRPr>
                    </a:p>
                  </a:txBody>
                  <a:tcPr marL="114526" marR="114526" marT="57263" marB="57263" anchor="ctr"/>
                </a:tc>
                <a:tc>
                  <a:txBody>
                    <a:bodyPr/>
                    <a:lstStyle/>
                    <a:p>
                      <a:pPr algn="ctr" latinLnBrk="1"/>
                      <a:r>
                        <a:rPr lang="en-US" altLang="ko-KR" sz="1200" dirty="0">
                          <a:solidFill>
                            <a:schemeClr val="tx1">
                              <a:lumMod val="65000"/>
                              <a:lumOff val="35000"/>
                            </a:schemeClr>
                          </a:solidFill>
                          <a:latin typeface="+mn-lt"/>
                        </a:rPr>
                        <a:t>X</a:t>
                      </a:r>
                      <a:endParaRPr lang="ko-KR" altLang="en-US" sz="1200" dirty="0">
                        <a:solidFill>
                          <a:schemeClr val="tx1">
                            <a:lumMod val="65000"/>
                            <a:lumOff val="35000"/>
                          </a:schemeClr>
                        </a:solidFill>
                        <a:latin typeface="+mn-lt"/>
                      </a:endParaRPr>
                    </a:p>
                  </a:txBody>
                  <a:tcPr marL="114526" marR="114526" marT="57263" marB="57263" anchor="ctr"/>
                </a:tc>
                <a:extLst>
                  <a:ext uri="{0D108BD9-81ED-4DB2-BD59-A6C34878D82A}">
                    <a16:rowId xmlns:a16="http://schemas.microsoft.com/office/drawing/2014/main" val="10007"/>
                  </a:ext>
                </a:extLst>
              </a:tr>
              <a:tr h="591529">
                <a:tc>
                  <a:txBody>
                    <a:bodyPr/>
                    <a:lstStyle/>
                    <a:p>
                      <a:pPr algn="ctr" latinLnBrk="1"/>
                      <a:r>
                        <a:rPr lang="en-US" altLang="ko-KR" sz="1200" baseline="0" dirty="0">
                          <a:solidFill>
                            <a:schemeClr val="tx1">
                              <a:lumMod val="65000"/>
                              <a:lumOff val="35000"/>
                            </a:schemeClr>
                          </a:solidFill>
                          <a:latin typeface="+mn-lt"/>
                        </a:rPr>
                        <a:t>Hydrogen(DH)</a:t>
                      </a:r>
                    </a:p>
                    <a:p>
                      <a:pPr algn="ctr" latinLnBrk="1"/>
                      <a:r>
                        <a:rPr lang="en-US" altLang="ko-KR" sz="1200" baseline="0" dirty="0">
                          <a:solidFill>
                            <a:schemeClr val="tx1">
                              <a:lumMod val="65000"/>
                              <a:lumOff val="35000"/>
                            </a:schemeClr>
                          </a:solidFill>
                          <a:latin typeface="+mn-lt"/>
                        </a:rPr>
                        <a:t>Content</a:t>
                      </a:r>
                    </a:p>
                  </a:txBody>
                  <a:tcPr marL="114526" marR="114526" marT="57263" marB="57263" anchor="ctr"/>
                </a:tc>
                <a:tc>
                  <a:txBody>
                    <a:bodyPr/>
                    <a:lstStyle/>
                    <a:p>
                      <a:pPr algn="ctr" latinLnBrk="1"/>
                      <a:r>
                        <a:rPr lang="en-US" altLang="ko-KR" sz="1200" dirty="0">
                          <a:solidFill>
                            <a:srgbClr val="C00000"/>
                          </a:solidFill>
                          <a:latin typeface="+mn-lt"/>
                          <a:ea typeface="+mn-ea"/>
                        </a:rPr>
                        <a:t>◎ Contains DH</a:t>
                      </a:r>
                      <a:endParaRPr lang="ko-KR" altLang="en-US" sz="1200" dirty="0">
                        <a:solidFill>
                          <a:srgbClr val="C00000"/>
                        </a:solidFill>
                        <a:latin typeface="+mn-lt"/>
                      </a:endParaRPr>
                    </a:p>
                  </a:txBody>
                  <a:tcPr marL="114526" marR="114526" marT="57263" marB="57263"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200" dirty="0">
                          <a:solidFill>
                            <a:srgbClr val="0000FF"/>
                          </a:solidFill>
                          <a:latin typeface="+mn-lt"/>
                          <a:ea typeface="+mn-ea"/>
                        </a:rPr>
                        <a:t>◎ Contains DH</a:t>
                      </a:r>
                      <a:endParaRPr lang="ko-KR" altLang="en-US" sz="1200" dirty="0">
                        <a:solidFill>
                          <a:srgbClr val="0000FF"/>
                        </a:solidFill>
                        <a:latin typeface="+mn-lt"/>
                      </a:endParaRPr>
                    </a:p>
                  </a:txBody>
                  <a:tcPr marL="114526" marR="114526" marT="57263" marB="57263"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200" dirty="0">
                          <a:solidFill>
                            <a:srgbClr val="00B050"/>
                          </a:solidFill>
                          <a:latin typeface="+mn-lt"/>
                        </a:rPr>
                        <a:t>X</a:t>
                      </a:r>
                      <a:endParaRPr lang="ko-KR" altLang="en-US" sz="1200" dirty="0">
                        <a:solidFill>
                          <a:srgbClr val="00B050"/>
                        </a:solidFill>
                        <a:latin typeface="+mn-lt"/>
                      </a:endParaRPr>
                    </a:p>
                  </a:txBody>
                  <a:tcPr marL="114526" marR="114526" marT="57263" marB="57263" anchor="ctr"/>
                </a:tc>
                <a:tc>
                  <a:txBody>
                    <a:bodyPr/>
                    <a:lstStyle/>
                    <a:p>
                      <a:pPr algn="ctr" latinLnBrk="1"/>
                      <a:r>
                        <a:rPr lang="en-US" altLang="ko-KR" sz="1200" dirty="0">
                          <a:solidFill>
                            <a:schemeClr val="tx1">
                              <a:lumMod val="65000"/>
                              <a:lumOff val="35000"/>
                            </a:schemeClr>
                          </a:solidFill>
                          <a:latin typeface="+mn-lt"/>
                        </a:rPr>
                        <a:t>X</a:t>
                      </a:r>
                      <a:endParaRPr lang="ko-KR" altLang="en-US" sz="1200" dirty="0">
                        <a:solidFill>
                          <a:schemeClr val="tx1">
                            <a:lumMod val="65000"/>
                            <a:lumOff val="35000"/>
                          </a:schemeClr>
                        </a:solidFill>
                        <a:latin typeface="+mn-lt"/>
                      </a:endParaRPr>
                    </a:p>
                  </a:txBody>
                  <a:tcPr marL="114526" marR="114526" marT="57263" marB="57263" anchor="ctr"/>
                </a:tc>
                <a:tc>
                  <a:txBody>
                    <a:bodyPr/>
                    <a:lstStyle/>
                    <a:p>
                      <a:pPr algn="ctr" latinLnBrk="1"/>
                      <a:r>
                        <a:rPr lang="en-US" altLang="ko-KR" sz="1200" dirty="0">
                          <a:solidFill>
                            <a:schemeClr val="tx1">
                              <a:lumMod val="65000"/>
                              <a:lumOff val="35000"/>
                            </a:schemeClr>
                          </a:solidFill>
                          <a:latin typeface="+mn-lt"/>
                        </a:rPr>
                        <a:t>X</a:t>
                      </a:r>
                      <a:endParaRPr lang="ko-KR" altLang="en-US" sz="1200" dirty="0">
                        <a:solidFill>
                          <a:schemeClr val="tx1">
                            <a:lumMod val="65000"/>
                            <a:lumOff val="35000"/>
                          </a:schemeClr>
                        </a:solidFill>
                        <a:latin typeface="+mn-lt"/>
                      </a:endParaRPr>
                    </a:p>
                  </a:txBody>
                  <a:tcPr marL="114526" marR="114526" marT="57263" marB="57263" anchor="ctr"/>
                </a:tc>
                <a:extLst>
                  <a:ext uri="{0D108BD9-81ED-4DB2-BD59-A6C34878D82A}">
                    <a16:rowId xmlns:a16="http://schemas.microsoft.com/office/drawing/2014/main" val="10008"/>
                  </a:ext>
                </a:extLst>
              </a:tr>
            </a:tbl>
          </a:graphicData>
        </a:graphic>
      </p:graphicFrame>
      <p:sp>
        <p:nvSpPr>
          <p:cNvPr id="21" name="직사각형 20"/>
          <p:cNvSpPr/>
          <p:nvPr/>
        </p:nvSpPr>
        <p:spPr bwMode="auto">
          <a:xfrm>
            <a:off x="899845" y="249947"/>
            <a:ext cx="2160240" cy="276999"/>
          </a:xfrm>
          <a:prstGeom prst="rect">
            <a:avLst/>
          </a:prstGeom>
          <a:solidFill>
            <a:schemeClr val="accent5">
              <a:lumMod val="60000"/>
              <a:lumOff val="40000"/>
            </a:schemeClr>
          </a:solidFill>
          <a:ln>
            <a:noFill/>
          </a:ln>
        </p:spPr>
        <p:txBody>
          <a:bodyPr wrap="square" rtlCol="0" anchor="ctr">
            <a:spAutoFit/>
          </a:bodyPr>
          <a:lstStyle/>
          <a:p>
            <a:pPr algn="ctr">
              <a:lnSpc>
                <a:spcPct val="120000"/>
              </a:lnSpc>
              <a:buFont typeface="Arial" panose="020B0604020202020204" pitchFamily="34" charset="0"/>
              <a:buNone/>
            </a:pPr>
            <a:endParaRPr lang="ko-KR" altLang="en-US" sz="1000" dirty="0">
              <a:solidFill>
                <a:schemeClr val="bg2">
                  <a:lumMod val="75000"/>
                </a:schemeClr>
              </a:solidFill>
              <a:latin typeface="맑은 고딕" panose="020B0503020000020004" pitchFamily="50" charset="-127"/>
              <a:ea typeface="맑은 고딕" panose="020B0503020000020004" pitchFamily="50" charset="-127"/>
            </a:endParaRPr>
          </a:p>
        </p:txBody>
      </p:sp>
      <p:sp>
        <p:nvSpPr>
          <p:cNvPr id="8" name="TextBox 7">
            <a:extLst>
              <a:ext uri="{FF2B5EF4-FFF2-40B4-BE49-F238E27FC236}">
                <a16:creationId xmlns:a16="http://schemas.microsoft.com/office/drawing/2014/main" id="{EEF3C906-4906-4F26-A518-0433A8A10237}"/>
              </a:ext>
            </a:extLst>
          </p:cNvPr>
          <p:cNvSpPr txBox="1"/>
          <p:nvPr/>
        </p:nvSpPr>
        <p:spPr>
          <a:xfrm>
            <a:off x="8400256" y="0"/>
            <a:ext cx="3672408" cy="400110"/>
          </a:xfrm>
          <a:prstGeom prst="rect">
            <a:avLst/>
          </a:prstGeom>
          <a:noFill/>
        </p:spPr>
        <p:txBody>
          <a:bodyPr wrap="square">
            <a:spAutoFit/>
          </a:bodyPr>
          <a:lstStyle/>
          <a:p>
            <a:r>
              <a:rPr lang="en-US" sz="1000" dirty="0">
                <a:solidFill>
                  <a:schemeClr val="bg1">
                    <a:lumMod val="65000"/>
                  </a:schemeClr>
                </a:solidFill>
                <a:latin typeface="Arial" panose="020B0604020202020204" pitchFamily="34" charset="0"/>
                <a:cs typeface="Arial" panose="020B0604020202020204" pitchFamily="34" charset="0"/>
              </a:rPr>
              <a:t>* This information is based on outsourced studies and may not be directly related to the products of our company.</a:t>
            </a:r>
          </a:p>
        </p:txBody>
      </p:sp>
      <p:sp>
        <p:nvSpPr>
          <p:cNvPr id="9" name="TextBox 8">
            <a:extLst>
              <a:ext uri="{FF2B5EF4-FFF2-40B4-BE49-F238E27FC236}">
                <a16:creationId xmlns:a16="http://schemas.microsoft.com/office/drawing/2014/main" id="{BDBF75EB-527F-4CB4-B9BD-867F3F6629FF}"/>
              </a:ext>
            </a:extLst>
          </p:cNvPr>
          <p:cNvSpPr txBox="1"/>
          <p:nvPr/>
        </p:nvSpPr>
        <p:spPr>
          <a:xfrm>
            <a:off x="225838" y="6315417"/>
            <a:ext cx="3672408" cy="707886"/>
          </a:xfrm>
          <a:prstGeom prst="rect">
            <a:avLst/>
          </a:prstGeom>
          <a:noFill/>
        </p:spPr>
        <p:txBody>
          <a:bodyPr wrap="square">
            <a:spAutoFit/>
          </a:bodyPr>
          <a:lstStyle/>
          <a:p>
            <a:r>
              <a:rPr lang="en-US" altLang="ko-KR" sz="1000" dirty="0">
                <a:solidFill>
                  <a:schemeClr val="bg1">
                    <a:lumMod val="65000"/>
                  </a:schemeClr>
                </a:solidFill>
                <a:latin typeface="Arial" panose="020B0604020202020204" pitchFamily="34" charset="0"/>
                <a:cs typeface="Arial" panose="020B0604020202020204" pitchFamily="34" charset="0"/>
              </a:rPr>
              <a:t>※</a:t>
            </a:r>
            <a:r>
              <a:rPr lang="en-US" sz="1000" dirty="0">
                <a:solidFill>
                  <a:schemeClr val="bg1">
                    <a:lumMod val="65000"/>
                  </a:schemeClr>
                </a:solidFill>
                <a:latin typeface="Arial" panose="020B0604020202020204" pitchFamily="34" charset="0"/>
                <a:cs typeface="Arial" panose="020B0604020202020204" pitchFamily="34" charset="0"/>
              </a:rPr>
              <a:t> These statements have not been evaluated by the Food and Drug Administration. This product is not intended to diagnose, treat, prevent, or cure any disease.</a:t>
            </a:r>
          </a:p>
          <a:p>
            <a:endParaRPr lang="en-US" sz="1000" dirty="0">
              <a:solidFill>
                <a:schemeClr val="bg1">
                  <a:lumMod val="65000"/>
                </a:schemeClr>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4BF9B610-7A80-5248-91A1-BBD24EF3EE0F}"/>
              </a:ext>
            </a:extLst>
          </p:cNvPr>
          <p:cNvSpPr txBox="1"/>
          <p:nvPr/>
        </p:nvSpPr>
        <p:spPr>
          <a:xfrm>
            <a:off x="839416" y="240903"/>
            <a:ext cx="2330766" cy="307777"/>
          </a:xfrm>
          <a:prstGeom prst="rect">
            <a:avLst/>
          </a:prstGeom>
          <a:noFill/>
        </p:spPr>
        <p:txBody>
          <a:bodyPr wrap="none" rtlCol="0">
            <a:spAutoFit/>
          </a:bodyPr>
          <a:lstStyle/>
          <a:p>
            <a:r>
              <a:rPr lang="en-US" altLang="ko-KR" sz="1400" dirty="0">
                <a:solidFill>
                  <a:schemeClr val="bg1"/>
                </a:solidFill>
              </a:rPr>
              <a:t>Features of Alkaline Water</a:t>
            </a:r>
            <a:endParaRPr lang="ko-KR" altLang="en-US" sz="1400" dirty="0">
              <a:solidFill>
                <a:schemeClr val="bg1"/>
              </a:solidFill>
            </a:endParaRPr>
          </a:p>
        </p:txBody>
      </p:sp>
    </p:spTree>
    <p:extLst>
      <p:ext uri="{BB962C8B-B14F-4D97-AF65-F5344CB8AC3E}">
        <p14:creationId xmlns:p14="http://schemas.microsoft.com/office/powerpoint/2010/main" val="29836671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그림 16"/>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tretch>
            <a:fillRect/>
          </a:stretch>
        </p:blipFill>
        <p:spPr>
          <a:xfrm>
            <a:off x="6680108" y="240400"/>
            <a:ext cx="4425363" cy="6115951"/>
          </a:xfrm>
          <a:prstGeom prst="rect">
            <a:avLst/>
          </a:prstGeom>
          <a:ln>
            <a:solidFill>
              <a:schemeClr val="tx1"/>
            </a:solidFill>
          </a:ln>
        </p:spPr>
      </p:pic>
      <p:grpSp>
        <p:nvGrpSpPr>
          <p:cNvPr id="22" name="그룹 21"/>
          <p:cNvGrpSpPr/>
          <p:nvPr/>
        </p:nvGrpSpPr>
        <p:grpSpPr>
          <a:xfrm>
            <a:off x="976020" y="1484784"/>
            <a:ext cx="4726230" cy="3644064"/>
            <a:chOff x="194082" y="1541336"/>
            <a:chExt cx="4145616" cy="2980542"/>
          </a:xfrm>
        </p:grpSpPr>
        <p:sp>
          <p:nvSpPr>
            <p:cNvPr id="18" name="TextBox 17"/>
            <p:cNvSpPr txBox="1"/>
            <p:nvPr/>
          </p:nvSpPr>
          <p:spPr>
            <a:xfrm>
              <a:off x="194082" y="1541336"/>
              <a:ext cx="3825086" cy="815608"/>
            </a:xfrm>
            <a:prstGeom prst="rect">
              <a:avLst/>
            </a:prstGeom>
            <a:noFill/>
          </p:spPr>
          <p:txBody>
            <a:bodyPr wrap="none" rtlCol="0">
              <a:spAutoFit/>
            </a:bodyPr>
            <a:lstStyle/>
            <a:p>
              <a:r>
                <a:rPr lang="en-US" altLang="ko-KR" sz="3600" dirty="0">
                  <a:solidFill>
                    <a:srgbClr val="606060"/>
                  </a:solidFill>
                </a:rPr>
                <a:t>BBRC</a:t>
              </a:r>
            </a:p>
            <a:p>
              <a:r>
                <a:rPr lang="en-US" altLang="ko-KR" sz="1100" dirty="0">
                  <a:solidFill>
                    <a:srgbClr val="606060"/>
                  </a:solidFill>
                </a:rPr>
                <a:t>(Biochemical and Biophysical Research Communications)</a:t>
              </a:r>
            </a:p>
          </p:txBody>
        </p:sp>
        <p:sp>
          <p:nvSpPr>
            <p:cNvPr id="19" name="TextBox 18"/>
            <p:cNvSpPr txBox="1"/>
            <p:nvPr/>
          </p:nvSpPr>
          <p:spPr>
            <a:xfrm>
              <a:off x="194082" y="2348880"/>
              <a:ext cx="2896947" cy="369332"/>
            </a:xfrm>
            <a:prstGeom prst="rect">
              <a:avLst/>
            </a:prstGeom>
            <a:noFill/>
          </p:spPr>
          <p:txBody>
            <a:bodyPr wrap="none" rtlCol="0">
              <a:spAutoFit/>
            </a:bodyPr>
            <a:lstStyle/>
            <a:p>
              <a:r>
                <a:rPr lang="en-US" altLang="ko-KR" dirty="0">
                  <a:solidFill>
                    <a:srgbClr val="606060"/>
                  </a:solidFill>
                </a:rPr>
                <a:t>1997, Sanetaka</a:t>
              </a:r>
              <a:r>
                <a:rPr lang="ko-KR" altLang="en-US" dirty="0">
                  <a:solidFill>
                    <a:srgbClr val="606060"/>
                  </a:solidFill>
                </a:rPr>
                <a:t> </a:t>
              </a:r>
              <a:r>
                <a:rPr lang="en-US" altLang="ko-KR" dirty="0">
                  <a:solidFill>
                    <a:srgbClr val="606060"/>
                  </a:solidFill>
                </a:rPr>
                <a:t>Shirahata</a:t>
              </a:r>
              <a:r>
                <a:rPr lang="ko-KR" altLang="en-US" dirty="0">
                  <a:solidFill>
                    <a:srgbClr val="606060"/>
                  </a:solidFill>
                </a:rPr>
                <a:t> </a:t>
              </a:r>
              <a:endParaRPr lang="en-US" altLang="ko-KR" dirty="0">
                <a:solidFill>
                  <a:srgbClr val="606060"/>
                </a:solidFill>
              </a:endParaRPr>
            </a:p>
          </p:txBody>
        </p:sp>
        <p:sp>
          <p:nvSpPr>
            <p:cNvPr id="20" name="TextBox 19"/>
            <p:cNvSpPr txBox="1"/>
            <p:nvPr/>
          </p:nvSpPr>
          <p:spPr>
            <a:xfrm>
              <a:off x="194082" y="3362216"/>
              <a:ext cx="4145616" cy="1159662"/>
            </a:xfrm>
            <a:prstGeom prst="rect">
              <a:avLst/>
            </a:prstGeom>
            <a:noFill/>
          </p:spPr>
          <p:txBody>
            <a:bodyPr wrap="none" rtlCol="0">
              <a:spAutoFit/>
            </a:bodyPr>
            <a:lstStyle/>
            <a:p>
              <a:pPr>
                <a:lnSpc>
                  <a:spcPct val="150000"/>
                </a:lnSpc>
              </a:pPr>
              <a:r>
                <a:rPr lang="en-US" altLang="ko-KR" sz="2000" dirty="0">
                  <a:solidFill>
                    <a:srgbClr val="606060"/>
                  </a:solidFill>
                </a:rPr>
                <a:t>Electrolyzed-Reduced Water </a:t>
              </a:r>
            </a:p>
            <a:p>
              <a:pPr>
                <a:lnSpc>
                  <a:spcPct val="150000"/>
                </a:lnSpc>
              </a:pPr>
              <a:r>
                <a:rPr lang="en-US" altLang="ko-KR" sz="2000" dirty="0">
                  <a:solidFill>
                    <a:srgbClr val="C00000"/>
                  </a:solidFill>
                </a:rPr>
                <a:t>Scavenges Active Oxygen Species and </a:t>
              </a:r>
            </a:p>
            <a:p>
              <a:pPr>
                <a:lnSpc>
                  <a:spcPct val="150000"/>
                </a:lnSpc>
              </a:pPr>
              <a:r>
                <a:rPr lang="en-US" altLang="ko-KR" sz="2000" dirty="0">
                  <a:solidFill>
                    <a:srgbClr val="C00000"/>
                  </a:solidFill>
                </a:rPr>
                <a:t>Protects DNA from Oxidative Damage</a:t>
              </a:r>
            </a:p>
          </p:txBody>
        </p:sp>
      </p:grpSp>
      <p:sp>
        <p:nvSpPr>
          <p:cNvPr id="21" name="TextBox 20"/>
          <p:cNvSpPr txBox="1"/>
          <p:nvPr/>
        </p:nvSpPr>
        <p:spPr>
          <a:xfrm>
            <a:off x="6537817" y="6467560"/>
            <a:ext cx="5399235" cy="253916"/>
          </a:xfrm>
          <a:prstGeom prst="rect">
            <a:avLst/>
          </a:prstGeom>
          <a:noFill/>
        </p:spPr>
        <p:txBody>
          <a:bodyPr wrap="none" rtlCol="0">
            <a:spAutoFit/>
          </a:bodyPr>
          <a:lstStyle/>
          <a:p>
            <a:r>
              <a:rPr lang="en-US" altLang="ko-KR" sz="1050" dirty="0">
                <a:solidFill>
                  <a:schemeClr val="tx1">
                    <a:lumMod val="65000"/>
                    <a:lumOff val="35000"/>
                  </a:schemeClr>
                </a:solidFill>
              </a:rPr>
              <a:t>* </a:t>
            </a:r>
            <a:r>
              <a:rPr lang="en-US" sz="1050" dirty="0">
                <a:solidFill>
                  <a:schemeClr val="tx1">
                    <a:lumMod val="65000"/>
                    <a:lumOff val="35000"/>
                  </a:schemeClr>
                </a:solidFill>
              </a:rPr>
              <a:t>The effects discussed in this study do not guarantee the effectivity of this product.</a:t>
            </a:r>
            <a:endParaRPr lang="en-US" altLang="ko-KR" sz="1050" dirty="0">
              <a:solidFill>
                <a:schemeClr val="tx1">
                  <a:lumMod val="65000"/>
                  <a:lumOff val="35000"/>
                </a:schemeClr>
              </a:solidFill>
            </a:endParaRPr>
          </a:p>
        </p:txBody>
      </p:sp>
      <p:sp>
        <p:nvSpPr>
          <p:cNvPr id="23" name="슬라이드 번호 개체 틀 22"/>
          <p:cNvSpPr>
            <a:spLocks noGrp="1"/>
          </p:cNvSpPr>
          <p:nvPr>
            <p:ph type="sldNum" sz="quarter" idx="12"/>
          </p:nvPr>
        </p:nvSpPr>
        <p:spPr/>
        <p:txBody>
          <a:bodyPr/>
          <a:lstStyle/>
          <a:p>
            <a:fld id="{9C2203D9-AB55-4EB8-BB06-948C9E065BB8}" type="slidenum">
              <a:rPr lang="ko-KR" altLang="en-US" smtClean="0"/>
              <a:t>13</a:t>
            </a:fld>
            <a:endParaRPr lang="ko-KR" altLang="en-US" dirty="0"/>
          </a:p>
        </p:txBody>
      </p:sp>
      <p:grpSp>
        <p:nvGrpSpPr>
          <p:cNvPr id="24" name="그룹 23"/>
          <p:cNvGrpSpPr/>
          <p:nvPr/>
        </p:nvGrpSpPr>
        <p:grpSpPr>
          <a:xfrm>
            <a:off x="637963" y="321427"/>
            <a:ext cx="2160240" cy="338554"/>
            <a:chOff x="467544" y="253037"/>
            <a:chExt cx="2160240" cy="338554"/>
          </a:xfrm>
          <a:effectLst>
            <a:outerShdw blurRad="50800" dist="38100" dir="2700000" algn="tl" rotWithShape="0">
              <a:prstClr val="black">
                <a:alpha val="40000"/>
              </a:prstClr>
            </a:outerShdw>
          </a:effectLst>
        </p:grpSpPr>
        <p:sp>
          <p:nvSpPr>
            <p:cNvPr id="25" name="직사각형 24"/>
            <p:cNvSpPr/>
            <p:nvPr/>
          </p:nvSpPr>
          <p:spPr bwMode="auto">
            <a:xfrm>
              <a:off x="467544" y="283815"/>
              <a:ext cx="2160240" cy="276999"/>
            </a:xfrm>
            <a:prstGeom prst="rect">
              <a:avLst/>
            </a:prstGeom>
            <a:solidFill>
              <a:schemeClr val="accent5">
                <a:lumMod val="60000"/>
                <a:lumOff val="40000"/>
              </a:schemeClr>
            </a:solidFill>
            <a:ln>
              <a:noFill/>
            </a:ln>
          </p:spPr>
          <p:txBody>
            <a:bodyPr wrap="square" rtlCol="0" anchor="ctr">
              <a:spAutoFit/>
            </a:bodyPr>
            <a:lstStyle/>
            <a:p>
              <a:pPr algn="ctr">
                <a:lnSpc>
                  <a:spcPct val="120000"/>
                </a:lnSpc>
                <a:buFont typeface="Arial" panose="020B0604020202020204" pitchFamily="34" charset="0"/>
                <a:buNone/>
              </a:pPr>
              <a:endParaRPr lang="ko-KR" altLang="en-US" sz="1000" dirty="0">
                <a:solidFill>
                  <a:schemeClr val="bg2">
                    <a:lumMod val="75000"/>
                  </a:schemeClr>
                </a:solidFill>
                <a:latin typeface="맑은 고딕" panose="020B0503020000020004" pitchFamily="50" charset="-127"/>
                <a:ea typeface="맑은 고딕" panose="020B0503020000020004" pitchFamily="50" charset="-127"/>
              </a:endParaRPr>
            </a:p>
          </p:txBody>
        </p:sp>
        <p:sp>
          <p:nvSpPr>
            <p:cNvPr id="26" name="TextBox 25"/>
            <p:cNvSpPr txBox="1"/>
            <p:nvPr/>
          </p:nvSpPr>
          <p:spPr>
            <a:xfrm>
              <a:off x="674764" y="253037"/>
              <a:ext cx="1745799" cy="338554"/>
            </a:xfrm>
            <a:prstGeom prst="rect">
              <a:avLst/>
            </a:prstGeom>
            <a:noFill/>
          </p:spPr>
          <p:txBody>
            <a:bodyPr wrap="none" rtlCol="0">
              <a:spAutoFit/>
            </a:bodyPr>
            <a:lstStyle/>
            <a:p>
              <a:r>
                <a:rPr lang="en-US" altLang="ko-KR" sz="1600" dirty="0">
                  <a:solidFill>
                    <a:schemeClr val="bg1"/>
                  </a:solidFill>
                </a:rPr>
                <a:t>Research Studies</a:t>
              </a:r>
              <a:endParaRPr lang="ko-KR" altLang="en-US" sz="1600" dirty="0">
                <a:solidFill>
                  <a:schemeClr val="bg1"/>
                </a:solidFill>
              </a:endParaRPr>
            </a:p>
          </p:txBody>
        </p:sp>
      </p:grpSp>
      <p:sp>
        <p:nvSpPr>
          <p:cNvPr id="12" name="TextBox 11">
            <a:extLst>
              <a:ext uri="{FF2B5EF4-FFF2-40B4-BE49-F238E27FC236}">
                <a16:creationId xmlns:a16="http://schemas.microsoft.com/office/drawing/2014/main" id="{58756267-CE60-4272-830B-9D6BAEC168BE}"/>
              </a:ext>
            </a:extLst>
          </p:cNvPr>
          <p:cNvSpPr txBox="1"/>
          <p:nvPr/>
        </p:nvSpPr>
        <p:spPr>
          <a:xfrm>
            <a:off x="357565" y="6194408"/>
            <a:ext cx="3672408" cy="400110"/>
          </a:xfrm>
          <a:prstGeom prst="rect">
            <a:avLst/>
          </a:prstGeom>
          <a:noFill/>
        </p:spPr>
        <p:txBody>
          <a:bodyPr wrap="square">
            <a:spAutoFit/>
          </a:bodyPr>
          <a:lstStyle/>
          <a:p>
            <a:r>
              <a:rPr lang="en-US" sz="1000" dirty="0">
                <a:solidFill>
                  <a:schemeClr val="bg1">
                    <a:lumMod val="65000"/>
                  </a:schemeClr>
                </a:solidFill>
                <a:latin typeface="Arial" panose="020B0604020202020204" pitchFamily="34" charset="0"/>
                <a:cs typeface="Arial" panose="020B0604020202020204" pitchFamily="34" charset="0"/>
              </a:rPr>
              <a:t>* This information is based on outsourced studies and may not be directly related to the products of our company.</a:t>
            </a:r>
          </a:p>
        </p:txBody>
      </p:sp>
    </p:spTree>
    <p:extLst>
      <p:ext uri="{BB962C8B-B14F-4D97-AF65-F5344CB8AC3E}">
        <p14:creationId xmlns:p14="http://schemas.microsoft.com/office/powerpoint/2010/main" val="30690826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그림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92419" y="363393"/>
            <a:ext cx="4490361" cy="5956310"/>
          </a:xfrm>
          <a:prstGeom prst="rect">
            <a:avLst/>
          </a:prstGeom>
          <a:ln>
            <a:solidFill>
              <a:schemeClr val="tx1"/>
            </a:solidFill>
          </a:ln>
        </p:spPr>
      </p:pic>
      <p:grpSp>
        <p:nvGrpSpPr>
          <p:cNvPr id="15" name="그룹 14"/>
          <p:cNvGrpSpPr/>
          <p:nvPr/>
        </p:nvGrpSpPr>
        <p:grpSpPr>
          <a:xfrm>
            <a:off x="815852" y="1052513"/>
            <a:ext cx="5435655" cy="5258741"/>
            <a:chOff x="194082" y="1268760"/>
            <a:chExt cx="5435655" cy="5258741"/>
          </a:xfrm>
        </p:grpSpPr>
        <p:sp>
          <p:nvSpPr>
            <p:cNvPr id="8" name="TextBox 7"/>
            <p:cNvSpPr txBox="1"/>
            <p:nvPr/>
          </p:nvSpPr>
          <p:spPr>
            <a:xfrm>
              <a:off x="194082" y="1871469"/>
              <a:ext cx="3259226" cy="261610"/>
            </a:xfrm>
            <a:prstGeom prst="rect">
              <a:avLst/>
            </a:prstGeom>
            <a:noFill/>
          </p:spPr>
          <p:txBody>
            <a:bodyPr wrap="none" rtlCol="0">
              <a:spAutoFit/>
            </a:bodyPr>
            <a:lstStyle/>
            <a:p>
              <a:r>
                <a:rPr lang="en-US" altLang="ko-KR" sz="1100" dirty="0">
                  <a:solidFill>
                    <a:srgbClr val="606060"/>
                  </a:solidFill>
                </a:rPr>
                <a:t>(Journal of the Korean jungshin science society)</a:t>
              </a:r>
            </a:p>
          </p:txBody>
        </p:sp>
        <p:sp>
          <p:nvSpPr>
            <p:cNvPr id="9" name="TextBox 8"/>
            <p:cNvSpPr txBox="1"/>
            <p:nvPr/>
          </p:nvSpPr>
          <p:spPr>
            <a:xfrm>
              <a:off x="194082" y="1268760"/>
              <a:ext cx="3769302" cy="646331"/>
            </a:xfrm>
            <a:prstGeom prst="rect">
              <a:avLst/>
            </a:prstGeom>
            <a:noFill/>
          </p:spPr>
          <p:txBody>
            <a:bodyPr wrap="none" rtlCol="0">
              <a:spAutoFit/>
            </a:bodyPr>
            <a:lstStyle/>
            <a:p>
              <a:r>
                <a:rPr lang="en-US" altLang="ko-KR" dirty="0">
                  <a:solidFill>
                    <a:srgbClr val="606060"/>
                  </a:solidFill>
                </a:rPr>
                <a:t>2003, 4 Faculty Professors from</a:t>
              </a:r>
            </a:p>
            <a:p>
              <a:r>
                <a:rPr lang="en-US" altLang="ko-KR" dirty="0">
                  <a:solidFill>
                    <a:srgbClr val="606060"/>
                  </a:solidFill>
                </a:rPr>
                <a:t>Yonsei University/</a:t>
              </a:r>
              <a:r>
                <a:rPr lang="en-US" altLang="ko-KR" dirty="0" err="1">
                  <a:solidFill>
                    <a:srgbClr val="606060"/>
                  </a:solidFill>
                </a:rPr>
                <a:t>Sangji</a:t>
              </a:r>
              <a:r>
                <a:rPr lang="en-US" altLang="ko-KR" dirty="0">
                  <a:solidFill>
                    <a:srgbClr val="606060"/>
                  </a:solidFill>
                </a:rPr>
                <a:t> University</a:t>
              </a:r>
              <a:endParaRPr lang="ko-KR" altLang="en-US" dirty="0">
                <a:solidFill>
                  <a:srgbClr val="606060"/>
                </a:solidFill>
              </a:endParaRPr>
            </a:p>
          </p:txBody>
        </p:sp>
        <p:sp>
          <p:nvSpPr>
            <p:cNvPr id="10" name="TextBox 9"/>
            <p:cNvSpPr txBox="1"/>
            <p:nvPr/>
          </p:nvSpPr>
          <p:spPr>
            <a:xfrm>
              <a:off x="194082" y="2276872"/>
              <a:ext cx="5435655" cy="956159"/>
            </a:xfrm>
            <a:prstGeom prst="rect">
              <a:avLst/>
            </a:prstGeom>
            <a:noFill/>
          </p:spPr>
          <p:txBody>
            <a:bodyPr wrap="none" rtlCol="0">
              <a:spAutoFit/>
            </a:bodyPr>
            <a:lstStyle/>
            <a:p>
              <a:pPr>
                <a:lnSpc>
                  <a:spcPct val="150000"/>
                </a:lnSpc>
              </a:pPr>
              <a:r>
                <a:rPr lang="en-US" altLang="ko-KR" sz="2000" dirty="0">
                  <a:solidFill>
                    <a:srgbClr val="606060"/>
                  </a:solidFill>
                </a:rPr>
                <a:t>The Various Effects of Mineral Alkaline Water</a:t>
              </a:r>
            </a:p>
            <a:p>
              <a:pPr>
                <a:lnSpc>
                  <a:spcPct val="150000"/>
                </a:lnSpc>
              </a:pPr>
              <a:r>
                <a:rPr lang="en-US" altLang="ko-KR" sz="2000" dirty="0">
                  <a:solidFill>
                    <a:srgbClr val="606060"/>
                  </a:solidFill>
                </a:rPr>
                <a:t>Observed Through Animal Testing</a:t>
              </a:r>
              <a:endParaRPr lang="ko-KR" altLang="en-US" sz="2000" dirty="0">
                <a:solidFill>
                  <a:srgbClr val="606060"/>
                </a:solidFill>
              </a:endParaRPr>
            </a:p>
          </p:txBody>
        </p:sp>
        <p:sp>
          <p:nvSpPr>
            <p:cNvPr id="12" name="TextBox 11"/>
            <p:cNvSpPr txBox="1"/>
            <p:nvPr/>
          </p:nvSpPr>
          <p:spPr>
            <a:xfrm>
              <a:off x="194082" y="3573016"/>
              <a:ext cx="4654287" cy="1891415"/>
            </a:xfrm>
            <a:prstGeom prst="rect">
              <a:avLst/>
            </a:prstGeom>
            <a:noFill/>
          </p:spPr>
          <p:txBody>
            <a:bodyPr wrap="none" rtlCol="0">
              <a:spAutoFit/>
            </a:bodyPr>
            <a:lstStyle/>
            <a:p>
              <a:pPr>
                <a:lnSpc>
                  <a:spcPct val="150000"/>
                </a:lnSpc>
              </a:pPr>
              <a:r>
                <a:rPr lang="en-US" altLang="ko-KR" sz="1600" dirty="0">
                  <a:solidFill>
                    <a:srgbClr val="C00000"/>
                  </a:solidFill>
                </a:rPr>
                <a:t>Improvements observed through animal testing</a:t>
              </a:r>
              <a:endParaRPr lang="ko-KR" altLang="en-US" sz="1600" dirty="0">
                <a:solidFill>
                  <a:srgbClr val="C00000"/>
                </a:solidFill>
              </a:endParaRPr>
            </a:p>
            <a:p>
              <a:pPr>
                <a:lnSpc>
                  <a:spcPct val="150000"/>
                </a:lnSpc>
              </a:pPr>
              <a:r>
                <a:rPr lang="ko-KR" altLang="en-US" sz="1600" dirty="0">
                  <a:solidFill>
                    <a:srgbClr val="C00000"/>
                  </a:solidFill>
                </a:rPr>
                <a:t>    ▶ </a:t>
              </a:r>
              <a:r>
                <a:rPr lang="en-US" altLang="ko-KR" sz="1600" dirty="0">
                  <a:solidFill>
                    <a:srgbClr val="C00000"/>
                  </a:solidFill>
                </a:rPr>
                <a:t>Anti-cancerous, anti-metastatic</a:t>
              </a:r>
              <a:endParaRPr lang="ko-KR" altLang="en-US" sz="1600" dirty="0">
                <a:solidFill>
                  <a:srgbClr val="C00000"/>
                </a:solidFill>
              </a:endParaRPr>
            </a:p>
            <a:p>
              <a:pPr>
                <a:lnSpc>
                  <a:spcPct val="150000"/>
                </a:lnSpc>
              </a:pPr>
              <a:r>
                <a:rPr lang="ko-KR" altLang="en-US" sz="1600" dirty="0">
                  <a:solidFill>
                    <a:srgbClr val="C00000"/>
                  </a:solidFill>
                </a:rPr>
                <a:t>    ▶ </a:t>
              </a:r>
              <a:r>
                <a:rPr lang="en-US" altLang="ko-KR" sz="1600" dirty="0">
                  <a:solidFill>
                    <a:srgbClr val="C00000"/>
                  </a:solidFill>
                </a:rPr>
                <a:t>Beneficial for the immune system</a:t>
              </a:r>
              <a:endParaRPr lang="ko-KR" altLang="en-US" sz="1600" dirty="0">
                <a:solidFill>
                  <a:srgbClr val="C00000"/>
                </a:solidFill>
              </a:endParaRPr>
            </a:p>
            <a:p>
              <a:pPr>
                <a:lnSpc>
                  <a:spcPct val="150000"/>
                </a:lnSpc>
              </a:pPr>
              <a:r>
                <a:rPr lang="ko-KR" altLang="en-US" sz="1600" dirty="0">
                  <a:solidFill>
                    <a:srgbClr val="C00000"/>
                  </a:solidFill>
                </a:rPr>
                <a:t>    ▶ </a:t>
              </a:r>
              <a:r>
                <a:rPr lang="en-US" altLang="ko-KR" sz="1600" dirty="0">
                  <a:solidFill>
                    <a:srgbClr val="C00000"/>
                  </a:solidFill>
                </a:rPr>
                <a:t>Antioxidant properties</a:t>
              </a:r>
              <a:endParaRPr lang="ko-KR" altLang="en-US" sz="1600" dirty="0">
                <a:solidFill>
                  <a:srgbClr val="C00000"/>
                </a:solidFill>
              </a:endParaRPr>
            </a:p>
            <a:p>
              <a:pPr>
                <a:lnSpc>
                  <a:spcPct val="150000"/>
                </a:lnSpc>
              </a:pPr>
              <a:r>
                <a:rPr lang="ko-KR" altLang="en-US" sz="1600" dirty="0">
                  <a:solidFill>
                    <a:srgbClr val="C00000"/>
                  </a:solidFill>
                </a:rPr>
                <a:t>    ▶ </a:t>
              </a:r>
              <a:r>
                <a:rPr lang="en-US" altLang="ko-KR" sz="1600" dirty="0">
                  <a:solidFill>
                    <a:srgbClr val="C00000"/>
                  </a:solidFill>
                </a:rPr>
                <a:t>Beneficial for diabetes and obesity</a:t>
              </a:r>
              <a:endParaRPr lang="ko-KR" altLang="en-US" sz="1600" dirty="0">
                <a:solidFill>
                  <a:srgbClr val="C00000"/>
                </a:solidFill>
              </a:endParaRPr>
            </a:p>
          </p:txBody>
        </p:sp>
        <p:sp>
          <p:nvSpPr>
            <p:cNvPr id="13" name="TextBox 12"/>
            <p:cNvSpPr txBox="1"/>
            <p:nvPr/>
          </p:nvSpPr>
          <p:spPr>
            <a:xfrm>
              <a:off x="194082" y="5744081"/>
              <a:ext cx="4626523" cy="783420"/>
            </a:xfrm>
            <a:prstGeom prst="rect">
              <a:avLst/>
            </a:prstGeom>
            <a:noFill/>
          </p:spPr>
          <p:txBody>
            <a:bodyPr wrap="none" rtlCol="0">
              <a:spAutoFit/>
            </a:bodyPr>
            <a:lstStyle/>
            <a:p>
              <a:pPr>
                <a:lnSpc>
                  <a:spcPct val="150000"/>
                </a:lnSpc>
              </a:pPr>
              <a:r>
                <a:rPr lang="en-US" altLang="ko-KR" sz="1600" dirty="0">
                  <a:solidFill>
                    <a:srgbClr val="606060"/>
                  </a:solidFill>
                </a:rPr>
                <a:t>Press releases on KBS, MBC(3Part Special), SBS </a:t>
              </a:r>
            </a:p>
            <a:p>
              <a:pPr>
                <a:lnSpc>
                  <a:spcPct val="150000"/>
                </a:lnSpc>
              </a:pPr>
              <a:r>
                <a:rPr lang="en-US" altLang="ko-KR" sz="1600" dirty="0">
                  <a:solidFill>
                    <a:srgbClr val="606060"/>
                  </a:solidFill>
                </a:rPr>
                <a:t>(Major South Korean Broadcasting networks)</a:t>
              </a:r>
              <a:endParaRPr lang="ko-KR" altLang="en-US" sz="1600" dirty="0">
                <a:solidFill>
                  <a:srgbClr val="606060"/>
                </a:solidFill>
              </a:endParaRPr>
            </a:p>
          </p:txBody>
        </p:sp>
      </p:grpSp>
      <p:sp>
        <p:nvSpPr>
          <p:cNvPr id="16" name="슬라이드 번호 개체 틀 15"/>
          <p:cNvSpPr>
            <a:spLocks noGrp="1"/>
          </p:cNvSpPr>
          <p:nvPr>
            <p:ph type="sldNum" sz="quarter" idx="12"/>
          </p:nvPr>
        </p:nvSpPr>
        <p:spPr/>
        <p:txBody>
          <a:bodyPr/>
          <a:lstStyle/>
          <a:p>
            <a:fld id="{9C2203D9-AB55-4EB8-BB06-948C9E065BB8}" type="slidenum">
              <a:rPr lang="ko-KR" altLang="en-US" smtClean="0"/>
              <a:t>14</a:t>
            </a:fld>
            <a:endParaRPr lang="ko-KR" altLang="en-US"/>
          </a:p>
        </p:txBody>
      </p:sp>
      <p:sp>
        <p:nvSpPr>
          <p:cNvPr id="19" name="직사각형 18"/>
          <p:cNvSpPr/>
          <p:nvPr/>
        </p:nvSpPr>
        <p:spPr bwMode="auto">
          <a:xfrm>
            <a:off x="839416" y="263490"/>
            <a:ext cx="2160240" cy="276999"/>
          </a:xfrm>
          <a:prstGeom prst="rect">
            <a:avLst/>
          </a:prstGeom>
          <a:solidFill>
            <a:schemeClr val="accent5">
              <a:lumMod val="60000"/>
              <a:lumOff val="40000"/>
            </a:schemeClr>
          </a:solidFill>
          <a:ln>
            <a:noFill/>
          </a:ln>
        </p:spPr>
        <p:txBody>
          <a:bodyPr wrap="square" rtlCol="0" anchor="ctr">
            <a:spAutoFit/>
          </a:bodyPr>
          <a:lstStyle/>
          <a:p>
            <a:pPr algn="ctr">
              <a:lnSpc>
                <a:spcPct val="120000"/>
              </a:lnSpc>
              <a:buFont typeface="Arial" panose="020B0604020202020204" pitchFamily="34" charset="0"/>
              <a:buNone/>
            </a:pPr>
            <a:endParaRPr lang="ko-KR" altLang="en-US" sz="1000" dirty="0">
              <a:solidFill>
                <a:schemeClr val="bg2">
                  <a:lumMod val="75000"/>
                </a:schemeClr>
              </a:solidFill>
              <a:latin typeface="맑은 고딕" panose="020B0503020000020004" pitchFamily="50" charset="-127"/>
              <a:ea typeface="맑은 고딕" panose="020B0503020000020004" pitchFamily="50" charset="-127"/>
            </a:endParaRPr>
          </a:p>
        </p:txBody>
      </p:sp>
      <p:sp>
        <p:nvSpPr>
          <p:cNvPr id="14" name="TextBox 13">
            <a:extLst>
              <a:ext uri="{FF2B5EF4-FFF2-40B4-BE49-F238E27FC236}">
                <a16:creationId xmlns:a16="http://schemas.microsoft.com/office/drawing/2014/main" id="{971693A1-7E76-4F34-B3ED-0FAF748F0F12}"/>
              </a:ext>
            </a:extLst>
          </p:cNvPr>
          <p:cNvSpPr txBox="1"/>
          <p:nvPr/>
        </p:nvSpPr>
        <p:spPr>
          <a:xfrm>
            <a:off x="191344" y="6119648"/>
            <a:ext cx="3672408" cy="400110"/>
          </a:xfrm>
          <a:prstGeom prst="rect">
            <a:avLst/>
          </a:prstGeom>
          <a:noFill/>
        </p:spPr>
        <p:txBody>
          <a:bodyPr wrap="square">
            <a:spAutoFit/>
          </a:bodyPr>
          <a:lstStyle/>
          <a:p>
            <a:r>
              <a:rPr lang="en-US" sz="1000" dirty="0">
                <a:solidFill>
                  <a:schemeClr val="bg1">
                    <a:lumMod val="65000"/>
                  </a:schemeClr>
                </a:solidFill>
                <a:latin typeface="Arial" panose="020B0604020202020204" pitchFamily="34" charset="0"/>
                <a:cs typeface="Arial" panose="020B0604020202020204" pitchFamily="34" charset="0"/>
              </a:rPr>
              <a:t>* This information is based on outsourced studies and may not be directly related to the products of our company.</a:t>
            </a:r>
          </a:p>
        </p:txBody>
      </p:sp>
      <p:sp>
        <p:nvSpPr>
          <p:cNvPr id="21" name="TextBox 20">
            <a:extLst>
              <a:ext uri="{FF2B5EF4-FFF2-40B4-BE49-F238E27FC236}">
                <a16:creationId xmlns:a16="http://schemas.microsoft.com/office/drawing/2014/main" id="{A2F044A0-56D0-C747-85D1-0E9104594250}"/>
              </a:ext>
            </a:extLst>
          </p:cNvPr>
          <p:cNvSpPr txBox="1"/>
          <p:nvPr/>
        </p:nvSpPr>
        <p:spPr>
          <a:xfrm>
            <a:off x="1037833" y="260648"/>
            <a:ext cx="1745799" cy="338554"/>
          </a:xfrm>
          <a:prstGeom prst="rect">
            <a:avLst/>
          </a:prstGeom>
          <a:noFill/>
        </p:spPr>
        <p:txBody>
          <a:bodyPr wrap="none" rtlCol="0">
            <a:spAutoFit/>
          </a:bodyPr>
          <a:lstStyle/>
          <a:p>
            <a:r>
              <a:rPr lang="en-US" altLang="ko-KR" sz="1600" dirty="0">
                <a:solidFill>
                  <a:schemeClr val="bg1"/>
                </a:solidFill>
              </a:rPr>
              <a:t>Research Studies</a:t>
            </a:r>
            <a:endParaRPr lang="ko-KR" altLang="en-US" sz="1600" dirty="0">
              <a:solidFill>
                <a:schemeClr val="bg1"/>
              </a:solidFill>
            </a:endParaRPr>
          </a:p>
        </p:txBody>
      </p:sp>
      <p:sp>
        <p:nvSpPr>
          <p:cNvPr id="22" name="TextBox 21">
            <a:extLst>
              <a:ext uri="{FF2B5EF4-FFF2-40B4-BE49-F238E27FC236}">
                <a16:creationId xmlns:a16="http://schemas.microsoft.com/office/drawing/2014/main" id="{DC798AB9-CBB9-C545-A067-5312A223D8C5}"/>
              </a:ext>
            </a:extLst>
          </p:cNvPr>
          <p:cNvSpPr txBox="1"/>
          <p:nvPr/>
        </p:nvSpPr>
        <p:spPr>
          <a:xfrm>
            <a:off x="6537817" y="6467560"/>
            <a:ext cx="5399235" cy="253916"/>
          </a:xfrm>
          <a:prstGeom prst="rect">
            <a:avLst/>
          </a:prstGeom>
          <a:noFill/>
        </p:spPr>
        <p:txBody>
          <a:bodyPr wrap="none" rtlCol="0">
            <a:spAutoFit/>
          </a:bodyPr>
          <a:lstStyle/>
          <a:p>
            <a:r>
              <a:rPr lang="en-US" altLang="ko-KR" sz="1050" dirty="0">
                <a:solidFill>
                  <a:schemeClr val="tx1">
                    <a:lumMod val="65000"/>
                    <a:lumOff val="35000"/>
                  </a:schemeClr>
                </a:solidFill>
              </a:rPr>
              <a:t>* </a:t>
            </a:r>
            <a:r>
              <a:rPr lang="en-US" sz="1050" dirty="0">
                <a:solidFill>
                  <a:schemeClr val="tx1">
                    <a:lumMod val="65000"/>
                    <a:lumOff val="35000"/>
                  </a:schemeClr>
                </a:solidFill>
              </a:rPr>
              <a:t>The effects discussed in this study do not guarantee the effectivity of this product.</a:t>
            </a:r>
            <a:endParaRPr lang="en-US" altLang="ko-KR" sz="1050" dirty="0">
              <a:solidFill>
                <a:schemeClr val="tx1">
                  <a:lumMod val="65000"/>
                  <a:lumOff val="35000"/>
                </a:schemeClr>
              </a:solidFill>
            </a:endParaRPr>
          </a:p>
        </p:txBody>
      </p:sp>
    </p:spTree>
    <p:extLst>
      <p:ext uri="{BB962C8B-B14F-4D97-AF65-F5344CB8AC3E}">
        <p14:creationId xmlns:p14="http://schemas.microsoft.com/office/powerpoint/2010/main" val="30546403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그림 14"/>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tretch>
            <a:fillRect/>
          </a:stretch>
        </p:blipFill>
        <p:spPr>
          <a:xfrm>
            <a:off x="6312024" y="205809"/>
            <a:ext cx="4680519" cy="6213199"/>
          </a:xfrm>
          <a:prstGeom prst="rect">
            <a:avLst/>
          </a:prstGeom>
          <a:ln>
            <a:solidFill>
              <a:schemeClr val="tx1"/>
            </a:solidFill>
          </a:ln>
        </p:spPr>
      </p:pic>
      <p:grpSp>
        <p:nvGrpSpPr>
          <p:cNvPr id="16" name="그룹 15"/>
          <p:cNvGrpSpPr/>
          <p:nvPr/>
        </p:nvGrpSpPr>
        <p:grpSpPr>
          <a:xfrm>
            <a:off x="681094" y="1052513"/>
            <a:ext cx="5203732" cy="5078574"/>
            <a:chOff x="194082" y="1268760"/>
            <a:chExt cx="5203732" cy="5078574"/>
          </a:xfrm>
        </p:grpSpPr>
        <p:sp>
          <p:nvSpPr>
            <p:cNvPr id="17" name="TextBox 16"/>
            <p:cNvSpPr txBox="1"/>
            <p:nvPr/>
          </p:nvSpPr>
          <p:spPr>
            <a:xfrm>
              <a:off x="194082" y="1853712"/>
              <a:ext cx="4838842" cy="567399"/>
            </a:xfrm>
            <a:prstGeom prst="rect">
              <a:avLst/>
            </a:prstGeom>
            <a:noFill/>
          </p:spPr>
          <p:txBody>
            <a:bodyPr wrap="square" rtlCol="0">
              <a:spAutoFit/>
            </a:bodyPr>
            <a:lstStyle/>
            <a:p>
              <a:pPr>
                <a:lnSpc>
                  <a:spcPct val="150000"/>
                </a:lnSpc>
              </a:pPr>
              <a:r>
                <a:rPr lang="en-US" altLang="ko-KR" sz="1100" dirty="0">
                  <a:solidFill>
                    <a:srgbClr val="606060"/>
                  </a:solidFill>
                </a:rPr>
                <a:t>* Research for the Ministry of Food and Drug Safety from South Korea</a:t>
              </a:r>
            </a:p>
            <a:p>
              <a:pPr>
                <a:lnSpc>
                  <a:spcPct val="150000"/>
                </a:lnSpc>
              </a:pPr>
              <a:r>
                <a:rPr lang="ko-KR" altLang="en-US" sz="1100" dirty="0">
                  <a:solidFill>
                    <a:srgbClr val="606060"/>
                  </a:solidFill>
                </a:rPr>
                <a:t>* </a:t>
              </a:r>
              <a:r>
                <a:rPr lang="en-US" altLang="ko-KR" sz="1100" dirty="0">
                  <a:solidFill>
                    <a:srgbClr val="606060"/>
                  </a:solidFill>
                </a:rPr>
                <a:t>Approx.</a:t>
              </a:r>
              <a:r>
                <a:rPr lang="ko-KR" altLang="en-US" sz="1100" dirty="0">
                  <a:solidFill>
                    <a:srgbClr val="606060"/>
                  </a:solidFill>
                </a:rPr>
                <a:t> </a:t>
              </a:r>
              <a:r>
                <a:rPr lang="en-US" altLang="ko-KR" sz="1100" dirty="0">
                  <a:solidFill>
                    <a:srgbClr val="606060"/>
                  </a:solidFill>
                </a:rPr>
                <a:t>18 months of research(2006.6.15~2007.11.30)</a:t>
              </a:r>
            </a:p>
          </p:txBody>
        </p:sp>
        <p:sp>
          <p:nvSpPr>
            <p:cNvPr id="18" name="TextBox 17"/>
            <p:cNvSpPr txBox="1"/>
            <p:nvPr/>
          </p:nvSpPr>
          <p:spPr>
            <a:xfrm>
              <a:off x="194082" y="1268760"/>
              <a:ext cx="3550011" cy="646331"/>
            </a:xfrm>
            <a:prstGeom prst="rect">
              <a:avLst/>
            </a:prstGeom>
            <a:noFill/>
          </p:spPr>
          <p:txBody>
            <a:bodyPr wrap="none" rtlCol="0">
              <a:spAutoFit/>
            </a:bodyPr>
            <a:lstStyle/>
            <a:p>
              <a:r>
                <a:rPr lang="en-US" altLang="ko-KR" dirty="0">
                  <a:solidFill>
                    <a:srgbClr val="606060"/>
                  </a:solidFill>
                </a:rPr>
                <a:t>2008, 6 Faculty Professors from </a:t>
              </a:r>
            </a:p>
            <a:p>
              <a:r>
                <a:rPr lang="en-US" altLang="ko-KR" dirty="0">
                  <a:solidFill>
                    <a:srgbClr val="606060"/>
                  </a:solidFill>
                </a:rPr>
                <a:t>Yonsei/</a:t>
              </a:r>
              <a:r>
                <a:rPr lang="en-US" altLang="ko-KR" dirty="0" err="1">
                  <a:solidFill>
                    <a:srgbClr val="606060"/>
                  </a:solidFill>
                </a:rPr>
                <a:t>Hanseo</a:t>
              </a:r>
              <a:r>
                <a:rPr lang="en-US" altLang="ko-KR" dirty="0">
                  <a:solidFill>
                    <a:srgbClr val="606060"/>
                  </a:solidFill>
                </a:rPr>
                <a:t> University</a:t>
              </a:r>
              <a:endParaRPr lang="ko-KR" altLang="en-US" dirty="0">
                <a:solidFill>
                  <a:srgbClr val="606060"/>
                </a:solidFill>
              </a:endParaRPr>
            </a:p>
          </p:txBody>
        </p:sp>
        <p:sp>
          <p:nvSpPr>
            <p:cNvPr id="19" name="TextBox 18"/>
            <p:cNvSpPr txBox="1"/>
            <p:nvPr/>
          </p:nvSpPr>
          <p:spPr>
            <a:xfrm>
              <a:off x="194082" y="2577321"/>
              <a:ext cx="5203732" cy="707886"/>
            </a:xfrm>
            <a:prstGeom prst="rect">
              <a:avLst/>
            </a:prstGeom>
            <a:noFill/>
          </p:spPr>
          <p:txBody>
            <a:bodyPr wrap="none" rtlCol="0">
              <a:spAutoFit/>
            </a:bodyPr>
            <a:lstStyle/>
            <a:p>
              <a:r>
                <a:rPr lang="en-US" altLang="ko-KR" sz="2000" dirty="0">
                  <a:solidFill>
                    <a:srgbClr val="606060"/>
                  </a:solidFill>
                </a:rPr>
                <a:t>The Effects of Electrolyzed Reduced Water </a:t>
              </a:r>
            </a:p>
            <a:p>
              <a:r>
                <a:rPr lang="en-US" altLang="ko-KR" sz="2000" dirty="0">
                  <a:solidFill>
                    <a:srgbClr val="606060"/>
                  </a:solidFill>
                </a:rPr>
                <a:t>on Blood and Organ Tissues of Mice</a:t>
              </a:r>
              <a:endParaRPr lang="ko-KR" altLang="en-US" sz="2000" dirty="0">
                <a:solidFill>
                  <a:srgbClr val="606060"/>
                </a:solidFill>
              </a:endParaRPr>
            </a:p>
          </p:txBody>
        </p:sp>
        <p:sp>
          <p:nvSpPr>
            <p:cNvPr id="20" name="TextBox 19"/>
            <p:cNvSpPr txBox="1"/>
            <p:nvPr/>
          </p:nvSpPr>
          <p:spPr>
            <a:xfrm>
              <a:off x="194082" y="3717255"/>
              <a:ext cx="4386329" cy="2630079"/>
            </a:xfrm>
            <a:prstGeom prst="rect">
              <a:avLst/>
            </a:prstGeom>
            <a:noFill/>
          </p:spPr>
          <p:txBody>
            <a:bodyPr wrap="none" rtlCol="0">
              <a:spAutoFit/>
            </a:bodyPr>
            <a:lstStyle/>
            <a:p>
              <a:pPr>
                <a:lnSpc>
                  <a:spcPct val="150000"/>
                </a:lnSpc>
              </a:pPr>
              <a:r>
                <a:rPr lang="ko-KR" altLang="en-US" sz="1600" dirty="0">
                  <a:solidFill>
                    <a:srgbClr val="C00000"/>
                  </a:solidFill>
                </a:rPr>
                <a:t> </a:t>
              </a:r>
              <a:r>
                <a:rPr lang="en-US" altLang="ko-KR" sz="1600" dirty="0">
                  <a:solidFill>
                    <a:srgbClr val="C00000"/>
                  </a:solidFill>
                </a:rPr>
                <a:t>- Secured safety of drinking alkaline water</a:t>
              </a:r>
              <a:endParaRPr lang="ko-KR" altLang="en-US" sz="1600" dirty="0">
                <a:solidFill>
                  <a:srgbClr val="C00000"/>
                </a:solidFill>
              </a:endParaRPr>
            </a:p>
            <a:p>
              <a:pPr>
                <a:lnSpc>
                  <a:spcPct val="150000"/>
                </a:lnSpc>
              </a:pPr>
              <a:r>
                <a:rPr lang="en-US" altLang="ko-KR" sz="1600" dirty="0">
                  <a:solidFill>
                    <a:srgbClr val="C00000"/>
                  </a:solidFill>
                </a:rPr>
                <a:t> - Recognized as the only medical device for</a:t>
              </a:r>
            </a:p>
            <a:p>
              <a:pPr>
                <a:lnSpc>
                  <a:spcPct val="150000"/>
                </a:lnSpc>
              </a:pPr>
              <a:r>
                <a:rPr lang="en-US" altLang="ko-KR" sz="1600" dirty="0">
                  <a:solidFill>
                    <a:srgbClr val="C00000"/>
                  </a:solidFill>
                </a:rPr>
                <a:t>benefits provided</a:t>
              </a:r>
              <a:endParaRPr lang="ko-KR" altLang="en-US" sz="1600" dirty="0">
                <a:solidFill>
                  <a:srgbClr val="C00000"/>
                </a:solidFill>
              </a:endParaRPr>
            </a:p>
            <a:p>
              <a:pPr>
                <a:lnSpc>
                  <a:spcPct val="150000"/>
                </a:lnSpc>
              </a:pPr>
              <a:r>
                <a:rPr lang="ko-KR" altLang="en-US" sz="1600" dirty="0">
                  <a:solidFill>
                    <a:srgbClr val="C00000"/>
                  </a:solidFill>
                </a:rPr>
                <a:t>    ▶ </a:t>
              </a:r>
              <a:r>
                <a:rPr lang="en-US" altLang="ko-KR" sz="1600" dirty="0">
                  <a:solidFill>
                    <a:srgbClr val="C00000"/>
                  </a:solidFill>
                </a:rPr>
                <a:t>Chronic Diarrhea</a:t>
              </a:r>
              <a:endParaRPr lang="ko-KR" altLang="en-US" sz="1600" dirty="0">
                <a:solidFill>
                  <a:srgbClr val="C00000"/>
                </a:solidFill>
              </a:endParaRPr>
            </a:p>
            <a:p>
              <a:pPr>
                <a:lnSpc>
                  <a:spcPct val="150000"/>
                </a:lnSpc>
              </a:pPr>
              <a:r>
                <a:rPr lang="ko-KR" altLang="en-US" sz="1600" dirty="0">
                  <a:solidFill>
                    <a:srgbClr val="C00000"/>
                  </a:solidFill>
                </a:rPr>
                <a:t>    ▶ </a:t>
              </a:r>
              <a:r>
                <a:rPr lang="en-US" altLang="ko-KR" sz="1600" dirty="0">
                  <a:solidFill>
                    <a:srgbClr val="C00000"/>
                  </a:solidFill>
                </a:rPr>
                <a:t>Indigestion</a:t>
              </a:r>
              <a:endParaRPr lang="ko-KR" altLang="en-US" sz="1600" dirty="0">
                <a:solidFill>
                  <a:srgbClr val="C00000"/>
                </a:solidFill>
              </a:endParaRPr>
            </a:p>
            <a:p>
              <a:pPr>
                <a:lnSpc>
                  <a:spcPct val="150000"/>
                </a:lnSpc>
              </a:pPr>
              <a:r>
                <a:rPr lang="ko-KR" altLang="en-US" sz="1600" dirty="0">
                  <a:solidFill>
                    <a:srgbClr val="C00000"/>
                  </a:solidFill>
                </a:rPr>
                <a:t>    ▶ </a:t>
              </a:r>
              <a:r>
                <a:rPr lang="en-US" altLang="ko-KR" sz="1600" dirty="0">
                  <a:solidFill>
                    <a:srgbClr val="C00000"/>
                  </a:solidFill>
                </a:rPr>
                <a:t>Acid Reflux</a:t>
              </a:r>
              <a:endParaRPr lang="ko-KR" altLang="en-US" sz="1600" dirty="0">
                <a:solidFill>
                  <a:srgbClr val="C00000"/>
                </a:solidFill>
              </a:endParaRPr>
            </a:p>
            <a:p>
              <a:pPr>
                <a:lnSpc>
                  <a:spcPct val="150000"/>
                </a:lnSpc>
              </a:pPr>
              <a:r>
                <a:rPr lang="ko-KR" altLang="en-US" sz="1600" dirty="0">
                  <a:solidFill>
                    <a:srgbClr val="C00000"/>
                  </a:solidFill>
                </a:rPr>
                <a:t>    ▶ </a:t>
              </a:r>
              <a:r>
                <a:rPr lang="en-US" altLang="ko-KR" sz="1600" dirty="0">
                  <a:solidFill>
                    <a:srgbClr val="C00000"/>
                  </a:solidFill>
                </a:rPr>
                <a:t>Helps to improve gut bacteria</a:t>
              </a:r>
              <a:endParaRPr lang="ko-KR" altLang="en-US" sz="1600" dirty="0">
                <a:solidFill>
                  <a:srgbClr val="C00000"/>
                </a:solidFill>
              </a:endParaRPr>
            </a:p>
          </p:txBody>
        </p:sp>
      </p:grpSp>
      <p:sp>
        <p:nvSpPr>
          <p:cNvPr id="22" name="슬라이드 번호 개체 틀 21"/>
          <p:cNvSpPr>
            <a:spLocks noGrp="1"/>
          </p:cNvSpPr>
          <p:nvPr>
            <p:ph type="sldNum" sz="quarter" idx="12"/>
          </p:nvPr>
        </p:nvSpPr>
        <p:spPr/>
        <p:txBody>
          <a:bodyPr/>
          <a:lstStyle/>
          <a:p>
            <a:fld id="{9C2203D9-AB55-4EB8-BB06-948C9E065BB8}" type="slidenum">
              <a:rPr lang="ko-KR" altLang="en-US" smtClean="0"/>
              <a:t>15</a:t>
            </a:fld>
            <a:endParaRPr lang="ko-KR" altLang="en-US"/>
          </a:p>
        </p:txBody>
      </p:sp>
      <p:sp>
        <p:nvSpPr>
          <p:cNvPr id="25" name="직사각형 24"/>
          <p:cNvSpPr/>
          <p:nvPr/>
        </p:nvSpPr>
        <p:spPr bwMode="auto">
          <a:xfrm>
            <a:off x="961294" y="243703"/>
            <a:ext cx="2160240" cy="276999"/>
          </a:xfrm>
          <a:prstGeom prst="rect">
            <a:avLst/>
          </a:prstGeom>
          <a:solidFill>
            <a:schemeClr val="accent5">
              <a:lumMod val="60000"/>
              <a:lumOff val="40000"/>
            </a:schemeClr>
          </a:solidFill>
          <a:ln>
            <a:noFill/>
          </a:ln>
        </p:spPr>
        <p:txBody>
          <a:bodyPr wrap="square" rtlCol="0" anchor="ctr">
            <a:spAutoFit/>
          </a:bodyPr>
          <a:lstStyle/>
          <a:p>
            <a:pPr algn="ctr">
              <a:lnSpc>
                <a:spcPct val="120000"/>
              </a:lnSpc>
              <a:buFont typeface="Arial" panose="020B0604020202020204" pitchFamily="34" charset="0"/>
              <a:buNone/>
            </a:pPr>
            <a:endParaRPr lang="ko-KR" altLang="en-US" sz="1000" dirty="0">
              <a:solidFill>
                <a:schemeClr val="bg2">
                  <a:lumMod val="75000"/>
                </a:schemeClr>
              </a:solidFill>
              <a:latin typeface="맑은 고딕" panose="020B0503020000020004" pitchFamily="50" charset="-127"/>
              <a:ea typeface="맑은 고딕" panose="020B0503020000020004" pitchFamily="50" charset="-127"/>
            </a:endParaRPr>
          </a:p>
        </p:txBody>
      </p:sp>
      <p:sp>
        <p:nvSpPr>
          <p:cNvPr id="13" name="TextBox 12">
            <a:extLst>
              <a:ext uri="{FF2B5EF4-FFF2-40B4-BE49-F238E27FC236}">
                <a16:creationId xmlns:a16="http://schemas.microsoft.com/office/drawing/2014/main" id="{E1A1F4E7-EA00-4BCC-AA51-CBB0E45A657A}"/>
              </a:ext>
            </a:extLst>
          </p:cNvPr>
          <p:cNvSpPr txBox="1"/>
          <p:nvPr/>
        </p:nvSpPr>
        <p:spPr>
          <a:xfrm>
            <a:off x="407405" y="6259811"/>
            <a:ext cx="3672408" cy="400110"/>
          </a:xfrm>
          <a:prstGeom prst="rect">
            <a:avLst/>
          </a:prstGeom>
          <a:noFill/>
        </p:spPr>
        <p:txBody>
          <a:bodyPr wrap="square">
            <a:spAutoFit/>
          </a:bodyPr>
          <a:lstStyle/>
          <a:p>
            <a:r>
              <a:rPr lang="en-US" sz="1000" dirty="0">
                <a:solidFill>
                  <a:schemeClr val="bg1">
                    <a:lumMod val="65000"/>
                  </a:schemeClr>
                </a:solidFill>
                <a:latin typeface="Arial" panose="020B0604020202020204" pitchFamily="34" charset="0"/>
                <a:cs typeface="Arial" panose="020B0604020202020204" pitchFamily="34" charset="0"/>
              </a:rPr>
              <a:t>* This information is based on outsourced studies and may not be directly related to the products of our company.</a:t>
            </a:r>
          </a:p>
        </p:txBody>
      </p:sp>
      <p:sp>
        <p:nvSpPr>
          <p:cNvPr id="14" name="TextBox 13">
            <a:extLst>
              <a:ext uri="{FF2B5EF4-FFF2-40B4-BE49-F238E27FC236}">
                <a16:creationId xmlns:a16="http://schemas.microsoft.com/office/drawing/2014/main" id="{858BF1E3-CD0B-F64B-A601-9F8AAFABA3EE}"/>
              </a:ext>
            </a:extLst>
          </p:cNvPr>
          <p:cNvSpPr txBox="1"/>
          <p:nvPr/>
        </p:nvSpPr>
        <p:spPr>
          <a:xfrm>
            <a:off x="6537817" y="6467560"/>
            <a:ext cx="5399235" cy="253916"/>
          </a:xfrm>
          <a:prstGeom prst="rect">
            <a:avLst/>
          </a:prstGeom>
          <a:noFill/>
        </p:spPr>
        <p:txBody>
          <a:bodyPr wrap="none" rtlCol="0">
            <a:spAutoFit/>
          </a:bodyPr>
          <a:lstStyle/>
          <a:p>
            <a:r>
              <a:rPr lang="en-US" altLang="ko-KR" sz="1050" dirty="0">
                <a:solidFill>
                  <a:schemeClr val="tx1">
                    <a:lumMod val="65000"/>
                    <a:lumOff val="35000"/>
                  </a:schemeClr>
                </a:solidFill>
              </a:rPr>
              <a:t>* </a:t>
            </a:r>
            <a:r>
              <a:rPr lang="en-US" sz="1050" dirty="0">
                <a:solidFill>
                  <a:schemeClr val="tx1">
                    <a:lumMod val="65000"/>
                    <a:lumOff val="35000"/>
                  </a:schemeClr>
                </a:solidFill>
              </a:rPr>
              <a:t>The effects discussed in this study do not guarantee the effectivity of this product.</a:t>
            </a:r>
            <a:endParaRPr lang="en-US" altLang="ko-KR" sz="1050" dirty="0">
              <a:solidFill>
                <a:schemeClr val="tx1">
                  <a:lumMod val="65000"/>
                  <a:lumOff val="35000"/>
                </a:schemeClr>
              </a:solidFill>
            </a:endParaRPr>
          </a:p>
        </p:txBody>
      </p:sp>
      <p:sp>
        <p:nvSpPr>
          <p:cNvPr id="21" name="TextBox 20">
            <a:extLst>
              <a:ext uri="{FF2B5EF4-FFF2-40B4-BE49-F238E27FC236}">
                <a16:creationId xmlns:a16="http://schemas.microsoft.com/office/drawing/2014/main" id="{B1BF850C-90B3-BB4E-94B3-835CB2445F37}"/>
              </a:ext>
            </a:extLst>
          </p:cNvPr>
          <p:cNvSpPr txBox="1"/>
          <p:nvPr/>
        </p:nvSpPr>
        <p:spPr>
          <a:xfrm>
            <a:off x="1109841" y="210126"/>
            <a:ext cx="1745799" cy="338554"/>
          </a:xfrm>
          <a:prstGeom prst="rect">
            <a:avLst/>
          </a:prstGeom>
          <a:noFill/>
        </p:spPr>
        <p:txBody>
          <a:bodyPr wrap="none" rtlCol="0">
            <a:spAutoFit/>
          </a:bodyPr>
          <a:lstStyle/>
          <a:p>
            <a:r>
              <a:rPr lang="en-US" altLang="ko-KR" sz="1600" dirty="0">
                <a:solidFill>
                  <a:schemeClr val="bg1"/>
                </a:solidFill>
              </a:rPr>
              <a:t>Research Studies</a:t>
            </a:r>
            <a:endParaRPr lang="ko-KR" altLang="en-US" sz="1600" dirty="0">
              <a:solidFill>
                <a:schemeClr val="bg1"/>
              </a:solidFill>
            </a:endParaRPr>
          </a:p>
        </p:txBody>
      </p:sp>
    </p:spTree>
    <p:extLst>
      <p:ext uri="{BB962C8B-B14F-4D97-AF65-F5344CB8AC3E}">
        <p14:creationId xmlns:p14="http://schemas.microsoft.com/office/powerpoint/2010/main" val="38500484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그림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97586" y="549445"/>
            <a:ext cx="4425363" cy="5821153"/>
          </a:xfrm>
          <a:prstGeom prst="rect">
            <a:avLst/>
          </a:prstGeom>
          <a:ln>
            <a:solidFill>
              <a:schemeClr val="tx1"/>
            </a:solidFill>
          </a:ln>
        </p:spPr>
      </p:pic>
      <p:grpSp>
        <p:nvGrpSpPr>
          <p:cNvPr id="15" name="그룹 14"/>
          <p:cNvGrpSpPr/>
          <p:nvPr/>
        </p:nvGrpSpPr>
        <p:grpSpPr>
          <a:xfrm>
            <a:off x="750504" y="1052513"/>
            <a:ext cx="5497595" cy="4563999"/>
            <a:chOff x="194082" y="1541336"/>
            <a:chExt cx="4367301" cy="4563999"/>
          </a:xfrm>
        </p:grpSpPr>
        <p:sp>
          <p:nvSpPr>
            <p:cNvPr id="16" name="TextBox 15"/>
            <p:cNvSpPr txBox="1"/>
            <p:nvPr/>
          </p:nvSpPr>
          <p:spPr>
            <a:xfrm>
              <a:off x="194082" y="1541336"/>
              <a:ext cx="1648072" cy="1015663"/>
            </a:xfrm>
            <a:prstGeom prst="rect">
              <a:avLst/>
            </a:prstGeom>
            <a:noFill/>
          </p:spPr>
          <p:txBody>
            <a:bodyPr wrap="none" rtlCol="0">
              <a:spAutoFit/>
            </a:bodyPr>
            <a:lstStyle/>
            <a:p>
              <a:r>
                <a:rPr lang="en-US" altLang="ko-KR" sz="2400" dirty="0">
                  <a:solidFill>
                    <a:srgbClr val="606060"/>
                  </a:solidFill>
                </a:rPr>
                <a:t>Nature</a:t>
              </a:r>
            </a:p>
            <a:p>
              <a:r>
                <a:rPr lang="en-US" altLang="ko-KR" sz="3600" dirty="0">
                  <a:solidFill>
                    <a:srgbClr val="606060"/>
                  </a:solidFill>
                </a:rPr>
                <a:t>medicine</a:t>
              </a:r>
              <a:endParaRPr lang="en-US" altLang="ko-KR" sz="1100" dirty="0">
                <a:solidFill>
                  <a:srgbClr val="606060"/>
                </a:solidFill>
              </a:endParaRPr>
            </a:p>
          </p:txBody>
        </p:sp>
        <p:sp>
          <p:nvSpPr>
            <p:cNvPr id="17" name="TextBox 16"/>
            <p:cNvSpPr txBox="1"/>
            <p:nvPr/>
          </p:nvSpPr>
          <p:spPr>
            <a:xfrm>
              <a:off x="194082" y="2526665"/>
              <a:ext cx="2132315" cy="369332"/>
            </a:xfrm>
            <a:prstGeom prst="rect">
              <a:avLst/>
            </a:prstGeom>
            <a:noFill/>
          </p:spPr>
          <p:txBody>
            <a:bodyPr wrap="none" rtlCol="0">
              <a:spAutoFit/>
            </a:bodyPr>
            <a:lstStyle/>
            <a:p>
              <a:r>
                <a:rPr lang="en-US" altLang="ko-KR" dirty="0">
                  <a:solidFill>
                    <a:srgbClr val="606060"/>
                  </a:solidFill>
                </a:rPr>
                <a:t>2007, Shigeo </a:t>
              </a:r>
              <a:r>
                <a:rPr lang="en-US" altLang="ko-KR" dirty="0" err="1">
                  <a:solidFill>
                    <a:srgbClr val="606060"/>
                  </a:solidFill>
                </a:rPr>
                <a:t>Ohta</a:t>
              </a:r>
              <a:endParaRPr lang="en-US" altLang="ko-KR" dirty="0">
                <a:solidFill>
                  <a:srgbClr val="606060"/>
                </a:solidFill>
              </a:endParaRPr>
            </a:p>
          </p:txBody>
        </p:sp>
        <p:sp>
          <p:nvSpPr>
            <p:cNvPr id="18" name="TextBox 17"/>
            <p:cNvSpPr txBox="1"/>
            <p:nvPr/>
          </p:nvSpPr>
          <p:spPr>
            <a:xfrm>
              <a:off x="194082" y="3284984"/>
              <a:ext cx="3903253" cy="1417824"/>
            </a:xfrm>
            <a:prstGeom prst="rect">
              <a:avLst/>
            </a:prstGeom>
            <a:noFill/>
          </p:spPr>
          <p:txBody>
            <a:bodyPr wrap="square" rtlCol="0">
              <a:spAutoFit/>
            </a:bodyPr>
            <a:lstStyle/>
            <a:p>
              <a:pPr>
                <a:lnSpc>
                  <a:spcPct val="150000"/>
                </a:lnSpc>
              </a:pPr>
              <a:r>
                <a:rPr lang="en-US" altLang="ko-KR" sz="2000" dirty="0">
                  <a:solidFill>
                    <a:srgbClr val="C00000"/>
                  </a:solidFill>
                </a:rPr>
                <a:t>Hydrogen Acts as a Therapeutic Antioxidant Selectively Reducing Cytotoxic Oxygen Radicals</a:t>
              </a:r>
            </a:p>
          </p:txBody>
        </p:sp>
        <p:sp>
          <p:nvSpPr>
            <p:cNvPr id="19" name="TextBox 18"/>
            <p:cNvSpPr txBox="1"/>
            <p:nvPr/>
          </p:nvSpPr>
          <p:spPr>
            <a:xfrm>
              <a:off x="194082" y="5085184"/>
              <a:ext cx="4367301" cy="1020151"/>
            </a:xfrm>
            <a:prstGeom prst="rect">
              <a:avLst/>
            </a:prstGeom>
            <a:noFill/>
          </p:spPr>
          <p:txBody>
            <a:bodyPr wrap="none" rtlCol="0">
              <a:spAutoFit/>
            </a:bodyPr>
            <a:lstStyle/>
            <a:p>
              <a:pPr>
                <a:lnSpc>
                  <a:spcPct val="150000"/>
                </a:lnSpc>
              </a:pPr>
              <a:r>
                <a:rPr lang="en-US" sz="1400" dirty="0">
                  <a:solidFill>
                    <a:schemeClr val="tx1">
                      <a:lumMod val="65000"/>
                      <a:lumOff val="35000"/>
                    </a:schemeClr>
                  </a:solidFill>
                </a:rPr>
                <a:t>Hydrogen Water was administered to mice with brain infarction, </a:t>
              </a:r>
            </a:p>
            <a:p>
              <a:pPr>
                <a:lnSpc>
                  <a:spcPct val="150000"/>
                </a:lnSpc>
              </a:pPr>
              <a:r>
                <a:rPr lang="en-US" sz="1400" dirty="0">
                  <a:solidFill>
                    <a:srgbClr val="C00000"/>
                  </a:solidFill>
                </a:rPr>
                <a:t>and it reduced radical oxides by 60% </a:t>
              </a:r>
            </a:p>
            <a:p>
              <a:pPr>
                <a:lnSpc>
                  <a:spcPct val="150000"/>
                </a:lnSpc>
              </a:pPr>
              <a:r>
                <a:rPr lang="en-US" sz="1400" dirty="0">
                  <a:solidFill>
                    <a:schemeClr val="tx1">
                      <a:lumMod val="65000"/>
                      <a:lumOff val="35000"/>
                    </a:schemeClr>
                  </a:solidFill>
                </a:rPr>
                <a:t>more than half of the brain cells were revived.</a:t>
              </a:r>
              <a:endParaRPr lang="en-US" altLang="ko-KR" sz="1400" dirty="0">
                <a:solidFill>
                  <a:schemeClr val="tx1">
                    <a:lumMod val="65000"/>
                    <a:lumOff val="35000"/>
                  </a:schemeClr>
                </a:solidFill>
              </a:endParaRPr>
            </a:p>
          </p:txBody>
        </p:sp>
      </p:grpSp>
      <p:sp>
        <p:nvSpPr>
          <p:cNvPr id="20" name="슬라이드 번호 개체 틀 19"/>
          <p:cNvSpPr>
            <a:spLocks noGrp="1"/>
          </p:cNvSpPr>
          <p:nvPr>
            <p:ph type="sldNum" sz="quarter" idx="12"/>
          </p:nvPr>
        </p:nvSpPr>
        <p:spPr/>
        <p:txBody>
          <a:bodyPr/>
          <a:lstStyle/>
          <a:p>
            <a:fld id="{9C2203D9-AB55-4EB8-BB06-948C9E065BB8}" type="slidenum">
              <a:rPr lang="ko-KR" altLang="en-US" smtClean="0"/>
              <a:t>16</a:t>
            </a:fld>
            <a:endParaRPr lang="ko-KR" altLang="en-US"/>
          </a:p>
        </p:txBody>
      </p:sp>
      <p:sp>
        <p:nvSpPr>
          <p:cNvPr id="23" name="직사각형 22"/>
          <p:cNvSpPr/>
          <p:nvPr/>
        </p:nvSpPr>
        <p:spPr bwMode="auto">
          <a:xfrm>
            <a:off x="896854" y="227263"/>
            <a:ext cx="2160240" cy="276999"/>
          </a:xfrm>
          <a:prstGeom prst="rect">
            <a:avLst/>
          </a:prstGeom>
          <a:solidFill>
            <a:schemeClr val="accent5">
              <a:lumMod val="60000"/>
              <a:lumOff val="40000"/>
            </a:schemeClr>
          </a:solidFill>
          <a:ln>
            <a:noFill/>
          </a:ln>
        </p:spPr>
        <p:txBody>
          <a:bodyPr wrap="square" rtlCol="0" anchor="ctr">
            <a:spAutoFit/>
          </a:bodyPr>
          <a:lstStyle/>
          <a:p>
            <a:pPr algn="ctr">
              <a:lnSpc>
                <a:spcPct val="120000"/>
              </a:lnSpc>
              <a:buFont typeface="Arial" panose="020B0604020202020204" pitchFamily="34" charset="0"/>
              <a:buNone/>
            </a:pPr>
            <a:endParaRPr lang="ko-KR" altLang="en-US" sz="1000" dirty="0">
              <a:solidFill>
                <a:schemeClr val="bg2">
                  <a:lumMod val="75000"/>
                </a:schemeClr>
              </a:solidFill>
              <a:latin typeface="맑은 고딕" panose="020B0503020000020004" pitchFamily="50" charset="-127"/>
              <a:ea typeface="맑은 고딕" panose="020B0503020000020004" pitchFamily="50" charset="-127"/>
            </a:endParaRPr>
          </a:p>
        </p:txBody>
      </p:sp>
      <p:sp>
        <p:nvSpPr>
          <p:cNvPr id="13" name="TextBox 12">
            <a:extLst>
              <a:ext uri="{FF2B5EF4-FFF2-40B4-BE49-F238E27FC236}">
                <a16:creationId xmlns:a16="http://schemas.microsoft.com/office/drawing/2014/main" id="{7D005E8C-544D-4A3B-95F9-4720B7AC13D8}"/>
              </a:ext>
            </a:extLst>
          </p:cNvPr>
          <p:cNvSpPr txBox="1"/>
          <p:nvPr/>
        </p:nvSpPr>
        <p:spPr>
          <a:xfrm>
            <a:off x="81283" y="6156296"/>
            <a:ext cx="3672408" cy="400110"/>
          </a:xfrm>
          <a:prstGeom prst="rect">
            <a:avLst/>
          </a:prstGeom>
          <a:noFill/>
        </p:spPr>
        <p:txBody>
          <a:bodyPr wrap="square">
            <a:spAutoFit/>
          </a:bodyPr>
          <a:lstStyle/>
          <a:p>
            <a:r>
              <a:rPr lang="en-US" sz="1000" dirty="0">
                <a:solidFill>
                  <a:schemeClr val="bg1">
                    <a:lumMod val="65000"/>
                  </a:schemeClr>
                </a:solidFill>
                <a:latin typeface="Arial" panose="020B0604020202020204" pitchFamily="34" charset="0"/>
                <a:cs typeface="Arial" panose="020B0604020202020204" pitchFamily="34" charset="0"/>
              </a:rPr>
              <a:t>* This information is based on outsourced studies and may not be directly related to the products of our company.</a:t>
            </a:r>
          </a:p>
        </p:txBody>
      </p:sp>
      <p:sp>
        <p:nvSpPr>
          <p:cNvPr id="25" name="TextBox 24">
            <a:extLst>
              <a:ext uri="{FF2B5EF4-FFF2-40B4-BE49-F238E27FC236}">
                <a16:creationId xmlns:a16="http://schemas.microsoft.com/office/drawing/2014/main" id="{269807A5-7F7C-7C41-95F9-E5AF8C710BAD}"/>
              </a:ext>
            </a:extLst>
          </p:cNvPr>
          <p:cNvSpPr txBox="1"/>
          <p:nvPr/>
        </p:nvSpPr>
        <p:spPr>
          <a:xfrm>
            <a:off x="6537817" y="6467560"/>
            <a:ext cx="5399235" cy="253916"/>
          </a:xfrm>
          <a:prstGeom prst="rect">
            <a:avLst/>
          </a:prstGeom>
          <a:noFill/>
        </p:spPr>
        <p:txBody>
          <a:bodyPr wrap="none" rtlCol="0">
            <a:spAutoFit/>
          </a:bodyPr>
          <a:lstStyle/>
          <a:p>
            <a:r>
              <a:rPr lang="en-US" altLang="ko-KR" sz="1050" dirty="0">
                <a:solidFill>
                  <a:schemeClr val="tx1">
                    <a:lumMod val="65000"/>
                    <a:lumOff val="35000"/>
                  </a:schemeClr>
                </a:solidFill>
              </a:rPr>
              <a:t>* </a:t>
            </a:r>
            <a:r>
              <a:rPr lang="en-US" sz="1050" dirty="0">
                <a:solidFill>
                  <a:schemeClr val="tx1">
                    <a:lumMod val="65000"/>
                    <a:lumOff val="35000"/>
                  </a:schemeClr>
                </a:solidFill>
              </a:rPr>
              <a:t>The effects discussed in this study do not guarantee the effectivity of this product.</a:t>
            </a:r>
            <a:endParaRPr lang="en-US" altLang="ko-KR" sz="1050" dirty="0">
              <a:solidFill>
                <a:schemeClr val="tx1">
                  <a:lumMod val="65000"/>
                  <a:lumOff val="35000"/>
                </a:schemeClr>
              </a:solidFill>
            </a:endParaRPr>
          </a:p>
        </p:txBody>
      </p:sp>
      <p:sp>
        <p:nvSpPr>
          <p:cNvPr id="26" name="TextBox 25">
            <a:extLst>
              <a:ext uri="{FF2B5EF4-FFF2-40B4-BE49-F238E27FC236}">
                <a16:creationId xmlns:a16="http://schemas.microsoft.com/office/drawing/2014/main" id="{4511CF74-5B57-F440-95FE-C07BA18E4556}"/>
              </a:ext>
            </a:extLst>
          </p:cNvPr>
          <p:cNvSpPr txBox="1"/>
          <p:nvPr/>
        </p:nvSpPr>
        <p:spPr>
          <a:xfrm>
            <a:off x="1109841" y="188640"/>
            <a:ext cx="1745799" cy="338554"/>
          </a:xfrm>
          <a:prstGeom prst="rect">
            <a:avLst/>
          </a:prstGeom>
          <a:noFill/>
        </p:spPr>
        <p:txBody>
          <a:bodyPr wrap="none" rtlCol="0">
            <a:spAutoFit/>
          </a:bodyPr>
          <a:lstStyle/>
          <a:p>
            <a:r>
              <a:rPr lang="en-US" altLang="ko-KR" sz="1600" dirty="0">
                <a:solidFill>
                  <a:schemeClr val="bg1"/>
                </a:solidFill>
              </a:rPr>
              <a:t>Research Studies</a:t>
            </a:r>
            <a:endParaRPr lang="ko-KR" altLang="en-US" sz="1600" dirty="0">
              <a:solidFill>
                <a:schemeClr val="bg1"/>
              </a:solidFill>
            </a:endParaRPr>
          </a:p>
        </p:txBody>
      </p:sp>
    </p:spTree>
    <p:extLst>
      <p:ext uri="{BB962C8B-B14F-4D97-AF65-F5344CB8AC3E}">
        <p14:creationId xmlns:p14="http://schemas.microsoft.com/office/powerpoint/2010/main" val="4015326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그룹 23"/>
          <p:cNvGrpSpPr/>
          <p:nvPr/>
        </p:nvGrpSpPr>
        <p:grpSpPr>
          <a:xfrm>
            <a:off x="942979" y="1052513"/>
            <a:ext cx="7984764" cy="3130720"/>
            <a:chOff x="401622" y="1132346"/>
            <a:chExt cx="8783243" cy="3443792"/>
          </a:xfrm>
        </p:grpSpPr>
        <p:grpSp>
          <p:nvGrpSpPr>
            <p:cNvPr id="14" name="그룹 13"/>
            <p:cNvGrpSpPr/>
            <p:nvPr/>
          </p:nvGrpSpPr>
          <p:grpSpPr>
            <a:xfrm>
              <a:off x="401622" y="3645437"/>
              <a:ext cx="8783243" cy="930701"/>
              <a:chOff x="401622" y="4288725"/>
              <a:chExt cx="8783243" cy="930701"/>
            </a:xfrm>
          </p:grpSpPr>
          <p:sp>
            <p:nvSpPr>
              <p:cNvPr id="16" name="직사각형 15"/>
              <p:cNvSpPr/>
              <p:nvPr/>
            </p:nvSpPr>
            <p:spPr>
              <a:xfrm>
                <a:off x="401622" y="4309703"/>
                <a:ext cx="1974134" cy="909723"/>
              </a:xfrm>
              <a:prstGeom prst="rect">
                <a:avLst/>
              </a:prstGeom>
            </p:spPr>
            <p:txBody>
              <a:bodyPr wrap="square">
                <a:spAutoFit/>
              </a:bodyPr>
              <a:lstStyle/>
              <a:p>
                <a:pPr algn="ctr">
                  <a:lnSpc>
                    <a:spcPts val="2000"/>
                  </a:lnSpc>
                  <a:defRPr/>
                </a:pPr>
                <a:r>
                  <a:rPr lang="en-US" altLang="ko-KR" sz="1050" dirty="0">
                    <a:solidFill>
                      <a:schemeClr val="tx1">
                        <a:lumMod val="50000"/>
                        <a:lumOff val="50000"/>
                      </a:schemeClr>
                    </a:solidFill>
                    <a:latin typeface="맑은 고딕" pitchFamily="50" charset="-127"/>
                    <a:ea typeface="맑은 고딕" pitchFamily="50" charset="-127"/>
                  </a:rPr>
                  <a:t>Medical Device Manufacturer License – South Korea</a:t>
                </a:r>
              </a:p>
            </p:txBody>
          </p:sp>
          <p:sp>
            <p:nvSpPr>
              <p:cNvPr id="17" name="직사각형 16"/>
              <p:cNvSpPr/>
              <p:nvPr/>
            </p:nvSpPr>
            <p:spPr>
              <a:xfrm>
                <a:off x="4683242" y="4309703"/>
                <a:ext cx="1969790" cy="629077"/>
              </a:xfrm>
              <a:prstGeom prst="rect">
                <a:avLst/>
              </a:prstGeom>
            </p:spPr>
            <p:txBody>
              <a:bodyPr wrap="square">
                <a:spAutoFit/>
              </a:bodyPr>
              <a:lstStyle/>
              <a:p>
                <a:pPr algn="ctr">
                  <a:lnSpc>
                    <a:spcPts val="2000"/>
                  </a:lnSpc>
                  <a:defRPr/>
                </a:pPr>
                <a:r>
                  <a:rPr lang="en-US" altLang="ko-KR" sz="1100" dirty="0">
                    <a:solidFill>
                      <a:schemeClr val="tx1">
                        <a:lumMod val="50000"/>
                        <a:lumOff val="50000"/>
                      </a:schemeClr>
                    </a:solidFill>
                    <a:latin typeface="맑은 고딕" pitchFamily="50" charset="-127"/>
                    <a:ea typeface="맑은 고딕" pitchFamily="50" charset="-127"/>
                  </a:rPr>
                  <a:t>GMP Certification – South Korea</a:t>
                </a:r>
              </a:p>
            </p:txBody>
          </p:sp>
          <p:sp>
            <p:nvSpPr>
              <p:cNvPr id="18" name="직사각형 17"/>
              <p:cNvSpPr/>
              <p:nvPr/>
            </p:nvSpPr>
            <p:spPr>
              <a:xfrm>
                <a:off x="6822254" y="4288725"/>
                <a:ext cx="2362611" cy="629077"/>
              </a:xfrm>
              <a:prstGeom prst="rect">
                <a:avLst/>
              </a:prstGeom>
            </p:spPr>
            <p:txBody>
              <a:bodyPr wrap="square">
                <a:spAutoFit/>
              </a:bodyPr>
              <a:lstStyle/>
              <a:p>
                <a:pPr algn="ctr">
                  <a:lnSpc>
                    <a:spcPts val="2000"/>
                  </a:lnSpc>
                  <a:defRPr/>
                </a:pPr>
                <a:r>
                  <a:rPr lang="en-US" altLang="ko-KR" sz="1100" dirty="0">
                    <a:solidFill>
                      <a:schemeClr val="tx1">
                        <a:lumMod val="50000"/>
                        <a:lumOff val="50000"/>
                      </a:schemeClr>
                    </a:solidFill>
                  </a:rPr>
                  <a:t>Patent (Path switch/scale prevention) - South Korea</a:t>
                </a:r>
                <a:endParaRPr lang="ko-KR" altLang="en-US" sz="1100" dirty="0">
                  <a:solidFill>
                    <a:schemeClr val="tx1">
                      <a:lumMod val="50000"/>
                      <a:lumOff val="50000"/>
                    </a:schemeClr>
                  </a:solidFill>
                </a:endParaRPr>
              </a:p>
            </p:txBody>
          </p:sp>
          <p:sp>
            <p:nvSpPr>
              <p:cNvPr id="19" name="직사각형 18"/>
              <p:cNvSpPr/>
              <p:nvPr/>
            </p:nvSpPr>
            <p:spPr>
              <a:xfrm>
                <a:off x="2484848" y="4309703"/>
                <a:ext cx="1950338" cy="626043"/>
              </a:xfrm>
              <a:prstGeom prst="rect">
                <a:avLst/>
              </a:prstGeom>
            </p:spPr>
            <p:txBody>
              <a:bodyPr wrap="square">
                <a:spAutoFit/>
              </a:bodyPr>
              <a:lstStyle/>
              <a:p>
                <a:pPr algn="ctr">
                  <a:lnSpc>
                    <a:spcPts val="2000"/>
                  </a:lnSpc>
                  <a:defRPr/>
                </a:pPr>
                <a:r>
                  <a:rPr lang="en-US" altLang="ko-KR" sz="1000" dirty="0">
                    <a:solidFill>
                      <a:schemeClr val="tx1">
                        <a:lumMod val="50000"/>
                        <a:lumOff val="50000"/>
                      </a:schemeClr>
                    </a:solidFill>
                    <a:latin typeface="맑은 고딕" pitchFamily="50" charset="-127"/>
                    <a:ea typeface="맑은 고딕" pitchFamily="50" charset="-127"/>
                  </a:rPr>
                  <a:t>Medical Device Certification – South Korea</a:t>
                </a:r>
              </a:p>
            </p:txBody>
          </p:sp>
        </p:grpSp>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1160719"/>
              <a:ext cx="1715411" cy="2455926"/>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80139" y="1160719"/>
              <a:ext cx="1686616" cy="2427081"/>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62105" y="1160719"/>
              <a:ext cx="1711636" cy="2427081"/>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3"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43948" y="1132346"/>
              <a:ext cx="1768513" cy="25340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40" name="그룹 39"/>
          <p:cNvGrpSpPr/>
          <p:nvPr/>
        </p:nvGrpSpPr>
        <p:grpSpPr>
          <a:xfrm>
            <a:off x="3490636" y="6210957"/>
            <a:ext cx="7915347" cy="574709"/>
            <a:chOff x="401622" y="4309703"/>
            <a:chExt cx="8706884" cy="632180"/>
          </a:xfrm>
        </p:grpSpPr>
        <p:sp>
          <p:nvSpPr>
            <p:cNvPr id="45" name="직사각형 44"/>
            <p:cNvSpPr/>
            <p:nvPr/>
          </p:nvSpPr>
          <p:spPr>
            <a:xfrm>
              <a:off x="401622" y="4309703"/>
              <a:ext cx="1974134" cy="350052"/>
            </a:xfrm>
            <a:prstGeom prst="rect">
              <a:avLst/>
            </a:prstGeom>
          </p:spPr>
          <p:txBody>
            <a:bodyPr wrap="square">
              <a:spAutoFit/>
            </a:bodyPr>
            <a:lstStyle/>
            <a:p>
              <a:pPr algn="ctr">
                <a:lnSpc>
                  <a:spcPts val="2000"/>
                </a:lnSpc>
                <a:defRPr/>
              </a:pPr>
              <a:r>
                <a:rPr lang="en-US" altLang="ko-KR" sz="1200" dirty="0">
                  <a:solidFill>
                    <a:schemeClr val="tx1">
                      <a:lumMod val="50000"/>
                      <a:lumOff val="50000"/>
                    </a:schemeClr>
                  </a:solidFill>
                  <a:latin typeface="맑은 고딕" pitchFamily="50" charset="-127"/>
                  <a:ea typeface="맑은 고딕" pitchFamily="50" charset="-127"/>
                </a:rPr>
                <a:t>ISO 9001 Certification</a:t>
              </a:r>
            </a:p>
          </p:txBody>
        </p:sp>
        <p:sp>
          <p:nvSpPr>
            <p:cNvPr id="46" name="직사각형 45"/>
            <p:cNvSpPr/>
            <p:nvPr/>
          </p:nvSpPr>
          <p:spPr>
            <a:xfrm>
              <a:off x="4683242" y="4309703"/>
              <a:ext cx="1969790" cy="632180"/>
            </a:xfrm>
            <a:prstGeom prst="rect">
              <a:avLst/>
            </a:prstGeom>
          </p:spPr>
          <p:txBody>
            <a:bodyPr wrap="square">
              <a:spAutoFit/>
            </a:bodyPr>
            <a:lstStyle/>
            <a:p>
              <a:pPr algn="ctr">
                <a:lnSpc>
                  <a:spcPts val="2000"/>
                </a:lnSpc>
                <a:defRPr/>
              </a:pPr>
              <a:r>
                <a:rPr lang="en-US" altLang="ko-KR" sz="1200" dirty="0">
                  <a:solidFill>
                    <a:schemeClr val="tx1">
                      <a:lumMod val="50000"/>
                      <a:lumOff val="50000"/>
                    </a:schemeClr>
                  </a:solidFill>
                  <a:latin typeface="맑은 고딕" pitchFamily="50" charset="-127"/>
                  <a:ea typeface="맑은 고딕" pitchFamily="50" charset="-127"/>
                </a:rPr>
                <a:t>PL Insurance (500,000 KRW) – South Korea</a:t>
              </a:r>
            </a:p>
          </p:txBody>
        </p:sp>
        <p:sp>
          <p:nvSpPr>
            <p:cNvPr id="47" name="직사각형 46"/>
            <p:cNvSpPr/>
            <p:nvPr/>
          </p:nvSpPr>
          <p:spPr>
            <a:xfrm>
              <a:off x="6745895" y="4309703"/>
              <a:ext cx="2362611" cy="632180"/>
            </a:xfrm>
            <a:prstGeom prst="rect">
              <a:avLst/>
            </a:prstGeom>
          </p:spPr>
          <p:txBody>
            <a:bodyPr wrap="square">
              <a:spAutoFit/>
            </a:bodyPr>
            <a:lstStyle/>
            <a:p>
              <a:pPr algn="ctr">
                <a:lnSpc>
                  <a:spcPts val="2000"/>
                </a:lnSpc>
                <a:defRPr/>
              </a:pPr>
              <a:r>
                <a:rPr lang="en-US" altLang="ko-KR" sz="1200" dirty="0">
                  <a:solidFill>
                    <a:schemeClr val="tx1">
                      <a:lumMod val="50000"/>
                      <a:lumOff val="50000"/>
                    </a:schemeClr>
                  </a:solidFill>
                </a:rPr>
                <a:t>CE Certification – South Korea</a:t>
              </a:r>
              <a:endParaRPr lang="ko-KR" altLang="en-US" sz="1200" dirty="0">
                <a:solidFill>
                  <a:schemeClr val="tx1">
                    <a:lumMod val="50000"/>
                    <a:lumOff val="50000"/>
                  </a:schemeClr>
                </a:solidFill>
              </a:endParaRPr>
            </a:p>
          </p:txBody>
        </p:sp>
        <p:sp>
          <p:nvSpPr>
            <p:cNvPr id="48" name="직사각형 47"/>
            <p:cNvSpPr/>
            <p:nvPr/>
          </p:nvSpPr>
          <p:spPr>
            <a:xfrm>
              <a:off x="2484848" y="4309703"/>
              <a:ext cx="1950338" cy="632180"/>
            </a:xfrm>
            <a:prstGeom prst="rect">
              <a:avLst/>
            </a:prstGeom>
          </p:spPr>
          <p:txBody>
            <a:bodyPr wrap="square">
              <a:spAutoFit/>
            </a:bodyPr>
            <a:lstStyle/>
            <a:p>
              <a:pPr algn="ctr">
                <a:lnSpc>
                  <a:spcPts val="2000"/>
                </a:lnSpc>
                <a:defRPr/>
              </a:pPr>
              <a:r>
                <a:rPr lang="en-US" altLang="ko-KR" sz="1200" dirty="0">
                  <a:solidFill>
                    <a:schemeClr val="tx1">
                      <a:lumMod val="50000"/>
                      <a:lumOff val="50000"/>
                    </a:schemeClr>
                  </a:solidFill>
                  <a:latin typeface="맑은 고딕" pitchFamily="50" charset="-127"/>
                  <a:ea typeface="맑은 고딕" pitchFamily="50" charset="-127"/>
                </a:rPr>
                <a:t>ISO 14001 Certification</a:t>
              </a:r>
            </a:p>
          </p:txBody>
        </p:sp>
      </p:grpSp>
      <p:pic>
        <p:nvPicPr>
          <p:cNvPr id="7174"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634651" y="3933056"/>
            <a:ext cx="1566684" cy="22064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5" name="Picture 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477581" y="3933055"/>
            <a:ext cx="1594657" cy="22598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6" name="그룹 25"/>
          <p:cNvGrpSpPr/>
          <p:nvPr/>
        </p:nvGrpSpPr>
        <p:grpSpPr>
          <a:xfrm>
            <a:off x="7426459" y="3907262"/>
            <a:ext cx="1589095" cy="2232231"/>
            <a:chOff x="1610926" y="-327300"/>
            <a:chExt cx="4676688" cy="6569430"/>
          </a:xfrm>
        </p:grpSpPr>
        <p:pic>
          <p:nvPicPr>
            <p:cNvPr id="7176" name="Picture 8"/>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610926" y="-327300"/>
              <a:ext cx="4676688" cy="65694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 name="직사각형 24"/>
            <p:cNvSpPr/>
            <p:nvPr/>
          </p:nvSpPr>
          <p:spPr>
            <a:xfrm>
              <a:off x="2123728" y="1844824"/>
              <a:ext cx="1825542"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pic>
        <p:nvPicPr>
          <p:cNvPr id="7177" name="Picture 9"/>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408368" y="3933056"/>
            <a:ext cx="1539124" cy="22064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7" name="슬라이드 번호 개체 틀 26"/>
          <p:cNvSpPr>
            <a:spLocks noGrp="1"/>
          </p:cNvSpPr>
          <p:nvPr>
            <p:ph type="sldNum" sz="quarter" idx="12"/>
          </p:nvPr>
        </p:nvSpPr>
        <p:spPr>
          <a:xfrm>
            <a:off x="11136560" y="6356351"/>
            <a:ext cx="445840" cy="318229"/>
          </a:xfrm>
        </p:spPr>
        <p:txBody>
          <a:bodyPr/>
          <a:lstStyle/>
          <a:p>
            <a:fld id="{9C2203D9-AB55-4EB8-BB06-948C9E065BB8}" type="slidenum">
              <a:rPr lang="ko-KR" altLang="en-US" smtClean="0"/>
              <a:t>17</a:t>
            </a:fld>
            <a:endParaRPr lang="ko-KR" altLang="en-US" dirty="0"/>
          </a:p>
        </p:txBody>
      </p:sp>
      <p:grpSp>
        <p:nvGrpSpPr>
          <p:cNvPr id="56" name="그룹 55"/>
          <p:cNvGrpSpPr/>
          <p:nvPr/>
        </p:nvGrpSpPr>
        <p:grpSpPr>
          <a:xfrm>
            <a:off x="551384" y="188640"/>
            <a:ext cx="2160240" cy="461665"/>
            <a:chOff x="467544" y="188640"/>
            <a:chExt cx="2160240" cy="461665"/>
          </a:xfrm>
          <a:effectLst>
            <a:outerShdw blurRad="50800" dist="38100" dir="2700000" algn="tl" rotWithShape="0">
              <a:prstClr val="black">
                <a:alpha val="40000"/>
              </a:prstClr>
            </a:outerShdw>
          </a:effectLst>
        </p:grpSpPr>
        <p:sp>
          <p:nvSpPr>
            <p:cNvPr id="57" name="직사각형 56"/>
            <p:cNvSpPr/>
            <p:nvPr/>
          </p:nvSpPr>
          <p:spPr bwMode="auto">
            <a:xfrm>
              <a:off x="467544" y="283815"/>
              <a:ext cx="2160240" cy="276999"/>
            </a:xfrm>
            <a:prstGeom prst="rect">
              <a:avLst/>
            </a:prstGeom>
            <a:solidFill>
              <a:schemeClr val="accent5">
                <a:lumMod val="60000"/>
                <a:lumOff val="40000"/>
              </a:schemeClr>
            </a:solidFill>
            <a:ln>
              <a:noFill/>
            </a:ln>
          </p:spPr>
          <p:txBody>
            <a:bodyPr wrap="square" rtlCol="0" anchor="ctr">
              <a:spAutoFit/>
            </a:bodyPr>
            <a:lstStyle/>
            <a:p>
              <a:pPr algn="ctr">
                <a:lnSpc>
                  <a:spcPct val="120000"/>
                </a:lnSpc>
                <a:buFont typeface="Arial" panose="020B0604020202020204" pitchFamily="34" charset="0"/>
                <a:buNone/>
              </a:pPr>
              <a:endParaRPr lang="ko-KR" altLang="en-US" sz="1000" dirty="0">
                <a:solidFill>
                  <a:schemeClr val="bg2">
                    <a:lumMod val="75000"/>
                  </a:schemeClr>
                </a:solidFill>
                <a:latin typeface="맑은 고딕" panose="020B0503020000020004" pitchFamily="50" charset="-127"/>
                <a:ea typeface="맑은 고딕" panose="020B0503020000020004" pitchFamily="50" charset="-127"/>
              </a:endParaRPr>
            </a:p>
          </p:txBody>
        </p:sp>
        <p:sp>
          <p:nvSpPr>
            <p:cNvPr id="58" name="TextBox 57"/>
            <p:cNvSpPr txBox="1"/>
            <p:nvPr/>
          </p:nvSpPr>
          <p:spPr>
            <a:xfrm>
              <a:off x="539552" y="188640"/>
              <a:ext cx="2000869" cy="461665"/>
            </a:xfrm>
            <a:prstGeom prst="rect">
              <a:avLst/>
            </a:prstGeom>
            <a:noFill/>
          </p:spPr>
          <p:txBody>
            <a:bodyPr wrap="none" rtlCol="0">
              <a:spAutoFit/>
            </a:bodyPr>
            <a:lstStyle/>
            <a:p>
              <a:r>
                <a:rPr lang="en-US" altLang="ko-KR" sz="2400" dirty="0">
                  <a:solidFill>
                    <a:schemeClr val="bg1"/>
                  </a:solidFill>
                </a:rPr>
                <a:t>Certifications</a:t>
              </a:r>
              <a:endParaRPr lang="ko-KR" altLang="en-US" sz="2400" dirty="0">
                <a:solidFill>
                  <a:schemeClr val="bg1"/>
                </a:solidFill>
              </a:endParaRPr>
            </a:p>
          </p:txBody>
        </p:sp>
      </p:grpSp>
    </p:spTree>
    <p:extLst>
      <p:ext uri="{BB962C8B-B14F-4D97-AF65-F5344CB8AC3E}">
        <p14:creationId xmlns:p14="http://schemas.microsoft.com/office/powerpoint/2010/main" val="1099458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슬라이드 번호 개체 틀 31"/>
          <p:cNvSpPr>
            <a:spLocks noGrp="1"/>
          </p:cNvSpPr>
          <p:nvPr>
            <p:ph type="sldNum" sz="quarter" idx="12"/>
          </p:nvPr>
        </p:nvSpPr>
        <p:spPr/>
        <p:txBody>
          <a:bodyPr/>
          <a:lstStyle/>
          <a:p>
            <a:fld id="{9C2203D9-AB55-4EB8-BB06-948C9E065BB8}" type="slidenum">
              <a:rPr lang="ko-KR" altLang="en-US" smtClean="0"/>
              <a:t>18</a:t>
            </a:fld>
            <a:endParaRPr lang="ko-KR" altLang="en-US"/>
          </a:p>
        </p:txBody>
      </p:sp>
      <p:pic>
        <p:nvPicPr>
          <p:cNvPr id="33" name="그림 3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55691" y="2479546"/>
            <a:ext cx="2031041" cy="2385758"/>
          </a:xfrm>
          <a:prstGeom prst="rect">
            <a:avLst/>
          </a:prstGeom>
        </p:spPr>
      </p:pic>
      <p:pic>
        <p:nvPicPr>
          <p:cNvPr id="819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83832" y="2348881"/>
            <a:ext cx="4896544" cy="30413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6" name="TextBox 35"/>
          <p:cNvSpPr txBox="1"/>
          <p:nvPr/>
        </p:nvSpPr>
        <p:spPr>
          <a:xfrm>
            <a:off x="1919536" y="871114"/>
            <a:ext cx="8144559" cy="1112164"/>
          </a:xfrm>
          <a:prstGeom prst="rect">
            <a:avLst/>
          </a:prstGeom>
          <a:noFill/>
        </p:spPr>
        <p:txBody>
          <a:bodyPr wrap="square" rtlCol="0">
            <a:spAutoFit/>
          </a:bodyPr>
          <a:lstStyle/>
          <a:p>
            <a:pPr algn="ctr">
              <a:lnSpc>
                <a:spcPct val="200000"/>
              </a:lnSpc>
            </a:pPr>
            <a:r>
              <a:rPr lang="en-US" altLang="ko-KR" dirty="0">
                <a:solidFill>
                  <a:srgbClr val="606060"/>
                </a:solidFill>
              </a:rPr>
              <a:t>The GCOOP Hydrogen Plus Alkaline Water Ionizer</a:t>
            </a:r>
          </a:p>
          <a:p>
            <a:pPr algn="ctr">
              <a:lnSpc>
                <a:spcPct val="200000"/>
              </a:lnSpc>
            </a:pPr>
            <a:r>
              <a:rPr lang="en-US" altLang="ko-KR" dirty="0">
                <a:solidFill>
                  <a:srgbClr val="606060"/>
                </a:solidFill>
              </a:rPr>
              <a:t>has a </a:t>
            </a:r>
            <a:r>
              <a:rPr lang="en-US" altLang="ko-KR" dirty="0">
                <a:solidFill>
                  <a:srgbClr val="C00000"/>
                </a:solidFill>
              </a:rPr>
              <a:t>(patented) path switching device </a:t>
            </a:r>
            <a:r>
              <a:rPr lang="en-US" altLang="ko-KR" dirty="0">
                <a:solidFill>
                  <a:srgbClr val="606060"/>
                </a:solidFill>
              </a:rPr>
              <a:t>to prevent scales in the </a:t>
            </a:r>
            <a:r>
              <a:rPr lang="en-US" altLang="ko-KR" dirty="0" err="1">
                <a:solidFill>
                  <a:srgbClr val="606060"/>
                </a:solidFill>
              </a:rPr>
              <a:t>electrolyzer</a:t>
            </a:r>
            <a:r>
              <a:rPr lang="en-US" altLang="ko-KR" dirty="0">
                <a:solidFill>
                  <a:srgbClr val="606060"/>
                </a:solidFill>
              </a:rPr>
              <a:t>.</a:t>
            </a:r>
          </a:p>
        </p:txBody>
      </p:sp>
      <p:sp>
        <p:nvSpPr>
          <p:cNvPr id="37" name="TextBox 36"/>
          <p:cNvSpPr txBox="1"/>
          <p:nvPr/>
        </p:nvSpPr>
        <p:spPr>
          <a:xfrm>
            <a:off x="615738" y="5517233"/>
            <a:ext cx="10880862" cy="998863"/>
          </a:xfrm>
          <a:prstGeom prst="rect">
            <a:avLst/>
          </a:prstGeom>
          <a:noFill/>
        </p:spPr>
        <p:txBody>
          <a:bodyPr wrap="square" rtlCol="0">
            <a:spAutoFit/>
          </a:bodyPr>
          <a:lstStyle/>
          <a:p>
            <a:pPr algn="ctr">
              <a:lnSpc>
                <a:spcPct val="200000"/>
              </a:lnSpc>
            </a:pPr>
            <a:r>
              <a:rPr lang="en-US" sz="1600" dirty="0">
                <a:solidFill>
                  <a:schemeClr val="tx1">
                    <a:lumMod val="65000"/>
                    <a:lumOff val="35000"/>
                  </a:schemeClr>
                </a:solidFill>
              </a:rPr>
              <a:t>By </a:t>
            </a:r>
            <a:r>
              <a:rPr lang="en-US" sz="1600" dirty="0">
                <a:solidFill>
                  <a:srgbClr val="C00000"/>
                </a:solidFill>
              </a:rPr>
              <a:t>reversing the polarity</a:t>
            </a:r>
            <a:r>
              <a:rPr lang="en-US" sz="1600" dirty="0">
                <a:solidFill>
                  <a:schemeClr val="tx1">
                    <a:lumMod val="65000"/>
                    <a:lumOff val="35000"/>
                  </a:schemeClr>
                </a:solidFill>
              </a:rPr>
              <a:t> of alkaline and acidic water with every use, and the </a:t>
            </a:r>
            <a:r>
              <a:rPr lang="en-US" sz="1600" dirty="0">
                <a:solidFill>
                  <a:srgbClr val="C00000"/>
                </a:solidFill>
              </a:rPr>
              <a:t>patented technology that </a:t>
            </a:r>
          </a:p>
          <a:p>
            <a:pPr algn="ctr">
              <a:lnSpc>
                <a:spcPct val="200000"/>
              </a:lnSpc>
            </a:pPr>
            <a:r>
              <a:rPr lang="en-US" sz="1600" dirty="0">
                <a:solidFill>
                  <a:srgbClr val="C00000"/>
                </a:solidFill>
              </a:rPr>
              <a:t>automatically removes scales and cleans the electrode plate</a:t>
            </a:r>
            <a:r>
              <a:rPr lang="en-US" sz="1600" dirty="0">
                <a:solidFill>
                  <a:schemeClr val="tx1">
                    <a:lumMod val="65000"/>
                    <a:lumOff val="35000"/>
                  </a:schemeClr>
                </a:solidFill>
              </a:rPr>
              <a:t>,  you can always enjoy clean alkaline water. </a:t>
            </a:r>
          </a:p>
        </p:txBody>
      </p:sp>
      <p:grpSp>
        <p:nvGrpSpPr>
          <p:cNvPr id="38" name="그룹 37"/>
          <p:cNvGrpSpPr/>
          <p:nvPr/>
        </p:nvGrpSpPr>
        <p:grpSpPr>
          <a:xfrm>
            <a:off x="695400" y="323364"/>
            <a:ext cx="2160240" cy="369332"/>
            <a:chOff x="467544" y="252017"/>
            <a:chExt cx="2160240" cy="369332"/>
          </a:xfrm>
          <a:effectLst>
            <a:outerShdw blurRad="50800" dist="38100" dir="2700000" algn="tl" rotWithShape="0">
              <a:prstClr val="black">
                <a:alpha val="40000"/>
              </a:prstClr>
            </a:outerShdw>
          </a:effectLst>
        </p:grpSpPr>
        <p:sp>
          <p:nvSpPr>
            <p:cNvPr id="39" name="직사각형 38"/>
            <p:cNvSpPr/>
            <p:nvPr/>
          </p:nvSpPr>
          <p:spPr bwMode="auto">
            <a:xfrm>
              <a:off x="467544" y="283815"/>
              <a:ext cx="2160240" cy="276999"/>
            </a:xfrm>
            <a:prstGeom prst="rect">
              <a:avLst/>
            </a:prstGeom>
            <a:solidFill>
              <a:schemeClr val="accent5">
                <a:lumMod val="60000"/>
                <a:lumOff val="40000"/>
              </a:schemeClr>
            </a:solidFill>
            <a:ln>
              <a:noFill/>
            </a:ln>
          </p:spPr>
          <p:txBody>
            <a:bodyPr wrap="square" rtlCol="0" anchor="ctr">
              <a:spAutoFit/>
            </a:bodyPr>
            <a:lstStyle/>
            <a:p>
              <a:pPr algn="ctr">
                <a:lnSpc>
                  <a:spcPct val="120000"/>
                </a:lnSpc>
                <a:buFont typeface="Arial" panose="020B0604020202020204" pitchFamily="34" charset="0"/>
                <a:buNone/>
              </a:pPr>
              <a:endParaRPr lang="ko-KR" altLang="en-US" sz="1000" dirty="0">
                <a:solidFill>
                  <a:schemeClr val="bg2">
                    <a:lumMod val="75000"/>
                  </a:schemeClr>
                </a:solidFill>
                <a:latin typeface="맑은 고딕" panose="020B0503020000020004" pitchFamily="50" charset="-127"/>
                <a:ea typeface="맑은 고딕" panose="020B0503020000020004" pitchFamily="50" charset="-127"/>
              </a:endParaRPr>
            </a:p>
          </p:txBody>
        </p:sp>
        <p:sp>
          <p:nvSpPr>
            <p:cNvPr id="40" name="TextBox 39"/>
            <p:cNvSpPr txBox="1"/>
            <p:nvPr/>
          </p:nvSpPr>
          <p:spPr>
            <a:xfrm>
              <a:off x="534324" y="252017"/>
              <a:ext cx="1949444" cy="369332"/>
            </a:xfrm>
            <a:prstGeom prst="rect">
              <a:avLst/>
            </a:prstGeom>
            <a:noFill/>
          </p:spPr>
          <p:txBody>
            <a:bodyPr wrap="none" rtlCol="0">
              <a:spAutoFit/>
            </a:bodyPr>
            <a:lstStyle/>
            <a:p>
              <a:r>
                <a:rPr lang="en-US" altLang="ko-KR" dirty="0">
                  <a:solidFill>
                    <a:schemeClr val="bg1"/>
                  </a:solidFill>
                </a:rPr>
                <a:t>Product Features</a:t>
              </a:r>
              <a:endParaRPr lang="ko-KR" altLang="en-US" dirty="0">
                <a:solidFill>
                  <a:schemeClr val="bg1"/>
                </a:solidFill>
              </a:endParaRPr>
            </a:p>
          </p:txBody>
        </p:sp>
      </p:grpSp>
      <p:sp>
        <p:nvSpPr>
          <p:cNvPr id="2" name="TextBox 1">
            <a:extLst>
              <a:ext uri="{FF2B5EF4-FFF2-40B4-BE49-F238E27FC236}">
                <a16:creationId xmlns:a16="http://schemas.microsoft.com/office/drawing/2014/main" id="{5D416D9D-14F0-1144-B19B-878595588E8B}"/>
              </a:ext>
            </a:extLst>
          </p:cNvPr>
          <p:cNvSpPr txBox="1"/>
          <p:nvPr/>
        </p:nvSpPr>
        <p:spPr>
          <a:xfrm>
            <a:off x="6384032" y="2565484"/>
            <a:ext cx="1224136" cy="215444"/>
          </a:xfrm>
          <a:prstGeom prst="rect">
            <a:avLst/>
          </a:prstGeom>
          <a:solidFill>
            <a:srgbClr val="2F2F2F"/>
          </a:solidFill>
        </p:spPr>
        <p:txBody>
          <a:bodyPr wrap="square" rtlCol="0">
            <a:spAutoFit/>
          </a:bodyPr>
          <a:lstStyle/>
          <a:p>
            <a:r>
              <a:rPr lang="en-US" sz="800" dirty="0">
                <a:solidFill>
                  <a:schemeClr val="bg1"/>
                </a:solidFill>
              </a:rPr>
              <a:t>Simultaneous Outflow</a:t>
            </a:r>
          </a:p>
        </p:txBody>
      </p:sp>
      <p:sp>
        <p:nvSpPr>
          <p:cNvPr id="11" name="TextBox 10">
            <a:extLst>
              <a:ext uri="{FF2B5EF4-FFF2-40B4-BE49-F238E27FC236}">
                <a16:creationId xmlns:a16="http://schemas.microsoft.com/office/drawing/2014/main" id="{62F2D90D-02A0-8740-B29C-BE265772F99B}"/>
              </a:ext>
            </a:extLst>
          </p:cNvPr>
          <p:cNvSpPr txBox="1"/>
          <p:nvPr/>
        </p:nvSpPr>
        <p:spPr>
          <a:xfrm>
            <a:off x="5663952" y="5083547"/>
            <a:ext cx="1224136" cy="215444"/>
          </a:xfrm>
          <a:prstGeom prst="rect">
            <a:avLst/>
          </a:prstGeom>
          <a:solidFill>
            <a:srgbClr val="2F2F2F"/>
          </a:solidFill>
        </p:spPr>
        <p:txBody>
          <a:bodyPr wrap="square" rtlCol="0">
            <a:spAutoFit/>
          </a:bodyPr>
          <a:lstStyle/>
          <a:p>
            <a:r>
              <a:rPr lang="en-US" sz="800" dirty="0">
                <a:solidFill>
                  <a:schemeClr val="bg1"/>
                </a:solidFill>
              </a:rPr>
              <a:t>Simultaneous Outflow</a:t>
            </a:r>
          </a:p>
        </p:txBody>
      </p:sp>
      <p:sp>
        <p:nvSpPr>
          <p:cNvPr id="3" name="TextBox 2">
            <a:extLst>
              <a:ext uri="{FF2B5EF4-FFF2-40B4-BE49-F238E27FC236}">
                <a16:creationId xmlns:a16="http://schemas.microsoft.com/office/drawing/2014/main" id="{C2938DCF-A47A-A443-AD4E-B8AB3C64B89B}"/>
              </a:ext>
            </a:extLst>
          </p:cNvPr>
          <p:cNvSpPr txBox="1"/>
          <p:nvPr/>
        </p:nvSpPr>
        <p:spPr>
          <a:xfrm>
            <a:off x="8616280" y="3023454"/>
            <a:ext cx="904552" cy="215444"/>
          </a:xfrm>
          <a:prstGeom prst="rect">
            <a:avLst/>
          </a:prstGeom>
          <a:solidFill>
            <a:schemeClr val="bg1"/>
          </a:solidFill>
        </p:spPr>
        <p:txBody>
          <a:bodyPr wrap="square" rtlCol="0">
            <a:spAutoFit/>
          </a:bodyPr>
          <a:lstStyle/>
          <a:p>
            <a:r>
              <a:rPr lang="en-US" sz="800" dirty="0">
                <a:solidFill>
                  <a:srgbClr val="1153A1"/>
                </a:solidFill>
              </a:rPr>
              <a:t>Alkaline Water </a:t>
            </a:r>
          </a:p>
        </p:txBody>
      </p:sp>
      <p:sp>
        <p:nvSpPr>
          <p:cNvPr id="13" name="TextBox 12">
            <a:extLst>
              <a:ext uri="{FF2B5EF4-FFF2-40B4-BE49-F238E27FC236}">
                <a16:creationId xmlns:a16="http://schemas.microsoft.com/office/drawing/2014/main" id="{72AED409-AD00-C04D-8C50-8B008F717672}"/>
              </a:ext>
            </a:extLst>
          </p:cNvPr>
          <p:cNvSpPr txBox="1"/>
          <p:nvPr/>
        </p:nvSpPr>
        <p:spPr>
          <a:xfrm>
            <a:off x="6276020" y="3371674"/>
            <a:ext cx="665052" cy="215444"/>
          </a:xfrm>
          <a:prstGeom prst="rect">
            <a:avLst/>
          </a:prstGeom>
          <a:solidFill>
            <a:schemeClr val="bg1"/>
          </a:solidFill>
        </p:spPr>
        <p:txBody>
          <a:bodyPr wrap="square" rtlCol="0">
            <a:spAutoFit/>
          </a:bodyPr>
          <a:lstStyle/>
          <a:p>
            <a:r>
              <a:rPr lang="en-US" sz="800" dirty="0">
                <a:solidFill>
                  <a:srgbClr val="C43B83"/>
                </a:solidFill>
              </a:rPr>
              <a:t>After Use </a:t>
            </a:r>
          </a:p>
        </p:txBody>
      </p:sp>
      <p:sp>
        <p:nvSpPr>
          <p:cNvPr id="14" name="TextBox 13">
            <a:extLst>
              <a:ext uri="{FF2B5EF4-FFF2-40B4-BE49-F238E27FC236}">
                <a16:creationId xmlns:a16="http://schemas.microsoft.com/office/drawing/2014/main" id="{B8A04AF7-85BC-AF4F-B733-4DDE0A40DCE3}"/>
              </a:ext>
            </a:extLst>
          </p:cNvPr>
          <p:cNvSpPr txBox="1"/>
          <p:nvPr/>
        </p:nvSpPr>
        <p:spPr>
          <a:xfrm>
            <a:off x="4801797" y="4789611"/>
            <a:ext cx="854264" cy="215444"/>
          </a:xfrm>
          <a:prstGeom prst="rect">
            <a:avLst/>
          </a:prstGeom>
          <a:solidFill>
            <a:schemeClr val="bg1"/>
          </a:solidFill>
        </p:spPr>
        <p:txBody>
          <a:bodyPr wrap="square" rtlCol="0">
            <a:spAutoFit/>
          </a:bodyPr>
          <a:lstStyle/>
          <a:p>
            <a:r>
              <a:rPr lang="en-US" sz="800" dirty="0">
                <a:solidFill>
                  <a:srgbClr val="BB1516"/>
                </a:solidFill>
              </a:rPr>
              <a:t>Acidic Water</a:t>
            </a:r>
          </a:p>
        </p:txBody>
      </p:sp>
      <p:sp>
        <p:nvSpPr>
          <p:cNvPr id="15" name="TextBox 14">
            <a:extLst>
              <a:ext uri="{FF2B5EF4-FFF2-40B4-BE49-F238E27FC236}">
                <a16:creationId xmlns:a16="http://schemas.microsoft.com/office/drawing/2014/main" id="{A32CE2F1-9F82-4049-B5F9-F1856F4366F3}"/>
              </a:ext>
            </a:extLst>
          </p:cNvPr>
          <p:cNvSpPr txBox="1"/>
          <p:nvPr/>
        </p:nvSpPr>
        <p:spPr>
          <a:xfrm>
            <a:off x="8616280" y="3922407"/>
            <a:ext cx="1260140" cy="215444"/>
          </a:xfrm>
          <a:prstGeom prst="rect">
            <a:avLst/>
          </a:prstGeom>
          <a:solidFill>
            <a:schemeClr val="bg1"/>
          </a:solidFill>
        </p:spPr>
        <p:txBody>
          <a:bodyPr wrap="square" rtlCol="0">
            <a:spAutoFit/>
          </a:bodyPr>
          <a:lstStyle/>
          <a:p>
            <a:r>
              <a:rPr lang="en-US" sz="800" dirty="0">
                <a:solidFill>
                  <a:srgbClr val="474747"/>
                </a:solidFill>
              </a:rPr>
              <a:t>Automatic Path Switch</a:t>
            </a:r>
          </a:p>
        </p:txBody>
      </p:sp>
      <p:sp>
        <p:nvSpPr>
          <p:cNvPr id="16" name="TextBox 15">
            <a:extLst>
              <a:ext uri="{FF2B5EF4-FFF2-40B4-BE49-F238E27FC236}">
                <a16:creationId xmlns:a16="http://schemas.microsoft.com/office/drawing/2014/main" id="{56558DE6-1535-A843-AE64-D8E209D0F27A}"/>
              </a:ext>
            </a:extLst>
          </p:cNvPr>
          <p:cNvSpPr txBox="1"/>
          <p:nvPr/>
        </p:nvSpPr>
        <p:spPr>
          <a:xfrm>
            <a:off x="6134344" y="4177865"/>
            <a:ext cx="1041776" cy="215444"/>
          </a:xfrm>
          <a:prstGeom prst="rect">
            <a:avLst/>
          </a:prstGeom>
          <a:solidFill>
            <a:schemeClr val="bg1"/>
          </a:solidFill>
        </p:spPr>
        <p:txBody>
          <a:bodyPr wrap="square" rtlCol="0">
            <a:spAutoFit/>
          </a:bodyPr>
          <a:lstStyle/>
          <a:p>
            <a:r>
              <a:rPr lang="en-US" sz="800" dirty="0">
                <a:solidFill>
                  <a:srgbClr val="C43B83"/>
                </a:solidFill>
              </a:rPr>
              <a:t>Polarity Change </a:t>
            </a:r>
          </a:p>
        </p:txBody>
      </p:sp>
      <p:sp>
        <p:nvSpPr>
          <p:cNvPr id="4" name="TextBox 3">
            <a:extLst>
              <a:ext uri="{FF2B5EF4-FFF2-40B4-BE49-F238E27FC236}">
                <a16:creationId xmlns:a16="http://schemas.microsoft.com/office/drawing/2014/main" id="{8A8C93BE-2CC7-F443-B812-E6772DA2BCF4}"/>
              </a:ext>
            </a:extLst>
          </p:cNvPr>
          <p:cNvSpPr txBox="1"/>
          <p:nvPr/>
        </p:nvSpPr>
        <p:spPr>
          <a:xfrm>
            <a:off x="6128177" y="4365707"/>
            <a:ext cx="1047943" cy="338554"/>
          </a:xfrm>
          <a:prstGeom prst="rect">
            <a:avLst/>
          </a:prstGeom>
          <a:solidFill>
            <a:schemeClr val="bg1"/>
          </a:solidFill>
        </p:spPr>
        <p:txBody>
          <a:bodyPr wrap="square" rtlCol="0">
            <a:spAutoFit/>
          </a:bodyPr>
          <a:lstStyle/>
          <a:p>
            <a:r>
              <a:rPr lang="en-US" sz="800" dirty="0">
                <a:solidFill>
                  <a:srgbClr val="C43B83"/>
                </a:solidFill>
              </a:rPr>
              <a:t>Outflow Direction Switched</a:t>
            </a:r>
          </a:p>
        </p:txBody>
      </p:sp>
      <p:sp>
        <p:nvSpPr>
          <p:cNvPr id="18" name="TextBox 17">
            <a:extLst>
              <a:ext uri="{FF2B5EF4-FFF2-40B4-BE49-F238E27FC236}">
                <a16:creationId xmlns:a16="http://schemas.microsoft.com/office/drawing/2014/main" id="{DDFD3A1F-DA36-E74F-B7F7-4CD8EC8CDA45}"/>
              </a:ext>
            </a:extLst>
          </p:cNvPr>
          <p:cNvSpPr txBox="1"/>
          <p:nvPr/>
        </p:nvSpPr>
        <p:spPr>
          <a:xfrm>
            <a:off x="6156270" y="3023454"/>
            <a:ext cx="904552" cy="215444"/>
          </a:xfrm>
          <a:prstGeom prst="rect">
            <a:avLst/>
          </a:prstGeom>
          <a:solidFill>
            <a:schemeClr val="bg1"/>
          </a:solidFill>
        </p:spPr>
        <p:txBody>
          <a:bodyPr wrap="square" rtlCol="0">
            <a:spAutoFit/>
          </a:bodyPr>
          <a:lstStyle/>
          <a:p>
            <a:r>
              <a:rPr lang="en-US" sz="800" dirty="0">
                <a:solidFill>
                  <a:srgbClr val="1153A1"/>
                </a:solidFill>
              </a:rPr>
              <a:t>Alkaline Water </a:t>
            </a:r>
          </a:p>
        </p:txBody>
      </p:sp>
      <p:sp>
        <p:nvSpPr>
          <p:cNvPr id="19" name="TextBox 18">
            <a:extLst>
              <a:ext uri="{FF2B5EF4-FFF2-40B4-BE49-F238E27FC236}">
                <a16:creationId xmlns:a16="http://schemas.microsoft.com/office/drawing/2014/main" id="{EDE09129-D4B6-7445-B3E6-B9616826DABA}"/>
              </a:ext>
            </a:extLst>
          </p:cNvPr>
          <p:cNvSpPr txBox="1"/>
          <p:nvPr/>
        </p:nvSpPr>
        <p:spPr>
          <a:xfrm>
            <a:off x="7176120" y="4768612"/>
            <a:ext cx="904552" cy="215444"/>
          </a:xfrm>
          <a:prstGeom prst="rect">
            <a:avLst/>
          </a:prstGeom>
          <a:solidFill>
            <a:schemeClr val="bg1"/>
          </a:solidFill>
        </p:spPr>
        <p:txBody>
          <a:bodyPr wrap="square" rtlCol="0">
            <a:spAutoFit/>
          </a:bodyPr>
          <a:lstStyle/>
          <a:p>
            <a:r>
              <a:rPr lang="en-US" sz="800" dirty="0">
                <a:solidFill>
                  <a:srgbClr val="BB1516"/>
                </a:solidFill>
              </a:rPr>
              <a:t>Acidic Water</a:t>
            </a:r>
          </a:p>
        </p:txBody>
      </p:sp>
    </p:spTree>
    <p:extLst>
      <p:ext uri="{BB962C8B-B14F-4D97-AF65-F5344CB8AC3E}">
        <p14:creationId xmlns:p14="http://schemas.microsoft.com/office/powerpoint/2010/main" val="32854032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슬라이드 번호 개체 틀 31"/>
          <p:cNvSpPr>
            <a:spLocks noGrp="1"/>
          </p:cNvSpPr>
          <p:nvPr>
            <p:ph type="sldNum" sz="quarter" idx="12"/>
          </p:nvPr>
        </p:nvSpPr>
        <p:spPr>
          <a:xfrm>
            <a:off x="9624392" y="6429891"/>
            <a:ext cx="2133600" cy="365125"/>
          </a:xfrm>
        </p:spPr>
        <p:txBody>
          <a:bodyPr/>
          <a:lstStyle/>
          <a:p>
            <a:fld id="{9C2203D9-AB55-4EB8-BB06-948C9E065BB8}" type="slidenum">
              <a:rPr lang="ko-KR" altLang="en-US" smtClean="0"/>
              <a:t>19</a:t>
            </a:fld>
            <a:endParaRPr lang="ko-KR" altLang="en-US"/>
          </a:p>
        </p:txBody>
      </p:sp>
      <p:pic>
        <p:nvPicPr>
          <p:cNvPr id="13" name="그림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3392" y="1640172"/>
            <a:ext cx="3168352" cy="3721698"/>
          </a:xfrm>
          <a:prstGeom prst="rect">
            <a:avLst/>
          </a:prstGeom>
        </p:spPr>
      </p:pic>
      <p:grpSp>
        <p:nvGrpSpPr>
          <p:cNvPr id="22" name="그룹 21"/>
          <p:cNvGrpSpPr/>
          <p:nvPr/>
        </p:nvGrpSpPr>
        <p:grpSpPr>
          <a:xfrm>
            <a:off x="5303912" y="722313"/>
            <a:ext cx="6888088" cy="5646677"/>
            <a:chOff x="3059832" y="901169"/>
            <a:chExt cx="6492221" cy="5646677"/>
          </a:xfrm>
        </p:grpSpPr>
        <p:sp>
          <p:nvSpPr>
            <p:cNvPr id="14" name="TextBox 13"/>
            <p:cNvSpPr txBox="1"/>
            <p:nvPr/>
          </p:nvSpPr>
          <p:spPr>
            <a:xfrm>
              <a:off x="3059832" y="901169"/>
              <a:ext cx="6083156" cy="887615"/>
            </a:xfrm>
            <a:prstGeom prst="rect">
              <a:avLst/>
            </a:prstGeom>
            <a:noFill/>
          </p:spPr>
          <p:txBody>
            <a:bodyPr wrap="square" rtlCol="0">
              <a:spAutoFit/>
            </a:bodyPr>
            <a:lstStyle/>
            <a:p>
              <a:pPr>
                <a:lnSpc>
                  <a:spcPct val="200000"/>
                </a:lnSpc>
              </a:pPr>
              <a:r>
                <a:rPr lang="en-US" altLang="ko-KR" dirty="0">
                  <a:solidFill>
                    <a:srgbClr val="606060"/>
                  </a:solidFill>
                </a:rPr>
                <a:t>Displays Dissolved Hydrogen (DH) Content</a:t>
              </a:r>
            </a:p>
            <a:p>
              <a:pPr>
                <a:lnSpc>
                  <a:spcPct val="150000"/>
                </a:lnSpc>
              </a:pPr>
              <a:r>
                <a:rPr lang="en-US" altLang="ko-KR" sz="1200" dirty="0">
                  <a:solidFill>
                    <a:srgbClr val="606060"/>
                  </a:solidFill>
                </a:rPr>
                <a:t>Displays the DH content of alkaline water selected 100ppb, 300ppb, 600ppb, 1200ppb</a:t>
              </a:r>
              <a:endParaRPr lang="en-US" altLang="ko-KR" sz="1400" dirty="0">
                <a:solidFill>
                  <a:srgbClr val="606060"/>
                </a:solidFill>
              </a:endParaRPr>
            </a:p>
          </p:txBody>
        </p:sp>
        <p:sp>
          <p:nvSpPr>
            <p:cNvPr id="15" name="TextBox 14"/>
            <p:cNvSpPr txBox="1"/>
            <p:nvPr/>
          </p:nvSpPr>
          <p:spPr>
            <a:xfrm>
              <a:off x="3059832" y="1765265"/>
              <a:ext cx="6492221" cy="1935273"/>
            </a:xfrm>
            <a:prstGeom prst="rect">
              <a:avLst/>
            </a:prstGeom>
            <a:noFill/>
          </p:spPr>
          <p:txBody>
            <a:bodyPr wrap="square" rtlCol="0">
              <a:spAutoFit/>
            </a:bodyPr>
            <a:lstStyle/>
            <a:p>
              <a:pPr>
                <a:lnSpc>
                  <a:spcPct val="200000"/>
                </a:lnSpc>
              </a:pPr>
              <a:r>
                <a:rPr lang="en-US" altLang="ko-KR" dirty="0">
                  <a:solidFill>
                    <a:srgbClr val="606060"/>
                  </a:solidFill>
                </a:rPr>
                <a:t>Displays pH level of Alkaline Water</a:t>
              </a:r>
            </a:p>
            <a:p>
              <a:pPr>
                <a:lnSpc>
                  <a:spcPct val="150000"/>
                </a:lnSpc>
              </a:pPr>
              <a:r>
                <a:rPr lang="en-US" altLang="ko-KR" sz="1200" dirty="0">
                  <a:solidFill>
                    <a:srgbClr val="606060"/>
                  </a:solidFill>
                </a:rPr>
                <a:t>Acidic Water 2(pH6.0), Acidic Water 1(pH5.5)</a:t>
              </a:r>
            </a:p>
            <a:p>
              <a:pPr>
                <a:lnSpc>
                  <a:spcPct val="150000"/>
                </a:lnSpc>
              </a:pPr>
              <a:r>
                <a:rPr lang="en-US" altLang="ko-KR" sz="1200" dirty="0">
                  <a:solidFill>
                    <a:srgbClr val="606060"/>
                  </a:solidFill>
                </a:rPr>
                <a:t>Neutral Water (pH7.4)</a:t>
              </a:r>
            </a:p>
            <a:p>
              <a:pPr>
                <a:lnSpc>
                  <a:spcPct val="150000"/>
                </a:lnSpc>
              </a:pPr>
              <a:r>
                <a:rPr lang="en-US" altLang="ko-KR" sz="1200" dirty="0">
                  <a:solidFill>
                    <a:srgbClr val="606060"/>
                  </a:solidFill>
                </a:rPr>
                <a:t>Alkaline Water 1(pH8.5), Alkaline Water 2(pH9.0), Alkaline Water 3(pH9.5), Alkaline Water 4(pH10.0)</a:t>
              </a:r>
            </a:p>
            <a:p>
              <a:pPr>
                <a:lnSpc>
                  <a:spcPct val="150000"/>
                </a:lnSpc>
              </a:pPr>
              <a:r>
                <a:rPr lang="en-US" altLang="ko-KR" sz="900" dirty="0">
                  <a:solidFill>
                    <a:srgbClr val="606060"/>
                  </a:solidFill>
                </a:rPr>
                <a:t>* When Alkaline Water Level 1 is dispensed, the acidic water produced in the simultaneous outflow is approx. pH 3</a:t>
              </a:r>
            </a:p>
          </p:txBody>
        </p:sp>
        <p:sp>
          <p:nvSpPr>
            <p:cNvPr id="16" name="TextBox 15"/>
            <p:cNvSpPr txBox="1"/>
            <p:nvPr/>
          </p:nvSpPr>
          <p:spPr>
            <a:xfrm>
              <a:off x="3059832" y="3535848"/>
              <a:ext cx="6492221" cy="830997"/>
            </a:xfrm>
            <a:prstGeom prst="rect">
              <a:avLst/>
            </a:prstGeom>
            <a:noFill/>
          </p:spPr>
          <p:txBody>
            <a:bodyPr wrap="square" rtlCol="0">
              <a:spAutoFit/>
            </a:bodyPr>
            <a:lstStyle/>
            <a:p>
              <a:pPr>
                <a:lnSpc>
                  <a:spcPct val="200000"/>
                </a:lnSpc>
              </a:pPr>
              <a:r>
                <a:rPr lang="en-US" altLang="ko-KR" dirty="0">
                  <a:solidFill>
                    <a:srgbClr val="606060"/>
                  </a:solidFill>
                </a:rPr>
                <a:t>Touch Buttons</a:t>
              </a:r>
            </a:p>
            <a:p>
              <a:r>
                <a:rPr lang="en-US" altLang="ko-KR" sz="1200" dirty="0">
                  <a:solidFill>
                    <a:srgbClr val="606060"/>
                  </a:solidFill>
                </a:rPr>
                <a:t>Touch the button for desired ionized water, and it will be dispensed through the main spout.</a:t>
              </a:r>
            </a:p>
          </p:txBody>
        </p:sp>
        <p:sp>
          <p:nvSpPr>
            <p:cNvPr id="17" name="TextBox 16"/>
            <p:cNvSpPr txBox="1"/>
            <p:nvPr/>
          </p:nvSpPr>
          <p:spPr>
            <a:xfrm>
              <a:off x="3059832" y="4285545"/>
              <a:ext cx="5904656" cy="1015663"/>
            </a:xfrm>
            <a:prstGeom prst="rect">
              <a:avLst/>
            </a:prstGeom>
            <a:noFill/>
          </p:spPr>
          <p:txBody>
            <a:bodyPr wrap="square" rtlCol="0">
              <a:spAutoFit/>
            </a:bodyPr>
            <a:lstStyle/>
            <a:p>
              <a:pPr>
                <a:lnSpc>
                  <a:spcPct val="200000"/>
                </a:lnSpc>
              </a:pPr>
              <a:r>
                <a:rPr lang="en-US" altLang="ko-KR" dirty="0">
                  <a:solidFill>
                    <a:srgbClr val="606060"/>
                  </a:solidFill>
                </a:rPr>
                <a:t>Self-Diagnostics and Voice Guidance</a:t>
              </a:r>
            </a:p>
            <a:p>
              <a:r>
                <a:rPr lang="en-US" altLang="ko-KR" sz="1200" dirty="0">
                  <a:solidFill>
                    <a:srgbClr val="606060"/>
                  </a:solidFill>
                </a:rPr>
                <a:t>Device detects malfunctions, and alerts when filter replacements are necessary through voice guidance </a:t>
              </a:r>
            </a:p>
          </p:txBody>
        </p:sp>
        <p:sp>
          <p:nvSpPr>
            <p:cNvPr id="18" name="TextBox 17"/>
            <p:cNvSpPr txBox="1"/>
            <p:nvPr/>
          </p:nvSpPr>
          <p:spPr>
            <a:xfrm>
              <a:off x="3059832" y="5221649"/>
              <a:ext cx="5904656" cy="1326197"/>
            </a:xfrm>
            <a:prstGeom prst="rect">
              <a:avLst/>
            </a:prstGeom>
            <a:noFill/>
          </p:spPr>
          <p:txBody>
            <a:bodyPr wrap="square" rtlCol="0">
              <a:spAutoFit/>
            </a:bodyPr>
            <a:lstStyle/>
            <a:p>
              <a:pPr>
                <a:lnSpc>
                  <a:spcPct val="200000"/>
                </a:lnSpc>
              </a:pPr>
              <a:r>
                <a:rPr lang="en-US" altLang="ko-KR" dirty="0">
                  <a:solidFill>
                    <a:srgbClr val="606060"/>
                  </a:solidFill>
                </a:rPr>
                <a:t>LCD Color Change System</a:t>
              </a:r>
            </a:p>
            <a:p>
              <a:pPr>
                <a:lnSpc>
                  <a:spcPct val="200000"/>
                </a:lnSpc>
              </a:pPr>
              <a:r>
                <a:rPr lang="en-US" altLang="ko-KR" sz="1200" dirty="0">
                  <a:solidFill>
                    <a:srgbClr val="606060"/>
                  </a:solidFill>
                </a:rPr>
                <a:t>Depending on the level of alkalinity/acidity selected, the LCD backlight changes according to pH levels</a:t>
              </a:r>
            </a:p>
          </p:txBody>
        </p:sp>
      </p:grpSp>
      <p:sp>
        <p:nvSpPr>
          <p:cNvPr id="20" name="직사각형 19"/>
          <p:cNvSpPr/>
          <p:nvPr/>
        </p:nvSpPr>
        <p:spPr bwMode="auto">
          <a:xfrm>
            <a:off x="839416" y="355823"/>
            <a:ext cx="2160240" cy="276999"/>
          </a:xfrm>
          <a:prstGeom prst="rect">
            <a:avLst/>
          </a:prstGeom>
          <a:solidFill>
            <a:schemeClr val="accent5">
              <a:lumMod val="60000"/>
              <a:lumOff val="40000"/>
            </a:schemeClr>
          </a:solidFill>
          <a:ln>
            <a:noFill/>
          </a:ln>
        </p:spPr>
        <p:txBody>
          <a:bodyPr wrap="square" rtlCol="0" anchor="ctr">
            <a:spAutoFit/>
          </a:bodyPr>
          <a:lstStyle/>
          <a:p>
            <a:pPr algn="ctr">
              <a:lnSpc>
                <a:spcPct val="120000"/>
              </a:lnSpc>
              <a:buFont typeface="Arial" panose="020B0604020202020204" pitchFamily="34" charset="0"/>
              <a:buNone/>
            </a:pPr>
            <a:endParaRPr lang="ko-KR" altLang="en-US" sz="1000" dirty="0">
              <a:solidFill>
                <a:schemeClr val="bg2">
                  <a:lumMod val="75000"/>
                </a:schemeClr>
              </a:solidFill>
              <a:latin typeface="맑은 고딕" panose="020B0503020000020004" pitchFamily="50" charset="-127"/>
              <a:ea typeface="맑은 고딕" panose="020B0503020000020004" pitchFamily="50" charset="-127"/>
            </a:endParaRPr>
          </a:p>
        </p:txBody>
      </p:sp>
      <p:sp>
        <p:nvSpPr>
          <p:cNvPr id="23" name="TextBox 22">
            <a:extLst>
              <a:ext uri="{FF2B5EF4-FFF2-40B4-BE49-F238E27FC236}">
                <a16:creationId xmlns:a16="http://schemas.microsoft.com/office/drawing/2014/main" id="{5E6CAD56-487D-7944-96B9-C6D5021483E3}"/>
              </a:ext>
            </a:extLst>
          </p:cNvPr>
          <p:cNvSpPr txBox="1"/>
          <p:nvPr/>
        </p:nvSpPr>
        <p:spPr>
          <a:xfrm>
            <a:off x="906196" y="323364"/>
            <a:ext cx="1949444" cy="369332"/>
          </a:xfrm>
          <a:prstGeom prst="rect">
            <a:avLst/>
          </a:prstGeom>
          <a:noFill/>
        </p:spPr>
        <p:txBody>
          <a:bodyPr wrap="none" rtlCol="0">
            <a:spAutoFit/>
          </a:bodyPr>
          <a:lstStyle/>
          <a:p>
            <a:r>
              <a:rPr lang="en-US" altLang="ko-KR" dirty="0">
                <a:solidFill>
                  <a:schemeClr val="bg1"/>
                </a:solidFill>
              </a:rPr>
              <a:t>Product Features</a:t>
            </a:r>
            <a:endParaRPr lang="ko-KR" altLang="en-US" dirty="0">
              <a:solidFill>
                <a:schemeClr val="bg1"/>
              </a:solidFill>
            </a:endParaRPr>
          </a:p>
        </p:txBody>
      </p:sp>
    </p:spTree>
    <p:extLst>
      <p:ext uri="{BB962C8B-B14F-4D97-AF65-F5344CB8AC3E}">
        <p14:creationId xmlns:p14="http://schemas.microsoft.com/office/powerpoint/2010/main" val="32609995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직사각형 5"/>
          <p:cNvSpPr/>
          <p:nvPr/>
        </p:nvSpPr>
        <p:spPr bwMode="auto">
          <a:xfrm>
            <a:off x="695400" y="355823"/>
            <a:ext cx="2160240" cy="276999"/>
          </a:xfrm>
          <a:prstGeom prst="rect">
            <a:avLst/>
          </a:prstGeom>
          <a:solidFill>
            <a:schemeClr val="accent5">
              <a:lumMod val="60000"/>
              <a:lumOff val="40000"/>
            </a:schemeClr>
          </a:solidFill>
          <a:ln>
            <a:noFill/>
          </a:ln>
        </p:spPr>
        <p:txBody>
          <a:bodyPr wrap="square" rtlCol="0" anchor="ctr">
            <a:spAutoFit/>
          </a:bodyPr>
          <a:lstStyle/>
          <a:p>
            <a:pPr algn="ctr">
              <a:lnSpc>
                <a:spcPct val="120000"/>
              </a:lnSpc>
              <a:buFont typeface="Arial" panose="020B0604020202020204" pitchFamily="34" charset="0"/>
              <a:buNone/>
            </a:pPr>
            <a:endParaRPr lang="ko-KR" altLang="en-US" sz="1000" dirty="0">
              <a:solidFill>
                <a:schemeClr val="bg2">
                  <a:lumMod val="75000"/>
                </a:schemeClr>
              </a:solidFill>
              <a:latin typeface="맑은 고딕" panose="020B0503020000020004" pitchFamily="50" charset="-127"/>
              <a:ea typeface="맑은 고딕" panose="020B0503020000020004" pitchFamily="50" charset="-127"/>
            </a:endParaRPr>
          </a:p>
        </p:txBody>
      </p:sp>
      <p:sp>
        <p:nvSpPr>
          <p:cNvPr id="8" name="슬라이드 번호 개체 틀 31"/>
          <p:cNvSpPr>
            <a:spLocks noGrp="1"/>
          </p:cNvSpPr>
          <p:nvPr>
            <p:ph type="sldNum" sz="quarter" idx="12"/>
          </p:nvPr>
        </p:nvSpPr>
        <p:spPr>
          <a:xfrm>
            <a:off x="9418855" y="6309320"/>
            <a:ext cx="2133600" cy="365125"/>
          </a:xfrm>
        </p:spPr>
        <p:txBody>
          <a:bodyPr/>
          <a:lstStyle/>
          <a:p>
            <a:fld id="{9C2203D9-AB55-4EB8-BB06-948C9E065BB8}" type="slidenum">
              <a:rPr lang="ko-KR" altLang="en-US" smtClean="0"/>
              <a:t>20</a:t>
            </a:fld>
            <a:endParaRPr lang="ko-KR" altLang="en-US" dirty="0"/>
          </a:p>
        </p:txBody>
      </p:sp>
      <p:pic>
        <p:nvPicPr>
          <p:cNvPr id="9" name="그림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00652" y="1556792"/>
            <a:ext cx="3309976" cy="3888056"/>
          </a:xfrm>
          <a:prstGeom prst="rect">
            <a:avLst/>
          </a:prstGeom>
        </p:spPr>
      </p:pic>
      <p:grpSp>
        <p:nvGrpSpPr>
          <p:cNvPr id="15" name="그룹 14"/>
          <p:cNvGrpSpPr/>
          <p:nvPr/>
        </p:nvGrpSpPr>
        <p:grpSpPr>
          <a:xfrm>
            <a:off x="5879976" y="836712"/>
            <a:ext cx="5904656" cy="4773289"/>
            <a:chOff x="3059832" y="891877"/>
            <a:chExt cx="5904656" cy="4773289"/>
          </a:xfrm>
        </p:grpSpPr>
        <p:sp>
          <p:nvSpPr>
            <p:cNvPr id="10" name="TextBox 9"/>
            <p:cNvSpPr txBox="1"/>
            <p:nvPr/>
          </p:nvSpPr>
          <p:spPr>
            <a:xfrm>
              <a:off x="3059832" y="891877"/>
              <a:ext cx="5673104" cy="887615"/>
            </a:xfrm>
            <a:prstGeom prst="rect">
              <a:avLst/>
            </a:prstGeom>
            <a:noFill/>
          </p:spPr>
          <p:txBody>
            <a:bodyPr wrap="square" rtlCol="0">
              <a:spAutoFit/>
            </a:bodyPr>
            <a:lstStyle/>
            <a:p>
              <a:pPr>
                <a:lnSpc>
                  <a:spcPct val="200000"/>
                </a:lnSpc>
              </a:pPr>
              <a:r>
                <a:rPr lang="en-US" altLang="ko-KR" dirty="0">
                  <a:solidFill>
                    <a:srgbClr val="606060"/>
                  </a:solidFill>
                </a:rPr>
                <a:t>Recognized Genuine Filters</a:t>
              </a:r>
            </a:p>
            <a:p>
              <a:pPr>
                <a:lnSpc>
                  <a:spcPct val="150000"/>
                </a:lnSpc>
              </a:pPr>
              <a:r>
                <a:rPr lang="en-US" altLang="ko-KR" sz="1200" dirty="0">
                  <a:solidFill>
                    <a:srgbClr val="606060"/>
                  </a:solidFill>
                </a:rPr>
                <a:t>The sensor embedded in the filter chamber can recognize genuine filters.</a:t>
              </a:r>
            </a:p>
          </p:txBody>
        </p:sp>
        <p:sp>
          <p:nvSpPr>
            <p:cNvPr id="12" name="TextBox 11"/>
            <p:cNvSpPr txBox="1"/>
            <p:nvPr/>
          </p:nvSpPr>
          <p:spPr>
            <a:xfrm>
              <a:off x="3059832" y="2044005"/>
              <a:ext cx="5673104" cy="956865"/>
            </a:xfrm>
            <a:prstGeom prst="rect">
              <a:avLst/>
            </a:prstGeom>
            <a:noFill/>
          </p:spPr>
          <p:txBody>
            <a:bodyPr wrap="square" rtlCol="0">
              <a:spAutoFit/>
            </a:bodyPr>
            <a:lstStyle/>
            <a:p>
              <a:pPr>
                <a:lnSpc>
                  <a:spcPct val="200000"/>
                </a:lnSpc>
              </a:pPr>
              <a:r>
                <a:rPr lang="en-US" altLang="ko-KR" dirty="0">
                  <a:solidFill>
                    <a:srgbClr val="606060"/>
                  </a:solidFill>
                </a:rPr>
                <a:t>Simple, Easy Filter Replacement</a:t>
              </a:r>
            </a:p>
            <a:p>
              <a:pPr>
                <a:lnSpc>
                  <a:spcPct val="200000"/>
                </a:lnSpc>
              </a:pPr>
              <a:r>
                <a:rPr lang="en-US" altLang="ko-KR" sz="1200" dirty="0">
                  <a:solidFill>
                    <a:srgbClr val="606060"/>
                  </a:solidFill>
                </a:rPr>
                <a:t>Rotational detachment/attachment is easy for anyone to use. </a:t>
              </a:r>
            </a:p>
          </p:txBody>
        </p:sp>
        <p:sp>
          <p:nvSpPr>
            <p:cNvPr id="13" name="TextBox 12"/>
            <p:cNvSpPr txBox="1"/>
            <p:nvPr/>
          </p:nvSpPr>
          <p:spPr>
            <a:xfrm>
              <a:off x="3059832" y="3395314"/>
              <a:ext cx="5904656" cy="1326197"/>
            </a:xfrm>
            <a:prstGeom prst="rect">
              <a:avLst/>
            </a:prstGeom>
            <a:noFill/>
          </p:spPr>
          <p:txBody>
            <a:bodyPr wrap="square" rtlCol="0">
              <a:spAutoFit/>
            </a:bodyPr>
            <a:lstStyle/>
            <a:p>
              <a:pPr>
                <a:lnSpc>
                  <a:spcPct val="200000"/>
                </a:lnSpc>
              </a:pPr>
              <a:r>
                <a:rPr lang="en-US" altLang="ko-KR" dirty="0">
                  <a:solidFill>
                    <a:srgbClr val="606060"/>
                  </a:solidFill>
                </a:rPr>
                <a:t>Compact Size</a:t>
              </a:r>
            </a:p>
            <a:p>
              <a:pPr>
                <a:lnSpc>
                  <a:spcPct val="200000"/>
                </a:lnSpc>
              </a:pPr>
              <a:r>
                <a:rPr lang="en-US" altLang="ko-KR" sz="1200" dirty="0">
                  <a:solidFill>
                    <a:srgbClr val="606060"/>
                  </a:solidFill>
                </a:rPr>
                <a:t>Slim design looks sleek on any countertop. May be hung on the wall as well. </a:t>
              </a:r>
            </a:p>
            <a:p>
              <a:pPr>
                <a:lnSpc>
                  <a:spcPct val="200000"/>
                </a:lnSpc>
              </a:pPr>
              <a:r>
                <a:rPr lang="en-US" altLang="ko-KR" sz="1200" dirty="0">
                  <a:solidFill>
                    <a:srgbClr val="606060"/>
                  </a:solidFill>
                </a:rPr>
                <a:t>Product Dimension: 10.11in X 14.76in X 6.25in/257*375*159mm </a:t>
              </a:r>
            </a:p>
          </p:txBody>
        </p:sp>
        <p:sp>
          <p:nvSpPr>
            <p:cNvPr id="14" name="TextBox 13"/>
            <p:cNvSpPr txBox="1"/>
            <p:nvPr/>
          </p:nvSpPr>
          <p:spPr>
            <a:xfrm>
              <a:off x="3059832" y="4708301"/>
              <a:ext cx="5904656" cy="956865"/>
            </a:xfrm>
            <a:prstGeom prst="rect">
              <a:avLst/>
            </a:prstGeom>
            <a:noFill/>
          </p:spPr>
          <p:txBody>
            <a:bodyPr wrap="square" rtlCol="0">
              <a:spAutoFit/>
            </a:bodyPr>
            <a:lstStyle/>
            <a:p>
              <a:pPr>
                <a:lnSpc>
                  <a:spcPct val="200000"/>
                </a:lnSpc>
              </a:pPr>
              <a:r>
                <a:rPr lang="en-US" altLang="ko-KR" dirty="0">
                  <a:solidFill>
                    <a:srgbClr val="606060"/>
                  </a:solidFill>
                </a:rPr>
                <a:t>Flexible Waterspout</a:t>
              </a:r>
            </a:p>
            <a:p>
              <a:pPr>
                <a:lnSpc>
                  <a:spcPct val="200000"/>
                </a:lnSpc>
              </a:pPr>
              <a:r>
                <a:rPr lang="en-US" altLang="ko-KR" sz="1200" dirty="0">
                  <a:solidFill>
                    <a:srgbClr val="606060"/>
                  </a:solidFill>
                </a:rPr>
                <a:t>Waterspout is flexible and can rotate 360 degrees for hygienic, convenient use. </a:t>
              </a:r>
            </a:p>
          </p:txBody>
        </p:sp>
      </p:grpSp>
      <p:sp>
        <p:nvSpPr>
          <p:cNvPr id="16" name="TextBox 15">
            <a:extLst>
              <a:ext uri="{FF2B5EF4-FFF2-40B4-BE49-F238E27FC236}">
                <a16:creationId xmlns:a16="http://schemas.microsoft.com/office/drawing/2014/main" id="{88EF9CA0-3429-6A4C-9477-9B67B6D96109}"/>
              </a:ext>
            </a:extLst>
          </p:cNvPr>
          <p:cNvSpPr txBox="1"/>
          <p:nvPr/>
        </p:nvSpPr>
        <p:spPr>
          <a:xfrm>
            <a:off x="762180" y="323364"/>
            <a:ext cx="1949444" cy="369332"/>
          </a:xfrm>
          <a:prstGeom prst="rect">
            <a:avLst/>
          </a:prstGeom>
          <a:noFill/>
        </p:spPr>
        <p:txBody>
          <a:bodyPr wrap="none" rtlCol="0">
            <a:spAutoFit/>
          </a:bodyPr>
          <a:lstStyle/>
          <a:p>
            <a:r>
              <a:rPr lang="en-US" altLang="ko-KR" dirty="0">
                <a:solidFill>
                  <a:schemeClr val="bg1"/>
                </a:solidFill>
              </a:rPr>
              <a:t>Product Features</a:t>
            </a:r>
            <a:endParaRPr lang="ko-KR" altLang="en-US" dirty="0">
              <a:solidFill>
                <a:schemeClr val="bg1"/>
              </a:solidFill>
            </a:endParaRPr>
          </a:p>
        </p:txBody>
      </p:sp>
    </p:spTree>
    <p:extLst>
      <p:ext uri="{BB962C8B-B14F-4D97-AF65-F5344CB8AC3E}">
        <p14:creationId xmlns:p14="http://schemas.microsoft.com/office/powerpoint/2010/main" val="37267949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그룹 4"/>
          <p:cNvGrpSpPr/>
          <p:nvPr/>
        </p:nvGrpSpPr>
        <p:grpSpPr>
          <a:xfrm>
            <a:off x="767408" y="253037"/>
            <a:ext cx="2165529" cy="369332"/>
            <a:chOff x="467544" y="253037"/>
            <a:chExt cx="2165529" cy="369332"/>
          </a:xfrm>
        </p:grpSpPr>
        <p:sp>
          <p:nvSpPr>
            <p:cNvPr id="6" name="직사각형 5"/>
            <p:cNvSpPr/>
            <p:nvPr/>
          </p:nvSpPr>
          <p:spPr bwMode="auto">
            <a:xfrm>
              <a:off x="467544" y="283815"/>
              <a:ext cx="2160240" cy="276999"/>
            </a:xfrm>
            <a:prstGeom prst="rect">
              <a:avLst/>
            </a:prstGeom>
            <a:solidFill>
              <a:schemeClr val="accent5">
                <a:lumMod val="60000"/>
                <a:lumOff val="40000"/>
              </a:schemeClr>
            </a:solidFill>
            <a:ln>
              <a:noFill/>
            </a:ln>
          </p:spPr>
          <p:txBody>
            <a:bodyPr wrap="square" rtlCol="0" anchor="ctr">
              <a:spAutoFit/>
            </a:bodyPr>
            <a:lstStyle/>
            <a:p>
              <a:pPr algn="ctr">
                <a:lnSpc>
                  <a:spcPct val="120000"/>
                </a:lnSpc>
                <a:buFont typeface="Arial" panose="020B0604020202020204" pitchFamily="34" charset="0"/>
                <a:buNone/>
              </a:pPr>
              <a:endParaRPr lang="ko-KR" altLang="en-US" sz="1000" dirty="0">
                <a:solidFill>
                  <a:schemeClr val="bg2">
                    <a:lumMod val="75000"/>
                  </a:schemeClr>
                </a:solidFill>
                <a:latin typeface="맑은 고딕" panose="020B0503020000020004" pitchFamily="50" charset="-127"/>
                <a:ea typeface="맑은 고딕" panose="020B0503020000020004" pitchFamily="50" charset="-127"/>
              </a:endParaRPr>
            </a:p>
          </p:txBody>
        </p:sp>
        <p:sp>
          <p:nvSpPr>
            <p:cNvPr id="7" name="TextBox 6"/>
            <p:cNvSpPr txBox="1"/>
            <p:nvPr/>
          </p:nvSpPr>
          <p:spPr>
            <a:xfrm>
              <a:off x="467544" y="253037"/>
              <a:ext cx="2165529" cy="369332"/>
            </a:xfrm>
            <a:prstGeom prst="rect">
              <a:avLst/>
            </a:prstGeom>
            <a:noFill/>
          </p:spPr>
          <p:txBody>
            <a:bodyPr wrap="none" rtlCol="0">
              <a:spAutoFit/>
            </a:bodyPr>
            <a:lstStyle/>
            <a:p>
              <a:r>
                <a:rPr lang="en-US" altLang="ko-KR" dirty="0">
                  <a:solidFill>
                    <a:schemeClr val="bg1"/>
                  </a:solidFill>
                </a:rPr>
                <a:t>Health Information</a:t>
              </a:r>
              <a:endParaRPr lang="ko-KR" altLang="en-US" dirty="0">
                <a:solidFill>
                  <a:schemeClr val="bg1"/>
                </a:solidFill>
              </a:endParaRPr>
            </a:p>
          </p:txBody>
        </p:sp>
      </p:grpSp>
      <p:sp>
        <p:nvSpPr>
          <p:cNvPr id="8" name="슬라이드 번호 개체 틀 31"/>
          <p:cNvSpPr>
            <a:spLocks noGrp="1"/>
          </p:cNvSpPr>
          <p:nvPr>
            <p:ph type="sldNum" sz="quarter" idx="12"/>
          </p:nvPr>
        </p:nvSpPr>
        <p:spPr>
          <a:xfrm>
            <a:off x="9336360" y="6377768"/>
            <a:ext cx="2133600" cy="365125"/>
          </a:xfrm>
        </p:spPr>
        <p:txBody>
          <a:bodyPr/>
          <a:lstStyle/>
          <a:p>
            <a:fld id="{9C2203D9-AB55-4EB8-BB06-948C9E065BB8}" type="slidenum">
              <a:rPr lang="ko-KR" altLang="en-US" smtClean="0"/>
              <a:t>21</a:t>
            </a:fld>
            <a:endParaRPr lang="ko-KR" altLang="en-US" dirty="0"/>
          </a:p>
        </p:txBody>
      </p:sp>
      <p:grpSp>
        <p:nvGrpSpPr>
          <p:cNvPr id="3" name="그룹 2"/>
          <p:cNvGrpSpPr/>
          <p:nvPr/>
        </p:nvGrpSpPr>
        <p:grpSpPr>
          <a:xfrm>
            <a:off x="598286" y="938539"/>
            <a:ext cx="4851017" cy="4153373"/>
            <a:chOff x="493459" y="885238"/>
            <a:chExt cx="4114533" cy="3103622"/>
          </a:xfrm>
        </p:grpSpPr>
        <p:pic>
          <p:nvPicPr>
            <p:cNvPr id="1026" name="Picture 2" descr="https://postfiles.pstatic.net/MjAxOTA2MTFfMTEz/MDAxNTYwMjIwNzg0ODUz.-Y4q0CC_9SyfyoxPFhYEJay5j_1rvlJ2mPmznnGNyfcg.C32exOeuipHhpSWoGHOleowxxBzrwKQw6mGvFCtDJPAg.JPEG.alkamedimall/362.jpg?type=w96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38537" y="1196751"/>
              <a:ext cx="3388221" cy="2792109"/>
            </a:xfrm>
            <a:prstGeom prst="rect">
              <a:avLst/>
            </a:prstGeom>
            <a:noFill/>
            <a:extLst>
              <a:ext uri="{909E8E84-426E-40DD-AFC4-6F175D3DCCD1}">
                <a14:hiddenFill xmlns:a14="http://schemas.microsoft.com/office/drawing/2010/main">
                  <a:solidFill>
                    <a:srgbClr val="FFFFFF"/>
                  </a:solidFill>
                </a14:hiddenFill>
              </a:ext>
            </a:extLst>
          </p:spPr>
        </p:pic>
        <p:sp>
          <p:nvSpPr>
            <p:cNvPr id="21" name="직사각형 20"/>
            <p:cNvSpPr/>
            <p:nvPr/>
          </p:nvSpPr>
          <p:spPr>
            <a:xfrm>
              <a:off x="493459" y="885238"/>
              <a:ext cx="4114533" cy="234682"/>
            </a:xfrm>
            <a:prstGeom prst="rect">
              <a:avLst/>
            </a:prstGeom>
          </p:spPr>
          <p:txBody>
            <a:bodyPr wrap="square">
              <a:spAutoFit/>
            </a:bodyPr>
            <a:lstStyle/>
            <a:p>
              <a:pPr algn="r">
                <a:lnSpc>
                  <a:spcPts val="2000"/>
                </a:lnSpc>
                <a:defRPr/>
              </a:pPr>
              <a:r>
                <a:rPr lang="en-US" altLang="ko-KR" sz="1050" dirty="0">
                  <a:solidFill>
                    <a:schemeClr val="tx1">
                      <a:lumMod val="50000"/>
                      <a:lumOff val="50000"/>
                    </a:schemeClr>
                  </a:solidFill>
                  <a:latin typeface="맑은 고딕" pitchFamily="50" charset="-127"/>
                  <a:ea typeface="맑은 고딕" pitchFamily="50" charset="-127"/>
                </a:rPr>
                <a:t>Source: Health Insurance Review and Assessment Service-South Korea</a:t>
              </a:r>
            </a:p>
          </p:txBody>
        </p:sp>
        <p:sp>
          <p:nvSpPr>
            <p:cNvPr id="2" name="모서리가 둥근 사각형 설명선 1"/>
            <p:cNvSpPr/>
            <p:nvPr/>
          </p:nvSpPr>
          <p:spPr>
            <a:xfrm>
              <a:off x="3429121" y="2332179"/>
              <a:ext cx="1003041" cy="576064"/>
            </a:xfrm>
            <a:prstGeom prst="wedgeRoundRectCallou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600" dirty="0"/>
                <a:t>4.26 million</a:t>
              </a:r>
              <a:endParaRPr lang="ko-KR" altLang="en-US" sz="1600" dirty="0"/>
            </a:p>
          </p:txBody>
        </p:sp>
      </p:grpSp>
      <p:grpSp>
        <p:nvGrpSpPr>
          <p:cNvPr id="4" name="그룹 3"/>
          <p:cNvGrpSpPr/>
          <p:nvPr/>
        </p:nvGrpSpPr>
        <p:grpSpPr>
          <a:xfrm>
            <a:off x="6384033" y="921885"/>
            <a:ext cx="4536084" cy="4091291"/>
            <a:chOff x="4597348" y="874066"/>
            <a:chExt cx="3503301" cy="3099412"/>
          </a:xfrm>
        </p:grpSpPr>
        <p:pic>
          <p:nvPicPr>
            <p:cNvPr id="1028" name="Picture 4" descr="https://postfiles.pstatic.net/MjAxOTA2MTFfMTQ4/MDAxNTYwMjIwNzg0ODYw.z0uQKMaCCJmtzaYYiVmwOvrE_Yed9q9pfTivbTj8WtUg.x4xzshHGZUZ7KhJzY3enO0UmlcYawkrMxZB9qNwJs9Qg.JPEG.alkamedimall/652.jpg?type=w96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0945" y="1196752"/>
              <a:ext cx="3384376" cy="2776726"/>
            </a:xfrm>
            <a:prstGeom prst="rect">
              <a:avLst/>
            </a:prstGeom>
            <a:noFill/>
            <a:extLst>
              <a:ext uri="{909E8E84-426E-40DD-AFC4-6F175D3DCCD1}">
                <a14:hiddenFill xmlns:a14="http://schemas.microsoft.com/office/drawing/2010/main">
                  <a:solidFill>
                    <a:srgbClr val="FFFFFF"/>
                  </a:solidFill>
                </a14:hiddenFill>
              </a:ext>
            </a:extLst>
          </p:spPr>
        </p:pic>
        <p:sp>
          <p:nvSpPr>
            <p:cNvPr id="22" name="모서리가 둥근 사각형 설명선 21"/>
            <p:cNvSpPr/>
            <p:nvPr/>
          </p:nvSpPr>
          <p:spPr>
            <a:xfrm>
              <a:off x="7080583" y="2009051"/>
              <a:ext cx="1003041" cy="576064"/>
            </a:xfrm>
            <a:prstGeom prst="wedgeRoundRectCallou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600" dirty="0"/>
                <a:t>5.25 million</a:t>
              </a:r>
              <a:endParaRPr lang="ko-KR" altLang="en-US" sz="1600" dirty="0"/>
            </a:p>
          </p:txBody>
        </p:sp>
        <p:sp>
          <p:nvSpPr>
            <p:cNvPr id="24" name="직사각형 23"/>
            <p:cNvSpPr/>
            <p:nvPr/>
          </p:nvSpPr>
          <p:spPr>
            <a:xfrm>
              <a:off x="4597348" y="874066"/>
              <a:ext cx="3503301" cy="237920"/>
            </a:xfrm>
            <a:prstGeom prst="rect">
              <a:avLst/>
            </a:prstGeom>
          </p:spPr>
          <p:txBody>
            <a:bodyPr wrap="square">
              <a:spAutoFit/>
            </a:bodyPr>
            <a:lstStyle/>
            <a:p>
              <a:pPr algn="r">
                <a:lnSpc>
                  <a:spcPts val="2000"/>
                </a:lnSpc>
                <a:defRPr/>
              </a:pPr>
              <a:r>
                <a:rPr lang="en-US" altLang="ko-KR" sz="1050" dirty="0">
                  <a:solidFill>
                    <a:schemeClr val="tx1">
                      <a:lumMod val="50000"/>
                      <a:lumOff val="50000"/>
                    </a:schemeClr>
                  </a:solidFill>
                  <a:latin typeface="맑은 고딕" pitchFamily="50" charset="-127"/>
                  <a:ea typeface="맑은 고딕" pitchFamily="50" charset="-127"/>
                </a:rPr>
                <a:t>Source: Health Insurance Review and Assessment Service-South Korea</a:t>
              </a:r>
            </a:p>
          </p:txBody>
        </p:sp>
      </p:grpSp>
      <p:sp>
        <p:nvSpPr>
          <p:cNvPr id="27" name="TextBox 26"/>
          <p:cNvSpPr txBox="1"/>
          <p:nvPr/>
        </p:nvSpPr>
        <p:spPr>
          <a:xfrm>
            <a:off x="992438" y="5329346"/>
            <a:ext cx="10477522" cy="1192955"/>
          </a:xfrm>
          <a:prstGeom prst="rect">
            <a:avLst/>
          </a:prstGeom>
          <a:noFill/>
        </p:spPr>
        <p:txBody>
          <a:bodyPr wrap="square" rtlCol="0">
            <a:spAutoFit/>
          </a:bodyPr>
          <a:lstStyle/>
          <a:p>
            <a:pPr algn="ctr">
              <a:lnSpc>
                <a:spcPct val="150000"/>
              </a:lnSpc>
            </a:pPr>
            <a:r>
              <a:rPr lang="en-US" altLang="ko-KR" sz="1400" dirty="0">
                <a:solidFill>
                  <a:srgbClr val="606060"/>
                </a:solidFill>
              </a:rPr>
              <a:t>According to documents from the </a:t>
            </a:r>
            <a:r>
              <a:rPr lang="en-US" altLang="ko-KR" sz="1400" dirty="0">
                <a:solidFill>
                  <a:schemeClr val="tx1">
                    <a:lumMod val="50000"/>
                    <a:lumOff val="50000"/>
                  </a:schemeClr>
                </a:solidFill>
                <a:latin typeface="맑은 고딕" pitchFamily="50" charset="-127"/>
                <a:ea typeface="맑은 고딕" pitchFamily="50" charset="-127"/>
              </a:rPr>
              <a:t>Health Insurance Review and Assessment Service of South Korea</a:t>
            </a:r>
            <a:endParaRPr lang="en-US" altLang="ko-KR" sz="1400" dirty="0">
              <a:solidFill>
                <a:srgbClr val="606060"/>
              </a:solidFill>
            </a:endParaRPr>
          </a:p>
          <a:p>
            <a:pPr algn="ctr">
              <a:lnSpc>
                <a:spcPct val="150000"/>
              </a:lnSpc>
            </a:pPr>
            <a:r>
              <a:rPr lang="en-US" altLang="ko-KR" dirty="0">
                <a:solidFill>
                  <a:srgbClr val="C00000"/>
                </a:solidFill>
              </a:rPr>
              <a:t>a</a:t>
            </a:r>
            <a:r>
              <a:rPr lang="en-US" dirty="0">
                <a:solidFill>
                  <a:srgbClr val="C00000"/>
                </a:solidFill>
              </a:rPr>
              <a:t>pproximately 9.51 million patients </a:t>
            </a:r>
            <a:r>
              <a:rPr lang="en-US" dirty="0">
                <a:solidFill>
                  <a:schemeClr val="tx1">
                    <a:lumMod val="65000"/>
                    <a:lumOff val="35000"/>
                  </a:schemeClr>
                </a:solidFill>
              </a:rPr>
              <a:t>are treated for </a:t>
            </a:r>
            <a:r>
              <a:rPr lang="en-US" dirty="0">
                <a:solidFill>
                  <a:srgbClr val="C00000"/>
                </a:solidFill>
              </a:rPr>
              <a:t>gastroesophageal reflux disease, gastritis, and </a:t>
            </a:r>
          </a:p>
          <a:p>
            <a:pPr algn="ctr">
              <a:lnSpc>
                <a:spcPct val="150000"/>
              </a:lnSpc>
            </a:pPr>
            <a:r>
              <a:rPr lang="en-US" dirty="0">
                <a:solidFill>
                  <a:srgbClr val="C00000"/>
                </a:solidFill>
              </a:rPr>
              <a:t>duodenitis </a:t>
            </a:r>
            <a:r>
              <a:rPr lang="en-US" dirty="0">
                <a:solidFill>
                  <a:schemeClr val="tx1">
                    <a:lumMod val="65000"/>
                    <a:lumOff val="35000"/>
                  </a:schemeClr>
                </a:solidFill>
              </a:rPr>
              <a:t>annually.</a:t>
            </a:r>
            <a:endParaRPr lang="en-US" altLang="ko-KR" dirty="0">
              <a:solidFill>
                <a:schemeClr val="tx1">
                  <a:lumMod val="65000"/>
                  <a:lumOff val="35000"/>
                </a:schemeClr>
              </a:solidFill>
            </a:endParaRPr>
          </a:p>
        </p:txBody>
      </p:sp>
      <p:sp>
        <p:nvSpPr>
          <p:cNvPr id="15" name="TextBox 14">
            <a:extLst>
              <a:ext uri="{FF2B5EF4-FFF2-40B4-BE49-F238E27FC236}">
                <a16:creationId xmlns:a16="http://schemas.microsoft.com/office/drawing/2014/main" id="{879FD816-C309-40D4-A892-B33940CD7C68}"/>
              </a:ext>
            </a:extLst>
          </p:cNvPr>
          <p:cNvSpPr txBox="1"/>
          <p:nvPr/>
        </p:nvSpPr>
        <p:spPr>
          <a:xfrm>
            <a:off x="8112224" y="544568"/>
            <a:ext cx="3672408" cy="400110"/>
          </a:xfrm>
          <a:prstGeom prst="rect">
            <a:avLst/>
          </a:prstGeom>
          <a:noFill/>
        </p:spPr>
        <p:txBody>
          <a:bodyPr wrap="square">
            <a:spAutoFit/>
          </a:bodyPr>
          <a:lstStyle/>
          <a:p>
            <a:r>
              <a:rPr lang="en-US" sz="1000" dirty="0">
                <a:solidFill>
                  <a:schemeClr val="bg1">
                    <a:lumMod val="65000"/>
                  </a:schemeClr>
                </a:solidFill>
                <a:latin typeface="Arial" panose="020B0604020202020204" pitchFamily="34" charset="0"/>
                <a:cs typeface="Arial" panose="020B0604020202020204" pitchFamily="34" charset="0"/>
              </a:rPr>
              <a:t>* This information is based on outsourced studies and may not be directly related to the products of our company.</a:t>
            </a:r>
          </a:p>
        </p:txBody>
      </p:sp>
      <p:sp>
        <p:nvSpPr>
          <p:cNvPr id="9" name="TextBox 8">
            <a:extLst>
              <a:ext uri="{FF2B5EF4-FFF2-40B4-BE49-F238E27FC236}">
                <a16:creationId xmlns:a16="http://schemas.microsoft.com/office/drawing/2014/main" id="{2D55C841-533F-0840-8560-266EEED8D98F}"/>
              </a:ext>
            </a:extLst>
          </p:cNvPr>
          <p:cNvSpPr txBox="1"/>
          <p:nvPr/>
        </p:nvSpPr>
        <p:spPr>
          <a:xfrm>
            <a:off x="1240931" y="1412776"/>
            <a:ext cx="3994698" cy="769441"/>
          </a:xfrm>
          <a:prstGeom prst="rect">
            <a:avLst/>
          </a:prstGeom>
          <a:solidFill>
            <a:srgbClr val="2DB281"/>
          </a:solidFill>
        </p:spPr>
        <p:txBody>
          <a:bodyPr wrap="square" rtlCol="0">
            <a:spAutoFit/>
          </a:bodyPr>
          <a:lstStyle/>
          <a:p>
            <a:pPr algn="ctr"/>
            <a:r>
              <a:rPr lang="en-US" sz="1400" b="1" dirty="0">
                <a:solidFill>
                  <a:schemeClr val="bg1"/>
                </a:solidFill>
              </a:rPr>
              <a:t>Causes of Gastroesophageal Reflux Disease (GERD)</a:t>
            </a:r>
            <a:endParaRPr lang="en-US" sz="1600" b="1" dirty="0">
              <a:solidFill>
                <a:schemeClr val="bg1"/>
              </a:solidFill>
            </a:endParaRPr>
          </a:p>
          <a:p>
            <a:pPr algn="ctr"/>
            <a:r>
              <a:rPr lang="en-US" sz="800" u="sng" dirty="0">
                <a:solidFill>
                  <a:schemeClr val="bg1"/>
                </a:solidFill>
              </a:rPr>
              <a:t>Statistical Analysis: Health Insurance Review and Assessment Service Healthcare Big Data</a:t>
            </a:r>
          </a:p>
        </p:txBody>
      </p:sp>
      <p:sp>
        <p:nvSpPr>
          <p:cNvPr id="10" name="TextBox 9">
            <a:extLst>
              <a:ext uri="{FF2B5EF4-FFF2-40B4-BE49-F238E27FC236}">
                <a16:creationId xmlns:a16="http://schemas.microsoft.com/office/drawing/2014/main" id="{B36DC103-6C5C-DE4D-A41B-C3B41CCFB5F7}"/>
              </a:ext>
            </a:extLst>
          </p:cNvPr>
          <p:cNvSpPr txBox="1"/>
          <p:nvPr/>
        </p:nvSpPr>
        <p:spPr>
          <a:xfrm>
            <a:off x="2351584" y="2564904"/>
            <a:ext cx="1808083" cy="215444"/>
          </a:xfrm>
          <a:prstGeom prst="rect">
            <a:avLst/>
          </a:prstGeom>
          <a:solidFill>
            <a:schemeClr val="bg1"/>
          </a:solidFill>
        </p:spPr>
        <p:txBody>
          <a:bodyPr wrap="square" rtlCol="0">
            <a:spAutoFit/>
          </a:bodyPr>
          <a:lstStyle/>
          <a:p>
            <a:r>
              <a:rPr lang="en-US" sz="800" dirty="0">
                <a:solidFill>
                  <a:srgbClr val="2DB281"/>
                </a:solidFill>
              </a:rPr>
              <a:t>Patients Diagnosed in 2015~2017</a:t>
            </a:r>
          </a:p>
        </p:txBody>
      </p:sp>
      <p:sp>
        <p:nvSpPr>
          <p:cNvPr id="18" name="TextBox 17">
            <a:extLst>
              <a:ext uri="{FF2B5EF4-FFF2-40B4-BE49-F238E27FC236}">
                <a16:creationId xmlns:a16="http://schemas.microsoft.com/office/drawing/2014/main" id="{43A1763E-DB64-294E-AB60-8ABEEE869503}"/>
              </a:ext>
            </a:extLst>
          </p:cNvPr>
          <p:cNvSpPr txBox="1"/>
          <p:nvPr/>
        </p:nvSpPr>
        <p:spPr>
          <a:xfrm>
            <a:off x="2610653" y="4797122"/>
            <a:ext cx="100971" cy="216054"/>
          </a:xfrm>
          <a:prstGeom prst="rect">
            <a:avLst/>
          </a:prstGeom>
          <a:solidFill>
            <a:schemeClr val="bg1"/>
          </a:solidFill>
        </p:spPr>
        <p:txBody>
          <a:bodyPr wrap="square" rtlCol="0">
            <a:spAutoFit/>
          </a:bodyPr>
          <a:lstStyle/>
          <a:p>
            <a:endParaRPr lang="en-US" sz="800" dirty="0">
              <a:solidFill>
                <a:srgbClr val="2DB281"/>
              </a:solidFill>
            </a:endParaRPr>
          </a:p>
        </p:txBody>
      </p:sp>
      <p:sp>
        <p:nvSpPr>
          <p:cNvPr id="20" name="TextBox 19">
            <a:extLst>
              <a:ext uri="{FF2B5EF4-FFF2-40B4-BE49-F238E27FC236}">
                <a16:creationId xmlns:a16="http://schemas.microsoft.com/office/drawing/2014/main" id="{A80A7021-A472-F84D-8DAA-B480376ED3F7}"/>
              </a:ext>
            </a:extLst>
          </p:cNvPr>
          <p:cNvSpPr txBox="1"/>
          <p:nvPr/>
        </p:nvSpPr>
        <p:spPr>
          <a:xfrm>
            <a:off x="3503712" y="4797122"/>
            <a:ext cx="100971" cy="216054"/>
          </a:xfrm>
          <a:prstGeom prst="rect">
            <a:avLst/>
          </a:prstGeom>
          <a:solidFill>
            <a:schemeClr val="bg1"/>
          </a:solidFill>
        </p:spPr>
        <p:txBody>
          <a:bodyPr wrap="square" rtlCol="0">
            <a:spAutoFit/>
          </a:bodyPr>
          <a:lstStyle/>
          <a:p>
            <a:endParaRPr lang="en-US" sz="800" dirty="0">
              <a:solidFill>
                <a:srgbClr val="2DB281"/>
              </a:solidFill>
            </a:endParaRPr>
          </a:p>
        </p:txBody>
      </p:sp>
      <p:sp>
        <p:nvSpPr>
          <p:cNvPr id="23" name="TextBox 22">
            <a:extLst>
              <a:ext uri="{FF2B5EF4-FFF2-40B4-BE49-F238E27FC236}">
                <a16:creationId xmlns:a16="http://schemas.microsoft.com/office/drawing/2014/main" id="{2D91816D-FA75-7A4E-9576-3A585013AAB2}"/>
              </a:ext>
            </a:extLst>
          </p:cNvPr>
          <p:cNvSpPr txBox="1"/>
          <p:nvPr/>
        </p:nvSpPr>
        <p:spPr>
          <a:xfrm>
            <a:off x="4439816" y="4797152"/>
            <a:ext cx="100971" cy="216054"/>
          </a:xfrm>
          <a:prstGeom prst="rect">
            <a:avLst/>
          </a:prstGeom>
          <a:solidFill>
            <a:schemeClr val="bg1"/>
          </a:solidFill>
        </p:spPr>
        <p:txBody>
          <a:bodyPr wrap="square" rtlCol="0">
            <a:spAutoFit/>
          </a:bodyPr>
          <a:lstStyle/>
          <a:p>
            <a:endParaRPr lang="en-US" sz="800" dirty="0">
              <a:solidFill>
                <a:srgbClr val="2DB281"/>
              </a:solidFill>
            </a:endParaRPr>
          </a:p>
        </p:txBody>
      </p:sp>
      <p:sp>
        <p:nvSpPr>
          <p:cNvPr id="25" name="TextBox 24">
            <a:extLst>
              <a:ext uri="{FF2B5EF4-FFF2-40B4-BE49-F238E27FC236}">
                <a16:creationId xmlns:a16="http://schemas.microsoft.com/office/drawing/2014/main" id="{7786F670-0AB4-8D42-9798-7CEBD4329ABE}"/>
              </a:ext>
            </a:extLst>
          </p:cNvPr>
          <p:cNvSpPr txBox="1"/>
          <p:nvPr/>
        </p:nvSpPr>
        <p:spPr>
          <a:xfrm>
            <a:off x="8011253" y="4725144"/>
            <a:ext cx="100971" cy="216054"/>
          </a:xfrm>
          <a:prstGeom prst="rect">
            <a:avLst/>
          </a:prstGeom>
          <a:solidFill>
            <a:schemeClr val="bg1"/>
          </a:solidFill>
        </p:spPr>
        <p:txBody>
          <a:bodyPr wrap="square" rtlCol="0">
            <a:spAutoFit/>
          </a:bodyPr>
          <a:lstStyle/>
          <a:p>
            <a:endParaRPr lang="en-US" sz="800" dirty="0">
              <a:solidFill>
                <a:srgbClr val="2DB281"/>
              </a:solidFill>
            </a:endParaRPr>
          </a:p>
        </p:txBody>
      </p:sp>
      <p:sp>
        <p:nvSpPr>
          <p:cNvPr id="26" name="TextBox 25">
            <a:extLst>
              <a:ext uri="{FF2B5EF4-FFF2-40B4-BE49-F238E27FC236}">
                <a16:creationId xmlns:a16="http://schemas.microsoft.com/office/drawing/2014/main" id="{ED9AB2D1-0026-6840-93F6-3F647D821943}"/>
              </a:ext>
            </a:extLst>
          </p:cNvPr>
          <p:cNvSpPr txBox="1"/>
          <p:nvPr/>
        </p:nvSpPr>
        <p:spPr>
          <a:xfrm>
            <a:off x="9019365" y="4725144"/>
            <a:ext cx="100971" cy="216054"/>
          </a:xfrm>
          <a:prstGeom prst="rect">
            <a:avLst/>
          </a:prstGeom>
          <a:solidFill>
            <a:schemeClr val="bg1"/>
          </a:solidFill>
        </p:spPr>
        <p:txBody>
          <a:bodyPr wrap="square" rtlCol="0">
            <a:spAutoFit/>
          </a:bodyPr>
          <a:lstStyle/>
          <a:p>
            <a:endParaRPr lang="en-US" sz="800" dirty="0">
              <a:solidFill>
                <a:srgbClr val="2DB281"/>
              </a:solidFill>
            </a:endParaRPr>
          </a:p>
        </p:txBody>
      </p:sp>
      <p:sp>
        <p:nvSpPr>
          <p:cNvPr id="29" name="TextBox 28">
            <a:extLst>
              <a:ext uri="{FF2B5EF4-FFF2-40B4-BE49-F238E27FC236}">
                <a16:creationId xmlns:a16="http://schemas.microsoft.com/office/drawing/2014/main" id="{D0F79CA1-D201-444E-94EB-ED2C4E1B6C0E}"/>
              </a:ext>
            </a:extLst>
          </p:cNvPr>
          <p:cNvSpPr txBox="1"/>
          <p:nvPr/>
        </p:nvSpPr>
        <p:spPr>
          <a:xfrm>
            <a:off x="10027477" y="4725144"/>
            <a:ext cx="100971" cy="216054"/>
          </a:xfrm>
          <a:prstGeom prst="rect">
            <a:avLst/>
          </a:prstGeom>
          <a:solidFill>
            <a:schemeClr val="bg1"/>
          </a:solidFill>
        </p:spPr>
        <p:txBody>
          <a:bodyPr wrap="square" rtlCol="0">
            <a:spAutoFit/>
          </a:bodyPr>
          <a:lstStyle/>
          <a:p>
            <a:endParaRPr lang="en-US" sz="800" dirty="0">
              <a:solidFill>
                <a:srgbClr val="2DB281"/>
              </a:solidFill>
            </a:endParaRPr>
          </a:p>
        </p:txBody>
      </p:sp>
      <p:sp>
        <p:nvSpPr>
          <p:cNvPr id="30" name="TextBox 29">
            <a:extLst>
              <a:ext uri="{FF2B5EF4-FFF2-40B4-BE49-F238E27FC236}">
                <a16:creationId xmlns:a16="http://schemas.microsoft.com/office/drawing/2014/main" id="{53183F73-23DB-C44F-A0CF-01BE1D6FA50E}"/>
              </a:ext>
            </a:extLst>
          </p:cNvPr>
          <p:cNvSpPr txBox="1"/>
          <p:nvPr/>
        </p:nvSpPr>
        <p:spPr>
          <a:xfrm>
            <a:off x="6709814" y="1412776"/>
            <a:ext cx="3994698" cy="677108"/>
          </a:xfrm>
          <a:prstGeom prst="rect">
            <a:avLst/>
          </a:prstGeom>
          <a:solidFill>
            <a:srgbClr val="537BB9"/>
          </a:solidFill>
        </p:spPr>
        <p:txBody>
          <a:bodyPr wrap="square" rtlCol="0">
            <a:spAutoFit/>
          </a:bodyPr>
          <a:lstStyle/>
          <a:p>
            <a:pPr algn="ctr"/>
            <a:r>
              <a:rPr lang="en-US" sz="1400" b="1" dirty="0">
                <a:solidFill>
                  <a:schemeClr val="bg1"/>
                </a:solidFill>
              </a:rPr>
              <a:t>Gastritis and Duodenitis</a:t>
            </a:r>
          </a:p>
          <a:p>
            <a:pPr algn="ctr"/>
            <a:endParaRPr lang="en-US" sz="1600" b="1" dirty="0">
              <a:solidFill>
                <a:schemeClr val="bg1"/>
              </a:solidFill>
            </a:endParaRPr>
          </a:p>
          <a:p>
            <a:pPr algn="ctr"/>
            <a:r>
              <a:rPr lang="en-US" sz="800" u="sng" dirty="0">
                <a:solidFill>
                  <a:schemeClr val="bg1"/>
                </a:solidFill>
              </a:rPr>
              <a:t>Statistical Analysis: Health Insurance Review and Assessment Service</a:t>
            </a:r>
          </a:p>
        </p:txBody>
      </p:sp>
      <p:sp>
        <p:nvSpPr>
          <p:cNvPr id="31" name="TextBox 30">
            <a:extLst>
              <a:ext uri="{FF2B5EF4-FFF2-40B4-BE49-F238E27FC236}">
                <a16:creationId xmlns:a16="http://schemas.microsoft.com/office/drawing/2014/main" id="{3E970D5C-8022-C049-BE4C-BE77E2AD3E0C}"/>
              </a:ext>
            </a:extLst>
          </p:cNvPr>
          <p:cNvSpPr txBox="1"/>
          <p:nvPr/>
        </p:nvSpPr>
        <p:spPr>
          <a:xfrm>
            <a:off x="7776104" y="2565484"/>
            <a:ext cx="1808083" cy="215444"/>
          </a:xfrm>
          <a:prstGeom prst="rect">
            <a:avLst/>
          </a:prstGeom>
          <a:solidFill>
            <a:schemeClr val="bg1"/>
          </a:solidFill>
        </p:spPr>
        <p:txBody>
          <a:bodyPr wrap="square" rtlCol="0">
            <a:spAutoFit/>
          </a:bodyPr>
          <a:lstStyle/>
          <a:p>
            <a:r>
              <a:rPr lang="en-US" sz="800" dirty="0">
                <a:solidFill>
                  <a:srgbClr val="537BB9"/>
                </a:solidFill>
              </a:rPr>
              <a:t>Patients Diagnosed in 2015~2017</a:t>
            </a:r>
          </a:p>
        </p:txBody>
      </p:sp>
    </p:spTree>
    <p:extLst>
      <p:ext uri="{BB962C8B-B14F-4D97-AF65-F5344CB8AC3E}">
        <p14:creationId xmlns:p14="http://schemas.microsoft.com/office/powerpoint/2010/main" val="39742030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직사각형 5"/>
          <p:cNvSpPr/>
          <p:nvPr/>
        </p:nvSpPr>
        <p:spPr bwMode="auto">
          <a:xfrm>
            <a:off x="983432" y="289269"/>
            <a:ext cx="2160240" cy="276999"/>
          </a:xfrm>
          <a:prstGeom prst="rect">
            <a:avLst/>
          </a:prstGeom>
          <a:solidFill>
            <a:schemeClr val="accent5">
              <a:lumMod val="60000"/>
              <a:lumOff val="40000"/>
            </a:schemeClr>
          </a:solidFill>
          <a:ln>
            <a:noFill/>
          </a:ln>
        </p:spPr>
        <p:txBody>
          <a:bodyPr wrap="square" rtlCol="0" anchor="ctr">
            <a:spAutoFit/>
          </a:bodyPr>
          <a:lstStyle/>
          <a:p>
            <a:pPr algn="ctr">
              <a:lnSpc>
                <a:spcPct val="120000"/>
              </a:lnSpc>
              <a:buFont typeface="Arial" panose="020B0604020202020204" pitchFamily="34" charset="0"/>
              <a:buNone/>
            </a:pPr>
            <a:endParaRPr lang="ko-KR" altLang="en-US" sz="1000" dirty="0">
              <a:solidFill>
                <a:schemeClr val="bg2">
                  <a:lumMod val="75000"/>
                </a:schemeClr>
              </a:solidFill>
              <a:latin typeface="맑은 고딕" panose="020B0503020000020004" pitchFamily="50" charset="-127"/>
              <a:ea typeface="맑은 고딕" panose="020B0503020000020004" pitchFamily="50" charset="-127"/>
            </a:endParaRPr>
          </a:p>
        </p:txBody>
      </p:sp>
      <p:sp>
        <p:nvSpPr>
          <p:cNvPr id="8" name="슬라이드 번호 개체 틀 31"/>
          <p:cNvSpPr>
            <a:spLocks noGrp="1"/>
          </p:cNvSpPr>
          <p:nvPr>
            <p:ph type="sldNum" sz="quarter" idx="12"/>
          </p:nvPr>
        </p:nvSpPr>
        <p:spPr>
          <a:xfrm>
            <a:off x="9493696" y="6381328"/>
            <a:ext cx="2133600" cy="365125"/>
          </a:xfrm>
        </p:spPr>
        <p:txBody>
          <a:bodyPr/>
          <a:lstStyle/>
          <a:p>
            <a:fld id="{9C2203D9-AB55-4EB8-BB06-948C9E065BB8}" type="slidenum">
              <a:rPr lang="ko-KR" altLang="en-US" smtClean="0"/>
              <a:t>22</a:t>
            </a:fld>
            <a:endParaRPr lang="ko-KR" altLang="en-US"/>
          </a:p>
        </p:txBody>
      </p:sp>
      <p:grpSp>
        <p:nvGrpSpPr>
          <p:cNvPr id="13" name="그룹 12"/>
          <p:cNvGrpSpPr/>
          <p:nvPr/>
        </p:nvGrpSpPr>
        <p:grpSpPr>
          <a:xfrm>
            <a:off x="767405" y="1124868"/>
            <a:ext cx="5328595" cy="5707091"/>
            <a:chOff x="318197" y="1412777"/>
            <a:chExt cx="4668643" cy="5056721"/>
          </a:xfrm>
        </p:grpSpPr>
        <p:pic>
          <p:nvPicPr>
            <p:cNvPr id="2050" name="Picture 2" descr="https://postfiles.pstatic.net/MjAxOTA3MzFfNDYg/MDAxNTY0NTMyMjk4OTE0.nFAzWeWjolnevi7mGPJgRnOo82Rz1T5YJVK61Gqoou4g.GdV-r1E_X-hMpRw0gLi1Zmr__IR_3LUudIUDTyO-flAg.JPEG.alkamedimall/6.jpg?type=w966"/>
            <p:cNvPicPr>
              <a:picLocks noChangeAspect="1" noChangeArrowheads="1"/>
            </p:cNvPicPr>
            <p:nvPr/>
          </p:nvPicPr>
          <p:blipFill rotWithShape="1">
            <a:blip r:embed="rId3">
              <a:extLst>
                <a:ext uri="{28A0092B-C50C-407E-A947-70E740481C1C}">
                  <a14:useLocalDpi xmlns:a14="http://schemas.microsoft.com/office/drawing/2010/main" val="0"/>
                </a:ext>
              </a:extLst>
            </a:blip>
            <a:srcRect l="3417" t="40471" r="4312" b="3462"/>
            <a:stretch/>
          </p:blipFill>
          <p:spPr bwMode="auto">
            <a:xfrm>
              <a:off x="406422" y="1412777"/>
              <a:ext cx="4264970" cy="2591545"/>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318197" y="4149080"/>
              <a:ext cx="4668643" cy="2320418"/>
            </a:xfrm>
            <a:prstGeom prst="rect">
              <a:avLst/>
            </a:prstGeom>
            <a:noFill/>
          </p:spPr>
          <p:txBody>
            <a:bodyPr wrap="square" rtlCol="0">
              <a:spAutoFit/>
            </a:bodyPr>
            <a:lstStyle/>
            <a:p>
              <a:pPr>
                <a:lnSpc>
                  <a:spcPct val="200000"/>
                </a:lnSpc>
              </a:pPr>
              <a:r>
                <a:rPr lang="en-US" sz="1200" dirty="0">
                  <a:solidFill>
                    <a:schemeClr val="tx1">
                      <a:lumMod val="65000"/>
                      <a:lumOff val="35000"/>
                    </a:schemeClr>
                  </a:solidFill>
                </a:rPr>
                <a:t>According to a joint study between the Department of Internal Medicine at Shiga University and the National Colorectal Surgery Department of </a:t>
              </a:r>
            </a:p>
            <a:p>
              <a:pPr>
                <a:lnSpc>
                  <a:spcPct val="200000"/>
                </a:lnSpc>
              </a:pPr>
              <a:r>
                <a:rPr lang="en-US" sz="1200" dirty="0">
                  <a:solidFill>
                    <a:schemeClr val="tx1">
                      <a:lumMod val="65000"/>
                      <a:lumOff val="35000"/>
                    </a:schemeClr>
                  </a:solidFill>
                </a:rPr>
                <a:t>the National Hospital in Japan, </a:t>
              </a:r>
              <a:r>
                <a:rPr lang="en-US" sz="1200" dirty="0">
                  <a:solidFill>
                    <a:srgbClr val="C00000"/>
                  </a:solidFill>
                </a:rPr>
                <a:t>drinking 1 liter of alkaline water with a </a:t>
              </a:r>
            </a:p>
            <a:p>
              <a:pPr>
                <a:lnSpc>
                  <a:spcPct val="200000"/>
                </a:lnSpc>
              </a:pPr>
              <a:r>
                <a:rPr lang="en-US" sz="1200" dirty="0">
                  <a:solidFill>
                    <a:srgbClr val="C00000"/>
                  </a:solidFill>
                </a:rPr>
                <a:t>pH of 9.5 every day for 2 weeks, resulted in patients with no worsening of symptoms, and 22 (88%) patients showed improvement</a:t>
              </a:r>
              <a:r>
                <a:rPr lang="en-US" sz="1200" dirty="0">
                  <a:solidFill>
                    <a:schemeClr val="tx1">
                      <a:lumMod val="65000"/>
                      <a:lumOff val="35000"/>
                    </a:schemeClr>
                  </a:solidFill>
                </a:rPr>
                <a:t>. Results also </a:t>
              </a:r>
            </a:p>
            <a:p>
              <a:pPr>
                <a:lnSpc>
                  <a:spcPct val="200000"/>
                </a:lnSpc>
              </a:pPr>
              <a:r>
                <a:rPr lang="en-US" sz="1200" dirty="0">
                  <a:solidFill>
                    <a:schemeClr val="tx1">
                      <a:lumMod val="65000"/>
                      <a:lumOff val="35000"/>
                    </a:schemeClr>
                  </a:solidFill>
                </a:rPr>
                <a:t>showed bowel movements became normal.</a:t>
              </a:r>
              <a:endParaRPr lang="en-US" altLang="ko-KR" sz="1200" dirty="0">
                <a:solidFill>
                  <a:schemeClr val="tx1">
                    <a:lumMod val="65000"/>
                    <a:lumOff val="35000"/>
                  </a:schemeClr>
                </a:solidFill>
              </a:endParaRPr>
            </a:p>
            <a:p>
              <a:pPr>
                <a:lnSpc>
                  <a:spcPct val="200000"/>
                </a:lnSpc>
              </a:pPr>
              <a:r>
                <a:rPr lang="en-US" altLang="ko-KR" sz="1200" dirty="0">
                  <a:solidFill>
                    <a:srgbClr val="606060"/>
                  </a:solidFill>
                </a:rPr>
                <a:t>(Source: Japan, Association of alkaline Ionized Water Apparatus)</a:t>
              </a:r>
            </a:p>
          </p:txBody>
        </p:sp>
      </p:grpSp>
      <p:grpSp>
        <p:nvGrpSpPr>
          <p:cNvPr id="14" name="그룹 13"/>
          <p:cNvGrpSpPr/>
          <p:nvPr/>
        </p:nvGrpSpPr>
        <p:grpSpPr>
          <a:xfrm>
            <a:off x="6456037" y="1124868"/>
            <a:ext cx="5328595" cy="5337759"/>
            <a:chOff x="4920559" y="1412776"/>
            <a:chExt cx="4479109" cy="4734540"/>
          </a:xfrm>
        </p:grpSpPr>
        <p:pic>
          <p:nvPicPr>
            <p:cNvPr id="2052" name="Picture 4" descr="https://postfiles.pstatic.net/MjAxOTA3MzFfMjI1/MDAxNTY0NTMyMzA0MTIy.N0uy5UdhVfM14zXqMLU8h2STw9pf-Fx5Gz4eZCVM9Esg.QTzP4sOsfr0BfNxscYVQ1N3KHT8CTsydFoAHwcNSelsg.JPEG.alkamedimall/7.jpg?type=w966"/>
            <p:cNvPicPr>
              <a:picLocks noChangeAspect="1" noChangeArrowheads="1"/>
            </p:cNvPicPr>
            <p:nvPr/>
          </p:nvPicPr>
          <p:blipFill rotWithShape="1">
            <a:blip r:embed="rId4">
              <a:extLst>
                <a:ext uri="{28A0092B-C50C-407E-A947-70E740481C1C}">
                  <a14:useLocalDpi xmlns:a14="http://schemas.microsoft.com/office/drawing/2010/main" val="0"/>
                </a:ext>
              </a:extLst>
            </a:blip>
            <a:srcRect l="4018" t="38696" r="4568"/>
            <a:stretch/>
          </p:blipFill>
          <p:spPr bwMode="auto">
            <a:xfrm>
              <a:off x="5050971" y="1412776"/>
              <a:ext cx="3864430" cy="2591547"/>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4920559" y="4152008"/>
              <a:ext cx="4479109" cy="1995308"/>
            </a:xfrm>
            <a:prstGeom prst="rect">
              <a:avLst/>
            </a:prstGeom>
            <a:noFill/>
          </p:spPr>
          <p:txBody>
            <a:bodyPr wrap="square" rtlCol="0">
              <a:spAutoFit/>
            </a:bodyPr>
            <a:lstStyle/>
            <a:p>
              <a:pPr>
                <a:lnSpc>
                  <a:spcPct val="200000"/>
                </a:lnSpc>
              </a:pPr>
              <a:r>
                <a:rPr lang="en-US" sz="1200" dirty="0">
                  <a:solidFill>
                    <a:schemeClr val="tx1">
                      <a:lumMod val="65000"/>
                      <a:lumOff val="35000"/>
                    </a:schemeClr>
                  </a:solidFill>
                </a:rPr>
                <a:t>According to a joint study between the Department of Internal Medicine at Shiga University and the National Colorectal Surgery Department of the National Hospital in Japan, </a:t>
              </a:r>
              <a:r>
                <a:rPr lang="en-US" sz="1200" dirty="0">
                  <a:solidFill>
                    <a:srgbClr val="C00000"/>
                  </a:solidFill>
                </a:rPr>
                <a:t>within 24 hours after</a:t>
              </a:r>
              <a:r>
                <a:rPr lang="en-US" sz="1200" dirty="0">
                  <a:solidFill>
                    <a:schemeClr val="tx1">
                      <a:lumMod val="65000"/>
                      <a:lumOff val="35000"/>
                    </a:schemeClr>
                  </a:solidFill>
                </a:rPr>
                <a:t> </a:t>
              </a:r>
              <a:r>
                <a:rPr lang="en-US" sz="1200" dirty="0">
                  <a:solidFill>
                    <a:srgbClr val="C00000"/>
                  </a:solidFill>
                </a:rPr>
                <a:t>drinking alkaline water with a pH of 9 all 6 patients showed an increase in intestinal pH levels </a:t>
              </a:r>
            </a:p>
            <a:p>
              <a:pPr>
                <a:lnSpc>
                  <a:spcPct val="200000"/>
                </a:lnSpc>
              </a:pPr>
              <a:r>
                <a:rPr lang="en-US" sz="1200" dirty="0">
                  <a:solidFill>
                    <a:srgbClr val="C00000"/>
                  </a:solidFill>
                </a:rPr>
                <a:t>and results also showed antacid benefits. </a:t>
              </a:r>
              <a:endParaRPr lang="en-US" altLang="ko-KR" sz="1200" dirty="0">
                <a:solidFill>
                  <a:srgbClr val="606060"/>
                </a:solidFill>
              </a:endParaRPr>
            </a:p>
            <a:p>
              <a:pPr>
                <a:lnSpc>
                  <a:spcPct val="200000"/>
                </a:lnSpc>
              </a:pPr>
              <a:r>
                <a:rPr lang="en-US" altLang="ko-KR" sz="1200" dirty="0">
                  <a:solidFill>
                    <a:srgbClr val="606060"/>
                  </a:solidFill>
                </a:rPr>
                <a:t>(Source: Japan, Association of alkaline Ionized Water Apparatus)</a:t>
              </a:r>
            </a:p>
          </p:txBody>
        </p:sp>
      </p:grpSp>
      <p:sp>
        <p:nvSpPr>
          <p:cNvPr id="12" name="TextBox 11">
            <a:extLst>
              <a:ext uri="{FF2B5EF4-FFF2-40B4-BE49-F238E27FC236}">
                <a16:creationId xmlns:a16="http://schemas.microsoft.com/office/drawing/2014/main" id="{BCB00FB4-CE7A-4B5E-9FEF-465AA21ACD10}"/>
              </a:ext>
            </a:extLst>
          </p:cNvPr>
          <p:cNvSpPr txBox="1"/>
          <p:nvPr/>
        </p:nvSpPr>
        <p:spPr>
          <a:xfrm>
            <a:off x="8519592" y="636780"/>
            <a:ext cx="3672408" cy="400110"/>
          </a:xfrm>
          <a:prstGeom prst="rect">
            <a:avLst/>
          </a:prstGeom>
          <a:noFill/>
        </p:spPr>
        <p:txBody>
          <a:bodyPr wrap="square">
            <a:spAutoFit/>
          </a:bodyPr>
          <a:lstStyle/>
          <a:p>
            <a:r>
              <a:rPr lang="en-US" sz="1000" dirty="0">
                <a:solidFill>
                  <a:schemeClr val="bg1">
                    <a:lumMod val="65000"/>
                  </a:schemeClr>
                </a:solidFill>
                <a:latin typeface="Arial" panose="020B0604020202020204" pitchFamily="34" charset="0"/>
                <a:cs typeface="Arial" panose="020B0604020202020204" pitchFamily="34" charset="0"/>
              </a:rPr>
              <a:t>* This information is based on outsourced studies and may not be directly related to the products of our company.</a:t>
            </a:r>
          </a:p>
        </p:txBody>
      </p:sp>
      <p:sp>
        <p:nvSpPr>
          <p:cNvPr id="17" name="TextBox 16">
            <a:extLst>
              <a:ext uri="{FF2B5EF4-FFF2-40B4-BE49-F238E27FC236}">
                <a16:creationId xmlns:a16="http://schemas.microsoft.com/office/drawing/2014/main" id="{5CA29230-7F05-FC46-983C-5E4B3E6A77E8}"/>
              </a:ext>
            </a:extLst>
          </p:cNvPr>
          <p:cNvSpPr txBox="1"/>
          <p:nvPr/>
        </p:nvSpPr>
        <p:spPr>
          <a:xfrm>
            <a:off x="978143" y="253037"/>
            <a:ext cx="2165529" cy="369332"/>
          </a:xfrm>
          <a:prstGeom prst="rect">
            <a:avLst/>
          </a:prstGeom>
          <a:noFill/>
        </p:spPr>
        <p:txBody>
          <a:bodyPr wrap="none" rtlCol="0">
            <a:spAutoFit/>
          </a:bodyPr>
          <a:lstStyle/>
          <a:p>
            <a:r>
              <a:rPr lang="en-US" altLang="ko-KR" dirty="0">
                <a:solidFill>
                  <a:schemeClr val="bg1"/>
                </a:solidFill>
              </a:rPr>
              <a:t>Health Information</a:t>
            </a:r>
            <a:endParaRPr lang="ko-KR" altLang="en-US" dirty="0">
              <a:solidFill>
                <a:schemeClr val="bg1"/>
              </a:solidFill>
            </a:endParaRPr>
          </a:p>
        </p:txBody>
      </p:sp>
      <p:sp>
        <p:nvSpPr>
          <p:cNvPr id="2" name="TextBox 1">
            <a:extLst>
              <a:ext uri="{FF2B5EF4-FFF2-40B4-BE49-F238E27FC236}">
                <a16:creationId xmlns:a16="http://schemas.microsoft.com/office/drawing/2014/main" id="{745AB152-35CF-3147-9DE4-E9A033476363}"/>
              </a:ext>
            </a:extLst>
          </p:cNvPr>
          <p:cNvSpPr txBox="1"/>
          <p:nvPr/>
        </p:nvSpPr>
        <p:spPr>
          <a:xfrm>
            <a:off x="8112224" y="1127515"/>
            <a:ext cx="1680864" cy="338554"/>
          </a:xfrm>
          <a:prstGeom prst="rect">
            <a:avLst/>
          </a:prstGeom>
          <a:solidFill>
            <a:schemeClr val="tx1"/>
          </a:solidFill>
        </p:spPr>
        <p:txBody>
          <a:bodyPr wrap="square" rtlCol="0">
            <a:spAutoFit/>
          </a:bodyPr>
          <a:lstStyle/>
          <a:p>
            <a:pPr algn="ctr"/>
            <a:r>
              <a:rPr lang="en-US" sz="1600" b="1" dirty="0">
                <a:solidFill>
                  <a:schemeClr val="bg1"/>
                </a:solidFill>
              </a:rPr>
              <a:t>Antacid Effect</a:t>
            </a:r>
          </a:p>
        </p:txBody>
      </p:sp>
      <p:sp>
        <p:nvSpPr>
          <p:cNvPr id="3" name="TextBox 2">
            <a:extLst>
              <a:ext uri="{FF2B5EF4-FFF2-40B4-BE49-F238E27FC236}">
                <a16:creationId xmlns:a16="http://schemas.microsoft.com/office/drawing/2014/main" id="{060DF40B-1750-2842-AAE7-C2CD27708D6C}"/>
              </a:ext>
            </a:extLst>
          </p:cNvPr>
          <p:cNvSpPr txBox="1"/>
          <p:nvPr/>
        </p:nvSpPr>
        <p:spPr>
          <a:xfrm>
            <a:off x="7536160" y="1554047"/>
            <a:ext cx="720080" cy="215444"/>
          </a:xfrm>
          <a:prstGeom prst="rect">
            <a:avLst/>
          </a:prstGeom>
          <a:solidFill>
            <a:schemeClr val="bg1"/>
          </a:solidFill>
        </p:spPr>
        <p:txBody>
          <a:bodyPr wrap="square" rtlCol="0">
            <a:spAutoFit/>
          </a:bodyPr>
          <a:lstStyle/>
          <a:p>
            <a:r>
              <a:rPr lang="en-US" sz="800" dirty="0">
                <a:solidFill>
                  <a:srgbClr val="474747"/>
                </a:solidFill>
              </a:rPr>
              <a:t>Gastric pH</a:t>
            </a:r>
          </a:p>
        </p:txBody>
      </p:sp>
      <p:sp>
        <p:nvSpPr>
          <p:cNvPr id="18" name="TextBox 17">
            <a:extLst>
              <a:ext uri="{FF2B5EF4-FFF2-40B4-BE49-F238E27FC236}">
                <a16:creationId xmlns:a16="http://schemas.microsoft.com/office/drawing/2014/main" id="{920F948C-A8FB-9648-BCB8-A2D7441C2AF6}"/>
              </a:ext>
            </a:extLst>
          </p:cNvPr>
          <p:cNvSpPr txBox="1"/>
          <p:nvPr/>
        </p:nvSpPr>
        <p:spPr>
          <a:xfrm>
            <a:off x="7536160" y="3467609"/>
            <a:ext cx="1584223" cy="338554"/>
          </a:xfrm>
          <a:prstGeom prst="rect">
            <a:avLst/>
          </a:prstGeom>
          <a:solidFill>
            <a:schemeClr val="bg1"/>
          </a:solidFill>
        </p:spPr>
        <p:txBody>
          <a:bodyPr wrap="square" rtlCol="0">
            <a:spAutoFit/>
          </a:bodyPr>
          <a:lstStyle/>
          <a:p>
            <a:pPr algn="ctr"/>
            <a:r>
              <a:rPr lang="en-US" sz="800" dirty="0">
                <a:solidFill>
                  <a:srgbClr val="474747"/>
                </a:solidFill>
              </a:rPr>
              <a:t>Alkaline Conversion Rate </a:t>
            </a:r>
          </a:p>
          <a:p>
            <a:pPr algn="ctr"/>
            <a:r>
              <a:rPr lang="en-US" sz="800" dirty="0">
                <a:solidFill>
                  <a:srgbClr val="474747"/>
                </a:solidFill>
              </a:rPr>
              <a:t>Before Drinking </a:t>
            </a:r>
          </a:p>
        </p:txBody>
      </p:sp>
      <p:sp>
        <p:nvSpPr>
          <p:cNvPr id="19" name="TextBox 18">
            <a:extLst>
              <a:ext uri="{FF2B5EF4-FFF2-40B4-BE49-F238E27FC236}">
                <a16:creationId xmlns:a16="http://schemas.microsoft.com/office/drawing/2014/main" id="{A929EFDE-5822-944E-B5F1-686CB281D4DE}"/>
              </a:ext>
            </a:extLst>
          </p:cNvPr>
          <p:cNvSpPr txBox="1"/>
          <p:nvPr/>
        </p:nvSpPr>
        <p:spPr>
          <a:xfrm>
            <a:off x="9120334" y="3467609"/>
            <a:ext cx="1512170" cy="338554"/>
          </a:xfrm>
          <a:prstGeom prst="rect">
            <a:avLst/>
          </a:prstGeom>
          <a:solidFill>
            <a:schemeClr val="bg1"/>
          </a:solidFill>
        </p:spPr>
        <p:txBody>
          <a:bodyPr wrap="square" rtlCol="0">
            <a:spAutoFit/>
          </a:bodyPr>
          <a:lstStyle/>
          <a:p>
            <a:pPr algn="ctr"/>
            <a:r>
              <a:rPr lang="en-US" sz="800" dirty="0">
                <a:solidFill>
                  <a:srgbClr val="474747"/>
                </a:solidFill>
              </a:rPr>
              <a:t>Alkaline Conversion Rate </a:t>
            </a:r>
          </a:p>
          <a:p>
            <a:pPr algn="ctr"/>
            <a:r>
              <a:rPr lang="en-US" sz="800" dirty="0">
                <a:solidFill>
                  <a:srgbClr val="474747"/>
                </a:solidFill>
              </a:rPr>
              <a:t>After Drinking </a:t>
            </a:r>
          </a:p>
        </p:txBody>
      </p:sp>
      <p:sp>
        <p:nvSpPr>
          <p:cNvPr id="4" name="TextBox 3">
            <a:extLst>
              <a:ext uri="{FF2B5EF4-FFF2-40B4-BE49-F238E27FC236}">
                <a16:creationId xmlns:a16="http://schemas.microsoft.com/office/drawing/2014/main" id="{A91DC896-A3EF-D24C-B5E3-C60642C83F14}"/>
              </a:ext>
            </a:extLst>
          </p:cNvPr>
          <p:cNvSpPr txBox="1"/>
          <p:nvPr/>
        </p:nvSpPr>
        <p:spPr>
          <a:xfrm>
            <a:off x="8771620" y="1825660"/>
            <a:ext cx="1021468" cy="523220"/>
          </a:xfrm>
          <a:prstGeom prst="rect">
            <a:avLst/>
          </a:prstGeom>
          <a:solidFill>
            <a:srgbClr val="33359A"/>
          </a:solidFill>
        </p:spPr>
        <p:txBody>
          <a:bodyPr wrap="square" rtlCol="0">
            <a:spAutoFit/>
          </a:bodyPr>
          <a:lstStyle/>
          <a:p>
            <a:pPr algn="ctr"/>
            <a:r>
              <a:rPr lang="en-US" sz="700" dirty="0">
                <a:solidFill>
                  <a:schemeClr val="bg1"/>
                </a:solidFill>
              </a:rPr>
              <a:t>pH Changes in the </a:t>
            </a:r>
          </a:p>
          <a:p>
            <a:pPr algn="ctr"/>
            <a:r>
              <a:rPr lang="en-US" sz="700" dirty="0">
                <a:solidFill>
                  <a:schemeClr val="bg1"/>
                </a:solidFill>
              </a:rPr>
              <a:t>Stomach </a:t>
            </a:r>
          </a:p>
          <a:p>
            <a:pPr algn="ctr"/>
            <a:r>
              <a:rPr lang="en-US" sz="700" dirty="0">
                <a:solidFill>
                  <a:schemeClr val="bg1"/>
                </a:solidFill>
              </a:rPr>
              <a:t>Increase in </a:t>
            </a:r>
          </a:p>
          <a:p>
            <a:pPr algn="ctr"/>
            <a:r>
              <a:rPr lang="en-US" sz="700" dirty="0">
                <a:solidFill>
                  <a:schemeClr val="bg1"/>
                </a:solidFill>
              </a:rPr>
              <a:t>average pH </a:t>
            </a:r>
          </a:p>
        </p:txBody>
      </p:sp>
      <p:sp>
        <p:nvSpPr>
          <p:cNvPr id="20" name="TextBox 19">
            <a:extLst>
              <a:ext uri="{FF2B5EF4-FFF2-40B4-BE49-F238E27FC236}">
                <a16:creationId xmlns:a16="http://schemas.microsoft.com/office/drawing/2014/main" id="{8A487A8E-F95B-F84D-AE8A-B0CD51F1B5CF}"/>
              </a:ext>
            </a:extLst>
          </p:cNvPr>
          <p:cNvSpPr txBox="1"/>
          <p:nvPr/>
        </p:nvSpPr>
        <p:spPr>
          <a:xfrm>
            <a:off x="1055440" y="1238563"/>
            <a:ext cx="2531453" cy="253916"/>
          </a:xfrm>
          <a:prstGeom prst="rect">
            <a:avLst/>
          </a:prstGeom>
          <a:solidFill>
            <a:schemeClr val="tx1"/>
          </a:solidFill>
        </p:spPr>
        <p:txBody>
          <a:bodyPr wrap="square" rtlCol="0">
            <a:spAutoFit/>
          </a:bodyPr>
          <a:lstStyle/>
          <a:p>
            <a:pPr algn="ctr"/>
            <a:r>
              <a:rPr lang="en-US" sz="1050" b="1" dirty="0">
                <a:solidFill>
                  <a:schemeClr val="bg1"/>
                </a:solidFill>
              </a:rPr>
              <a:t>Improvement in Gastric Symptoms</a:t>
            </a:r>
          </a:p>
        </p:txBody>
      </p:sp>
      <p:sp>
        <p:nvSpPr>
          <p:cNvPr id="21" name="TextBox 20">
            <a:extLst>
              <a:ext uri="{FF2B5EF4-FFF2-40B4-BE49-F238E27FC236}">
                <a16:creationId xmlns:a16="http://schemas.microsoft.com/office/drawing/2014/main" id="{37825EEA-534F-5F44-99C5-BACFA6E375D7}"/>
              </a:ext>
            </a:extLst>
          </p:cNvPr>
          <p:cNvSpPr txBox="1"/>
          <p:nvPr/>
        </p:nvSpPr>
        <p:spPr>
          <a:xfrm>
            <a:off x="3719736" y="1170225"/>
            <a:ext cx="1973028" cy="338554"/>
          </a:xfrm>
          <a:prstGeom prst="rect">
            <a:avLst/>
          </a:prstGeom>
          <a:solidFill>
            <a:schemeClr val="tx1"/>
          </a:solidFill>
        </p:spPr>
        <p:txBody>
          <a:bodyPr wrap="square" rtlCol="0">
            <a:spAutoFit/>
          </a:bodyPr>
          <a:lstStyle/>
          <a:p>
            <a:pPr algn="ctr"/>
            <a:r>
              <a:rPr lang="en-US" sz="800" b="1" dirty="0">
                <a:solidFill>
                  <a:schemeClr val="bg1"/>
                </a:solidFill>
              </a:rPr>
              <a:t>Comparison of Bowel Movements </a:t>
            </a:r>
          </a:p>
          <a:p>
            <a:pPr algn="ctr"/>
            <a:r>
              <a:rPr lang="en-US" sz="800" b="1" dirty="0">
                <a:solidFill>
                  <a:schemeClr val="bg1"/>
                </a:solidFill>
              </a:rPr>
              <a:t>Before and After Drinking</a:t>
            </a:r>
          </a:p>
        </p:txBody>
      </p:sp>
      <p:sp>
        <p:nvSpPr>
          <p:cNvPr id="9" name="TextBox 8">
            <a:extLst>
              <a:ext uri="{FF2B5EF4-FFF2-40B4-BE49-F238E27FC236}">
                <a16:creationId xmlns:a16="http://schemas.microsoft.com/office/drawing/2014/main" id="{3C9B825E-94FA-DC49-BB46-63C092B247C8}"/>
              </a:ext>
            </a:extLst>
          </p:cNvPr>
          <p:cNvSpPr txBox="1"/>
          <p:nvPr/>
        </p:nvSpPr>
        <p:spPr>
          <a:xfrm>
            <a:off x="1628882" y="1640994"/>
            <a:ext cx="864050" cy="184666"/>
          </a:xfrm>
          <a:prstGeom prst="rect">
            <a:avLst/>
          </a:prstGeom>
          <a:solidFill>
            <a:srgbClr val="F2D823"/>
          </a:solidFill>
        </p:spPr>
        <p:txBody>
          <a:bodyPr wrap="square" rtlCol="0">
            <a:spAutoFit/>
          </a:bodyPr>
          <a:lstStyle/>
          <a:p>
            <a:pPr algn="ctr"/>
            <a:r>
              <a:rPr lang="en-US" sz="600" dirty="0">
                <a:solidFill>
                  <a:srgbClr val="474747"/>
                </a:solidFill>
              </a:rPr>
              <a:t>No Improvement </a:t>
            </a:r>
          </a:p>
        </p:txBody>
      </p:sp>
      <p:sp>
        <p:nvSpPr>
          <p:cNvPr id="22" name="TextBox 21">
            <a:extLst>
              <a:ext uri="{FF2B5EF4-FFF2-40B4-BE49-F238E27FC236}">
                <a16:creationId xmlns:a16="http://schemas.microsoft.com/office/drawing/2014/main" id="{A26B7626-1374-2740-A48A-07888BCD677D}"/>
              </a:ext>
            </a:extLst>
          </p:cNvPr>
          <p:cNvSpPr txBox="1"/>
          <p:nvPr/>
        </p:nvSpPr>
        <p:spPr>
          <a:xfrm>
            <a:off x="1154228" y="1825660"/>
            <a:ext cx="599022" cy="184666"/>
          </a:xfrm>
          <a:prstGeom prst="rect">
            <a:avLst/>
          </a:prstGeom>
          <a:solidFill>
            <a:schemeClr val="accent2">
              <a:lumMod val="75000"/>
            </a:schemeClr>
          </a:solidFill>
        </p:spPr>
        <p:txBody>
          <a:bodyPr wrap="square" rtlCol="0">
            <a:spAutoFit/>
          </a:bodyPr>
          <a:lstStyle/>
          <a:p>
            <a:pPr algn="ctr"/>
            <a:r>
              <a:rPr lang="en-US" sz="600" dirty="0">
                <a:solidFill>
                  <a:schemeClr val="bg1"/>
                </a:solidFill>
              </a:rPr>
              <a:t>Worsening</a:t>
            </a:r>
          </a:p>
        </p:txBody>
      </p:sp>
      <p:sp>
        <p:nvSpPr>
          <p:cNvPr id="23" name="TextBox 22">
            <a:extLst>
              <a:ext uri="{FF2B5EF4-FFF2-40B4-BE49-F238E27FC236}">
                <a16:creationId xmlns:a16="http://schemas.microsoft.com/office/drawing/2014/main" id="{4829F1E9-B38D-634D-A295-846CB3939797}"/>
              </a:ext>
            </a:extLst>
          </p:cNvPr>
          <p:cNvSpPr txBox="1"/>
          <p:nvPr/>
        </p:nvSpPr>
        <p:spPr>
          <a:xfrm>
            <a:off x="868101" y="3284984"/>
            <a:ext cx="996741" cy="184666"/>
          </a:xfrm>
          <a:prstGeom prst="rect">
            <a:avLst/>
          </a:prstGeom>
          <a:solidFill>
            <a:srgbClr val="6391C4"/>
          </a:solidFill>
        </p:spPr>
        <p:txBody>
          <a:bodyPr wrap="square" rtlCol="0">
            <a:spAutoFit/>
          </a:bodyPr>
          <a:lstStyle/>
          <a:p>
            <a:pPr algn="ctr"/>
            <a:r>
              <a:rPr lang="en-US" sz="600" dirty="0">
                <a:solidFill>
                  <a:schemeClr val="bg1"/>
                </a:solidFill>
              </a:rPr>
              <a:t>Minor Improvement </a:t>
            </a:r>
          </a:p>
        </p:txBody>
      </p:sp>
      <p:sp>
        <p:nvSpPr>
          <p:cNvPr id="24" name="TextBox 23">
            <a:extLst>
              <a:ext uri="{FF2B5EF4-FFF2-40B4-BE49-F238E27FC236}">
                <a16:creationId xmlns:a16="http://schemas.microsoft.com/office/drawing/2014/main" id="{A4766502-F385-6F42-9513-B5A397D09346}"/>
              </a:ext>
            </a:extLst>
          </p:cNvPr>
          <p:cNvSpPr txBox="1"/>
          <p:nvPr/>
        </p:nvSpPr>
        <p:spPr>
          <a:xfrm>
            <a:off x="2759989" y="3460358"/>
            <a:ext cx="671713" cy="184666"/>
          </a:xfrm>
          <a:prstGeom prst="rect">
            <a:avLst/>
          </a:prstGeom>
          <a:solidFill>
            <a:srgbClr val="337B17"/>
          </a:solidFill>
        </p:spPr>
        <p:txBody>
          <a:bodyPr wrap="square" rtlCol="0">
            <a:spAutoFit/>
          </a:bodyPr>
          <a:lstStyle/>
          <a:p>
            <a:pPr algn="ctr"/>
            <a:r>
              <a:rPr lang="en-US" sz="600" dirty="0">
                <a:solidFill>
                  <a:schemeClr val="bg1"/>
                </a:solidFill>
              </a:rPr>
              <a:t>Improvement </a:t>
            </a:r>
          </a:p>
        </p:txBody>
      </p:sp>
      <p:sp>
        <p:nvSpPr>
          <p:cNvPr id="25" name="TextBox 24">
            <a:extLst>
              <a:ext uri="{FF2B5EF4-FFF2-40B4-BE49-F238E27FC236}">
                <a16:creationId xmlns:a16="http://schemas.microsoft.com/office/drawing/2014/main" id="{757B36C5-B750-F04B-897B-5037FFDEA2D4}"/>
              </a:ext>
            </a:extLst>
          </p:cNvPr>
          <p:cNvSpPr txBox="1"/>
          <p:nvPr/>
        </p:nvSpPr>
        <p:spPr>
          <a:xfrm>
            <a:off x="2567608" y="1844824"/>
            <a:ext cx="1080120" cy="184666"/>
          </a:xfrm>
          <a:prstGeom prst="rect">
            <a:avLst/>
          </a:prstGeom>
          <a:solidFill>
            <a:srgbClr val="EDA87D"/>
          </a:solidFill>
        </p:spPr>
        <p:txBody>
          <a:bodyPr wrap="square" rtlCol="0">
            <a:spAutoFit/>
          </a:bodyPr>
          <a:lstStyle/>
          <a:p>
            <a:pPr algn="ctr"/>
            <a:r>
              <a:rPr lang="en-US" sz="600" dirty="0">
                <a:solidFill>
                  <a:schemeClr val="bg1"/>
                </a:solidFill>
              </a:rPr>
              <a:t>Significant Improvement </a:t>
            </a:r>
          </a:p>
        </p:txBody>
      </p:sp>
      <p:sp>
        <p:nvSpPr>
          <p:cNvPr id="26" name="TextBox 25">
            <a:extLst>
              <a:ext uri="{FF2B5EF4-FFF2-40B4-BE49-F238E27FC236}">
                <a16:creationId xmlns:a16="http://schemas.microsoft.com/office/drawing/2014/main" id="{7EEF2210-975E-9A44-8A04-D9FCCA7175FF}"/>
              </a:ext>
            </a:extLst>
          </p:cNvPr>
          <p:cNvSpPr txBox="1"/>
          <p:nvPr/>
        </p:nvSpPr>
        <p:spPr>
          <a:xfrm>
            <a:off x="3935760" y="2023229"/>
            <a:ext cx="726613" cy="184666"/>
          </a:xfrm>
          <a:prstGeom prst="rect">
            <a:avLst/>
          </a:prstGeom>
          <a:solidFill>
            <a:srgbClr val="EDA87D"/>
          </a:solidFill>
        </p:spPr>
        <p:txBody>
          <a:bodyPr wrap="square" rtlCol="0">
            <a:spAutoFit/>
          </a:bodyPr>
          <a:lstStyle/>
          <a:p>
            <a:pPr algn="ctr"/>
            <a:r>
              <a:rPr lang="en-US" sz="600" b="1" dirty="0">
                <a:solidFill>
                  <a:schemeClr val="bg1"/>
                </a:solidFill>
              </a:rPr>
              <a:t>Diarrhea</a:t>
            </a:r>
          </a:p>
        </p:txBody>
      </p:sp>
      <p:sp>
        <p:nvSpPr>
          <p:cNvPr id="28" name="TextBox 27">
            <a:extLst>
              <a:ext uri="{FF2B5EF4-FFF2-40B4-BE49-F238E27FC236}">
                <a16:creationId xmlns:a16="http://schemas.microsoft.com/office/drawing/2014/main" id="{DE1F2392-BB21-134B-A163-8296558B2605}"/>
              </a:ext>
            </a:extLst>
          </p:cNvPr>
          <p:cNvSpPr txBox="1"/>
          <p:nvPr/>
        </p:nvSpPr>
        <p:spPr>
          <a:xfrm>
            <a:off x="3935760" y="3284984"/>
            <a:ext cx="770490" cy="184666"/>
          </a:xfrm>
          <a:prstGeom prst="rect">
            <a:avLst/>
          </a:prstGeom>
          <a:solidFill>
            <a:srgbClr val="F2D823"/>
          </a:solidFill>
        </p:spPr>
        <p:txBody>
          <a:bodyPr wrap="square" rtlCol="0">
            <a:spAutoFit/>
          </a:bodyPr>
          <a:lstStyle/>
          <a:p>
            <a:pPr algn="ctr"/>
            <a:r>
              <a:rPr lang="en-US" sz="600" b="1" dirty="0">
                <a:solidFill>
                  <a:schemeClr val="bg1"/>
                </a:solidFill>
              </a:rPr>
              <a:t>Constipation</a:t>
            </a:r>
          </a:p>
        </p:txBody>
      </p:sp>
      <p:sp>
        <p:nvSpPr>
          <p:cNvPr id="29" name="TextBox 28">
            <a:extLst>
              <a:ext uri="{FF2B5EF4-FFF2-40B4-BE49-F238E27FC236}">
                <a16:creationId xmlns:a16="http://schemas.microsoft.com/office/drawing/2014/main" id="{18183219-B96F-A34F-A2B8-6A6DFE1E5C62}"/>
              </a:ext>
            </a:extLst>
          </p:cNvPr>
          <p:cNvSpPr txBox="1"/>
          <p:nvPr/>
        </p:nvSpPr>
        <p:spPr>
          <a:xfrm>
            <a:off x="4034262" y="2654106"/>
            <a:ext cx="529607" cy="184666"/>
          </a:xfrm>
          <a:prstGeom prst="rect">
            <a:avLst/>
          </a:prstGeom>
          <a:solidFill>
            <a:srgbClr val="6391C4"/>
          </a:solidFill>
        </p:spPr>
        <p:txBody>
          <a:bodyPr wrap="square" rtlCol="0">
            <a:spAutoFit/>
          </a:bodyPr>
          <a:lstStyle/>
          <a:p>
            <a:pPr algn="ctr"/>
            <a:r>
              <a:rPr lang="en-US" sz="600" b="1" dirty="0">
                <a:solidFill>
                  <a:schemeClr val="bg1"/>
                </a:solidFill>
              </a:rPr>
              <a:t>Normal</a:t>
            </a:r>
          </a:p>
        </p:txBody>
      </p:sp>
      <p:sp>
        <p:nvSpPr>
          <p:cNvPr id="30" name="TextBox 29">
            <a:extLst>
              <a:ext uri="{FF2B5EF4-FFF2-40B4-BE49-F238E27FC236}">
                <a16:creationId xmlns:a16="http://schemas.microsoft.com/office/drawing/2014/main" id="{75C373FB-039E-584C-A3E7-0A42182DEDB9}"/>
              </a:ext>
            </a:extLst>
          </p:cNvPr>
          <p:cNvSpPr txBox="1"/>
          <p:nvPr/>
        </p:nvSpPr>
        <p:spPr>
          <a:xfrm>
            <a:off x="4846313" y="2636912"/>
            <a:ext cx="529607" cy="184666"/>
          </a:xfrm>
          <a:prstGeom prst="rect">
            <a:avLst/>
          </a:prstGeom>
          <a:solidFill>
            <a:srgbClr val="6391C4"/>
          </a:solidFill>
        </p:spPr>
        <p:txBody>
          <a:bodyPr wrap="square" rtlCol="0">
            <a:spAutoFit/>
          </a:bodyPr>
          <a:lstStyle/>
          <a:p>
            <a:pPr algn="ctr"/>
            <a:r>
              <a:rPr lang="en-US" sz="600" b="1" dirty="0">
                <a:solidFill>
                  <a:schemeClr val="bg1"/>
                </a:solidFill>
              </a:rPr>
              <a:t>Normal</a:t>
            </a:r>
          </a:p>
        </p:txBody>
      </p:sp>
      <p:sp>
        <p:nvSpPr>
          <p:cNvPr id="10" name="TextBox 9">
            <a:extLst>
              <a:ext uri="{FF2B5EF4-FFF2-40B4-BE49-F238E27FC236}">
                <a16:creationId xmlns:a16="http://schemas.microsoft.com/office/drawing/2014/main" id="{143349E2-79C3-9E42-A4A2-C1C6F112E636}"/>
              </a:ext>
            </a:extLst>
          </p:cNvPr>
          <p:cNvSpPr txBox="1"/>
          <p:nvPr/>
        </p:nvSpPr>
        <p:spPr>
          <a:xfrm rot="20826370">
            <a:off x="1636353" y="2702007"/>
            <a:ext cx="1249687" cy="184666"/>
          </a:xfrm>
          <a:prstGeom prst="rect">
            <a:avLst/>
          </a:prstGeom>
          <a:solidFill>
            <a:srgbClr val="D5590B"/>
          </a:solidFill>
        </p:spPr>
        <p:txBody>
          <a:bodyPr wrap="square" rtlCol="0">
            <a:spAutoFit/>
          </a:bodyPr>
          <a:lstStyle/>
          <a:p>
            <a:pPr algn="ctr"/>
            <a:r>
              <a:rPr lang="en-US" sz="600" dirty="0">
                <a:solidFill>
                  <a:schemeClr val="bg1"/>
                </a:solidFill>
              </a:rPr>
              <a:t>88% Showed Improvement</a:t>
            </a:r>
          </a:p>
        </p:txBody>
      </p:sp>
    </p:spTree>
    <p:extLst>
      <p:ext uri="{BB962C8B-B14F-4D97-AF65-F5344CB8AC3E}">
        <p14:creationId xmlns:p14="http://schemas.microsoft.com/office/powerpoint/2010/main" val="25116853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943" t="4575" r="8292" b="6641"/>
          <a:stretch/>
        </p:blipFill>
        <p:spPr bwMode="auto">
          <a:xfrm>
            <a:off x="1199456" y="822774"/>
            <a:ext cx="8064896" cy="4567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6" name="그룹 5"/>
          <p:cNvGrpSpPr/>
          <p:nvPr/>
        </p:nvGrpSpPr>
        <p:grpSpPr>
          <a:xfrm>
            <a:off x="839416" y="251356"/>
            <a:ext cx="2160240" cy="338554"/>
            <a:chOff x="467544" y="251356"/>
            <a:chExt cx="2160240" cy="338554"/>
          </a:xfrm>
        </p:grpSpPr>
        <p:sp>
          <p:nvSpPr>
            <p:cNvPr id="7" name="직사각형 6"/>
            <p:cNvSpPr/>
            <p:nvPr/>
          </p:nvSpPr>
          <p:spPr bwMode="auto">
            <a:xfrm>
              <a:off x="467544" y="283815"/>
              <a:ext cx="2160240" cy="276999"/>
            </a:xfrm>
            <a:prstGeom prst="rect">
              <a:avLst/>
            </a:prstGeom>
            <a:solidFill>
              <a:schemeClr val="accent5">
                <a:lumMod val="60000"/>
                <a:lumOff val="40000"/>
              </a:schemeClr>
            </a:solidFill>
            <a:ln>
              <a:noFill/>
            </a:ln>
          </p:spPr>
          <p:txBody>
            <a:bodyPr wrap="square" rtlCol="0" anchor="ctr">
              <a:spAutoFit/>
            </a:bodyPr>
            <a:lstStyle/>
            <a:p>
              <a:pPr algn="ctr">
                <a:lnSpc>
                  <a:spcPct val="120000"/>
                </a:lnSpc>
                <a:buFont typeface="Arial" panose="020B0604020202020204" pitchFamily="34" charset="0"/>
                <a:buNone/>
              </a:pPr>
              <a:endParaRPr lang="ko-KR" altLang="en-US" sz="1000" dirty="0">
                <a:solidFill>
                  <a:schemeClr val="bg2">
                    <a:lumMod val="75000"/>
                  </a:schemeClr>
                </a:solidFill>
                <a:latin typeface="맑은 고딕" panose="020B0503020000020004" pitchFamily="50" charset="-127"/>
                <a:ea typeface="맑은 고딕" panose="020B0503020000020004" pitchFamily="50" charset="-127"/>
              </a:endParaRPr>
            </a:p>
          </p:txBody>
        </p:sp>
        <p:sp>
          <p:nvSpPr>
            <p:cNvPr id="8" name="TextBox 7"/>
            <p:cNvSpPr txBox="1"/>
            <p:nvPr/>
          </p:nvSpPr>
          <p:spPr>
            <a:xfrm>
              <a:off x="495084" y="251356"/>
              <a:ext cx="2060692" cy="338554"/>
            </a:xfrm>
            <a:prstGeom prst="rect">
              <a:avLst/>
            </a:prstGeom>
            <a:noFill/>
          </p:spPr>
          <p:txBody>
            <a:bodyPr wrap="none" rtlCol="0">
              <a:spAutoFit/>
            </a:bodyPr>
            <a:lstStyle/>
            <a:p>
              <a:r>
                <a:rPr lang="en-US" altLang="ko-KR" sz="1600" b="1" dirty="0">
                  <a:solidFill>
                    <a:schemeClr val="bg1"/>
                  </a:solidFill>
                </a:rPr>
                <a:t>Health Information</a:t>
              </a:r>
              <a:endParaRPr lang="ko-KR" altLang="en-US" sz="1600" b="1" dirty="0">
                <a:solidFill>
                  <a:schemeClr val="bg1"/>
                </a:solidFill>
              </a:endParaRPr>
            </a:p>
          </p:txBody>
        </p:sp>
      </p:grpSp>
      <p:sp>
        <p:nvSpPr>
          <p:cNvPr id="9" name="슬라이드 번호 개체 틀 31"/>
          <p:cNvSpPr>
            <a:spLocks noGrp="1"/>
          </p:cNvSpPr>
          <p:nvPr>
            <p:ph type="sldNum" sz="quarter" idx="12"/>
          </p:nvPr>
        </p:nvSpPr>
        <p:spPr>
          <a:xfrm>
            <a:off x="9390541" y="6449888"/>
            <a:ext cx="2133600" cy="365125"/>
          </a:xfrm>
        </p:spPr>
        <p:txBody>
          <a:bodyPr/>
          <a:lstStyle/>
          <a:p>
            <a:fld id="{9C2203D9-AB55-4EB8-BB06-948C9E065BB8}" type="slidenum">
              <a:rPr lang="ko-KR" altLang="en-US" smtClean="0"/>
              <a:t>23</a:t>
            </a:fld>
            <a:endParaRPr lang="ko-KR" altLang="en-US"/>
          </a:p>
        </p:txBody>
      </p:sp>
      <p:sp>
        <p:nvSpPr>
          <p:cNvPr id="10" name="TextBox 9"/>
          <p:cNvSpPr txBox="1"/>
          <p:nvPr/>
        </p:nvSpPr>
        <p:spPr>
          <a:xfrm>
            <a:off x="407292" y="5752838"/>
            <a:ext cx="11778214" cy="697050"/>
          </a:xfrm>
          <a:prstGeom prst="rect">
            <a:avLst/>
          </a:prstGeom>
          <a:noFill/>
        </p:spPr>
        <p:txBody>
          <a:bodyPr wrap="square" rtlCol="0">
            <a:spAutoFit/>
          </a:bodyPr>
          <a:lstStyle/>
          <a:p>
            <a:pPr>
              <a:lnSpc>
                <a:spcPct val="150000"/>
              </a:lnSpc>
            </a:pPr>
            <a:r>
              <a:rPr lang="en-US" altLang="ko-KR" sz="1400" dirty="0"/>
              <a:t>What Dr. Seung Nam Won of the Gangnam Best Clinic says about the benefits of </a:t>
            </a:r>
            <a:r>
              <a:rPr lang="en-US" altLang="ko-KR" sz="1400" b="1" dirty="0">
                <a:solidFill>
                  <a:srgbClr val="C00000"/>
                </a:solidFill>
              </a:rPr>
              <a:t>Alkaline Ionized Water </a:t>
            </a:r>
          </a:p>
          <a:p>
            <a:pPr>
              <a:lnSpc>
                <a:spcPct val="150000"/>
              </a:lnSpc>
            </a:pPr>
            <a:r>
              <a:rPr lang="en-US" altLang="ko-KR" sz="1400" b="1" dirty="0">
                <a:solidFill>
                  <a:srgbClr val="C00000"/>
                </a:solidFill>
              </a:rPr>
              <a:t>1) Improvement in Gastric Symptoms, 2) Antioxidants, 3) Fast Absorption and Excretion, 4) Diet/Weight Loss Effects</a:t>
            </a:r>
            <a:endParaRPr lang="en-US" altLang="ko-KR" sz="1400" b="1" dirty="0">
              <a:solidFill>
                <a:srgbClr val="606060"/>
              </a:solidFill>
            </a:endParaRPr>
          </a:p>
        </p:txBody>
      </p:sp>
      <p:sp>
        <p:nvSpPr>
          <p:cNvPr id="11" name="TextBox 10"/>
          <p:cNvSpPr txBox="1"/>
          <p:nvPr/>
        </p:nvSpPr>
        <p:spPr>
          <a:xfrm>
            <a:off x="2439014" y="5445224"/>
            <a:ext cx="7202613" cy="253916"/>
          </a:xfrm>
          <a:prstGeom prst="rect">
            <a:avLst/>
          </a:prstGeom>
          <a:noFill/>
        </p:spPr>
        <p:txBody>
          <a:bodyPr wrap="none" rtlCol="0">
            <a:spAutoFit/>
          </a:bodyPr>
          <a:lstStyle/>
          <a:p>
            <a:pPr algn="r"/>
            <a:r>
              <a:rPr lang="en-US" altLang="ko-KR" sz="1050" dirty="0">
                <a:solidFill>
                  <a:srgbClr val="606060"/>
                </a:solidFill>
              </a:rPr>
              <a:t>* The information below is based on a televised interview and does not guarantee the effectivity of this product. </a:t>
            </a:r>
          </a:p>
        </p:txBody>
      </p:sp>
      <p:sp>
        <p:nvSpPr>
          <p:cNvPr id="12" name="TextBox 11">
            <a:extLst>
              <a:ext uri="{FF2B5EF4-FFF2-40B4-BE49-F238E27FC236}">
                <a16:creationId xmlns:a16="http://schemas.microsoft.com/office/drawing/2014/main" id="{159AAEAE-2B66-46B3-A302-4FBC66AA0692}"/>
              </a:ext>
            </a:extLst>
          </p:cNvPr>
          <p:cNvSpPr txBox="1"/>
          <p:nvPr/>
        </p:nvSpPr>
        <p:spPr>
          <a:xfrm>
            <a:off x="8519592" y="622719"/>
            <a:ext cx="3672408" cy="400110"/>
          </a:xfrm>
          <a:prstGeom prst="rect">
            <a:avLst/>
          </a:prstGeom>
          <a:noFill/>
        </p:spPr>
        <p:txBody>
          <a:bodyPr wrap="square">
            <a:spAutoFit/>
          </a:bodyPr>
          <a:lstStyle/>
          <a:p>
            <a:r>
              <a:rPr lang="en-US" sz="1000" dirty="0">
                <a:solidFill>
                  <a:schemeClr val="bg1">
                    <a:lumMod val="65000"/>
                  </a:schemeClr>
                </a:solidFill>
                <a:latin typeface="Arial" panose="020B0604020202020204" pitchFamily="34" charset="0"/>
                <a:cs typeface="Arial" panose="020B0604020202020204" pitchFamily="34" charset="0"/>
              </a:rPr>
              <a:t>* This information is based on outsourced studies and may not be directly related to the products of our company.</a:t>
            </a:r>
          </a:p>
        </p:txBody>
      </p:sp>
    </p:spTree>
    <p:extLst>
      <p:ext uri="{BB962C8B-B14F-4D97-AF65-F5344CB8AC3E}">
        <p14:creationId xmlns:p14="http://schemas.microsoft.com/office/powerpoint/2010/main" val="28119531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그룹 4"/>
          <p:cNvGrpSpPr/>
          <p:nvPr/>
        </p:nvGrpSpPr>
        <p:grpSpPr>
          <a:xfrm>
            <a:off x="407368" y="71571"/>
            <a:ext cx="2160240" cy="461665"/>
            <a:chOff x="467544" y="188640"/>
            <a:chExt cx="2160240" cy="461665"/>
          </a:xfrm>
        </p:grpSpPr>
        <p:sp>
          <p:nvSpPr>
            <p:cNvPr id="6" name="직사각형 5"/>
            <p:cNvSpPr/>
            <p:nvPr/>
          </p:nvSpPr>
          <p:spPr bwMode="auto">
            <a:xfrm>
              <a:off x="467544" y="283815"/>
              <a:ext cx="2160240" cy="276999"/>
            </a:xfrm>
            <a:prstGeom prst="rect">
              <a:avLst/>
            </a:prstGeom>
            <a:solidFill>
              <a:schemeClr val="accent5">
                <a:lumMod val="60000"/>
                <a:lumOff val="40000"/>
              </a:schemeClr>
            </a:solidFill>
            <a:ln>
              <a:noFill/>
            </a:ln>
          </p:spPr>
          <p:txBody>
            <a:bodyPr wrap="square" rtlCol="0" anchor="ctr">
              <a:spAutoFit/>
            </a:bodyPr>
            <a:lstStyle/>
            <a:p>
              <a:pPr algn="ctr">
                <a:lnSpc>
                  <a:spcPct val="120000"/>
                </a:lnSpc>
                <a:buFont typeface="Arial" panose="020B0604020202020204" pitchFamily="34" charset="0"/>
                <a:buNone/>
              </a:pPr>
              <a:endParaRPr lang="ko-KR" altLang="en-US" sz="1000" dirty="0">
                <a:solidFill>
                  <a:schemeClr val="bg2">
                    <a:lumMod val="75000"/>
                  </a:schemeClr>
                </a:solidFill>
                <a:latin typeface="맑은 고딕" panose="020B0503020000020004" pitchFamily="50" charset="-127"/>
                <a:ea typeface="맑은 고딕" panose="020B0503020000020004" pitchFamily="50" charset="-127"/>
              </a:endParaRPr>
            </a:p>
          </p:txBody>
        </p:sp>
        <p:sp>
          <p:nvSpPr>
            <p:cNvPr id="7" name="TextBox 6"/>
            <p:cNvSpPr txBox="1"/>
            <p:nvPr/>
          </p:nvSpPr>
          <p:spPr>
            <a:xfrm>
              <a:off x="999060" y="188640"/>
              <a:ext cx="1095172" cy="461665"/>
            </a:xfrm>
            <a:prstGeom prst="rect">
              <a:avLst/>
            </a:prstGeom>
            <a:noFill/>
          </p:spPr>
          <p:txBody>
            <a:bodyPr wrap="none" rtlCol="0">
              <a:spAutoFit/>
            </a:bodyPr>
            <a:lstStyle/>
            <a:p>
              <a:r>
                <a:rPr lang="en-US" altLang="ko-KR" sz="2400" dirty="0">
                  <a:solidFill>
                    <a:schemeClr val="bg1"/>
                  </a:solidFill>
                </a:rPr>
                <a:t>Q &amp; A</a:t>
              </a:r>
              <a:endParaRPr lang="ko-KR" altLang="en-US" sz="2400" dirty="0">
                <a:solidFill>
                  <a:schemeClr val="bg1"/>
                </a:solidFill>
              </a:endParaRPr>
            </a:p>
          </p:txBody>
        </p:sp>
      </p:grpSp>
      <p:sp>
        <p:nvSpPr>
          <p:cNvPr id="8" name="슬라이드 번호 개체 틀 31"/>
          <p:cNvSpPr>
            <a:spLocks noGrp="1"/>
          </p:cNvSpPr>
          <p:nvPr>
            <p:ph type="sldNum" sz="quarter" idx="12"/>
          </p:nvPr>
        </p:nvSpPr>
        <p:spPr>
          <a:xfrm>
            <a:off x="9565704" y="6360101"/>
            <a:ext cx="2133600" cy="365125"/>
          </a:xfrm>
        </p:spPr>
        <p:txBody>
          <a:bodyPr/>
          <a:lstStyle/>
          <a:p>
            <a:fld id="{9C2203D9-AB55-4EB8-BB06-948C9E065BB8}" type="slidenum">
              <a:rPr lang="ko-KR" altLang="en-US" smtClean="0"/>
              <a:t>24</a:t>
            </a:fld>
            <a:endParaRPr lang="ko-KR" altLang="en-US"/>
          </a:p>
        </p:txBody>
      </p:sp>
      <p:sp>
        <p:nvSpPr>
          <p:cNvPr id="10" name="TextBox 9"/>
          <p:cNvSpPr txBox="1"/>
          <p:nvPr/>
        </p:nvSpPr>
        <p:spPr>
          <a:xfrm>
            <a:off x="767408" y="764704"/>
            <a:ext cx="10369152" cy="1533946"/>
          </a:xfrm>
          <a:prstGeom prst="rect">
            <a:avLst/>
          </a:prstGeom>
          <a:noFill/>
        </p:spPr>
        <p:txBody>
          <a:bodyPr wrap="square" rtlCol="0">
            <a:spAutoFit/>
          </a:bodyPr>
          <a:lstStyle/>
          <a:p>
            <a:pPr>
              <a:lnSpc>
                <a:spcPct val="150000"/>
              </a:lnSpc>
            </a:pPr>
            <a:r>
              <a:rPr lang="en-US" altLang="ko-KR" sz="1600" b="1" dirty="0">
                <a:solidFill>
                  <a:srgbClr val="C00000"/>
                </a:solidFill>
              </a:rPr>
              <a:t>Q1. What Level of Alkaline Water should I drink?</a:t>
            </a:r>
          </a:p>
          <a:p>
            <a:pPr marL="446088">
              <a:lnSpc>
                <a:spcPct val="150000"/>
              </a:lnSpc>
            </a:pPr>
            <a:r>
              <a:rPr lang="en-US" altLang="ko-KR" sz="1200" dirty="0">
                <a:solidFill>
                  <a:srgbClr val="606060"/>
                </a:solidFill>
              </a:rPr>
              <a:t>After initial installation, start with level 2. After a week you can raise it to level 3-4. </a:t>
            </a:r>
          </a:p>
          <a:p>
            <a:pPr marL="446088">
              <a:lnSpc>
                <a:spcPct val="150000"/>
              </a:lnSpc>
            </a:pPr>
            <a:r>
              <a:rPr lang="en-US" altLang="ko-KR" sz="1200" dirty="0">
                <a:solidFill>
                  <a:srgbClr val="606060"/>
                </a:solidFill>
              </a:rPr>
              <a:t>For those who are in good health drink level 3. Those looking to improve their health should drink level 4. </a:t>
            </a:r>
          </a:p>
          <a:p>
            <a:pPr marL="446088">
              <a:lnSpc>
                <a:spcPct val="150000"/>
              </a:lnSpc>
            </a:pPr>
            <a:r>
              <a:rPr lang="en-US" altLang="ko-KR" sz="1200" dirty="0">
                <a:solidFill>
                  <a:srgbClr val="606060"/>
                </a:solidFill>
              </a:rPr>
              <a:t>Children under the age of 2 should consume neutral filtered water or alkaline water level 1. Those above age 2 have no restrictions.  </a:t>
            </a:r>
          </a:p>
          <a:p>
            <a:pPr marL="446088">
              <a:lnSpc>
                <a:spcPct val="150000"/>
              </a:lnSpc>
            </a:pPr>
            <a:r>
              <a:rPr lang="en-US" altLang="ko-KR" sz="1200" dirty="0">
                <a:solidFill>
                  <a:srgbClr val="606060"/>
                </a:solidFill>
              </a:rPr>
              <a:t>For cooking, washing fruits and vegetables, beverages and tea, use alkaline water level 4. </a:t>
            </a:r>
          </a:p>
        </p:txBody>
      </p:sp>
      <p:sp>
        <p:nvSpPr>
          <p:cNvPr id="15" name="TextBox 14"/>
          <p:cNvSpPr txBox="1"/>
          <p:nvPr/>
        </p:nvSpPr>
        <p:spPr>
          <a:xfrm>
            <a:off x="767408" y="2215751"/>
            <a:ext cx="8446640" cy="979948"/>
          </a:xfrm>
          <a:prstGeom prst="rect">
            <a:avLst/>
          </a:prstGeom>
          <a:noFill/>
        </p:spPr>
        <p:txBody>
          <a:bodyPr wrap="square" rtlCol="0">
            <a:spAutoFit/>
          </a:bodyPr>
          <a:lstStyle/>
          <a:p>
            <a:pPr>
              <a:lnSpc>
                <a:spcPct val="150000"/>
              </a:lnSpc>
            </a:pPr>
            <a:r>
              <a:rPr lang="en-US" altLang="ko-KR" sz="1600" b="1" dirty="0">
                <a:solidFill>
                  <a:srgbClr val="606060"/>
                </a:solidFill>
              </a:rPr>
              <a:t>Q2. How do I store Alkaline Water?</a:t>
            </a:r>
          </a:p>
          <a:p>
            <a:pPr marL="446088">
              <a:lnSpc>
                <a:spcPct val="150000"/>
              </a:lnSpc>
            </a:pPr>
            <a:r>
              <a:rPr lang="en-US" altLang="ko-KR" sz="1200" dirty="0">
                <a:solidFill>
                  <a:srgbClr val="606060"/>
                </a:solidFill>
              </a:rPr>
              <a:t>Those looking to improve their health should drink alkaline water that is dispensed directly from the appliance. Store in a sealed jar/container in the refrigerator and consume within 1 day of producing it. </a:t>
            </a:r>
          </a:p>
        </p:txBody>
      </p:sp>
      <p:sp>
        <p:nvSpPr>
          <p:cNvPr id="16" name="TextBox 15"/>
          <p:cNvSpPr txBox="1"/>
          <p:nvPr/>
        </p:nvSpPr>
        <p:spPr>
          <a:xfrm>
            <a:off x="767408" y="3171513"/>
            <a:ext cx="11161240" cy="1349280"/>
          </a:xfrm>
          <a:prstGeom prst="rect">
            <a:avLst/>
          </a:prstGeom>
          <a:noFill/>
        </p:spPr>
        <p:txBody>
          <a:bodyPr wrap="square" rtlCol="0">
            <a:spAutoFit/>
          </a:bodyPr>
          <a:lstStyle/>
          <a:p>
            <a:pPr>
              <a:lnSpc>
                <a:spcPct val="150000"/>
              </a:lnSpc>
            </a:pPr>
            <a:r>
              <a:rPr lang="en-US" altLang="ko-KR" sz="1600" b="1" dirty="0">
                <a:solidFill>
                  <a:srgbClr val="C00000"/>
                </a:solidFill>
              </a:rPr>
              <a:t>Q3. Doesn’t drinking a lot of Alkaline Water neutralize stomach acids? </a:t>
            </a:r>
          </a:p>
          <a:p>
            <a:pPr>
              <a:lnSpc>
                <a:spcPct val="150000"/>
              </a:lnSpc>
            </a:pPr>
            <a:r>
              <a:rPr lang="en-US" altLang="ko-KR" sz="1600" b="1" dirty="0">
                <a:solidFill>
                  <a:srgbClr val="C00000"/>
                </a:solidFill>
              </a:rPr>
              <a:t>      </a:t>
            </a:r>
            <a:r>
              <a:rPr lang="en-US" altLang="ko-KR" sz="1200" dirty="0">
                <a:solidFill>
                  <a:srgbClr val="606060"/>
                </a:solidFill>
              </a:rPr>
              <a:t>The difference in pH between alkaline water and stomach acids is quite small. </a:t>
            </a:r>
          </a:p>
          <a:p>
            <a:pPr marL="446088">
              <a:lnSpc>
                <a:spcPct val="150000"/>
              </a:lnSpc>
            </a:pPr>
            <a:r>
              <a:rPr lang="en-US" altLang="ko-KR" sz="1200" dirty="0">
                <a:solidFill>
                  <a:srgbClr val="606060"/>
                </a:solidFill>
              </a:rPr>
              <a:t>In order to neutralize stomach acids by drinking alkaline water, the water must be incredibly alkaline. (Much more alkaline than you could imagine.)</a:t>
            </a:r>
          </a:p>
          <a:p>
            <a:pPr marL="446088">
              <a:lnSpc>
                <a:spcPct val="150000"/>
              </a:lnSpc>
            </a:pPr>
            <a:r>
              <a:rPr lang="en-US" sz="1200" dirty="0">
                <a:solidFill>
                  <a:schemeClr val="tx1">
                    <a:lumMod val="65000"/>
                    <a:lumOff val="35000"/>
                  </a:schemeClr>
                </a:solidFill>
              </a:rPr>
              <a:t>The reason alkaline water improves acid reflux is because of the calcium hydroxide component of alkaline water.</a:t>
            </a:r>
            <a:endParaRPr lang="en-US" altLang="ko-KR" sz="1200" dirty="0">
              <a:solidFill>
                <a:schemeClr val="tx1">
                  <a:lumMod val="65000"/>
                  <a:lumOff val="35000"/>
                </a:schemeClr>
              </a:solidFill>
            </a:endParaRPr>
          </a:p>
        </p:txBody>
      </p:sp>
      <p:sp>
        <p:nvSpPr>
          <p:cNvPr id="17" name="TextBox 16"/>
          <p:cNvSpPr txBox="1"/>
          <p:nvPr/>
        </p:nvSpPr>
        <p:spPr>
          <a:xfrm>
            <a:off x="767408" y="4365104"/>
            <a:ext cx="8446640" cy="1256947"/>
          </a:xfrm>
          <a:prstGeom prst="rect">
            <a:avLst/>
          </a:prstGeom>
          <a:noFill/>
        </p:spPr>
        <p:txBody>
          <a:bodyPr wrap="square" rtlCol="0">
            <a:spAutoFit/>
          </a:bodyPr>
          <a:lstStyle/>
          <a:p>
            <a:pPr>
              <a:lnSpc>
                <a:spcPct val="150000"/>
              </a:lnSpc>
            </a:pPr>
            <a:r>
              <a:rPr lang="en-US" altLang="ko-KR" sz="1600" b="1" dirty="0">
                <a:solidFill>
                  <a:srgbClr val="606060"/>
                </a:solidFill>
              </a:rPr>
              <a:t>Q4. What is the purpose of filtered water? </a:t>
            </a:r>
          </a:p>
          <a:p>
            <a:pPr marL="446088">
              <a:lnSpc>
                <a:spcPct val="150000"/>
              </a:lnSpc>
            </a:pPr>
            <a:r>
              <a:rPr lang="en-US" altLang="ko-KR" sz="1200" dirty="0">
                <a:solidFill>
                  <a:srgbClr val="606060"/>
                </a:solidFill>
              </a:rPr>
              <a:t>Drink alkaline water for your daily drinking needs. </a:t>
            </a:r>
          </a:p>
          <a:p>
            <a:pPr marL="446088">
              <a:lnSpc>
                <a:spcPct val="150000"/>
              </a:lnSpc>
            </a:pPr>
            <a:r>
              <a:rPr lang="en-US" altLang="ko-KR" sz="1200" dirty="0">
                <a:solidFill>
                  <a:srgbClr val="606060"/>
                </a:solidFill>
              </a:rPr>
              <a:t>However, drink filtered water when taking prescription medications.</a:t>
            </a:r>
          </a:p>
          <a:p>
            <a:pPr marL="446088">
              <a:lnSpc>
                <a:spcPct val="150000"/>
              </a:lnSpc>
            </a:pPr>
            <a:r>
              <a:rPr lang="en-US" altLang="ko-KR" sz="1200" dirty="0">
                <a:solidFill>
                  <a:srgbClr val="606060"/>
                </a:solidFill>
              </a:rPr>
              <a:t>You can drink alkaline water when taking supplements, vitamins, etc.</a:t>
            </a:r>
          </a:p>
        </p:txBody>
      </p:sp>
      <p:sp>
        <p:nvSpPr>
          <p:cNvPr id="18" name="TextBox 17"/>
          <p:cNvSpPr txBox="1"/>
          <p:nvPr/>
        </p:nvSpPr>
        <p:spPr>
          <a:xfrm>
            <a:off x="767408" y="5565547"/>
            <a:ext cx="8446640" cy="1256947"/>
          </a:xfrm>
          <a:prstGeom prst="rect">
            <a:avLst/>
          </a:prstGeom>
          <a:noFill/>
        </p:spPr>
        <p:txBody>
          <a:bodyPr wrap="square" rtlCol="0">
            <a:spAutoFit/>
          </a:bodyPr>
          <a:lstStyle/>
          <a:p>
            <a:pPr>
              <a:lnSpc>
                <a:spcPct val="150000"/>
              </a:lnSpc>
            </a:pPr>
            <a:r>
              <a:rPr lang="en-US" altLang="ko-KR" sz="1600" b="1" dirty="0">
                <a:solidFill>
                  <a:srgbClr val="C00000"/>
                </a:solidFill>
              </a:rPr>
              <a:t>Q5. Can I boil Alkaline Water?</a:t>
            </a:r>
          </a:p>
          <a:p>
            <a:pPr marL="446088">
              <a:lnSpc>
                <a:spcPct val="150000"/>
              </a:lnSpc>
            </a:pPr>
            <a:r>
              <a:rPr lang="en-US" altLang="ko-KR" sz="1200" dirty="0">
                <a:solidFill>
                  <a:srgbClr val="606060"/>
                </a:solidFill>
              </a:rPr>
              <a:t>Boiling alkaline water may result in evaporating the dissolved hydrogen content </a:t>
            </a:r>
          </a:p>
          <a:p>
            <a:pPr marL="446088">
              <a:lnSpc>
                <a:spcPct val="150000"/>
              </a:lnSpc>
            </a:pPr>
            <a:r>
              <a:rPr lang="en-US" altLang="ko-KR" sz="1200" dirty="0">
                <a:solidFill>
                  <a:srgbClr val="606060"/>
                </a:solidFill>
              </a:rPr>
              <a:t>Do not boil water water intended for drinking. </a:t>
            </a:r>
          </a:p>
          <a:p>
            <a:pPr marL="446088">
              <a:lnSpc>
                <a:spcPct val="150000"/>
              </a:lnSpc>
            </a:pPr>
            <a:r>
              <a:rPr lang="en-US" altLang="ko-KR" sz="1200" dirty="0">
                <a:solidFill>
                  <a:srgbClr val="606060"/>
                </a:solidFill>
              </a:rPr>
              <a:t>Teabags infuse well in room temperature alkaline water. </a:t>
            </a:r>
          </a:p>
        </p:txBody>
      </p:sp>
      <p:sp>
        <p:nvSpPr>
          <p:cNvPr id="12" name="TextBox 11">
            <a:extLst>
              <a:ext uri="{FF2B5EF4-FFF2-40B4-BE49-F238E27FC236}">
                <a16:creationId xmlns:a16="http://schemas.microsoft.com/office/drawing/2014/main" id="{BE7BEE4E-9E31-4955-B191-FE172D3DD59B}"/>
              </a:ext>
            </a:extLst>
          </p:cNvPr>
          <p:cNvSpPr txBox="1"/>
          <p:nvPr/>
        </p:nvSpPr>
        <p:spPr>
          <a:xfrm>
            <a:off x="8496779" y="337638"/>
            <a:ext cx="3695221" cy="707886"/>
          </a:xfrm>
          <a:prstGeom prst="rect">
            <a:avLst/>
          </a:prstGeom>
          <a:noFill/>
        </p:spPr>
        <p:txBody>
          <a:bodyPr wrap="square">
            <a:spAutoFit/>
          </a:bodyPr>
          <a:lstStyle/>
          <a:p>
            <a:r>
              <a:rPr lang="en-US" altLang="ko-KR" sz="1000" dirty="0">
                <a:solidFill>
                  <a:schemeClr val="bg1">
                    <a:lumMod val="65000"/>
                  </a:schemeClr>
                </a:solidFill>
                <a:latin typeface="Arial" panose="020B0604020202020204" pitchFamily="34" charset="0"/>
                <a:cs typeface="Arial" panose="020B0604020202020204" pitchFamily="34" charset="0"/>
              </a:rPr>
              <a:t>※</a:t>
            </a:r>
            <a:r>
              <a:rPr lang="en-US" sz="1000" dirty="0">
                <a:solidFill>
                  <a:schemeClr val="bg1">
                    <a:lumMod val="65000"/>
                  </a:schemeClr>
                </a:solidFill>
                <a:latin typeface="Arial" panose="020B0604020202020204" pitchFamily="34" charset="0"/>
                <a:cs typeface="Arial" panose="020B0604020202020204" pitchFamily="34" charset="0"/>
              </a:rPr>
              <a:t> These statements have not been evaluated by the Food and Drug Administration. This product is not intended to diagnose, treat, prevent, or cure any disease.</a:t>
            </a:r>
          </a:p>
          <a:p>
            <a:endParaRPr lang="en-US" sz="1000" dirty="0">
              <a:solidFill>
                <a:schemeClr val="bg1">
                  <a:lumMod val="6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108394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그룹 4"/>
          <p:cNvGrpSpPr/>
          <p:nvPr/>
        </p:nvGrpSpPr>
        <p:grpSpPr>
          <a:xfrm>
            <a:off x="551384" y="176883"/>
            <a:ext cx="2160240" cy="461665"/>
            <a:chOff x="467544" y="188640"/>
            <a:chExt cx="2160240" cy="461665"/>
          </a:xfrm>
        </p:grpSpPr>
        <p:sp>
          <p:nvSpPr>
            <p:cNvPr id="6" name="직사각형 5"/>
            <p:cNvSpPr/>
            <p:nvPr/>
          </p:nvSpPr>
          <p:spPr bwMode="auto">
            <a:xfrm>
              <a:off x="467544" y="283815"/>
              <a:ext cx="2160240" cy="276999"/>
            </a:xfrm>
            <a:prstGeom prst="rect">
              <a:avLst/>
            </a:prstGeom>
            <a:solidFill>
              <a:schemeClr val="accent5">
                <a:lumMod val="60000"/>
                <a:lumOff val="40000"/>
              </a:schemeClr>
            </a:solidFill>
            <a:ln>
              <a:noFill/>
            </a:ln>
          </p:spPr>
          <p:txBody>
            <a:bodyPr wrap="square" rtlCol="0" anchor="ctr">
              <a:spAutoFit/>
            </a:bodyPr>
            <a:lstStyle/>
            <a:p>
              <a:pPr algn="ctr">
                <a:lnSpc>
                  <a:spcPct val="120000"/>
                </a:lnSpc>
                <a:buFont typeface="Arial" panose="020B0604020202020204" pitchFamily="34" charset="0"/>
                <a:buNone/>
              </a:pPr>
              <a:endParaRPr lang="ko-KR" altLang="en-US" sz="1000" dirty="0">
                <a:solidFill>
                  <a:schemeClr val="bg2">
                    <a:lumMod val="75000"/>
                  </a:schemeClr>
                </a:solidFill>
                <a:latin typeface="맑은 고딕" panose="020B0503020000020004" pitchFamily="50" charset="-127"/>
                <a:ea typeface="맑은 고딕" panose="020B0503020000020004" pitchFamily="50" charset="-127"/>
              </a:endParaRPr>
            </a:p>
          </p:txBody>
        </p:sp>
        <p:sp>
          <p:nvSpPr>
            <p:cNvPr id="7" name="TextBox 6"/>
            <p:cNvSpPr txBox="1"/>
            <p:nvPr/>
          </p:nvSpPr>
          <p:spPr>
            <a:xfrm>
              <a:off x="999060" y="188640"/>
              <a:ext cx="1095172" cy="461665"/>
            </a:xfrm>
            <a:prstGeom prst="rect">
              <a:avLst/>
            </a:prstGeom>
            <a:noFill/>
          </p:spPr>
          <p:txBody>
            <a:bodyPr wrap="none" rtlCol="0">
              <a:spAutoFit/>
            </a:bodyPr>
            <a:lstStyle/>
            <a:p>
              <a:r>
                <a:rPr lang="en-US" altLang="ko-KR" sz="2400" dirty="0">
                  <a:solidFill>
                    <a:schemeClr val="bg1"/>
                  </a:solidFill>
                </a:rPr>
                <a:t>Q &amp; A</a:t>
              </a:r>
              <a:endParaRPr lang="ko-KR" altLang="en-US" sz="2400" dirty="0">
                <a:solidFill>
                  <a:schemeClr val="bg1"/>
                </a:solidFill>
              </a:endParaRPr>
            </a:p>
          </p:txBody>
        </p:sp>
      </p:grpSp>
      <p:sp>
        <p:nvSpPr>
          <p:cNvPr id="8" name="슬라이드 번호 개체 틀 31"/>
          <p:cNvSpPr>
            <a:spLocks noGrp="1"/>
          </p:cNvSpPr>
          <p:nvPr>
            <p:ph type="sldNum" sz="quarter" idx="12"/>
          </p:nvPr>
        </p:nvSpPr>
        <p:spPr>
          <a:xfrm>
            <a:off x="9565704" y="6383493"/>
            <a:ext cx="2133600" cy="365125"/>
          </a:xfrm>
        </p:spPr>
        <p:txBody>
          <a:bodyPr/>
          <a:lstStyle/>
          <a:p>
            <a:fld id="{9C2203D9-AB55-4EB8-BB06-948C9E065BB8}" type="slidenum">
              <a:rPr lang="ko-KR" altLang="en-US" smtClean="0"/>
              <a:t>25</a:t>
            </a:fld>
            <a:endParaRPr lang="ko-KR" altLang="en-US" dirty="0"/>
          </a:p>
        </p:txBody>
      </p:sp>
      <p:sp>
        <p:nvSpPr>
          <p:cNvPr id="9" name="TextBox 8"/>
          <p:cNvSpPr txBox="1"/>
          <p:nvPr/>
        </p:nvSpPr>
        <p:spPr>
          <a:xfrm>
            <a:off x="551384" y="960423"/>
            <a:ext cx="10009112" cy="1810945"/>
          </a:xfrm>
          <a:prstGeom prst="rect">
            <a:avLst/>
          </a:prstGeom>
          <a:noFill/>
        </p:spPr>
        <p:txBody>
          <a:bodyPr wrap="square" rtlCol="0">
            <a:spAutoFit/>
          </a:bodyPr>
          <a:lstStyle/>
          <a:p>
            <a:pPr lvl="0">
              <a:lnSpc>
                <a:spcPct val="150000"/>
              </a:lnSpc>
            </a:pPr>
            <a:r>
              <a:rPr lang="en-US" altLang="ko-KR" sz="1600" b="1" dirty="0">
                <a:solidFill>
                  <a:srgbClr val="C00000"/>
                </a:solidFill>
              </a:rPr>
              <a:t>Q6. What is the purpose of Acidic Water?</a:t>
            </a:r>
          </a:p>
          <a:p>
            <a:pPr marL="446088">
              <a:lnSpc>
                <a:spcPct val="150000"/>
              </a:lnSpc>
            </a:pPr>
            <a:r>
              <a:rPr lang="en-US" altLang="ko-KR" sz="1200" dirty="0">
                <a:solidFill>
                  <a:srgbClr val="606060"/>
                </a:solidFill>
              </a:rPr>
              <a:t>Acidic Water that you can choose to dispense from the main spout is between pH 5~6.5, </a:t>
            </a:r>
          </a:p>
          <a:p>
            <a:pPr marL="446088">
              <a:lnSpc>
                <a:spcPct val="150000"/>
              </a:lnSpc>
            </a:pPr>
            <a:r>
              <a:rPr lang="en-US" altLang="ko-KR" sz="1200" dirty="0">
                <a:solidFill>
                  <a:srgbClr val="606060"/>
                </a:solidFill>
              </a:rPr>
              <a:t>and the simultaneous outflow of acidic water that occurs when dispensing alkaline water from the main spout is between pH 3~5. </a:t>
            </a:r>
          </a:p>
          <a:p>
            <a:pPr marL="446088">
              <a:lnSpc>
                <a:spcPct val="150000"/>
              </a:lnSpc>
            </a:pPr>
            <a:r>
              <a:rPr lang="en-US" altLang="ko-KR" sz="1200" dirty="0">
                <a:solidFill>
                  <a:srgbClr val="606060"/>
                </a:solidFill>
              </a:rPr>
              <a:t>You can use acidic water in a spray bottle and apply to the skin after showering, or to cleanse your skin.</a:t>
            </a:r>
          </a:p>
          <a:p>
            <a:pPr marL="446088">
              <a:lnSpc>
                <a:spcPct val="150000"/>
              </a:lnSpc>
            </a:pPr>
            <a:r>
              <a:rPr lang="en-US" altLang="ko-KR" sz="1200" dirty="0">
                <a:solidFill>
                  <a:srgbClr val="606060"/>
                </a:solidFill>
              </a:rPr>
              <a:t>You can also replace hair conditioner with acidic water, use it to maintain/car for your pet’s coat, as well as a sterilization solution for rags, cutting boards and other kitchen tools. </a:t>
            </a:r>
          </a:p>
        </p:txBody>
      </p:sp>
      <p:sp>
        <p:nvSpPr>
          <p:cNvPr id="14" name="TextBox 13"/>
          <p:cNvSpPr txBox="1"/>
          <p:nvPr/>
        </p:nvSpPr>
        <p:spPr>
          <a:xfrm>
            <a:off x="551384" y="2527965"/>
            <a:ext cx="10009112" cy="702949"/>
          </a:xfrm>
          <a:prstGeom prst="rect">
            <a:avLst/>
          </a:prstGeom>
          <a:noFill/>
        </p:spPr>
        <p:txBody>
          <a:bodyPr wrap="square" rtlCol="0">
            <a:spAutoFit/>
          </a:bodyPr>
          <a:lstStyle/>
          <a:p>
            <a:pPr lvl="0">
              <a:lnSpc>
                <a:spcPct val="150000"/>
              </a:lnSpc>
            </a:pPr>
            <a:r>
              <a:rPr lang="en-US" altLang="ko-KR" sz="1600" b="1" dirty="0">
                <a:solidFill>
                  <a:srgbClr val="C00000"/>
                </a:solidFill>
              </a:rPr>
              <a:t>Q7. Is drinking Alkaline Water restricted for anyone?</a:t>
            </a:r>
          </a:p>
          <a:p>
            <a:pPr marL="446088">
              <a:lnSpc>
                <a:spcPct val="150000"/>
              </a:lnSpc>
            </a:pPr>
            <a:r>
              <a:rPr lang="en-US" sz="1200" dirty="0">
                <a:solidFill>
                  <a:schemeClr val="tx1">
                    <a:lumMod val="65000"/>
                    <a:lumOff val="35000"/>
                  </a:schemeClr>
                </a:solidFill>
              </a:rPr>
              <a:t>Those with renal deficiencies or calcium metabolism disorders should consult with a doctor prior to drinking alkaline water.</a:t>
            </a:r>
            <a:endParaRPr lang="en-US" altLang="ko-KR" sz="1200" dirty="0">
              <a:solidFill>
                <a:schemeClr val="tx1">
                  <a:lumMod val="65000"/>
                  <a:lumOff val="35000"/>
                </a:schemeClr>
              </a:solidFill>
            </a:endParaRPr>
          </a:p>
        </p:txBody>
      </p:sp>
      <p:sp>
        <p:nvSpPr>
          <p:cNvPr id="15" name="TextBox 14"/>
          <p:cNvSpPr txBox="1"/>
          <p:nvPr/>
        </p:nvSpPr>
        <p:spPr>
          <a:xfrm>
            <a:off x="551383" y="3214443"/>
            <a:ext cx="11449271" cy="1256947"/>
          </a:xfrm>
          <a:prstGeom prst="rect">
            <a:avLst/>
          </a:prstGeom>
          <a:noFill/>
        </p:spPr>
        <p:txBody>
          <a:bodyPr wrap="square" rtlCol="0">
            <a:spAutoFit/>
          </a:bodyPr>
          <a:lstStyle/>
          <a:p>
            <a:pPr lvl="0">
              <a:lnSpc>
                <a:spcPct val="150000"/>
              </a:lnSpc>
            </a:pPr>
            <a:r>
              <a:rPr lang="en-US" altLang="ko-KR" sz="1600" b="1" dirty="0">
                <a:solidFill>
                  <a:srgbClr val="C00000"/>
                </a:solidFill>
              </a:rPr>
              <a:t>Q8. How efficient is the filtration if there is only 1 filter?</a:t>
            </a:r>
          </a:p>
          <a:p>
            <a:pPr marL="446088">
              <a:lnSpc>
                <a:spcPct val="150000"/>
              </a:lnSpc>
            </a:pPr>
            <a:r>
              <a:rPr lang="en-US" altLang="ko-KR" sz="1200" dirty="0">
                <a:solidFill>
                  <a:srgbClr val="606060"/>
                </a:solidFill>
              </a:rPr>
              <a:t>Filtration efficiency is not related to the number of filters. </a:t>
            </a:r>
            <a:r>
              <a:rPr lang="en-US" sz="1200" dirty="0">
                <a:solidFill>
                  <a:schemeClr val="tx1">
                    <a:lumMod val="65000"/>
                    <a:lumOff val="35000"/>
                  </a:schemeClr>
                </a:solidFill>
              </a:rPr>
              <a:t>What’s important is the filtration efficiency verified by the testing institute. The carbon block composite filter this product is composed of, is a 6-step filtration system, and can effectively filter up to 4,800 liters. It can be used for about 8 months, and when it is time to replace the filter, you will be notified by the voice guidance function. </a:t>
            </a:r>
            <a:endParaRPr lang="en-US" altLang="ko-KR" sz="1200" dirty="0">
              <a:solidFill>
                <a:schemeClr val="tx1">
                  <a:lumMod val="65000"/>
                  <a:lumOff val="35000"/>
                </a:schemeClr>
              </a:solidFill>
            </a:endParaRPr>
          </a:p>
        </p:txBody>
      </p:sp>
      <p:sp>
        <p:nvSpPr>
          <p:cNvPr id="16" name="TextBox 15"/>
          <p:cNvSpPr txBox="1"/>
          <p:nvPr/>
        </p:nvSpPr>
        <p:spPr>
          <a:xfrm>
            <a:off x="551384" y="4477187"/>
            <a:ext cx="11449270" cy="979948"/>
          </a:xfrm>
          <a:prstGeom prst="rect">
            <a:avLst/>
          </a:prstGeom>
          <a:noFill/>
        </p:spPr>
        <p:txBody>
          <a:bodyPr wrap="square" rtlCol="0">
            <a:spAutoFit/>
          </a:bodyPr>
          <a:lstStyle/>
          <a:p>
            <a:pPr lvl="0">
              <a:lnSpc>
                <a:spcPct val="150000"/>
              </a:lnSpc>
            </a:pPr>
            <a:r>
              <a:rPr lang="en-US" altLang="ko-KR" sz="1600" b="1" dirty="0">
                <a:solidFill>
                  <a:srgbClr val="C00000"/>
                </a:solidFill>
              </a:rPr>
              <a:t>Q9. Can this be installed to a groundwater source?</a:t>
            </a:r>
          </a:p>
          <a:p>
            <a:pPr marL="446088">
              <a:lnSpc>
                <a:spcPct val="150000"/>
              </a:lnSpc>
            </a:pPr>
            <a:r>
              <a:rPr lang="en-US" altLang="ko-KR" sz="1200" dirty="0">
                <a:solidFill>
                  <a:srgbClr val="606060"/>
                </a:solidFill>
              </a:rPr>
              <a:t>This product must be used with suitable drinking water. If the groundwater in your home is suitable for drinking you can connect the appliance to a groundwater source. However, you may need to connect more pre-filters depending on the quality of the water.</a:t>
            </a:r>
          </a:p>
        </p:txBody>
      </p:sp>
      <p:sp>
        <p:nvSpPr>
          <p:cNvPr id="17" name="TextBox 16"/>
          <p:cNvSpPr txBox="1"/>
          <p:nvPr/>
        </p:nvSpPr>
        <p:spPr>
          <a:xfrm>
            <a:off x="551384" y="5424920"/>
            <a:ext cx="8446640" cy="1256947"/>
          </a:xfrm>
          <a:prstGeom prst="rect">
            <a:avLst/>
          </a:prstGeom>
          <a:noFill/>
        </p:spPr>
        <p:txBody>
          <a:bodyPr wrap="square" rtlCol="0">
            <a:spAutoFit/>
          </a:bodyPr>
          <a:lstStyle/>
          <a:p>
            <a:pPr lvl="0">
              <a:lnSpc>
                <a:spcPct val="150000"/>
              </a:lnSpc>
            </a:pPr>
            <a:r>
              <a:rPr lang="en-US" altLang="ko-KR" sz="1600" b="1" dirty="0">
                <a:solidFill>
                  <a:srgbClr val="C00000"/>
                </a:solidFill>
              </a:rPr>
              <a:t>Q10. Can it dispense hot/cold water?</a:t>
            </a:r>
          </a:p>
          <a:p>
            <a:pPr marL="446088">
              <a:lnSpc>
                <a:spcPct val="150000"/>
              </a:lnSpc>
            </a:pPr>
            <a:r>
              <a:rPr lang="en-US" altLang="ko-KR" sz="1200" dirty="0">
                <a:solidFill>
                  <a:srgbClr val="606060"/>
                </a:solidFill>
              </a:rPr>
              <a:t>If the alkaline water is stored in a tank within the device, the benefits of the water may be decreased. Therefore, our product dispenses the water directly, during each use. Depending on your needs, you can refrigerate the water or heat it using an electric pot.</a:t>
            </a:r>
          </a:p>
        </p:txBody>
      </p:sp>
      <p:sp>
        <p:nvSpPr>
          <p:cNvPr id="11" name="TextBox 10">
            <a:extLst>
              <a:ext uri="{FF2B5EF4-FFF2-40B4-BE49-F238E27FC236}">
                <a16:creationId xmlns:a16="http://schemas.microsoft.com/office/drawing/2014/main" id="{A5DF6707-7F5A-4A37-872E-68E39661843A}"/>
              </a:ext>
            </a:extLst>
          </p:cNvPr>
          <p:cNvSpPr txBox="1"/>
          <p:nvPr/>
        </p:nvSpPr>
        <p:spPr>
          <a:xfrm>
            <a:off x="8305434" y="302403"/>
            <a:ext cx="3695221" cy="707886"/>
          </a:xfrm>
          <a:prstGeom prst="rect">
            <a:avLst/>
          </a:prstGeom>
          <a:noFill/>
        </p:spPr>
        <p:txBody>
          <a:bodyPr wrap="square">
            <a:spAutoFit/>
          </a:bodyPr>
          <a:lstStyle/>
          <a:p>
            <a:r>
              <a:rPr lang="en-US" altLang="ko-KR" sz="1000" dirty="0">
                <a:solidFill>
                  <a:schemeClr val="bg1">
                    <a:lumMod val="65000"/>
                  </a:schemeClr>
                </a:solidFill>
                <a:latin typeface="Arial" panose="020B0604020202020204" pitchFamily="34" charset="0"/>
                <a:cs typeface="Arial" panose="020B0604020202020204" pitchFamily="34" charset="0"/>
              </a:rPr>
              <a:t>※</a:t>
            </a:r>
            <a:r>
              <a:rPr lang="en-US" sz="1000" dirty="0">
                <a:solidFill>
                  <a:schemeClr val="bg1">
                    <a:lumMod val="65000"/>
                  </a:schemeClr>
                </a:solidFill>
                <a:latin typeface="Arial" panose="020B0604020202020204" pitchFamily="34" charset="0"/>
                <a:cs typeface="Arial" panose="020B0604020202020204" pitchFamily="34" charset="0"/>
              </a:rPr>
              <a:t> These statements have not been evaluated by the Food and Drug Administration. This product is not intended to diagnose, treat, prevent, or cure any disease.</a:t>
            </a:r>
          </a:p>
          <a:p>
            <a:endParaRPr lang="en-US" sz="1000" dirty="0">
              <a:solidFill>
                <a:schemeClr val="bg1">
                  <a:lumMod val="6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960406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그룹 4"/>
          <p:cNvGrpSpPr/>
          <p:nvPr/>
        </p:nvGrpSpPr>
        <p:grpSpPr>
          <a:xfrm>
            <a:off x="623392" y="193904"/>
            <a:ext cx="2160240" cy="461665"/>
            <a:chOff x="467544" y="188640"/>
            <a:chExt cx="2160240" cy="461665"/>
          </a:xfrm>
        </p:grpSpPr>
        <p:sp>
          <p:nvSpPr>
            <p:cNvPr id="6" name="직사각형 5"/>
            <p:cNvSpPr/>
            <p:nvPr/>
          </p:nvSpPr>
          <p:spPr bwMode="auto">
            <a:xfrm>
              <a:off x="467544" y="283815"/>
              <a:ext cx="2160240" cy="276999"/>
            </a:xfrm>
            <a:prstGeom prst="rect">
              <a:avLst/>
            </a:prstGeom>
            <a:solidFill>
              <a:schemeClr val="accent5">
                <a:lumMod val="60000"/>
                <a:lumOff val="40000"/>
              </a:schemeClr>
            </a:solidFill>
            <a:ln>
              <a:noFill/>
            </a:ln>
          </p:spPr>
          <p:txBody>
            <a:bodyPr wrap="square" rtlCol="0" anchor="ctr">
              <a:spAutoFit/>
            </a:bodyPr>
            <a:lstStyle/>
            <a:p>
              <a:pPr algn="ctr">
                <a:lnSpc>
                  <a:spcPct val="120000"/>
                </a:lnSpc>
                <a:buFont typeface="Arial" panose="020B0604020202020204" pitchFamily="34" charset="0"/>
                <a:buNone/>
              </a:pPr>
              <a:endParaRPr lang="ko-KR" altLang="en-US" sz="1000" dirty="0">
                <a:solidFill>
                  <a:schemeClr val="bg2">
                    <a:lumMod val="75000"/>
                  </a:schemeClr>
                </a:solidFill>
                <a:latin typeface="맑은 고딕" panose="020B0503020000020004" pitchFamily="50" charset="-127"/>
                <a:ea typeface="맑은 고딕" panose="020B0503020000020004" pitchFamily="50" charset="-127"/>
              </a:endParaRPr>
            </a:p>
          </p:txBody>
        </p:sp>
        <p:sp>
          <p:nvSpPr>
            <p:cNvPr id="7" name="TextBox 6"/>
            <p:cNvSpPr txBox="1"/>
            <p:nvPr/>
          </p:nvSpPr>
          <p:spPr>
            <a:xfrm>
              <a:off x="999060" y="188640"/>
              <a:ext cx="1095172" cy="461665"/>
            </a:xfrm>
            <a:prstGeom prst="rect">
              <a:avLst/>
            </a:prstGeom>
            <a:noFill/>
          </p:spPr>
          <p:txBody>
            <a:bodyPr wrap="none" rtlCol="0">
              <a:spAutoFit/>
            </a:bodyPr>
            <a:lstStyle/>
            <a:p>
              <a:r>
                <a:rPr lang="en-US" altLang="ko-KR" sz="2400" dirty="0">
                  <a:solidFill>
                    <a:schemeClr val="bg1"/>
                  </a:solidFill>
                </a:rPr>
                <a:t>Q &amp; A</a:t>
              </a:r>
              <a:endParaRPr lang="ko-KR" altLang="en-US" sz="2400" dirty="0">
                <a:solidFill>
                  <a:schemeClr val="bg1"/>
                </a:solidFill>
              </a:endParaRPr>
            </a:p>
          </p:txBody>
        </p:sp>
      </p:grpSp>
      <p:sp>
        <p:nvSpPr>
          <p:cNvPr id="8" name="슬라이드 번호 개체 틀 31"/>
          <p:cNvSpPr>
            <a:spLocks noGrp="1"/>
          </p:cNvSpPr>
          <p:nvPr>
            <p:ph type="sldNum" sz="quarter" idx="12"/>
          </p:nvPr>
        </p:nvSpPr>
        <p:spPr>
          <a:xfrm>
            <a:off x="9480376" y="6309320"/>
            <a:ext cx="2133600" cy="365125"/>
          </a:xfrm>
        </p:spPr>
        <p:txBody>
          <a:bodyPr/>
          <a:lstStyle/>
          <a:p>
            <a:fld id="{9C2203D9-AB55-4EB8-BB06-948C9E065BB8}" type="slidenum">
              <a:rPr lang="ko-KR" altLang="en-US" smtClean="0"/>
              <a:t>26</a:t>
            </a:fld>
            <a:endParaRPr lang="ko-KR" altLang="en-US" dirty="0"/>
          </a:p>
        </p:txBody>
      </p:sp>
      <p:sp>
        <p:nvSpPr>
          <p:cNvPr id="9" name="TextBox 8"/>
          <p:cNvSpPr txBox="1"/>
          <p:nvPr/>
        </p:nvSpPr>
        <p:spPr>
          <a:xfrm>
            <a:off x="623392" y="982150"/>
            <a:ext cx="8446640" cy="702949"/>
          </a:xfrm>
          <a:prstGeom prst="rect">
            <a:avLst/>
          </a:prstGeom>
          <a:noFill/>
        </p:spPr>
        <p:txBody>
          <a:bodyPr wrap="square" rtlCol="0">
            <a:spAutoFit/>
          </a:bodyPr>
          <a:lstStyle/>
          <a:p>
            <a:pPr lvl="0">
              <a:lnSpc>
                <a:spcPct val="150000"/>
              </a:lnSpc>
            </a:pPr>
            <a:r>
              <a:rPr lang="en-US" altLang="ko-KR" sz="1600" b="1" dirty="0">
                <a:solidFill>
                  <a:srgbClr val="606060"/>
                </a:solidFill>
              </a:rPr>
              <a:t>Q11. How much alkaline water should you drink per day?</a:t>
            </a:r>
          </a:p>
          <a:p>
            <a:pPr marL="446088">
              <a:lnSpc>
                <a:spcPct val="150000"/>
              </a:lnSpc>
            </a:pPr>
            <a:r>
              <a:rPr lang="en-US" altLang="ko-KR" sz="1200" dirty="0">
                <a:solidFill>
                  <a:srgbClr val="606060"/>
                </a:solidFill>
              </a:rPr>
              <a:t>For the average adult it is recommended to drink between 500ml~1L per day.  </a:t>
            </a:r>
          </a:p>
        </p:txBody>
      </p:sp>
      <p:sp>
        <p:nvSpPr>
          <p:cNvPr id="14" name="TextBox 13"/>
          <p:cNvSpPr txBox="1"/>
          <p:nvPr/>
        </p:nvSpPr>
        <p:spPr>
          <a:xfrm>
            <a:off x="623392" y="1722378"/>
            <a:ext cx="8446640" cy="1349280"/>
          </a:xfrm>
          <a:prstGeom prst="rect">
            <a:avLst/>
          </a:prstGeom>
          <a:noFill/>
        </p:spPr>
        <p:txBody>
          <a:bodyPr wrap="square" rtlCol="0">
            <a:spAutoFit/>
          </a:bodyPr>
          <a:lstStyle/>
          <a:p>
            <a:pPr lvl="0">
              <a:lnSpc>
                <a:spcPct val="150000"/>
              </a:lnSpc>
            </a:pPr>
            <a:r>
              <a:rPr lang="en-US" altLang="ko-KR" sz="1600" b="1" dirty="0">
                <a:solidFill>
                  <a:srgbClr val="C00000"/>
                </a:solidFill>
              </a:rPr>
              <a:t>Q12. Why is there a white powdery substance in the container that I use to store Alkaline Water?</a:t>
            </a:r>
          </a:p>
          <a:p>
            <a:pPr marL="446088">
              <a:lnSpc>
                <a:spcPct val="150000"/>
              </a:lnSpc>
            </a:pPr>
            <a:r>
              <a:rPr lang="en-US" altLang="ko-KR" sz="1200" dirty="0">
                <a:solidFill>
                  <a:srgbClr val="606060"/>
                </a:solidFill>
              </a:rPr>
              <a:t>Alkaline Water is rich in ionized minerals. When these minerals accumulate, they appear white and powdery. </a:t>
            </a:r>
          </a:p>
          <a:p>
            <a:pPr marL="446088">
              <a:lnSpc>
                <a:spcPct val="150000"/>
              </a:lnSpc>
            </a:pPr>
            <a:r>
              <a:rPr lang="en-US" altLang="ko-KR" sz="1200" dirty="0">
                <a:solidFill>
                  <a:srgbClr val="606060"/>
                </a:solidFill>
              </a:rPr>
              <a:t>To remove this, mix vinegar and water (ratio of 1:9 respectively), and use the solution to clean the container. </a:t>
            </a:r>
          </a:p>
        </p:txBody>
      </p:sp>
      <p:sp>
        <p:nvSpPr>
          <p:cNvPr id="15" name="TextBox 14"/>
          <p:cNvSpPr txBox="1"/>
          <p:nvPr/>
        </p:nvSpPr>
        <p:spPr>
          <a:xfrm>
            <a:off x="623392" y="3017778"/>
            <a:ext cx="11568608" cy="783356"/>
          </a:xfrm>
          <a:prstGeom prst="rect">
            <a:avLst/>
          </a:prstGeom>
          <a:noFill/>
        </p:spPr>
        <p:txBody>
          <a:bodyPr wrap="square" rtlCol="0">
            <a:spAutoFit/>
          </a:bodyPr>
          <a:lstStyle/>
          <a:p>
            <a:pPr lvl="0">
              <a:lnSpc>
                <a:spcPct val="150000"/>
              </a:lnSpc>
            </a:pPr>
            <a:r>
              <a:rPr lang="en-US" altLang="ko-KR" sz="1600" b="1" dirty="0">
                <a:solidFill>
                  <a:srgbClr val="606060"/>
                </a:solidFill>
              </a:rPr>
              <a:t>Q13. Why are there bubbles when alkaline water is dispensed?</a:t>
            </a:r>
            <a:r>
              <a:rPr lang="ko-KR" altLang="en-US" sz="1600" b="1" dirty="0">
                <a:solidFill>
                  <a:srgbClr val="606060"/>
                </a:solidFill>
              </a:rPr>
              <a:t> </a:t>
            </a:r>
            <a:endParaRPr lang="en-US" altLang="ko-KR" sz="1600" b="1" dirty="0">
              <a:solidFill>
                <a:srgbClr val="606060"/>
              </a:solidFill>
            </a:endParaRPr>
          </a:p>
          <a:p>
            <a:pPr lvl="0">
              <a:lnSpc>
                <a:spcPct val="150000"/>
              </a:lnSpc>
            </a:pPr>
            <a:r>
              <a:rPr lang="en-US" altLang="ko-KR" sz="1600" b="1" dirty="0">
                <a:solidFill>
                  <a:srgbClr val="606060"/>
                </a:solidFill>
              </a:rPr>
              <a:t>       </a:t>
            </a:r>
            <a:r>
              <a:rPr lang="en-US" altLang="ko-KR" sz="1200" dirty="0">
                <a:solidFill>
                  <a:srgbClr val="606060"/>
                </a:solidFill>
              </a:rPr>
              <a:t>Alkaline water produced through ion separation, also produces dissolved hydrogen and this is what cause the bubbles to form.</a:t>
            </a:r>
          </a:p>
        </p:txBody>
      </p:sp>
      <p:sp>
        <p:nvSpPr>
          <p:cNvPr id="16" name="TextBox 15"/>
          <p:cNvSpPr txBox="1"/>
          <p:nvPr/>
        </p:nvSpPr>
        <p:spPr>
          <a:xfrm>
            <a:off x="623392" y="3768892"/>
            <a:ext cx="12673408" cy="783356"/>
          </a:xfrm>
          <a:prstGeom prst="rect">
            <a:avLst/>
          </a:prstGeom>
          <a:noFill/>
        </p:spPr>
        <p:txBody>
          <a:bodyPr wrap="square" rtlCol="0">
            <a:spAutoFit/>
          </a:bodyPr>
          <a:lstStyle/>
          <a:p>
            <a:pPr lvl="0">
              <a:lnSpc>
                <a:spcPct val="150000"/>
              </a:lnSpc>
            </a:pPr>
            <a:r>
              <a:rPr lang="en-US" altLang="ko-KR" sz="1600" b="1" dirty="0">
                <a:solidFill>
                  <a:srgbClr val="606060"/>
                </a:solidFill>
              </a:rPr>
              <a:t>Q14. I drank acidic water by accident. </a:t>
            </a:r>
          </a:p>
          <a:p>
            <a:pPr lvl="0">
              <a:lnSpc>
                <a:spcPct val="150000"/>
              </a:lnSpc>
            </a:pPr>
            <a:r>
              <a:rPr lang="en-US" altLang="ko-KR" sz="1600" b="1" dirty="0">
                <a:solidFill>
                  <a:srgbClr val="606060"/>
                </a:solidFill>
              </a:rPr>
              <a:t>      </a:t>
            </a:r>
            <a:r>
              <a:rPr lang="en-US" altLang="ko-KR" sz="1200" dirty="0">
                <a:solidFill>
                  <a:srgbClr val="606060"/>
                </a:solidFill>
              </a:rPr>
              <a:t>The Acidic Water is filtered, and the pH is higher than that of carbonated drinks (pH 2~3)</a:t>
            </a:r>
          </a:p>
        </p:txBody>
      </p:sp>
      <p:sp>
        <p:nvSpPr>
          <p:cNvPr id="17" name="TextBox 16"/>
          <p:cNvSpPr txBox="1"/>
          <p:nvPr/>
        </p:nvSpPr>
        <p:spPr>
          <a:xfrm>
            <a:off x="623392" y="4509120"/>
            <a:ext cx="10945216" cy="1626279"/>
          </a:xfrm>
          <a:prstGeom prst="rect">
            <a:avLst/>
          </a:prstGeom>
          <a:noFill/>
        </p:spPr>
        <p:txBody>
          <a:bodyPr wrap="square" rtlCol="0">
            <a:spAutoFit/>
          </a:bodyPr>
          <a:lstStyle/>
          <a:p>
            <a:pPr lvl="0">
              <a:lnSpc>
                <a:spcPct val="150000"/>
              </a:lnSpc>
            </a:pPr>
            <a:r>
              <a:rPr lang="en-US" altLang="ko-KR" sz="1600" b="1" dirty="0">
                <a:solidFill>
                  <a:srgbClr val="606060"/>
                </a:solidFill>
              </a:rPr>
              <a:t>Q15. Is there no KC water certification mark like water filtration systems?</a:t>
            </a:r>
            <a:r>
              <a:rPr lang="ko-KR" altLang="en-US" sz="1600" b="1" dirty="0">
                <a:solidFill>
                  <a:srgbClr val="606060"/>
                </a:solidFill>
              </a:rPr>
              <a:t> </a:t>
            </a:r>
            <a:endParaRPr lang="en-US" altLang="ko-KR" sz="1600" b="1" dirty="0">
              <a:solidFill>
                <a:srgbClr val="606060"/>
              </a:solidFill>
            </a:endParaRPr>
          </a:p>
          <a:p>
            <a:pPr lvl="0">
              <a:lnSpc>
                <a:spcPct val="150000"/>
              </a:lnSpc>
            </a:pPr>
            <a:r>
              <a:rPr lang="en-US" altLang="ko-KR" sz="1600" b="1" dirty="0">
                <a:solidFill>
                  <a:srgbClr val="606060"/>
                </a:solidFill>
              </a:rPr>
              <a:t>      </a:t>
            </a:r>
            <a:r>
              <a:rPr lang="en-US" altLang="ko-KR" sz="1200" dirty="0">
                <a:solidFill>
                  <a:srgbClr val="606060"/>
                </a:solidFill>
              </a:rPr>
              <a:t>The KC water certification mark is limited to water filters only. Alkaline Water Ionizers are Class 2 Medical Devices in South Korea and have passed  </a:t>
            </a:r>
          </a:p>
          <a:p>
            <a:pPr lvl="0">
              <a:lnSpc>
                <a:spcPct val="150000"/>
              </a:lnSpc>
            </a:pPr>
            <a:r>
              <a:rPr lang="en-US" altLang="ko-KR" sz="1200" dirty="0">
                <a:solidFill>
                  <a:srgbClr val="606060"/>
                </a:solidFill>
              </a:rPr>
              <a:t>        tests for drinking water. </a:t>
            </a:r>
          </a:p>
          <a:p>
            <a:pPr lvl="0">
              <a:lnSpc>
                <a:spcPct val="150000"/>
              </a:lnSpc>
            </a:pPr>
            <a:r>
              <a:rPr lang="en-US" altLang="ko-KR" sz="1200" dirty="0">
                <a:solidFill>
                  <a:srgbClr val="606060"/>
                </a:solidFill>
              </a:rPr>
              <a:t>        Products regulated by the Ministry of Food and Drug Safety have acquired Medical Device Registration and therefore, the KC mark is not  </a:t>
            </a:r>
          </a:p>
          <a:p>
            <a:pPr lvl="0">
              <a:lnSpc>
                <a:spcPct val="150000"/>
              </a:lnSpc>
            </a:pPr>
            <a:r>
              <a:rPr lang="en-US" altLang="ko-KR" sz="1200" dirty="0">
                <a:solidFill>
                  <a:srgbClr val="606060"/>
                </a:solidFill>
              </a:rPr>
              <a:t>        applicable. </a:t>
            </a:r>
          </a:p>
        </p:txBody>
      </p:sp>
      <p:sp>
        <p:nvSpPr>
          <p:cNvPr id="11" name="TextBox 10">
            <a:extLst>
              <a:ext uri="{FF2B5EF4-FFF2-40B4-BE49-F238E27FC236}">
                <a16:creationId xmlns:a16="http://schemas.microsoft.com/office/drawing/2014/main" id="{93363618-724D-4844-ABBD-26A8108A5A4F}"/>
              </a:ext>
            </a:extLst>
          </p:cNvPr>
          <p:cNvSpPr txBox="1"/>
          <p:nvPr/>
        </p:nvSpPr>
        <p:spPr>
          <a:xfrm>
            <a:off x="8305434" y="302403"/>
            <a:ext cx="3695221" cy="707886"/>
          </a:xfrm>
          <a:prstGeom prst="rect">
            <a:avLst/>
          </a:prstGeom>
          <a:noFill/>
        </p:spPr>
        <p:txBody>
          <a:bodyPr wrap="square">
            <a:spAutoFit/>
          </a:bodyPr>
          <a:lstStyle/>
          <a:p>
            <a:r>
              <a:rPr lang="en-US" altLang="ko-KR" sz="1000" dirty="0">
                <a:solidFill>
                  <a:schemeClr val="bg1">
                    <a:lumMod val="65000"/>
                  </a:schemeClr>
                </a:solidFill>
                <a:latin typeface="Arial" panose="020B0604020202020204" pitchFamily="34" charset="0"/>
                <a:cs typeface="Arial" panose="020B0604020202020204" pitchFamily="34" charset="0"/>
              </a:rPr>
              <a:t>※</a:t>
            </a:r>
            <a:r>
              <a:rPr lang="en-US" sz="1000" dirty="0">
                <a:solidFill>
                  <a:schemeClr val="bg1">
                    <a:lumMod val="65000"/>
                  </a:schemeClr>
                </a:solidFill>
                <a:latin typeface="Arial" panose="020B0604020202020204" pitchFamily="34" charset="0"/>
                <a:cs typeface="Arial" panose="020B0604020202020204" pitchFamily="34" charset="0"/>
              </a:rPr>
              <a:t> These statements have not been evaluated by the Food and Drug Administration. This product is not intended to diagnose, treat, prevent, or cure any disease.</a:t>
            </a:r>
          </a:p>
          <a:p>
            <a:endParaRPr lang="en-US" sz="1000" dirty="0">
              <a:solidFill>
                <a:schemeClr val="bg1">
                  <a:lumMod val="6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25920879"/>
      </p:ext>
    </p:extLst>
  </p:cSld>
  <p:clrMapOvr>
    <a:masterClrMapping/>
  </p:clrMapOvr>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sz="1600" smtClean="0">
            <a:solidFill>
              <a:srgbClr val="474747"/>
            </a:solidFill>
          </a:defRPr>
        </a:defPPr>
      </a:lstStyle>
    </a:txDef>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5007</TotalTime>
  <Words>3849</Words>
  <Application>Microsoft Office PowerPoint</Application>
  <PresentationFormat>Widescreen</PresentationFormat>
  <Paragraphs>524</Paragraphs>
  <Slides>26</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휴먼둥근헤드라인</vt:lpstr>
      <vt:lpstr>맑은 고딕</vt:lpstr>
      <vt:lpstr>Arial</vt:lpstr>
      <vt:lpstr>Times New Roman</vt:lpstr>
      <vt:lpstr>Office 테마</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Windows 사용자</dc:creator>
  <cp:lastModifiedBy>GCOOP USA Operations Team 2</cp:lastModifiedBy>
  <cp:revision>105</cp:revision>
  <dcterms:created xsi:type="dcterms:W3CDTF">2020-08-19T05:54:55Z</dcterms:created>
  <dcterms:modified xsi:type="dcterms:W3CDTF">2022-02-07T17:23:29Z</dcterms:modified>
  <cp:contentStatus/>
</cp:coreProperties>
</file>