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7" r:id="rId10"/>
    <p:sldId id="264" r:id="rId11"/>
    <p:sldId id="265" r:id="rId12"/>
    <p:sldId id="276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1" r:id="rId23"/>
    <p:sldId id="282" r:id="rId24"/>
    <p:sldId id="277" r:id="rId25"/>
    <p:sldId id="278" r:id="rId26"/>
    <p:sldId id="279" r:id="rId2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06060"/>
    <a:srgbClr val="474747"/>
    <a:srgbClr val="FFFF99"/>
    <a:srgbClr val="3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7" autoAdjust="0"/>
    <p:restoredTop sz="83699" autoAdjust="0"/>
  </p:normalViewPr>
  <p:slideViewPr>
    <p:cSldViewPr>
      <p:cViewPr varScale="1">
        <p:scale>
          <a:sx n="91" d="100"/>
          <a:sy n="91" d="100"/>
        </p:scale>
        <p:origin x="492" y="96"/>
      </p:cViewPr>
      <p:guideLst>
        <p:guide orient="horz" pos="66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5" d="100"/>
          <a:sy n="75" d="100"/>
        </p:scale>
        <p:origin x="259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3227A-046F-474D-8C2B-A5D140614DAB}" type="datetimeFigureOut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A62E9-11EA-4FF9-856F-31B8B1D50B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5735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A62E9-11EA-4FF9-856F-31B8B1D50BE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6805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- </a:t>
            </a:r>
            <a:r>
              <a:rPr lang="ko-KR" altLang="en-US" dirty="0"/>
              <a:t>이 제품은 미국에는 일반 공산품으로 수입되므로</a:t>
            </a:r>
            <a:r>
              <a:rPr lang="en-US" altLang="ko-KR" dirty="0"/>
              <a:t>, </a:t>
            </a:r>
            <a:r>
              <a:rPr lang="ko-KR" altLang="en-US" dirty="0"/>
              <a:t>한국의 </a:t>
            </a:r>
            <a:r>
              <a:rPr lang="en-US" altLang="ko-KR" dirty="0"/>
              <a:t>‘</a:t>
            </a:r>
            <a:r>
              <a:rPr lang="ko-KR" altLang="en-US" dirty="0"/>
              <a:t>의료기기</a:t>
            </a:r>
            <a:r>
              <a:rPr lang="en-US" altLang="ko-KR" dirty="0"/>
              <a:t>‘ </a:t>
            </a:r>
            <a:r>
              <a:rPr lang="ko-KR" altLang="en-US" dirty="0"/>
              <a:t>관련 표기는 삭제 하였음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62E9-11EA-4FF9-856F-31B8B1D50BE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407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*</a:t>
            </a:r>
            <a:r>
              <a:rPr lang="ko-KR" altLang="en-US" dirty="0">
                <a:solidFill>
                  <a:srgbClr val="0000FF"/>
                </a:solidFill>
              </a:rPr>
              <a:t> 청색표기</a:t>
            </a:r>
            <a:r>
              <a:rPr lang="en-US" altLang="ko-KR" dirty="0">
                <a:solidFill>
                  <a:srgbClr val="0000FF"/>
                </a:solidFill>
              </a:rPr>
              <a:t>: </a:t>
            </a:r>
            <a:r>
              <a:rPr lang="ko-KR" altLang="en-US" dirty="0">
                <a:solidFill>
                  <a:srgbClr val="0000FF"/>
                </a:solidFill>
              </a:rPr>
              <a:t>업데이트</a:t>
            </a:r>
            <a:r>
              <a:rPr lang="en-US" altLang="ko-KR" dirty="0">
                <a:solidFill>
                  <a:srgbClr val="0000FF"/>
                </a:solidFill>
              </a:rPr>
              <a:t>/</a:t>
            </a:r>
            <a:r>
              <a:rPr lang="ko-KR" altLang="en-US" dirty="0">
                <a:solidFill>
                  <a:srgbClr val="0000FF"/>
                </a:solidFill>
              </a:rPr>
              <a:t>변경 사항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62E9-11EA-4FF9-856F-31B8B1D50BE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610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62E9-11EA-4FF9-856F-31B8B1D50BE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420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sz="12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※</a:t>
            </a:r>
            <a:r>
              <a:rPr lang="en-US" sz="1200" dirty="0">
                <a:effectLst/>
                <a:latin typeface="Arial" panose="020B0604020202020204" pitchFamily="34" charset="0"/>
                <a:ea typeface="맑은 고딕" panose="020B0503020000020004" pitchFamily="50" charset="-127"/>
              </a:rPr>
              <a:t> These statements have not been evaluated by the Food and Drug Administration. This product is not intended to diagnose, treat, prevent, or cure any disease.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62E9-11EA-4FF9-856F-31B8B1D50BE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0674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62E9-11EA-4FF9-856F-31B8B1D50BE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7178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62E9-11EA-4FF9-856F-31B8B1D50BE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2656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62E9-11EA-4FF9-856F-31B8B1D50BEC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74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62E9-11EA-4FF9-856F-31B8B1D50BEC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214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62E9-11EA-4FF9-856F-31B8B1D50BEC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1049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8733-316A-42B6-A306-FD6426331AB5}" type="datetime1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1269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D5F-B511-4622-84AA-9C876A31EE92}" type="datetime1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12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51DD-1D01-4D29-B5ED-C83508FB756E}" type="datetime1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125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98EC-C659-4F1E-A40C-357871E8BEE6}" type="datetime1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6430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2A8D-0B82-4625-B598-8F5844477E07}" type="datetime1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714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4AE47-2A5F-4311-B3CA-8F12C94154B4}" type="datetime1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463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7001-D1D1-4B59-9277-7DFC2C72DFBC}" type="datetime1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8725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C7CE-3EE0-4B79-B5DB-3020DCE393E0}" type="datetime1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574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D5373-41B3-49B2-A9D5-90F2B8972E83}" type="datetime1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4477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CB974-011D-4B47-BB2D-6DC23273EF3E}" type="datetime1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133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DDD30-C1F9-49E2-9E28-246FA8F95BCD}" type="datetime1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0737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AFB2C-4D15-47DE-A804-D5EB9A8C8214}" type="datetime1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203D9-AB55-4EB8-BB06-948C9E065B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20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jp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911422" y="394786"/>
            <a:ext cx="4283969" cy="2529809"/>
            <a:chOff x="-2" y="908720"/>
            <a:chExt cx="4283969" cy="2529809"/>
          </a:xfrm>
        </p:grpSpPr>
        <p:sp>
          <p:nvSpPr>
            <p:cNvPr id="4" name="직사각형 3"/>
            <p:cNvSpPr/>
            <p:nvPr/>
          </p:nvSpPr>
          <p:spPr bwMode="auto">
            <a:xfrm>
              <a:off x="-2" y="2752037"/>
              <a:ext cx="4283968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0" y="1326866"/>
              <a:ext cx="428396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3200" b="1" spc="-150" dirty="0">
                  <a:solidFill>
                    <a:srgbClr val="383838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지쿱 수소 플러스 </a:t>
              </a:r>
              <a:endParaRPr lang="en-US" altLang="ko-KR" sz="3200" b="1" spc="-15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400" dirty="0">
                  <a:solidFill>
                    <a:srgbClr val="383838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알칼리 이온수 생성기</a:t>
              </a: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-1" y="2699865"/>
              <a:ext cx="428396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400" dirty="0">
                  <a:solidFill>
                    <a:srgbClr val="383838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GCOOP HYDROGEN PLUS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1400" dirty="0">
                  <a:solidFill>
                    <a:srgbClr val="383838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ALKALINE WATER IONIZER</a:t>
              </a:r>
            </a:p>
          </p:txBody>
        </p:sp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2196" y="908720"/>
              <a:ext cx="1839576" cy="278724"/>
            </a:xfrm>
            <a:prstGeom prst="rect">
              <a:avLst/>
            </a:prstGeom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8" r="9724"/>
          <a:stretch/>
        </p:blipFill>
        <p:spPr bwMode="auto">
          <a:xfrm>
            <a:off x="5807968" y="-2390"/>
            <a:ext cx="6384032" cy="6851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911422" y="5445224"/>
            <a:ext cx="4283968" cy="985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교육용 자료입니다</a:t>
            </a:r>
            <a:r>
              <a:rPr lang="en-US" altLang="ko-KR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외부에 배포되지 않도록 주의 해주십시오</a:t>
            </a:r>
            <a:endParaRPr lang="en-US" altLang="ko-KR" sz="1000" dirty="0">
              <a:solidFill>
                <a:srgbClr val="38383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1000" dirty="0">
              <a:solidFill>
                <a:srgbClr val="38383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제품의 </a:t>
            </a:r>
            <a:r>
              <a:rPr lang="en-US" altLang="ko-KR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사용상의 주의사항</a:t>
            </a:r>
            <a:r>
              <a:rPr lang="en-US" altLang="ko-KR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r>
              <a:rPr lang="en-US" altLang="ko-KR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사용방법</a:t>
            </a:r>
            <a:r>
              <a:rPr lang="en-US" altLang="ko-KR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잘 읽고 사용하십시오</a:t>
            </a:r>
            <a:r>
              <a:rPr lang="en-US" altLang="ko-KR" sz="1000" dirty="0">
                <a:solidFill>
                  <a:srgbClr val="38383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00" dirty="0">
              <a:solidFill>
                <a:srgbClr val="38383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30" y="3211794"/>
            <a:ext cx="1552752" cy="182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65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 b="68453"/>
          <a:stretch/>
        </p:blipFill>
        <p:spPr bwMode="auto">
          <a:xfrm>
            <a:off x="0" y="0"/>
            <a:ext cx="12192000" cy="2013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919537" y="186532"/>
            <a:ext cx="6264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과대 광고에 대한 법률</a:t>
            </a:r>
            <a:endParaRPr lang="en-US" altLang="ko-KR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1919537" y="908720"/>
            <a:ext cx="7488831" cy="88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200" b="1" dirty="0" err="1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지쿱은</a:t>
            </a:r>
            <a:r>
              <a:rPr lang="ko-KR" altLang="en-US" sz="1200" b="1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회원 분이 과대광고로 인하여</a:t>
            </a:r>
            <a:r>
              <a:rPr lang="en-US" altLang="ko-KR" sz="12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피해가 가지 않도록 건전한 광고 문화에 힘쓰고 있습니다</a:t>
            </a:r>
            <a:r>
              <a:rPr lang="en-US" altLang="ko-KR" sz="12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아래의 내용을 참고하시어</a:t>
            </a:r>
            <a:r>
              <a:rPr lang="en-US" altLang="ko-KR" sz="12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허위 과대광고로 이어지지 않도록 많은 협조 부탁드립니다</a:t>
            </a:r>
            <a:r>
              <a:rPr lang="en-US" altLang="ko-KR" sz="12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0" y="2013858"/>
            <a:ext cx="12192000" cy="43674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1919536" y="2071607"/>
            <a:ext cx="9793088" cy="297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제품의 </a:t>
            </a:r>
            <a:r>
              <a:rPr lang="ko-KR" altLang="en-US" sz="900" dirty="0" err="1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명칭ㆍ제조방법ㆍ성능이나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효능 및 효과 또는 그 원리에 관한 거짓 또는 과대광고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제품의 부작용을 전부 부정하는 표현 또는 부당하게 안전성을 강조하는 표현의 광고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효능 및 효과 등과 관련하여 근거 제시 없는 의학적 임상결과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임상시험성적서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관련 논문 또는 학술 자료를 거짓으로 인용하거나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 인증을 받은 것처럼 거짓으로 표시한 광고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의사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치과의사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한의사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수의사 또는 그 밖의 자가 제품 성능이나 효능 및 효과를 보증한 것으로 오해할 염려가 있는 기사를 사용한 광고</a:t>
            </a:r>
          </a:p>
          <a:p>
            <a:pPr marL="114300" indent="-114300"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의사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치과의사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한의사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약사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err="1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한약사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대학교수 또는 그 밖의 자가 제품을 </a:t>
            </a:r>
            <a:r>
              <a:rPr lang="ko-KR" altLang="en-US" sz="900" dirty="0" err="1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지정ㆍ공인ㆍ추천ㆍ지도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또는 사용하고 있다는 내용 등의 광고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다만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지방자치단체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 밖에 공공단체가 국민보건의 목적으로 지정하여 사용하고 있는 내용의 광고의 경우에는 그렇지 않다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외국 제품을 국내 제품으로 또는 국내 제품을 외국 제품으로 오인하게 할 우려가 있는 광고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사용자의 감사장 또는 체험담을 이용하거나 </a:t>
            </a:r>
            <a:r>
              <a:rPr lang="ko-KR" altLang="en-US" sz="900" dirty="0" err="1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구입ㆍ주문이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쇄도한다거나 그 밖에 이와 유사한 표현을 사용한 광고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9. </a:t>
            </a:r>
            <a:r>
              <a:rPr lang="ko-KR" altLang="en-US" sz="900" dirty="0" err="1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효능ㆍ효과를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광고할 때에 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이를 확실히 보증한다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라는 내용 등의 광고 또는 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", "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최상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등의 절대적 표현을 사용한 광고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관련하여 의료적인 성능이나 효능 및 효과를 암시하는 기사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사진</a:t>
            </a: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도안 또는 그 밖의 암시적 방법을 이용한 광고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효능이나 성능을 광고할 때에 사용 전후의 비교 등으로 그 사용 결과를 표시 또는 암시하는 광고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사실 유무와 관계없이 다른 제품을 비방하거나 비방하는 것으로 의심되는 광고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13.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낙태를 암시하거나 외설적인 문서나 도안을 사용한 광고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14. </a:t>
            </a:r>
            <a:r>
              <a:rPr lang="ko-KR" altLang="en-US" sz="9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효능ㆍ효과 또는 사용 목적과 관련되는 병의 증상이나 수술 장면을 위협적으로 표시하는 광고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2135560" y="6411804"/>
            <a:ext cx="5400599" cy="29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발취</a:t>
            </a:r>
            <a:r>
              <a:rPr lang="en-US" altLang="ko-KR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00" strike="sngStrike" dirty="0" err="1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의료기기법</a:t>
            </a:r>
            <a:r>
              <a:rPr lang="ko-KR" altLang="en-US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시행규칙</a:t>
            </a:r>
            <a:r>
              <a:rPr lang="en-US" altLang="ko-KR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1" u="sng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금지되는 광고의 범위</a:t>
            </a:r>
            <a:r>
              <a:rPr lang="en-US" altLang="ko-KR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</a:t>
            </a:r>
            <a:r>
              <a:rPr lang="ko-KR" altLang="en-US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 제</a:t>
            </a:r>
            <a:r>
              <a:rPr lang="en-US" altLang="ko-KR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 관련</a:t>
            </a:r>
            <a:r>
              <a:rPr lang="en-US" altLang="ko-KR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  [</a:t>
            </a:r>
            <a:r>
              <a:rPr lang="ko-KR" altLang="en-US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1000" strike="sngStrike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2020. 5. 29.] 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3367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825903" y="620688"/>
            <a:ext cx="3549352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ko-KR" altLang="en-US" sz="10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408" y="632495"/>
            <a:ext cx="1672342" cy="25338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23" y="1556792"/>
            <a:ext cx="3384376" cy="3975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직사각형 5"/>
          <p:cNvSpPr/>
          <p:nvPr/>
        </p:nvSpPr>
        <p:spPr>
          <a:xfrm>
            <a:off x="5951984" y="1149568"/>
            <a:ext cx="410445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GCOOP HYDROGEN PLUS</a:t>
            </a:r>
          </a:p>
          <a:p>
            <a:r>
              <a:rPr lang="en-US" altLang="ko-KR" sz="2400" b="1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ALKALINE WATER IONIZER</a:t>
            </a:r>
          </a:p>
          <a:p>
            <a:endParaRPr lang="en-US" altLang="ko-KR" sz="1100" dirty="0">
              <a:solidFill>
                <a:srgbClr val="606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r>
              <a:rPr lang="ko-KR" altLang="en-US" sz="16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지쿱 수소 플러스 알칼리 이온수기</a:t>
            </a:r>
            <a:endParaRPr lang="en-US" altLang="ko-KR" sz="1600" dirty="0">
              <a:solidFill>
                <a:srgbClr val="606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951984" y="2708920"/>
            <a:ext cx="34209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제품소개</a:t>
            </a:r>
            <a:endParaRPr lang="en-US" altLang="ko-KR" sz="1600" dirty="0">
              <a:solidFill>
                <a:srgbClr val="606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생성원리</a:t>
            </a:r>
            <a:endParaRPr lang="en-US" altLang="ko-KR" sz="1600" dirty="0">
              <a:solidFill>
                <a:srgbClr val="606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알칼리수의 특징</a:t>
            </a:r>
            <a:endParaRPr lang="en-US" altLang="ko-KR" sz="1600" dirty="0">
              <a:solidFill>
                <a:srgbClr val="606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논문자료</a:t>
            </a:r>
            <a:endParaRPr lang="en-US" altLang="ko-KR" sz="1600" dirty="0">
              <a:solidFill>
                <a:srgbClr val="606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인증자료</a:t>
            </a:r>
            <a:endParaRPr lang="en-US" altLang="ko-KR" sz="1600" dirty="0">
              <a:solidFill>
                <a:srgbClr val="606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제품특징</a:t>
            </a:r>
            <a:endParaRPr lang="en-US" altLang="ko-KR" sz="1600" dirty="0">
              <a:solidFill>
                <a:srgbClr val="606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건강정보</a:t>
            </a:r>
            <a:endParaRPr lang="en-US" altLang="ko-KR" sz="1600" dirty="0">
              <a:solidFill>
                <a:srgbClr val="606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1600" dirty="0">
                <a:solidFill>
                  <a:srgbClr val="606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Q &amp; A</a:t>
            </a:r>
            <a:endParaRPr lang="en-US" altLang="ko-KR" sz="1100" dirty="0">
              <a:solidFill>
                <a:srgbClr val="606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0060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3575720" y="650306"/>
            <a:ext cx="6920015" cy="5659016"/>
            <a:chOff x="2630541" y="692697"/>
            <a:chExt cx="6069966" cy="5248667"/>
          </a:xfrm>
        </p:grpSpPr>
        <p:sp>
          <p:nvSpPr>
            <p:cNvPr id="13" name="직사각형 12"/>
            <p:cNvSpPr/>
            <p:nvPr/>
          </p:nvSpPr>
          <p:spPr>
            <a:xfrm>
              <a:off x="2630541" y="692697"/>
              <a:ext cx="1725435" cy="52486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72663" y="855762"/>
              <a:ext cx="1413403" cy="45402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500" b="1" dirty="0">
                  <a:solidFill>
                    <a:schemeClr val="bg1"/>
                  </a:solidFill>
                </a:rPr>
                <a:t>+ </a:t>
              </a:r>
              <a:r>
                <a:rPr lang="ko-KR" altLang="en-US" sz="1500" b="1" dirty="0">
                  <a:solidFill>
                    <a:schemeClr val="bg1"/>
                  </a:solidFill>
                </a:rPr>
                <a:t>제 품 명</a:t>
              </a:r>
              <a:endParaRPr lang="en-US" altLang="ko-KR" sz="1500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endParaRPr lang="en-US" altLang="ko-KR" sz="1500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b="1" dirty="0">
                  <a:solidFill>
                    <a:schemeClr val="bg1"/>
                  </a:solidFill>
                </a:rPr>
                <a:t>+ </a:t>
              </a:r>
              <a:r>
                <a:rPr lang="ko-KR" altLang="en-US" sz="1500" b="1" dirty="0">
                  <a:solidFill>
                    <a:schemeClr val="bg1"/>
                  </a:solidFill>
                </a:rPr>
                <a:t>모 델 명</a:t>
              </a:r>
              <a:endParaRPr lang="en-US" altLang="ko-KR" sz="1500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b="1" dirty="0">
                  <a:solidFill>
                    <a:schemeClr val="bg1"/>
                  </a:solidFill>
                </a:rPr>
                <a:t>+ </a:t>
              </a:r>
              <a:r>
                <a:rPr lang="ko-KR" altLang="en-US" sz="1500" b="1" dirty="0">
                  <a:solidFill>
                    <a:srgbClr val="0000FF"/>
                  </a:solidFill>
                </a:rPr>
                <a:t>한국 품목허가</a:t>
              </a:r>
              <a:endParaRPr lang="en-US" altLang="ko-KR" sz="1500" b="1" dirty="0">
                <a:solidFill>
                  <a:srgbClr val="0000FF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0000FF"/>
                  </a:solidFill>
                </a:rPr>
                <a:t>+ </a:t>
              </a:r>
              <a:r>
                <a:rPr lang="ko-KR" altLang="en-US" sz="1500" b="1" dirty="0">
                  <a:solidFill>
                    <a:srgbClr val="0000FF"/>
                  </a:solidFill>
                </a:rPr>
                <a:t>한국 등급</a:t>
              </a:r>
              <a:endParaRPr lang="en-US" altLang="ko-KR" sz="1500" b="1" dirty="0">
                <a:solidFill>
                  <a:srgbClr val="0000FF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b="1" dirty="0">
                  <a:solidFill>
                    <a:schemeClr val="bg1"/>
                  </a:solidFill>
                </a:rPr>
                <a:t>+ </a:t>
              </a:r>
              <a:r>
                <a:rPr lang="ko-KR" altLang="en-US" sz="1500" b="1" dirty="0">
                  <a:solidFill>
                    <a:schemeClr val="bg1"/>
                  </a:solidFill>
                </a:rPr>
                <a:t>소비전력</a:t>
              </a:r>
              <a:endParaRPr lang="en-US" altLang="ko-KR" sz="1500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b="1" dirty="0">
                  <a:solidFill>
                    <a:schemeClr val="bg1"/>
                  </a:solidFill>
                </a:rPr>
                <a:t>+ </a:t>
              </a:r>
              <a:r>
                <a:rPr lang="ko-KR" altLang="en-US" sz="1500" b="1" dirty="0">
                  <a:solidFill>
                    <a:schemeClr val="bg1"/>
                  </a:solidFill>
                </a:rPr>
                <a:t>전해용량</a:t>
              </a:r>
              <a:endParaRPr lang="en-US" altLang="ko-KR" sz="1500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b="1" dirty="0">
                  <a:solidFill>
                    <a:schemeClr val="bg1"/>
                  </a:solidFill>
                </a:rPr>
                <a:t>+ </a:t>
              </a:r>
              <a:r>
                <a:rPr lang="ko-KR" altLang="en-US" sz="1500" b="1" dirty="0">
                  <a:solidFill>
                    <a:schemeClr val="bg1"/>
                  </a:solidFill>
                </a:rPr>
                <a:t>필터용량</a:t>
              </a:r>
              <a:endParaRPr lang="en-US" altLang="ko-KR" sz="1500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b="1" dirty="0">
                  <a:solidFill>
                    <a:schemeClr val="bg1"/>
                  </a:solidFill>
                </a:rPr>
                <a:t>+ </a:t>
              </a:r>
              <a:r>
                <a:rPr lang="ko-KR" altLang="en-US" sz="1500" b="1" dirty="0">
                  <a:solidFill>
                    <a:schemeClr val="bg1"/>
                  </a:solidFill>
                </a:rPr>
                <a:t>전극소재</a:t>
              </a:r>
              <a:endParaRPr lang="en-US" altLang="ko-KR" sz="1500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b="1" dirty="0">
                  <a:solidFill>
                    <a:schemeClr val="bg1"/>
                  </a:solidFill>
                </a:rPr>
                <a:t>+ </a:t>
              </a:r>
              <a:r>
                <a:rPr lang="ko-KR" altLang="en-US" sz="1500" b="1" dirty="0">
                  <a:solidFill>
                    <a:schemeClr val="bg1"/>
                  </a:solidFill>
                </a:rPr>
                <a:t>세정기능</a:t>
              </a:r>
              <a:endParaRPr lang="en-US" altLang="ko-KR" sz="1500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b="1" dirty="0">
                  <a:solidFill>
                    <a:schemeClr val="bg1"/>
                  </a:solidFill>
                </a:rPr>
                <a:t>+ </a:t>
              </a:r>
              <a:r>
                <a:rPr lang="ko-KR" altLang="en-US" sz="1500" b="1" dirty="0">
                  <a:solidFill>
                    <a:schemeClr val="bg1"/>
                  </a:solidFill>
                </a:rPr>
                <a:t>전해단계</a:t>
              </a:r>
              <a:endParaRPr lang="en-US" altLang="ko-KR" sz="1500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b="1" dirty="0">
                  <a:solidFill>
                    <a:schemeClr val="bg1"/>
                  </a:solidFill>
                </a:rPr>
                <a:t>+ </a:t>
              </a:r>
              <a:r>
                <a:rPr lang="ko-KR" altLang="en-US" sz="1500" b="1" dirty="0">
                  <a:solidFill>
                    <a:schemeClr val="bg1"/>
                  </a:solidFill>
                </a:rPr>
                <a:t>사용목적</a:t>
              </a:r>
              <a:endParaRPr lang="en-US" altLang="ko-KR" sz="1500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endParaRPr lang="en-US" altLang="ko-KR" sz="1500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b="1" dirty="0">
                  <a:solidFill>
                    <a:schemeClr val="bg1"/>
                  </a:solidFill>
                </a:rPr>
                <a:t>+ </a:t>
              </a:r>
              <a:r>
                <a:rPr lang="ko-KR" altLang="en-US" sz="1500" b="1" dirty="0">
                  <a:solidFill>
                    <a:schemeClr val="bg1"/>
                  </a:solidFill>
                </a:rPr>
                <a:t>제품설명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593033" y="855762"/>
              <a:ext cx="4107474" cy="45402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500" b="1" dirty="0">
                  <a:solidFill>
                    <a:srgbClr val="606060"/>
                  </a:solidFill>
                </a:rPr>
                <a:t>지쿱 수소 플러스 </a:t>
              </a:r>
              <a:endParaRPr lang="en-US" altLang="ko-KR" sz="1500" b="1" dirty="0">
                <a:solidFill>
                  <a:srgbClr val="60606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500" b="1" dirty="0">
                  <a:solidFill>
                    <a:srgbClr val="606060"/>
                  </a:solidFill>
                </a:rPr>
                <a:t>알칼리이온수 생성기</a:t>
              </a:r>
              <a:endParaRPr lang="en-US" altLang="ko-KR" sz="1500" b="1" dirty="0">
                <a:solidFill>
                  <a:srgbClr val="60606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dirty="0">
                  <a:solidFill>
                    <a:srgbClr val="606060"/>
                  </a:solidFill>
                </a:rPr>
                <a:t>GC2020S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500" dirty="0">
                  <a:solidFill>
                    <a:srgbClr val="606060"/>
                  </a:solidFill>
                </a:rPr>
                <a:t>제인</a:t>
              </a:r>
              <a:r>
                <a:rPr lang="en-US" altLang="ko-KR" sz="1500" dirty="0">
                  <a:solidFill>
                    <a:srgbClr val="606060"/>
                  </a:solidFill>
                </a:rPr>
                <a:t>09-279</a:t>
              </a:r>
              <a:r>
                <a:rPr lang="ko-KR" altLang="en-US" sz="1500" dirty="0">
                  <a:solidFill>
                    <a:srgbClr val="606060"/>
                  </a:solidFill>
                </a:rPr>
                <a:t>호</a:t>
              </a:r>
              <a:endParaRPr lang="en-US" altLang="ko-KR" sz="1500" dirty="0">
                <a:solidFill>
                  <a:srgbClr val="60606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500" b="1" dirty="0">
                  <a:solidFill>
                    <a:srgbClr val="606060"/>
                  </a:solidFill>
                </a:rPr>
                <a:t>한국 식약처 의료기기 </a:t>
              </a:r>
              <a:r>
                <a:rPr lang="en-US" altLang="ko-KR" sz="1500" b="1" dirty="0">
                  <a:solidFill>
                    <a:srgbClr val="606060"/>
                  </a:solidFill>
                </a:rPr>
                <a:t>2</a:t>
              </a:r>
              <a:r>
                <a:rPr lang="ko-KR" altLang="en-US" sz="1500" b="1" dirty="0">
                  <a:solidFill>
                    <a:srgbClr val="606060"/>
                  </a:solidFill>
                </a:rPr>
                <a:t>등급</a:t>
              </a:r>
              <a:endParaRPr lang="en-US" altLang="ko-KR" sz="1500" b="1" dirty="0">
                <a:solidFill>
                  <a:srgbClr val="60606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dirty="0">
                  <a:solidFill>
                    <a:srgbClr val="606060"/>
                  </a:solidFill>
                </a:rPr>
                <a:t>220V 60Hz 150VA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500" dirty="0">
                  <a:solidFill>
                    <a:srgbClr val="606060"/>
                  </a:solidFill>
                </a:rPr>
                <a:t>2.5</a:t>
              </a:r>
              <a:r>
                <a:rPr lang="ko-KR" altLang="en-US" sz="1500" dirty="0">
                  <a:solidFill>
                    <a:srgbClr val="606060"/>
                  </a:solidFill>
                </a:rPr>
                <a:t>리터</a:t>
              </a:r>
              <a:r>
                <a:rPr lang="en-US" altLang="ko-KR" sz="1500" dirty="0">
                  <a:solidFill>
                    <a:srgbClr val="606060"/>
                  </a:solidFill>
                </a:rPr>
                <a:t>/</a:t>
              </a:r>
              <a:r>
                <a:rPr lang="ko-KR" altLang="en-US" sz="1500" dirty="0">
                  <a:solidFill>
                    <a:srgbClr val="606060"/>
                  </a:solidFill>
                </a:rPr>
                <a:t>분</a:t>
              </a:r>
              <a:endParaRPr lang="en-US" altLang="ko-KR" sz="1500" dirty="0">
                <a:solidFill>
                  <a:srgbClr val="60606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500" dirty="0">
                  <a:solidFill>
                    <a:srgbClr val="606060"/>
                  </a:solidFill>
                </a:rPr>
                <a:t>약 </a:t>
              </a:r>
              <a:r>
                <a:rPr lang="en-US" altLang="ko-KR" sz="1500" dirty="0">
                  <a:solidFill>
                    <a:srgbClr val="606060"/>
                  </a:solidFill>
                </a:rPr>
                <a:t>4,800</a:t>
              </a:r>
              <a:r>
                <a:rPr lang="ko-KR" altLang="en-US" sz="1500" dirty="0">
                  <a:solidFill>
                    <a:srgbClr val="606060"/>
                  </a:solidFill>
                </a:rPr>
                <a:t>리터</a:t>
              </a:r>
              <a:r>
                <a:rPr lang="en-US" altLang="ko-KR" sz="1500" dirty="0">
                  <a:solidFill>
                    <a:srgbClr val="606060"/>
                  </a:solidFill>
                </a:rPr>
                <a:t>(8</a:t>
              </a:r>
              <a:r>
                <a:rPr lang="ko-KR" altLang="en-US" sz="1500" dirty="0">
                  <a:solidFill>
                    <a:srgbClr val="606060"/>
                  </a:solidFill>
                </a:rPr>
                <a:t>개월</a:t>
              </a:r>
              <a:r>
                <a:rPr lang="en-US" altLang="ko-KR" sz="1500" dirty="0">
                  <a:solidFill>
                    <a:srgbClr val="606060"/>
                  </a:solidFill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500" dirty="0">
                  <a:solidFill>
                    <a:srgbClr val="606060"/>
                  </a:solidFill>
                </a:rPr>
                <a:t>백금티타늄 전극</a:t>
              </a:r>
              <a:endParaRPr lang="en-US" altLang="ko-KR" sz="1500" dirty="0">
                <a:solidFill>
                  <a:srgbClr val="60606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500" dirty="0">
                  <a:solidFill>
                    <a:srgbClr val="606060"/>
                  </a:solidFill>
                </a:rPr>
                <a:t>자동세정 특허</a:t>
              </a:r>
              <a:r>
                <a:rPr lang="en-US" altLang="ko-KR" sz="1500" dirty="0">
                  <a:solidFill>
                    <a:srgbClr val="606060"/>
                  </a:solidFill>
                </a:rPr>
                <a:t>(</a:t>
              </a:r>
              <a:r>
                <a:rPr lang="ko-KR" altLang="en-US" sz="1500" dirty="0">
                  <a:solidFill>
                    <a:srgbClr val="606060"/>
                  </a:solidFill>
                </a:rPr>
                <a:t>전해조의 출수유로 교환 시스템</a:t>
              </a:r>
              <a:r>
                <a:rPr lang="en-US" altLang="ko-KR" sz="1500" dirty="0">
                  <a:solidFill>
                    <a:srgbClr val="606060"/>
                  </a:solidFill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500" dirty="0">
                  <a:solidFill>
                    <a:srgbClr val="606060"/>
                  </a:solidFill>
                </a:rPr>
                <a:t>알칼리수</a:t>
              </a:r>
              <a:r>
                <a:rPr lang="en-US" altLang="ko-KR" sz="1500" dirty="0">
                  <a:solidFill>
                    <a:srgbClr val="606060"/>
                  </a:solidFill>
                </a:rPr>
                <a:t>(4</a:t>
              </a:r>
              <a:r>
                <a:rPr lang="ko-KR" altLang="en-US" sz="1500" dirty="0">
                  <a:solidFill>
                    <a:srgbClr val="606060"/>
                  </a:solidFill>
                </a:rPr>
                <a:t>단계</a:t>
              </a:r>
              <a:r>
                <a:rPr lang="en-US" altLang="ko-KR" sz="1500" dirty="0">
                  <a:solidFill>
                    <a:srgbClr val="606060"/>
                  </a:solidFill>
                </a:rPr>
                <a:t>), </a:t>
              </a:r>
              <a:r>
                <a:rPr lang="ko-KR" altLang="en-US" sz="1500" dirty="0">
                  <a:solidFill>
                    <a:srgbClr val="606060"/>
                  </a:solidFill>
                </a:rPr>
                <a:t>정수</a:t>
              </a:r>
              <a:r>
                <a:rPr lang="en-US" altLang="ko-KR" sz="1500" dirty="0">
                  <a:solidFill>
                    <a:srgbClr val="606060"/>
                  </a:solidFill>
                </a:rPr>
                <a:t>, </a:t>
              </a:r>
              <a:r>
                <a:rPr lang="ko-KR" altLang="en-US" sz="1500" dirty="0">
                  <a:solidFill>
                    <a:srgbClr val="606060"/>
                  </a:solidFill>
                </a:rPr>
                <a:t>산성수</a:t>
              </a:r>
              <a:r>
                <a:rPr lang="en-US" altLang="ko-KR" sz="1500" dirty="0">
                  <a:solidFill>
                    <a:srgbClr val="606060"/>
                  </a:solidFill>
                </a:rPr>
                <a:t>(2</a:t>
              </a:r>
              <a:r>
                <a:rPr lang="ko-KR" altLang="en-US" sz="1500" dirty="0">
                  <a:solidFill>
                    <a:srgbClr val="606060"/>
                  </a:solidFill>
                </a:rPr>
                <a:t>단계</a:t>
              </a:r>
              <a:r>
                <a:rPr lang="en-US" altLang="ko-KR" sz="1500" dirty="0">
                  <a:solidFill>
                    <a:srgbClr val="606060"/>
                  </a:solidFill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500" b="1" dirty="0">
                  <a:solidFill>
                    <a:srgbClr val="0000FF"/>
                  </a:solidFill>
                  <a:latin typeface="+mj-lt"/>
                </a:rPr>
                <a:t>위장 증상 개선에 도움</a:t>
              </a:r>
              <a:r>
                <a:rPr lang="en-US" altLang="ko-KR" sz="1500" b="1" dirty="0">
                  <a:solidFill>
                    <a:srgbClr val="0000FF"/>
                  </a:solidFill>
                  <a:latin typeface="+mj-lt"/>
                </a:rPr>
                <a:t> 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500" b="1" dirty="0">
                  <a:solidFill>
                    <a:srgbClr val="606060"/>
                  </a:solidFill>
                  <a:latin typeface="+mj-lt"/>
                </a:rPr>
                <a:t>만성설사</a:t>
              </a:r>
              <a:r>
                <a:rPr lang="en-US" altLang="ko-KR" sz="1500" b="1" dirty="0">
                  <a:solidFill>
                    <a:srgbClr val="606060"/>
                  </a:solidFill>
                  <a:latin typeface="+mj-lt"/>
                </a:rPr>
                <a:t>, </a:t>
              </a:r>
              <a:r>
                <a:rPr lang="ko-KR" altLang="en-US" sz="1500" b="1" dirty="0">
                  <a:solidFill>
                    <a:srgbClr val="606060"/>
                  </a:solidFill>
                  <a:latin typeface="+mj-lt"/>
                </a:rPr>
                <a:t>소화불량</a:t>
              </a:r>
              <a:r>
                <a:rPr lang="en-US" altLang="ko-KR" sz="1500" b="1" dirty="0">
                  <a:solidFill>
                    <a:srgbClr val="606060"/>
                  </a:solidFill>
                  <a:latin typeface="+mj-lt"/>
                </a:rPr>
                <a:t>, </a:t>
              </a:r>
              <a:r>
                <a:rPr lang="ko-KR" altLang="en-US" sz="1500" b="1" dirty="0">
                  <a:solidFill>
                    <a:srgbClr val="606060"/>
                  </a:solidFill>
                  <a:latin typeface="+mj-lt"/>
                </a:rPr>
                <a:t>위산과다</a:t>
              </a:r>
              <a:r>
                <a:rPr lang="en-US" altLang="ko-KR" sz="1500" b="1" dirty="0">
                  <a:solidFill>
                    <a:srgbClr val="606060"/>
                  </a:solidFill>
                  <a:latin typeface="+mj-lt"/>
                </a:rPr>
                <a:t>, </a:t>
              </a:r>
              <a:r>
                <a:rPr lang="ko-KR" altLang="en-US" sz="1500" b="1" dirty="0">
                  <a:solidFill>
                    <a:srgbClr val="606060"/>
                  </a:solidFill>
                  <a:latin typeface="+mj-lt"/>
                </a:rPr>
                <a:t>위장 내 이상발효</a:t>
              </a:r>
              <a:endParaRPr lang="en-US" altLang="ko-KR" sz="1500" b="1" dirty="0">
                <a:solidFill>
                  <a:srgbClr val="606060"/>
                </a:solidFill>
                <a:latin typeface="+mj-lt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dirty="0">
                  <a:solidFill>
                    <a:srgbClr val="606060"/>
                  </a:solidFill>
                  <a:latin typeface="+mj-lt"/>
                </a:rPr>
                <a:t>pH8.5~10.0</a:t>
              </a:r>
              <a:r>
                <a:rPr lang="ko-KR" altLang="en-US" sz="1500" dirty="0">
                  <a:solidFill>
                    <a:srgbClr val="606060"/>
                  </a:solidFill>
                  <a:latin typeface="+mj-lt"/>
                </a:rPr>
                <a:t>까지의 알칼리수를 생성하는 기기</a:t>
              </a:r>
              <a:endParaRPr lang="en-US" altLang="ko-KR" sz="1500" dirty="0">
                <a:solidFill>
                  <a:srgbClr val="606060"/>
                </a:solidFill>
                <a:latin typeface="+mj-lt"/>
              </a:endParaRPr>
            </a:p>
          </p:txBody>
        </p:sp>
      </p:grp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4</a:t>
            </a:fld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695400" y="188640"/>
            <a:ext cx="2160240" cy="461665"/>
            <a:chOff x="467544" y="188640"/>
            <a:chExt cx="2160240" cy="461665"/>
          </a:xfrm>
        </p:grpSpPr>
        <p:sp>
          <p:nvSpPr>
            <p:cNvPr id="10" name="TextBox 9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solidFill>
                    <a:schemeClr val="bg1"/>
                  </a:solidFill>
                </a:rPr>
                <a:t>제품소개</a:t>
              </a:r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467544" y="188640"/>
              <a:ext cx="2160240" cy="461665"/>
              <a:chOff x="467544" y="188640"/>
              <a:chExt cx="2160240" cy="46166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직사각형 18"/>
              <p:cNvSpPr/>
              <p:nvPr/>
            </p:nvSpPr>
            <p:spPr bwMode="auto">
              <a:xfrm>
                <a:off x="467544" y="283815"/>
                <a:ext cx="2160240" cy="276999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endParaRPr lang="ko-KR" altLang="en-US" sz="1000" dirty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827584" y="188640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400">
                    <a:solidFill>
                      <a:schemeClr val="bg1"/>
                    </a:solidFill>
                  </a:rPr>
                  <a:t>제품소개</a:t>
                </a:r>
                <a:endParaRPr lang="ko-KR" alt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2564904"/>
            <a:ext cx="2416317" cy="2838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45790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그룹 74"/>
          <p:cNvGrpSpPr/>
          <p:nvPr/>
        </p:nvGrpSpPr>
        <p:grpSpPr>
          <a:xfrm>
            <a:off x="3983038" y="1806687"/>
            <a:ext cx="6690956" cy="1224136"/>
            <a:chOff x="1193412" y="1412776"/>
            <a:chExt cx="6690956" cy="1224136"/>
          </a:xfrm>
        </p:grpSpPr>
        <p:grpSp>
          <p:nvGrpSpPr>
            <p:cNvPr id="76" name="Group 49"/>
            <p:cNvGrpSpPr>
              <a:grpSpLocks/>
            </p:cNvGrpSpPr>
            <p:nvPr/>
          </p:nvGrpSpPr>
          <p:grpSpPr bwMode="auto">
            <a:xfrm>
              <a:off x="1485409" y="1916832"/>
              <a:ext cx="248197" cy="258888"/>
              <a:chOff x="1680" y="2256"/>
              <a:chExt cx="138" cy="144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94" name="AutoShape 43"/>
              <p:cNvSpPr>
                <a:spLocks noChangeArrowheads="1"/>
              </p:cNvSpPr>
              <p:nvPr/>
            </p:nvSpPr>
            <p:spPr bwMode="auto">
              <a:xfrm>
                <a:off x="1680" y="2304"/>
                <a:ext cx="109" cy="48"/>
              </a:xfrm>
              <a:prstGeom prst="roundRect">
                <a:avLst>
                  <a:gd name="adj" fmla="val 4167"/>
                </a:avLst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95" name="AutoShape 44"/>
              <p:cNvSpPr>
                <a:spLocks noChangeArrowheads="1"/>
              </p:cNvSpPr>
              <p:nvPr/>
            </p:nvSpPr>
            <p:spPr bwMode="auto">
              <a:xfrm>
                <a:off x="1767" y="2304"/>
                <a:ext cx="43" cy="72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96" name="Rectangle 45"/>
              <p:cNvSpPr>
                <a:spLocks noChangeArrowheads="1"/>
              </p:cNvSpPr>
              <p:nvPr/>
            </p:nvSpPr>
            <p:spPr bwMode="auto">
              <a:xfrm>
                <a:off x="1723" y="2280"/>
                <a:ext cx="44" cy="2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97" name="Rectangle 46"/>
              <p:cNvSpPr>
                <a:spLocks noChangeArrowheads="1"/>
              </p:cNvSpPr>
              <p:nvPr/>
            </p:nvSpPr>
            <p:spPr bwMode="auto">
              <a:xfrm>
                <a:off x="1702" y="2256"/>
                <a:ext cx="87" cy="2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98" name="Rectangle 47"/>
              <p:cNvSpPr>
                <a:spLocks noChangeArrowheads="1"/>
              </p:cNvSpPr>
              <p:nvPr/>
            </p:nvSpPr>
            <p:spPr bwMode="auto">
              <a:xfrm>
                <a:off x="1753" y="2367"/>
                <a:ext cx="65" cy="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sp>
          <p:nvSpPr>
            <p:cNvPr id="77" name="모서리가 둥근 직사각형 76"/>
            <p:cNvSpPr/>
            <p:nvPr/>
          </p:nvSpPr>
          <p:spPr>
            <a:xfrm>
              <a:off x="2267744" y="2008522"/>
              <a:ext cx="576064" cy="10787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모서리가 둥근 직사각형 77"/>
            <p:cNvSpPr/>
            <p:nvPr/>
          </p:nvSpPr>
          <p:spPr>
            <a:xfrm>
              <a:off x="2915816" y="2008522"/>
              <a:ext cx="576064" cy="10787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3563888" y="2008522"/>
              <a:ext cx="576064" cy="10787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4211960" y="2008522"/>
              <a:ext cx="576064" cy="10787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1" name="그룹 80"/>
            <p:cNvGrpSpPr/>
            <p:nvPr/>
          </p:nvGrpSpPr>
          <p:grpSpPr>
            <a:xfrm>
              <a:off x="5148064" y="1412776"/>
              <a:ext cx="1347526" cy="859120"/>
              <a:chOff x="5148064" y="1412776"/>
              <a:chExt cx="1347526" cy="859120"/>
            </a:xfrm>
          </p:grpSpPr>
          <p:sp>
            <p:nvSpPr>
              <p:cNvPr id="91" name="모서리가 둥근 직사각형 90"/>
              <p:cNvSpPr/>
              <p:nvPr/>
            </p:nvSpPr>
            <p:spPr>
              <a:xfrm>
                <a:off x="5286138" y="1475631"/>
                <a:ext cx="1102521" cy="796265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92" name="그림 91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725" t="21763" r="31100" b="73744"/>
              <a:stretch/>
            </p:blipFill>
            <p:spPr>
              <a:xfrm>
                <a:off x="5148064" y="1412776"/>
                <a:ext cx="1347526" cy="232971"/>
              </a:xfrm>
              <a:prstGeom prst="rect">
                <a:avLst/>
              </a:prstGeom>
            </p:spPr>
          </p:pic>
          <p:pic>
            <p:nvPicPr>
              <p:cNvPr id="93" name="그림 9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725" t="21763" r="31100" b="73744"/>
              <a:stretch/>
            </p:blipFill>
            <p:spPr>
              <a:xfrm>
                <a:off x="5307239" y="1582892"/>
                <a:ext cx="1076967" cy="232971"/>
              </a:xfrm>
              <a:prstGeom prst="rect">
                <a:avLst/>
              </a:prstGeom>
            </p:spPr>
          </p:pic>
        </p:grpSp>
        <p:sp>
          <p:nvSpPr>
            <p:cNvPr id="82" name="순서도: 수동 연산 81"/>
            <p:cNvSpPr/>
            <p:nvPr/>
          </p:nvSpPr>
          <p:spPr>
            <a:xfrm>
              <a:off x="7092280" y="1699377"/>
              <a:ext cx="288032" cy="496759"/>
            </a:xfrm>
            <a:prstGeom prst="flowChartManualOperation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3" name="순서도: 수동 연산 82"/>
            <p:cNvSpPr/>
            <p:nvPr/>
          </p:nvSpPr>
          <p:spPr>
            <a:xfrm>
              <a:off x="7524328" y="1699377"/>
              <a:ext cx="288032" cy="496759"/>
            </a:xfrm>
            <a:prstGeom prst="flowChartManualOperation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4" name="AutoShape 61"/>
            <p:cNvSpPr>
              <a:spLocks noChangeArrowheads="1"/>
            </p:cNvSpPr>
            <p:nvPr/>
          </p:nvSpPr>
          <p:spPr bwMode="auto">
            <a:xfrm>
              <a:off x="1193412" y="2408312"/>
              <a:ext cx="896937" cy="228600"/>
            </a:xfrm>
            <a:prstGeom prst="flowChartAlternateProcess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sz="1000" dirty="0">
                  <a:latin typeface="+mj-lt"/>
                </a:rPr>
                <a:t>수돗물</a:t>
              </a:r>
              <a:endParaRPr lang="en-US" altLang="ko-KR" sz="1000" dirty="0">
                <a:latin typeface="+mj-lt"/>
              </a:endParaRPr>
            </a:p>
          </p:txBody>
        </p:sp>
        <p:sp>
          <p:nvSpPr>
            <p:cNvPr id="85" name="AutoShape 61"/>
            <p:cNvSpPr>
              <a:spLocks noChangeArrowheads="1"/>
            </p:cNvSpPr>
            <p:nvPr/>
          </p:nvSpPr>
          <p:spPr bwMode="auto">
            <a:xfrm>
              <a:off x="2843809" y="2408312"/>
              <a:ext cx="1368152" cy="228600"/>
            </a:xfrm>
            <a:prstGeom prst="flowChartAlternateProcess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sz="1000" dirty="0">
                  <a:latin typeface="+mj-lt"/>
                </a:rPr>
                <a:t>정수 필터</a:t>
              </a:r>
              <a:r>
                <a:rPr lang="en-US" altLang="ko-KR" sz="1000" dirty="0">
                  <a:latin typeface="+mj-lt"/>
                </a:rPr>
                <a:t>(4</a:t>
              </a:r>
              <a:r>
                <a:rPr lang="ko-KR" altLang="en-US" sz="1000" dirty="0">
                  <a:latin typeface="+mj-lt"/>
                </a:rPr>
                <a:t>개</a:t>
              </a:r>
              <a:r>
                <a:rPr lang="en-US" altLang="ko-KR" sz="1000" dirty="0">
                  <a:latin typeface="+mj-lt"/>
                </a:rPr>
                <a:t>)</a:t>
              </a:r>
            </a:p>
          </p:txBody>
        </p:sp>
        <p:sp>
          <p:nvSpPr>
            <p:cNvPr id="86" name="AutoShape 61"/>
            <p:cNvSpPr>
              <a:spLocks noChangeArrowheads="1"/>
            </p:cNvSpPr>
            <p:nvPr/>
          </p:nvSpPr>
          <p:spPr bwMode="auto">
            <a:xfrm>
              <a:off x="5373358" y="2408312"/>
              <a:ext cx="896937" cy="228600"/>
            </a:xfrm>
            <a:prstGeom prst="flowChartAlternateProcess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sz="1000" dirty="0">
                  <a:latin typeface="+mj-lt"/>
                </a:rPr>
                <a:t>저수탱크</a:t>
              </a:r>
              <a:endParaRPr lang="en-US" altLang="ko-KR" sz="1000" dirty="0">
                <a:latin typeface="+mj-lt"/>
              </a:endParaRPr>
            </a:p>
          </p:txBody>
        </p:sp>
        <p:sp>
          <p:nvSpPr>
            <p:cNvPr id="87" name="AutoShape 61"/>
            <p:cNvSpPr>
              <a:spLocks noChangeArrowheads="1"/>
            </p:cNvSpPr>
            <p:nvPr/>
          </p:nvSpPr>
          <p:spPr bwMode="auto">
            <a:xfrm>
              <a:off x="6987431" y="2408312"/>
              <a:ext cx="896937" cy="228600"/>
            </a:xfrm>
            <a:prstGeom prst="flowChartAlternateProcess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sz="1000" dirty="0">
                  <a:latin typeface="+mj-lt"/>
                </a:rPr>
                <a:t>냉</a:t>
              </a:r>
              <a:r>
                <a:rPr lang="en-US" altLang="ko-KR" sz="1000" dirty="0">
                  <a:latin typeface="+mj-lt"/>
                </a:rPr>
                <a:t>/</a:t>
              </a:r>
              <a:r>
                <a:rPr lang="ko-KR" altLang="en-US" sz="1000" dirty="0">
                  <a:latin typeface="+mj-lt"/>
                </a:rPr>
                <a:t>온수</a:t>
              </a:r>
              <a:endParaRPr lang="en-US" altLang="ko-KR" sz="1000" dirty="0">
                <a:latin typeface="+mj-lt"/>
              </a:endParaRPr>
            </a:p>
          </p:txBody>
        </p:sp>
        <p:sp>
          <p:nvSpPr>
            <p:cNvPr id="88" name="갈매기형 수장 87"/>
            <p:cNvSpPr/>
            <p:nvPr/>
          </p:nvSpPr>
          <p:spPr>
            <a:xfrm>
              <a:off x="1835697" y="1815863"/>
              <a:ext cx="360040" cy="525485"/>
            </a:xfrm>
            <a:prstGeom prst="chevron">
              <a:avLst/>
            </a:prstGeom>
            <a:solidFill>
              <a:schemeClr val="bg1">
                <a:lumMod val="85000"/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갈매기형 수장 88"/>
            <p:cNvSpPr/>
            <p:nvPr/>
          </p:nvSpPr>
          <p:spPr>
            <a:xfrm>
              <a:off x="4840357" y="1805107"/>
              <a:ext cx="360040" cy="525485"/>
            </a:xfrm>
            <a:prstGeom prst="chevron">
              <a:avLst/>
            </a:prstGeom>
            <a:solidFill>
              <a:schemeClr val="bg1">
                <a:lumMod val="85000"/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갈매기형 수장 89"/>
            <p:cNvSpPr/>
            <p:nvPr/>
          </p:nvSpPr>
          <p:spPr>
            <a:xfrm>
              <a:off x="6618568" y="1805107"/>
              <a:ext cx="360040" cy="525485"/>
            </a:xfrm>
            <a:prstGeom prst="chevron">
              <a:avLst/>
            </a:prstGeom>
            <a:solidFill>
              <a:schemeClr val="bg1">
                <a:lumMod val="85000"/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9" name="그룹 98"/>
          <p:cNvGrpSpPr/>
          <p:nvPr/>
        </p:nvGrpSpPr>
        <p:grpSpPr>
          <a:xfrm>
            <a:off x="3969781" y="4898846"/>
            <a:ext cx="7050997" cy="1118213"/>
            <a:chOff x="1193412" y="4477175"/>
            <a:chExt cx="7050997" cy="1118213"/>
          </a:xfrm>
        </p:grpSpPr>
        <p:grpSp>
          <p:nvGrpSpPr>
            <p:cNvPr id="100" name="Group 49"/>
            <p:cNvGrpSpPr>
              <a:grpSpLocks/>
            </p:cNvGrpSpPr>
            <p:nvPr/>
          </p:nvGrpSpPr>
          <p:grpSpPr bwMode="auto">
            <a:xfrm>
              <a:off x="1485409" y="4875308"/>
              <a:ext cx="248197" cy="258888"/>
              <a:chOff x="1680" y="2256"/>
              <a:chExt cx="138" cy="144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32" name="AutoShape 43"/>
              <p:cNvSpPr>
                <a:spLocks noChangeArrowheads="1"/>
              </p:cNvSpPr>
              <p:nvPr/>
            </p:nvSpPr>
            <p:spPr bwMode="auto">
              <a:xfrm>
                <a:off x="1680" y="2304"/>
                <a:ext cx="109" cy="48"/>
              </a:xfrm>
              <a:prstGeom prst="roundRect">
                <a:avLst>
                  <a:gd name="adj" fmla="val 4167"/>
                </a:avLst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133" name="AutoShape 44"/>
              <p:cNvSpPr>
                <a:spLocks noChangeArrowheads="1"/>
              </p:cNvSpPr>
              <p:nvPr/>
            </p:nvSpPr>
            <p:spPr bwMode="auto">
              <a:xfrm>
                <a:off x="1767" y="2304"/>
                <a:ext cx="43" cy="72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134" name="Rectangle 45"/>
              <p:cNvSpPr>
                <a:spLocks noChangeArrowheads="1"/>
              </p:cNvSpPr>
              <p:nvPr/>
            </p:nvSpPr>
            <p:spPr bwMode="auto">
              <a:xfrm>
                <a:off x="1723" y="2280"/>
                <a:ext cx="44" cy="2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135" name="Rectangle 46"/>
              <p:cNvSpPr>
                <a:spLocks noChangeArrowheads="1"/>
              </p:cNvSpPr>
              <p:nvPr/>
            </p:nvSpPr>
            <p:spPr bwMode="auto">
              <a:xfrm>
                <a:off x="1702" y="2256"/>
                <a:ext cx="87" cy="2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136" name="Rectangle 47"/>
              <p:cNvSpPr>
                <a:spLocks noChangeArrowheads="1"/>
              </p:cNvSpPr>
              <p:nvPr/>
            </p:nvSpPr>
            <p:spPr bwMode="auto">
              <a:xfrm>
                <a:off x="1753" y="2367"/>
                <a:ext cx="65" cy="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sp>
          <p:nvSpPr>
            <p:cNvPr id="101" name="모서리가 둥근 직사각형 100"/>
            <p:cNvSpPr/>
            <p:nvPr/>
          </p:nvSpPr>
          <p:spPr>
            <a:xfrm>
              <a:off x="3143853" y="4896882"/>
              <a:ext cx="936104" cy="2373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2" name="순서도: 수동 연산 101"/>
            <p:cNvSpPr/>
            <p:nvPr/>
          </p:nvSpPr>
          <p:spPr>
            <a:xfrm>
              <a:off x="7020471" y="4657853"/>
              <a:ext cx="288032" cy="496759"/>
            </a:xfrm>
            <a:prstGeom prst="flowChartManualOperation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3" name="순서도: 수동 연산 102"/>
            <p:cNvSpPr/>
            <p:nvPr/>
          </p:nvSpPr>
          <p:spPr>
            <a:xfrm>
              <a:off x="7452519" y="4657853"/>
              <a:ext cx="288032" cy="496759"/>
            </a:xfrm>
            <a:prstGeom prst="flowChartManualOperation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4" name="AutoShape 61"/>
            <p:cNvSpPr>
              <a:spLocks noChangeArrowheads="1"/>
            </p:cNvSpPr>
            <p:nvPr/>
          </p:nvSpPr>
          <p:spPr bwMode="auto">
            <a:xfrm>
              <a:off x="1193412" y="5366788"/>
              <a:ext cx="896937" cy="228600"/>
            </a:xfrm>
            <a:prstGeom prst="flowChartAlternateProcess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sz="1000" dirty="0">
                  <a:latin typeface="+mj-lt"/>
                </a:rPr>
                <a:t>수돗물</a:t>
              </a:r>
              <a:endParaRPr lang="en-US" altLang="ko-KR" sz="1000" dirty="0">
                <a:latin typeface="+mj-lt"/>
              </a:endParaRPr>
            </a:p>
          </p:txBody>
        </p:sp>
        <p:sp>
          <p:nvSpPr>
            <p:cNvPr id="105" name="AutoShape 61"/>
            <p:cNvSpPr>
              <a:spLocks noChangeArrowheads="1"/>
            </p:cNvSpPr>
            <p:nvPr/>
          </p:nvSpPr>
          <p:spPr bwMode="auto">
            <a:xfrm>
              <a:off x="2915817" y="5366788"/>
              <a:ext cx="1296144" cy="228600"/>
            </a:xfrm>
            <a:prstGeom prst="flowChartAlternateProcess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sz="1000" dirty="0">
                  <a:latin typeface="+mj-lt"/>
                </a:rPr>
                <a:t>정수 복합 필터</a:t>
              </a:r>
              <a:endParaRPr lang="en-US" altLang="ko-KR" sz="1000" dirty="0">
                <a:latin typeface="+mj-lt"/>
              </a:endParaRPr>
            </a:p>
          </p:txBody>
        </p:sp>
        <p:sp>
          <p:nvSpPr>
            <p:cNvPr id="106" name="AutoShape 61"/>
            <p:cNvSpPr>
              <a:spLocks noChangeArrowheads="1"/>
            </p:cNvSpPr>
            <p:nvPr/>
          </p:nvSpPr>
          <p:spPr bwMode="auto">
            <a:xfrm>
              <a:off x="5286138" y="5366788"/>
              <a:ext cx="896937" cy="228600"/>
            </a:xfrm>
            <a:prstGeom prst="flowChartAlternateProcess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sz="1000" dirty="0">
                  <a:latin typeface="+mj-lt"/>
                </a:rPr>
                <a:t>전해조</a:t>
              </a:r>
              <a:endParaRPr lang="en-US" altLang="ko-KR" sz="1000" dirty="0">
                <a:latin typeface="+mj-lt"/>
              </a:endParaRPr>
            </a:p>
          </p:txBody>
        </p:sp>
        <p:sp>
          <p:nvSpPr>
            <p:cNvPr id="107" name="AutoShape 61"/>
            <p:cNvSpPr>
              <a:spLocks noChangeArrowheads="1"/>
            </p:cNvSpPr>
            <p:nvPr/>
          </p:nvSpPr>
          <p:spPr bwMode="auto">
            <a:xfrm>
              <a:off x="6804249" y="5366788"/>
              <a:ext cx="1440160" cy="228600"/>
            </a:xfrm>
            <a:prstGeom prst="flowChartAlternateProcess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sz="1000" dirty="0">
                  <a:latin typeface="+mj-lt"/>
                </a:rPr>
                <a:t>알칼리</a:t>
              </a:r>
              <a:r>
                <a:rPr lang="en-US" altLang="ko-KR" sz="1000" dirty="0">
                  <a:latin typeface="+mj-lt"/>
                </a:rPr>
                <a:t>/</a:t>
              </a:r>
              <a:r>
                <a:rPr lang="ko-KR" altLang="en-US" sz="1000" dirty="0">
                  <a:latin typeface="+mj-lt"/>
                </a:rPr>
                <a:t>정수</a:t>
              </a:r>
              <a:r>
                <a:rPr lang="en-US" altLang="ko-KR" sz="1000" dirty="0">
                  <a:latin typeface="+mj-lt"/>
                </a:rPr>
                <a:t>/</a:t>
              </a:r>
              <a:r>
                <a:rPr lang="ko-KR" altLang="en-US" sz="1000" dirty="0">
                  <a:latin typeface="+mj-lt"/>
                </a:rPr>
                <a:t>산성수</a:t>
              </a:r>
              <a:endParaRPr lang="en-US" altLang="ko-KR" sz="1000" dirty="0">
                <a:latin typeface="+mj-lt"/>
              </a:endParaRPr>
            </a:p>
          </p:txBody>
        </p:sp>
        <p:sp>
          <p:nvSpPr>
            <p:cNvPr id="108" name="순서도: 수동 연산 107"/>
            <p:cNvSpPr/>
            <p:nvPr/>
          </p:nvSpPr>
          <p:spPr>
            <a:xfrm>
              <a:off x="7884368" y="4657853"/>
              <a:ext cx="288032" cy="496759"/>
            </a:xfrm>
            <a:prstGeom prst="flowChartManualOperation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09" name="그룹 108"/>
            <p:cNvGrpSpPr/>
            <p:nvPr/>
          </p:nvGrpSpPr>
          <p:grpSpPr>
            <a:xfrm>
              <a:off x="5419084" y="4477175"/>
              <a:ext cx="591239" cy="796265"/>
              <a:chOff x="5823180" y="4477175"/>
              <a:chExt cx="591239" cy="796265"/>
            </a:xfrm>
          </p:grpSpPr>
          <p:sp>
            <p:nvSpPr>
              <p:cNvPr id="113" name="모서리가 둥근 직사각형 112"/>
              <p:cNvSpPr/>
              <p:nvPr/>
            </p:nvSpPr>
            <p:spPr>
              <a:xfrm>
                <a:off x="5823180" y="4477175"/>
                <a:ext cx="591239" cy="796265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8" name="Rectangle 66"/>
              <p:cNvSpPr>
                <a:spLocks noChangeArrowheads="1"/>
              </p:cNvSpPr>
              <p:nvPr/>
            </p:nvSpPr>
            <p:spPr bwMode="auto">
              <a:xfrm>
                <a:off x="6212828" y="4740569"/>
                <a:ext cx="108758" cy="4762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119" name="Rectangle 64"/>
              <p:cNvSpPr>
                <a:spLocks noChangeArrowheads="1"/>
              </p:cNvSpPr>
              <p:nvPr/>
            </p:nvSpPr>
            <p:spPr bwMode="auto">
              <a:xfrm>
                <a:off x="5913033" y="4740576"/>
                <a:ext cx="108758" cy="47624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120" name="타원 119"/>
              <p:cNvSpPr/>
              <p:nvPr/>
            </p:nvSpPr>
            <p:spPr>
              <a:xfrm>
                <a:off x="6059999" y="5118608"/>
                <a:ext cx="68516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21" name="타원 120"/>
              <p:cNvSpPr/>
              <p:nvPr/>
            </p:nvSpPr>
            <p:spPr>
              <a:xfrm>
                <a:off x="5972488" y="5000978"/>
                <a:ext cx="68516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22" name="타원 121"/>
              <p:cNvSpPr/>
              <p:nvPr/>
            </p:nvSpPr>
            <p:spPr>
              <a:xfrm>
                <a:off x="6088716" y="4959567"/>
                <a:ext cx="68516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23" name="타원 122"/>
              <p:cNvSpPr/>
              <p:nvPr/>
            </p:nvSpPr>
            <p:spPr>
              <a:xfrm>
                <a:off x="5968996" y="4846448"/>
                <a:ext cx="68516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24" name="타원 123"/>
              <p:cNvSpPr/>
              <p:nvPr/>
            </p:nvSpPr>
            <p:spPr>
              <a:xfrm>
                <a:off x="6094082" y="4842573"/>
                <a:ext cx="68516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25" name="타원 124"/>
              <p:cNvSpPr/>
              <p:nvPr/>
            </p:nvSpPr>
            <p:spPr>
              <a:xfrm>
                <a:off x="6148815" y="5047900"/>
                <a:ext cx="68516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26" name="타원 125"/>
              <p:cNvSpPr/>
              <p:nvPr/>
            </p:nvSpPr>
            <p:spPr>
              <a:xfrm>
                <a:off x="6300496" y="4839303"/>
                <a:ext cx="68516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27" name="타원 126"/>
              <p:cNvSpPr/>
              <p:nvPr/>
            </p:nvSpPr>
            <p:spPr>
              <a:xfrm>
                <a:off x="6267207" y="4945642"/>
                <a:ext cx="68516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28" name="타원 127"/>
              <p:cNvSpPr/>
              <p:nvPr/>
            </p:nvSpPr>
            <p:spPr>
              <a:xfrm>
                <a:off x="6312124" y="5098193"/>
                <a:ext cx="68516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29" name="타원 128"/>
              <p:cNvSpPr/>
              <p:nvPr/>
            </p:nvSpPr>
            <p:spPr>
              <a:xfrm>
                <a:off x="5844569" y="4846448"/>
                <a:ext cx="68516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30" name="타원 129"/>
              <p:cNvSpPr/>
              <p:nvPr/>
            </p:nvSpPr>
            <p:spPr>
              <a:xfrm>
                <a:off x="5866624" y="4979535"/>
                <a:ext cx="68516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31" name="타원 130"/>
              <p:cNvSpPr/>
              <p:nvPr/>
            </p:nvSpPr>
            <p:spPr>
              <a:xfrm>
                <a:off x="5847317" y="5106613"/>
                <a:ext cx="68516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</p:grpSp>
        <p:sp>
          <p:nvSpPr>
            <p:cNvPr id="110" name="갈매기형 수장 109"/>
            <p:cNvSpPr/>
            <p:nvPr/>
          </p:nvSpPr>
          <p:spPr>
            <a:xfrm>
              <a:off x="2353010" y="4801484"/>
              <a:ext cx="360040" cy="525485"/>
            </a:xfrm>
            <a:prstGeom prst="chevron">
              <a:avLst/>
            </a:prstGeom>
            <a:solidFill>
              <a:schemeClr val="bg1">
                <a:lumMod val="75000"/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1" name="갈매기형 수장 110"/>
            <p:cNvSpPr/>
            <p:nvPr/>
          </p:nvSpPr>
          <p:spPr>
            <a:xfrm>
              <a:off x="4513250" y="4801484"/>
              <a:ext cx="360040" cy="525485"/>
            </a:xfrm>
            <a:prstGeom prst="chevron">
              <a:avLst/>
            </a:prstGeom>
            <a:solidFill>
              <a:schemeClr val="bg1">
                <a:lumMod val="75000"/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2" name="갈매기형 수장 111"/>
            <p:cNvSpPr/>
            <p:nvPr/>
          </p:nvSpPr>
          <p:spPr>
            <a:xfrm>
              <a:off x="6385458" y="4858142"/>
              <a:ext cx="360040" cy="525485"/>
            </a:xfrm>
            <a:prstGeom prst="chevron">
              <a:avLst/>
            </a:prstGeom>
            <a:solidFill>
              <a:schemeClr val="bg1">
                <a:lumMod val="75000"/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37" name="TextBox 136"/>
          <p:cNvSpPr txBox="1"/>
          <p:nvPr/>
        </p:nvSpPr>
        <p:spPr>
          <a:xfrm>
            <a:off x="2609098" y="580518"/>
            <a:ext cx="9324528" cy="1274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b="1" dirty="0">
                <a:solidFill>
                  <a:srgbClr val="606060"/>
                </a:solidFill>
              </a:rPr>
              <a:t>정수기</a:t>
            </a:r>
            <a:endParaRPr lang="en-US" altLang="ko-KR" b="1" dirty="0">
              <a:solidFill>
                <a:srgbClr val="606060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altLang="ko-KR" sz="1200" dirty="0">
                <a:solidFill>
                  <a:srgbClr val="606060"/>
                </a:solidFill>
              </a:rPr>
              <a:t>“ </a:t>
            </a:r>
            <a:r>
              <a:rPr lang="ko-KR" altLang="en-US" sz="1200" dirty="0">
                <a:solidFill>
                  <a:srgbClr val="606060"/>
                </a:solidFill>
              </a:rPr>
              <a:t>정수시스템</a:t>
            </a:r>
            <a:r>
              <a:rPr lang="en-US" altLang="ko-KR" sz="1200" dirty="0">
                <a:solidFill>
                  <a:srgbClr val="606060"/>
                </a:solidFill>
              </a:rPr>
              <a:t>(</a:t>
            </a:r>
            <a:r>
              <a:rPr lang="ko-KR" altLang="en-US" sz="1200" dirty="0">
                <a:solidFill>
                  <a:srgbClr val="606060"/>
                </a:solidFill>
              </a:rPr>
              <a:t>필터</a:t>
            </a:r>
            <a:r>
              <a:rPr lang="en-US" altLang="ko-KR" sz="1200" dirty="0">
                <a:solidFill>
                  <a:srgbClr val="606060"/>
                </a:solidFill>
              </a:rPr>
              <a:t>)</a:t>
            </a:r>
            <a:r>
              <a:rPr lang="ko-KR" altLang="en-US" sz="1200" dirty="0">
                <a:solidFill>
                  <a:srgbClr val="606060"/>
                </a:solidFill>
              </a:rPr>
              <a:t>를 이용하여 </a:t>
            </a:r>
            <a:r>
              <a:rPr lang="ko-KR" altLang="en-US" sz="1200" b="1" dirty="0">
                <a:solidFill>
                  <a:srgbClr val="606060"/>
                </a:solidFill>
              </a:rPr>
              <a:t>유해물질을 깨끗하게 거른 후 냉</a:t>
            </a:r>
            <a:r>
              <a:rPr lang="en-US" altLang="ko-KR" sz="1200" b="1" dirty="0">
                <a:solidFill>
                  <a:srgbClr val="606060"/>
                </a:solidFill>
              </a:rPr>
              <a:t>/</a:t>
            </a:r>
            <a:r>
              <a:rPr lang="ko-KR" altLang="en-US" sz="1200" b="1" dirty="0">
                <a:solidFill>
                  <a:srgbClr val="606060"/>
                </a:solidFill>
              </a:rPr>
              <a:t>온수를 만드는 제품 </a:t>
            </a:r>
            <a:r>
              <a:rPr lang="en-US" altLang="ko-KR" sz="1200" dirty="0">
                <a:solidFill>
                  <a:srgbClr val="606060"/>
                </a:solidFill>
              </a:rPr>
              <a:t>“</a:t>
            </a:r>
          </a:p>
          <a:p>
            <a:pPr algn="ctr">
              <a:lnSpc>
                <a:spcPct val="200000"/>
              </a:lnSpc>
            </a:pPr>
            <a:r>
              <a:rPr lang="en-US" altLang="ko-KR" sz="1000" dirty="0">
                <a:solidFill>
                  <a:srgbClr val="606060"/>
                </a:solidFill>
              </a:rPr>
              <a:t>[</a:t>
            </a:r>
            <a:r>
              <a:rPr lang="ko-KR" altLang="en-US" sz="1000" dirty="0">
                <a:solidFill>
                  <a:srgbClr val="606060"/>
                </a:solidFill>
              </a:rPr>
              <a:t>종류 </a:t>
            </a:r>
            <a:r>
              <a:rPr lang="en-US" altLang="ko-KR" sz="1000" dirty="0">
                <a:solidFill>
                  <a:srgbClr val="606060"/>
                </a:solidFill>
              </a:rPr>
              <a:t>: </a:t>
            </a:r>
            <a:r>
              <a:rPr lang="ko-KR" altLang="en-US" sz="1000" dirty="0">
                <a:solidFill>
                  <a:srgbClr val="606060"/>
                </a:solidFill>
              </a:rPr>
              <a:t>역삼투압</a:t>
            </a:r>
            <a:r>
              <a:rPr lang="en-US" altLang="ko-KR" sz="1000" dirty="0">
                <a:solidFill>
                  <a:srgbClr val="606060"/>
                </a:solidFill>
              </a:rPr>
              <a:t>(RO) </a:t>
            </a:r>
            <a:r>
              <a:rPr lang="ko-KR" altLang="en-US" sz="1000" dirty="0">
                <a:solidFill>
                  <a:srgbClr val="606060"/>
                </a:solidFill>
              </a:rPr>
              <a:t>정수기</a:t>
            </a:r>
            <a:r>
              <a:rPr lang="en-US" altLang="ko-KR" sz="1000" dirty="0">
                <a:solidFill>
                  <a:srgbClr val="606060"/>
                </a:solidFill>
              </a:rPr>
              <a:t>, </a:t>
            </a:r>
            <a:r>
              <a:rPr lang="ko-KR" altLang="en-US" sz="1000" dirty="0">
                <a:solidFill>
                  <a:srgbClr val="606060"/>
                </a:solidFill>
              </a:rPr>
              <a:t>중공사막</a:t>
            </a:r>
            <a:r>
              <a:rPr lang="en-US" altLang="ko-KR" sz="1000" dirty="0">
                <a:solidFill>
                  <a:srgbClr val="606060"/>
                </a:solidFill>
              </a:rPr>
              <a:t>(UF)</a:t>
            </a:r>
            <a:r>
              <a:rPr lang="ko-KR" altLang="en-US" sz="1000" dirty="0">
                <a:solidFill>
                  <a:srgbClr val="606060"/>
                </a:solidFill>
              </a:rPr>
              <a:t>정수기 등</a:t>
            </a:r>
            <a:r>
              <a:rPr lang="en-US" altLang="ko-KR" sz="1000" dirty="0">
                <a:solidFill>
                  <a:srgbClr val="606060"/>
                </a:solidFill>
              </a:rPr>
              <a:t>, </a:t>
            </a:r>
            <a:r>
              <a:rPr lang="ko-KR" altLang="en-US" sz="1000" dirty="0">
                <a:solidFill>
                  <a:srgbClr val="606060"/>
                </a:solidFill>
              </a:rPr>
              <a:t>환경부 관리</a:t>
            </a:r>
            <a:r>
              <a:rPr lang="en-US" altLang="ko-KR" sz="1000" dirty="0">
                <a:solidFill>
                  <a:srgbClr val="606060"/>
                </a:solidFill>
              </a:rPr>
              <a:t>]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2789626" y="3465293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b="1" dirty="0">
                <a:solidFill>
                  <a:srgbClr val="606060"/>
                </a:solidFill>
              </a:rPr>
              <a:t>알칼리이온수기 </a:t>
            </a:r>
            <a:endParaRPr lang="en-US" altLang="ko-KR" b="1" dirty="0">
              <a:solidFill>
                <a:srgbClr val="606060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ko-KR" altLang="en-US" sz="1100" dirty="0">
                <a:solidFill>
                  <a:srgbClr val="606060"/>
                </a:solidFill>
              </a:rPr>
              <a:t> </a:t>
            </a:r>
            <a:r>
              <a:rPr lang="en-US" altLang="ko-KR" sz="1100" dirty="0">
                <a:solidFill>
                  <a:srgbClr val="606060"/>
                </a:solidFill>
              </a:rPr>
              <a:t>“ </a:t>
            </a:r>
            <a:r>
              <a:rPr lang="ko-KR" altLang="en-US" sz="1100" dirty="0">
                <a:solidFill>
                  <a:srgbClr val="606060"/>
                </a:solidFill>
              </a:rPr>
              <a:t>정수시스템</a:t>
            </a:r>
            <a:r>
              <a:rPr lang="en-US" altLang="ko-KR" sz="1100" dirty="0">
                <a:solidFill>
                  <a:srgbClr val="606060"/>
                </a:solidFill>
              </a:rPr>
              <a:t>(</a:t>
            </a:r>
            <a:r>
              <a:rPr lang="ko-KR" altLang="en-US" sz="1100" dirty="0">
                <a:solidFill>
                  <a:srgbClr val="606060"/>
                </a:solidFill>
              </a:rPr>
              <a:t>필터</a:t>
            </a:r>
            <a:r>
              <a:rPr lang="en-US" altLang="ko-KR" sz="1100" dirty="0">
                <a:solidFill>
                  <a:srgbClr val="606060"/>
                </a:solidFill>
              </a:rPr>
              <a:t>)</a:t>
            </a:r>
            <a:r>
              <a:rPr lang="ko-KR" altLang="en-US" sz="1100" dirty="0">
                <a:solidFill>
                  <a:srgbClr val="606060"/>
                </a:solidFill>
              </a:rPr>
              <a:t>를 이용하여 </a:t>
            </a:r>
            <a:r>
              <a:rPr lang="ko-KR" altLang="en-US" sz="1100" b="1" dirty="0">
                <a:solidFill>
                  <a:srgbClr val="606060"/>
                </a:solidFill>
              </a:rPr>
              <a:t>유해물질을 깨끗하게  거른 후 이온분리를 통해 알칼리수</a:t>
            </a:r>
            <a:r>
              <a:rPr lang="en-US" altLang="ko-KR" sz="1100" b="1" dirty="0">
                <a:solidFill>
                  <a:srgbClr val="606060"/>
                </a:solidFill>
              </a:rPr>
              <a:t>/</a:t>
            </a:r>
            <a:r>
              <a:rPr lang="ko-KR" altLang="en-US" sz="1100" b="1" dirty="0">
                <a:solidFill>
                  <a:srgbClr val="606060"/>
                </a:solidFill>
              </a:rPr>
              <a:t>정수</a:t>
            </a:r>
            <a:r>
              <a:rPr lang="en-US" altLang="ko-KR" sz="1100" b="1" dirty="0">
                <a:solidFill>
                  <a:srgbClr val="606060"/>
                </a:solidFill>
              </a:rPr>
              <a:t>/</a:t>
            </a:r>
            <a:r>
              <a:rPr lang="ko-KR" altLang="en-US" sz="1100" b="1" dirty="0">
                <a:solidFill>
                  <a:srgbClr val="606060"/>
                </a:solidFill>
              </a:rPr>
              <a:t>산성수를 만드는 제품 </a:t>
            </a:r>
            <a:r>
              <a:rPr lang="en-US" altLang="ko-KR" sz="1100" dirty="0">
                <a:solidFill>
                  <a:srgbClr val="606060"/>
                </a:solidFill>
              </a:rPr>
              <a:t>“</a:t>
            </a:r>
          </a:p>
          <a:p>
            <a:pPr algn="ctr">
              <a:lnSpc>
                <a:spcPct val="200000"/>
              </a:lnSpc>
            </a:pPr>
            <a:r>
              <a:rPr lang="en-US" altLang="ko-KR" sz="1000" dirty="0">
                <a:solidFill>
                  <a:srgbClr val="606060"/>
                </a:solidFill>
              </a:rPr>
              <a:t>(</a:t>
            </a:r>
            <a:r>
              <a:rPr lang="ko-KR" altLang="en-US" sz="1000" dirty="0">
                <a:solidFill>
                  <a:srgbClr val="0000FF"/>
                </a:solidFill>
              </a:rPr>
              <a:t>참조</a:t>
            </a:r>
            <a:r>
              <a:rPr lang="en-US" altLang="ko-KR" sz="1000" dirty="0">
                <a:solidFill>
                  <a:srgbClr val="0000FF"/>
                </a:solidFill>
              </a:rPr>
              <a:t>: </a:t>
            </a:r>
            <a:r>
              <a:rPr lang="ko-KR" altLang="en-US" sz="1000" dirty="0">
                <a:solidFill>
                  <a:srgbClr val="0000FF"/>
                </a:solidFill>
              </a:rPr>
              <a:t>한국에서 알칼리수는 </a:t>
            </a:r>
            <a:r>
              <a:rPr lang="ko-KR" altLang="en-US" sz="1000" dirty="0">
                <a:solidFill>
                  <a:srgbClr val="606060"/>
                </a:solidFill>
              </a:rPr>
              <a:t>효능효과가 있는 기능성 </a:t>
            </a:r>
            <a:r>
              <a:rPr lang="ko-KR" altLang="en-US" sz="1000" dirty="0">
                <a:solidFill>
                  <a:srgbClr val="0000FF"/>
                </a:solidFill>
              </a:rPr>
              <a:t>물로 인정</a:t>
            </a:r>
            <a:r>
              <a:rPr lang="en-US" altLang="ko-KR" sz="1000" dirty="0">
                <a:solidFill>
                  <a:srgbClr val="0000FF"/>
                </a:solidFill>
              </a:rPr>
              <a:t>,</a:t>
            </a:r>
            <a:r>
              <a:rPr lang="ko-KR" altLang="en-US" sz="1000" dirty="0">
                <a:solidFill>
                  <a:srgbClr val="0000FF"/>
                </a:solidFill>
              </a:rPr>
              <a:t> 한국식약처 </a:t>
            </a:r>
            <a:r>
              <a:rPr lang="ko-KR" altLang="en-US" sz="1000" dirty="0">
                <a:solidFill>
                  <a:srgbClr val="606060"/>
                </a:solidFill>
              </a:rPr>
              <a:t>관리 품목</a:t>
            </a:r>
            <a:r>
              <a:rPr lang="en-US" altLang="ko-KR" sz="1000" dirty="0">
                <a:solidFill>
                  <a:srgbClr val="606060"/>
                </a:solidFill>
              </a:rPr>
              <a:t>)</a:t>
            </a:r>
          </a:p>
        </p:txBody>
      </p:sp>
      <p:sp>
        <p:nvSpPr>
          <p:cNvPr id="141" name="직사각형 140"/>
          <p:cNvSpPr/>
          <p:nvPr/>
        </p:nvSpPr>
        <p:spPr>
          <a:xfrm>
            <a:off x="8150538" y="4864581"/>
            <a:ext cx="657598" cy="2976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타원 141"/>
          <p:cNvSpPr/>
          <p:nvPr/>
        </p:nvSpPr>
        <p:spPr bwMode="auto">
          <a:xfrm>
            <a:off x="8231424" y="4886359"/>
            <a:ext cx="223557" cy="23495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휴먼둥근헤드라인" pitchFamily="18" charset="-127"/>
                <a:ea typeface="휴먼둥근헤드라인" pitchFamily="18" charset="-127"/>
              </a:rPr>
              <a:t>+</a:t>
            </a:r>
            <a:endParaRPr lang="ko-KR" altLang="en-US" b="1" dirty="0">
              <a:solidFill>
                <a:schemeClr val="accent6">
                  <a:lumMod val="40000"/>
                  <a:lumOff val="60000"/>
                </a:schemeClr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143" name="타원 142"/>
          <p:cNvSpPr/>
          <p:nvPr/>
        </p:nvSpPr>
        <p:spPr bwMode="auto">
          <a:xfrm>
            <a:off x="8532922" y="4886359"/>
            <a:ext cx="223557" cy="23495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휴먼둥근헤드라인" pitchFamily="18" charset="-127"/>
                <a:ea typeface="휴먼둥근헤드라인" pitchFamily="18" charset="-127"/>
              </a:rPr>
              <a:t>-</a:t>
            </a:r>
            <a:endParaRPr lang="ko-KR" altLang="en-US" b="1" dirty="0">
              <a:solidFill>
                <a:schemeClr val="accent5">
                  <a:lumMod val="40000"/>
                  <a:lumOff val="60000"/>
                </a:schemeClr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144" name="슬라이드 번호 개체 틀 1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5</a:t>
            </a:fld>
            <a:endParaRPr lang="ko-KR" altLang="en-US"/>
          </a:p>
        </p:txBody>
      </p:sp>
      <p:grpSp>
        <p:nvGrpSpPr>
          <p:cNvPr id="145" name="그룹 144"/>
          <p:cNvGrpSpPr/>
          <p:nvPr/>
        </p:nvGrpSpPr>
        <p:grpSpPr>
          <a:xfrm>
            <a:off x="335360" y="148597"/>
            <a:ext cx="2160240" cy="461665"/>
            <a:chOff x="467544" y="188640"/>
            <a:chExt cx="2160240" cy="4616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6" name="직사각형 145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>
                  <a:solidFill>
                    <a:schemeClr val="bg1"/>
                  </a:solidFill>
                </a:rPr>
                <a:t>생성원리</a:t>
              </a:r>
              <a:endParaRPr lang="ko-KR" altLang="en-US" sz="2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9" name="그림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05" y="1923172"/>
            <a:ext cx="2685640" cy="31546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89844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84"/>
          <p:cNvGrpSpPr>
            <a:grpSpLocks/>
          </p:cNvGrpSpPr>
          <p:nvPr/>
        </p:nvGrpSpPr>
        <p:grpSpPr bwMode="auto">
          <a:xfrm>
            <a:off x="1199457" y="2260852"/>
            <a:ext cx="9649072" cy="4408508"/>
            <a:chOff x="1158039" y="2228906"/>
            <a:chExt cx="6983767" cy="4087875"/>
          </a:xfrm>
        </p:grpSpPr>
        <p:pic>
          <p:nvPicPr>
            <p:cNvPr id="9" name="Picture 2" descr="C:\Documents and Settings\Administrator\Local Settings\Temporary Internet Files\Content.IE5\O05VQYD3\MCj04300610000[1].wmf"/>
            <p:cNvPicPr>
              <a:picLocks noChangeAspect="1" noChangeArrowheads="1"/>
            </p:cNvPicPr>
            <p:nvPr/>
          </p:nvPicPr>
          <p:blipFill>
            <a:blip r:embed="rId2" cstate="print"/>
            <a:srcRect t="53088"/>
            <a:stretch>
              <a:fillRect/>
            </a:stretch>
          </p:blipFill>
          <p:spPr bwMode="auto">
            <a:xfrm>
              <a:off x="6463136" y="4258004"/>
              <a:ext cx="1583599" cy="759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2" descr="C:\Documents and Settings\Administrator\Local Settings\Temporary Internet Files\Content.IE5\O05VQYD3\MCj04300610000[1].wmf"/>
            <p:cNvPicPr>
              <a:picLocks noChangeAspect="1" noChangeArrowheads="1"/>
            </p:cNvPicPr>
            <p:nvPr/>
          </p:nvPicPr>
          <p:blipFill>
            <a:blip r:embed="rId2" cstate="print"/>
            <a:srcRect t="53088"/>
            <a:stretch>
              <a:fillRect/>
            </a:stretch>
          </p:blipFill>
          <p:spPr bwMode="auto">
            <a:xfrm>
              <a:off x="6376046" y="2228906"/>
              <a:ext cx="1583599" cy="759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직사각형 183"/>
            <p:cNvSpPr>
              <a:spLocks noChangeArrowheads="1"/>
            </p:cNvSpPr>
            <p:nvPr/>
          </p:nvSpPr>
          <p:spPr bwMode="auto">
            <a:xfrm>
              <a:off x="6572270" y="2495403"/>
              <a:ext cx="1569536" cy="369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dirty="0">
                  <a:solidFill>
                    <a:srgbClr val="606060"/>
                  </a:solidFill>
                  <a:latin typeface="맑은 고딕" pitchFamily="50" charset="-127"/>
                  <a:ea typeface="맑은 고딕" pitchFamily="50" charset="-127"/>
                </a:rPr>
                <a:t>알칼리이온수</a:t>
              </a:r>
            </a:p>
          </p:txBody>
        </p:sp>
        <p:sp>
          <p:nvSpPr>
            <p:cNvPr id="12" name="줄무늬가 있는 오른쪽 화살표 11"/>
            <p:cNvSpPr/>
            <p:nvPr/>
          </p:nvSpPr>
          <p:spPr>
            <a:xfrm rot="900000">
              <a:off x="4966150" y="4594317"/>
              <a:ext cx="1933422" cy="1025541"/>
            </a:xfrm>
            <a:prstGeom prst="stripedRight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" name="줄무늬가 있는 오른쪽 화살표 12"/>
            <p:cNvSpPr/>
            <p:nvPr/>
          </p:nvSpPr>
          <p:spPr>
            <a:xfrm rot="20700000">
              <a:off x="4970913" y="3505276"/>
              <a:ext cx="1933422" cy="1055704"/>
            </a:xfrm>
            <a:prstGeom prst="stripedRight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" name="줄무늬가 있는 오른쪽 화살표 13"/>
            <p:cNvSpPr/>
            <p:nvPr/>
          </p:nvSpPr>
          <p:spPr>
            <a:xfrm>
              <a:off x="2037444" y="3902157"/>
              <a:ext cx="1723889" cy="1339871"/>
            </a:xfrm>
            <a:prstGeom prst="stripedRight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" name="AutoShape 61"/>
            <p:cNvSpPr>
              <a:spLocks noChangeArrowheads="1"/>
            </p:cNvSpPr>
            <p:nvPr/>
          </p:nvSpPr>
          <p:spPr bwMode="auto">
            <a:xfrm>
              <a:off x="3935944" y="3876756"/>
              <a:ext cx="1630233" cy="1374796"/>
            </a:xfrm>
            <a:prstGeom prst="flowChartAlternateProcess">
              <a:avLst/>
            </a:prstGeom>
            <a:solidFill>
              <a:schemeClr val="bg1">
                <a:lumMod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 altLang="ko-KR" sz="1400" dirty="0"/>
            </a:p>
          </p:txBody>
        </p:sp>
        <p:grpSp>
          <p:nvGrpSpPr>
            <p:cNvPr id="16" name="그룹 175"/>
            <p:cNvGrpSpPr>
              <a:grpSpLocks/>
            </p:cNvGrpSpPr>
            <p:nvPr/>
          </p:nvGrpSpPr>
          <p:grpSpPr bwMode="auto">
            <a:xfrm>
              <a:off x="2127925" y="3348111"/>
              <a:ext cx="498037" cy="2397162"/>
              <a:chOff x="2458850" y="2816893"/>
              <a:chExt cx="498037" cy="2397162"/>
            </a:xfrm>
          </p:grpSpPr>
          <p:sp>
            <p:nvSpPr>
              <p:cNvPr id="64" name="타원 63"/>
              <p:cNvSpPr/>
              <p:nvPr/>
            </p:nvSpPr>
            <p:spPr>
              <a:xfrm>
                <a:off x="2471549" y="4253602"/>
                <a:ext cx="452402" cy="450857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1200" b="1" dirty="0">
                    <a:latin typeface="휴먼둥근헤드라인" pitchFamily="18" charset="-127"/>
                    <a:ea typeface="휴먼둥근헤드라인" pitchFamily="18" charset="-127"/>
                  </a:rPr>
                  <a:t>+</a:t>
                </a:r>
                <a:endParaRPr lang="ko-KR" altLang="en-US" sz="1200" b="1" dirty="0">
                  <a:latin typeface="휴먼둥근헤드라인" pitchFamily="18" charset="-127"/>
                  <a:ea typeface="휴먼둥근헤드라인" pitchFamily="18" charset="-127"/>
                </a:endParaRPr>
              </a:p>
            </p:txBody>
          </p:sp>
          <p:sp>
            <p:nvSpPr>
              <p:cNvPr id="65" name="타원 64"/>
              <p:cNvSpPr/>
              <p:nvPr/>
            </p:nvSpPr>
            <p:spPr>
              <a:xfrm>
                <a:off x="2458850" y="4761610"/>
                <a:ext cx="452402" cy="452445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1200" b="1" dirty="0">
                    <a:latin typeface="휴먼둥근헤드라인" pitchFamily="18" charset="-127"/>
                    <a:ea typeface="휴먼둥근헤드라인" pitchFamily="18" charset="-127"/>
                  </a:rPr>
                  <a:t>-</a:t>
                </a:r>
                <a:endParaRPr lang="ko-KR" altLang="en-US" sz="1200" b="1" dirty="0">
                  <a:latin typeface="휴먼둥근헤드라인" pitchFamily="18" charset="-127"/>
                  <a:ea typeface="휴먼둥근헤드라인" pitchFamily="18" charset="-127"/>
                </a:endParaRPr>
              </a:p>
            </p:txBody>
          </p:sp>
          <p:grpSp>
            <p:nvGrpSpPr>
              <p:cNvPr id="66" name="그룹 132"/>
              <p:cNvGrpSpPr>
                <a:grpSpLocks/>
              </p:cNvGrpSpPr>
              <p:nvPr/>
            </p:nvGrpSpPr>
            <p:grpSpPr bwMode="auto">
              <a:xfrm>
                <a:off x="2471548" y="3759883"/>
                <a:ext cx="485339" cy="450857"/>
                <a:chOff x="2471548" y="3317923"/>
                <a:chExt cx="485339" cy="450857"/>
              </a:xfrm>
            </p:grpSpPr>
            <p:sp>
              <p:nvSpPr>
                <p:cNvPr id="73" name="타원 72"/>
                <p:cNvSpPr/>
                <p:nvPr/>
              </p:nvSpPr>
              <p:spPr>
                <a:xfrm>
                  <a:off x="2471548" y="3317923"/>
                  <a:ext cx="452402" cy="450857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500" b="1" dirty="0"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  <p:sp>
              <p:nvSpPr>
                <p:cNvPr id="74" name="직사각형 131"/>
                <p:cNvSpPr>
                  <a:spLocks noChangeArrowheads="1"/>
                </p:cNvSpPr>
                <p:nvPr/>
              </p:nvSpPr>
              <p:spPr bwMode="auto">
                <a:xfrm>
                  <a:off x="2474101" y="3390384"/>
                  <a:ext cx="482786" cy="277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200" b="1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H</a:t>
                  </a:r>
                  <a:r>
                    <a:rPr lang="en-US" altLang="ko-KR" sz="1200" b="1" baseline="-2500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2</a:t>
                  </a:r>
                  <a:r>
                    <a:rPr lang="en-US" altLang="ko-KR" sz="1200" b="1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O</a:t>
                  </a:r>
                  <a:endParaRPr lang="ko-KR" altLang="en-US" sz="1200" b="1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67" name="그룹 133"/>
              <p:cNvGrpSpPr>
                <a:grpSpLocks/>
              </p:cNvGrpSpPr>
              <p:nvPr/>
            </p:nvGrpSpPr>
            <p:grpSpPr bwMode="auto">
              <a:xfrm>
                <a:off x="2471548" y="2816893"/>
                <a:ext cx="452402" cy="452444"/>
                <a:chOff x="2471548" y="3317273"/>
                <a:chExt cx="452402" cy="452444"/>
              </a:xfrm>
            </p:grpSpPr>
            <p:sp>
              <p:nvSpPr>
                <p:cNvPr id="71" name="타원 70"/>
                <p:cNvSpPr/>
                <p:nvPr/>
              </p:nvSpPr>
              <p:spPr>
                <a:xfrm>
                  <a:off x="2471548" y="3317273"/>
                  <a:ext cx="452402" cy="452444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500" b="1" dirty="0"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  <p:sp>
              <p:nvSpPr>
                <p:cNvPr id="72" name="직사각형 135"/>
                <p:cNvSpPr>
                  <a:spLocks noChangeArrowheads="1"/>
                </p:cNvSpPr>
                <p:nvPr/>
              </p:nvSpPr>
              <p:spPr bwMode="auto">
                <a:xfrm>
                  <a:off x="2535931" y="3390384"/>
                  <a:ext cx="376996" cy="277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H</a:t>
                  </a:r>
                  <a:r>
                    <a:rPr lang="en-US" altLang="ko-KR" sz="1200" b="1" baseline="30000" dirty="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+</a:t>
                  </a:r>
                  <a:endParaRPr lang="ko-KR" altLang="en-US" sz="1200" b="1" baseline="30000" dirty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68" name="그룹 136"/>
              <p:cNvGrpSpPr>
                <a:grpSpLocks/>
              </p:cNvGrpSpPr>
              <p:nvPr/>
            </p:nvGrpSpPr>
            <p:grpSpPr bwMode="auto">
              <a:xfrm>
                <a:off x="2463773" y="3286800"/>
                <a:ext cx="465155" cy="450857"/>
                <a:chOff x="2463773" y="3317915"/>
                <a:chExt cx="465155" cy="450857"/>
              </a:xfrm>
            </p:grpSpPr>
            <p:sp>
              <p:nvSpPr>
                <p:cNvPr id="69" name="타원 68"/>
                <p:cNvSpPr/>
                <p:nvPr/>
              </p:nvSpPr>
              <p:spPr>
                <a:xfrm>
                  <a:off x="2471549" y="3317915"/>
                  <a:ext cx="452402" cy="450857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500" b="1" dirty="0"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  <p:sp>
              <p:nvSpPr>
                <p:cNvPr id="70" name="직사각형 138"/>
                <p:cNvSpPr>
                  <a:spLocks noChangeArrowheads="1"/>
                </p:cNvSpPr>
                <p:nvPr/>
              </p:nvSpPr>
              <p:spPr bwMode="auto">
                <a:xfrm>
                  <a:off x="2463773" y="3390384"/>
                  <a:ext cx="465155" cy="277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200" b="1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OH</a:t>
                  </a:r>
                  <a:r>
                    <a:rPr lang="en-US" altLang="ko-KR" sz="1200" b="1" baseline="3000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-</a:t>
                  </a:r>
                  <a:endParaRPr lang="ko-KR" altLang="en-US" sz="1200" b="1" baseline="3000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</p:grpSp>
        <p:sp>
          <p:nvSpPr>
            <p:cNvPr id="17" name="직사각형 16"/>
            <p:cNvSpPr/>
            <p:nvPr/>
          </p:nvSpPr>
          <p:spPr>
            <a:xfrm>
              <a:off x="3653392" y="3009001"/>
              <a:ext cx="2703298" cy="78484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[- </a:t>
              </a: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극실 반응</a:t>
              </a: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]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2H</a:t>
              </a:r>
              <a:r>
                <a:rPr lang="en-US" altLang="ko-KR" sz="1000" baseline="-25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O +  2e → 2OH</a:t>
              </a:r>
              <a:r>
                <a:rPr lang="en-US" altLang="ko-KR" sz="1000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+ 2H</a:t>
              </a:r>
              <a:r>
                <a:rPr lang="en-US" altLang="ko-KR" sz="1000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+ 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+  2e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              → </a:t>
              </a:r>
              <a:r>
                <a:rPr lang="en-US" altLang="ko-KR" sz="1000" b="1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2OH</a:t>
              </a:r>
              <a:r>
                <a:rPr lang="en-US" altLang="ko-KR" sz="1000" b="1" baseline="30000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en-US" altLang="ko-KR" sz="1000" b="1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+ H</a:t>
              </a:r>
              <a:r>
                <a:rPr lang="en-US" altLang="ko-KR" sz="1000" b="1" baseline="-25000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 </a:t>
              </a:r>
              <a:r>
                <a:rPr lang="en-US" altLang="ko-KR" sz="1000" b="1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↑</a:t>
              </a:r>
              <a:r>
                <a:rPr lang="en-US" altLang="ko-KR" sz="1000" b="1" baseline="-25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endPara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661328" y="5291241"/>
              <a:ext cx="3227133" cy="101567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[+</a:t>
              </a: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극실 반응</a:t>
              </a: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]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2H</a:t>
              </a:r>
              <a:r>
                <a:rPr lang="en-US" altLang="ko-KR" sz="1000" baseline="-25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O  -  4e → 2H</a:t>
              </a:r>
              <a:r>
                <a:rPr lang="en-US" altLang="ko-KR" sz="1000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+  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+</a:t>
              </a:r>
              <a:r>
                <a:rPr lang="en-US" altLang="ko-KR" sz="1000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2OH</a:t>
              </a:r>
              <a:r>
                <a:rPr lang="en-US" altLang="ko-KR" sz="1000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-  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-  4e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              → 2H</a:t>
              </a:r>
              <a:r>
                <a:rPr lang="en-US" altLang="ko-KR" sz="1000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+ 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+ 2H</a:t>
              </a:r>
              <a:r>
                <a:rPr lang="en-US" altLang="ko-KR" sz="1000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+  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+</a:t>
              </a:r>
              <a:r>
                <a:rPr lang="en-US" altLang="ko-KR" sz="1000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O</a:t>
              </a:r>
              <a:r>
                <a:rPr lang="en-US" altLang="ko-KR" sz="1000" baseline="-25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en-US" altLang="ko-KR" sz="1000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↑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              →  </a:t>
              </a:r>
              <a:r>
                <a:rPr lang="en-US" altLang="ko-KR" sz="1000" b="1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4H</a:t>
              </a:r>
              <a:r>
                <a:rPr lang="en-US" altLang="ko-KR" sz="1000" b="1" baseline="30000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+ </a:t>
              </a:r>
              <a:r>
                <a:rPr lang="en-US" altLang="ko-KR" sz="1000" b="1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+ </a:t>
              </a:r>
              <a:r>
                <a:rPr lang="en-US" altLang="ko-KR" sz="1000" b="1" baseline="30000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b="1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O</a:t>
              </a:r>
              <a:r>
                <a:rPr lang="en-US" altLang="ko-KR" sz="1000" b="1" baseline="-25000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en-US" altLang="ko-KR" sz="1000" b="1" baseline="30000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 b="1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↑</a:t>
              </a:r>
              <a:endParaRPr lang="ko-KR" altLang="en-US" sz="1000" b="1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9" name="그룹 174"/>
            <p:cNvGrpSpPr>
              <a:grpSpLocks/>
            </p:cNvGrpSpPr>
            <p:nvPr/>
          </p:nvGrpSpPr>
          <p:grpSpPr bwMode="auto">
            <a:xfrm>
              <a:off x="6748772" y="2873441"/>
              <a:ext cx="1236564" cy="1462110"/>
              <a:chOff x="6374303" y="2777641"/>
              <a:chExt cx="1236564" cy="1462110"/>
            </a:xfrm>
          </p:grpSpPr>
          <p:sp>
            <p:nvSpPr>
              <p:cNvPr id="50" name="사다리꼴 49"/>
              <p:cNvSpPr/>
              <p:nvPr/>
            </p:nvSpPr>
            <p:spPr>
              <a:xfrm rot="10800000">
                <a:off x="6374303" y="2777641"/>
                <a:ext cx="1236564" cy="1462110"/>
              </a:xfrm>
              <a:prstGeom prst="trapezoid">
                <a:avLst/>
              </a:prstGeom>
              <a:solidFill>
                <a:schemeClr val="bg1">
                  <a:lumMod val="50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51" name="타원 50"/>
              <p:cNvSpPr/>
              <p:nvPr/>
            </p:nvSpPr>
            <p:spPr>
              <a:xfrm>
                <a:off x="7038848" y="3367635"/>
                <a:ext cx="372574" cy="37261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1200" b="1" dirty="0">
                    <a:latin typeface="휴먼둥근헤드라인" pitchFamily="18" charset="-127"/>
                    <a:ea typeface="휴먼둥근헤드라인" pitchFamily="18" charset="-127"/>
                  </a:rPr>
                  <a:t>+</a:t>
                </a:r>
                <a:endParaRPr lang="ko-KR" altLang="en-US" sz="1200" b="1" dirty="0">
                  <a:latin typeface="휴먼둥근헤드라인" pitchFamily="18" charset="-127"/>
                  <a:ea typeface="휴먼둥근헤드라인" pitchFamily="18" charset="-127"/>
                </a:endParaRPr>
              </a:p>
            </p:txBody>
          </p:sp>
          <p:grpSp>
            <p:nvGrpSpPr>
              <p:cNvPr id="52" name="그룹 144"/>
              <p:cNvGrpSpPr>
                <a:grpSpLocks/>
              </p:cNvGrpSpPr>
              <p:nvPr/>
            </p:nvGrpSpPr>
            <p:grpSpPr bwMode="auto">
              <a:xfrm>
                <a:off x="6759537" y="3818492"/>
                <a:ext cx="482787" cy="372609"/>
                <a:chOff x="2465392" y="3356847"/>
                <a:chExt cx="482787" cy="372609"/>
              </a:xfrm>
            </p:grpSpPr>
            <p:sp>
              <p:nvSpPr>
                <p:cNvPr id="62" name="타원 61"/>
                <p:cNvSpPr/>
                <p:nvPr/>
              </p:nvSpPr>
              <p:spPr>
                <a:xfrm>
                  <a:off x="2511497" y="3356847"/>
                  <a:ext cx="373885" cy="372609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500" b="1" dirty="0"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  <p:sp>
              <p:nvSpPr>
                <p:cNvPr id="63" name="직사각형 146"/>
                <p:cNvSpPr>
                  <a:spLocks noChangeArrowheads="1"/>
                </p:cNvSpPr>
                <p:nvPr/>
              </p:nvSpPr>
              <p:spPr bwMode="auto">
                <a:xfrm>
                  <a:off x="2465392" y="3390384"/>
                  <a:ext cx="482787" cy="277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200" b="1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H</a:t>
                  </a:r>
                  <a:r>
                    <a:rPr lang="en-US" altLang="ko-KR" sz="1200" b="1" baseline="-2500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2</a:t>
                  </a:r>
                  <a:r>
                    <a:rPr lang="en-US" altLang="ko-KR" sz="1200" b="1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O</a:t>
                  </a:r>
                  <a:endParaRPr lang="ko-KR" altLang="en-US" sz="1200" b="1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3" name="그룹 147"/>
              <p:cNvGrpSpPr>
                <a:grpSpLocks/>
              </p:cNvGrpSpPr>
              <p:nvPr/>
            </p:nvGrpSpPr>
            <p:grpSpPr bwMode="auto">
              <a:xfrm>
                <a:off x="6534668" y="3372397"/>
                <a:ext cx="465155" cy="372609"/>
                <a:chOff x="2463773" y="3356522"/>
                <a:chExt cx="465155" cy="372609"/>
              </a:xfrm>
            </p:grpSpPr>
            <p:sp>
              <p:nvSpPr>
                <p:cNvPr id="60" name="타원 59"/>
                <p:cNvSpPr/>
                <p:nvPr/>
              </p:nvSpPr>
              <p:spPr>
                <a:xfrm>
                  <a:off x="2510789" y="3356522"/>
                  <a:ext cx="372574" cy="372609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500" b="1" dirty="0"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  <p:sp>
              <p:nvSpPr>
                <p:cNvPr id="61" name="직사각형 149"/>
                <p:cNvSpPr>
                  <a:spLocks noChangeArrowheads="1"/>
                </p:cNvSpPr>
                <p:nvPr/>
              </p:nvSpPr>
              <p:spPr bwMode="auto">
                <a:xfrm>
                  <a:off x="2463773" y="3390384"/>
                  <a:ext cx="465155" cy="277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200" b="1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OH</a:t>
                  </a:r>
                  <a:r>
                    <a:rPr lang="en-US" altLang="ko-KR" sz="1200" b="1" baseline="3000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-</a:t>
                  </a:r>
                  <a:endParaRPr lang="ko-KR" altLang="en-US" sz="1200" b="1" baseline="3000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4" name="그룹 171"/>
              <p:cNvGrpSpPr>
                <a:grpSpLocks/>
              </p:cNvGrpSpPr>
              <p:nvPr/>
            </p:nvGrpSpPr>
            <p:grpSpPr bwMode="auto">
              <a:xfrm>
                <a:off x="6523089" y="2901041"/>
                <a:ext cx="373885" cy="373920"/>
                <a:chOff x="6523089" y="2901041"/>
                <a:chExt cx="373885" cy="373920"/>
              </a:xfrm>
            </p:grpSpPr>
            <p:sp>
              <p:nvSpPr>
                <p:cNvPr id="58" name="타원 57"/>
                <p:cNvSpPr/>
                <p:nvPr/>
              </p:nvSpPr>
              <p:spPr>
                <a:xfrm>
                  <a:off x="6523089" y="2901041"/>
                  <a:ext cx="373885" cy="373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500" b="1" dirty="0"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  <p:sp>
              <p:nvSpPr>
                <p:cNvPr id="59" name="직사각형 159"/>
                <p:cNvSpPr>
                  <a:spLocks noChangeArrowheads="1"/>
                </p:cNvSpPr>
                <p:nvPr/>
              </p:nvSpPr>
              <p:spPr bwMode="auto">
                <a:xfrm>
                  <a:off x="6560494" y="2935996"/>
                  <a:ext cx="303264" cy="277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H</a:t>
                  </a:r>
                  <a:endParaRPr lang="ko-KR" altLang="en-US" sz="1200" b="1" baseline="30000" dirty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5" name="그룹 170"/>
              <p:cNvGrpSpPr>
                <a:grpSpLocks/>
              </p:cNvGrpSpPr>
              <p:nvPr/>
            </p:nvGrpSpPr>
            <p:grpSpPr bwMode="auto">
              <a:xfrm>
                <a:off x="7065972" y="2893104"/>
                <a:ext cx="404740" cy="373920"/>
                <a:chOff x="7031136" y="2901813"/>
                <a:chExt cx="404740" cy="373920"/>
              </a:xfrm>
            </p:grpSpPr>
            <p:sp>
              <p:nvSpPr>
                <p:cNvPr id="56" name="타원 55"/>
                <p:cNvSpPr/>
                <p:nvPr/>
              </p:nvSpPr>
              <p:spPr>
                <a:xfrm>
                  <a:off x="7031136" y="2901813"/>
                  <a:ext cx="373887" cy="37392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500" b="1" dirty="0"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  <p:sp>
              <p:nvSpPr>
                <p:cNvPr id="57" name="직사각형 161"/>
                <p:cNvSpPr>
                  <a:spLocks noChangeArrowheads="1"/>
                </p:cNvSpPr>
                <p:nvPr/>
              </p:nvSpPr>
              <p:spPr bwMode="auto">
                <a:xfrm>
                  <a:off x="7073305" y="2927287"/>
                  <a:ext cx="362571" cy="277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200" b="1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H</a:t>
                  </a:r>
                  <a:r>
                    <a:rPr lang="en-US" altLang="ko-KR" sz="1200" b="1" baseline="-2500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2</a:t>
                  </a:r>
                  <a:endParaRPr lang="ko-KR" altLang="en-US" sz="1200" b="1" baseline="-2500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</p:grpSp>
        <p:grpSp>
          <p:nvGrpSpPr>
            <p:cNvPr id="20" name="그룹 177"/>
            <p:cNvGrpSpPr>
              <a:grpSpLocks/>
            </p:cNvGrpSpPr>
            <p:nvPr/>
          </p:nvGrpSpPr>
          <p:grpSpPr bwMode="auto">
            <a:xfrm>
              <a:off x="6793219" y="4854671"/>
              <a:ext cx="1236564" cy="1462110"/>
              <a:chOff x="9144537" y="3948973"/>
              <a:chExt cx="1236564" cy="1462110"/>
            </a:xfrm>
          </p:grpSpPr>
          <p:sp>
            <p:nvSpPr>
              <p:cNvPr id="36" name="사다리꼴 35"/>
              <p:cNvSpPr/>
              <p:nvPr/>
            </p:nvSpPr>
            <p:spPr>
              <a:xfrm rot="10800000">
                <a:off x="9144537" y="3948973"/>
                <a:ext cx="1236564" cy="1462110"/>
              </a:xfrm>
              <a:prstGeom prst="trapezoid">
                <a:avLst/>
              </a:prstGeom>
              <a:solidFill>
                <a:schemeClr val="bg1">
                  <a:lumMod val="50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7" name="타원 36"/>
              <p:cNvSpPr/>
              <p:nvPr/>
            </p:nvSpPr>
            <p:spPr>
              <a:xfrm>
                <a:off x="9817019" y="4550218"/>
                <a:ext cx="372574" cy="373921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1200" b="1" dirty="0">
                    <a:latin typeface="휴먼둥근헤드라인" pitchFamily="18" charset="-127"/>
                    <a:ea typeface="휴먼둥근헤드라인" pitchFamily="18" charset="-127"/>
                  </a:rPr>
                  <a:t>-</a:t>
                </a:r>
                <a:endParaRPr lang="ko-KR" altLang="en-US" sz="1200" b="1" dirty="0">
                  <a:latin typeface="휴먼둥근헤드라인" pitchFamily="18" charset="-127"/>
                  <a:ea typeface="휴먼둥근헤드라인" pitchFamily="18" charset="-127"/>
                </a:endParaRPr>
              </a:p>
            </p:txBody>
          </p:sp>
          <p:grpSp>
            <p:nvGrpSpPr>
              <p:cNvPr id="38" name="그룹 151"/>
              <p:cNvGrpSpPr>
                <a:grpSpLocks/>
              </p:cNvGrpSpPr>
              <p:nvPr/>
            </p:nvGrpSpPr>
            <p:grpSpPr bwMode="auto">
              <a:xfrm>
                <a:off x="9528679" y="4978710"/>
                <a:ext cx="482786" cy="372609"/>
                <a:chOff x="2474101" y="3357192"/>
                <a:chExt cx="482786" cy="372609"/>
              </a:xfrm>
            </p:grpSpPr>
            <p:sp>
              <p:nvSpPr>
                <p:cNvPr id="48" name="타원 47"/>
                <p:cNvSpPr/>
                <p:nvPr/>
              </p:nvSpPr>
              <p:spPr>
                <a:xfrm>
                  <a:off x="2511774" y="3357192"/>
                  <a:ext cx="373885" cy="372609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500" b="1" dirty="0"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  <p:sp>
              <p:nvSpPr>
                <p:cNvPr id="49" name="직사각형 153"/>
                <p:cNvSpPr>
                  <a:spLocks noChangeArrowheads="1"/>
                </p:cNvSpPr>
                <p:nvPr/>
              </p:nvSpPr>
              <p:spPr bwMode="auto">
                <a:xfrm>
                  <a:off x="2474101" y="3390384"/>
                  <a:ext cx="482786" cy="277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200" b="1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H</a:t>
                  </a:r>
                  <a:r>
                    <a:rPr lang="en-US" altLang="ko-KR" sz="1200" b="1" baseline="-2500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2</a:t>
                  </a:r>
                  <a:r>
                    <a:rPr lang="en-US" altLang="ko-KR" sz="1200" b="1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O</a:t>
                  </a:r>
                  <a:endParaRPr lang="ko-KR" altLang="en-US" sz="1200" b="1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39" name="그룹 154"/>
              <p:cNvGrpSpPr>
                <a:grpSpLocks/>
              </p:cNvGrpSpPr>
              <p:nvPr/>
            </p:nvGrpSpPr>
            <p:grpSpPr bwMode="auto">
              <a:xfrm>
                <a:off x="9352056" y="4545454"/>
                <a:ext cx="400820" cy="373920"/>
                <a:chOff x="2512107" y="3356369"/>
                <a:chExt cx="400820" cy="373920"/>
              </a:xfrm>
            </p:grpSpPr>
            <p:sp>
              <p:nvSpPr>
                <p:cNvPr id="46" name="타원 45"/>
                <p:cNvSpPr/>
                <p:nvPr/>
              </p:nvSpPr>
              <p:spPr>
                <a:xfrm>
                  <a:off x="2512107" y="3356369"/>
                  <a:ext cx="373885" cy="37392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500" b="1" dirty="0"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  <p:sp>
              <p:nvSpPr>
                <p:cNvPr id="47" name="직사각형 156"/>
                <p:cNvSpPr>
                  <a:spLocks noChangeArrowheads="1"/>
                </p:cNvSpPr>
                <p:nvPr/>
              </p:nvSpPr>
              <p:spPr bwMode="auto">
                <a:xfrm>
                  <a:off x="2535931" y="3390384"/>
                  <a:ext cx="376996" cy="277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200" b="1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H</a:t>
                  </a:r>
                  <a:r>
                    <a:rPr lang="en-US" altLang="ko-KR" sz="1200" b="1" baseline="3000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+</a:t>
                  </a:r>
                  <a:endParaRPr lang="ko-KR" altLang="en-US" sz="1200" b="1" baseline="3000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40" name="그룹 173"/>
              <p:cNvGrpSpPr>
                <a:grpSpLocks/>
              </p:cNvGrpSpPr>
              <p:nvPr/>
            </p:nvGrpSpPr>
            <p:grpSpPr bwMode="auto">
              <a:xfrm>
                <a:off x="9293323" y="4043659"/>
                <a:ext cx="373885" cy="372609"/>
                <a:chOff x="7629988" y="4810011"/>
                <a:chExt cx="373885" cy="372609"/>
              </a:xfrm>
            </p:grpSpPr>
            <p:sp>
              <p:nvSpPr>
                <p:cNvPr id="44" name="타원 43"/>
                <p:cNvSpPr/>
                <p:nvPr/>
              </p:nvSpPr>
              <p:spPr>
                <a:xfrm>
                  <a:off x="7629988" y="4810011"/>
                  <a:ext cx="373885" cy="372609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500" b="1" dirty="0"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  <p:sp>
              <p:nvSpPr>
                <p:cNvPr id="45" name="직사각형 166"/>
                <p:cNvSpPr>
                  <a:spLocks noChangeArrowheads="1"/>
                </p:cNvSpPr>
                <p:nvPr/>
              </p:nvSpPr>
              <p:spPr bwMode="auto">
                <a:xfrm>
                  <a:off x="7665683" y="4843990"/>
                  <a:ext cx="304868" cy="277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O</a:t>
                  </a:r>
                  <a:endParaRPr lang="ko-KR" altLang="en-US" sz="1200" b="1" baseline="30000" dirty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41" name="그룹 172"/>
              <p:cNvGrpSpPr>
                <a:grpSpLocks/>
              </p:cNvGrpSpPr>
              <p:nvPr/>
            </p:nvGrpSpPr>
            <p:grpSpPr bwMode="auto">
              <a:xfrm>
                <a:off x="9836206" y="4043659"/>
                <a:ext cx="404633" cy="372609"/>
                <a:chOff x="8138035" y="4810011"/>
                <a:chExt cx="404633" cy="372609"/>
              </a:xfrm>
            </p:grpSpPr>
            <p:sp>
              <p:nvSpPr>
                <p:cNvPr id="42" name="타원 41"/>
                <p:cNvSpPr/>
                <p:nvPr/>
              </p:nvSpPr>
              <p:spPr>
                <a:xfrm>
                  <a:off x="8138035" y="4810011"/>
                  <a:ext cx="373886" cy="372609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500" b="1" dirty="0"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  <p:sp>
              <p:nvSpPr>
                <p:cNvPr id="43" name="직사각형 168"/>
                <p:cNvSpPr>
                  <a:spLocks noChangeArrowheads="1"/>
                </p:cNvSpPr>
                <p:nvPr/>
              </p:nvSpPr>
              <p:spPr bwMode="auto">
                <a:xfrm>
                  <a:off x="8178495" y="4843990"/>
                  <a:ext cx="364173" cy="277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1200" b="1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O</a:t>
                  </a:r>
                  <a:r>
                    <a:rPr lang="en-US" altLang="ko-KR" sz="1200" b="1" baseline="-25000">
                      <a:solidFill>
                        <a:schemeClr val="bg1"/>
                      </a:solidFill>
                      <a:latin typeface="맑은 고딕" pitchFamily="50" charset="-127"/>
                      <a:ea typeface="맑은 고딕" pitchFamily="50" charset="-127"/>
                    </a:rPr>
                    <a:t>2</a:t>
                  </a:r>
                  <a:endParaRPr lang="ko-KR" altLang="en-US" sz="1200" b="1" baseline="-2500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</p:grpSp>
        <p:sp>
          <p:nvSpPr>
            <p:cNvPr id="21" name="직사각형 20"/>
            <p:cNvSpPr/>
            <p:nvPr/>
          </p:nvSpPr>
          <p:spPr>
            <a:xfrm>
              <a:off x="6981271" y="4499066"/>
              <a:ext cx="877094" cy="3693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ko-KR" altLang="en-US" dirty="0">
                  <a:solidFill>
                    <a:srgbClr val="606060"/>
                  </a:solidFill>
                </a:rPr>
                <a:t>산성수</a:t>
              </a:r>
            </a:p>
          </p:txBody>
        </p:sp>
        <p:cxnSp>
          <p:nvCxnSpPr>
            <p:cNvPr id="22" name="직선 연결선 21"/>
            <p:cNvCxnSpPr>
              <a:stCxn id="15" idx="1"/>
              <a:endCxn id="15" idx="3"/>
            </p:cNvCxnSpPr>
            <p:nvPr/>
          </p:nvCxnSpPr>
          <p:spPr>
            <a:xfrm rot="10800000" flipH="1">
              <a:off x="3935944" y="4564155"/>
              <a:ext cx="1630233" cy="1587"/>
            </a:xfrm>
            <a:prstGeom prst="line">
              <a:avLst/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4162938" y="4302213"/>
              <a:ext cx="1166721" cy="1588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4162938" y="4849909"/>
              <a:ext cx="1166721" cy="1587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192"/>
            <p:cNvSpPr txBox="1">
              <a:spLocks noChangeArrowheads="1"/>
            </p:cNvSpPr>
            <p:nvPr/>
          </p:nvSpPr>
          <p:spPr bwMode="auto">
            <a:xfrm>
              <a:off x="5756409" y="4441373"/>
              <a:ext cx="441112" cy="24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격막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" name="TextBox 193"/>
            <p:cNvSpPr txBox="1">
              <a:spLocks noChangeArrowheads="1"/>
            </p:cNvSpPr>
            <p:nvPr/>
          </p:nvSpPr>
          <p:spPr bwMode="auto">
            <a:xfrm>
              <a:off x="4101780" y="3997231"/>
              <a:ext cx="1263387" cy="24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-</a:t>
              </a:r>
              <a:r>
                <a:rPr lang="ko-KR" altLang="en-US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백금티타늄전극판</a:t>
              </a:r>
            </a:p>
          </p:txBody>
        </p:sp>
        <p:sp>
          <p:nvSpPr>
            <p:cNvPr id="27" name="TextBox 194"/>
            <p:cNvSpPr txBox="1">
              <a:spLocks noChangeArrowheads="1"/>
            </p:cNvSpPr>
            <p:nvPr/>
          </p:nvSpPr>
          <p:spPr bwMode="auto">
            <a:xfrm>
              <a:off x="4226768" y="4900813"/>
              <a:ext cx="1300253" cy="24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+</a:t>
              </a:r>
              <a:r>
                <a:rPr lang="ko-KR" altLang="en-US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백금티타늄전극판</a:t>
              </a:r>
            </a:p>
          </p:txBody>
        </p:sp>
        <p:cxnSp>
          <p:nvCxnSpPr>
            <p:cNvPr id="28" name="직선 화살표 연결선 27"/>
            <p:cNvCxnSpPr>
              <a:stCxn id="15" idx="3"/>
              <a:endCxn id="25" idx="1"/>
            </p:cNvCxnSpPr>
            <p:nvPr/>
          </p:nvCxnSpPr>
          <p:spPr>
            <a:xfrm>
              <a:off x="5566178" y="4564155"/>
              <a:ext cx="190231" cy="33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utoShape 61"/>
            <p:cNvSpPr>
              <a:spLocks noChangeArrowheads="1"/>
            </p:cNvSpPr>
            <p:nvPr/>
          </p:nvSpPr>
          <p:spPr bwMode="auto">
            <a:xfrm>
              <a:off x="3623231" y="3876756"/>
              <a:ext cx="295252" cy="1339871"/>
            </a:xfrm>
            <a:prstGeom prst="flowChartAlternateProcess">
              <a:avLst/>
            </a:prstGeom>
            <a:solidFill>
              <a:schemeClr val="bg1">
                <a:lumMod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 altLang="ko-KR" sz="1400" dirty="0"/>
            </a:p>
          </p:txBody>
        </p:sp>
        <p:sp>
          <p:nvSpPr>
            <p:cNvPr id="30" name="TextBox 199"/>
            <p:cNvSpPr txBox="1">
              <a:spLocks noChangeArrowheads="1"/>
            </p:cNvSpPr>
            <p:nvPr/>
          </p:nvSpPr>
          <p:spPr bwMode="auto">
            <a:xfrm>
              <a:off x="3610632" y="3927566"/>
              <a:ext cx="369303" cy="1212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r>
                <a:rPr lang="en-US" altLang="ko-KR" sz="12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Electrolytic Cell</a:t>
              </a: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1453291" y="3452888"/>
              <a:ext cx="696857" cy="2460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defRPr/>
              </a:pPr>
              <a:r>
                <a:rPr lang="ko-KR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수소이온</a:t>
              </a: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1324713" y="3924382"/>
              <a:ext cx="825435" cy="2460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defRPr/>
              </a:pPr>
              <a:r>
                <a:rPr lang="ko-KR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수산화이온</a:t>
              </a: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1837435" y="4394289"/>
              <a:ext cx="312712" cy="2460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defRPr/>
              </a:pPr>
              <a:r>
                <a:rPr lang="ko-KR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물</a:t>
              </a: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1158039" y="4872134"/>
              <a:ext cx="992109" cy="247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defRPr/>
              </a:pP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+</a:t>
              </a:r>
              <a:r>
                <a:rPr lang="ko-KR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이온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(</a:t>
              </a:r>
              <a:r>
                <a:rPr lang="ko-KR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미네랄</a:t>
              </a: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)</a:t>
              </a:r>
              <a:endPara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1656475" y="5413480"/>
              <a:ext cx="493673" cy="2460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defRPr/>
              </a:pP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-</a:t>
              </a:r>
              <a:r>
                <a:rPr lang="ko-KR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이온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983889" y="1002215"/>
            <a:ext cx="8144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606060"/>
                </a:solidFill>
              </a:rPr>
              <a:t>먹는 물 수질 기준에 적합한 물을 필터를 통해 정수한 뒤  </a:t>
            </a:r>
            <a:endParaRPr lang="en-US" altLang="ko-KR" dirty="0">
              <a:solidFill>
                <a:srgbClr val="606060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C00000"/>
                </a:solidFill>
              </a:rPr>
              <a:t>이온분해를 통해 알칼리수와 산성수를 만듭니다</a:t>
            </a:r>
            <a:r>
              <a:rPr lang="en-US" altLang="ko-KR" dirty="0">
                <a:solidFill>
                  <a:srgbClr val="C00000"/>
                </a:solidFill>
              </a:rPr>
              <a:t>.</a:t>
            </a:r>
            <a:endParaRPr lang="en-US" altLang="ko-KR" dirty="0">
              <a:solidFill>
                <a:srgbClr val="606060"/>
              </a:solidFill>
            </a:endParaRPr>
          </a:p>
        </p:txBody>
      </p:sp>
      <p:sp>
        <p:nvSpPr>
          <p:cNvPr id="78" name="슬라이드 번호 개체 틀 7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79" name="그룹 78"/>
          <p:cNvGrpSpPr/>
          <p:nvPr/>
        </p:nvGrpSpPr>
        <p:grpSpPr>
          <a:xfrm>
            <a:off x="422665" y="332330"/>
            <a:ext cx="2160240" cy="369332"/>
            <a:chOff x="467544" y="222508"/>
            <a:chExt cx="2160240" cy="3693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직사각형 79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11560" y="222508"/>
              <a:ext cx="16514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</a:rPr>
                <a:t>알칼리수 생성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6650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그룹 75"/>
          <p:cNvGrpSpPr/>
          <p:nvPr/>
        </p:nvGrpSpPr>
        <p:grpSpPr>
          <a:xfrm>
            <a:off x="1983890" y="2564903"/>
            <a:ext cx="8144558" cy="1839261"/>
            <a:chOff x="3429223" y="2892200"/>
            <a:chExt cx="5892717" cy="1580636"/>
          </a:xfrm>
        </p:grpSpPr>
        <p:grpSp>
          <p:nvGrpSpPr>
            <p:cNvPr id="75" name="그룹 74"/>
            <p:cNvGrpSpPr/>
            <p:nvPr/>
          </p:nvGrpSpPr>
          <p:grpSpPr>
            <a:xfrm>
              <a:off x="3450555" y="2892200"/>
              <a:ext cx="5596087" cy="1092324"/>
              <a:chOff x="3275509" y="2887239"/>
              <a:chExt cx="5596087" cy="1092324"/>
            </a:xfrm>
          </p:grpSpPr>
          <p:pic>
            <p:nvPicPr>
              <p:cNvPr id="409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5509" y="2889149"/>
                <a:ext cx="1090414" cy="1090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55730" y="2889149"/>
                <a:ext cx="1090414" cy="1090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0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69014" y="2887239"/>
                <a:ext cx="1090414" cy="1090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1" name="Picture 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81182" y="2889149"/>
                <a:ext cx="1090414" cy="1090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6" name="TextBox 85"/>
            <p:cNvSpPr txBox="1"/>
            <p:nvPr/>
          </p:nvSpPr>
          <p:spPr>
            <a:xfrm>
              <a:off x="4995747" y="4057338"/>
              <a:ext cx="104738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C00000"/>
                  </a:solidFill>
                </a:rPr>
                <a:t>소화불량</a:t>
              </a:r>
              <a:endParaRPr lang="en-US" altLang="ko-K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429223" y="4057338"/>
              <a:ext cx="115212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C00000"/>
                  </a:solidFill>
                </a:rPr>
                <a:t>만성설사</a:t>
              </a:r>
              <a:endParaRPr lang="en-US" altLang="ko-K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437413" y="4057338"/>
              <a:ext cx="115212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C00000"/>
                  </a:solidFill>
                </a:rPr>
                <a:t>위산과다</a:t>
              </a:r>
              <a:endParaRPr lang="en-US" altLang="ko-K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728224" y="4044328"/>
              <a:ext cx="1593716" cy="321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C00000"/>
                  </a:solidFill>
                </a:rPr>
                <a:t>위장내 이상발효</a:t>
              </a:r>
              <a:endParaRPr lang="en-US" altLang="ko-KR" sz="1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2413423" y="4651768"/>
            <a:ext cx="7210969" cy="1945583"/>
            <a:chOff x="677505" y="2916397"/>
            <a:chExt cx="7017013" cy="1951645"/>
          </a:xfrm>
        </p:grpSpPr>
        <p:grpSp>
          <p:nvGrpSpPr>
            <p:cNvPr id="92" name="그룹 91"/>
            <p:cNvGrpSpPr/>
            <p:nvPr/>
          </p:nvGrpSpPr>
          <p:grpSpPr>
            <a:xfrm>
              <a:off x="4246183" y="2922664"/>
              <a:ext cx="3448335" cy="1928827"/>
              <a:chOff x="3243331" y="2922664"/>
              <a:chExt cx="3448335" cy="1928827"/>
            </a:xfrm>
          </p:grpSpPr>
          <p:grpSp>
            <p:nvGrpSpPr>
              <p:cNvPr id="101" name="그룹 100"/>
              <p:cNvGrpSpPr/>
              <p:nvPr/>
            </p:nvGrpSpPr>
            <p:grpSpPr>
              <a:xfrm>
                <a:off x="5329581" y="2922664"/>
                <a:ext cx="1362085" cy="1928826"/>
                <a:chOff x="6395082" y="3143248"/>
                <a:chExt cx="1362085" cy="1928826"/>
              </a:xfrm>
            </p:grpSpPr>
            <p:pic>
              <p:nvPicPr>
                <p:cNvPr id="103" name="Picture 2" descr="C:\Program Files\DAUM\PotPlayer\Capture\생로병사의비밀.wmv_20110511_192104.jpg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6395083" y="3143248"/>
                  <a:ext cx="1362084" cy="964414"/>
                </a:xfrm>
                <a:prstGeom prst="rect">
                  <a:avLst/>
                </a:prstGeom>
                <a:noFill/>
              </p:spPr>
            </p:pic>
            <p:pic>
              <p:nvPicPr>
                <p:cNvPr id="104" name="Picture 5" descr="C:\Program Files\DAUM\PotPlayer\Capture\생명수의 진실3.mpg_20110511_192247.jpg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6395082" y="4143381"/>
                  <a:ext cx="1362085" cy="928693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102" name="Picture 6" descr="C:\Program Files\DAUM\PotPlayer\Capture\홈쇼핑 동영상(일동).wmv_20110511_192414.jpg"/>
              <p:cNvPicPr>
                <a:picLocks noChangeAspect="1" noChangeArrowheads="1"/>
              </p:cNvPicPr>
              <p:nvPr/>
            </p:nvPicPr>
            <p:blipFill>
              <a:blip r:embed="rId9"/>
              <a:srcRect r="41666"/>
              <a:stretch>
                <a:fillRect/>
              </a:stretch>
            </p:blipFill>
            <p:spPr bwMode="auto">
              <a:xfrm>
                <a:off x="3243331" y="2922665"/>
                <a:ext cx="1666900" cy="1928826"/>
              </a:xfrm>
              <a:prstGeom prst="rect">
                <a:avLst/>
              </a:prstGeom>
              <a:noFill/>
            </p:spPr>
          </p:pic>
        </p:grpSp>
        <p:grpSp>
          <p:nvGrpSpPr>
            <p:cNvPr id="95" name="그룹 94"/>
            <p:cNvGrpSpPr/>
            <p:nvPr/>
          </p:nvGrpSpPr>
          <p:grpSpPr>
            <a:xfrm>
              <a:off x="677505" y="2916397"/>
              <a:ext cx="3415321" cy="1951645"/>
              <a:chOff x="737592" y="2916397"/>
              <a:chExt cx="3415321" cy="1951645"/>
            </a:xfrm>
          </p:grpSpPr>
          <p:pic>
            <p:nvPicPr>
              <p:cNvPr id="99" name="그림 98" descr="식약청효과인정기사.jpg"/>
              <p:cNvPicPr>
                <a:picLocks noChangeAspect="1"/>
              </p:cNvPicPr>
              <p:nvPr/>
            </p:nvPicPr>
            <p:blipFill>
              <a:blip r:embed="rId10"/>
              <a:srcRect l="32812" t="13831" r="41406" b="49953"/>
              <a:stretch>
                <a:fillRect/>
              </a:stretch>
            </p:blipFill>
            <p:spPr>
              <a:xfrm>
                <a:off x="1334833" y="2916397"/>
                <a:ext cx="2220838" cy="1951645"/>
              </a:xfrm>
              <a:prstGeom prst="rect">
                <a:avLst/>
              </a:prstGeom>
            </p:spPr>
          </p:pic>
          <p:pic>
            <p:nvPicPr>
              <p:cNvPr id="100" name="그림 99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208045">
                <a:off x="737592" y="3872768"/>
                <a:ext cx="3415321" cy="803606"/>
              </a:xfrm>
              <a:prstGeom prst="rect">
                <a:avLst/>
              </a:prstGeom>
            </p:spPr>
          </p:pic>
        </p:grpSp>
      </p:grpSp>
      <p:sp>
        <p:nvSpPr>
          <p:cNvPr id="107" name="TextBox 106"/>
          <p:cNvSpPr txBox="1"/>
          <p:nvPr/>
        </p:nvSpPr>
        <p:spPr>
          <a:xfrm>
            <a:off x="2023720" y="1004864"/>
            <a:ext cx="8144559" cy="1112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606060"/>
                </a:solidFill>
                <a:latin typeface="+mj-lt"/>
              </a:rPr>
              <a:t>지쿱 수소 플러스 알칼리수는</a:t>
            </a:r>
            <a:endParaRPr lang="en-US" altLang="ko-KR" dirty="0">
              <a:solidFill>
                <a:srgbClr val="606060"/>
              </a:solidFill>
              <a:latin typeface="+mj-lt"/>
            </a:endParaRPr>
          </a:p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606060"/>
                </a:solidFill>
                <a:latin typeface="+mj-lt"/>
              </a:rPr>
              <a:t>꾸준히 마시는 것 만으로도 </a:t>
            </a:r>
            <a:r>
              <a:rPr lang="ko-KR" altLang="en-US" strike="sngStrike" dirty="0">
                <a:solidFill>
                  <a:srgbClr val="C00000"/>
                </a:solidFill>
                <a:latin typeface="+mj-lt"/>
              </a:rPr>
              <a:t>의료적</a:t>
            </a:r>
            <a:r>
              <a:rPr lang="ko-KR" altLang="en-US" dirty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dirty="0">
                <a:solidFill>
                  <a:srgbClr val="0000FF"/>
                </a:solidFill>
                <a:latin typeface="+mj-lt"/>
              </a:rPr>
              <a:t>위장증상</a:t>
            </a:r>
            <a:r>
              <a:rPr lang="ko-KR" altLang="en-US" dirty="0">
                <a:solidFill>
                  <a:srgbClr val="C00000"/>
                </a:solidFill>
                <a:latin typeface="+mj-lt"/>
              </a:rPr>
              <a:t> 개선효과</a:t>
            </a:r>
            <a:r>
              <a:rPr lang="ko-KR" altLang="en-US" dirty="0">
                <a:solidFill>
                  <a:srgbClr val="606060"/>
                </a:solidFill>
                <a:latin typeface="+mj-lt"/>
              </a:rPr>
              <a:t>가 있습니다</a:t>
            </a:r>
            <a:r>
              <a:rPr lang="en-US" altLang="ko-KR" dirty="0">
                <a:solidFill>
                  <a:srgbClr val="606060"/>
                </a:solidFill>
                <a:latin typeface="+mj-lt"/>
              </a:rPr>
              <a:t>.</a:t>
            </a:r>
          </a:p>
        </p:txBody>
      </p:sp>
      <p:sp>
        <p:nvSpPr>
          <p:cNvPr id="77" name="슬라이드 번호 개체 틀 7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7</a:t>
            </a:fld>
            <a:endParaRPr lang="ko-KR" altLang="en-US"/>
          </a:p>
        </p:txBody>
      </p:sp>
      <p:grpSp>
        <p:nvGrpSpPr>
          <p:cNvPr id="109" name="그룹 108"/>
          <p:cNvGrpSpPr/>
          <p:nvPr/>
        </p:nvGrpSpPr>
        <p:grpSpPr>
          <a:xfrm>
            <a:off x="407368" y="290130"/>
            <a:ext cx="2160240" cy="369332"/>
            <a:chOff x="467544" y="222508"/>
            <a:chExt cx="2160240" cy="3693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0" name="직사각형 109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11560" y="222508"/>
              <a:ext cx="1882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</a:rPr>
                <a:t>알칼리수의 특징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9D45F0A-E7E1-4AA9-BEAA-A1511C02394B}"/>
              </a:ext>
            </a:extLst>
          </p:cNvPr>
          <p:cNvSpPr txBox="1"/>
          <p:nvPr/>
        </p:nvSpPr>
        <p:spPr>
          <a:xfrm>
            <a:off x="8496334" y="505281"/>
            <a:ext cx="367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statements have not been evaluated by the Food and Drug Administration. This product is not intended to diagnose, treat, prevent, or cure any disease.</a:t>
            </a:r>
          </a:p>
          <a:p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97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/>
          <p:cNvGrpSpPr/>
          <p:nvPr/>
        </p:nvGrpSpPr>
        <p:grpSpPr>
          <a:xfrm>
            <a:off x="968402" y="2212409"/>
            <a:ext cx="3263121" cy="3823355"/>
            <a:chOff x="1060271" y="2197933"/>
            <a:chExt cx="3263121" cy="3823355"/>
          </a:xfrm>
        </p:grpSpPr>
        <p:grpSp>
          <p:nvGrpSpPr>
            <p:cNvPr id="36" name="그룹 35"/>
            <p:cNvGrpSpPr/>
            <p:nvPr/>
          </p:nvGrpSpPr>
          <p:grpSpPr>
            <a:xfrm>
              <a:off x="1295789" y="2197933"/>
              <a:ext cx="2932833" cy="3545941"/>
              <a:chOff x="1200142" y="1960265"/>
              <a:chExt cx="3129407" cy="3783609"/>
            </a:xfrm>
          </p:grpSpPr>
          <p:pic>
            <p:nvPicPr>
              <p:cNvPr id="39" name="그림 3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03030" y="1960265"/>
                <a:ext cx="2800266" cy="813816"/>
              </a:xfrm>
              <a:prstGeom prst="rect">
                <a:avLst/>
              </a:prstGeom>
            </p:spPr>
          </p:pic>
          <p:sp>
            <p:nvSpPr>
              <p:cNvPr id="40" name="타원 39"/>
              <p:cNvSpPr/>
              <p:nvPr/>
            </p:nvSpPr>
            <p:spPr>
              <a:xfrm>
                <a:off x="2771800" y="2017913"/>
                <a:ext cx="818722" cy="360040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474747"/>
                  </a:solidFill>
                </a:endParaRPr>
              </a:p>
            </p:txBody>
          </p:sp>
          <p:grpSp>
            <p:nvGrpSpPr>
              <p:cNvPr id="41" name="그룹 40"/>
              <p:cNvGrpSpPr/>
              <p:nvPr/>
            </p:nvGrpSpPr>
            <p:grpSpPr>
              <a:xfrm>
                <a:off x="1200142" y="2185430"/>
                <a:ext cx="3129407" cy="3558444"/>
                <a:chOff x="4860032" y="1676161"/>
                <a:chExt cx="3129407" cy="3558444"/>
              </a:xfrm>
            </p:grpSpPr>
            <p:grpSp>
              <p:nvGrpSpPr>
                <p:cNvPr id="42" name="그룹 41"/>
                <p:cNvGrpSpPr/>
                <p:nvPr/>
              </p:nvGrpSpPr>
              <p:grpSpPr>
                <a:xfrm>
                  <a:off x="4860032" y="2367174"/>
                  <a:ext cx="2798193" cy="2867431"/>
                  <a:chOff x="4860032" y="2367174"/>
                  <a:chExt cx="2798193" cy="2867431"/>
                </a:xfrm>
              </p:grpSpPr>
              <p:pic>
                <p:nvPicPr>
                  <p:cNvPr id="48" name="그림 47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860032" y="3258381"/>
                    <a:ext cx="2798193" cy="1976224"/>
                  </a:xfrm>
                  <a:prstGeom prst="rect">
                    <a:avLst/>
                  </a:prstGeom>
                </p:spPr>
              </p:pic>
              <p:pic>
                <p:nvPicPr>
                  <p:cNvPr id="49" name="그림 48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860032" y="2367174"/>
                    <a:ext cx="2779776" cy="813816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4" name="아래로 구부러진 화살표 43"/>
                <p:cNvSpPr/>
                <p:nvPr/>
              </p:nvSpPr>
              <p:spPr>
                <a:xfrm rot="16200000" flipH="1" flipV="1">
                  <a:off x="7243278" y="1805282"/>
                  <a:ext cx="875282" cy="617040"/>
                </a:xfrm>
                <a:prstGeom prst="curvedDownArrow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474747"/>
                    </a:solidFill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6350632" y="2786881"/>
                  <a:ext cx="1408305" cy="2627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000" dirty="0">
                      <a:solidFill>
                        <a:srgbClr val="C00000"/>
                      </a:solidFill>
                    </a:rPr>
                    <a:t>[</a:t>
                  </a:r>
                  <a:r>
                    <a:rPr lang="ko-KR" altLang="en-US" sz="1000" dirty="0">
                      <a:solidFill>
                        <a:srgbClr val="C00000"/>
                      </a:solidFill>
                    </a:rPr>
                    <a:t>알칼리수 </a:t>
                  </a:r>
                  <a:r>
                    <a:rPr lang="en-US" altLang="ko-KR" sz="1000" dirty="0">
                      <a:solidFill>
                        <a:srgbClr val="C00000"/>
                      </a:solidFill>
                    </a:rPr>
                    <a:t>4</a:t>
                  </a:r>
                  <a:r>
                    <a:rPr lang="ko-KR" altLang="en-US" sz="1000" dirty="0">
                      <a:solidFill>
                        <a:srgbClr val="C00000"/>
                      </a:solidFill>
                    </a:rPr>
                    <a:t>단</a:t>
                  </a:r>
                  <a:r>
                    <a:rPr lang="en-US" altLang="ko-KR" sz="1000" dirty="0">
                      <a:solidFill>
                        <a:srgbClr val="C00000"/>
                      </a:solidFill>
                    </a:rPr>
                    <a:t>]</a:t>
                  </a:r>
                </a:p>
              </p:txBody>
            </p:sp>
            <p:sp>
              <p:nvSpPr>
                <p:cNvPr id="46" name="타원 45"/>
                <p:cNvSpPr/>
                <p:nvPr/>
              </p:nvSpPr>
              <p:spPr>
                <a:xfrm>
                  <a:off x="6595861" y="2371423"/>
                  <a:ext cx="818722" cy="360040"/>
                </a:xfrm>
                <a:prstGeom prst="ellipse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474747"/>
                    </a:solidFill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6606997" y="1894341"/>
                  <a:ext cx="528094" cy="2627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ko-KR" sz="1000" dirty="0">
                      <a:solidFill>
                        <a:srgbClr val="C00000"/>
                      </a:solidFill>
                    </a:rPr>
                    <a:t>[</a:t>
                  </a:r>
                  <a:r>
                    <a:rPr lang="ko-KR" altLang="en-US" sz="1000" dirty="0">
                      <a:solidFill>
                        <a:srgbClr val="C00000"/>
                      </a:solidFill>
                    </a:rPr>
                    <a:t>원수</a:t>
                  </a:r>
                  <a:r>
                    <a:rPr lang="en-US" altLang="ko-KR" sz="1000" dirty="0">
                      <a:solidFill>
                        <a:srgbClr val="C00000"/>
                      </a:solidFill>
                    </a:rPr>
                    <a:t>]</a:t>
                  </a:r>
                </a:p>
              </p:txBody>
            </p:sp>
          </p:grpSp>
        </p:grpSp>
        <p:sp>
          <p:nvSpPr>
            <p:cNvPr id="37" name="TextBox 36"/>
            <p:cNvSpPr txBox="1"/>
            <p:nvPr/>
          </p:nvSpPr>
          <p:spPr>
            <a:xfrm>
              <a:off x="1060271" y="5805844"/>
              <a:ext cx="32631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>
                  <a:solidFill>
                    <a:srgbClr val="606060"/>
                  </a:solidFill>
                </a:rPr>
                <a:t>[</a:t>
              </a:r>
              <a:r>
                <a:rPr lang="ko-KR" altLang="en-US" sz="800" dirty="0">
                  <a:solidFill>
                    <a:srgbClr val="606060"/>
                  </a:solidFill>
                </a:rPr>
                <a:t>그림</a:t>
              </a:r>
              <a:r>
                <a:rPr lang="en-US" altLang="ko-KR" sz="800" dirty="0">
                  <a:solidFill>
                    <a:srgbClr val="606060"/>
                  </a:solidFill>
                </a:rPr>
                <a:t>-2011 </a:t>
              </a:r>
              <a:r>
                <a:rPr lang="ko-KR" altLang="en-US" sz="800" dirty="0">
                  <a:solidFill>
                    <a:srgbClr val="606060"/>
                  </a:solidFill>
                </a:rPr>
                <a:t>한국기초과학지원연구원 </a:t>
              </a:r>
              <a:r>
                <a:rPr lang="en-US" altLang="ko-KR" sz="800" dirty="0">
                  <a:solidFill>
                    <a:srgbClr val="606060"/>
                  </a:solidFill>
                </a:rPr>
                <a:t>NMR 500Mz TEST </a:t>
              </a:r>
              <a:r>
                <a:rPr lang="ko-KR" altLang="en-US" sz="800" dirty="0">
                  <a:solidFill>
                    <a:srgbClr val="606060"/>
                  </a:solidFill>
                </a:rPr>
                <a:t> 성적서</a:t>
              </a:r>
              <a:r>
                <a:rPr lang="en-US" altLang="ko-KR" sz="800" dirty="0">
                  <a:solidFill>
                    <a:srgbClr val="606060"/>
                  </a:solidFill>
                </a:rPr>
                <a:t>]</a:t>
              </a:r>
              <a:r>
                <a:rPr lang="ko-KR" altLang="en-US" sz="800" dirty="0">
                  <a:solidFill>
                    <a:srgbClr val="606060"/>
                  </a:solidFill>
                </a:rPr>
                <a:t> </a:t>
              </a:r>
              <a:endParaRPr lang="en-US" altLang="ko-KR" sz="800" dirty="0">
                <a:solidFill>
                  <a:srgbClr val="606060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1408852" y="2642487"/>
              <a:ext cx="1390124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b="1" dirty="0">
                  <a:solidFill>
                    <a:srgbClr val="C00000"/>
                  </a:solidFill>
                </a:rPr>
                <a:t>54.8% </a:t>
              </a:r>
              <a:r>
                <a:rPr lang="ko-KR" altLang="en-US" b="1" dirty="0">
                  <a:solidFill>
                    <a:srgbClr val="C00000"/>
                  </a:solidFill>
                </a:rPr>
                <a:t>감소</a:t>
              </a:r>
              <a:endParaRPr lang="en-US" altLang="ko-KR" b="1" dirty="0">
                <a:solidFill>
                  <a:srgbClr val="C00000"/>
                </a:solidFill>
              </a:endParaRPr>
            </a:p>
          </p:txBody>
        </p:sp>
      </p:grp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960700"/>
              </p:ext>
            </p:extLst>
          </p:nvPr>
        </p:nvGraphicFramePr>
        <p:xfrm>
          <a:off x="5508471" y="5599594"/>
          <a:ext cx="4980016" cy="75675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33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5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50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8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구   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수돗물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미네랄워터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알칼리수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37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Cluster </a:t>
                      </a:r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크기</a:t>
                      </a:r>
                      <a:endParaRPr lang="en-US" altLang="ko-KR" sz="10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120~150Hz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80~100Hz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50~70Hz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7" name="그룹 56"/>
          <p:cNvGrpSpPr/>
          <p:nvPr/>
        </p:nvGrpSpPr>
        <p:grpSpPr>
          <a:xfrm>
            <a:off x="5078670" y="2172606"/>
            <a:ext cx="5409818" cy="3380539"/>
            <a:chOff x="4461614" y="2503618"/>
            <a:chExt cx="4176464" cy="2897650"/>
          </a:xfrm>
        </p:grpSpPr>
        <p:sp>
          <p:nvSpPr>
            <p:cNvPr id="33" name="TextBox 32"/>
            <p:cNvSpPr txBox="1"/>
            <p:nvPr/>
          </p:nvSpPr>
          <p:spPr>
            <a:xfrm>
              <a:off x="4461614" y="5031931"/>
              <a:ext cx="1968991" cy="369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[</a:t>
              </a:r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알칼리수의 </a:t>
              </a:r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Cluster </a:t>
              </a:r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특징을 살린 </a:t>
              </a:r>
              <a:endPara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대표적인  </a:t>
              </a:r>
              <a:r>
                <a:rPr lang="ko-KR" altLang="en-US" sz="1100" dirty="0">
                  <a:solidFill>
                    <a:srgbClr val="0000FF"/>
                  </a:solidFill>
                </a:rPr>
                <a:t>한국의</a:t>
              </a:r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주류광고</a:t>
              </a:r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]</a:t>
              </a:r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endPara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34" name="그림 33" descr="프린트2.jpg"/>
            <p:cNvPicPr>
              <a:picLocks noChangeAspect="1"/>
            </p:cNvPicPr>
            <p:nvPr/>
          </p:nvPicPr>
          <p:blipFill>
            <a:blip r:embed="rId5" cstate="print"/>
            <a:srcRect l="38736" t="28875" r="40311" b="23182"/>
            <a:stretch>
              <a:fillRect/>
            </a:stretch>
          </p:blipFill>
          <p:spPr>
            <a:xfrm>
              <a:off x="4605630" y="2583659"/>
              <a:ext cx="1638964" cy="2417631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6581200" y="5133013"/>
              <a:ext cx="1968991" cy="224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[Cluster</a:t>
              </a:r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가 작으면 추출력이 좋습니다</a:t>
              </a:r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.]</a:t>
              </a:r>
              <a:r>
                <a: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endPara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53" name="그룹 52"/>
            <p:cNvGrpSpPr/>
            <p:nvPr/>
          </p:nvGrpSpPr>
          <p:grpSpPr>
            <a:xfrm>
              <a:off x="6397738" y="2503618"/>
              <a:ext cx="2240340" cy="2497671"/>
              <a:chOff x="6269959" y="2268839"/>
              <a:chExt cx="2240340" cy="2497671"/>
            </a:xfrm>
          </p:grpSpPr>
          <p:pic>
            <p:nvPicPr>
              <p:cNvPr id="54" name="Picture 2" descr="C:\Program Files\DAUM\PotPlayer\Capture\홈쇼핑 동영상(일동).wmv_20110511_192856.jpg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95" t="5762" r="2083" b="480"/>
              <a:stretch/>
            </p:blipFill>
            <p:spPr bwMode="auto">
              <a:xfrm>
                <a:off x="6361876" y="2348879"/>
                <a:ext cx="2148423" cy="24176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5" name="AutoShape 61"/>
              <p:cNvSpPr>
                <a:spLocks noChangeArrowheads="1"/>
              </p:cNvSpPr>
              <p:nvPr/>
            </p:nvSpPr>
            <p:spPr bwMode="auto">
              <a:xfrm rot="20413828">
                <a:off x="6269959" y="2268839"/>
                <a:ext cx="1838533" cy="669206"/>
              </a:xfrm>
              <a:prstGeom prst="flowChartAlternateProcess">
                <a:avLst/>
              </a:prstGeom>
              <a:solidFill>
                <a:schemeClr val="bg1"/>
              </a:solidFill>
              <a:ln>
                <a:noFill/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1200" b="1" dirty="0">
                    <a:solidFill>
                      <a:srgbClr val="606060"/>
                    </a:solidFill>
                  </a:rPr>
                  <a:t>차가운 물로도</a:t>
                </a:r>
                <a:endParaRPr lang="en-US" altLang="ko-KR" sz="1200" b="1" dirty="0">
                  <a:solidFill>
                    <a:srgbClr val="606060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ko-KR" altLang="en-US" sz="1200" b="1" dirty="0">
                    <a:solidFill>
                      <a:srgbClr val="606060"/>
                    </a:solidFill>
                  </a:rPr>
                  <a:t>녹차 </a:t>
                </a:r>
                <a:r>
                  <a:rPr lang="en-US" altLang="ko-KR" sz="1200" b="1" dirty="0">
                    <a:solidFill>
                      <a:srgbClr val="606060"/>
                    </a:solidFill>
                  </a:rPr>
                  <a:t>3</a:t>
                </a:r>
                <a:r>
                  <a:rPr lang="ko-KR" altLang="en-US" sz="1200" b="1" dirty="0">
                    <a:solidFill>
                      <a:srgbClr val="606060"/>
                    </a:solidFill>
                  </a:rPr>
                  <a:t>잔쯤은 거뜬히</a:t>
                </a:r>
                <a:r>
                  <a:rPr lang="en-US" altLang="ko-KR" sz="1200" b="1" dirty="0">
                    <a:solidFill>
                      <a:srgbClr val="606060"/>
                    </a:solidFill>
                  </a:rPr>
                  <a:t>!!</a:t>
                </a:r>
              </a:p>
            </p:txBody>
          </p:sp>
        </p:grpSp>
      </p:grpSp>
      <p:sp>
        <p:nvSpPr>
          <p:cNvPr id="56" name="TextBox 55"/>
          <p:cNvSpPr txBox="1"/>
          <p:nvPr/>
        </p:nvSpPr>
        <p:spPr>
          <a:xfrm>
            <a:off x="2015441" y="781175"/>
            <a:ext cx="8144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606060"/>
                </a:solidFill>
              </a:rPr>
              <a:t>지쿱 수소 플러스 알칼리수는</a:t>
            </a:r>
          </a:p>
          <a:p>
            <a:pPr algn="ctr">
              <a:lnSpc>
                <a:spcPct val="200000"/>
              </a:lnSpc>
            </a:pPr>
            <a:r>
              <a:rPr lang="en-US" altLang="ko-KR" dirty="0">
                <a:solidFill>
                  <a:srgbClr val="606060"/>
                </a:solidFill>
              </a:rPr>
              <a:t>Cluster</a:t>
            </a:r>
            <a:r>
              <a:rPr lang="ko-KR" altLang="en-US" dirty="0">
                <a:solidFill>
                  <a:srgbClr val="606060"/>
                </a:solidFill>
              </a:rPr>
              <a:t>가 작아 목 넘김이 부드럽고 </a:t>
            </a:r>
            <a:r>
              <a:rPr lang="ko-KR" altLang="en-US" dirty="0">
                <a:solidFill>
                  <a:srgbClr val="C00000"/>
                </a:solidFill>
              </a:rPr>
              <a:t>흡수와 배출이 빨라집니다</a:t>
            </a:r>
            <a:r>
              <a:rPr lang="en-US" altLang="ko-KR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58" name="슬라이드 번호 개체 틀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8</a:t>
            </a:fld>
            <a:endParaRPr lang="ko-KR" altLang="en-US"/>
          </a:p>
        </p:txBody>
      </p:sp>
      <p:grpSp>
        <p:nvGrpSpPr>
          <p:cNvPr id="59" name="그룹 58"/>
          <p:cNvGrpSpPr/>
          <p:nvPr/>
        </p:nvGrpSpPr>
        <p:grpSpPr>
          <a:xfrm>
            <a:off x="301489" y="251767"/>
            <a:ext cx="2160240" cy="369332"/>
            <a:chOff x="467544" y="222508"/>
            <a:chExt cx="2160240" cy="3693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직사각형 59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11560" y="222508"/>
              <a:ext cx="1882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>
                  <a:solidFill>
                    <a:schemeClr val="bg1"/>
                  </a:solidFill>
                </a:rPr>
                <a:t>알칼리수의 </a:t>
              </a:r>
              <a:r>
                <a:rPr lang="ko-KR" altLang="en-US" dirty="0">
                  <a:solidFill>
                    <a:schemeClr val="bg1"/>
                  </a:solidFill>
                </a:rPr>
                <a:t>특징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C38ECF4-D4C4-4266-9BB5-4B4A7F724DD1}"/>
              </a:ext>
            </a:extLst>
          </p:cNvPr>
          <p:cNvSpPr txBox="1"/>
          <p:nvPr/>
        </p:nvSpPr>
        <p:spPr>
          <a:xfrm>
            <a:off x="8519592" y="474491"/>
            <a:ext cx="367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statements have not been evaluated by the Food and Drug Administration. This product is not intended to diagnose, treat, prevent, or cure any disease.</a:t>
            </a:r>
          </a:p>
          <a:p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800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983889" y="1002215"/>
            <a:ext cx="8144559" cy="1112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606060"/>
                </a:solidFill>
              </a:rPr>
              <a:t>지쿱 수소 플러스 알칼리수에는</a:t>
            </a:r>
          </a:p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C00000"/>
                </a:solidFill>
              </a:rPr>
              <a:t>이온상태의 알칼리성 미네랄이 다량 포함</a:t>
            </a:r>
            <a:r>
              <a:rPr lang="ko-KR" altLang="en-US" dirty="0">
                <a:solidFill>
                  <a:srgbClr val="606060"/>
                </a:solidFill>
              </a:rPr>
              <a:t>되어 있습니다</a:t>
            </a:r>
            <a:r>
              <a:rPr lang="en-US" altLang="ko-KR" dirty="0">
                <a:solidFill>
                  <a:srgbClr val="606060"/>
                </a:solidFill>
              </a:rPr>
              <a:t>.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565632" y="2662986"/>
            <a:ext cx="5962415" cy="3502318"/>
            <a:chOff x="1111256" y="2352264"/>
            <a:chExt cx="5530502" cy="3167772"/>
          </a:xfrm>
        </p:grpSpPr>
        <p:sp>
          <p:nvSpPr>
            <p:cNvPr id="31" name="TextBox 30"/>
            <p:cNvSpPr txBox="1"/>
            <p:nvPr/>
          </p:nvSpPr>
          <p:spPr>
            <a:xfrm>
              <a:off x="1111256" y="5304592"/>
              <a:ext cx="252027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[</a:t>
              </a:r>
              <a:r>
                <a:rPr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그림</a:t>
              </a:r>
              <a:r>
                <a:rPr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-2011 </a:t>
              </a:r>
              <a:r>
                <a:rPr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한국건설생활환경시험연구원 성적서</a:t>
              </a:r>
              <a:r>
                <a:rPr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]</a:t>
              </a:r>
              <a:r>
                <a:rPr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endPara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9" y="2352264"/>
              <a:ext cx="2007503" cy="2842624"/>
            </a:xfrm>
            <a:prstGeom prst="rect">
              <a:avLst/>
            </a:prstGeom>
          </p:spPr>
        </p:pic>
        <p:sp>
          <p:nvSpPr>
            <p:cNvPr id="33" name="줄무늬가 있는 오른쪽 화살표 32"/>
            <p:cNvSpPr/>
            <p:nvPr/>
          </p:nvSpPr>
          <p:spPr>
            <a:xfrm>
              <a:off x="3275856" y="3166092"/>
              <a:ext cx="989638" cy="957863"/>
            </a:xfrm>
            <a:prstGeom prst="stripedRightArrow">
              <a:avLst/>
            </a:prstGeom>
            <a:gradFill flip="none" rotWithShape="1">
              <a:gsLst>
                <a:gs pos="0">
                  <a:schemeClr val="bg1">
                    <a:lumMod val="50000"/>
                    <a:tint val="66000"/>
                    <a:satMod val="160000"/>
                  </a:schemeClr>
                </a:gs>
                <a:gs pos="50000">
                  <a:schemeClr val="bg1">
                    <a:lumMod val="50000"/>
                    <a:tint val="44500"/>
                    <a:satMod val="160000"/>
                  </a:schemeClr>
                </a:gs>
                <a:gs pos="100000">
                  <a:schemeClr val="bg1">
                    <a:lumMod val="5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841433" y="2418433"/>
              <a:ext cx="2800325" cy="2258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ko-KR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[</a:t>
              </a:r>
              <a:r>
                <a:rPr lang="ko-KR" alt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단위</a:t>
              </a:r>
              <a:r>
                <a:rPr lang="en-US" altLang="ko-KR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:mg/L, </a:t>
              </a:r>
              <a:r>
                <a:rPr lang="ko-KR" alt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원수대비 상승률</a:t>
              </a:r>
              <a:r>
                <a:rPr lang="en-US" altLang="ko-KR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]</a:t>
              </a:r>
            </a:p>
            <a:p>
              <a:pPr>
                <a:lnSpc>
                  <a:spcPct val="200000"/>
                </a:lnSpc>
              </a:pPr>
              <a:r>
                <a:rPr lang="en-US" altLang="ko-KR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Ca</a:t>
              </a:r>
              <a:r>
                <a:rPr lang="en-US" altLang="ko-KR" b="1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2+    </a:t>
              </a:r>
              <a:r>
                <a:rPr lang="en-US" altLang="ko-KR" b="1" dirty="0">
                  <a:solidFill>
                    <a:srgbClr val="C00000"/>
                  </a:solidFill>
                </a:rPr>
                <a:t>26.5%</a:t>
              </a:r>
              <a:r>
                <a:rPr lang="en-US" altLang="ko-KR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ko-KR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상승</a:t>
              </a:r>
              <a:endPara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</a:t>
              </a:r>
              <a:r>
                <a:rPr lang="en-US" altLang="ko-KR" b="1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2+  </a:t>
              </a:r>
              <a:r>
                <a:rPr lang="en-US" altLang="ko-KR" b="1" dirty="0">
                  <a:solidFill>
                    <a:srgbClr val="C00000"/>
                  </a:solidFill>
                </a:rPr>
                <a:t>14.6%</a:t>
              </a:r>
              <a:r>
                <a:rPr lang="en-US" altLang="ko-KR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ko-KR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상승</a:t>
              </a:r>
              <a:endPara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</a:t>
              </a:r>
              <a:r>
                <a:rPr lang="en-US" altLang="ko-KR" b="1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+    </a:t>
              </a:r>
              <a:r>
                <a:rPr lang="en-US" altLang="ko-KR" b="1" dirty="0">
                  <a:solidFill>
                    <a:srgbClr val="C00000"/>
                  </a:solidFill>
                </a:rPr>
                <a:t>18.9%</a:t>
              </a:r>
              <a:r>
                <a:rPr lang="en-US" altLang="ko-KR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ko-KR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상승</a:t>
              </a:r>
              <a:endPara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K</a:t>
              </a:r>
              <a:r>
                <a:rPr lang="en-US" altLang="ko-KR" b="1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+ </a:t>
              </a:r>
              <a:r>
                <a:rPr lang="en-US" altLang="ko-KR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   </a:t>
              </a:r>
              <a:r>
                <a:rPr lang="en-US" altLang="ko-KR" b="1" dirty="0">
                  <a:solidFill>
                    <a:srgbClr val="C00000"/>
                  </a:solidFill>
                </a:rPr>
                <a:t>25%</a:t>
              </a:r>
              <a:r>
                <a:rPr lang="en-US" altLang="ko-KR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ko-KR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상승</a:t>
              </a:r>
              <a:endPara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1475657" y="3284984"/>
              <a:ext cx="1935495" cy="720080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6816080" y="2707155"/>
            <a:ext cx="3661274" cy="3310062"/>
            <a:chOff x="5364088" y="2708920"/>
            <a:chExt cx="3067450" cy="2952328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2708920"/>
              <a:ext cx="3067450" cy="2952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6309" y="4456121"/>
              <a:ext cx="471995" cy="71515"/>
            </a:xfrm>
            <a:prstGeom prst="rect">
              <a:avLst/>
            </a:prstGeom>
          </p:spPr>
        </p:pic>
      </p:grpSp>
      <p:sp>
        <p:nvSpPr>
          <p:cNvPr id="38" name="슬라이드 번호 개체 틀 37"/>
          <p:cNvSpPr>
            <a:spLocks noGrp="1"/>
          </p:cNvSpPr>
          <p:nvPr>
            <p:ph type="sldNum" sz="quarter" idx="12"/>
          </p:nvPr>
        </p:nvSpPr>
        <p:spPr>
          <a:xfrm>
            <a:off x="8832304" y="6381328"/>
            <a:ext cx="2844800" cy="365125"/>
          </a:xfrm>
        </p:spPr>
        <p:txBody>
          <a:bodyPr/>
          <a:lstStyle/>
          <a:p>
            <a:fld id="{9C2203D9-AB55-4EB8-BB06-948C9E065BB8}" type="slidenum">
              <a:rPr lang="ko-KR" altLang="en-US" smtClean="0"/>
              <a:t>9</a:t>
            </a:fld>
            <a:endParaRPr lang="ko-KR" altLang="en-US"/>
          </a:p>
        </p:txBody>
      </p:sp>
      <p:grpSp>
        <p:nvGrpSpPr>
          <p:cNvPr id="40" name="그룹 39"/>
          <p:cNvGrpSpPr/>
          <p:nvPr/>
        </p:nvGrpSpPr>
        <p:grpSpPr>
          <a:xfrm>
            <a:off x="407368" y="279825"/>
            <a:ext cx="2160240" cy="369332"/>
            <a:chOff x="467544" y="222508"/>
            <a:chExt cx="2160240" cy="3693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직사각형 40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11560" y="222508"/>
              <a:ext cx="1882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>
                  <a:solidFill>
                    <a:schemeClr val="bg1"/>
                  </a:solidFill>
                </a:rPr>
                <a:t>알칼리수의 </a:t>
              </a:r>
              <a:r>
                <a:rPr lang="ko-KR" altLang="en-US" dirty="0">
                  <a:solidFill>
                    <a:schemeClr val="bg1"/>
                  </a:solidFill>
                </a:rPr>
                <a:t>특징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A5EB426-35FF-44C8-B1F1-71EE39DCEF1D}"/>
              </a:ext>
            </a:extLst>
          </p:cNvPr>
          <p:cNvSpPr txBox="1"/>
          <p:nvPr/>
        </p:nvSpPr>
        <p:spPr>
          <a:xfrm>
            <a:off x="8511587" y="409439"/>
            <a:ext cx="367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statements have not been evaluated by the Food and Drug Administration. This product is not intended to diagnose, treat, prevent, or cure any disease.</a:t>
            </a:r>
          </a:p>
          <a:p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580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983889" y="1002215"/>
            <a:ext cx="8144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606060"/>
                </a:solidFill>
              </a:rPr>
              <a:t>지쿱 수소 플러스 알칼리수는</a:t>
            </a:r>
          </a:p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C00000"/>
                </a:solidFill>
              </a:rPr>
              <a:t>환원력</a:t>
            </a:r>
            <a:r>
              <a:rPr lang="en-US" altLang="ko-KR" dirty="0">
                <a:solidFill>
                  <a:srgbClr val="C00000"/>
                </a:solidFill>
              </a:rPr>
              <a:t>(Reducing power)</a:t>
            </a:r>
            <a:r>
              <a:rPr lang="ko-KR" altLang="en-US" dirty="0">
                <a:solidFill>
                  <a:srgbClr val="C00000"/>
                </a:solidFill>
              </a:rPr>
              <a:t>을 가져 산화를 억제하는 성질</a:t>
            </a:r>
            <a:r>
              <a:rPr lang="ko-KR" altLang="en-US" dirty="0">
                <a:solidFill>
                  <a:srgbClr val="606060"/>
                </a:solidFill>
              </a:rPr>
              <a:t>이 있습니다</a:t>
            </a:r>
            <a:r>
              <a:rPr lang="en-US" altLang="ko-KR" dirty="0">
                <a:solidFill>
                  <a:srgbClr val="606060"/>
                </a:solidFill>
              </a:rPr>
              <a:t>.</a:t>
            </a:r>
          </a:p>
        </p:txBody>
      </p:sp>
      <p:grpSp>
        <p:nvGrpSpPr>
          <p:cNvPr id="50" name="그룹 49"/>
          <p:cNvGrpSpPr/>
          <p:nvPr/>
        </p:nvGrpSpPr>
        <p:grpSpPr>
          <a:xfrm>
            <a:off x="826369" y="2456110"/>
            <a:ext cx="3757464" cy="3867078"/>
            <a:chOff x="220383" y="1988840"/>
            <a:chExt cx="3757464" cy="3867078"/>
          </a:xfrm>
        </p:grpSpPr>
        <p:grpSp>
          <p:nvGrpSpPr>
            <p:cNvPr id="59" name="그룹 58"/>
            <p:cNvGrpSpPr/>
            <p:nvPr/>
          </p:nvGrpSpPr>
          <p:grpSpPr>
            <a:xfrm>
              <a:off x="581421" y="1988840"/>
              <a:ext cx="3014669" cy="2753778"/>
              <a:chOff x="2486025" y="2902082"/>
              <a:chExt cx="4019550" cy="3671696"/>
            </a:xfrm>
          </p:grpSpPr>
          <p:pic>
            <p:nvPicPr>
              <p:cNvPr id="64" name="Picture 2" descr="D:\알카메디\사진\클립녹실험(클립).jpg"/>
              <p:cNvPicPr>
                <a:picLocks noChangeAspect="1" noChangeArrowheads="1"/>
              </p:cNvPicPr>
              <p:nvPr/>
            </p:nvPicPr>
            <p:blipFill rotWithShape="1">
              <a:blip r:embed="rId2" cstate="print"/>
              <a:srcRect l="7355" t="38936" r="6436" b="4409"/>
              <a:stretch/>
            </p:blipFill>
            <p:spPr bwMode="auto">
              <a:xfrm>
                <a:off x="2486025" y="3286124"/>
                <a:ext cx="4019550" cy="2806701"/>
              </a:xfrm>
              <a:prstGeom prst="rect">
                <a:avLst/>
              </a:prstGeom>
              <a:noFill/>
            </p:spPr>
          </p:pic>
          <p:sp>
            <p:nvSpPr>
              <p:cNvPr id="65" name="TextBox 64"/>
              <p:cNvSpPr txBox="1"/>
              <p:nvPr/>
            </p:nvSpPr>
            <p:spPr bwMode="auto">
              <a:xfrm>
                <a:off x="2790719" y="6286520"/>
                <a:ext cx="1099411" cy="2872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800" dirty="0">
                    <a:solidFill>
                      <a:srgbClr val="606060"/>
                    </a:solidFill>
                  </a:rPr>
                  <a:t>[</a:t>
                </a:r>
                <a:r>
                  <a:rPr lang="ko-KR" altLang="en-US" sz="800" dirty="0">
                    <a:solidFill>
                      <a:srgbClr val="606060"/>
                    </a:solidFill>
                  </a:rPr>
                  <a:t>알칼리수</a:t>
                </a:r>
                <a:r>
                  <a:rPr lang="en-US" altLang="ko-KR" sz="800" dirty="0">
                    <a:solidFill>
                      <a:srgbClr val="606060"/>
                    </a:solidFill>
                  </a:rPr>
                  <a:t>]</a:t>
                </a:r>
                <a:endParaRPr lang="ko-KR" altLang="en-US" sz="800" dirty="0">
                  <a:solidFill>
                    <a:srgbClr val="606060"/>
                  </a:solidFill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 bwMode="auto">
              <a:xfrm>
                <a:off x="4196136" y="6286520"/>
                <a:ext cx="858595" cy="2872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800" dirty="0">
                    <a:solidFill>
                      <a:srgbClr val="606060"/>
                    </a:solidFill>
                  </a:rPr>
                  <a:t>[</a:t>
                </a:r>
                <a:r>
                  <a:rPr lang="ko-KR" altLang="en-US" sz="800" dirty="0">
                    <a:solidFill>
                      <a:srgbClr val="606060"/>
                    </a:solidFill>
                  </a:rPr>
                  <a:t>수돗물</a:t>
                </a:r>
                <a:r>
                  <a:rPr lang="en-US" altLang="ko-KR" sz="800" dirty="0">
                    <a:solidFill>
                      <a:srgbClr val="606060"/>
                    </a:solidFill>
                  </a:rPr>
                  <a:t>]</a:t>
                </a:r>
                <a:endParaRPr lang="ko-KR" altLang="en-US" sz="800" dirty="0">
                  <a:solidFill>
                    <a:srgbClr val="606060"/>
                  </a:solidFill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 bwMode="auto">
              <a:xfrm>
                <a:off x="5350779" y="6286520"/>
                <a:ext cx="823826" cy="2872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800" dirty="0">
                    <a:solidFill>
                      <a:srgbClr val="606060"/>
                    </a:solidFill>
                  </a:rPr>
                  <a:t>[</a:t>
                </a:r>
                <a:r>
                  <a:rPr lang="ko-KR" altLang="en-US" sz="800" dirty="0">
                    <a:solidFill>
                      <a:srgbClr val="606060"/>
                    </a:solidFill>
                  </a:rPr>
                  <a:t>산성수</a:t>
                </a:r>
                <a:r>
                  <a:rPr lang="en-US" altLang="ko-KR" sz="800" dirty="0">
                    <a:solidFill>
                      <a:srgbClr val="606060"/>
                    </a:solidFill>
                  </a:rPr>
                  <a:t>]</a:t>
                </a:r>
                <a:endParaRPr lang="ko-KR" altLang="en-US" sz="800" dirty="0">
                  <a:solidFill>
                    <a:srgbClr val="606060"/>
                  </a:solidFill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 bwMode="auto">
              <a:xfrm>
                <a:off x="2629331" y="2902082"/>
                <a:ext cx="1355670" cy="369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1200" b="1" dirty="0">
                    <a:solidFill>
                      <a:srgbClr val="0070C0"/>
                    </a:solidFill>
                  </a:rPr>
                  <a:t>[</a:t>
                </a:r>
                <a:r>
                  <a:rPr lang="ko-KR" altLang="en-US" sz="1200" b="1" dirty="0">
                    <a:solidFill>
                      <a:srgbClr val="0070C0"/>
                    </a:solidFill>
                  </a:rPr>
                  <a:t>환원력</a:t>
                </a:r>
                <a:r>
                  <a:rPr lang="en-US" altLang="ko-KR" sz="1200" b="1" dirty="0">
                    <a:solidFill>
                      <a:srgbClr val="0070C0"/>
                    </a:solidFill>
                  </a:rPr>
                  <a:t>]</a:t>
                </a:r>
                <a:endParaRPr lang="ko-KR" altLang="en-US" sz="12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 bwMode="auto">
              <a:xfrm>
                <a:off x="3933150" y="2902082"/>
                <a:ext cx="1058723" cy="369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1200" b="1" dirty="0">
                    <a:solidFill>
                      <a:srgbClr val="C00000"/>
                    </a:solidFill>
                  </a:rPr>
                  <a:t>[</a:t>
                </a:r>
                <a:r>
                  <a:rPr lang="ko-KR" altLang="en-US" sz="1200" b="1" dirty="0">
                    <a:solidFill>
                      <a:srgbClr val="C00000"/>
                    </a:solidFill>
                  </a:rPr>
                  <a:t>산화력</a:t>
                </a:r>
                <a:r>
                  <a:rPr lang="en-US" altLang="ko-KR" sz="1200" b="1" dirty="0">
                    <a:solidFill>
                      <a:srgbClr val="C00000"/>
                    </a:solidFill>
                  </a:rPr>
                  <a:t>]</a:t>
                </a:r>
                <a:endParaRPr lang="ko-KR" altLang="en-US" sz="1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 bwMode="auto">
              <a:xfrm>
                <a:off x="5202092" y="2902082"/>
                <a:ext cx="1015850" cy="369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sz="1200" b="1" dirty="0">
                    <a:solidFill>
                      <a:srgbClr val="C00000"/>
                    </a:solidFill>
                  </a:rPr>
                  <a:t>[</a:t>
                </a:r>
                <a:r>
                  <a:rPr lang="ko-KR" altLang="en-US" sz="1200" b="1" dirty="0">
                    <a:solidFill>
                      <a:srgbClr val="C00000"/>
                    </a:solidFill>
                  </a:rPr>
                  <a:t>산화력</a:t>
                </a:r>
                <a:r>
                  <a:rPr lang="en-US" altLang="ko-KR" sz="1200" b="1" dirty="0">
                    <a:solidFill>
                      <a:srgbClr val="C00000"/>
                    </a:solidFill>
                  </a:rPr>
                  <a:t>]</a:t>
                </a:r>
                <a:endParaRPr lang="ko-KR" altLang="en-US" sz="12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60" name="직사각형 59"/>
            <p:cNvSpPr/>
            <p:nvPr/>
          </p:nvSpPr>
          <p:spPr>
            <a:xfrm>
              <a:off x="220383" y="5071088"/>
              <a:ext cx="3757464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1000" b="1" dirty="0">
                  <a:solidFill>
                    <a:srgbClr val="606060"/>
                  </a:solidFill>
                  <a:latin typeface="+mn-ea"/>
                </a:rPr>
                <a:t>ORP(Oxidation Reduction Potential)</a:t>
              </a: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1000" dirty="0">
                  <a:solidFill>
                    <a:srgbClr val="606060"/>
                  </a:solidFill>
                  <a:latin typeface="+mn-ea"/>
                </a:rPr>
                <a:t>어떤 물질의 산화</a:t>
              </a:r>
              <a:r>
                <a:rPr lang="en-US" altLang="ko-KR" sz="1000" dirty="0">
                  <a:solidFill>
                    <a:srgbClr val="606060"/>
                  </a:solidFill>
                  <a:latin typeface="+mn-ea"/>
                </a:rPr>
                <a:t>/</a:t>
              </a:r>
              <a:r>
                <a:rPr lang="ko-KR" altLang="en-US" sz="1000" dirty="0">
                  <a:solidFill>
                    <a:srgbClr val="606060"/>
                  </a:solidFill>
                  <a:latin typeface="+mn-ea"/>
                </a:rPr>
                <a:t>환원 전위값을 나타내는 단위</a:t>
              </a:r>
              <a:r>
                <a:rPr lang="en-US" altLang="ko-KR" sz="1000" dirty="0">
                  <a:solidFill>
                    <a:srgbClr val="606060"/>
                  </a:solidFill>
                  <a:latin typeface="+mn-ea"/>
                </a:rPr>
                <a:t>(mV)</a:t>
              </a:r>
              <a:r>
                <a:rPr lang="ko-KR" altLang="en-US" sz="1000" dirty="0">
                  <a:solidFill>
                    <a:srgbClr val="606060"/>
                  </a:solidFill>
                  <a:latin typeface="+mn-ea"/>
                </a:rPr>
                <a:t>로</a:t>
              </a:r>
              <a:endParaRPr lang="en-US" altLang="ko-KR" sz="1000" dirty="0">
                <a:solidFill>
                  <a:srgbClr val="606060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1000" dirty="0">
                  <a:solidFill>
                    <a:srgbClr val="606060"/>
                  </a:solidFill>
                  <a:latin typeface="+mn-ea"/>
                </a:rPr>
                <a:t>그 수치가 </a:t>
              </a:r>
              <a:r>
                <a:rPr lang="en-US" altLang="ko-KR" sz="1000" dirty="0">
                  <a:solidFill>
                    <a:srgbClr val="606060"/>
                  </a:solidFill>
                  <a:latin typeface="+mn-ea"/>
                </a:rPr>
                <a:t>+</a:t>
              </a:r>
              <a:r>
                <a:rPr lang="ko-KR" altLang="en-US" sz="1000" dirty="0">
                  <a:solidFill>
                    <a:srgbClr val="606060"/>
                  </a:solidFill>
                  <a:latin typeface="+mn-ea"/>
                </a:rPr>
                <a:t>이면 산화력이 강하고</a:t>
              </a:r>
              <a:r>
                <a:rPr lang="en-US" altLang="ko-KR" sz="1000" dirty="0">
                  <a:solidFill>
                    <a:srgbClr val="606060"/>
                  </a:solidFill>
                  <a:latin typeface="+mn-ea"/>
                </a:rPr>
                <a:t>,</a:t>
              </a:r>
              <a:r>
                <a:rPr lang="ko-KR" altLang="en-US" sz="1000" dirty="0">
                  <a:solidFill>
                    <a:srgbClr val="606060"/>
                  </a:solidFill>
                  <a:latin typeface="+mn-ea"/>
                </a:rPr>
                <a:t> </a:t>
              </a:r>
              <a:r>
                <a:rPr lang="en-US" altLang="ko-KR" sz="1000" dirty="0">
                  <a:solidFill>
                    <a:srgbClr val="606060"/>
                  </a:solidFill>
                  <a:latin typeface="+mn-ea"/>
                </a:rPr>
                <a:t>–</a:t>
              </a:r>
              <a:r>
                <a:rPr lang="ko-KR" altLang="en-US" sz="1000" dirty="0">
                  <a:solidFill>
                    <a:srgbClr val="606060"/>
                  </a:solidFill>
                  <a:latin typeface="+mn-ea"/>
                </a:rPr>
                <a:t>이면 환원력이 강합니다</a:t>
              </a:r>
              <a:r>
                <a:rPr lang="en-US" altLang="ko-KR" sz="1000" dirty="0">
                  <a:solidFill>
                    <a:srgbClr val="606060"/>
                  </a:solidFill>
                  <a:latin typeface="+mn-ea"/>
                </a:rPr>
                <a:t>.</a:t>
              </a:r>
            </a:p>
          </p:txBody>
        </p:sp>
        <p:sp>
          <p:nvSpPr>
            <p:cNvPr id="61" name="TextBox 60"/>
            <p:cNvSpPr txBox="1"/>
            <p:nvPr/>
          </p:nvSpPr>
          <p:spPr bwMode="auto">
            <a:xfrm>
              <a:off x="574151" y="2852936"/>
              <a:ext cx="1060351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400" b="1" dirty="0">
                  <a:solidFill>
                    <a:srgbClr val="0070C0"/>
                  </a:solidFill>
                </a:rPr>
                <a:t>-100 ~</a:t>
              </a:r>
            </a:p>
            <a:p>
              <a:pPr algn="ctr">
                <a:defRPr/>
              </a:pPr>
              <a:r>
                <a:rPr lang="en-US" altLang="ko-KR" sz="1400" b="1" dirty="0">
                  <a:solidFill>
                    <a:srgbClr val="0070C0"/>
                  </a:solidFill>
                </a:rPr>
                <a:t>  -400mV</a:t>
              </a:r>
            </a:p>
            <a:p>
              <a:pPr algn="ctr">
                <a:defRPr/>
              </a:pPr>
              <a:r>
                <a:rPr lang="en-US" altLang="ko-KR" sz="1400" b="1" dirty="0">
                  <a:solidFill>
                    <a:srgbClr val="0070C0"/>
                  </a:solidFill>
                </a:rPr>
                <a:t>(</a:t>
              </a:r>
              <a:r>
                <a:rPr lang="ko-KR" altLang="en-US" sz="1400" b="1" dirty="0">
                  <a:solidFill>
                    <a:srgbClr val="0070C0"/>
                  </a:solidFill>
                </a:rPr>
                <a:t>녹억제</a:t>
              </a:r>
              <a:r>
                <a:rPr lang="en-US" altLang="ko-KR" sz="1400" b="1" dirty="0">
                  <a:solidFill>
                    <a:srgbClr val="0070C0"/>
                  </a:solidFill>
                </a:rPr>
                <a:t>)</a:t>
              </a:r>
              <a:endParaRPr lang="ko-KR" alt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 bwMode="auto">
            <a:xfrm>
              <a:off x="1558579" y="2852936"/>
              <a:ext cx="1060351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400" b="1" dirty="0">
                  <a:solidFill>
                    <a:srgbClr val="C00000"/>
                  </a:solidFill>
                </a:rPr>
                <a:t>+300 ~</a:t>
              </a:r>
            </a:p>
            <a:p>
              <a:pPr algn="ctr">
                <a:defRPr/>
              </a:pPr>
              <a:r>
                <a:rPr lang="en-US" altLang="ko-KR" sz="1400" b="1" dirty="0">
                  <a:solidFill>
                    <a:srgbClr val="C00000"/>
                  </a:solidFill>
                </a:rPr>
                <a:t>  +500mV</a:t>
              </a:r>
            </a:p>
            <a:p>
              <a:pPr algn="ctr">
                <a:defRPr/>
              </a:pPr>
              <a:r>
                <a:rPr lang="en-US" altLang="ko-KR" sz="1400" b="1" dirty="0">
                  <a:solidFill>
                    <a:srgbClr val="C00000"/>
                  </a:solidFill>
                </a:rPr>
                <a:t>(</a:t>
              </a:r>
              <a:r>
                <a:rPr lang="ko-KR" altLang="en-US" sz="1400" b="1" dirty="0">
                  <a:solidFill>
                    <a:srgbClr val="C00000"/>
                  </a:solidFill>
                </a:rPr>
                <a:t>녹발생</a:t>
              </a:r>
              <a:r>
                <a:rPr lang="en-US" altLang="ko-KR" sz="1400" b="1" dirty="0">
                  <a:solidFill>
                    <a:srgbClr val="C00000"/>
                  </a:solidFill>
                </a:rPr>
                <a:t>)</a:t>
              </a:r>
              <a:endParaRPr lang="ko-KR" altLang="en-US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 bwMode="auto">
            <a:xfrm>
              <a:off x="2507955" y="2852936"/>
              <a:ext cx="1060351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400" b="1" dirty="0">
                  <a:solidFill>
                    <a:srgbClr val="C00000"/>
                  </a:solidFill>
                </a:rPr>
                <a:t>+500 ~</a:t>
              </a:r>
            </a:p>
            <a:p>
              <a:pPr algn="ctr">
                <a:defRPr/>
              </a:pPr>
              <a:r>
                <a:rPr lang="en-US" altLang="ko-KR" sz="1400" b="1" dirty="0">
                  <a:solidFill>
                    <a:srgbClr val="C00000"/>
                  </a:solidFill>
                </a:rPr>
                <a:t>  +700mV</a:t>
              </a:r>
            </a:p>
            <a:p>
              <a:pPr algn="ctr">
                <a:defRPr/>
              </a:pPr>
              <a:r>
                <a:rPr lang="en-US" altLang="ko-KR" sz="1400" b="1" dirty="0">
                  <a:solidFill>
                    <a:srgbClr val="C00000"/>
                  </a:solidFill>
                </a:rPr>
                <a:t>(</a:t>
              </a:r>
              <a:r>
                <a:rPr lang="ko-KR" altLang="en-US" sz="1400" b="1" dirty="0">
                  <a:solidFill>
                    <a:srgbClr val="C00000"/>
                  </a:solidFill>
                </a:rPr>
                <a:t>녹발생</a:t>
              </a:r>
              <a:r>
                <a:rPr lang="en-US" altLang="ko-KR" sz="1400" b="1" dirty="0">
                  <a:solidFill>
                    <a:srgbClr val="C00000"/>
                  </a:solidFill>
                </a:rPr>
                <a:t>)</a:t>
              </a:r>
              <a:endParaRPr lang="ko-KR" altLang="en-US" sz="1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836490" y="5653774"/>
            <a:ext cx="2140016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000" dirty="0">
                <a:solidFill>
                  <a:srgbClr val="606060"/>
                </a:solidFill>
              </a:rPr>
              <a:t>[</a:t>
            </a:r>
            <a:r>
              <a:rPr lang="ko-KR" altLang="en-US" sz="1000" dirty="0">
                <a:solidFill>
                  <a:srgbClr val="606060"/>
                </a:solidFill>
              </a:rPr>
              <a:t>알칼리수의 환원력</a:t>
            </a:r>
            <a:r>
              <a:rPr lang="en-US" altLang="ko-KR" sz="1000" dirty="0">
                <a:solidFill>
                  <a:srgbClr val="606060"/>
                </a:solidFill>
              </a:rPr>
              <a:t> </a:t>
            </a:r>
            <a:r>
              <a:rPr lang="ko-KR" altLang="en-US" sz="1000" dirty="0">
                <a:solidFill>
                  <a:srgbClr val="606060"/>
                </a:solidFill>
              </a:rPr>
              <a:t>특징을 살린</a:t>
            </a:r>
            <a:endParaRPr lang="en-US" altLang="ko-KR" sz="1000" dirty="0">
              <a:solidFill>
                <a:srgbClr val="606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dirty="0">
                <a:solidFill>
                  <a:srgbClr val="606060"/>
                </a:solidFill>
              </a:rPr>
              <a:t> 대표적인 </a:t>
            </a:r>
            <a:r>
              <a:rPr lang="ko-KR" altLang="en-US" sz="1000" dirty="0">
                <a:solidFill>
                  <a:srgbClr val="0000FF"/>
                </a:solidFill>
              </a:rPr>
              <a:t>한국 </a:t>
            </a:r>
            <a:r>
              <a:rPr lang="ko-KR" altLang="en-US" sz="1000" dirty="0">
                <a:solidFill>
                  <a:srgbClr val="606060"/>
                </a:solidFill>
              </a:rPr>
              <a:t>식품광고</a:t>
            </a:r>
            <a:r>
              <a:rPr lang="en-US" altLang="ko-KR" sz="1000" dirty="0">
                <a:solidFill>
                  <a:srgbClr val="606060"/>
                </a:solidFill>
              </a:rPr>
              <a:t>]</a:t>
            </a:r>
          </a:p>
        </p:txBody>
      </p:sp>
      <p:grpSp>
        <p:nvGrpSpPr>
          <p:cNvPr id="52" name="그룹 51"/>
          <p:cNvGrpSpPr/>
          <p:nvPr/>
        </p:nvGrpSpPr>
        <p:grpSpPr>
          <a:xfrm>
            <a:off x="4922788" y="2585992"/>
            <a:ext cx="1974304" cy="2745568"/>
            <a:chOff x="4851623" y="1984477"/>
            <a:chExt cx="1720821" cy="2393062"/>
          </a:xfrm>
        </p:grpSpPr>
        <p:pic>
          <p:nvPicPr>
            <p:cNvPr id="57" name="그림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1623" y="1984477"/>
              <a:ext cx="1720821" cy="2393062"/>
            </a:xfrm>
            <a:prstGeom prst="rect">
              <a:avLst/>
            </a:prstGeom>
          </p:spPr>
        </p:pic>
        <p:sp>
          <p:nvSpPr>
            <p:cNvPr id="58" name="AutoShape 61"/>
            <p:cNvSpPr>
              <a:spLocks noChangeArrowheads="1"/>
            </p:cNvSpPr>
            <p:nvPr/>
          </p:nvSpPr>
          <p:spPr bwMode="auto">
            <a:xfrm rot="20413828">
              <a:off x="4942341" y="2761651"/>
              <a:ext cx="1558358" cy="669206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>
                  <a:solidFill>
                    <a:srgbClr val="606060"/>
                  </a:solidFill>
                </a:rPr>
                <a:t>두부의 산화를 억제</a:t>
              </a:r>
              <a:endParaRPr lang="en-US" altLang="ko-KR" sz="1200" b="1" dirty="0">
                <a:solidFill>
                  <a:srgbClr val="606060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200" b="1" dirty="0">
                  <a:solidFill>
                    <a:srgbClr val="606060"/>
                  </a:solidFill>
                </a:rPr>
                <a:t>신선도 유지</a:t>
              </a:r>
              <a:endParaRPr lang="en-US" altLang="ko-KR" sz="1200" b="1" dirty="0">
                <a:solidFill>
                  <a:srgbClr val="606060"/>
                </a:solidFill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7866032" y="2507759"/>
            <a:ext cx="2622456" cy="2577795"/>
            <a:chOff x="6300192" y="2409885"/>
            <a:chExt cx="2156047" cy="2029995"/>
          </a:xfrm>
        </p:grpSpPr>
        <p:pic>
          <p:nvPicPr>
            <p:cNvPr id="5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00192" y="2743319"/>
              <a:ext cx="2156047" cy="169656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56" name="AutoShape 61"/>
            <p:cNvSpPr>
              <a:spLocks noChangeArrowheads="1"/>
            </p:cNvSpPr>
            <p:nvPr/>
          </p:nvSpPr>
          <p:spPr bwMode="auto">
            <a:xfrm rot="21073538">
              <a:off x="6484260" y="2409885"/>
              <a:ext cx="1787910" cy="383891"/>
            </a:xfrm>
            <a:prstGeom prst="flowChartAlternateProcess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>
                  <a:solidFill>
                    <a:schemeClr val="bg1"/>
                  </a:solidFill>
                </a:rPr>
                <a:t>환원력의 차이</a:t>
              </a:r>
              <a:endParaRPr lang="en-US" altLang="ko-KR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7670112" y="5671981"/>
            <a:ext cx="28183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000" dirty="0">
                <a:solidFill>
                  <a:srgbClr val="606060"/>
                </a:solidFill>
              </a:rPr>
              <a:t>[</a:t>
            </a:r>
            <a:r>
              <a:rPr lang="ko-KR" altLang="en-US" sz="1000" dirty="0">
                <a:solidFill>
                  <a:srgbClr val="606060"/>
                </a:solidFill>
              </a:rPr>
              <a:t>알칼리수에 과일</a:t>
            </a:r>
            <a:r>
              <a:rPr lang="en-US" altLang="ko-KR" sz="1000" dirty="0">
                <a:solidFill>
                  <a:srgbClr val="606060"/>
                </a:solidFill>
              </a:rPr>
              <a:t>/</a:t>
            </a:r>
            <a:r>
              <a:rPr lang="ko-KR" altLang="en-US" sz="1000" dirty="0">
                <a:solidFill>
                  <a:srgbClr val="606060"/>
                </a:solidFill>
              </a:rPr>
              <a:t>야채를 세척한 후 보관하면</a:t>
            </a:r>
            <a:endParaRPr lang="en-US" altLang="ko-KR" sz="1000" dirty="0">
              <a:solidFill>
                <a:srgbClr val="606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dirty="0">
                <a:solidFill>
                  <a:srgbClr val="606060"/>
                </a:solidFill>
              </a:rPr>
              <a:t>보관 기간을 연장시킬 수 있습니다</a:t>
            </a:r>
            <a:r>
              <a:rPr lang="en-US" altLang="ko-KR" sz="1000" dirty="0">
                <a:solidFill>
                  <a:srgbClr val="606060"/>
                </a:solidFill>
              </a:rPr>
              <a:t>.]</a:t>
            </a:r>
          </a:p>
        </p:txBody>
      </p:sp>
      <p:sp>
        <p:nvSpPr>
          <p:cNvPr id="48" name="슬라이드 번호 개체 틀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10</a:t>
            </a:fld>
            <a:endParaRPr lang="ko-KR" altLang="en-US"/>
          </a:p>
        </p:txBody>
      </p:sp>
      <p:grpSp>
        <p:nvGrpSpPr>
          <p:cNvPr id="72" name="그룹 71"/>
          <p:cNvGrpSpPr/>
          <p:nvPr/>
        </p:nvGrpSpPr>
        <p:grpSpPr>
          <a:xfrm>
            <a:off x="748088" y="249435"/>
            <a:ext cx="2160240" cy="369332"/>
            <a:chOff x="467544" y="222508"/>
            <a:chExt cx="2160240" cy="3693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3" name="직사각형 72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11560" y="222508"/>
              <a:ext cx="1882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>
                  <a:solidFill>
                    <a:schemeClr val="bg1"/>
                  </a:solidFill>
                </a:rPr>
                <a:t>알칼리수의 </a:t>
              </a:r>
              <a:r>
                <a:rPr lang="ko-KR" altLang="en-US" dirty="0">
                  <a:solidFill>
                    <a:schemeClr val="bg1"/>
                  </a:solidFill>
                </a:rPr>
                <a:t>특징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6054711-7EE4-4D46-B2C7-52D50E2E683C}"/>
              </a:ext>
            </a:extLst>
          </p:cNvPr>
          <p:cNvSpPr txBox="1"/>
          <p:nvPr/>
        </p:nvSpPr>
        <p:spPr>
          <a:xfrm>
            <a:off x="8452852" y="359640"/>
            <a:ext cx="367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statements have not been evaluated by the Food and Drug Administration. This product is not intended to diagnose, treat, prevent, or cure any disease.</a:t>
            </a:r>
          </a:p>
          <a:p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472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3889" y="1002215"/>
            <a:ext cx="8144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606060"/>
                </a:solidFill>
              </a:rPr>
              <a:t>지쿱 수소 플러스 알칼리수는</a:t>
            </a:r>
            <a:endParaRPr lang="en-US" altLang="ko-KR" dirty="0">
              <a:solidFill>
                <a:srgbClr val="606060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C00000"/>
                </a:solidFill>
              </a:rPr>
              <a:t>우리 몸의 </a:t>
            </a:r>
            <a:r>
              <a:rPr lang="en-US" altLang="ko-KR" dirty="0">
                <a:solidFill>
                  <a:srgbClr val="C00000"/>
                </a:solidFill>
              </a:rPr>
              <a:t>pH </a:t>
            </a:r>
            <a:r>
              <a:rPr lang="ko-KR" altLang="en-US" dirty="0">
                <a:solidFill>
                  <a:srgbClr val="C00000"/>
                </a:solidFill>
              </a:rPr>
              <a:t>밸런스를 맞추는데 도움</a:t>
            </a:r>
            <a:r>
              <a:rPr lang="ko-KR" altLang="en-US" dirty="0">
                <a:solidFill>
                  <a:srgbClr val="606060"/>
                </a:solidFill>
              </a:rPr>
              <a:t>을 줍니다</a:t>
            </a:r>
            <a:r>
              <a:rPr lang="en-US" altLang="ko-KR" dirty="0">
                <a:solidFill>
                  <a:srgbClr val="606060"/>
                </a:solidFill>
              </a:rPr>
              <a:t>.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4" y="3139906"/>
            <a:ext cx="3599641" cy="220963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271464" y="5531023"/>
            <a:ext cx="317637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rgbClr val="606060"/>
                </a:solidFill>
              </a:rPr>
              <a:t>KBS-</a:t>
            </a:r>
            <a:r>
              <a:rPr lang="ko-KR" altLang="en-US" sz="1200" dirty="0">
                <a:solidFill>
                  <a:srgbClr val="606060"/>
                </a:solidFill>
              </a:rPr>
              <a:t>알고 먹어야 효과만점</a:t>
            </a:r>
            <a:endParaRPr lang="en-US" altLang="ko-KR" sz="1200" dirty="0">
              <a:solidFill>
                <a:srgbClr val="60606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4363" y="5531023"/>
            <a:ext cx="317637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산성식품 섭취로 인해 무너진 </a:t>
            </a:r>
            <a:r>
              <a:rPr lang="en-US" altLang="ko-KR" sz="1200" dirty="0">
                <a:solidFill>
                  <a:srgbClr val="606060"/>
                </a:solidFill>
              </a:rPr>
              <a:t>pH </a:t>
            </a:r>
            <a:r>
              <a:rPr lang="ko-KR" altLang="en-US" sz="1200" dirty="0">
                <a:solidFill>
                  <a:srgbClr val="606060"/>
                </a:solidFill>
              </a:rPr>
              <a:t>밸런스</a:t>
            </a:r>
            <a:endParaRPr lang="en-US" altLang="ko-KR" sz="1200" dirty="0">
              <a:solidFill>
                <a:srgbClr val="606060"/>
              </a:solidFill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317" y="2800247"/>
            <a:ext cx="2600846" cy="2493450"/>
          </a:xfrm>
          <a:prstGeom prst="rect">
            <a:avLst/>
          </a:prstGeom>
        </p:spPr>
      </p:pic>
      <p:sp>
        <p:nvSpPr>
          <p:cNvPr id="38" name="슬라이드 번호 개체 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11</a:t>
            </a:fld>
            <a:endParaRPr lang="ko-KR" altLang="en-US"/>
          </a:p>
        </p:txBody>
      </p:sp>
      <p:grpSp>
        <p:nvGrpSpPr>
          <p:cNvPr id="39" name="그룹 38"/>
          <p:cNvGrpSpPr/>
          <p:nvPr/>
        </p:nvGrpSpPr>
        <p:grpSpPr>
          <a:xfrm>
            <a:off x="695400" y="263734"/>
            <a:ext cx="2160240" cy="369332"/>
            <a:chOff x="467544" y="222508"/>
            <a:chExt cx="2160240" cy="3693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직사각형 39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11560" y="222508"/>
              <a:ext cx="1882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>
                  <a:solidFill>
                    <a:schemeClr val="bg1"/>
                  </a:solidFill>
                </a:rPr>
                <a:t>알칼리수의 </a:t>
              </a:r>
              <a:r>
                <a:rPr lang="ko-KR" altLang="en-US" dirty="0">
                  <a:solidFill>
                    <a:schemeClr val="bg1"/>
                  </a:solidFill>
                </a:rPr>
                <a:t>특징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B841BB0-2804-494A-B21E-045122EE476E}"/>
              </a:ext>
            </a:extLst>
          </p:cNvPr>
          <p:cNvSpPr txBox="1"/>
          <p:nvPr/>
        </p:nvSpPr>
        <p:spPr>
          <a:xfrm>
            <a:off x="8287792" y="474624"/>
            <a:ext cx="3744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statements have not been evaluated by the Food and Drug Administration. This product is not intended to diagnose, treat, prevent, or cure any disease.</a:t>
            </a:r>
          </a:p>
          <a:p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864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슬라이드 번호 개체 틀 37"/>
          <p:cNvSpPr>
            <a:spLocks noGrp="1"/>
          </p:cNvSpPr>
          <p:nvPr>
            <p:ph type="sldNum" sz="quarter" idx="12"/>
          </p:nvPr>
        </p:nvSpPr>
        <p:spPr>
          <a:xfrm>
            <a:off x="9768408" y="6436122"/>
            <a:ext cx="2133600" cy="365125"/>
          </a:xfrm>
        </p:spPr>
        <p:txBody>
          <a:bodyPr/>
          <a:lstStyle/>
          <a:p>
            <a:fld id="{9C2203D9-AB55-4EB8-BB06-948C9E065BB8}" type="slidenum">
              <a:rPr lang="ko-KR" altLang="en-US" smtClean="0"/>
              <a:t>12</a:t>
            </a:fld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997790"/>
              </p:ext>
            </p:extLst>
          </p:nvPr>
        </p:nvGraphicFramePr>
        <p:xfrm>
          <a:off x="911422" y="836714"/>
          <a:ext cx="10369154" cy="5400601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601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7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219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49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구   분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rgbClr val="C00000"/>
                          </a:solidFill>
                          <a:latin typeface="+mn-lt"/>
                        </a:rPr>
                        <a:t>이온수기</a:t>
                      </a:r>
                      <a:endParaRPr lang="en-US" altLang="ko-KR" sz="1400" b="1" dirty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rgbClr val="C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solidFill>
                            <a:srgbClr val="C00000"/>
                          </a:solidFill>
                          <a:latin typeface="+mn-lt"/>
                        </a:rPr>
                        <a:t>알칼리수</a:t>
                      </a:r>
                      <a:r>
                        <a:rPr lang="en-US" altLang="ko-KR" sz="1400" b="1" dirty="0">
                          <a:solidFill>
                            <a:srgbClr val="C00000"/>
                          </a:solidFill>
                          <a:latin typeface="+mn-lt"/>
                        </a:rPr>
                        <a:t>)</a:t>
                      </a:r>
                      <a:endParaRPr lang="ko-KR" altLang="en-US" sz="1400" b="1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rgbClr val="0000FF"/>
                          </a:solidFill>
                          <a:latin typeface="+mn-lt"/>
                        </a:rPr>
                        <a:t>수소수기</a:t>
                      </a:r>
                      <a:endParaRPr lang="en-US" altLang="ko-KR" sz="14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rgbClr val="0000FF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solidFill>
                            <a:srgbClr val="0000FF"/>
                          </a:solidFill>
                          <a:latin typeface="+mn-lt"/>
                        </a:rPr>
                        <a:t>휴대용</a:t>
                      </a:r>
                      <a:r>
                        <a:rPr lang="en-US" altLang="ko-KR" sz="1400" b="1" dirty="0">
                          <a:solidFill>
                            <a:srgbClr val="0000FF"/>
                          </a:solidFill>
                          <a:latin typeface="+mn-lt"/>
                        </a:rPr>
                        <a:t>)</a:t>
                      </a:r>
                      <a:endParaRPr lang="ko-KR" altLang="en-US" sz="14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rgbClr val="00B050"/>
                          </a:solidFill>
                          <a:latin typeface="+mn-lt"/>
                        </a:rPr>
                        <a:t>RO </a:t>
                      </a:r>
                      <a:r>
                        <a:rPr lang="ko-KR" altLang="en-US" sz="1400" b="1" dirty="0">
                          <a:solidFill>
                            <a:srgbClr val="00B050"/>
                          </a:solidFill>
                          <a:latin typeface="+mn-lt"/>
                        </a:rPr>
                        <a:t>방식</a:t>
                      </a:r>
                      <a:endParaRPr lang="en-US" altLang="ko-KR" sz="1400" b="1" dirty="0">
                        <a:solidFill>
                          <a:srgbClr val="00B050"/>
                        </a:solidFill>
                        <a:latin typeface="+mn-lt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rgbClr val="00B05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solidFill>
                            <a:srgbClr val="00B050"/>
                          </a:solidFill>
                          <a:latin typeface="+mn-lt"/>
                        </a:rPr>
                        <a:t>정수기</a:t>
                      </a:r>
                      <a:r>
                        <a:rPr lang="en-US" altLang="ko-KR" sz="1400" b="1" dirty="0">
                          <a:solidFill>
                            <a:srgbClr val="00B050"/>
                          </a:solidFill>
                          <a:latin typeface="+mn-lt"/>
                        </a:rPr>
                        <a:t>)</a:t>
                      </a:r>
                      <a:endParaRPr lang="ko-KR" altLang="en-US" sz="1400" b="1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UF </a:t>
                      </a:r>
                      <a:r>
                        <a:rPr lang="ko-KR" altLang="en-US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방식</a:t>
                      </a:r>
                      <a:endParaRPr lang="en-US" altLang="ko-KR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정수기</a:t>
                      </a:r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미네랄워터</a:t>
                      </a:r>
                      <a:endParaRPr lang="en-US" altLang="ko-KR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냉온수기</a:t>
                      </a:r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5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유해물질 제거</a:t>
                      </a:r>
                      <a:endParaRPr lang="en-US" altLang="ko-KR" sz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C00000"/>
                          </a:solidFill>
                          <a:latin typeface="+mn-lt"/>
                        </a:rPr>
                        <a:t>O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lt"/>
                        </a:rPr>
                        <a:t>△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</a:rPr>
                        <a:t>◎</a:t>
                      </a:r>
                      <a:endParaRPr lang="ko-KR" altLang="en-US" sz="12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O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O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5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미네랄</a:t>
                      </a:r>
                      <a:endParaRPr lang="en-US" altLang="ko-KR" sz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C00000"/>
                          </a:solidFill>
                          <a:latin typeface="+mn-lt"/>
                          <a:ea typeface="맑은 고딕"/>
                        </a:rPr>
                        <a:t>◎</a:t>
                      </a:r>
                      <a:r>
                        <a:rPr lang="en-US" altLang="ko-KR" sz="1200" dirty="0">
                          <a:solidFill>
                            <a:srgbClr val="C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C00000"/>
                          </a:solidFill>
                          <a:latin typeface="+mn-lt"/>
                        </a:rPr>
                        <a:t>원수대비 증가</a:t>
                      </a:r>
                      <a:r>
                        <a:rPr lang="en-US" altLang="ko-KR" sz="1200" dirty="0">
                          <a:solidFill>
                            <a:srgbClr val="C00000"/>
                          </a:solidFill>
                          <a:latin typeface="+mn-lt"/>
                        </a:rPr>
                        <a:t>)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lt"/>
                        </a:rPr>
                        <a:t>O(</a:t>
                      </a:r>
                      <a:r>
                        <a:rPr lang="ko-KR" altLang="en-US" sz="1200" dirty="0">
                          <a:solidFill>
                            <a:srgbClr val="0000FF"/>
                          </a:solidFill>
                          <a:latin typeface="+mn-lt"/>
                        </a:rPr>
                        <a:t>원수와 동일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lt"/>
                        </a:rPr>
                        <a:t>)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00B050"/>
                          </a:solidFill>
                          <a:latin typeface="+mn-lt"/>
                        </a:rPr>
                        <a:t>X</a:t>
                      </a:r>
                      <a:endParaRPr lang="ko-KR" altLang="en-US" sz="12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O(</a:t>
                      </a:r>
                      <a:r>
                        <a:rPr lang="ko-KR" altLang="en-US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원수와 동일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)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O(</a:t>
                      </a:r>
                      <a:r>
                        <a:rPr lang="ko-KR" altLang="en-US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원수와 동일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)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7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pH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C00000"/>
                          </a:solidFill>
                          <a:latin typeface="+mn-lt"/>
                        </a:rPr>
                        <a:t>약 알칼리성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rgbClr val="0000FF"/>
                          </a:solidFill>
                          <a:latin typeface="+mn-lt"/>
                        </a:rPr>
                        <a:t>중성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00B050"/>
                          </a:solidFill>
                          <a:latin typeface="+mn-lt"/>
                        </a:rPr>
                        <a:t>약산성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중성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중성</a:t>
                      </a:r>
                    </a:p>
                  </a:txBody>
                  <a:tcPr marL="114526" marR="114526" marT="57263" marB="5726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7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클러스터</a:t>
                      </a:r>
                      <a:endParaRPr lang="en-US" altLang="ko-KR" sz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C00000"/>
                          </a:solidFill>
                          <a:latin typeface="+mn-lt"/>
                        </a:rPr>
                        <a:t>50~70Hz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lt"/>
                        </a:rPr>
                        <a:t>-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00B050"/>
                          </a:solidFill>
                          <a:latin typeface="+mn-lt"/>
                        </a:rPr>
                        <a:t>150Hz</a:t>
                      </a:r>
                      <a:endParaRPr lang="ko-KR" altLang="en-US" sz="12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100~120Hz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80~100Hz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7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환원력</a:t>
                      </a:r>
                      <a:endParaRPr lang="en-US" altLang="ko-KR" sz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</a:rPr>
                        <a:t>◎</a:t>
                      </a:r>
                      <a:r>
                        <a:rPr lang="ko-KR" altLang="en-US" sz="1200" dirty="0">
                          <a:solidFill>
                            <a:srgbClr val="C00000"/>
                          </a:solidFill>
                          <a:latin typeface="+mn-lt"/>
                        </a:rPr>
                        <a:t>환원력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lt"/>
                        </a:rPr>
                        <a:t>O</a:t>
                      </a:r>
                      <a:r>
                        <a:rPr lang="ko-KR" altLang="en-US" sz="1200" dirty="0">
                          <a:solidFill>
                            <a:srgbClr val="0000FF"/>
                          </a:solidFill>
                          <a:latin typeface="+mn-lt"/>
                        </a:rPr>
                        <a:t>환원력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00B050"/>
                          </a:solidFill>
                          <a:latin typeface="+mn-lt"/>
                        </a:rPr>
                        <a:t>산화력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산화력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산화력</a:t>
                      </a:r>
                    </a:p>
                  </a:txBody>
                  <a:tcPr marL="114526" marR="114526" marT="57263" marB="5726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7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위생문제</a:t>
                      </a:r>
                      <a:endParaRPr lang="en-US" altLang="ko-KR" sz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C00000"/>
                          </a:solidFill>
                          <a:latin typeface="+mn-lt"/>
                        </a:rPr>
                        <a:t>직수방식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lt"/>
                        </a:rPr>
                        <a:t>-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00B050"/>
                          </a:solidFill>
                          <a:latin typeface="+mn-lt"/>
                        </a:rPr>
                        <a:t>저수방식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저수방식</a:t>
                      </a: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-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59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건강개선</a:t>
                      </a:r>
                      <a:endParaRPr lang="en-US" altLang="ko-KR" sz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C00000"/>
                          </a:solidFill>
                          <a:latin typeface="+mn-lt"/>
                        </a:rPr>
                        <a:t>위장 증상 개선 </a:t>
                      </a:r>
                      <a:endParaRPr lang="en-US" altLang="ko-KR" sz="12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 latinLnBrk="1"/>
                      <a:r>
                        <a:rPr lang="en-US" altLang="ko-KR" sz="900" dirty="0">
                          <a:solidFill>
                            <a:srgbClr val="C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C00000"/>
                          </a:solidFill>
                          <a:latin typeface="+mn-lt"/>
                        </a:rPr>
                        <a:t>한국 내 의료기기 인증</a:t>
                      </a:r>
                      <a:r>
                        <a:rPr lang="en-US" altLang="ko-KR" sz="900" dirty="0">
                          <a:solidFill>
                            <a:srgbClr val="C00000"/>
                          </a:solidFill>
                          <a:latin typeface="+mn-lt"/>
                        </a:rPr>
                        <a:t>)</a:t>
                      </a:r>
                      <a:endParaRPr lang="en-US" altLang="ko-KR" sz="11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lt"/>
                        </a:rPr>
                        <a:t>X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00B050"/>
                          </a:solidFill>
                          <a:latin typeface="+mn-lt"/>
                        </a:rPr>
                        <a:t>X</a:t>
                      </a:r>
                      <a:endParaRPr lang="ko-KR" altLang="en-US" sz="12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X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X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15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수소</a:t>
                      </a:r>
                      <a:r>
                        <a:rPr lang="en-US" altLang="ko-KR" sz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(DH)</a:t>
                      </a:r>
                      <a:r>
                        <a:rPr lang="ko-KR" altLang="en-US" sz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함량</a:t>
                      </a:r>
                      <a:endParaRPr lang="en-US" altLang="ko-KR" sz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</a:rPr>
                        <a:t>◎ DH</a:t>
                      </a:r>
                      <a:r>
                        <a:rPr lang="ko-KR" altLang="en-US" sz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</a:rPr>
                        <a:t>포함</a:t>
                      </a:r>
                      <a:endParaRPr lang="ko-KR" altLang="en-US" sz="12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◎ DH</a:t>
                      </a:r>
                      <a:r>
                        <a:rPr lang="ko-KR" altLang="en-US" sz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포함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B050"/>
                          </a:solidFill>
                          <a:latin typeface="+mn-lt"/>
                        </a:rPr>
                        <a:t>X</a:t>
                      </a:r>
                      <a:endParaRPr lang="ko-KR" altLang="en-US" sz="12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X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X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4526" marR="114526" marT="57263" marB="57263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0" name="그룹 19"/>
          <p:cNvGrpSpPr/>
          <p:nvPr/>
        </p:nvGrpSpPr>
        <p:grpSpPr>
          <a:xfrm>
            <a:off x="899845" y="188640"/>
            <a:ext cx="2160240" cy="369332"/>
            <a:chOff x="467544" y="222508"/>
            <a:chExt cx="2160240" cy="3693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직사각형 20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1560" y="222508"/>
              <a:ext cx="1882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</a:rPr>
                <a:t>알칼리수의 특징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EF3C906-4906-4F26-A518-0433A8A10237}"/>
              </a:ext>
            </a:extLst>
          </p:cNvPr>
          <p:cNvSpPr txBox="1"/>
          <p:nvPr/>
        </p:nvSpPr>
        <p:spPr>
          <a:xfrm>
            <a:off x="8400256" y="0"/>
            <a:ext cx="3672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This information is based on outsourced studies and may not be directly related to the products of our company.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BF75EB-527F-4CB4-B9BD-867F3F6629FF}"/>
              </a:ext>
            </a:extLst>
          </p:cNvPr>
          <p:cNvSpPr txBox="1"/>
          <p:nvPr/>
        </p:nvSpPr>
        <p:spPr>
          <a:xfrm>
            <a:off x="225838" y="6315417"/>
            <a:ext cx="367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statements have not been evaluated by the Food and Drug Administration. This product is not intended to diagnose, treat, prevent, or cure any disease.</a:t>
            </a:r>
          </a:p>
          <a:p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667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108" y="240400"/>
            <a:ext cx="4425363" cy="611595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2" name="그룹 21"/>
          <p:cNvGrpSpPr/>
          <p:nvPr/>
        </p:nvGrpSpPr>
        <p:grpSpPr>
          <a:xfrm>
            <a:off x="976020" y="1484784"/>
            <a:ext cx="4687932" cy="4032448"/>
            <a:chOff x="194082" y="1541336"/>
            <a:chExt cx="4112023" cy="3298208"/>
          </a:xfrm>
        </p:grpSpPr>
        <p:sp>
          <p:nvSpPr>
            <p:cNvPr id="18" name="TextBox 17"/>
            <p:cNvSpPr txBox="1"/>
            <p:nvPr/>
          </p:nvSpPr>
          <p:spPr>
            <a:xfrm>
              <a:off x="194082" y="1541336"/>
              <a:ext cx="3825086" cy="815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dirty="0">
                  <a:solidFill>
                    <a:srgbClr val="606060"/>
                  </a:solidFill>
                </a:rPr>
                <a:t>BBRC</a:t>
              </a:r>
            </a:p>
            <a:p>
              <a:r>
                <a:rPr lang="en-US" altLang="ko-KR" sz="1100" dirty="0">
                  <a:solidFill>
                    <a:srgbClr val="606060"/>
                  </a:solidFill>
                </a:rPr>
                <a:t>(Biochemical and Biophysical Research Communications)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94082" y="2348880"/>
              <a:ext cx="28969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606060"/>
                  </a:solidFill>
                </a:rPr>
                <a:t>1997, Sanetaka</a:t>
              </a:r>
              <a:r>
                <a:rPr lang="ko-KR" altLang="en-US" dirty="0">
                  <a:solidFill>
                    <a:srgbClr val="606060"/>
                  </a:solidFill>
                </a:rPr>
                <a:t> </a:t>
              </a:r>
              <a:r>
                <a:rPr lang="en-US" altLang="ko-KR" dirty="0">
                  <a:solidFill>
                    <a:srgbClr val="606060"/>
                  </a:solidFill>
                </a:rPr>
                <a:t>Shirahata</a:t>
              </a:r>
              <a:r>
                <a:rPr lang="ko-KR" altLang="en-US" dirty="0">
                  <a:solidFill>
                    <a:srgbClr val="606060"/>
                  </a:solidFill>
                </a:rPr>
                <a:t> </a:t>
              </a:r>
              <a:endParaRPr lang="en-US" altLang="ko-KR" dirty="0">
                <a:solidFill>
                  <a:srgbClr val="60606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4082" y="3362216"/>
              <a:ext cx="4112023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rgbClr val="606060"/>
                  </a:solidFill>
                </a:rPr>
                <a:t>전해환원수</a:t>
              </a:r>
              <a:r>
                <a:rPr lang="en-US" altLang="ko-KR" sz="2000" dirty="0">
                  <a:solidFill>
                    <a:srgbClr val="606060"/>
                  </a:solidFill>
                </a:rPr>
                <a:t>(</a:t>
              </a:r>
              <a:r>
                <a:rPr lang="ko-KR" altLang="en-US" sz="2000" dirty="0">
                  <a:solidFill>
                    <a:srgbClr val="606060"/>
                  </a:solidFill>
                </a:rPr>
                <a:t>전해 알칼리수</a:t>
              </a:r>
              <a:r>
                <a:rPr lang="en-US" altLang="ko-KR" sz="2000" dirty="0">
                  <a:solidFill>
                    <a:srgbClr val="606060"/>
                  </a:solidFill>
                </a:rPr>
                <a:t>)</a:t>
              </a:r>
              <a:r>
                <a:rPr lang="ko-KR" altLang="en-US" sz="2000" dirty="0">
                  <a:solidFill>
                    <a:srgbClr val="606060"/>
                  </a:solidFill>
                </a:rPr>
                <a:t>는 </a:t>
              </a:r>
              <a:endParaRPr lang="en-US" altLang="ko-KR" sz="2000" dirty="0">
                <a:solidFill>
                  <a:srgbClr val="60606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rgbClr val="C00000"/>
                  </a:solidFill>
                </a:rPr>
                <a:t>활성산소를 제거하고 </a:t>
              </a:r>
              <a:endParaRPr lang="en-US" altLang="ko-KR" sz="2000" dirty="0">
                <a:solidFill>
                  <a:srgbClr val="C0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rgbClr val="C00000"/>
                  </a:solidFill>
                </a:rPr>
                <a:t>산화장애로부터 </a:t>
              </a:r>
              <a:r>
                <a:rPr lang="en-US" altLang="ko-KR" sz="2000" dirty="0">
                  <a:solidFill>
                    <a:srgbClr val="C00000"/>
                  </a:solidFill>
                </a:rPr>
                <a:t>DNA</a:t>
              </a:r>
              <a:r>
                <a:rPr lang="ko-KR" altLang="en-US" sz="2000" dirty="0">
                  <a:solidFill>
                    <a:srgbClr val="C00000"/>
                  </a:solidFill>
                </a:rPr>
                <a:t>를 보호한다</a:t>
              </a:r>
              <a:r>
                <a:rPr lang="en-US" altLang="ko-KR" sz="2000" dirty="0">
                  <a:solidFill>
                    <a:srgbClr val="C00000"/>
                  </a:solidFill>
                </a:rPr>
                <a:t>.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537817" y="6467560"/>
            <a:ext cx="47099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solidFill>
                  <a:srgbClr val="606060"/>
                </a:solidFill>
              </a:rPr>
              <a:t>* </a:t>
            </a:r>
            <a:r>
              <a:rPr lang="ko-KR" altLang="en-US" sz="1050" dirty="0">
                <a:solidFill>
                  <a:srgbClr val="606060"/>
                </a:solidFill>
              </a:rPr>
              <a:t>본 논문에 개제된 효과는 본 제품의 효능</a:t>
            </a:r>
            <a:r>
              <a:rPr lang="en-US" altLang="ko-KR" sz="1050" dirty="0">
                <a:solidFill>
                  <a:srgbClr val="606060"/>
                </a:solidFill>
              </a:rPr>
              <a:t>/</a:t>
            </a:r>
            <a:r>
              <a:rPr lang="ko-KR" altLang="en-US" sz="1050" dirty="0">
                <a:solidFill>
                  <a:srgbClr val="606060"/>
                </a:solidFill>
              </a:rPr>
              <a:t>효과를 보증하는 것은 아닙니다</a:t>
            </a:r>
            <a:r>
              <a:rPr lang="en-US" altLang="ko-KR" sz="105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13</a:t>
            </a:fld>
            <a:endParaRPr lang="ko-KR" altLang="en-US"/>
          </a:p>
        </p:txBody>
      </p:sp>
      <p:grpSp>
        <p:nvGrpSpPr>
          <p:cNvPr id="24" name="그룹 23"/>
          <p:cNvGrpSpPr/>
          <p:nvPr/>
        </p:nvGrpSpPr>
        <p:grpSpPr>
          <a:xfrm>
            <a:off x="637963" y="257030"/>
            <a:ext cx="2160240" cy="461665"/>
            <a:chOff x="467544" y="188640"/>
            <a:chExt cx="2160240" cy="4616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직사각형 24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solidFill>
                    <a:schemeClr val="bg1"/>
                  </a:solidFill>
                </a:rPr>
                <a:t>논문자료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8756267-CE60-4272-830B-9D6BAEC168BE}"/>
              </a:ext>
            </a:extLst>
          </p:cNvPr>
          <p:cNvSpPr txBox="1"/>
          <p:nvPr/>
        </p:nvSpPr>
        <p:spPr>
          <a:xfrm>
            <a:off x="357565" y="6194408"/>
            <a:ext cx="3672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This information is based on outsourced studies and may not be directly related to the products of our company.</a:t>
            </a:r>
          </a:p>
        </p:txBody>
      </p:sp>
    </p:spTree>
    <p:extLst>
      <p:ext uri="{BB962C8B-B14F-4D97-AF65-F5344CB8AC3E}">
        <p14:creationId xmlns:p14="http://schemas.microsoft.com/office/powerpoint/2010/main" val="3069082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419" y="363393"/>
            <a:ext cx="4490361" cy="595631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5" name="그룹 14"/>
          <p:cNvGrpSpPr/>
          <p:nvPr/>
        </p:nvGrpSpPr>
        <p:grpSpPr>
          <a:xfrm>
            <a:off x="815852" y="1052513"/>
            <a:ext cx="3857146" cy="4936986"/>
            <a:chOff x="194082" y="1268760"/>
            <a:chExt cx="3857146" cy="4936986"/>
          </a:xfrm>
        </p:grpSpPr>
        <p:sp>
          <p:nvSpPr>
            <p:cNvPr id="8" name="TextBox 7"/>
            <p:cNvSpPr txBox="1"/>
            <p:nvPr/>
          </p:nvSpPr>
          <p:spPr>
            <a:xfrm>
              <a:off x="194082" y="1541336"/>
              <a:ext cx="32592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dirty="0">
                  <a:solidFill>
                    <a:srgbClr val="606060"/>
                  </a:solidFill>
                </a:rPr>
                <a:t>(Journal of the Korean jungshin science society)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4082" y="1268760"/>
              <a:ext cx="3744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606060"/>
                  </a:solidFill>
                </a:rPr>
                <a:t>2003, </a:t>
              </a:r>
              <a:r>
                <a:rPr lang="ko-KR" altLang="en-US" dirty="0">
                  <a:solidFill>
                    <a:srgbClr val="606060"/>
                  </a:solidFill>
                </a:rPr>
                <a:t>연세대</a:t>
              </a:r>
              <a:r>
                <a:rPr lang="en-US" altLang="ko-KR" dirty="0">
                  <a:solidFill>
                    <a:srgbClr val="606060"/>
                  </a:solidFill>
                </a:rPr>
                <a:t>/</a:t>
              </a:r>
              <a:r>
                <a:rPr lang="ko-KR" altLang="en-US" dirty="0">
                  <a:solidFill>
                    <a:srgbClr val="606060"/>
                  </a:solidFill>
                </a:rPr>
                <a:t>상지대 </a:t>
              </a:r>
              <a:r>
                <a:rPr lang="en-US" altLang="ko-KR" dirty="0">
                  <a:solidFill>
                    <a:srgbClr val="606060"/>
                  </a:solidFill>
                </a:rPr>
                <a:t>4</a:t>
              </a:r>
              <a:r>
                <a:rPr lang="ko-KR" altLang="en-US" dirty="0">
                  <a:solidFill>
                    <a:srgbClr val="606060"/>
                  </a:solidFill>
                </a:rPr>
                <a:t>명의 교수진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4082" y="2276872"/>
              <a:ext cx="378821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rgbClr val="606060"/>
                  </a:solidFill>
                </a:rPr>
                <a:t>동물실험으로 통해 살펴본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rgbClr val="606060"/>
                  </a:solidFill>
                </a:rPr>
                <a:t>미네랄 알칼리수의 다양한 효과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4082" y="3573016"/>
              <a:ext cx="3429144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rgbClr val="C00000"/>
                  </a:solidFill>
                </a:rPr>
                <a:t>동물 실험을 통해 개선관찰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rgbClr val="C00000"/>
                  </a:solidFill>
                </a:rPr>
                <a:t>    ▶ 항암 및 암전이 억제효과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rgbClr val="C00000"/>
                  </a:solidFill>
                </a:rPr>
                <a:t>    ▶ 면역기능에 미치는 효과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rgbClr val="C00000"/>
                  </a:solidFill>
                </a:rPr>
                <a:t>    ▶ 항산화 작용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rgbClr val="C00000"/>
                  </a:solidFill>
                </a:rPr>
                <a:t>    ▶ 당뇨병과 비만에 미치는 효과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4082" y="5744081"/>
              <a:ext cx="3857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rgbClr val="606060"/>
                  </a:solidFill>
                </a:rPr>
                <a:t>언론보도 </a:t>
              </a:r>
              <a:r>
                <a:rPr lang="en-US" altLang="ko-KR" sz="1600" dirty="0">
                  <a:solidFill>
                    <a:srgbClr val="606060"/>
                  </a:solidFill>
                </a:rPr>
                <a:t>KBS, MBC(3</a:t>
              </a:r>
              <a:r>
                <a:rPr lang="ko-KR" altLang="en-US" sz="1600" dirty="0">
                  <a:solidFill>
                    <a:srgbClr val="606060"/>
                  </a:solidFill>
                </a:rPr>
                <a:t>부작 특집</a:t>
              </a:r>
              <a:r>
                <a:rPr lang="en-US" altLang="ko-KR" sz="1600" dirty="0">
                  <a:solidFill>
                    <a:srgbClr val="606060"/>
                  </a:solidFill>
                </a:rPr>
                <a:t>), SBS </a:t>
              </a:r>
              <a:r>
                <a:rPr lang="ko-KR" altLang="en-US" sz="1600" dirty="0">
                  <a:solidFill>
                    <a:srgbClr val="606060"/>
                  </a:solidFill>
                </a:rPr>
                <a:t>등</a:t>
              </a:r>
            </a:p>
          </p:txBody>
        </p:sp>
      </p:grp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6382627" y="6411955"/>
            <a:ext cx="47099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solidFill>
                  <a:srgbClr val="606060"/>
                </a:solidFill>
              </a:rPr>
              <a:t>* </a:t>
            </a:r>
            <a:r>
              <a:rPr lang="ko-KR" altLang="en-US" sz="1050" dirty="0">
                <a:solidFill>
                  <a:srgbClr val="606060"/>
                </a:solidFill>
              </a:rPr>
              <a:t>본 논문에 개제된 효과는 본 제품의 효능</a:t>
            </a:r>
            <a:r>
              <a:rPr lang="en-US" altLang="ko-KR" sz="1050" dirty="0">
                <a:solidFill>
                  <a:srgbClr val="606060"/>
                </a:solidFill>
              </a:rPr>
              <a:t>/</a:t>
            </a:r>
            <a:r>
              <a:rPr lang="ko-KR" altLang="en-US" sz="1050" dirty="0">
                <a:solidFill>
                  <a:srgbClr val="606060"/>
                </a:solidFill>
              </a:rPr>
              <a:t>효과를 보증하는 것은 아닙니다</a:t>
            </a:r>
            <a:r>
              <a:rPr lang="en-US" altLang="ko-KR" sz="1050" dirty="0">
                <a:solidFill>
                  <a:srgbClr val="606060"/>
                </a:solidFill>
              </a:rPr>
              <a:t>.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839416" y="168315"/>
            <a:ext cx="2160240" cy="461665"/>
            <a:chOff x="467544" y="188640"/>
            <a:chExt cx="2160240" cy="4616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직사각형 18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>
                  <a:solidFill>
                    <a:schemeClr val="bg1"/>
                  </a:solidFill>
                </a:rPr>
                <a:t>논문자료</a:t>
              </a:r>
              <a:endParaRPr lang="ko-KR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71693A1-7E76-4F34-B3ED-0FAF748F0F12}"/>
              </a:ext>
            </a:extLst>
          </p:cNvPr>
          <p:cNvSpPr txBox="1"/>
          <p:nvPr/>
        </p:nvSpPr>
        <p:spPr>
          <a:xfrm>
            <a:off x="191344" y="6119648"/>
            <a:ext cx="3672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This information is based on outsourced studies and may not be directly related to the products of our company.</a:t>
            </a:r>
          </a:p>
        </p:txBody>
      </p:sp>
    </p:spTree>
    <p:extLst>
      <p:ext uri="{BB962C8B-B14F-4D97-AF65-F5344CB8AC3E}">
        <p14:creationId xmlns:p14="http://schemas.microsoft.com/office/powerpoint/2010/main" val="305464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205809"/>
            <a:ext cx="4680519" cy="621319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6" name="그룹 15"/>
          <p:cNvGrpSpPr/>
          <p:nvPr/>
        </p:nvGrpSpPr>
        <p:grpSpPr>
          <a:xfrm>
            <a:off x="681094" y="1052513"/>
            <a:ext cx="4112023" cy="5112568"/>
            <a:chOff x="194082" y="1268760"/>
            <a:chExt cx="4112023" cy="5112568"/>
          </a:xfrm>
        </p:grpSpPr>
        <p:sp>
          <p:nvSpPr>
            <p:cNvPr id="17" name="TextBox 16"/>
            <p:cNvSpPr txBox="1"/>
            <p:nvPr/>
          </p:nvSpPr>
          <p:spPr>
            <a:xfrm>
              <a:off x="194082" y="1574898"/>
              <a:ext cx="336980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100" dirty="0">
                  <a:solidFill>
                    <a:srgbClr val="606060"/>
                  </a:solidFill>
                </a:rPr>
                <a:t>* </a:t>
              </a:r>
              <a:r>
                <a:rPr lang="ko-KR" altLang="en-US" sz="1100" dirty="0">
                  <a:solidFill>
                    <a:srgbClr val="606060"/>
                  </a:solidFill>
                </a:rPr>
                <a:t>식약처 연구용역 진행</a:t>
              </a:r>
              <a:endParaRPr lang="en-US" altLang="ko-KR" sz="1100" dirty="0">
                <a:solidFill>
                  <a:srgbClr val="60606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100" dirty="0">
                  <a:solidFill>
                    <a:srgbClr val="606060"/>
                  </a:solidFill>
                </a:rPr>
                <a:t>* 약 </a:t>
              </a:r>
              <a:r>
                <a:rPr lang="en-US" altLang="ko-KR" sz="1100" dirty="0">
                  <a:solidFill>
                    <a:srgbClr val="606060"/>
                  </a:solidFill>
                </a:rPr>
                <a:t>18</a:t>
              </a:r>
              <a:r>
                <a:rPr lang="ko-KR" altLang="en-US" sz="1100" dirty="0">
                  <a:solidFill>
                    <a:srgbClr val="606060"/>
                  </a:solidFill>
                </a:rPr>
                <a:t>개월간의 연구 </a:t>
              </a:r>
              <a:r>
                <a:rPr lang="en-US" altLang="ko-KR" sz="1100" dirty="0">
                  <a:solidFill>
                    <a:srgbClr val="606060"/>
                  </a:solidFill>
                </a:rPr>
                <a:t>(2006.6.15~2007.11.30)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94082" y="1268760"/>
              <a:ext cx="3744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606060"/>
                  </a:solidFill>
                </a:rPr>
                <a:t>2008, </a:t>
              </a:r>
              <a:r>
                <a:rPr lang="ko-KR" altLang="en-US" dirty="0">
                  <a:solidFill>
                    <a:srgbClr val="606060"/>
                  </a:solidFill>
                </a:rPr>
                <a:t>연세대</a:t>
              </a:r>
              <a:r>
                <a:rPr lang="en-US" altLang="ko-KR" dirty="0">
                  <a:solidFill>
                    <a:srgbClr val="606060"/>
                  </a:solidFill>
                </a:rPr>
                <a:t>/</a:t>
              </a:r>
              <a:r>
                <a:rPr lang="ko-KR" altLang="en-US" dirty="0">
                  <a:solidFill>
                    <a:srgbClr val="606060"/>
                  </a:solidFill>
                </a:rPr>
                <a:t>한서대 </a:t>
              </a:r>
              <a:r>
                <a:rPr lang="en-US" altLang="ko-KR" dirty="0">
                  <a:solidFill>
                    <a:srgbClr val="606060"/>
                  </a:solidFill>
                </a:rPr>
                <a:t>6</a:t>
              </a:r>
              <a:r>
                <a:rPr lang="ko-KR" altLang="en-US" dirty="0">
                  <a:solidFill>
                    <a:srgbClr val="606060"/>
                  </a:solidFill>
                </a:rPr>
                <a:t>명의 교수진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94082" y="2383720"/>
              <a:ext cx="411202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>
                  <a:solidFill>
                    <a:srgbClr val="606060"/>
                  </a:solidFill>
                </a:rPr>
                <a:t>전해환원수</a:t>
              </a:r>
              <a:r>
                <a:rPr lang="en-US" altLang="ko-KR" sz="2000" dirty="0">
                  <a:solidFill>
                    <a:srgbClr val="606060"/>
                  </a:solidFill>
                </a:rPr>
                <a:t>(</a:t>
              </a:r>
              <a:r>
                <a:rPr lang="ko-KR" altLang="en-US" sz="2000" dirty="0">
                  <a:solidFill>
                    <a:srgbClr val="606060"/>
                  </a:solidFill>
                </a:rPr>
                <a:t>전해 알칼리수</a:t>
              </a:r>
              <a:r>
                <a:rPr lang="en-US" altLang="ko-KR" sz="2000" dirty="0">
                  <a:solidFill>
                    <a:srgbClr val="606060"/>
                  </a:solidFill>
                </a:rPr>
                <a:t>)</a:t>
              </a:r>
              <a:r>
                <a:rPr lang="ko-KR" altLang="en-US" sz="2000" dirty="0">
                  <a:solidFill>
                    <a:srgbClr val="606060"/>
                  </a:solidFill>
                </a:rPr>
                <a:t> 음용이</a:t>
              </a:r>
            </a:p>
            <a:p>
              <a:r>
                <a:rPr lang="ko-KR" altLang="en-US" sz="2000" dirty="0">
                  <a:solidFill>
                    <a:srgbClr val="606060"/>
                  </a:solidFill>
                </a:rPr>
                <a:t>마우스의 혈액과 장기조직에 </a:t>
              </a:r>
            </a:p>
            <a:p>
              <a:r>
                <a:rPr lang="ko-KR" altLang="en-US" sz="2000" dirty="0">
                  <a:solidFill>
                    <a:srgbClr val="606060"/>
                  </a:solidFill>
                </a:rPr>
                <a:t>미치는 영향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4082" y="4073004"/>
              <a:ext cx="3575018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rgbClr val="C00000"/>
                  </a:solidFill>
                </a:rPr>
                <a:t> </a:t>
              </a:r>
              <a:r>
                <a:rPr lang="en-US" altLang="ko-KR" sz="1600" dirty="0">
                  <a:solidFill>
                    <a:srgbClr val="C00000"/>
                  </a:solidFill>
                </a:rPr>
                <a:t>- </a:t>
              </a:r>
              <a:r>
                <a:rPr lang="ko-KR" altLang="en-US" sz="1600" dirty="0">
                  <a:solidFill>
                    <a:srgbClr val="C00000"/>
                  </a:solidFill>
                </a:rPr>
                <a:t>알칼리수 음용 안전성 확보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600" dirty="0">
                  <a:solidFill>
                    <a:srgbClr val="C00000"/>
                  </a:solidFill>
                </a:rPr>
                <a:t> - </a:t>
              </a:r>
              <a:r>
                <a:rPr lang="ko-KR" altLang="en-US" sz="1600" dirty="0">
                  <a:solidFill>
                    <a:srgbClr val="C00000"/>
                  </a:solidFill>
                </a:rPr>
                <a:t>국내 유일 의료기기 효능효과 인정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rgbClr val="C00000"/>
                  </a:solidFill>
                </a:rPr>
                <a:t>    ▶ 만성설사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rgbClr val="C00000"/>
                  </a:solidFill>
                </a:rPr>
                <a:t>    ▶ 소화불량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rgbClr val="C00000"/>
                  </a:solidFill>
                </a:rPr>
                <a:t>    ▶ 위산과다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rgbClr val="C00000"/>
                  </a:solidFill>
                </a:rPr>
                <a:t>    ▶ 위장 내 이상발효 개선에 도움</a:t>
              </a:r>
            </a:p>
          </p:txBody>
        </p:sp>
      </p:grpSp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239170" y="6459866"/>
            <a:ext cx="49183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rgbClr val="606060"/>
                </a:solidFill>
              </a:rPr>
              <a:t>* </a:t>
            </a:r>
            <a:r>
              <a:rPr lang="ko-KR" altLang="en-US" sz="1100" dirty="0">
                <a:solidFill>
                  <a:srgbClr val="606060"/>
                </a:solidFill>
              </a:rPr>
              <a:t>본 논문에 개제된 효과는 본 제품의 효능</a:t>
            </a:r>
            <a:r>
              <a:rPr lang="en-US" altLang="ko-KR" sz="1100" dirty="0">
                <a:solidFill>
                  <a:srgbClr val="606060"/>
                </a:solidFill>
              </a:rPr>
              <a:t>/</a:t>
            </a:r>
            <a:r>
              <a:rPr lang="ko-KR" altLang="en-US" sz="1100" dirty="0">
                <a:solidFill>
                  <a:srgbClr val="606060"/>
                </a:solidFill>
              </a:rPr>
              <a:t>효과를 보증하는 것은 아닙니다</a:t>
            </a:r>
            <a:r>
              <a:rPr lang="en-US" altLang="ko-KR" sz="1100" dirty="0">
                <a:solidFill>
                  <a:srgbClr val="606060"/>
                </a:solidFill>
              </a:rPr>
              <a:t>.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961294" y="148528"/>
            <a:ext cx="2160240" cy="461665"/>
            <a:chOff x="467544" y="188640"/>
            <a:chExt cx="2160240" cy="4616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직사각형 24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>
                  <a:solidFill>
                    <a:schemeClr val="bg1"/>
                  </a:solidFill>
                </a:rPr>
                <a:t>논문자료</a:t>
              </a:r>
              <a:endParaRPr lang="ko-KR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1A1F4E7-EA00-4BCC-AA51-CBB0E45A657A}"/>
              </a:ext>
            </a:extLst>
          </p:cNvPr>
          <p:cNvSpPr txBox="1"/>
          <p:nvPr/>
        </p:nvSpPr>
        <p:spPr>
          <a:xfrm>
            <a:off x="407405" y="6259811"/>
            <a:ext cx="3672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This information is based on outsourced studies and may not be directly related to the products of our company.</a:t>
            </a:r>
          </a:p>
        </p:txBody>
      </p:sp>
    </p:spTree>
    <p:extLst>
      <p:ext uri="{BB962C8B-B14F-4D97-AF65-F5344CB8AC3E}">
        <p14:creationId xmlns:p14="http://schemas.microsoft.com/office/powerpoint/2010/main" val="3850048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86" y="549445"/>
            <a:ext cx="4425363" cy="5821153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5" name="그룹 14"/>
          <p:cNvGrpSpPr/>
          <p:nvPr/>
        </p:nvGrpSpPr>
        <p:grpSpPr>
          <a:xfrm>
            <a:off x="750504" y="1052513"/>
            <a:ext cx="4913448" cy="4605677"/>
            <a:chOff x="194082" y="1541336"/>
            <a:chExt cx="3903253" cy="4605677"/>
          </a:xfrm>
        </p:grpSpPr>
        <p:sp>
          <p:nvSpPr>
            <p:cNvPr id="16" name="TextBox 15"/>
            <p:cNvSpPr txBox="1"/>
            <p:nvPr/>
          </p:nvSpPr>
          <p:spPr>
            <a:xfrm>
              <a:off x="194082" y="1541336"/>
              <a:ext cx="211788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 err="1">
                  <a:solidFill>
                    <a:srgbClr val="606060"/>
                  </a:solidFill>
                </a:rPr>
                <a:t>Natrue</a:t>
              </a:r>
              <a:endParaRPr lang="en-US" altLang="ko-KR" sz="2400" dirty="0">
                <a:solidFill>
                  <a:srgbClr val="606060"/>
                </a:solidFill>
              </a:endParaRPr>
            </a:p>
            <a:p>
              <a:r>
                <a:rPr lang="en-US" altLang="ko-KR" sz="3600" dirty="0">
                  <a:solidFill>
                    <a:srgbClr val="606060"/>
                  </a:solidFill>
                </a:rPr>
                <a:t>medicine</a:t>
              </a:r>
              <a:endParaRPr lang="en-US" altLang="ko-KR" sz="1100" dirty="0">
                <a:solidFill>
                  <a:srgbClr val="60606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4082" y="2526665"/>
              <a:ext cx="21323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606060"/>
                  </a:solidFill>
                </a:rPr>
                <a:t>2007, Shigeo </a:t>
              </a:r>
              <a:r>
                <a:rPr lang="en-US" altLang="ko-KR" dirty="0" err="1">
                  <a:solidFill>
                    <a:srgbClr val="606060"/>
                  </a:solidFill>
                </a:rPr>
                <a:t>Ohta</a:t>
              </a:r>
              <a:endParaRPr lang="en-US" altLang="ko-KR" dirty="0">
                <a:solidFill>
                  <a:srgbClr val="60606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94082" y="3284984"/>
              <a:ext cx="390325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rgbClr val="C00000"/>
                  </a:solidFill>
                </a:rPr>
                <a:t>수소가 인체 내에서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rgbClr val="C00000"/>
                  </a:solidFill>
                </a:rPr>
                <a:t>유해한 활성산소와 선택적으로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rgbClr val="C00000"/>
                  </a:solidFill>
                </a:rPr>
                <a:t>결합하여 무해한 물로 배출한다</a:t>
              </a:r>
              <a:r>
                <a:rPr lang="en-US" altLang="ko-KR" sz="2000" dirty="0">
                  <a:solidFill>
                    <a:srgbClr val="C00000"/>
                  </a:solidFill>
                </a:rPr>
                <a:t>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94082" y="5085184"/>
              <a:ext cx="3549370" cy="1061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rgbClr val="606060"/>
                  </a:solidFill>
                </a:rPr>
                <a:t>뇌 경색을 일으킨 쥐에 수소를 투여했더니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rgbClr val="C00000"/>
                  </a:solidFill>
                </a:rPr>
                <a:t>독성활성산소 </a:t>
              </a:r>
              <a:r>
                <a:rPr lang="en-US" altLang="ko-KR" sz="1400" dirty="0">
                  <a:solidFill>
                    <a:srgbClr val="C00000"/>
                  </a:solidFill>
                </a:rPr>
                <a:t>60% </a:t>
              </a:r>
              <a:r>
                <a:rPr lang="ko-KR" altLang="en-US" sz="1400" dirty="0">
                  <a:solidFill>
                    <a:srgbClr val="C00000"/>
                  </a:solidFill>
                </a:rPr>
                <a:t>감소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dirty="0">
                  <a:solidFill>
                    <a:srgbClr val="606060"/>
                  </a:solidFill>
                </a:rPr>
                <a:t>뇌 세포 절반 이상 되살아났다</a:t>
              </a:r>
              <a:r>
                <a:rPr lang="en-US" altLang="ko-KR" sz="1400" dirty="0">
                  <a:solidFill>
                    <a:srgbClr val="606060"/>
                  </a:solidFill>
                </a:rPr>
                <a:t>.</a:t>
              </a:r>
            </a:p>
          </p:txBody>
        </p:sp>
      </p:grp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6251101" y="6408108"/>
            <a:ext cx="49183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rgbClr val="606060"/>
                </a:solidFill>
              </a:rPr>
              <a:t>* </a:t>
            </a:r>
            <a:r>
              <a:rPr lang="ko-KR" altLang="en-US" sz="1100" dirty="0">
                <a:solidFill>
                  <a:srgbClr val="606060"/>
                </a:solidFill>
              </a:rPr>
              <a:t>본 논문에 개제된 효과는 본 제품의 효능</a:t>
            </a:r>
            <a:r>
              <a:rPr lang="en-US" altLang="ko-KR" sz="1100" dirty="0">
                <a:solidFill>
                  <a:srgbClr val="606060"/>
                </a:solidFill>
              </a:rPr>
              <a:t>/</a:t>
            </a:r>
            <a:r>
              <a:rPr lang="ko-KR" altLang="en-US" sz="1100" dirty="0">
                <a:solidFill>
                  <a:srgbClr val="606060"/>
                </a:solidFill>
              </a:rPr>
              <a:t>효과를 보증하는 것은 아닙니다</a:t>
            </a:r>
            <a:r>
              <a:rPr lang="en-US" altLang="ko-KR" sz="1100" dirty="0">
                <a:solidFill>
                  <a:srgbClr val="606060"/>
                </a:solidFill>
              </a:rPr>
              <a:t>.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896854" y="132088"/>
            <a:ext cx="2160240" cy="461665"/>
            <a:chOff x="467544" y="188640"/>
            <a:chExt cx="2160240" cy="4616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직사각형 22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>
                  <a:solidFill>
                    <a:schemeClr val="bg1"/>
                  </a:solidFill>
                </a:rPr>
                <a:t>논문자료</a:t>
              </a:r>
              <a:endParaRPr lang="ko-KR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D005E8C-544D-4A3B-95F9-4720B7AC13D8}"/>
              </a:ext>
            </a:extLst>
          </p:cNvPr>
          <p:cNvSpPr txBox="1"/>
          <p:nvPr/>
        </p:nvSpPr>
        <p:spPr>
          <a:xfrm>
            <a:off x="81283" y="6156296"/>
            <a:ext cx="3672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This information is based on outsourced studies and may not be directly related to the products of our company.</a:t>
            </a:r>
          </a:p>
        </p:txBody>
      </p:sp>
    </p:spTree>
    <p:extLst>
      <p:ext uri="{BB962C8B-B14F-4D97-AF65-F5344CB8AC3E}">
        <p14:creationId xmlns:p14="http://schemas.microsoft.com/office/powerpoint/2010/main" val="401532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942979" y="1052513"/>
            <a:ext cx="7984764" cy="2621928"/>
            <a:chOff x="401622" y="1132346"/>
            <a:chExt cx="8783243" cy="2884121"/>
          </a:xfrm>
        </p:grpSpPr>
        <p:grpSp>
          <p:nvGrpSpPr>
            <p:cNvPr id="14" name="그룹 13"/>
            <p:cNvGrpSpPr/>
            <p:nvPr/>
          </p:nvGrpSpPr>
          <p:grpSpPr>
            <a:xfrm>
              <a:off x="401622" y="3645437"/>
              <a:ext cx="8783243" cy="371030"/>
              <a:chOff x="401622" y="4288725"/>
              <a:chExt cx="8783243" cy="371030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401622" y="4309703"/>
                <a:ext cx="1974134" cy="3454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2000"/>
                  </a:lnSpc>
                  <a:defRPr/>
                </a:pPr>
                <a:r>
                  <a:rPr lang="ko-KR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한국 의료기기 제조업 허가</a:t>
                </a:r>
                <a:endParaRPr lang="en-US" altLang="ko-KR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4683242" y="4309703"/>
                <a:ext cx="1969790" cy="3500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2000"/>
                  </a:lnSpc>
                  <a:defRPr/>
                </a:pPr>
                <a:r>
                  <a:rPr lang="ko-KR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한국 </a:t>
                </a:r>
                <a:r>
                  <a:rPr lang="en-US" altLang="ko-KR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GMP </a:t>
                </a:r>
                <a:r>
                  <a:rPr lang="ko-KR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인정서</a:t>
                </a:r>
                <a:endPara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6822254" y="4288725"/>
                <a:ext cx="2362611" cy="3470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2000"/>
                  </a:lnSpc>
                  <a:defRPr/>
                </a:pPr>
                <a:r>
                  <a:rPr lang="ko-KR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한국 특허</a:t>
                </a:r>
                <a:r>
                  <a:rPr lang="en-US" altLang="ko-KR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(</a:t>
                </a:r>
                <a:r>
                  <a:rPr lang="ko-KR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유로전환</a:t>
                </a:r>
                <a:r>
                  <a:rPr lang="en-US" altLang="ko-KR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/</a:t>
                </a:r>
                <a:r>
                  <a:rPr lang="ko-KR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스케일방지</a:t>
                </a:r>
                <a:r>
                  <a:rPr lang="en-US" altLang="ko-KR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)</a:t>
                </a:r>
                <a:endParaRPr lang="ko-KR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2484848" y="4309703"/>
                <a:ext cx="1950338" cy="3439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2000"/>
                  </a:lnSpc>
                  <a:defRPr/>
                </a:pPr>
                <a:r>
                  <a:rPr lang="ko-KR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한국 의료기기 품목 인증서</a:t>
                </a:r>
                <a:endPara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60719"/>
              <a:ext cx="1715411" cy="245592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0139" y="1160719"/>
              <a:ext cx="1686616" cy="242708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105" y="1160719"/>
              <a:ext cx="1711636" cy="242708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3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3948" y="1132346"/>
              <a:ext cx="1768513" cy="2534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0" name="그룹 39"/>
          <p:cNvGrpSpPr/>
          <p:nvPr/>
        </p:nvGrpSpPr>
        <p:grpSpPr>
          <a:xfrm>
            <a:off x="3490636" y="6210961"/>
            <a:ext cx="7915347" cy="348813"/>
            <a:chOff x="401622" y="4309703"/>
            <a:chExt cx="8706884" cy="383694"/>
          </a:xfrm>
        </p:grpSpPr>
        <p:sp>
          <p:nvSpPr>
            <p:cNvPr id="45" name="직사각형 44"/>
            <p:cNvSpPr/>
            <p:nvPr/>
          </p:nvSpPr>
          <p:spPr>
            <a:xfrm>
              <a:off x="401622" y="4309703"/>
              <a:ext cx="1974134" cy="3836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  <a:defRPr/>
              </a:pP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ISO 9001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인증</a:t>
              </a:r>
              <a:endPara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683242" y="4309703"/>
              <a:ext cx="1969790" cy="350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  <a:defRPr/>
              </a:pP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한국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PL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보험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(5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억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6745895" y="4309703"/>
              <a:ext cx="2362611" cy="350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  <a:defRPr/>
              </a:pP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한국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CE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인증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484848" y="4309703"/>
              <a:ext cx="1950338" cy="3836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  <a:defRPr/>
              </a:pP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ISO 14001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인증</a:t>
              </a:r>
              <a:endPara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651" y="3933056"/>
            <a:ext cx="1566684" cy="22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581" y="3933055"/>
            <a:ext cx="1594657" cy="2259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그룹 25"/>
          <p:cNvGrpSpPr/>
          <p:nvPr/>
        </p:nvGrpSpPr>
        <p:grpSpPr>
          <a:xfrm>
            <a:off x="7426459" y="3907262"/>
            <a:ext cx="1589095" cy="2232231"/>
            <a:chOff x="1610926" y="-327300"/>
            <a:chExt cx="4676688" cy="6569430"/>
          </a:xfrm>
        </p:grpSpPr>
        <p:pic>
          <p:nvPicPr>
            <p:cNvPr id="7176" name="Picture 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926" y="-327300"/>
              <a:ext cx="4676688" cy="6569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직사각형 24"/>
            <p:cNvSpPr/>
            <p:nvPr/>
          </p:nvSpPr>
          <p:spPr>
            <a:xfrm>
              <a:off x="2123728" y="1844824"/>
              <a:ext cx="1825542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368" y="3933056"/>
            <a:ext cx="1539124" cy="22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17</a:t>
            </a:fld>
            <a:endParaRPr lang="ko-KR" altLang="en-US" dirty="0"/>
          </a:p>
        </p:txBody>
      </p:sp>
      <p:grpSp>
        <p:nvGrpSpPr>
          <p:cNvPr id="56" name="그룹 55"/>
          <p:cNvGrpSpPr/>
          <p:nvPr/>
        </p:nvGrpSpPr>
        <p:grpSpPr>
          <a:xfrm>
            <a:off x="551384" y="188640"/>
            <a:ext cx="2160240" cy="461665"/>
            <a:chOff x="467544" y="188640"/>
            <a:chExt cx="2160240" cy="4616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직사각형 56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solidFill>
                    <a:schemeClr val="bg1"/>
                  </a:solidFill>
                </a:rPr>
                <a:t>인증자료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945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슬라이드 번호 개체 틀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03D9-AB55-4EB8-BB06-948C9E065BB8}" type="slidenum">
              <a:rPr lang="ko-KR" altLang="en-US" smtClean="0"/>
              <a:t>18</a:t>
            </a:fld>
            <a:endParaRPr lang="ko-KR" altLang="en-US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691" y="2479546"/>
            <a:ext cx="2031041" cy="2385758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32" y="2348881"/>
            <a:ext cx="4896544" cy="304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1919536" y="871114"/>
            <a:ext cx="8144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606060"/>
                </a:solidFill>
              </a:rPr>
              <a:t>지쿱 수소 플러스 알칼리수기는 </a:t>
            </a:r>
            <a:endParaRPr lang="en-US" altLang="ko-KR" dirty="0">
              <a:solidFill>
                <a:srgbClr val="606060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606060"/>
                </a:solidFill>
              </a:rPr>
              <a:t>전해조 내의 스케일을 방지하는 </a:t>
            </a:r>
            <a:r>
              <a:rPr lang="ko-KR" altLang="en-US" dirty="0">
                <a:solidFill>
                  <a:srgbClr val="C00000"/>
                </a:solidFill>
              </a:rPr>
              <a:t>유로전환 장치</a:t>
            </a:r>
            <a:r>
              <a:rPr lang="en-US" altLang="ko-KR" dirty="0">
                <a:solidFill>
                  <a:srgbClr val="C00000"/>
                </a:solidFill>
              </a:rPr>
              <a:t>(</a:t>
            </a:r>
            <a:r>
              <a:rPr lang="ko-KR" altLang="en-US" dirty="0">
                <a:solidFill>
                  <a:srgbClr val="C00000"/>
                </a:solidFill>
              </a:rPr>
              <a:t>특허</a:t>
            </a:r>
            <a:r>
              <a:rPr lang="en-US" altLang="ko-KR" dirty="0">
                <a:solidFill>
                  <a:srgbClr val="C00000"/>
                </a:solidFill>
              </a:rPr>
              <a:t>)</a:t>
            </a:r>
            <a:r>
              <a:rPr lang="ko-KR" altLang="en-US" dirty="0">
                <a:solidFill>
                  <a:srgbClr val="606060"/>
                </a:solidFill>
              </a:rPr>
              <a:t>가 장착되어 있습니다</a:t>
            </a:r>
            <a:r>
              <a:rPr lang="en-US" altLang="ko-KR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5738" y="5517233"/>
            <a:ext cx="108808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1600" dirty="0">
                <a:solidFill>
                  <a:srgbClr val="606060"/>
                </a:solidFill>
                <a:latin typeface="+mj-lt"/>
              </a:rPr>
              <a:t>매 사용시 마다 알칼리수와 산성수의 </a:t>
            </a:r>
            <a:r>
              <a:rPr lang="ko-KR" altLang="en-US" sz="1600" dirty="0">
                <a:solidFill>
                  <a:srgbClr val="C00000"/>
                </a:solidFill>
                <a:latin typeface="+mj-lt"/>
              </a:rPr>
              <a:t>극성을 반대로 변경</a:t>
            </a:r>
            <a:r>
              <a:rPr lang="ko-KR" altLang="en-US" sz="1600" dirty="0">
                <a:solidFill>
                  <a:srgbClr val="606060"/>
                </a:solidFill>
                <a:latin typeface="+mj-lt"/>
              </a:rPr>
              <a:t>하여</a:t>
            </a:r>
            <a:r>
              <a:rPr lang="en-US" altLang="ko-KR" sz="1600" dirty="0">
                <a:solidFill>
                  <a:srgbClr val="606060"/>
                </a:solidFill>
                <a:latin typeface="+mj-lt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+mj-lt"/>
              </a:rPr>
              <a:t>전극판에 발생하는 스케일 제거 및 </a:t>
            </a:r>
            <a:endParaRPr lang="en-US" altLang="ko-KR" sz="1600" dirty="0">
              <a:solidFill>
                <a:srgbClr val="C00000"/>
              </a:solidFill>
              <a:latin typeface="+mj-lt"/>
            </a:endParaRPr>
          </a:p>
          <a:p>
            <a:pPr algn="ctr">
              <a:lnSpc>
                <a:spcPct val="200000"/>
              </a:lnSpc>
            </a:pPr>
            <a:r>
              <a:rPr lang="ko-KR" altLang="en-US" sz="1600" dirty="0">
                <a:solidFill>
                  <a:srgbClr val="C00000"/>
                </a:solidFill>
                <a:latin typeface="+mj-lt"/>
              </a:rPr>
              <a:t>자동 세정하는 특허기술</a:t>
            </a:r>
            <a:r>
              <a:rPr lang="ko-KR" altLang="en-US" sz="1600" dirty="0">
                <a:solidFill>
                  <a:srgbClr val="606060"/>
                </a:solidFill>
                <a:latin typeface="+mj-lt"/>
              </a:rPr>
              <a:t>로 전해조 내에 스케일 걱정 없이 항상 깨끗한 알칼리수를 즐길 수 있습니다</a:t>
            </a:r>
            <a:r>
              <a:rPr lang="en-US" altLang="ko-KR" sz="1600" dirty="0">
                <a:solidFill>
                  <a:srgbClr val="606060"/>
                </a:solidFill>
                <a:latin typeface="+mj-lt"/>
              </a:rPr>
              <a:t>.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695400" y="259987"/>
            <a:ext cx="2160240" cy="461665"/>
            <a:chOff x="467544" y="188640"/>
            <a:chExt cx="2160240" cy="4616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직사각형 38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solidFill>
                    <a:schemeClr val="bg1"/>
                  </a:solidFill>
                </a:rPr>
                <a:t>제품특징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5403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31"/>
          <p:cNvSpPr>
            <a:spLocks noGrp="1"/>
          </p:cNvSpPr>
          <p:nvPr>
            <p:ph type="sldNum" sz="quarter" idx="12"/>
          </p:nvPr>
        </p:nvSpPr>
        <p:spPr>
          <a:xfrm>
            <a:off x="9624392" y="6429891"/>
            <a:ext cx="2133600" cy="365125"/>
          </a:xfrm>
        </p:spPr>
        <p:txBody>
          <a:bodyPr/>
          <a:lstStyle/>
          <a:p>
            <a:fld id="{9C2203D9-AB55-4EB8-BB06-948C9E065BB8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640172"/>
            <a:ext cx="3168352" cy="3721698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5303912" y="722313"/>
            <a:ext cx="6264696" cy="5336143"/>
            <a:chOff x="3059832" y="901169"/>
            <a:chExt cx="5904656" cy="5336143"/>
          </a:xfrm>
        </p:grpSpPr>
        <p:sp>
          <p:nvSpPr>
            <p:cNvPr id="14" name="TextBox 13"/>
            <p:cNvSpPr txBox="1"/>
            <p:nvPr/>
          </p:nvSpPr>
          <p:spPr>
            <a:xfrm>
              <a:off x="3059832" y="901169"/>
              <a:ext cx="56731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dirty="0">
                  <a:solidFill>
                    <a:srgbClr val="606060"/>
                  </a:solidFill>
                </a:rPr>
                <a:t>알칼리수의 용존수소</a:t>
              </a:r>
              <a:r>
                <a:rPr lang="en-US" altLang="ko-KR" dirty="0">
                  <a:solidFill>
                    <a:srgbClr val="606060"/>
                  </a:solidFill>
                </a:rPr>
                <a:t>(DH) </a:t>
              </a:r>
              <a:r>
                <a:rPr lang="ko-KR" altLang="en-US" dirty="0">
                  <a:solidFill>
                    <a:srgbClr val="606060"/>
                  </a:solidFill>
                </a:rPr>
                <a:t>값 표시</a:t>
              </a:r>
              <a:endParaRPr lang="en-US" altLang="ko-KR" dirty="0">
                <a:solidFill>
                  <a:srgbClr val="60606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선택된 알칼리수의 용존수소 값을 </a:t>
              </a:r>
              <a:r>
                <a:rPr lang="en-US" altLang="ko-KR" sz="1200" dirty="0">
                  <a:solidFill>
                    <a:srgbClr val="606060"/>
                  </a:solidFill>
                </a:rPr>
                <a:t>100ppb, 300ppb, 600ppb, 1200ppb </a:t>
              </a:r>
              <a:r>
                <a:rPr lang="ko-KR" altLang="en-US" sz="1200" dirty="0">
                  <a:solidFill>
                    <a:srgbClr val="606060"/>
                  </a:solidFill>
                </a:rPr>
                <a:t>표시</a:t>
              </a:r>
              <a:endParaRPr lang="en-US" altLang="ko-KR" sz="1400" dirty="0">
                <a:solidFill>
                  <a:srgbClr val="60606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59832" y="1765265"/>
              <a:ext cx="567310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dirty="0">
                  <a:solidFill>
                    <a:srgbClr val="606060"/>
                  </a:solidFill>
                </a:rPr>
                <a:t>알칼리수의 </a:t>
              </a:r>
              <a:r>
                <a:rPr lang="en-US" altLang="ko-KR" dirty="0">
                  <a:solidFill>
                    <a:srgbClr val="606060"/>
                  </a:solidFill>
                </a:rPr>
                <a:t>pH </a:t>
              </a:r>
              <a:r>
                <a:rPr lang="ko-KR" altLang="en-US" dirty="0">
                  <a:solidFill>
                    <a:srgbClr val="606060"/>
                  </a:solidFill>
                </a:rPr>
                <a:t>값 표시</a:t>
              </a:r>
              <a:endParaRPr lang="en-US" altLang="ko-KR" dirty="0">
                <a:solidFill>
                  <a:srgbClr val="60606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산성</a:t>
              </a:r>
              <a:r>
                <a:rPr lang="en-US" altLang="ko-KR" sz="1200" dirty="0">
                  <a:solidFill>
                    <a:srgbClr val="606060"/>
                  </a:solidFill>
                </a:rPr>
                <a:t>2(pH6.0), </a:t>
              </a:r>
              <a:r>
                <a:rPr lang="ko-KR" altLang="en-US" sz="1200" dirty="0">
                  <a:solidFill>
                    <a:srgbClr val="606060"/>
                  </a:solidFill>
                </a:rPr>
                <a:t>산성</a:t>
              </a:r>
              <a:r>
                <a:rPr lang="en-US" altLang="ko-KR" sz="1200" dirty="0">
                  <a:solidFill>
                    <a:srgbClr val="606060"/>
                  </a:solidFill>
                </a:rPr>
                <a:t>1(pH5.5)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정수</a:t>
              </a:r>
              <a:r>
                <a:rPr lang="en-US" altLang="ko-KR" sz="1200" dirty="0">
                  <a:solidFill>
                    <a:srgbClr val="606060"/>
                  </a:solidFill>
                </a:rPr>
                <a:t>(pH7.4)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알칼리</a:t>
              </a:r>
              <a:r>
                <a:rPr lang="en-US" altLang="ko-KR" sz="1200" dirty="0">
                  <a:solidFill>
                    <a:srgbClr val="606060"/>
                  </a:solidFill>
                </a:rPr>
                <a:t>1(pH8.5), </a:t>
              </a:r>
              <a:r>
                <a:rPr lang="ko-KR" altLang="en-US" sz="1200" dirty="0">
                  <a:solidFill>
                    <a:srgbClr val="606060"/>
                  </a:solidFill>
                </a:rPr>
                <a:t>알칼리</a:t>
              </a:r>
              <a:r>
                <a:rPr lang="en-US" altLang="ko-KR" sz="1200" dirty="0">
                  <a:solidFill>
                    <a:srgbClr val="606060"/>
                  </a:solidFill>
                </a:rPr>
                <a:t>2(pH9.0), </a:t>
              </a:r>
              <a:r>
                <a:rPr lang="ko-KR" altLang="en-US" sz="1200" dirty="0">
                  <a:solidFill>
                    <a:srgbClr val="606060"/>
                  </a:solidFill>
                </a:rPr>
                <a:t>알칼리</a:t>
              </a:r>
              <a:r>
                <a:rPr lang="en-US" altLang="ko-KR" sz="1200" dirty="0">
                  <a:solidFill>
                    <a:srgbClr val="606060"/>
                  </a:solidFill>
                </a:rPr>
                <a:t>3(pH9.5), </a:t>
              </a:r>
              <a:r>
                <a:rPr lang="ko-KR" altLang="en-US" sz="1200" dirty="0">
                  <a:solidFill>
                    <a:srgbClr val="606060"/>
                  </a:solidFill>
                </a:rPr>
                <a:t>알칼리</a:t>
              </a:r>
              <a:r>
                <a:rPr lang="en-US" altLang="ko-KR" sz="1200" dirty="0">
                  <a:solidFill>
                    <a:srgbClr val="606060"/>
                  </a:solidFill>
                </a:rPr>
                <a:t>4(pH10.0)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900" dirty="0">
                  <a:solidFill>
                    <a:srgbClr val="606060"/>
                  </a:solidFill>
                </a:rPr>
                <a:t>* </a:t>
              </a:r>
              <a:r>
                <a:rPr lang="ko-KR" altLang="en-US" sz="900" dirty="0">
                  <a:solidFill>
                    <a:srgbClr val="606060"/>
                  </a:solidFill>
                </a:rPr>
                <a:t>알칼리 </a:t>
              </a:r>
              <a:r>
                <a:rPr lang="en-US" altLang="ko-KR" sz="900" dirty="0">
                  <a:solidFill>
                    <a:srgbClr val="606060"/>
                  </a:solidFill>
                </a:rPr>
                <a:t>4</a:t>
              </a:r>
              <a:r>
                <a:rPr lang="ko-KR" altLang="en-US" sz="900" dirty="0">
                  <a:solidFill>
                    <a:srgbClr val="606060"/>
                  </a:solidFill>
                </a:rPr>
                <a:t>단 생성시 밑으로 나오는 산성수의 </a:t>
              </a:r>
              <a:r>
                <a:rPr lang="en-US" altLang="ko-KR" sz="900" dirty="0">
                  <a:solidFill>
                    <a:srgbClr val="606060"/>
                  </a:solidFill>
                </a:rPr>
                <a:t>pH</a:t>
              </a:r>
              <a:r>
                <a:rPr lang="ko-KR" altLang="en-US" sz="900" dirty="0">
                  <a:solidFill>
                    <a:srgbClr val="606060"/>
                  </a:solidFill>
                </a:rPr>
                <a:t>는 약</a:t>
              </a:r>
              <a:r>
                <a:rPr lang="en-US" altLang="ko-KR" sz="900" dirty="0">
                  <a:solidFill>
                    <a:srgbClr val="606060"/>
                  </a:solidFill>
                </a:rPr>
                <a:t>3</a:t>
              </a:r>
              <a:r>
                <a:rPr lang="ko-KR" altLang="en-US" sz="900" dirty="0">
                  <a:solidFill>
                    <a:srgbClr val="606060"/>
                  </a:solidFill>
                </a:rPr>
                <a:t>정도 됩니다</a:t>
              </a:r>
              <a:r>
                <a:rPr lang="en-US" altLang="ko-KR" sz="900" dirty="0">
                  <a:solidFill>
                    <a:srgbClr val="606060"/>
                  </a:solidFill>
                </a:rPr>
                <a:t>.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059832" y="3314601"/>
              <a:ext cx="567310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dirty="0">
                  <a:solidFill>
                    <a:srgbClr val="606060"/>
                  </a:solidFill>
                </a:rPr>
                <a:t>터치 버튼</a:t>
              </a:r>
              <a:endParaRPr lang="en-US" altLang="ko-KR" dirty="0">
                <a:solidFill>
                  <a:srgbClr val="60606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원하는 이온수 버튼을 터치하면</a:t>
              </a:r>
              <a:r>
                <a:rPr lang="en-US" altLang="ko-KR" sz="1200" dirty="0">
                  <a:solidFill>
                    <a:srgbClr val="606060"/>
                  </a:solidFill>
                </a:rPr>
                <a:t>, </a:t>
              </a:r>
              <a:r>
                <a:rPr lang="ko-KR" altLang="en-US" sz="1200" dirty="0">
                  <a:solidFill>
                    <a:srgbClr val="606060"/>
                  </a:solidFill>
                </a:rPr>
                <a:t>위쪽 출수구로 생성수가 나옵니다</a:t>
              </a:r>
              <a:r>
                <a:rPr lang="en-US" altLang="ko-KR" sz="1200" dirty="0">
                  <a:solidFill>
                    <a:srgbClr val="606060"/>
                  </a:solidFill>
                </a:rPr>
                <a:t>.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4285545"/>
              <a:ext cx="5904656" cy="1326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dirty="0">
                  <a:solidFill>
                    <a:srgbClr val="606060"/>
                  </a:solidFill>
                </a:rPr>
                <a:t>자가 진단 및 음성 안내</a:t>
              </a:r>
              <a:endParaRPr lang="en-US" altLang="ko-KR" dirty="0">
                <a:solidFill>
                  <a:srgbClr val="60606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제품이 스스로 고장을 진단하고</a:t>
              </a:r>
              <a:r>
                <a:rPr lang="en-US" altLang="ko-KR" sz="1200" dirty="0">
                  <a:solidFill>
                    <a:srgbClr val="606060"/>
                  </a:solidFill>
                </a:rPr>
                <a:t>, </a:t>
              </a:r>
              <a:r>
                <a:rPr lang="ko-KR" altLang="en-US" sz="1200" dirty="0">
                  <a:solidFill>
                    <a:srgbClr val="606060"/>
                  </a:solidFill>
                </a:rPr>
                <a:t>각 선택된 단수</a:t>
              </a:r>
              <a:r>
                <a:rPr lang="en-US" altLang="ko-KR" sz="1200" dirty="0">
                  <a:solidFill>
                    <a:srgbClr val="606060"/>
                  </a:solidFill>
                </a:rPr>
                <a:t>, </a:t>
              </a:r>
              <a:r>
                <a:rPr lang="ko-KR" altLang="en-US" sz="1200" dirty="0">
                  <a:solidFill>
                    <a:srgbClr val="606060"/>
                  </a:solidFill>
                </a:rPr>
                <a:t>필터 교환 알림 등을 음성으로 안내</a:t>
              </a:r>
              <a:endParaRPr lang="en-US" altLang="ko-KR" sz="1200" dirty="0">
                <a:solidFill>
                  <a:srgbClr val="60606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59832" y="5221649"/>
              <a:ext cx="590465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ko-KR" dirty="0">
                  <a:solidFill>
                    <a:srgbClr val="606060"/>
                  </a:solidFill>
                </a:rPr>
                <a:t>LCD </a:t>
              </a:r>
              <a:r>
                <a:rPr lang="ko-KR" altLang="en-US" dirty="0">
                  <a:solidFill>
                    <a:srgbClr val="606060"/>
                  </a:solidFill>
                </a:rPr>
                <a:t>컬러 변환 시스템</a:t>
              </a:r>
              <a:endParaRPr lang="en-US" altLang="ko-KR" dirty="0">
                <a:solidFill>
                  <a:srgbClr val="60606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선택된 단계에 따라 </a:t>
              </a:r>
              <a:r>
                <a:rPr lang="en-US" altLang="ko-KR" sz="1200" dirty="0">
                  <a:solidFill>
                    <a:srgbClr val="606060"/>
                  </a:solidFill>
                </a:rPr>
                <a:t>LCD</a:t>
              </a:r>
              <a:r>
                <a:rPr lang="ko-KR" altLang="en-US" sz="1200" dirty="0">
                  <a:solidFill>
                    <a:srgbClr val="606060"/>
                  </a:solidFill>
                </a:rPr>
                <a:t>의 백라이트 색상이 </a:t>
              </a:r>
              <a:r>
                <a:rPr lang="en-US" altLang="ko-KR" sz="1200" dirty="0">
                  <a:solidFill>
                    <a:srgbClr val="606060"/>
                  </a:solidFill>
                </a:rPr>
                <a:t>pH</a:t>
              </a:r>
              <a:r>
                <a:rPr lang="ko-KR" altLang="en-US" sz="1200" dirty="0">
                  <a:solidFill>
                    <a:srgbClr val="606060"/>
                  </a:solidFill>
                </a:rPr>
                <a:t>시약반응과 일치하게 변경</a:t>
              </a:r>
              <a:endParaRPr lang="en-US" altLang="ko-KR" sz="1200" dirty="0">
                <a:solidFill>
                  <a:srgbClr val="606060"/>
                </a:solidFill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9416" y="260648"/>
            <a:ext cx="2160240" cy="461665"/>
            <a:chOff x="467544" y="188640"/>
            <a:chExt cx="2160240" cy="4616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직사각형 19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solidFill>
                    <a:schemeClr val="bg1"/>
                  </a:solidFill>
                </a:rPr>
                <a:t>제품특징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0999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695400" y="260648"/>
            <a:ext cx="2160240" cy="461665"/>
            <a:chOff x="467544" y="188640"/>
            <a:chExt cx="2160240" cy="4616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직사각형 5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solidFill>
                    <a:schemeClr val="bg1"/>
                  </a:solidFill>
                </a:rPr>
                <a:t>제품특징</a:t>
              </a:r>
            </a:p>
          </p:txBody>
        </p:sp>
      </p:grpSp>
      <p:sp>
        <p:nvSpPr>
          <p:cNvPr id="8" name="슬라이드 번호 개체 틀 31"/>
          <p:cNvSpPr>
            <a:spLocks noGrp="1"/>
          </p:cNvSpPr>
          <p:nvPr>
            <p:ph type="sldNum" sz="quarter" idx="12"/>
          </p:nvPr>
        </p:nvSpPr>
        <p:spPr>
          <a:xfrm>
            <a:off x="9418855" y="6309320"/>
            <a:ext cx="2133600" cy="365125"/>
          </a:xfrm>
        </p:spPr>
        <p:txBody>
          <a:bodyPr/>
          <a:lstStyle/>
          <a:p>
            <a:fld id="{9C2203D9-AB55-4EB8-BB06-948C9E065BB8}" type="slidenum">
              <a:rPr lang="ko-KR" altLang="en-US" smtClean="0"/>
              <a:t>20</a:t>
            </a:fld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652" y="1556792"/>
            <a:ext cx="3309976" cy="3888056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5879976" y="836712"/>
            <a:ext cx="5904656" cy="5201419"/>
            <a:chOff x="3059832" y="891877"/>
            <a:chExt cx="5904656" cy="5201419"/>
          </a:xfrm>
        </p:grpSpPr>
        <p:sp>
          <p:nvSpPr>
            <p:cNvPr id="10" name="TextBox 9"/>
            <p:cNvSpPr txBox="1"/>
            <p:nvPr/>
          </p:nvSpPr>
          <p:spPr>
            <a:xfrm>
              <a:off x="3059832" y="891877"/>
              <a:ext cx="56731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dirty="0">
                  <a:solidFill>
                    <a:srgbClr val="606060"/>
                  </a:solidFill>
                </a:rPr>
                <a:t>정품필터 인식기능</a:t>
              </a:r>
              <a:endParaRPr lang="en-US" altLang="ko-KR" dirty="0">
                <a:solidFill>
                  <a:srgbClr val="60606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필터에 내장된 센서가 필터를 스스로 인식하여 필터라이프를 </a:t>
              </a:r>
              <a:endParaRPr lang="en-US" altLang="ko-KR" sz="1200" dirty="0">
                <a:solidFill>
                  <a:srgbClr val="60606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관리하며</a:t>
              </a:r>
              <a:r>
                <a:rPr lang="en-US" altLang="ko-KR" sz="1200" dirty="0">
                  <a:solidFill>
                    <a:srgbClr val="606060"/>
                  </a:solidFill>
                </a:rPr>
                <a:t> </a:t>
              </a:r>
              <a:r>
                <a:rPr lang="ko-KR" altLang="en-US" sz="1200" dirty="0">
                  <a:solidFill>
                    <a:srgbClr val="606060"/>
                  </a:solidFill>
                </a:rPr>
                <a:t>정품필터를 판별합니다</a:t>
              </a:r>
              <a:r>
                <a:rPr lang="en-US" altLang="ko-KR" sz="1200" dirty="0">
                  <a:solidFill>
                    <a:srgbClr val="606060"/>
                  </a:solidFill>
                </a:rPr>
                <a:t>.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59832" y="2044005"/>
              <a:ext cx="567310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dirty="0">
                  <a:solidFill>
                    <a:srgbClr val="606060"/>
                  </a:solidFill>
                </a:rPr>
                <a:t>누구나 교환이 가능한 필터교환 시스템</a:t>
              </a:r>
              <a:endParaRPr lang="en-US" altLang="ko-KR" dirty="0">
                <a:solidFill>
                  <a:srgbClr val="60606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회전 탈착 방식의 필터교환 시스템을 적용하여 누구나 필터를 </a:t>
              </a:r>
              <a:endParaRPr lang="en-US" altLang="ko-KR" sz="1200" dirty="0">
                <a:solidFill>
                  <a:srgbClr val="60606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쉽게 교환할 수 있습니다</a:t>
              </a:r>
              <a:r>
                <a:rPr lang="en-US" altLang="ko-KR" sz="1200" dirty="0">
                  <a:solidFill>
                    <a:srgbClr val="606060"/>
                  </a:solidFill>
                </a:rPr>
                <a:t>.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59832" y="3395314"/>
              <a:ext cx="59046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dirty="0">
                  <a:solidFill>
                    <a:srgbClr val="606060"/>
                  </a:solidFill>
                </a:rPr>
                <a:t>컴팩트한 제품 사이즈</a:t>
              </a:r>
              <a:endParaRPr lang="en-US" altLang="ko-KR" dirty="0">
                <a:solidFill>
                  <a:srgbClr val="60606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슬림한 사이즈는 싱크대 턱에 올려놓고 사용할 수 있으며</a:t>
              </a:r>
              <a:r>
                <a:rPr lang="en-US" altLang="ko-KR" sz="1200" dirty="0">
                  <a:solidFill>
                    <a:srgbClr val="606060"/>
                  </a:solidFill>
                </a:rPr>
                <a:t>, </a:t>
              </a:r>
            </a:p>
            <a:p>
              <a:pPr>
                <a:lnSpc>
                  <a:spcPct val="20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벽에 걸어서 사용도 가능합니다</a:t>
              </a:r>
              <a:r>
                <a:rPr lang="en-US" altLang="ko-KR" sz="1200" dirty="0">
                  <a:solidFill>
                    <a:srgbClr val="606060"/>
                  </a:solidFill>
                </a:rPr>
                <a:t>. </a:t>
              </a:r>
              <a:r>
                <a:rPr lang="ko-KR" altLang="en-US" sz="1200" dirty="0">
                  <a:solidFill>
                    <a:srgbClr val="606060"/>
                  </a:solidFill>
                </a:rPr>
                <a:t>제품 사이즈 </a:t>
              </a:r>
              <a:r>
                <a:rPr lang="en-US" altLang="ko-KR" sz="1200" dirty="0">
                  <a:solidFill>
                    <a:srgbClr val="606060"/>
                  </a:solidFill>
                </a:rPr>
                <a:t>: 257*375*159mm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059832" y="4708301"/>
              <a:ext cx="59046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dirty="0">
                  <a:solidFill>
                    <a:srgbClr val="606060"/>
                  </a:solidFill>
                </a:rPr>
                <a:t>손잡이가 부착된 자바라 출수구</a:t>
              </a:r>
              <a:endParaRPr lang="en-US" altLang="ko-KR" dirty="0">
                <a:solidFill>
                  <a:srgbClr val="60606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손잡이가 부착되어 위생적으로 출수구를 관리할 수 있으며</a:t>
              </a:r>
              <a:r>
                <a:rPr lang="en-US" altLang="ko-KR" sz="1200" dirty="0">
                  <a:solidFill>
                    <a:srgbClr val="606060"/>
                  </a:solidFill>
                </a:rPr>
                <a:t>, </a:t>
              </a:r>
            </a:p>
            <a:p>
              <a:pPr>
                <a:lnSpc>
                  <a:spcPct val="200000"/>
                </a:lnSpc>
              </a:pPr>
              <a:r>
                <a:rPr lang="en-US" altLang="ko-KR" sz="1200" dirty="0">
                  <a:solidFill>
                    <a:srgbClr val="606060"/>
                  </a:solidFill>
                </a:rPr>
                <a:t>360</a:t>
              </a:r>
              <a:r>
                <a:rPr lang="ko-KR" altLang="en-US" sz="1200" dirty="0">
                  <a:solidFill>
                    <a:srgbClr val="606060"/>
                  </a:solidFill>
                </a:rPr>
                <a:t>도 회전 기능과 자연스러운 구부러짐으로 사용이 아주 편리 합니다</a:t>
              </a:r>
              <a:r>
                <a:rPr lang="en-US" altLang="ko-KR" sz="1200" dirty="0">
                  <a:solidFill>
                    <a:srgbClr val="606060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794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767408" y="188640"/>
            <a:ext cx="2160240" cy="461665"/>
            <a:chOff x="467544" y="188640"/>
            <a:chExt cx="2160240" cy="461665"/>
          </a:xfrm>
        </p:grpSpPr>
        <p:sp>
          <p:nvSpPr>
            <p:cNvPr id="6" name="직사각형 5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solidFill>
                    <a:schemeClr val="bg1"/>
                  </a:solidFill>
                </a:rPr>
                <a:t>건강정보</a:t>
              </a:r>
            </a:p>
          </p:txBody>
        </p:sp>
      </p:grpSp>
      <p:sp>
        <p:nvSpPr>
          <p:cNvPr id="8" name="슬라이드 번호 개체 틀 31"/>
          <p:cNvSpPr>
            <a:spLocks noGrp="1"/>
          </p:cNvSpPr>
          <p:nvPr>
            <p:ph type="sldNum" sz="quarter" idx="12"/>
          </p:nvPr>
        </p:nvSpPr>
        <p:spPr>
          <a:xfrm>
            <a:off x="9336360" y="6377768"/>
            <a:ext cx="2133600" cy="365125"/>
          </a:xfrm>
        </p:spPr>
        <p:txBody>
          <a:bodyPr/>
          <a:lstStyle/>
          <a:p>
            <a:fld id="{9C2203D9-AB55-4EB8-BB06-948C9E065BB8}" type="slidenum">
              <a:rPr lang="ko-KR" altLang="en-US" smtClean="0"/>
              <a:t>21</a:t>
            </a:fld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1240931" y="923588"/>
            <a:ext cx="4001069" cy="4168324"/>
            <a:chOff x="1038537" y="874066"/>
            <a:chExt cx="3393625" cy="3114794"/>
          </a:xfrm>
        </p:grpSpPr>
        <p:pic>
          <p:nvPicPr>
            <p:cNvPr id="1026" name="Picture 2" descr="https://postfiles.pstatic.net/MjAxOTA2MTFfMTEz/MDAxNTYwMjIwNzg0ODUz.-Y4q0CC_9SyfyoxPFhYEJay5j_1rvlJ2mPmznnGNyfcg.C32exOeuipHhpSWoGHOleowxxBzrwKQw6mGvFCtDJPAg.JPEG.alkamedimall/362.jpg?type=w96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8537" y="1196751"/>
              <a:ext cx="3388221" cy="2792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직사각형 20"/>
            <p:cNvSpPr/>
            <p:nvPr/>
          </p:nvSpPr>
          <p:spPr>
            <a:xfrm>
              <a:off x="2141337" y="874066"/>
              <a:ext cx="2290825" cy="348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000"/>
                </a:lnSpc>
                <a:defRPr/>
              </a:pPr>
              <a:r>
                <a:rPr lang="ko-KR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출처 </a:t>
              </a:r>
              <a:r>
                <a:rPr lang="en-US" altLang="ko-KR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건강보험심사평가원</a:t>
              </a:r>
              <a:endPara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" name="모서리가 둥근 사각형 설명선 1"/>
            <p:cNvSpPr/>
            <p:nvPr/>
          </p:nvSpPr>
          <p:spPr>
            <a:xfrm>
              <a:off x="3429121" y="2332179"/>
              <a:ext cx="1003041" cy="576064"/>
            </a:xfrm>
            <a:prstGeom prst="wedgeRoundRectCallou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426</a:t>
              </a:r>
              <a:r>
                <a:rPr lang="ko-KR" altLang="en-US" sz="1600" dirty="0" err="1"/>
                <a:t>만명</a:t>
              </a:r>
              <a:endParaRPr lang="ko-KR" altLang="en-US" sz="1600" dirty="0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6531119" y="921885"/>
            <a:ext cx="4388997" cy="4091291"/>
            <a:chOff x="4710945" y="874066"/>
            <a:chExt cx="3389703" cy="3099412"/>
          </a:xfrm>
        </p:grpSpPr>
        <p:pic>
          <p:nvPicPr>
            <p:cNvPr id="1028" name="Picture 4" descr="https://postfiles.pstatic.net/MjAxOTA2MTFfMTQ4/MDAxNTYwMjIwNzg0ODYw.z0uQKMaCCJmtzaYYiVmwOvrE_Yed9q9pfTivbTj8WtUg.x4xzshHGZUZ7KhJzY3enO0UmlcYawkrMxZB9qNwJs9Qg.JPEG.alkamedimall/652.jpg?type=w96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0945" y="1196752"/>
              <a:ext cx="3384376" cy="277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모서리가 둥근 사각형 설명선 21"/>
            <p:cNvSpPr/>
            <p:nvPr/>
          </p:nvSpPr>
          <p:spPr>
            <a:xfrm>
              <a:off x="7080583" y="2009051"/>
              <a:ext cx="1003041" cy="576064"/>
            </a:xfrm>
            <a:prstGeom prst="wedgeRoundRectCallou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/>
                <a:t>525</a:t>
              </a:r>
              <a:r>
                <a:rPr lang="ko-KR" altLang="en-US" sz="1600" dirty="0" err="1"/>
                <a:t>만명</a:t>
              </a:r>
              <a:endParaRPr lang="ko-KR" altLang="en-US" sz="1600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809823" y="874066"/>
              <a:ext cx="2290825" cy="348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000"/>
                </a:lnSpc>
                <a:defRPr/>
              </a:pPr>
              <a:r>
                <a:rPr lang="ko-KR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출처 </a:t>
              </a:r>
              <a:r>
                <a:rPr lang="en-US" altLang="ko-KR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건강보험심사평가원</a:t>
              </a:r>
              <a:endPara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992438" y="5329346"/>
            <a:ext cx="10477522" cy="119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606060"/>
                </a:solidFill>
              </a:rPr>
              <a:t>한국 건강보험심사평가원 자료에 따르면</a:t>
            </a:r>
            <a:r>
              <a:rPr lang="en-US" altLang="ko-KR" sz="1400" dirty="0">
                <a:solidFill>
                  <a:srgbClr val="606060"/>
                </a:solidFill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ko-KR" altLang="en-US" dirty="0">
                <a:solidFill>
                  <a:srgbClr val="606060"/>
                </a:solidFill>
              </a:rPr>
              <a:t>년간 </a:t>
            </a:r>
            <a:r>
              <a:rPr lang="ko-KR" altLang="en-US" dirty="0">
                <a:solidFill>
                  <a:srgbClr val="C00000"/>
                </a:solidFill>
              </a:rPr>
              <a:t>위식도 역류병 진료</a:t>
            </a:r>
            <a:r>
              <a:rPr lang="ko-KR" altLang="en-US" dirty="0">
                <a:solidFill>
                  <a:srgbClr val="606060"/>
                </a:solidFill>
              </a:rPr>
              <a:t>와 </a:t>
            </a:r>
            <a:r>
              <a:rPr lang="ko-KR" altLang="en-US" dirty="0">
                <a:solidFill>
                  <a:srgbClr val="C00000"/>
                </a:solidFill>
              </a:rPr>
              <a:t>위염 및 십이지장염 진료</a:t>
            </a:r>
            <a:r>
              <a:rPr lang="ko-KR" altLang="en-US" dirty="0">
                <a:solidFill>
                  <a:srgbClr val="606060"/>
                </a:solidFill>
              </a:rPr>
              <a:t> 인원이 </a:t>
            </a:r>
            <a:endParaRPr lang="en-US" altLang="ko-KR" dirty="0">
              <a:solidFill>
                <a:srgbClr val="606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b="1" dirty="0">
                <a:solidFill>
                  <a:srgbClr val="C00000"/>
                </a:solidFill>
              </a:rPr>
              <a:t>년간 약 </a:t>
            </a:r>
            <a:r>
              <a:rPr lang="en-US" altLang="ko-KR" b="1" dirty="0">
                <a:solidFill>
                  <a:srgbClr val="C00000"/>
                </a:solidFill>
              </a:rPr>
              <a:t>951</a:t>
            </a:r>
            <a:r>
              <a:rPr lang="ko-KR" altLang="en-US" b="1" dirty="0">
                <a:solidFill>
                  <a:srgbClr val="C00000"/>
                </a:solidFill>
              </a:rPr>
              <a:t>만명</a:t>
            </a:r>
            <a:r>
              <a:rPr lang="ko-KR" altLang="en-US" dirty="0">
                <a:solidFill>
                  <a:srgbClr val="606060"/>
                </a:solidFill>
              </a:rPr>
              <a:t>에 이른다고 합니다</a:t>
            </a:r>
            <a:r>
              <a:rPr lang="en-US" altLang="ko-KR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9FD816-C309-40D4-A892-B33940CD7C68}"/>
              </a:ext>
            </a:extLst>
          </p:cNvPr>
          <p:cNvSpPr txBox="1"/>
          <p:nvPr/>
        </p:nvSpPr>
        <p:spPr>
          <a:xfrm>
            <a:off x="8112224" y="544568"/>
            <a:ext cx="3672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This information is based on outsourced studies and may not be directly related to the products of our company.</a:t>
            </a:r>
          </a:p>
        </p:txBody>
      </p:sp>
    </p:spTree>
    <p:extLst>
      <p:ext uri="{BB962C8B-B14F-4D97-AF65-F5344CB8AC3E}">
        <p14:creationId xmlns:p14="http://schemas.microsoft.com/office/powerpoint/2010/main" val="3974203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983432" y="194094"/>
            <a:ext cx="2160240" cy="461665"/>
            <a:chOff x="467544" y="188640"/>
            <a:chExt cx="2160240" cy="461665"/>
          </a:xfrm>
        </p:grpSpPr>
        <p:sp>
          <p:nvSpPr>
            <p:cNvPr id="6" name="직사각형 5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solidFill>
                    <a:schemeClr val="bg1"/>
                  </a:solidFill>
                </a:rPr>
                <a:t>건강정보</a:t>
              </a:r>
            </a:p>
          </p:txBody>
        </p:sp>
      </p:grpSp>
      <p:sp>
        <p:nvSpPr>
          <p:cNvPr id="8" name="슬라이드 번호 개체 틀 31"/>
          <p:cNvSpPr>
            <a:spLocks noGrp="1"/>
          </p:cNvSpPr>
          <p:nvPr>
            <p:ph type="sldNum" sz="quarter" idx="12"/>
          </p:nvPr>
        </p:nvSpPr>
        <p:spPr>
          <a:xfrm>
            <a:off x="9493696" y="6381328"/>
            <a:ext cx="2133600" cy="365125"/>
          </a:xfrm>
        </p:spPr>
        <p:txBody>
          <a:bodyPr/>
          <a:lstStyle/>
          <a:p>
            <a:fld id="{9C2203D9-AB55-4EB8-BB06-948C9E065BB8}" type="slidenum">
              <a:rPr lang="ko-KR" altLang="en-US" smtClean="0"/>
              <a:t>22</a:t>
            </a:fld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868101" y="1124868"/>
            <a:ext cx="4867859" cy="4968428"/>
            <a:chOff x="406422" y="1412777"/>
            <a:chExt cx="4264970" cy="4402235"/>
          </a:xfrm>
        </p:grpSpPr>
        <p:pic>
          <p:nvPicPr>
            <p:cNvPr id="2050" name="Picture 2" descr="https://postfiles.pstatic.net/MjAxOTA3MzFfNDYg/MDAxNTY0NTMyMjk4OTE0.nFAzWeWjolnevi7mGPJgRnOo82Rz1T5YJVK61Gqoou4g.GdV-r1E_X-hMpRw0gLi1Zmr__IR_3LUudIUDTyO-flAg.JPEG.alkamedimall/6.jpg?type=w966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7" t="40471" r="4312" b="3462"/>
            <a:stretch/>
          </p:blipFill>
          <p:spPr bwMode="auto">
            <a:xfrm>
              <a:off x="406422" y="1412777"/>
              <a:ext cx="4264970" cy="25915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406422" y="4149080"/>
              <a:ext cx="4244971" cy="1665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일본 시가 의과대학 제</a:t>
              </a:r>
              <a:r>
                <a:rPr lang="en-US" altLang="ko-KR" sz="1200" dirty="0">
                  <a:solidFill>
                    <a:srgbClr val="606060"/>
                  </a:solidFill>
                </a:rPr>
                <a:t>2</a:t>
              </a:r>
              <a:r>
                <a:rPr lang="ko-KR" altLang="en-US" sz="1200" dirty="0">
                  <a:solidFill>
                    <a:srgbClr val="606060"/>
                  </a:solidFill>
                </a:rPr>
                <a:t>내과와 국립대장병원 소화기관의 공동연구에 의하면 </a:t>
              </a:r>
              <a:r>
                <a:rPr lang="en-US" altLang="ko-KR" sz="1200" dirty="0">
                  <a:solidFill>
                    <a:srgbClr val="C00000"/>
                  </a:solidFill>
                </a:rPr>
                <a:t>pH9.5</a:t>
              </a:r>
              <a:r>
                <a:rPr lang="ko-KR" altLang="en-US" sz="1200" dirty="0">
                  <a:solidFill>
                    <a:srgbClr val="C00000"/>
                  </a:solidFill>
                </a:rPr>
                <a:t>의 알칼리수를 매일 </a:t>
              </a:r>
              <a:r>
                <a:rPr lang="en-US" altLang="ko-KR" sz="1200" dirty="0">
                  <a:solidFill>
                    <a:srgbClr val="C00000"/>
                  </a:solidFill>
                </a:rPr>
                <a:t>1</a:t>
              </a:r>
              <a:r>
                <a:rPr lang="ko-KR" altLang="en-US" sz="1200" dirty="0">
                  <a:solidFill>
                    <a:srgbClr val="C00000"/>
                  </a:solidFill>
                </a:rPr>
                <a:t>리터</a:t>
              </a:r>
              <a:r>
                <a:rPr lang="en-US" altLang="ko-KR" sz="1200" dirty="0">
                  <a:solidFill>
                    <a:srgbClr val="C00000"/>
                  </a:solidFill>
                </a:rPr>
                <a:t>, 2</a:t>
              </a:r>
              <a:r>
                <a:rPr lang="ko-KR" altLang="en-US" sz="1200" dirty="0">
                  <a:solidFill>
                    <a:srgbClr val="C00000"/>
                  </a:solidFill>
                </a:rPr>
                <a:t>주간 음용한 결과</a:t>
              </a:r>
              <a:r>
                <a:rPr lang="en-US" altLang="ko-KR" sz="1200" dirty="0">
                  <a:solidFill>
                    <a:srgbClr val="C00000"/>
                  </a:solidFill>
                </a:rPr>
                <a:t>,</a:t>
              </a:r>
              <a:r>
                <a:rPr lang="ko-KR" altLang="en-US" sz="1200" dirty="0">
                  <a:solidFill>
                    <a:srgbClr val="C00000"/>
                  </a:solidFill>
                </a:rPr>
                <a:t> 증상이 악화된 환자는 없었으며</a:t>
              </a:r>
              <a:r>
                <a:rPr lang="en-US" altLang="ko-KR" sz="1200" dirty="0">
                  <a:solidFill>
                    <a:srgbClr val="C00000"/>
                  </a:solidFill>
                </a:rPr>
                <a:t>, 22</a:t>
              </a:r>
              <a:r>
                <a:rPr lang="ko-KR" altLang="en-US" sz="1200" dirty="0">
                  <a:solidFill>
                    <a:srgbClr val="C00000"/>
                  </a:solidFill>
                </a:rPr>
                <a:t>명</a:t>
              </a:r>
              <a:r>
                <a:rPr lang="en-US" altLang="ko-KR" sz="1200" dirty="0">
                  <a:solidFill>
                    <a:srgbClr val="C00000"/>
                  </a:solidFill>
                </a:rPr>
                <a:t>(88%)</a:t>
              </a:r>
              <a:r>
                <a:rPr lang="ko-KR" altLang="en-US" sz="1200" dirty="0">
                  <a:solidFill>
                    <a:srgbClr val="C00000"/>
                  </a:solidFill>
                </a:rPr>
                <a:t>에서 개선이 확인</a:t>
              </a:r>
              <a:r>
                <a:rPr lang="ko-KR" altLang="en-US" sz="1200" dirty="0">
                  <a:solidFill>
                    <a:srgbClr val="606060"/>
                  </a:solidFill>
                </a:rPr>
                <a:t>되었습니다</a:t>
              </a:r>
              <a:r>
                <a:rPr lang="en-US" altLang="ko-KR" sz="1200" dirty="0">
                  <a:solidFill>
                    <a:srgbClr val="606060"/>
                  </a:solidFill>
                </a:rPr>
                <a:t>. </a:t>
              </a:r>
              <a:r>
                <a:rPr lang="ko-KR" altLang="en-US" sz="1200" dirty="0">
                  <a:solidFill>
                    <a:srgbClr val="606060"/>
                  </a:solidFill>
                </a:rPr>
                <a:t>또 배변의 정상화도 확인되었습니다</a:t>
              </a:r>
              <a:r>
                <a:rPr lang="en-US" altLang="ko-KR" sz="1200" dirty="0">
                  <a:solidFill>
                    <a:srgbClr val="606060"/>
                  </a:solidFill>
                </a:rPr>
                <a:t>.</a:t>
              </a:r>
            </a:p>
            <a:p>
              <a:pPr>
                <a:lnSpc>
                  <a:spcPct val="200000"/>
                </a:lnSpc>
              </a:pPr>
              <a:r>
                <a:rPr lang="en-US" altLang="ko-KR" sz="1200" dirty="0">
                  <a:solidFill>
                    <a:srgbClr val="606060"/>
                  </a:solidFill>
                </a:rPr>
                <a:t>(</a:t>
              </a:r>
              <a:r>
                <a:rPr lang="ko-KR" altLang="en-US" sz="1200" dirty="0">
                  <a:solidFill>
                    <a:srgbClr val="606060"/>
                  </a:solidFill>
                </a:rPr>
                <a:t>출처 </a:t>
              </a:r>
              <a:r>
                <a:rPr lang="en-US" altLang="ko-KR" sz="1200" dirty="0">
                  <a:solidFill>
                    <a:srgbClr val="606060"/>
                  </a:solidFill>
                </a:rPr>
                <a:t>: Japan, Association of alkaline Ionized Water Apparatus)</a:t>
              </a: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6456039" y="1124868"/>
            <a:ext cx="4968552" cy="4968427"/>
            <a:chOff x="4920560" y="1412776"/>
            <a:chExt cx="4176464" cy="4406946"/>
          </a:xfrm>
        </p:grpSpPr>
        <p:pic>
          <p:nvPicPr>
            <p:cNvPr id="2052" name="Picture 4" descr="https://postfiles.pstatic.net/MjAxOTA3MzFfMjI1/MDAxNTY0NTMyMzA0MTIy.N0uy5UdhVfM14zXqMLU8h2STw9pf-Fx5Gz4eZCVM9Esg.QTzP4sOsfr0BfNxscYVQ1N3KHT8CTsydFoAHwcNSelsg.JPEG.alkamedimall/7.jpg?type=w966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18" t="38696" r="4568"/>
            <a:stretch/>
          </p:blipFill>
          <p:spPr bwMode="auto">
            <a:xfrm>
              <a:off x="5050971" y="1412776"/>
              <a:ext cx="3864430" cy="2591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4920560" y="4152008"/>
              <a:ext cx="4176464" cy="166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ko-KR" altLang="en-US" sz="1200" dirty="0">
                  <a:solidFill>
                    <a:srgbClr val="606060"/>
                  </a:solidFill>
                </a:rPr>
                <a:t>일본 시가 의과대학 제</a:t>
              </a:r>
              <a:r>
                <a:rPr lang="en-US" altLang="ko-KR" sz="1200" dirty="0">
                  <a:solidFill>
                    <a:srgbClr val="606060"/>
                  </a:solidFill>
                </a:rPr>
                <a:t>2</a:t>
              </a:r>
              <a:r>
                <a:rPr lang="ko-KR" altLang="en-US" sz="1200" dirty="0">
                  <a:solidFill>
                    <a:srgbClr val="606060"/>
                  </a:solidFill>
                </a:rPr>
                <a:t>내과와 국립대장병원 소화기관의 공동연구에 의하면 </a:t>
              </a:r>
              <a:r>
                <a:rPr lang="en-US" altLang="ko-KR" sz="1200" dirty="0">
                  <a:solidFill>
                    <a:srgbClr val="C00000"/>
                  </a:solidFill>
                </a:rPr>
                <a:t>pH9</a:t>
              </a:r>
              <a:r>
                <a:rPr lang="ko-KR" altLang="en-US" sz="1200" dirty="0">
                  <a:solidFill>
                    <a:srgbClr val="C00000"/>
                  </a:solidFill>
                </a:rPr>
                <a:t>의</a:t>
              </a:r>
              <a:r>
                <a:rPr lang="en-US" altLang="ko-KR" sz="1200" dirty="0">
                  <a:solidFill>
                    <a:srgbClr val="C00000"/>
                  </a:solidFill>
                </a:rPr>
                <a:t> </a:t>
              </a:r>
              <a:r>
                <a:rPr lang="ko-KR" altLang="en-US" sz="1200" dirty="0">
                  <a:solidFill>
                    <a:srgbClr val="C00000"/>
                  </a:solidFill>
                </a:rPr>
                <a:t>알칼리수를 음용 후</a:t>
              </a:r>
              <a:r>
                <a:rPr lang="en-US" altLang="ko-KR" sz="1200" dirty="0">
                  <a:solidFill>
                    <a:srgbClr val="C00000"/>
                  </a:solidFill>
                </a:rPr>
                <a:t>, </a:t>
              </a:r>
              <a:r>
                <a:rPr lang="ko-KR" altLang="en-US" sz="1200" dirty="0">
                  <a:solidFill>
                    <a:srgbClr val="C00000"/>
                  </a:solidFill>
                </a:rPr>
                <a:t>위 내 </a:t>
              </a:r>
              <a:r>
                <a:rPr lang="en-US" altLang="ko-KR" sz="1200" dirty="0">
                  <a:solidFill>
                    <a:srgbClr val="C00000"/>
                  </a:solidFill>
                </a:rPr>
                <a:t>pH 24</a:t>
              </a:r>
              <a:r>
                <a:rPr lang="ko-KR" altLang="en-US" sz="1200" dirty="0">
                  <a:solidFill>
                    <a:srgbClr val="C00000"/>
                  </a:solidFill>
                </a:rPr>
                <a:t>시간 측정한 결과 피험자 </a:t>
              </a:r>
              <a:r>
                <a:rPr lang="en-US" altLang="ko-KR" sz="1200" dirty="0">
                  <a:solidFill>
                    <a:srgbClr val="C00000"/>
                  </a:solidFill>
                </a:rPr>
                <a:t>6</a:t>
              </a:r>
              <a:r>
                <a:rPr lang="ko-KR" altLang="en-US" sz="1200" dirty="0">
                  <a:solidFill>
                    <a:srgbClr val="C00000"/>
                  </a:solidFill>
                </a:rPr>
                <a:t>명 모두에서 장내 평균 </a:t>
              </a:r>
              <a:r>
                <a:rPr lang="en-US" altLang="ko-KR" sz="1200" dirty="0">
                  <a:solidFill>
                    <a:srgbClr val="C00000"/>
                  </a:solidFill>
                </a:rPr>
                <a:t>pH</a:t>
              </a:r>
              <a:r>
                <a:rPr lang="ko-KR" altLang="en-US" sz="1200" dirty="0">
                  <a:solidFill>
                    <a:srgbClr val="C00000"/>
                  </a:solidFill>
                </a:rPr>
                <a:t>의 상승을 확인했고</a:t>
              </a:r>
              <a:r>
                <a:rPr lang="en-US" altLang="ko-KR" sz="1200" dirty="0">
                  <a:solidFill>
                    <a:srgbClr val="C00000"/>
                  </a:solidFill>
                </a:rPr>
                <a:t>, </a:t>
              </a:r>
              <a:r>
                <a:rPr lang="ko-KR" altLang="en-US" sz="1200" dirty="0">
                  <a:solidFill>
                    <a:srgbClr val="C00000"/>
                  </a:solidFill>
                </a:rPr>
                <a:t>제산 효과가 확인</a:t>
              </a:r>
              <a:r>
                <a:rPr lang="ko-KR" altLang="en-US" sz="1200" dirty="0">
                  <a:solidFill>
                    <a:srgbClr val="606060"/>
                  </a:solidFill>
                </a:rPr>
                <a:t>되었습니다</a:t>
              </a:r>
              <a:r>
                <a:rPr lang="en-US" altLang="ko-KR" sz="1200" dirty="0">
                  <a:solidFill>
                    <a:srgbClr val="606060"/>
                  </a:solidFill>
                </a:rPr>
                <a:t>.</a:t>
              </a:r>
            </a:p>
            <a:p>
              <a:pPr>
                <a:lnSpc>
                  <a:spcPct val="200000"/>
                </a:lnSpc>
              </a:pPr>
              <a:r>
                <a:rPr lang="en-US" altLang="ko-KR" sz="1200" dirty="0">
                  <a:solidFill>
                    <a:srgbClr val="606060"/>
                  </a:solidFill>
                </a:rPr>
                <a:t>(</a:t>
              </a:r>
              <a:r>
                <a:rPr lang="ko-KR" altLang="en-US" sz="1200" dirty="0">
                  <a:solidFill>
                    <a:srgbClr val="606060"/>
                  </a:solidFill>
                </a:rPr>
                <a:t>출처 </a:t>
              </a:r>
              <a:r>
                <a:rPr lang="en-US" altLang="ko-KR" sz="1200" dirty="0">
                  <a:solidFill>
                    <a:srgbClr val="606060"/>
                  </a:solidFill>
                </a:rPr>
                <a:t>: Japan, Association of alkaline Ionized Water Apparatus)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CB00FB4-CE7A-4B5E-9FEF-465AA21ACD10}"/>
              </a:ext>
            </a:extLst>
          </p:cNvPr>
          <p:cNvSpPr txBox="1"/>
          <p:nvPr/>
        </p:nvSpPr>
        <p:spPr>
          <a:xfrm>
            <a:off x="8519592" y="636780"/>
            <a:ext cx="3672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This information is based on outsourced studies and may not be directly related to the products of our company.</a:t>
            </a:r>
          </a:p>
        </p:txBody>
      </p:sp>
    </p:spTree>
    <p:extLst>
      <p:ext uri="{BB962C8B-B14F-4D97-AF65-F5344CB8AC3E}">
        <p14:creationId xmlns:p14="http://schemas.microsoft.com/office/powerpoint/2010/main" val="2511685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3" t="4575" r="8292" b="6641"/>
          <a:stretch/>
        </p:blipFill>
        <p:spPr bwMode="auto">
          <a:xfrm>
            <a:off x="1199456" y="822774"/>
            <a:ext cx="8064896" cy="45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839416" y="188640"/>
            <a:ext cx="2160240" cy="461665"/>
            <a:chOff x="467544" y="188640"/>
            <a:chExt cx="2160240" cy="461665"/>
          </a:xfrm>
        </p:grpSpPr>
        <p:sp>
          <p:nvSpPr>
            <p:cNvPr id="7" name="직사각형 6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7584" y="18864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solidFill>
                    <a:schemeClr val="bg1"/>
                  </a:solidFill>
                </a:rPr>
                <a:t>건강정보</a:t>
              </a:r>
            </a:p>
          </p:txBody>
        </p:sp>
      </p:grpSp>
      <p:sp>
        <p:nvSpPr>
          <p:cNvPr id="9" name="슬라이드 번호 개체 틀 31"/>
          <p:cNvSpPr>
            <a:spLocks noGrp="1"/>
          </p:cNvSpPr>
          <p:nvPr>
            <p:ph type="sldNum" sz="quarter" idx="12"/>
          </p:nvPr>
        </p:nvSpPr>
        <p:spPr>
          <a:xfrm>
            <a:off x="9390541" y="6449888"/>
            <a:ext cx="2133600" cy="365125"/>
          </a:xfrm>
        </p:spPr>
        <p:txBody>
          <a:bodyPr/>
          <a:lstStyle/>
          <a:p>
            <a:fld id="{9C2203D9-AB55-4EB8-BB06-948C9E065BB8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0711" y="5845656"/>
            <a:ext cx="8337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/>
              <a:t>강남베스트클리닉 대표원장 이승남 원장님이 말하는 </a:t>
            </a:r>
            <a:r>
              <a:rPr lang="ko-KR" altLang="en-US" sz="1600" b="1" dirty="0">
                <a:solidFill>
                  <a:srgbClr val="C00000"/>
                </a:solidFill>
              </a:rPr>
              <a:t>알칼리이온수의 효능</a:t>
            </a:r>
            <a:endParaRPr lang="en-US" altLang="ko-KR" sz="1600" b="1" dirty="0">
              <a:solidFill>
                <a:srgbClr val="C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</a:rPr>
              <a:t>1) </a:t>
            </a:r>
            <a:r>
              <a:rPr lang="ko-KR" altLang="en-US" sz="1600" b="1" dirty="0">
                <a:solidFill>
                  <a:srgbClr val="C00000"/>
                </a:solidFill>
              </a:rPr>
              <a:t>위장증상 개선</a:t>
            </a:r>
            <a:r>
              <a:rPr lang="en-US" altLang="ko-KR" sz="1600" b="1" dirty="0">
                <a:solidFill>
                  <a:srgbClr val="C00000"/>
                </a:solidFill>
              </a:rPr>
              <a:t>, 2) </a:t>
            </a:r>
            <a:r>
              <a:rPr lang="ko-KR" altLang="en-US" sz="1600" b="1" dirty="0">
                <a:solidFill>
                  <a:srgbClr val="C00000"/>
                </a:solidFill>
              </a:rPr>
              <a:t>항산화 기능</a:t>
            </a:r>
            <a:r>
              <a:rPr lang="en-US" altLang="ko-KR" sz="1600" b="1" dirty="0">
                <a:solidFill>
                  <a:srgbClr val="C00000"/>
                </a:solidFill>
              </a:rPr>
              <a:t>, 3) </a:t>
            </a:r>
            <a:r>
              <a:rPr lang="ko-KR" altLang="en-US" sz="1600" b="1" dirty="0">
                <a:solidFill>
                  <a:srgbClr val="C00000"/>
                </a:solidFill>
              </a:rPr>
              <a:t>체내의 빠른 흡수와 배출</a:t>
            </a:r>
            <a:r>
              <a:rPr lang="en-US" altLang="ko-KR" sz="1600" b="1" dirty="0">
                <a:solidFill>
                  <a:srgbClr val="C00000"/>
                </a:solidFill>
              </a:rPr>
              <a:t>, 4) </a:t>
            </a:r>
            <a:r>
              <a:rPr lang="ko-KR" altLang="en-US" sz="1600" b="1" dirty="0">
                <a:solidFill>
                  <a:srgbClr val="C00000"/>
                </a:solidFill>
              </a:rPr>
              <a:t>다이어트 효과</a:t>
            </a:r>
            <a:endParaRPr lang="en-US" altLang="ko-KR" sz="1600" b="1" dirty="0">
              <a:solidFill>
                <a:srgbClr val="606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41027" y="5502424"/>
            <a:ext cx="57006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050" dirty="0">
                <a:solidFill>
                  <a:srgbClr val="606060"/>
                </a:solidFill>
              </a:rPr>
              <a:t>* </a:t>
            </a:r>
            <a:r>
              <a:rPr lang="ko-KR" altLang="en-US" sz="1050" dirty="0">
                <a:solidFill>
                  <a:srgbClr val="606060"/>
                </a:solidFill>
              </a:rPr>
              <a:t>아래 내용은 방송영상의 인터뷰 내용으로 본 제품의 효능</a:t>
            </a:r>
            <a:r>
              <a:rPr lang="en-US" altLang="ko-KR" sz="1050" dirty="0">
                <a:solidFill>
                  <a:srgbClr val="606060"/>
                </a:solidFill>
              </a:rPr>
              <a:t>/</a:t>
            </a:r>
            <a:r>
              <a:rPr lang="ko-KR" altLang="en-US" sz="1050" dirty="0">
                <a:solidFill>
                  <a:srgbClr val="606060"/>
                </a:solidFill>
              </a:rPr>
              <a:t>효과를 보증하는 것은 아닙니다</a:t>
            </a:r>
            <a:r>
              <a:rPr lang="en-US" altLang="ko-KR" sz="105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9AAEAE-2B66-46B3-A302-4FBC66AA0692}"/>
              </a:ext>
            </a:extLst>
          </p:cNvPr>
          <p:cNvSpPr txBox="1"/>
          <p:nvPr/>
        </p:nvSpPr>
        <p:spPr>
          <a:xfrm>
            <a:off x="8519592" y="622719"/>
            <a:ext cx="3672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This information is based on outsourced studies and may not be directly related to the products of our company.</a:t>
            </a:r>
          </a:p>
        </p:txBody>
      </p:sp>
    </p:spTree>
    <p:extLst>
      <p:ext uri="{BB962C8B-B14F-4D97-AF65-F5344CB8AC3E}">
        <p14:creationId xmlns:p14="http://schemas.microsoft.com/office/powerpoint/2010/main" val="2811953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407368" y="71571"/>
            <a:ext cx="2160240" cy="461665"/>
            <a:chOff x="467544" y="188640"/>
            <a:chExt cx="2160240" cy="461665"/>
          </a:xfrm>
        </p:grpSpPr>
        <p:sp>
          <p:nvSpPr>
            <p:cNvPr id="6" name="직사각형 5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99060" y="188640"/>
              <a:ext cx="1095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</a:rPr>
                <a:t>Q &amp; A</a:t>
              </a:r>
              <a:endParaRPr lang="ko-KR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슬라이드 번호 개체 틀 31"/>
          <p:cNvSpPr>
            <a:spLocks noGrp="1"/>
          </p:cNvSpPr>
          <p:nvPr>
            <p:ph type="sldNum" sz="quarter" idx="12"/>
          </p:nvPr>
        </p:nvSpPr>
        <p:spPr>
          <a:xfrm>
            <a:off x="9565704" y="6360101"/>
            <a:ext cx="2133600" cy="365125"/>
          </a:xfrm>
        </p:spPr>
        <p:txBody>
          <a:bodyPr/>
          <a:lstStyle/>
          <a:p>
            <a:fld id="{9C2203D9-AB55-4EB8-BB06-948C9E065BB8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67408" y="764704"/>
            <a:ext cx="84466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</a:rPr>
              <a:t>Q1. </a:t>
            </a:r>
            <a:r>
              <a:rPr lang="ko-KR" altLang="en-US" sz="1600" b="1" dirty="0">
                <a:solidFill>
                  <a:srgbClr val="C00000"/>
                </a:solidFill>
              </a:rPr>
              <a:t>알칼리수 몇 단을 음용하면 되나요</a:t>
            </a:r>
            <a:r>
              <a:rPr lang="en-US" altLang="ko-KR" sz="1600" b="1" dirty="0">
                <a:solidFill>
                  <a:srgbClr val="C0000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처음 설치 시 </a:t>
            </a:r>
            <a:r>
              <a:rPr lang="en-US" altLang="ko-KR" sz="1200" dirty="0">
                <a:solidFill>
                  <a:srgbClr val="606060"/>
                </a:solidFill>
              </a:rPr>
              <a:t>2</a:t>
            </a:r>
            <a:r>
              <a:rPr lang="ko-KR" altLang="en-US" sz="1200" dirty="0">
                <a:solidFill>
                  <a:srgbClr val="606060"/>
                </a:solidFill>
              </a:rPr>
              <a:t>단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일주일정도 음용 후 </a:t>
            </a:r>
            <a:r>
              <a:rPr lang="en-US" altLang="ko-KR" sz="1200" dirty="0">
                <a:solidFill>
                  <a:srgbClr val="606060"/>
                </a:solidFill>
              </a:rPr>
              <a:t>3~4</a:t>
            </a:r>
            <a:r>
              <a:rPr lang="ko-KR" altLang="en-US" sz="1200" dirty="0">
                <a:solidFill>
                  <a:srgbClr val="606060"/>
                </a:solidFill>
              </a:rPr>
              <a:t>단계로 높여서 음용하세요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건강하시 분은 </a:t>
            </a:r>
            <a:r>
              <a:rPr lang="en-US" altLang="ko-KR" sz="1200" dirty="0">
                <a:solidFill>
                  <a:srgbClr val="606060"/>
                </a:solidFill>
              </a:rPr>
              <a:t>3</a:t>
            </a:r>
            <a:r>
              <a:rPr lang="ko-KR" altLang="en-US" sz="1200" dirty="0">
                <a:solidFill>
                  <a:srgbClr val="606060"/>
                </a:solidFill>
              </a:rPr>
              <a:t>단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건강개선을 목적으로 하시는 분은 알칼리수 </a:t>
            </a:r>
            <a:r>
              <a:rPr lang="en-US" altLang="ko-KR" sz="1200" dirty="0">
                <a:solidFill>
                  <a:srgbClr val="606060"/>
                </a:solidFill>
              </a:rPr>
              <a:t>4</a:t>
            </a:r>
            <a:r>
              <a:rPr lang="ko-KR" altLang="en-US" sz="1200" dirty="0">
                <a:solidFill>
                  <a:srgbClr val="606060"/>
                </a:solidFill>
              </a:rPr>
              <a:t>단을 권장합니다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  <a:p>
            <a:pPr marL="446088">
              <a:lnSpc>
                <a:spcPct val="150000"/>
              </a:lnSpc>
            </a:pPr>
            <a:r>
              <a:rPr lang="en-US" altLang="ko-KR" sz="1200" dirty="0">
                <a:solidFill>
                  <a:srgbClr val="606060"/>
                </a:solidFill>
              </a:rPr>
              <a:t>2</a:t>
            </a:r>
            <a:r>
              <a:rPr lang="ko-KR" altLang="en-US" sz="1200" dirty="0">
                <a:solidFill>
                  <a:srgbClr val="606060"/>
                </a:solidFill>
              </a:rPr>
              <a:t>세 미만 영유아는 정수 또는 알칼리수 </a:t>
            </a:r>
            <a:r>
              <a:rPr lang="en-US" altLang="ko-KR" sz="1200" dirty="0">
                <a:solidFill>
                  <a:srgbClr val="606060"/>
                </a:solidFill>
              </a:rPr>
              <a:t>1</a:t>
            </a:r>
            <a:r>
              <a:rPr lang="ko-KR" altLang="en-US" sz="1200" dirty="0">
                <a:solidFill>
                  <a:srgbClr val="606060"/>
                </a:solidFill>
              </a:rPr>
              <a:t>단을 음용하시고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그 이상은 알칼리수 음용에 제한이 없습니다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각종 요리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야채 과일 세척 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음료 및 차 등은 알칼리수 </a:t>
            </a:r>
            <a:r>
              <a:rPr lang="en-US" altLang="ko-KR" sz="1200" dirty="0">
                <a:solidFill>
                  <a:srgbClr val="606060"/>
                </a:solidFill>
              </a:rPr>
              <a:t>4 </a:t>
            </a:r>
            <a:r>
              <a:rPr lang="ko-KR" altLang="en-US" sz="1200" dirty="0">
                <a:solidFill>
                  <a:srgbClr val="606060"/>
                </a:solidFill>
              </a:rPr>
              <a:t>단계로 하세요</a:t>
            </a:r>
            <a:endParaRPr lang="en-US" altLang="ko-KR" sz="1200" dirty="0">
              <a:solidFill>
                <a:srgbClr val="606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7408" y="2215751"/>
            <a:ext cx="8446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606060"/>
                </a:solidFill>
              </a:rPr>
              <a:t>Q2. </a:t>
            </a:r>
            <a:r>
              <a:rPr lang="ko-KR" altLang="en-US" sz="1600" b="1" dirty="0">
                <a:solidFill>
                  <a:srgbClr val="606060"/>
                </a:solidFill>
              </a:rPr>
              <a:t>알칼리수 보관을 어떻게 하나요</a:t>
            </a:r>
            <a:r>
              <a:rPr lang="en-US" altLang="ko-KR" sz="1600" b="1" dirty="0">
                <a:solidFill>
                  <a:srgbClr val="60606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건강 개선을 위해서는 바로 받아서 음용 하는 것이 제일 좋습니다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보관 시에는 마개가 있는 용기에 담아서 상온 또는 냉장 보관하여 </a:t>
            </a:r>
            <a:r>
              <a:rPr lang="en-US" altLang="ko-KR" sz="1200" dirty="0">
                <a:solidFill>
                  <a:srgbClr val="606060"/>
                </a:solidFill>
              </a:rPr>
              <a:t>1</a:t>
            </a:r>
            <a:r>
              <a:rPr lang="ko-KR" altLang="en-US" sz="1200" dirty="0">
                <a:solidFill>
                  <a:srgbClr val="606060"/>
                </a:solidFill>
              </a:rPr>
              <a:t>일 이내에 음용 하세요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7408" y="3171513"/>
            <a:ext cx="84466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</a:rPr>
              <a:t>Q3. </a:t>
            </a:r>
            <a:r>
              <a:rPr lang="ko-KR" altLang="en-US" sz="1600" b="1" dirty="0">
                <a:solidFill>
                  <a:srgbClr val="C00000"/>
                </a:solidFill>
              </a:rPr>
              <a:t>알칼리수를 많이 먹으면 위산이 중화되지 않나요</a:t>
            </a:r>
            <a:r>
              <a:rPr lang="en-US" altLang="ko-KR" sz="1600" b="1" dirty="0">
                <a:solidFill>
                  <a:srgbClr val="C0000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알칼리수의 </a:t>
            </a:r>
            <a:r>
              <a:rPr lang="en-US" altLang="ko-KR" sz="1200" dirty="0">
                <a:solidFill>
                  <a:srgbClr val="606060"/>
                </a:solidFill>
              </a:rPr>
              <a:t>pH</a:t>
            </a:r>
            <a:r>
              <a:rPr lang="ko-KR" altLang="en-US" sz="1200" dirty="0">
                <a:solidFill>
                  <a:srgbClr val="606060"/>
                </a:solidFill>
              </a:rPr>
              <a:t>와 위산의 </a:t>
            </a:r>
            <a:r>
              <a:rPr lang="en-US" altLang="ko-KR" sz="1200" dirty="0">
                <a:solidFill>
                  <a:srgbClr val="606060"/>
                </a:solidFill>
              </a:rPr>
              <a:t>pH</a:t>
            </a:r>
            <a:r>
              <a:rPr lang="ko-KR" altLang="en-US" sz="1200" dirty="0">
                <a:solidFill>
                  <a:srgbClr val="606060"/>
                </a:solidFill>
              </a:rPr>
              <a:t>는 농도가 아주 크게 차이가 납니다</a:t>
            </a:r>
            <a:r>
              <a:rPr lang="en-US" altLang="ko-KR" sz="1200" dirty="0">
                <a:solidFill>
                  <a:srgbClr val="606060"/>
                </a:solidFill>
              </a:rPr>
              <a:t>. 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알칼리수 음용으로 위산을 중화하려면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상상 이상의 알칼리수를 음용하셔야 합니다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위산과다가 개선이 되는 이유는 알칼리수의 수산화칼슘 성분 때문입니다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7408" y="4365104"/>
            <a:ext cx="84466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606060"/>
                </a:solidFill>
              </a:rPr>
              <a:t>Q4. </a:t>
            </a:r>
            <a:r>
              <a:rPr lang="ko-KR" altLang="en-US" sz="1600" b="1" dirty="0">
                <a:solidFill>
                  <a:srgbClr val="606060"/>
                </a:solidFill>
              </a:rPr>
              <a:t>정수의 용도는</a:t>
            </a:r>
            <a:r>
              <a:rPr lang="en-US" altLang="ko-KR" sz="1600" b="1" dirty="0">
                <a:solidFill>
                  <a:srgbClr val="60606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일반적인 음용은 알칼리수로 음용하시면 됩니다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단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병원에서 조제한 약을 복용하실 때에는 정수로 음용하세요</a:t>
            </a:r>
            <a:r>
              <a:rPr lang="en-US" altLang="ko-KR" sz="1200" dirty="0">
                <a:solidFill>
                  <a:srgbClr val="606060"/>
                </a:solidFill>
              </a:rPr>
              <a:t>. 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일반적인 건강보조식품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영양제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비타민</a:t>
            </a:r>
            <a:r>
              <a:rPr lang="en-US" altLang="ko-KR" sz="1200" dirty="0">
                <a:solidFill>
                  <a:srgbClr val="606060"/>
                </a:solidFill>
              </a:rPr>
              <a:t> </a:t>
            </a:r>
            <a:r>
              <a:rPr lang="ko-KR" altLang="en-US" sz="1200" dirty="0">
                <a:solidFill>
                  <a:srgbClr val="606060"/>
                </a:solidFill>
              </a:rPr>
              <a:t>등은 알칼리수로 음용하세요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7408" y="5565547"/>
            <a:ext cx="8446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</a:rPr>
              <a:t>Q5. </a:t>
            </a:r>
            <a:r>
              <a:rPr lang="ko-KR" altLang="en-US" sz="1600" b="1" dirty="0">
                <a:solidFill>
                  <a:srgbClr val="C00000"/>
                </a:solidFill>
              </a:rPr>
              <a:t>알칼리수를 끓여서 사용해도 되나요</a:t>
            </a:r>
            <a:r>
              <a:rPr lang="en-US" altLang="ko-KR" sz="1600" b="1" dirty="0">
                <a:solidFill>
                  <a:srgbClr val="C0000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알칼리수를 끓이면 물 속의 용존 수소가 날아가게 됩니다</a:t>
            </a:r>
            <a:r>
              <a:rPr lang="en-US" altLang="ko-KR" sz="1200" dirty="0">
                <a:solidFill>
                  <a:srgbClr val="606060"/>
                </a:solidFill>
              </a:rPr>
              <a:t>. </a:t>
            </a:r>
            <a:r>
              <a:rPr lang="ko-KR" altLang="en-US" sz="1200" dirty="0">
                <a:solidFill>
                  <a:srgbClr val="606060"/>
                </a:solidFill>
              </a:rPr>
              <a:t>음용의 물은 끓이지 마시고 사용하세요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티백 차 종류는 상온의 알칼리수에서도 아주 잘 우러납니다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7BEE4E-9E31-4955-B191-FE172D3DD59B}"/>
              </a:ext>
            </a:extLst>
          </p:cNvPr>
          <p:cNvSpPr txBox="1"/>
          <p:nvPr/>
        </p:nvSpPr>
        <p:spPr>
          <a:xfrm>
            <a:off x="8496779" y="337638"/>
            <a:ext cx="36952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statements have not been evaluated by the Food and Drug Administration. This product is not intended to diagnose, treat, prevent, or cure any disease.</a:t>
            </a:r>
          </a:p>
          <a:p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839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551384" y="176883"/>
            <a:ext cx="2160240" cy="461665"/>
            <a:chOff x="467544" y="188640"/>
            <a:chExt cx="2160240" cy="461665"/>
          </a:xfrm>
        </p:grpSpPr>
        <p:sp>
          <p:nvSpPr>
            <p:cNvPr id="6" name="직사각형 5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99060" y="188640"/>
              <a:ext cx="1095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</a:rPr>
                <a:t>Q &amp; A</a:t>
              </a:r>
              <a:endParaRPr lang="ko-KR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슬라이드 번호 개체 틀 31"/>
          <p:cNvSpPr>
            <a:spLocks noGrp="1"/>
          </p:cNvSpPr>
          <p:nvPr>
            <p:ph type="sldNum" sz="quarter" idx="12"/>
          </p:nvPr>
        </p:nvSpPr>
        <p:spPr>
          <a:xfrm>
            <a:off x="9565704" y="6383493"/>
            <a:ext cx="2133600" cy="365125"/>
          </a:xfrm>
        </p:spPr>
        <p:txBody>
          <a:bodyPr/>
          <a:lstStyle/>
          <a:p>
            <a:fld id="{9C2203D9-AB55-4EB8-BB06-948C9E065BB8}" type="slidenum">
              <a:rPr lang="ko-KR" altLang="en-US" smtClean="0"/>
              <a:t>25</a:t>
            </a:fld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1384" y="960423"/>
            <a:ext cx="84466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</a:rPr>
              <a:t>Q6. </a:t>
            </a:r>
            <a:r>
              <a:rPr lang="ko-KR" altLang="en-US" sz="1600" b="1" dirty="0">
                <a:solidFill>
                  <a:srgbClr val="C00000"/>
                </a:solidFill>
              </a:rPr>
              <a:t>산성수의 용도</a:t>
            </a:r>
            <a:r>
              <a:rPr lang="en-US" altLang="ko-KR" sz="1600" b="1" dirty="0">
                <a:solidFill>
                  <a:srgbClr val="C0000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산성수는 버튼을 눌러서 위로 나오는 산성수 </a:t>
            </a:r>
            <a:r>
              <a:rPr lang="en-US" altLang="ko-KR" sz="1200" dirty="0">
                <a:solidFill>
                  <a:srgbClr val="606060"/>
                </a:solidFill>
              </a:rPr>
              <a:t>pH</a:t>
            </a:r>
            <a:r>
              <a:rPr lang="ko-KR" altLang="en-US" sz="1200" dirty="0">
                <a:solidFill>
                  <a:srgbClr val="606060"/>
                </a:solidFill>
              </a:rPr>
              <a:t>는 </a:t>
            </a:r>
            <a:r>
              <a:rPr lang="en-US" altLang="ko-KR" sz="1200" dirty="0">
                <a:solidFill>
                  <a:srgbClr val="606060"/>
                </a:solidFill>
              </a:rPr>
              <a:t>5~6.5</a:t>
            </a:r>
            <a:r>
              <a:rPr lang="ko-KR" altLang="en-US" sz="1200" dirty="0">
                <a:solidFill>
                  <a:srgbClr val="606060"/>
                </a:solidFill>
              </a:rPr>
              <a:t>이며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알칼리수 선택 시 밑으로 나오는 산성수 </a:t>
            </a:r>
            <a:r>
              <a:rPr lang="en-US" altLang="ko-KR" sz="1200" dirty="0">
                <a:solidFill>
                  <a:srgbClr val="606060"/>
                </a:solidFill>
              </a:rPr>
              <a:t>pH</a:t>
            </a:r>
            <a:r>
              <a:rPr lang="ko-KR" altLang="en-US" sz="1200" dirty="0">
                <a:solidFill>
                  <a:srgbClr val="606060"/>
                </a:solidFill>
              </a:rPr>
              <a:t>는 </a:t>
            </a:r>
            <a:r>
              <a:rPr lang="en-US" altLang="ko-KR" sz="1200" dirty="0">
                <a:solidFill>
                  <a:srgbClr val="606060"/>
                </a:solidFill>
              </a:rPr>
              <a:t>3~5</a:t>
            </a:r>
            <a:r>
              <a:rPr lang="ko-KR" altLang="en-US" sz="1200" dirty="0">
                <a:solidFill>
                  <a:srgbClr val="606060"/>
                </a:solidFill>
              </a:rPr>
              <a:t>정도 입니다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산성수는 분무기에 담아 목욕 후 피부에 뿌리거나 세안을 하면 좋습니다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또한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머리 감을 때 린스 대용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반려동물 털 관리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행주</a:t>
            </a:r>
            <a:r>
              <a:rPr lang="en-US" altLang="ko-KR" sz="1200" dirty="0">
                <a:solidFill>
                  <a:srgbClr val="606060"/>
                </a:solidFill>
              </a:rPr>
              <a:t>/</a:t>
            </a:r>
            <a:r>
              <a:rPr lang="ko-KR" altLang="en-US" sz="1200" dirty="0">
                <a:solidFill>
                  <a:srgbClr val="606060"/>
                </a:solidFill>
              </a:rPr>
              <a:t>도마 등 주방용품의 살균 세척에도 좋습니다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1384" y="2527965"/>
            <a:ext cx="8446640" cy="70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</a:rPr>
              <a:t>Q7. </a:t>
            </a:r>
            <a:r>
              <a:rPr lang="ko-KR" altLang="en-US" sz="1600" b="1" dirty="0">
                <a:solidFill>
                  <a:srgbClr val="C00000"/>
                </a:solidFill>
              </a:rPr>
              <a:t>알칼리수 음용에 제한이 있는 사람이 있나요</a:t>
            </a:r>
            <a:r>
              <a:rPr lang="en-US" altLang="ko-KR" sz="1600" b="1" dirty="0">
                <a:solidFill>
                  <a:srgbClr val="C0000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신부전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칼슘배설장애 환자는 의사의 상담을 통해서 음용 하세요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1384" y="3214443"/>
            <a:ext cx="84466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</a:rPr>
              <a:t>Q8. </a:t>
            </a:r>
            <a:r>
              <a:rPr lang="ko-KR" altLang="en-US" sz="1600" b="1" dirty="0">
                <a:solidFill>
                  <a:srgbClr val="C00000"/>
                </a:solidFill>
              </a:rPr>
              <a:t>필터가 </a:t>
            </a:r>
            <a:r>
              <a:rPr lang="en-US" altLang="ko-KR" sz="1600" b="1" dirty="0">
                <a:solidFill>
                  <a:srgbClr val="C00000"/>
                </a:solidFill>
              </a:rPr>
              <a:t>1</a:t>
            </a:r>
            <a:r>
              <a:rPr lang="ko-KR" altLang="en-US" sz="1600" b="1" dirty="0">
                <a:solidFill>
                  <a:srgbClr val="C00000"/>
                </a:solidFill>
              </a:rPr>
              <a:t>개 인데 정수능력은</a:t>
            </a:r>
            <a:r>
              <a:rPr lang="en-US" altLang="ko-KR" sz="1600" b="1" dirty="0">
                <a:solidFill>
                  <a:srgbClr val="C0000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정수 능력은 필터의 갯 수와 관계가 없습니다</a:t>
            </a:r>
            <a:r>
              <a:rPr lang="en-US" altLang="ko-KR" sz="1200" dirty="0">
                <a:solidFill>
                  <a:srgbClr val="606060"/>
                </a:solidFill>
              </a:rPr>
              <a:t>. </a:t>
            </a:r>
            <a:r>
              <a:rPr lang="ko-KR" altLang="en-US" sz="1200" dirty="0">
                <a:solidFill>
                  <a:srgbClr val="606060"/>
                </a:solidFill>
              </a:rPr>
              <a:t>정수능력은 시험기관을 통해 검증된 유효정수능력이</a:t>
            </a:r>
            <a:endParaRPr lang="en-US" altLang="ko-KR" sz="1200" dirty="0">
              <a:solidFill>
                <a:srgbClr val="606060"/>
              </a:solidFill>
            </a:endParaRP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중요하며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본 제품의 카본블럭 복합필터는 </a:t>
            </a:r>
            <a:r>
              <a:rPr lang="en-US" altLang="ko-KR" sz="1200" dirty="0">
                <a:solidFill>
                  <a:srgbClr val="606060"/>
                </a:solidFill>
              </a:rPr>
              <a:t> 6</a:t>
            </a:r>
            <a:r>
              <a:rPr lang="ko-KR" altLang="en-US" sz="1200" dirty="0">
                <a:solidFill>
                  <a:srgbClr val="606060"/>
                </a:solidFill>
              </a:rPr>
              <a:t>단계 구조의 복합으로 구성되어 있으며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유효 정수량은 </a:t>
            </a:r>
            <a:r>
              <a:rPr lang="en-US" altLang="ko-KR" sz="1200" dirty="0">
                <a:solidFill>
                  <a:srgbClr val="606060"/>
                </a:solidFill>
              </a:rPr>
              <a:t>4,800</a:t>
            </a:r>
            <a:r>
              <a:rPr lang="ko-KR" altLang="en-US" sz="1200" dirty="0">
                <a:solidFill>
                  <a:srgbClr val="606060"/>
                </a:solidFill>
              </a:rPr>
              <a:t>리터입니다</a:t>
            </a:r>
            <a:r>
              <a:rPr lang="en-US" altLang="ko-KR" sz="1200" dirty="0">
                <a:solidFill>
                  <a:srgbClr val="606060"/>
                </a:solidFill>
              </a:rPr>
              <a:t>. </a:t>
            </a:r>
            <a:r>
              <a:rPr lang="ko-KR" altLang="en-US" sz="1200" dirty="0">
                <a:solidFill>
                  <a:srgbClr val="606060"/>
                </a:solidFill>
              </a:rPr>
              <a:t>약 </a:t>
            </a:r>
            <a:r>
              <a:rPr lang="en-US" altLang="ko-KR" sz="1200" dirty="0">
                <a:solidFill>
                  <a:srgbClr val="606060"/>
                </a:solidFill>
              </a:rPr>
              <a:t>8</a:t>
            </a:r>
            <a:r>
              <a:rPr lang="ko-KR" altLang="en-US" sz="1200" dirty="0">
                <a:solidFill>
                  <a:srgbClr val="606060"/>
                </a:solidFill>
              </a:rPr>
              <a:t>개월 사용이 가능하며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필터교환 시기가 되면 음성으로 안내해 드립니다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1384" y="4477187"/>
            <a:ext cx="8446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</a:rPr>
              <a:t>Q9. </a:t>
            </a:r>
            <a:r>
              <a:rPr lang="ko-KR" altLang="en-US" sz="1600" b="1" dirty="0">
                <a:solidFill>
                  <a:srgbClr val="C00000"/>
                </a:solidFill>
              </a:rPr>
              <a:t>지하수에 설치가 가능한가요</a:t>
            </a:r>
            <a:r>
              <a:rPr lang="en-US" altLang="ko-KR" sz="1600" b="1" dirty="0">
                <a:solidFill>
                  <a:srgbClr val="C0000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본 제품은 먹는 물 수질기준에 적합한 원수를 사용 해야 합니다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  <a:r>
              <a:rPr lang="ko-KR" altLang="en-US" sz="1200" dirty="0">
                <a:solidFill>
                  <a:srgbClr val="606060"/>
                </a:solidFill>
              </a:rPr>
              <a:t> 지하수가 음용에 문제가 없다면 설치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가능합니다 </a:t>
            </a:r>
            <a:r>
              <a:rPr lang="en-US" altLang="ko-KR" sz="1200" dirty="0">
                <a:solidFill>
                  <a:srgbClr val="606060"/>
                </a:solidFill>
              </a:rPr>
              <a:t>. </a:t>
            </a:r>
            <a:r>
              <a:rPr lang="ko-KR" altLang="en-US" sz="1200" dirty="0">
                <a:solidFill>
                  <a:srgbClr val="606060"/>
                </a:solidFill>
              </a:rPr>
              <a:t>단 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환경에 따라 전처리 필터를 추가 장착할 수 있습니다</a:t>
            </a:r>
            <a:endParaRPr lang="en-US" altLang="ko-KR" sz="1200" dirty="0">
              <a:solidFill>
                <a:srgbClr val="606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384" y="5424920"/>
            <a:ext cx="8446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</a:rPr>
              <a:t>Q10. </a:t>
            </a:r>
            <a:r>
              <a:rPr lang="ko-KR" altLang="en-US" sz="1600" b="1" dirty="0">
                <a:solidFill>
                  <a:srgbClr val="C00000"/>
                </a:solidFill>
              </a:rPr>
              <a:t>냉</a:t>
            </a:r>
            <a:r>
              <a:rPr lang="en-US" altLang="ko-KR" sz="1600" b="1" dirty="0">
                <a:solidFill>
                  <a:srgbClr val="C00000"/>
                </a:solidFill>
              </a:rPr>
              <a:t>/</a:t>
            </a:r>
            <a:r>
              <a:rPr lang="ko-KR" altLang="en-US" sz="1600" b="1" dirty="0">
                <a:solidFill>
                  <a:srgbClr val="C00000"/>
                </a:solidFill>
              </a:rPr>
              <a:t>온 기능이 없나요</a:t>
            </a:r>
            <a:r>
              <a:rPr lang="en-US" altLang="ko-KR" sz="1600" b="1" dirty="0">
                <a:solidFill>
                  <a:srgbClr val="C0000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알칼리수를 저수조에 보관하면 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효능 효과가 낮아지기 때문에 수도직결식으로 제품을 생산합니다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  <a:endParaRPr lang="ko-KR" altLang="en-US" sz="1200" dirty="0">
              <a:solidFill>
                <a:srgbClr val="606060"/>
              </a:solidFill>
            </a:endParaRP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필요에 따라 알칼리수를 받아 냉장보관 후 음용하시거나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전기포트를 이용하여 사용하세요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DF6707-7F5A-4A37-872E-68E39661843A}"/>
              </a:ext>
            </a:extLst>
          </p:cNvPr>
          <p:cNvSpPr txBox="1"/>
          <p:nvPr/>
        </p:nvSpPr>
        <p:spPr>
          <a:xfrm>
            <a:off x="8305434" y="302403"/>
            <a:ext cx="36952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statements have not been evaluated by the Food and Drug Administration. This product is not intended to diagnose, treat, prevent, or cure any disease.</a:t>
            </a:r>
          </a:p>
          <a:p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0406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623392" y="193904"/>
            <a:ext cx="2160240" cy="461665"/>
            <a:chOff x="467544" y="188640"/>
            <a:chExt cx="2160240" cy="461665"/>
          </a:xfrm>
        </p:grpSpPr>
        <p:sp>
          <p:nvSpPr>
            <p:cNvPr id="6" name="직사각형 5"/>
            <p:cNvSpPr/>
            <p:nvPr/>
          </p:nvSpPr>
          <p:spPr bwMode="auto">
            <a:xfrm>
              <a:off x="467544" y="283815"/>
              <a:ext cx="2160240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99060" y="188640"/>
              <a:ext cx="1095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</a:rPr>
                <a:t>Q &amp; A</a:t>
              </a:r>
              <a:endParaRPr lang="ko-KR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슬라이드 번호 개체 틀 31"/>
          <p:cNvSpPr>
            <a:spLocks noGrp="1"/>
          </p:cNvSpPr>
          <p:nvPr>
            <p:ph type="sldNum" sz="quarter" idx="12"/>
          </p:nvPr>
        </p:nvSpPr>
        <p:spPr>
          <a:xfrm>
            <a:off x="9480376" y="6309320"/>
            <a:ext cx="2133600" cy="365125"/>
          </a:xfrm>
        </p:spPr>
        <p:txBody>
          <a:bodyPr/>
          <a:lstStyle/>
          <a:p>
            <a:fld id="{9C2203D9-AB55-4EB8-BB06-948C9E065BB8}" type="slidenum">
              <a:rPr lang="ko-KR" altLang="en-US" smtClean="0"/>
              <a:t>26</a:t>
            </a:fld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3392" y="982150"/>
            <a:ext cx="8446640" cy="70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600" b="1" dirty="0">
                <a:solidFill>
                  <a:srgbClr val="606060"/>
                </a:solidFill>
              </a:rPr>
              <a:t>Q11. </a:t>
            </a:r>
            <a:r>
              <a:rPr lang="ko-KR" altLang="en-US" sz="1600" b="1" dirty="0">
                <a:solidFill>
                  <a:srgbClr val="606060"/>
                </a:solidFill>
              </a:rPr>
              <a:t>알칼리수의 일일 음용량은</a:t>
            </a:r>
            <a:r>
              <a:rPr lang="en-US" altLang="ko-KR" sz="1600" b="1" dirty="0">
                <a:solidFill>
                  <a:srgbClr val="60606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성인기준 하루 </a:t>
            </a:r>
            <a:r>
              <a:rPr lang="en-US" altLang="ko-KR" sz="1200" dirty="0">
                <a:solidFill>
                  <a:srgbClr val="606060"/>
                </a:solidFill>
              </a:rPr>
              <a:t>500ml~1</a:t>
            </a:r>
            <a:r>
              <a:rPr lang="ko-KR" altLang="en-US" sz="1200" dirty="0">
                <a:solidFill>
                  <a:srgbClr val="606060"/>
                </a:solidFill>
              </a:rPr>
              <a:t>리터의 물을 음용하는 것을 권장 드립니다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92" y="1722378"/>
            <a:ext cx="84466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</a:rPr>
              <a:t>Q12. </a:t>
            </a:r>
            <a:r>
              <a:rPr lang="ko-KR" altLang="en-US" sz="1600" b="1" dirty="0">
                <a:solidFill>
                  <a:srgbClr val="C00000"/>
                </a:solidFill>
              </a:rPr>
              <a:t>알칼리수를 보관하는 용기</a:t>
            </a:r>
            <a:r>
              <a:rPr lang="en-US" altLang="ko-KR" sz="1600" b="1" dirty="0">
                <a:solidFill>
                  <a:srgbClr val="C00000"/>
                </a:solidFill>
              </a:rPr>
              <a:t>(</a:t>
            </a:r>
            <a:r>
              <a:rPr lang="ko-KR" altLang="en-US" sz="1600" b="1" dirty="0">
                <a:solidFill>
                  <a:srgbClr val="C00000"/>
                </a:solidFill>
              </a:rPr>
              <a:t>물통</a:t>
            </a:r>
            <a:r>
              <a:rPr lang="en-US" altLang="ko-KR" sz="1600" b="1" dirty="0">
                <a:solidFill>
                  <a:srgbClr val="C00000"/>
                </a:solidFill>
              </a:rPr>
              <a:t>)</a:t>
            </a:r>
            <a:r>
              <a:rPr lang="ko-KR" altLang="en-US" sz="1600" b="1" dirty="0">
                <a:solidFill>
                  <a:srgbClr val="C00000"/>
                </a:solidFill>
              </a:rPr>
              <a:t>에 흰색의 가루가 붙어 있어요</a:t>
            </a:r>
            <a:r>
              <a:rPr lang="en-US" altLang="ko-KR" sz="1600" b="1" dirty="0">
                <a:solidFill>
                  <a:srgbClr val="C0000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알칼리수에는 이온화된 알칼리성 미네랄이 많이 포함되어 있습니다</a:t>
            </a:r>
            <a:r>
              <a:rPr lang="en-US" altLang="ko-KR" sz="1200" dirty="0">
                <a:solidFill>
                  <a:srgbClr val="606060"/>
                </a:solidFill>
              </a:rPr>
              <a:t>. 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이 미네랄이 물병에 달라붙어 시간이 오래 경과하면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흰색의 가루 형태를 보이게 됩니다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용기에 물</a:t>
            </a:r>
            <a:r>
              <a:rPr lang="en-US" altLang="ko-KR" sz="1200" dirty="0">
                <a:solidFill>
                  <a:srgbClr val="606060"/>
                </a:solidFill>
              </a:rPr>
              <a:t>(9) : </a:t>
            </a:r>
            <a:r>
              <a:rPr lang="ko-KR" altLang="en-US" sz="1200" dirty="0">
                <a:solidFill>
                  <a:srgbClr val="606060"/>
                </a:solidFill>
              </a:rPr>
              <a:t>식초</a:t>
            </a:r>
            <a:r>
              <a:rPr lang="en-US" altLang="ko-KR" sz="1200" dirty="0">
                <a:solidFill>
                  <a:srgbClr val="606060"/>
                </a:solidFill>
              </a:rPr>
              <a:t>(1)</a:t>
            </a:r>
            <a:r>
              <a:rPr lang="ko-KR" altLang="en-US" sz="1200" dirty="0">
                <a:solidFill>
                  <a:srgbClr val="606060"/>
                </a:solidFill>
              </a:rPr>
              <a:t>을 섞어서 보관하였다가 닦아 내시면 깨끗하게 닦아집니다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3392" y="3017778"/>
            <a:ext cx="84466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600" b="1" dirty="0">
                <a:solidFill>
                  <a:srgbClr val="606060"/>
                </a:solidFill>
              </a:rPr>
              <a:t>Q13. </a:t>
            </a:r>
            <a:r>
              <a:rPr lang="ko-KR" altLang="en-US" sz="1600" b="1" dirty="0">
                <a:solidFill>
                  <a:srgbClr val="606060"/>
                </a:solidFill>
              </a:rPr>
              <a:t>알칼리수를 받을 때 기포가 생기는데</a:t>
            </a:r>
            <a:r>
              <a:rPr lang="en-US" altLang="ko-KR" sz="1600" b="1" dirty="0">
                <a:solidFill>
                  <a:srgbClr val="60606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이온 분리를 통해 생성된 알칼리수에는 수소가 생성이 되며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이때 뽀얀 기포처럼 보이게 됩니다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3392" y="3768892"/>
            <a:ext cx="84466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600" b="1" dirty="0">
                <a:solidFill>
                  <a:srgbClr val="606060"/>
                </a:solidFill>
              </a:rPr>
              <a:t>Q14. </a:t>
            </a:r>
            <a:r>
              <a:rPr lang="ko-KR" altLang="en-US" sz="1600" b="1" dirty="0">
                <a:solidFill>
                  <a:srgbClr val="606060"/>
                </a:solidFill>
              </a:rPr>
              <a:t>실수로 산성수를 음용했어요</a:t>
            </a:r>
            <a:r>
              <a:rPr lang="en-US" altLang="ko-KR" sz="1600" b="1" dirty="0">
                <a:solidFill>
                  <a:srgbClr val="60606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필터를 통과한 정수한 상태의 물이며</a:t>
            </a:r>
            <a:r>
              <a:rPr lang="en-US" altLang="ko-KR" sz="1200" dirty="0">
                <a:solidFill>
                  <a:srgbClr val="606060"/>
                </a:solidFill>
              </a:rPr>
              <a:t>, </a:t>
            </a:r>
            <a:r>
              <a:rPr lang="ko-KR" altLang="en-US" sz="1200" dirty="0">
                <a:solidFill>
                  <a:srgbClr val="606060"/>
                </a:solidFill>
              </a:rPr>
              <a:t>산성수의 </a:t>
            </a:r>
            <a:r>
              <a:rPr lang="en-US" altLang="ko-KR" sz="1200" dirty="0">
                <a:solidFill>
                  <a:srgbClr val="606060"/>
                </a:solidFill>
              </a:rPr>
              <a:t>pH</a:t>
            </a:r>
            <a:r>
              <a:rPr lang="ko-KR" altLang="en-US" sz="1200" dirty="0">
                <a:solidFill>
                  <a:srgbClr val="606060"/>
                </a:solidFill>
              </a:rPr>
              <a:t>는 탄산음료</a:t>
            </a:r>
            <a:r>
              <a:rPr lang="en-US" altLang="ko-KR" sz="1200" dirty="0">
                <a:solidFill>
                  <a:srgbClr val="606060"/>
                </a:solidFill>
              </a:rPr>
              <a:t>(pH2~3)</a:t>
            </a:r>
            <a:r>
              <a:rPr lang="ko-KR" altLang="en-US" sz="1200" dirty="0">
                <a:solidFill>
                  <a:srgbClr val="606060"/>
                </a:solidFill>
              </a:rPr>
              <a:t>의 </a:t>
            </a:r>
            <a:r>
              <a:rPr lang="en-US" altLang="ko-KR" sz="1200" dirty="0">
                <a:solidFill>
                  <a:srgbClr val="606060"/>
                </a:solidFill>
              </a:rPr>
              <a:t>pH</a:t>
            </a:r>
            <a:r>
              <a:rPr lang="ko-KR" altLang="en-US" sz="1200" dirty="0">
                <a:solidFill>
                  <a:srgbClr val="606060"/>
                </a:solidFill>
              </a:rPr>
              <a:t>보다 낮습니다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3392" y="4509120"/>
            <a:ext cx="84466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600" b="1" dirty="0">
                <a:solidFill>
                  <a:srgbClr val="606060"/>
                </a:solidFill>
              </a:rPr>
              <a:t>Q15. </a:t>
            </a:r>
            <a:r>
              <a:rPr lang="ko-KR" altLang="en-US" sz="1600" b="1" dirty="0">
                <a:solidFill>
                  <a:srgbClr val="606060"/>
                </a:solidFill>
              </a:rPr>
              <a:t>정수기처럼 물마크</a:t>
            </a:r>
            <a:r>
              <a:rPr lang="en-US" altLang="ko-KR" sz="1600" b="1" dirty="0">
                <a:solidFill>
                  <a:srgbClr val="606060"/>
                </a:solidFill>
              </a:rPr>
              <a:t>(KC) </a:t>
            </a:r>
            <a:r>
              <a:rPr lang="ko-KR" altLang="en-US" sz="1600" b="1" dirty="0">
                <a:solidFill>
                  <a:srgbClr val="606060"/>
                </a:solidFill>
              </a:rPr>
              <a:t>인증 마크가 없나요</a:t>
            </a:r>
            <a:r>
              <a:rPr lang="en-US" altLang="ko-KR" sz="1600" b="1" dirty="0">
                <a:solidFill>
                  <a:srgbClr val="606060"/>
                </a:solidFill>
              </a:rPr>
              <a:t>?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물마크</a:t>
            </a:r>
            <a:r>
              <a:rPr lang="en-US" altLang="ko-KR" sz="1200" dirty="0">
                <a:solidFill>
                  <a:srgbClr val="606060"/>
                </a:solidFill>
              </a:rPr>
              <a:t>(KC</a:t>
            </a:r>
            <a:r>
              <a:rPr lang="ko-KR" altLang="en-US" sz="1200" dirty="0">
                <a:solidFill>
                  <a:srgbClr val="606060"/>
                </a:solidFill>
              </a:rPr>
              <a:t>인증</a:t>
            </a:r>
            <a:r>
              <a:rPr lang="en-US" altLang="ko-KR" sz="1200" dirty="0">
                <a:solidFill>
                  <a:srgbClr val="606060"/>
                </a:solidFill>
              </a:rPr>
              <a:t>)</a:t>
            </a:r>
            <a:r>
              <a:rPr lang="ko-KR" altLang="en-US" sz="1200" dirty="0">
                <a:solidFill>
                  <a:srgbClr val="606060"/>
                </a:solidFill>
              </a:rPr>
              <a:t>은 정수기에 한해서 부착됩니다</a:t>
            </a:r>
            <a:r>
              <a:rPr lang="en-US" altLang="ko-KR" sz="1200" dirty="0">
                <a:solidFill>
                  <a:srgbClr val="606060"/>
                </a:solidFill>
              </a:rPr>
              <a:t>. </a:t>
            </a:r>
            <a:r>
              <a:rPr lang="ko-KR" altLang="en-US" sz="1200" dirty="0">
                <a:solidFill>
                  <a:srgbClr val="606060"/>
                </a:solidFill>
              </a:rPr>
              <a:t>알칼리이온수기는 식약처의 의료기기 </a:t>
            </a:r>
            <a:r>
              <a:rPr lang="en-US" altLang="ko-KR" sz="1200" dirty="0">
                <a:solidFill>
                  <a:srgbClr val="606060"/>
                </a:solidFill>
              </a:rPr>
              <a:t>2</a:t>
            </a:r>
            <a:r>
              <a:rPr lang="ko-KR" altLang="en-US" sz="1200" dirty="0">
                <a:solidFill>
                  <a:srgbClr val="606060"/>
                </a:solidFill>
              </a:rPr>
              <a:t>등급 제품으로</a:t>
            </a:r>
            <a:endParaRPr lang="en-US" altLang="ko-KR" sz="1200" dirty="0">
              <a:solidFill>
                <a:srgbClr val="606060"/>
              </a:solidFill>
            </a:endParaRP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먹는 물 시험에 통과한 안전한 물입니다</a:t>
            </a:r>
            <a:r>
              <a:rPr lang="en-US" altLang="ko-KR" sz="1200" dirty="0">
                <a:solidFill>
                  <a:srgbClr val="606060"/>
                </a:solidFill>
              </a:rPr>
              <a:t>. </a:t>
            </a:r>
          </a:p>
          <a:p>
            <a:pPr marL="446088">
              <a:lnSpc>
                <a:spcPct val="150000"/>
              </a:lnSpc>
            </a:pPr>
            <a:r>
              <a:rPr lang="ko-KR" altLang="en-US" sz="1200" dirty="0">
                <a:solidFill>
                  <a:srgbClr val="606060"/>
                </a:solidFill>
              </a:rPr>
              <a:t>식약처 제품은 의료기기 허가를 득하는 제품으로 물마크를 부착하지 않습니다</a:t>
            </a:r>
            <a:r>
              <a:rPr lang="en-US" altLang="ko-KR" sz="1200" dirty="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363618-724D-4844-ABBD-26A8108A5A4F}"/>
              </a:ext>
            </a:extLst>
          </p:cNvPr>
          <p:cNvSpPr txBox="1"/>
          <p:nvPr/>
        </p:nvSpPr>
        <p:spPr>
          <a:xfrm>
            <a:off x="8305434" y="302403"/>
            <a:ext cx="36952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※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statements have not been evaluated by the Food and Drug Administration. This product is not intended to diagnose, treat, prevent, or cure any disease.</a:t>
            </a:r>
          </a:p>
          <a:p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920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600" smtClean="0">
            <a:solidFill>
              <a:srgbClr val="474747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2903</Words>
  <Application>Microsoft Office PowerPoint</Application>
  <PresentationFormat>Widescreen</PresentationFormat>
  <Paragraphs>474</Paragraphs>
  <Slides>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맑은 고딕</vt:lpstr>
      <vt:lpstr>휴먼둥근헤드라인</vt:lpstr>
      <vt:lpstr>Arial</vt:lpstr>
      <vt:lpstr>Times New Roman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GCUSA-FDA</cp:lastModifiedBy>
  <cp:revision>101</cp:revision>
  <dcterms:created xsi:type="dcterms:W3CDTF">2020-08-19T05:54:55Z</dcterms:created>
  <dcterms:modified xsi:type="dcterms:W3CDTF">2022-02-01T19:13:51Z</dcterms:modified>
  <cp:contentStatus/>
</cp:coreProperties>
</file>