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57" r:id="rId4"/>
    <p:sldId id="266" r:id="rId5"/>
    <p:sldId id="267" r:id="rId6"/>
    <p:sldId id="264" r:id="rId7"/>
    <p:sldId id="268" r:id="rId8"/>
    <p:sldId id="269" r:id="rId9"/>
    <p:sldId id="276" r:id="rId10"/>
    <p:sldId id="275" r:id="rId11"/>
    <p:sldId id="265" r:id="rId12"/>
    <p:sldId id="271" r:id="rId13"/>
    <p:sldId id="278" r:id="rId14"/>
    <p:sldId id="277" r:id="rId15"/>
    <p:sldId id="263" r:id="rId16"/>
    <p:sldId id="279" r:id="rId17"/>
    <p:sldId id="280" r:id="rId18"/>
    <p:sldId id="281" r:id="rId19"/>
    <p:sldId id="283" r:id="rId20"/>
    <p:sldId id="284" r:id="rId21"/>
    <p:sldId id="274" r:id="rId22"/>
    <p:sldId id="285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520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67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10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22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848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97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379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918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64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70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396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882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E9752-DC67-4A74-91B2-62B13718A65A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48A8E-EDFA-478A-9F2C-07CD9D0B5C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00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8A007C-A697-0D4D-B77B-8EA67D6129F7}"/>
              </a:ext>
            </a:extLst>
          </p:cNvPr>
          <p:cNvSpPr txBox="1"/>
          <p:nvPr/>
        </p:nvSpPr>
        <p:spPr>
          <a:xfrm>
            <a:off x="519721" y="1790518"/>
            <a:ext cx="5772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지쿱</a:t>
            </a:r>
            <a:r>
              <a:rPr lang="ko-KR" altLang="en-US" sz="40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endParaRPr lang="en-US" altLang="ko-KR" sz="4000" b="1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r>
              <a:rPr lang="ko-KR" altLang="en-US" sz="40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화이트 치약</a:t>
            </a:r>
            <a:endParaRPr lang="en-US" altLang="ko-KR" sz="4400" b="1" spc="-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142C485-F327-E94B-9C65-B1DE04298D52}"/>
              </a:ext>
            </a:extLst>
          </p:cNvPr>
          <p:cNvSpPr/>
          <p:nvPr/>
        </p:nvSpPr>
        <p:spPr>
          <a:xfrm>
            <a:off x="519721" y="3219967"/>
            <a:ext cx="3969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GCOOP WHITE TOOTHPASTE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5BE48C4-AD0B-EA47-A28C-DCD5A142C912}"/>
              </a:ext>
            </a:extLst>
          </p:cNvPr>
          <p:cNvSpPr/>
          <p:nvPr/>
        </p:nvSpPr>
        <p:spPr>
          <a:xfrm>
            <a:off x="304801" y="5373707"/>
            <a:ext cx="5573280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* </a:t>
            </a:r>
            <a:r>
              <a:rPr lang="ko-KR" altLang="en-US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본 자료는 한국 </a:t>
            </a:r>
            <a:r>
              <a:rPr lang="ko-KR" altLang="en-US" sz="105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식약처</a:t>
            </a:r>
            <a:r>
              <a:rPr lang="ko-KR" altLang="en-US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기준으로 만들어진 자료입니다</a:t>
            </a:r>
            <a:r>
              <a:rPr lang="en-US" altLang="ko-KR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r>
              <a:rPr lang="ko-KR" altLang="en-US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각 국가별 </a:t>
            </a:r>
            <a:r>
              <a:rPr lang="ko-KR" altLang="en-US" sz="1050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식약처</a:t>
            </a:r>
            <a:r>
              <a:rPr lang="ko-KR" altLang="en-US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기준 및 법률 기준이  다르니 참고하여 주시기 바랍니다</a:t>
            </a:r>
            <a:endParaRPr lang="en-US" altLang="ko-KR" sz="1050" u="sng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* </a:t>
            </a:r>
            <a:r>
              <a:rPr lang="ko-KR" altLang="en-US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본 자료는 내부 교육용 자료 입니다</a:t>
            </a:r>
            <a:r>
              <a:rPr lang="en-US" altLang="ko-KR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r>
              <a:rPr lang="ko-KR" altLang="en-US" sz="105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외부에 배포되지 않도록 해주시기 바랍니다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719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8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3512" y="2996953"/>
            <a:ext cx="88569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AutoNum type="arabicPeriod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사실과 다르게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표시ㆍ광고하거나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사실을 지나치게 부풀려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AutoNum type="arabicPeriod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사실을 은폐하거나 축소하는 등의 방법으로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  <a:buAutoNum type="arabicPeriod" startAt="3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 대상 및 기준을 분명하게 밝히지 아니하거나 객관적인 근거 없이 자기 또는 자기의 상품이나 용역을 다른 사업자 또는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사업자단체나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상품등과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비교하여 우량 또는 유리하다고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AutoNum type="arabicPeriod" startAt="4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상품등에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관하여 객관적인 근거가 없는 내용으로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비방하거나</a:t>
            </a:r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불리한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사실만을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비방하는 것을 하지 말 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3728" y="949460"/>
            <a:ext cx="626469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spc="-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3512" y="213937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과대 광고에 대한 법률</a:t>
            </a:r>
            <a:endParaRPr lang="en-US" altLang="ko-KR" sz="2400" spc="-1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03512" y="6095038"/>
            <a:ext cx="8856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5507" latinLnBrk="0">
              <a:lnSpc>
                <a:spcPct val="150000"/>
              </a:lnSpc>
              <a:defRPr/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b="1" kern="0" dirty="0" err="1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표시ㆍ광고의</a:t>
            </a:r>
            <a:r>
              <a:rPr lang="ko-KR" altLang="en-US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공정화에 관한 법률 시행령 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( </a:t>
            </a:r>
            <a:r>
              <a:rPr lang="ko-KR" altLang="en-US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약칭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: </a:t>
            </a:r>
            <a:r>
              <a:rPr lang="ko-KR" altLang="en-US" sz="900" b="1" kern="0" dirty="0" err="1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표시광고법</a:t>
            </a:r>
            <a:r>
              <a:rPr lang="ko-KR" altLang="en-US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시행령 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) </a:t>
            </a:r>
          </a:p>
          <a:p>
            <a:pPr defTabSz="995507" latinLnBrk="0">
              <a:lnSpc>
                <a:spcPct val="150000"/>
              </a:lnSpc>
              <a:defRPr/>
            </a:pP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            [</a:t>
            </a:r>
            <a:r>
              <a:rPr lang="ko-KR" altLang="en-US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시행 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2020. 3. 3.] [</a:t>
            </a:r>
            <a:r>
              <a:rPr lang="ko-KR" altLang="en-US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대통령령 제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30509</a:t>
            </a:r>
            <a:r>
              <a:rPr lang="ko-KR" altLang="en-US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호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, 2020. 3. 3., </a:t>
            </a:r>
            <a:r>
              <a:rPr lang="ko-KR" altLang="en-US" sz="900" b="1" kern="0" dirty="0" err="1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타법개정</a:t>
            </a:r>
            <a:r>
              <a:rPr lang="en-US" altLang="ko-KR" sz="9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] </a:t>
            </a:r>
            <a:endParaRPr lang="ko-KR" altLang="en-US" sz="900" b="1" kern="0" dirty="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725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06181" y="3224669"/>
            <a:ext cx="18275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개발 배경</a:t>
            </a:r>
            <a:endParaRPr kumimoji="0" lang="en-US" altLang="ko-KR" sz="1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제품 소개</a:t>
            </a:r>
            <a:endParaRPr kumimoji="0" lang="en-US" altLang="ko-KR" sz="1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제품 특징</a:t>
            </a:r>
            <a:endParaRPr kumimoji="0" lang="en-US" altLang="ko-KR" sz="1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주요 성분</a:t>
            </a:r>
            <a:endParaRPr kumimoji="0" lang="en-US" altLang="ko-KR" sz="1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권장 대상</a:t>
            </a:r>
            <a:endParaRPr kumimoji="0" lang="en-US" altLang="ko-KR" sz="1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구강 정보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참고 자료 </a:t>
            </a:r>
            <a:endParaRPr kumimoji="0" lang="en-US" altLang="ko-KR" sz="1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A007C-A697-0D4D-B77B-8EA67D6129F7}"/>
              </a:ext>
            </a:extLst>
          </p:cNvPr>
          <p:cNvSpPr txBox="1"/>
          <p:nvPr/>
        </p:nvSpPr>
        <p:spPr>
          <a:xfrm>
            <a:off x="5548921" y="822445"/>
            <a:ext cx="5772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지쿱</a:t>
            </a:r>
            <a:r>
              <a:rPr lang="ko-KR" altLang="en-US" sz="32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endParaRPr lang="en-US" altLang="ko-KR" sz="3200" b="1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r>
              <a:rPr lang="ko-KR" altLang="en-US" sz="32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화이트 치약</a:t>
            </a:r>
            <a:endParaRPr lang="en-US" altLang="ko-KR" sz="3600" b="1" spc="-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142C485-F327-E94B-9C65-B1DE04298D52}"/>
              </a:ext>
            </a:extLst>
          </p:cNvPr>
          <p:cNvSpPr/>
          <p:nvPr/>
        </p:nvSpPr>
        <p:spPr>
          <a:xfrm>
            <a:off x="5540212" y="2025467"/>
            <a:ext cx="3969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GCOOP WHITE TOOTHPASTE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7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개발 배경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직사각형 5"/>
          <p:cNvSpPr/>
          <p:nvPr/>
        </p:nvSpPr>
        <p:spPr>
          <a:xfrm>
            <a:off x="512277" y="1237941"/>
            <a:ext cx="6383823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코로나</a:t>
            </a:r>
            <a:r>
              <a:rPr lang="en-US" altLang="ko-KR" sz="1400" dirty="0" smtClean="0">
                <a:latin typeface="+mn-ea"/>
              </a:rPr>
              <a:t>19 </a:t>
            </a:r>
            <a:r>
              <a:rPr lang="ko-KR" altLang="en-US" sz="1400" dirty="0" smtClean="0">
                <a:latin typeface="+mn-ea"/>
              </a:rPr>
              <a:t>이슈 및 고령화에 따라 구취 및 구강 청결 </a:t>
            </a:r>
            <a:r>
              <a:rPr lang="ko-KR" altLang="en-US" sz="1400" dirty="0" err="1" smtClean="0">
                <a:latin typeface="+mn-ea"/>
              </a:rPr>
              <a:t>덴탈</a:t>
            </a:r>
            <a:r>
              <a:rPr lang="ko-KR" altLang="en-US" sz="1400" dirty="0" smtClean="0">
                <a:latin typeface="+mn-ea"/>
              </a:rPr>
              <a:t> 케어 제품이 인기임</a:t>
            </a:r>
          </a:p>
          <a:p>
            <a:pPr>
              <a:lnSpc>
                <a:spcPct val="150000"/>
              </a:lnSpc>
            </a:pPr>
            <a:endParaRPr lang="ko-KR" altLang="en-US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치아 미백 치약부터 충치예방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+mn-ea"/>
              </a:rPr>
              <a:t>구취제거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잇몸질환을 한꺼번에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ALL IN ONE </a:t>
            </a:r>
            <a:r>
              <a:rPr lang="ko-KR" altLang="en-US" sz="1400" dirty="0" smtClean="0">
                <a:latin typeface="+mn-ea"/>
              </a:rPr>
              <a:t>치약을 선호함</a:t>
            </a:r>
          </a:p>
          <a:p>
            <a:pPr>
              <a:lnSpc>
                <a:spcPct val="150000"/>
              </a:lnSpc>
            </a:pPr>
            <a:endParaRPr lang="ko-KR" altLang="en-US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유해 성분 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16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가지를 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+mn-ea"/>
              </a:rPr>
              <a:t>무첨가하여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 순하고 안전한 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100%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無 불소 제품</a:t>
            </a:r>
            <a:r>
              <a:rPr lang="ko-KR" altLang="en-US" sz="1400" dirty="0" smtClean="0">
                <a:latin typeface="+mn-ea"/>
              </a:rPr>
              <a:t>으로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천연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자연 유래 성분 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99.6%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사용</a:t>
            </a:r>
            <a:r>
              <a:rPr lang="ko-KR" altLang="en-US" sz="1400" dirty="0" smtClean="0">
                <a:latin typeface="+mn-ea"/>
              </a:rPr>
              <a:t>하였고</a:t>
            </a:r>
            <a:r>
              <a:rPr lang="en-US" altLang="ko-KR" sz="1400" dirty="0" smtClean="0">
                <a:latin typeface="+mn-ea"/>
              </a:rPr>
              <a:t>,</a:t>
            </a: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USDA 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+mn-ea"/>
              </a:rPr>
              <a:t>유기농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 원료 사용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녹차추출물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감초 진액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알로에 추출물</a:t>
            </a:r>
            <a:r>
              <a:rPr lang="en-US" altLang="ko-KR" sz="1400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+mn-ea"/>
              </a:rPr>
              <a:t>카렌듀라엑스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spc="-18" dirty="0">
                <a:latin typeface="+mn-ea"/>
              </a:rPr>
              <a:t> </a:t>
            </a:r>
            <a:r>
              <a:rPr lang="ko-KR" altLang="en-US" sz="1400" spc="-18" dirty="0" smtClean="0">
                <a:latin typeface="+mn-ea"/>
              </a:rPr>
              <a:t>미네랄이 </a:t>
            </a:r>
            <a:r>
              <a:rPr lang="ko-KR" altLang="en-US" sz="1400" spc="-18" dirty="0">
                <a:latin typeface="+mn-ea"/>
              </a:rPr>
              <a:t>풍부한 </a:t>
            </a:r>
            <a:r>
              <a:rPr lang="ko-KR" altLang="en-US" sz="1600" b="1" spc="-18" dirty="0">
                <a:solidFill>
                  <a:srgbClr val="C00000"/>
                </a:solidFill>
                <a:latin typeface="+mn-ea"/>
              </a:rPr>
              <a:t>히말라야 핑크 소금 </a:t>
            </a:r>
            <a:r>
              <a:rPr lang="ko-KR" altLang="en-US" sz="1400" spc="-18" dirty="0">
                <a:latin typeface="+mn-ea"/>
              </a:rPr>
              <a:t>및 </a:t>
            </a:r>
            <a:r>
              <a:rPr lang="ko-KR" altLang="en-US" sz="1400" dirty="0" smtClean="0">
                <a:latin typeface="+mn-ea"/>
              </a:rPr>
              <a:t>식물성 계면 활성제 사용으로 </a:t>
            </a:r>
            <a:r>
              <a:rPr lang="ko-KR" altLang="en-US" sz="1400" dirty="0" err="1" smtClean="0">
                <a:latin typeface="+mn-ea"/>
              </a:rPr>
              <a:t>마일드한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사용감</a:t>
            </a:r>
            <a:r>
              <a:rPr lang="ko-KR" altLang="en-US" sz="1400" dirty="0" smtClean="0">
                <a:latin typeface="+mn-ea"/>
              </a:rPr>
              <a:t> 까지 잡아</a:t>
            </a:r>
          </a:p>
          <a:p>
            <a:pPr>
              <a:lnSpc>
                <a:spcPct val="150000"/>
              </a:lnSpc>
            </a:pPr>
            <a:endParaRPr lang="ko-KR" altLang="en-US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저렴한 가격으로 집에서 간편하게 </a:t>
            </a:r>
            <a:r>
              <a:rPr lang="ko-KR" altLang="en-US" sz="1400" dirty="0" smtClean="0">
                <a:latin typeface="+mn-ea"/>
              </a:rPr>
              <a:t>양치만으로도 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새하얀 미소</a:t>
            </a:r>
            <a:r>
              <a:rPr lang="ko-KR" altLang="en-US" sz="1400" dirty="0" smtClean="0">
                <a:latin typeface="+mn-ea"/>
              </a:rPr>
              <a:t>를 찾을 수 있도록 하고자 개발됨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/>
              <a:t>	</a:t>
            </a:r>
            <a:endParaRPr lang="en-US" altLang="ko-KR" sz="1200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ko-KR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7595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제품소개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직사각형 5"/>
          <p:cNvSpPr/>
          <p:nvPr/>
        </p:nvSpPr>
        <p:spPr>
          <a:xfrm>
            <a:off x="449784" y="1047987"/>
            <a:ext cx="637011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92000">
              <a:lnSpc>
                <a:spcPct val="200000"/>
              </a:lnSpc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+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효능 효과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치아미백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충치예방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구취제거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구강내 청결 유지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</a:t>
            </a:r>
          </a:p>
          <a:p>
            <a:pPr defTabSz="792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치은염〮치주염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치조농루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의 예방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치주질환의 예방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잇몸질환의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예방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치태제거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안티프라그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)</a:t>
            </a:r>
          </a:p>
          <a:p>
            <a:pPr defTabSz="792000">
              <a:lnSpc>
                <a:spcPct val="200000"/>
              </a:lnSpc>
            </a:pPr>
            <a:endParaRPr lang="en-US" altLang="ko-KR" sz="140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defTabSz="792000">
              <a:lnSpc>
                <a:spcPct val="200000"/>
              </a:lnSpc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+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제품의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유형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의약외품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defTabSz="792000">
              <a:lnSpc>
                <a:spcPct val="200000"/>
              </a:lnSpc>
            </a:pPr>
            <a:endParaRPr lang="en-US" altLang="ko-KR" sz="14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+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주요성분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: 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35%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하이드로겐퍼옥사이드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콜로이드성이산화규소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토코페롤아세테이트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  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                    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스테비올배당체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 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코코일글루타민산나트륨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레몬민트향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잔탄검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                   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자일리톨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,L-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멘톨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셀룰로오스검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시트르산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기타소금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(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히말라야쏠트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),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                   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녹차추출물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(1),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감초엑스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고삼엑스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(1),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알로에추출물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(1),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천궁엑스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                   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세이지엑스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err="1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카렌듀라엑스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 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정제수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 err="1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소르비톨액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글리세린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,</a:t>
            </a:r>
            <a:endParaRPr lang="en-US" altLang="ko-KR" sz="1200" dirty="0" smtClean="0">
              <a:solidFill>
                <a:schemeClr val="bg2">
                  <a:lumMod val="25000"/>
                </a:schemeClr>
              </a:solidFill>
              <a:latin typeface="+mn-ea"/>
              <a:cs typeface="맑은 고딕 Semilight" panose="020B0502040204020203" pitchFamily="50" charset="-127"/>
            </a:endParaRPr>
          </a:p>
          <a:p>
            <a:pPr>
              <a:lnSpc>
                <a:spcPct val="200000"/>
              </a:lnSpc>
              <a:defRPr/>
            </a:pPr>
            <a:endParaRPr lang="en-US" altLang="ko-KR" sz="1400" dirty="0">
              <a:solidFill>
                <a:schemeClr val="bg2">
                  <a:lumMod val="25000"/>
                </a:schemeClr>
              </a:solidFill>
              <a:latin typeface="+mn-ea"/>
              <a:cs typeface="맑은 고딕 Semilight" panose="020B0502040204020203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+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구성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: 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100ml (3.38 FL.OZ</a:t>
            </a:r>
            <a:r>
              <a:rPr lang="en-US" altLang="ko-KR" sz="12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.)</a:t>
            </a:r>
          </a:p>
          <a:p>
            <a:pPr>
              <a:lnSpc>
                <a:spcPct val="200000"/>
              </a:lnSpc>
              <a:defRPr/>
            </a:pPr>
            <a:endParaRPr lang="en-US" altLang="ko-KR" sz="1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defTabSz="792000">
              <a:lnSpc>
                <a:spcPct val="200000"/>
              </a:lnSpc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+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사용법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적당량을 칫솔에 묻</a:t>
            </a:r>
            <a:r>
              <a:rPr lang="ko-KR" altLang="en-US" sz="12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혀 </a:t>
            </a:r>
            <a:r>
              <a:rPr lang="ko-KR" altLang="en-US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칫솔질에 의해 치아를 닦는다</a:t>
            </a:r>
            <a:r>
              <a:rPr lang="en-US" altLang="ko-KR" sz="1200" dirty="0">
                <a:solidFill>
                  <a:schemeClr val="bg2">
                    <a:lumMod val="25000"/>
                  </a:schemeClr>
                </a:solidFill>
                <a:latin typeface="+mn-ea"/>
                <a:cs typeface="맑은 고딕 Semilight" panose="020B0502040204020203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625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제품특징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46081" y="1054192"/>
            <a:ext cx="5914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1. </a:t>
            </a:r>
            <a:r>
              <a:rPr lang="ko-KR" altLang="en-US" sz="1400" b="1" dirty="0" smtClean="0">
                <a:latin typeface="+mn-ea"/>
              </a:rPr>
              <a:t>미백 기능성 치약 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err="1" smtClean="0">
                <a:latin typeface="+mn-ea"/>
              </a:rPr>
              <a:t>식약의약품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ko-KR" altLang="en-US" sz="1400" b="1" dirty="0" err="1" smtClean="0">
                <a:latin typeface="+mn-ea"/>
              </a:rPr>
              <a:t>안전처</a:t>
            </a:r>
            <a:r>
              <a:rPr lang="ko-KR" altLang="en-US" sz="1400" b="1" dirty="0" smtClean="0">
                <a:latin typeface="+mn-ea"/>
              </a:rPr>
              <a:t> 인증 미백 기능성 치약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 </a:t>
            </a:r>
            <a:endParaRPr lang="en-US" altLang="ko-KR" sz="1400" dirty="0"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87" y="3310198"/>
            <a:ext cx="1880085" cy="1746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546" y="3753716"/>
            <a:ext cx="2590800" cy="81915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89" y="1434841"/>
            <a:ext cx="1880084" cy="1857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4197" y="1613656"/>
            <a:ext cx="2686050" cy="155257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920" y="5074793"/>
            <a:ext cx="1708618" cy="1735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210" y="5670047"/>
            <a:ext cx="248602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3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제품특징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429208" y="1204618"/>
            <a:ext cx="5914442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2. 3STEP </a:t>
            </a:r>
            <a:r>
              <a:rPr lang="ko-KR" altLang="en-US" sz="1400" b="1" dirty="0" smtClean="0">
                <a:latin typeface="+mn-ea"/>
              </a:rPr>
              <a:t>화이트 케어 시스템 </a:t>
            </a:r>
            <a:endParaRPr lang="en-US" altLang="ko-KR" sz="1400" dirty="0"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61" y="2320004"/>
            <a:ext cx="6495294" cy="31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1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제품특징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485831" y="1201910"/>
            <a:ext cx="641926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+mn-ea"/>
              </a:rPr>
              <a:t>3. </a:t>
            </a:r>
            <a:r>
              <a:rPr lang="ko-KR" altLang="en-US" sz="1600" b="1" dirty="0" smtClean="0">
                <a:latin typeface="+mn-ea"/>
              </a:rPr>
              <a:t>식물유래성분 및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천연성분 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99.6%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사용 </a:t>
            </a:r>
            <a:endParaRPr lang="en-US" altLang="ko-KR" b="1" dirty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+mn-ea"/>
              </a:rPr>
              <a:t>    (</a:t>
            </a:r>
            <a:r>
              <a:rPr lang="ko-KR" altLang="en-US" sz="1600" b="1" dirty="0" smtClean="0">
                <a:latin typeface="+mn-ea"/>
              </a:rPr>
              <a:t>식물성 계면활성제 사용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smtClean="0">
                <a:latin typeface="+mn-ea"/>
              </a:rPr>
              <a:t>코코넛 </a:t>
            </a:r>
            <a:r>
              <a:rPr lang="ko-KR" altLang="en-US" sz="1600" b="1" dirty="0" err="1" smtClean="0">
                <a:latin typeface="+mn-ea"/>
              </a:rPr>
              <a:t>유래성분</a:t>
            </a:r>
            <a:r>
              <a:rPr lang="en-US" altLang="ko-KR" sz="1600" b="1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    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+mn-ea"/>
              </a:rPr>
              <a:t>양치후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 과일을 먹어도 과일의 본연의 맛을 느낄 수 있습니다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    (No Juice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반응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 </a:t>
            </a:r>
            <a:endParaRPr lang="en-US" altLang="ko-KR" sz="1600" b="1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합성계면활성제는 </a:t>
            </a:r>
            <a:r>
              <a:rPr lang="ko-KR" altLang="en-US" sz="1600" b="1" dirty="0">
                <a:latin typeface="+mn-ea"/>
              </a:rPr>
              <a:t>칫솔질 할 때 많은 거품과 강한 자극을 유발해 </a:t>
            </a:r>
            <a:r>
              <a:rPr lang="ko-KR" altLang="en-US" sz="1600" b="1" dirty="0" smtClean="0">
                <a:latin typeface="+mn-ea"/>
              </a:rPr>
              <a:t>  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+mn-ea"/>
              </a:rPr>
              <a:t>   </a:t>
            </a:r>
            <a:r>
              <a:rPr lang="ko-KR" altLang="en-US" sz="1600" b="1" dirty="0" smtClean="0">
                <a:latin typeface="+mn-ea"/>
              </a:rPr>
              <a:t>입안의 </a:t>
            </a:r>
            <a:r>
              <a:rPr lang="ko-KR" altLang="en-US" sz="1600" b="1" dirty="0">
                <a:latin typeface="+mn-ea"/>
              </a:rPr>
              <a:t>통증과 </a:t>
            </a:r>
            <a:r>
              <a:rPr lang="ko-KR" altLang="en-US" sz="1600" b="1" dirty="0" smtClean="0">
                <a:latin typeface="+mn-ea"/>
              </a:rPr>
              <a:t>잇몸질환을 </a:t>
            </a:r>
            <a:r>
              <a:rPr lang="ko-KR" altLang="en-US" sz="1600" b="1" dirty="0">
                <a:latin typeface="+mn-ea"/>
              </a:rPr>
              <a:t>악화시키고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칫솔질 후 입안을 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건조하게 해 </a:t>
            </a:r>
            <a:r>
              <a:rPr lang="ko-KR" altLang="en-US" sz="1600" b="1" dirty="0">
                <a:latin typeface="+mn-ea"/>
              </a:rPr>
              <a:t>오히려 텁텁할 수 있습니다</a:t>
            </a:r>
            <a:r>
              <a:rPr lang="en-US" altLang="ko-KR" sz="1600" b="1" dirty="0">
                <a:latin typeface="+mn-ea"/>
              </a:rPr>
              <a:t>. 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고가의 </a:t>
            </a:r>
            <a:r>
              <a:rPr lang="ko-KR" altLang="en-US" sz="1600" b="1" dirty="0">
                <a:latin typeface="+mn-ea"/>
              </a:rPr>
              <a:t>천연유래치약에서는 </a:t>
            </a:r>
            <a:r>
              <a:rPr lang="ko-KR" altLang="en-US" sz="1600" b="1" dirty="0" smtClean="0">
                <a:latin typeface="+mn-ea"/>
              </a:rPr>
              <a:t>적당한 </a:t>
            </a:r>
            <a:r>
              <a:rPr lang="ko-KR" altLang="en-US" sz="1600" b="1" dirty="0">
                <a:latin typeface="+mn-ea"/>
              </a:rPr>
              <a:t>거품이 나면서도 미각의 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변화가 </a:t>
            </a:r>
            <a:r>
              <a:rPr lang="ko-KR" altLang="en-US" sz="1600" b="1" dirty="0">
                <a:latin typeface="+mn-ea"/>
              </a:rPr>
              <a:t>없는 식물성계면활성제를 </a:t>
            </a:r>
            <a:r>
              <a:rPr lang="ko-KR" altLang="en-US" sz="1600" b="1" dirty="0" smtClean="0">
                <a:latin typeface="+mn-ea"/>
              </a:rPr>
              <a:t>사용하고 </a:t>
            </a:r>
            <a:r>
              <a:rPr lang="ko-KR" altLang="en-US" sz="1600" b="1" dirty="0">
                <a:latin typeface="+mn-ea"/>
              </a:rPr>
              <a:t>있습니다</a:t>
            </a:r>
            <a:r>
              <a:rPr lang="en-US" altLang="ko-KR" sz="1600" b="1" dirty="0">
                <a:latin typeface="+mn-ea"/>
              </a:rPr>
              <a:t>. 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특히</a:t>
            </a:r>
            <a:r>
              <a:rPr lang="en-US" altLang="ko-KR" sz="1600" b="1" dirty="0" smtClean="0">
                <a:latin typeface="+mn-ea"/>
              </a:rPr>
              <a:t>,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코코넛에서 유래된 </a:t>
            </a:r>
            <a:r>
              <a:rPr lang="ko-KR" altLang="en-US" sz="1600" b="1" dirty="0" err="1" smtClean="0">
                <a:latin typeface="+mn-ea"/>
              </a:rPr>
              <a:t>코코일글루타민산나트륨은</a:t>
            </a:r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안전성이 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높은 </a:t>
            </a:r>
            <a:r>
              <a:rPr lang="ko-KR" altLang="en-US" sz="1600" b="1" dirty="0">
                <a:latin typeface="+mn-ea"/>
              </a:rPr>
              <a:t>것으로 알려져 있습니다</a:t>
            </a:r>
            <a:r>
              <a:rPr lang="en-US" altLang="ko-KR" sz="1600" b="1" dirty="0">
                <a:latin typeface="+mn-ea"/>
              </a:rPr>
              <a:t>.</a:t>
            </a: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	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					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91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784" y="1064881"/>
            <a:ext cx="6419267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4. 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유해성분 </a:t>
            </a:r>
            <a:r>
              <a:rPr lang="ko-KR" altLang="en-US" sz="1600" b="1" dirty="0" err="1">
                <a:solidFill>
                  <a:srgbClr val="C00000"/>
                </a:solidFill>
                <a:latin typeface="+mn-ea"/>
              </a:rPr>
              <a:t>무첨가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(16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가지 무해 인증</a:t>
            </a: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  (</a:t>
            </a:r>
            <a:r>
              <a:rPr lang="ko-KR" altLang="en-US" sz="1400" b="1" dirty="0">
                <a:latin typeface="+mn-ea"/>
              </a:rPr>
              <a:t>자극 없는 성분들이 치아를 더욱 효과적으로 건강하게 관리해 줍니다</a:t>
            </a:r>
            <a:r>
              <a:rPr lang="en-US" altLang="ko-KR" sz="1400" b="1" dirty="0">
                <a:latin typeface="+mn-ea"/>
              </a:rPr>
              <a:t>.)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제품특징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61" y="1890055"/>
            <a:ext cx="4012927" cy="46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9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07" y="1204618"/>
            <a:ext cx="64192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5. </a:t>
            </a:r>
            <a:r>
              <a:rPr lang="ko-KR" altLang="en-US" sz="1400" b="1" dirty="0" smtClean="0">
                <a:latin typeface="+mn-ea"/>
              </a:rPr>
              <a:t>기능성 </a:t>
            </a:r>
            <a:r>
              <a:rPr lang="ko-KR" altLang="en-US" sz="1400" b="1" dirty="0" err="1" smtClean="0">
                <a:latin typeface="+mn-ea"/>
              </a:rPr>
              <a:t>효능효과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미백 관리 프로그램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제품특징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91" y="1936946"/>
            <a:ext cx="5385868" cy="40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2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9784" y="487678"/>
            <a:ext cx="3573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주요성분 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err="1" smtClean="0">
                <a:latin typeface="+mn-ea"/>
              </a:rPr>
              <a:t>전성분</a:t>
            </a:r>
            <a:r>
              <a:rPr lang="ko-KR" altLang="en-US" sz="2000" b="1" dirty="0" smtClean="0">
                <a:latin typeface="+mn-ea"/>
              </a:rPr>
              <a:t> 공개</a:t>
            </a:r>
            <a:r>
              <a:rPr lang="en-US" altLang="ko-KR" sz="2000" b="1" dirty="0" smtClean="0">
                <a:latin typeface="+mn-ea"/>
              </a:rPr>
              <a:t>)</a:t>
            </a:r>
            <a:r>
              <a:rPr lang="ko-KR" altLang="en-US" sz="2000" b="1" dirty="0" smtClean="0">
                <a:latin typeface="+mn-ea"/>
              </a:rPr>
              <a:t> 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429207" y="1097938"/>
            <a:ext cx="6419267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latin typeface="+mn-ea"/>
              </a:rPr>
              <a:t>식물유래</a:t>
            </a:r>
            <a:r>
              <a:rPr lang="ko-KR" altLang="en-US" sz="1400" b="1" dirty="0" smtClean="0">
                <a:latin typeface="+mn-ea"/>
              </a:rPr>
              <a:t> 성분 및 천연성분 </a:t>
            </a:r>
            <a:r>
              <a:rPr lang="en-US" altLang="ko-KR" sz="1400" b="1" dirty="0" smtClean="0">
                <a:latin typeface="+mn-ea"/>
              </a:rPr>
              <a:t>99.6% </a:t>
            </a:r>
            <a:r>
              <a:rPr lang="ko-KR" altLang="en-US" sz="1400" b="1" dirty="0" smtClean="0">
                <a:latin typeface="+mn-ea"/>
              </a:rPr>
              <a:t>사용하여 자신 있게 공개 합니다</a:t>
            </a:r>
            <a:r>
              <a:rPr lang="en-US" altLang="ko-KR" sz="1400" b="1" dirty="0" smtClean="0">
                <a:latin typeface="+mn-ea"/>
              </a:rPr>
              <a:t>.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68" y="1520492"/>
            <a:ext cx="4572014" cy="528883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964268" y="1753986"/>
            <a:ext cx="4572014" cy="81577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974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894" y="294731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주요성분 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엄선한 원료 사용 </a:t>
            </a:r>
            <a:r>
              <a:rPr lang="en-US" altLang="ko-KR" sz="2000" b="1" dirty="0" smtClean="0">
                <a:latin typeface="+mn-ea"/>
              </a:rPr>
              <a:t>)</a:t>
            </a:r>
            <a:r>
              <a:rPr lang="ko-KR" altLang="en-US" sz="2000" b="1" dirty="0" smtClean="0">
                <a:latin typeface="+mn-ea"/>
              </a:rPr>
              <a:t>  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28387" y="752080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428387" y="846959"/>
            <a:ext cx="657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spc="-18" dirty="0" err="1" smtClean="0">
                <a:solidFill>
                  <a:srgbClr val="C00000"/>
                </a:solidFill>
                <a:latin typeface="+mn-ea"/>
              </a:rPr>
              <a:t>유기농</a:t>
            </a:r>
            <a:r>
              <a:rPr lang="ko-KR" altLang="en-US" sz="1600" b="1" spc="-18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600" b="1" spc="-18" dirty="0">
                <a:solidFill>
                  <a:srgbClr val="C00000"/>
                </a:solidFill>
                <a:latin typeface="+mn-ea"/>
              </a:rPr>
              <a:t>USDA </a:t>
            </a:r>
            <a:r>
              <a:rPr lang="ko-KR" altLang="en-US" sz="1600" b="1" spc="-18" dirty="0" smtClean="0">
                <a:solidFill>
                  <a:srgbClr val="C00000"/>
                </a:solidFill>
                <a:latin typeface="+mn-ea"/>
              </a:rPr>
              <a:t>원료</a:t>
            </a:r>
            <a:r>
              <a:rPr lang="en-US" altLang="ko-KR" sz="1600" b="1" spc="-18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녹차추출물</a:t>
            </a: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감초</a:t>
            </a: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알로에추출물</a:t>
            </a:r>
            <a:r>
              <a:rPr lang="en-US" altLang="ko-KR" sz="1600" b="1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 err="1">
                <a:solidFill>
                  <a:srgbClr val="C00000"/>
                </a:solidFill>
                <a:latin typeface="+mn-ea"/>
              </a:rPr>
              <a:t>카렌듀라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600" b="1" spc="-18" dirty="0" smtClean="0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sz="1400" spc="-18" dirty="0" smtClean="0">
                <a:latin typeface="+mn-ea"/>
              </a:rPr>
              <a:t>와</a:t>
            </a:r>
            <a:r>
              <a:rPr lang="en-US" altLang="ko-KR" sz="1400" spc="-18" dirty="0" smtClean="0"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400" spc="-18" dirty="0" smtClean="0">
                <a:latin typeface="+mn-ea"/>
              </a:rPr>
              <a:t>미네랄이 </a:t>
            </a:r>
            <a:r>
              <a:rPr lang="ko-KR" altLang="en-US" sz="1400" spc="-18" dirty="0">
                <a:latin typeface="+mn-ea"/>
              </a:rPr>
              <a:t>풍부한 </a:t>
            </a:r>
            <a:r>
              <a:rPr lang="ko-KR" altLang="en-US" sz="1600" b="1" spc="-18" dirty="0">
                <a:solidFill>
                  <a:srgbClr val="C00000"/>
                </a:solidFill>
                <a:latin typeface="+mn-ea"/>
              </a:rPr>
              <a:t>히말라야 핑크 소금 </a:t>
            </a:r>
            <a:r>
              <a:rPr lang="ko-KR" altLang="en-US" sz="1400" spc="-18" dirty="0">
                <a:latin typeface="+mn-ea"/>
              </a:rPr>
              <a:t>및 </a:t>
            </a:r>
            <a:r>
              <a:rPr lang="ko-KR" altLang="en-US" sz="1600" b="1" spc="-18" dirty="0">
                <a:solidFill>
                  <a:srgbClr val="C00000"/>
                </a:solidFill>
                <a:latin typeface="+mn-ea"/>
              </a:rPr>
              <a:t>치아 관리에 도움</a:t>
            </a:r>
            <a:r>
              <a:rPr lang="ko-KR" altLang="en-US" sz="1400" spc="-18" dirty="0">
                <a:latin typeface="+mn-ea"/>
              </a:rPr>
              <a:t>을 주는 </a:t>
            </a:r>
            <a:r>
              <a:rPr lang="ko-KR" altLang="en-US" sz="1400" spc="-18" dirty="0" smtClean="0">
                <a:latin typeface="+mn-ea"/>
              </a:rPr>
              <a:t>원료 사용 </a:t>
            </a:r>
            <a:endParaRPr lang="en-US" altLang="ko-KR" sz="14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80" y="1677956"/>
            <a:ext cx="5189820" cy="515585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4807131" y="6601097"/>
            <a:ext cx="2195049" cy="27699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latin typeface="+mn-ea"/>
              </a:rPr>
              <a:t>원료적</a:t>
            </a:r>
            <a:r>
              <a:rPr lang="ko-KR" altLang="en-US" sz="1200" b="1" dirty="0" smtClean="0">
                <a:latin typeface="+mn-ea"/>
              </a:rPr>
              <a:t> 특성에 한함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431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894" y="294731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주요성분 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엄선한 원료 사용 </a:t>
            </a:r>
            <a:r>
              <a:rPr lang="en-US" altLang="ko-KR" sz="2000" b="1" dirty="0" smtClean="0">
                <a:latin typeface="+mn-ea"/>
              </a:rPr>
              <a:t>)</a:t>
            </a:r>
            <a:r>
              <a:rPr lang="ko-KR" altLang="en-US" sz="2000" b="1" dirty="0" smtClean="0">
                <a:latin typeface="+mn-ea"/>
              </a:rPr>
              <a:t>  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28387" y="752080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178" y="809320"/>
            <a:ext cx="4617841" cy="6004797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700019" y="6581001"/>
            <a:ext cx="1524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err="1" smtClean="0">
                <a:latin typeface="+mn-ea"/>
              </a:rPr>
              <a:t>원료적</a:t>
            </a:r>
            <a:r>
              <a:rPr lang="ko-KR" altLang="en-US" sz="1200" b="1" dirty="0" smtClean="0">
                <a:latin typeface="+mn-ea"/>
              </a:rPr>
              <a:t> 특성에 한함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116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894" y="294731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주요성분 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엄선한 원료 사용 </a:t>
            </a:r>
            <a:r>
              <a:rPr lang="en-US" altLang="ko-KR" sz="2000" b="1" dirty="0" smtClean="0">
                <a:latin typeface="+mn-ea"/>
              </a:rPr>
              <a:t>)</a:t>
            </a:r>
            <a:r>
              <a:rPr lang="ko-KR" altLang="en-US" sz="2000" b="1" dirty="0" smtClean="0">
                <a:latin typeface="+mn-ea"/>
              </a:rPr>
              <a:t>  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28387" y="752080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59" y="1332851"/>
            <a:ext cx="4987298" cy="494437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656477" y="6555365"/>
            <a:ext cx="1524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err="1" smtClean="0">
                <a:latin typeface="+mn-ea"/>
              </a:rPr>
              <a:t>원료적</a:t>
            </a:r>
            <a:r>
              <a:rPr lang="ko-KR" altLang="en-US" sz="1200" b="1" dirty="0" smtClean="0">
                <a:latin typeface="+mn-ea"/>
              </a:rPr>
              <a:t> 특성에 한함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1245326" y="1105989"/>
            <a:ext cx="1296057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8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6293" y="4098996"/>
            <a:ext cx="6231231" cy="2260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하얀 치아를 가지고 </a:t>
            </a:r>
            <a:r>
              <a:rPr lang="ko-KR" altLang="en-US" sz="1600" b="1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싶은신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분</a:t>
            </a:r>
            <a:endParaRPr lang="en-US" altLang="ko-KR" sz="160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커피</a:t>
            </a:r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담배 등으로 변색된 치아가 고민이신 분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치과 미백 시술의 비용이 </a:t>
            </a:r>
            <a:r>
              <a:rPr lang="ko-KR" altLang="en-US" sz="1600" b="1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부담이신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분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밝고 환한 미소를 가지고 싶으신 분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입 냄새로 고민이신 분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잇몸이 민감해서 </a:t>
            </a:r>
            <a:r>
              <a:rPr lang="ko-KR" altLang="en-US" sz="1600" b="1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저자극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600" b="1" dirty="0" err="1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미백치약을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찾으시는 분 </a:t>
            </a:r>
            <a:endParaRPr lang="ko-KR" altLang="en-US" sz="160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023129"/>
              </p:ext>
            </p:extLst>
          </p:nvPr>
        </p:nvGraphicFramePr>
        <p:xfrm>
          <a:off x="636293" y="1375352"/>
          <a:ext cx="5605467" cy="2486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4" imgW="6735960" imgH="4215240" progId="">
                  <p:embed/>
                </p:oleObj>
              </mc:Choice>
              <mc:Fallback>
                <p:oleObj r:id="rId4" imgW="6735960" imgH="4215240" progId="">
                  <p:embed/>
                  <p:pic>
                    <p:nvPicPr>
                      <p:cNvPr id="4" name="개체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6293" y="1375352"/>
                        <a:ext cx="5605467" cy="24868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8182" y="643706"/>
            <a:ext cx="3341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이런분들께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권해드립니다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30676" y="1101055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24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2672" y="160507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err="1" smtClean="0">
                <a:latin typeface="+mn-ea"/>
              </a:rPr>
              <a:t>구강정보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– </a:t>
            </a:r>
            <a:r>
              <a:rPr lang="ko-KR" altLang="en-US" sz="2000" b="1" dirty="0" smtClean="0">
                <a:latin typeface="+mn-ea"/>
              </a:rPr>
              <a:t>치아 착색 정보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45165" y="617856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직사각형 7"/>
          <p:cNvSpPr/>
          <p:nvPr/>
        </p:nvSpPr>
        <p:spPr>
          <a:xfrm>
            <a:off x="445165" y="1855153"/>
            <a:ext cx="5344797" cy="4283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ko-KR" altLang="en-US" sz="2000" b="1" dirty="0"/>
              <a:t>경희대 </a:t>
            </a:r>
            <a:r>
              <a:rPr lang="ko-KR" altLang="en-US" sz="2000" b="1" dirty="0" err="1"/>
              <a:t>치의학</a:t>
            </a:r>
            <a:r>
              <a:rPr lang="ko-KR" altLang="en-US" sz="2000" b="1" dirty="0"/>
              <a:t> 연구팀은 이렇게 선발된 음식물이 실제로 치아를 얼마나 누렇게 만드는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착색 유발</a:t>
            </a:r>
            <a:r>
              <a:rPr lang="en-US" altLang="ko-KR" sz="2000" b="1" dirty="0"/>
              <a:t>) </a:t>
            </a:r>
            <a:r>
              <a:rPr lang="ko-KR" altLang="en-US" sz="2000" b="1" dirty="0"/>
              <a:t>지 실험했다</a:t>
            </a:r>
            <a:r>
              <a:rPr lang="en-US" altLang="ko-KR" sz="2000" b="1" dirty="0" smtClean="0"/>
              <a:t>.</a:t>
            </a:r>
          </a:p>
          <a:p>
            <a:pPr>
              <a:lnSpc>
                <a:spcPts val="3000"/>
              </a:lnSpc>
            </a:pPr>
            <a:endParaRPr lang="en-US" altLang="ko-KR" sz="2000" b="1" dirty="0"/>
          </a:p>
          <a:p>
            <a:pPr>
              <a:lnSpc>
                <a:spcPts val="3000"/>
              </a:lnSpc>
            </a:pPr>
            <a:r>
              <a:rPr lang="ko-KR" altLang="en-US" sz="2000" b="1" dirty="0" smtClean="0"/>
              <a:t>실험 </a:t>
            </a:r>
            <a:r>
              <a:rPr lang="ko-KR" altLang="en-US" sz="2000" b="1" dirty="0"/>
              <a:t>결과 상대적인 평균착색지수가 가장 높은 음식물은 홍차였고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초콜릿이 </a:t>
            </a:r>
            <a:r>
              <a:rPr lang="en-US" altLang="ko-KR" sz="2000" b="1" dirty="0"/>
              <a:t>2</a:t>
            </a:r>
            <a:r>
              <a:rPr lang="ko-KR" altLang="en-US" sz="2000" b="1" dirty="0"/>
              <a:t>위를 차지했다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김치찌개와 라면도 상위권에 이름을 올렸다</a:t>
            </a:r>
            <a:r>
              <a:rPr lang="en-US" altLang="ko-KR" sz="2000" b="1" dirty="0" smtClean="0"/>
              <a:t>.</a:t>
            </a:r>
          </a:p>
          <a:p>
            <a:pPr>
              <a:lnSpc>
                <a:spcPts val="3000"/>
              </a:lnSpc>
            </a:pPr>
            <a:endParaRPr lang="en-US" altLang="ko-KR" sz="2000" b="1" dirty="0"/>
          </a:p>
          <a:p>
            <a:pPr>
              <a:lnSpc>
                <a:spcPts val="3000"/>
              </a:lnSpc>
            </a:pPr>
            <a:r>
              <a:rPr lang="ko-KR" altLang="en-US" sz="2000" b="1" dirty="0" smtClean="0"/>
              <a:t>반면 </a:t>
            </a:r>
            <a:r>
              <a:rPr lang="ko-KR" altLang="en-US" sz="2000" b="1" dirty="0"/>
              <a:t>콜라와 김치는 상대적으로 거의 치아 변색을 유발하지 않는 것으로 나타났다</a:t>
            </a:r>
            <a:r>
              <a:rPr lang="en-US" altLang="ko-KR" sz="2000" b="1" dirty="0"/>
              <a:t>.</a:t>
            </a:r>
            <a:endParaRPr lang="ko-KR" altLang="en-US" sz="2000" b="1" dirty="0"/>
          </a:p>
        </p:txBody>
      </p:sp>
      <p:sp>
        <p:nvSpPr>
          <p:cNvPr id="10" name="직사각형 9"/>
          <p:cNvSpPr/>
          <p:nvPr/>
        </p:nvSpPr>
        <p:spPr>
          <a:xfrm>
            <a:off x="6096000" y="1140013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600" b="1" dirty="0" smtClean="0">
                <a:latin typeface="+mj-ea"/>
                <a:ea typeface="+mj-ea"/>
              </a:rPr>
              <a:t>[</a:t>
            </a:r>
            <a:r>
              <a:rPr lang="ko-KR" altLang="en-US" sz="1600" b="1" dirty="0" smtClean="0">
                <a:latin typeface="+mj-ea"/>
                <a:ea typeface="+mj-ea"/>
              </a:rPr>
              <a:t>음식물 평균 착색 지수 결과 보고서</a:t>
            </a:r>
            <a:r>
              <a:rPr lang="en-US" altLang="ko-KR" sz="1600" b="1" dirty="0" smtClean="0">
                <a:latin typeface="+mj-ea"/>
                <a:ea typeface="+mj-ea"/>
              </a:rPr>
              <a:t>] – </a:t>
            </a:r>
            <a:r>
              <a:rPr lang="ko-KR" altLang="en-US" sz="1600" b="1" dirty="0" smtClean="0">
                <a:latin typeface="+mj-ea"/>
                <a:ea typeface="+mj-ea"/>
              </a:rPr>
              <a:t>출처 </a:t>
            </a:r>
            <a:r>
              <a:rPr lang="en-US" altLang="ko-KR" sz="1600" b="1" dirty="0" smtClean="0">
                <a:latin typeface="+mj-ea"/>
                <a:ea typeface="+mj-ea"/>
              </a:rPr>
              <a:t>KBS NEWS</a:t>
            </a:r>
            <a:endParaRPr lang="ko-KR" altLang="en-US" sz="1600" b="1" dirty="0">
              <a:latin typeface="+mj-ea"/>
              <a:ea typeface="+mj-ea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55089"/>
            <a:ext cx="5431159" cy="4684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771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2672" y="526267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err="1" smtClean="0">
                <a:latin typeface="+mn-ea"/>
              </a:rPr>
              <a:t>구강정보</a:t>
            </a:r>
            <a:r>
              <a:rPr lang="en-US" altLang="ko-KR" sz="2000" b="1" dirty="0" smtClean="0">
                <a:latin typeface="+mn-ea"/>
              </a:rPr>
              <a:t>- </a:t>
            </a:r>
            <a:r>
              <a:rPr lang="ko-KR" altLang="en-US" sz="2000" b="1" dirty="0" smtClean="0">
                <a:latin typeface="+mn-ea"/>
              </a:rPr>
              <a:t>구강 질환 특성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45165" y="983616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직사각형 7"/>
          <p:cNvSpPr/>
          <p:nvPr/>
        </p:nvSpPr>
        <p:spPr>
          <a:xfrm>
            <a:off x="311373" y="1105119"/>
            <a:ext cx="11880627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spcAft>
                <a:spcPts val="130"/>
              </a:spcAft>
            </a:pPr>
            <a:r>
              <a:rPr lang="ko-KR" altLang="en-US" b="1" dirty="0" smtClean="0">
                <a:solidFill>
                  <a:srgbClr val="C00000"/>
                </a:solidFill>
              </a:rPr>
              <a:t>치주 질환이란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>
              <a:lnSpc>
                <a:spcPts val="3000"/>
              </a:lnSpc>
              <a:spcAft>
                <a:spcPts val="130"/>
              </a:spcAft>
            </a:pPr>
            <a:r>
              <a:rPr lang="ko-KR" altLang="en-US" b="1" dirty="0" smtClean="0"/>
              <a:t>잇몸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잇몸 </a:t>
            </a:r>
            <a:r>
              <a:rPr lang="ko-KR" altLang="en-US" b="1" dirty="0" err="1" smtClean="0"/>
              <a:t>뼈등을</a:t>
            </a:r>
            <a:r>
              <a:rPr lang="ko-KR" altLang="en-US" b="1" dirty="0" smtClean="0"/>
              <a:t> 포함한 치아 주의 조직이 파괴되는  만성 염증 질환입니다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일반적으로 치주 질환은 </a:t>
            </a:r>
            <a:r>
              <a:rPr lang="en-US" altLang="ko-KR" b="1" dirty="0" smtClean="0"/>
              <a:t>35</a:t>
            </a:r>
            <a:r>
              <a:rPr lang="ko-KR" altLang="en-US" b="1" dirty="0" smtClean="0"/>
              <a:t>세 이상 성인에게 생기며 한번 생기면 다시 예전으로 돌아 가기 힘든 질환입니다</a:t>
            </a:r>
            <a:r>
              <a:rPr lang="en-US" altLang="ko-KR" b="1" dirty="0" smtClean="0"/>
              <a:t>.</a:t>
            </a:r>
          </a:p>
          <a:p>
            <a:pPr>
              <a:lnSpc>
                <a:spcPts val="3000"/>
              </a:lnSpc>
              <a:spcAft>
                <a:spcPts val="130"/>
              </a:spcAft>
            </a:pPr>
            <a:r>
              <a:rPr lang="ko-KR" altLang="en-US" b="1" dirty="0" smtClean="0"/>
              <a:t>치주 질환에 주된 원인은 치태가 생기고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치태가 쌓여 치은염이 되고  치석이 되면서 치주 진환이 생기게 됩니다</a:t>
            </a:r>
            <a:r>
              <a:rPr lang="en-US" altLang="ko-KR" b="1" dirty="0" smtClean="0"/>
              <a:t>.  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84" y="2883485"/>
            <a:ext cx="5217769" cy="352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368" y="2883485"/>
            <a:ext cx="6317424" cy="352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직사각형 5"/>
          <p:cNvSpPr/>
          <p:nvPr/>
        </p:nvSpPr>
        <p:spPr>
          <a:xfrm>
            <a:off x="9572891" y="6447796"/>
            <a:ext cx="2331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/>
              <a:t>출처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보건복지인력개발원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627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2672" y="526267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err="1" smtClean="0">
                <a:latin typeface="+mn-ea"/>
              </a:rPr>
              <a:t>구강정보</a:t>
            </a:r>
            <a:r>
              <a:rPr lang="en-US" altLang="ko-KR" sz="2000" b="1" dirty="0" smtClean="0">
                <a:latin typeface="+mn-ea"/>
              </a:rPr>
              <a:t>- </a:t>
            </a:r>
            <a:r>
              <a:rPr lang="ko-KR" altLang="en-US" sz="2000" b="1" dirty="0" smtClean="0">
                <a:latin typeface="+mn-ea"/>
              </a:rPr>
              <a:t>구강 질환 특성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45165" y="983616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직사각형 7"/>
          <p:cNvSpPr/>
          <p:nvPr/>
        </p:nvSpPr>
        <p:spPr>
          <a:xfrm>
            <a:off x="505337" y="1130058"/>
            <a:ext cx="109662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</a:rPr>
              <a:t>치주 질환 원인</a:t>
            </a:r>
            <a:endParaRPr lang="en-US" altLang="ko-KR" sz="16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건강한 치아에 치태가 쌓여 제거 되지 않으면 치은염이 됩니다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치태는 단단하게 쌓이면 치석이 되고 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치석은 치태를 잘 부착시킵니다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이렇게 치석이 계속 쌓여 치주염이 되면 치아와 잇몸이 약해져 치아가 빠지는 현상이 됩니다</a:t>
            </a:r>
            <a:r>
              <a:rPr lang="en-US" altLang="ko-KR" sz="1600" b="1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이렇기 때문에 구강 관리에 우선 목표는 효과적인 치태 관리에 있습니다</a:t>
            </a:r>
            <a:r>
              <a:rPr lang="en-US" altLang="ko-KR" sz="1600" b="1" dirty="0" smtClean="0"/>
              <a:t>.  </a:t>
            </a:r>
            <a:r>
              <a:rPr lang="ko-KR" altLang="en-US" sz="1600" b="1" dirty="0" smtClean="0"/>
              <a:t> </a:t>
            </a:r>
            <a:endParaRPr lang="en-US" altLang="ko-KR" sz="1600" b="1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9572891" y="6447796"/>
            <a:ext cx="2331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/>
              <a:t>출처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보건복지인력개발원</a:t>
            </a:r>
            <a:endParaRPr lang="ko-KR" altLang="en-US" sz="14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012" y="3123493"/>
            <a:ext cx="7136746" cy="3557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640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2672" y="526267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err="1" smtClean="0">
                <a:latin typeface="+mn-ea"/>
              </a:rPr>
              <a:t>구강정보</a:t>
            </a:r>
            <a:r>
              <a:rPr lang="en-US" altLang="ko-KR" sz="2000" b="1" dirty="0" smtClean="0">
                <a:latin typeface="+mn-ea"/>
              </a:rPr>
              <a:t>- </a:t>
            </a:r>
            <a:r>
              <a:rPr lang="ko-KR" altLang="en-US" sz="2000" b="1" dirty="0" smtClean="0">
                <a:latin typeface="+mn-ea"/>
              </a:rPr>
              <a:t>구강 질환 특성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45165" y="983616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직사각형 7"/>
          <p:cNvSpPr/>
          <p:nvPr/>
        </p:nvSpPr>
        <p:spPr>
          <a:xfrm>
            <a:off x="646655" y="1260242"/>
            <a:ext cx="10966227" cy="1371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C00000"/>
                </a:solidFill>
                <a:latin typeface="+mj-ea"/>
                <a:ea typeface="+mj-ea"/>
              </a:rPr>
              <a:t>치주 질환은 </a:t>
            </a:r>
            <a:r>
              <a:rPr lang="ko-KR" altLang="en-US" b="1" dirty="0" smtClean="0">
                <a:latin typeface="+mj-ea"/>
                <a:ea typeface="+mj-ea"/>
              </a:rPr>
              <a:t>흡연</a:t>
            </a:r>
            <a:r>
              <a:rPr lang="en-US" altLang="ko-KR" b="1" dirty="0" smtClean="0">
                <a:latin typeface="+mj-ea"/>
                <a:ea typeface="+mj-ea"/>
              </a:rPr>
              <a:t>,</a:t>
            </a:r>
            <a:r>
              <a:rPr lang="ko-KR" altLang="en-US" b="1" dirty="0" smtClean="0">
                <a:latin typeface="+mj-ea"/>
                <a:ea typeface="+mj-ea"/>
              </a:rPr>
              <a:t>음주</a:t>
            </a:r>
            <a:r>
              <a:rPr lang="en-US" altLang="ko-KR" b="1" dirty="0" smtClean="0">
                <a:latin typeface="+mj-ea"/>
                <a:ea typeface="+mj-ea"/>
              </a:rPr>
              <a:t>,</a:t>
            </a:r>
            <a:r>
              <a:rPr lang="ko-KR" altLang="en-US" b="1" dirty="0" smtClean="0">
                <a:latin typeface="+mj-ea"/>
                <a:ea typeface="+mj-ea"/>
              </a:rPr>
              <a:t>스트레스</a:t>
            </a:r>
            <a:r>
              <a:rPr lang="en-US" altLang="ko-KR" b="1" dirty="0" smtClean="0">
                <a:latin typeface="+mj-ea"/>
                <a:ea typeface="+mj-ea"/>
              </a:rPr>
              <a:t>,</a:t>
            </a:r>
            <a:r>
              <a:rPr lang="ko-KR" altLang="en-US" b="1" dirty="0" smtClean="0">
                <a:latin typeface="+mj-ea"/>
                <a:ea typeface="+mj-ea"/>
              </a:rPr>
              <a:t>신체운동부족</a:t>
            </a:r>
            <a:r>
              <a:rPr lang="en-US" altLang="ko-KR" b="1" dirty="0" smtClean="0">
                <a:latin typeface="+mj-ea"/>
                <a:ea typeface="+mj-ea"/>
              </a:rPr>
              <a:t>,</a:t>
            </a:r>
            <a:r>
              <a:rPr lang="ko-KR" altLang="en-US" b="1" dirty="0" smtClean="0">
                <a:latin typeface="+mj-ea"/>
                <a:ea typeface="+mj-ea"/>
              </a:rPr>
              <a:t>비만</a:t>
            </a:r>
            <a:r>
              <a:rPr lang="en-US" altLang="ko-KR" b="1" dirty="0" smtClean="0">
                <a:latin typeface="+mj-ea"/>
                <a:ea typeface="+mj-ea"/>
              </a:rPr>
              <a:t>,</a:t>
            </a:r>
            <a:r>
              <a:rPr lang="ko-KR" altLang="en-US" b="1" dirty="0" smtClean="0">
                <a:latin typeface="+mj-ea"/>
                <a:ea typeface="+mj-ea"/>
              </a:rPr>
              <a:t>콜레스테롤 증가</a:t>
            </a:r>
            <a:r>
              <a:rPr lang="en-US" altLang="ko-KR" b="1" dirty="0" smtClean="0">
                <a:latin typeface="+mj-ea"/>
                <a:ea typeface="+mj-ea"/>
              </a:rPr>
              <a:t>, </a:t>
            </a:r>
            <a:r>
              <a:rPr lang="ko-KR" altLang="en-US" b="1" dirty="0" err="1" smtClean="0">
                <a:latin typeface="+mj-ea"/>
                <a:ea typeface="+mj-ea"/>
              </a:rPr>
              <a:t>블량한</a:t>
            </a:r>
            <a:r>
              <a:rPr lang="ko-KR" altLang="en-US" b="1" dirty="0" smtClean="0">
                <a:latin typeface="+mj-ea"/>
                <a:ea typeface="+mj-ea"/>
              </a:rPr>
              <a:t> 식습관 등으로 </a:t>
            </a:r>
            <a:endParaRPr lang="en-US" altLang="ko-KR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+mj-ea"/>
                <a:ea typeface="+mj-ea"/>
              </a:rPr>
              <a:t>인해 발생합니다</a:t>
            </a:r>
            <a:r>
              <a:rPr lang="en-US" altLang="ko-KR" b="1" dirty="0" smtClean="0">
                <a:latin typeface="+mj-ea"/>
                <a:ea typeface="+mj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+mj-ea"/>
                <a:ea typeface="+mj-ea"/>
              </a:rPr>
              <a:t>이런 치주 질환을 통해 </a:t>
            </a:r>
            <a:r>
              <a:rPr lang="ko-KR" altLang="en-US" sz="2000" b="1" dirty="0" smtClean="0">
                <a:solidFill>
                  <a:srgbClr val="C00000"/>
                </a:solidFill>
                <a:latin typeface="+mj-ea"/>
                <a:ea typeface="+mj-ea"/>
              </a:rPr>
              <a:t>만성 질환 </a:t>
            </a:r>
            <a:r>
              <a:rPr lang="en-US" altLang="ko-KR" sz="2000" b="1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 smtClean="0">
                <a:solidFill>
                  <a:srgbClr val="C00000"/>
                </a:solidFill>
                <a:latin typeface="+mj-ea"/>
                <a:ea typeface="+mj-ea"/>
              </a:rPr>
              <a:t>비 전염성 질환 </a:t>
            </a:r>
            <a:r>
              <a:rPr lang="en-US" altLang="ko-KR" sz="2000" b="1" dirty="0" smtClean="0">
                <a:solidFill>
                  <a:srgbClr val="C00000"/>
                </a:solidFill>
                <a:latin typeface="+mj-ea"/>
                <a:ea typeface="+mj-ea"/>
              </a:rPr>
              <a:t>NCDs)</a:t>
            </a:r>
            <a:r>
              <a:rPr lang="en-US" altLang="ko-KR" b="1" dirty="0" smtClean="0">
                <a:latin typeface="+mj-ea"/>
                <a:ea typeface="+mj-ea"/>
              </a:rPr>
              <a:t> </a:t>
            </a:r>
            <a:r>
              <a:rPr lang="ko-KR" altLang="en-US" b="1" dirty="0" smtClean="0">
                <a:latin typeface="+mj-ea"/>
                <a:ea typeface="+mj-ea"/>
              </a:rPr>
              <a:t>으로 발전하게 됩니다</a:t>
            </a:r>
            <a:r>
              <a:rPr lang="en-US" altLang="ko-KR" b="1" dirty="0" smtClean="0">
                <a:latin typeface="+mj-ea"/>
                <a:ea typeface="+mj-ea"/>
              </a:rPr>
              <a:t>.</a:t>
            </a:r>
            <a:r>
              <a:rPr lang="ko-KR" altLang="en-US" b="1" dirty="0" smtClean="0">
                <a:latin typeface="+mj-ea"/>
                <a:ea typeface="+mj-ea"/>
              </a:rPr>
              <a:t> </a:t>
            </a:r>
            <a:r>
              <a:rPr lang="en-US" altLang="ko-KR" b="1" dirty="0" smtClean="0">
                <a:latin typeface="+mj-ea"/>
                <a:ea typeface="+mj-ea"/>
              </a:rPr>
              <a:t> </a:t>
            </a:r>
            <a:r>
              <a:rPr lang="ko-KR" altLang="en-US" b="1" dirty="0" smtClean="0">
                <a:latin typeface="+mj-ea"/>
                <a:ea typeface="+mj-ea"/>
              </a:rPr>
              <a:t> </a:t>
            </a:r>
            <a:endParaRPr lang="en-US" altLang="ko-KR" b="1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572891" y="6447796"/>
            <a:ext cx="2331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/>
              <a:t>출처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보건복지인력개발원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458" y="3013880"/>
            <a:ext cx="6284424" cy="3295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94" y="3023006"/>
            <a:ext cx="4414166" cy="32776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01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2672" y="526267"/>
            <a:ext cx="450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err="1" smtClean="0">
                <a:latin typeface="+mn-ea"/>
              </a:rPr>
              <a:t>구강정보</a:t>
            </a:r>
            <a:r>
              <a:rPr lang="en-US" altLang="ko-KR" sz="2000" b="1" dirty="0" smtClean="0">
                <a:latin typeface="+mn-ea"/>
              </a:rPr>
              <a:t>- </a:t>
            </a:r>
            <a:r>
              <a:rPr lang="ko-KR" altLang="en-US" sz="2000" b="1" dirty="0" smtClean="0">
                <a:latin typeface="+mn-ea"/>
              </a:rPr>
              <a:t>자가 관리 방법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445165" y="983616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직사각형 7"/>
          <p:cNvSpPr/>
          <p:nvPr/>
        </p:nvSpPr>
        <p:spPr>
          <a:xfrm>
            <a:off x="505337" y="926377"/>
            <a:ext cx="10966227" cy="2418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spcBef>
                <a:spcPts val="130"/>
              </a:spcBef>
            </a:pPr>
            <a:r>
              <a:rPr lang="ko-KR" altLang="en-US" sz="2000" b="1" dirty="0" smtClean="0">
                <a:solidFill>
                  <a:srgbClr val="C00000"/>
                </a:solidFill>
              </a:rPr>
              <a:t>치주 질환 자가 관리 방법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ts val="3000"/>
              </a:lnSpc>
              <a:spcBef>
                <a:spcPts val="130"/>
              </a:spcBef>
              <a:buAutoNum type="arabicPeriod"/>
            </a:pPr>
            <a:r>
              <a:rPr lang="ko-KR" altLang="en-US" b="1" dirty="0" smtClean="0"/>
              <a:t>치태가 잘 쌓일 수 있는 치아와 </a:t>
            </a:r>
            <a:r>
              <a:rPr lang="ko-KR" altLang="en-US" b="1" dirty="0" err="1" smtClean="0"/>
              <a:t>치아사이</a:t>
            </a:r>
            <a:r>
              <a:rPr lang="ko-KR" altLang="en-US" b="1" dirty="0" smtClean="0"/>
              <a:t> 치아와 잇몸 사이를 구석구석 잘 닦아주기</a:t>
            </a:r>
            <a:endParaRPr lang="en-US" altLang="ko-KR" b="1" dirty="0" smtClean="0"/>
          </a:p>
          <a:p>
            <a:pPr marL="342900" indent="-342900">
              <a:lnSpc>
                <a:spcPts val="3000"/>
              </a:lnSpc>
              <a:spcBef>
                <a:spcPts val="130"/>
              </a:spcBef>
              <a:buAutoNum type="arabicPeriod"/>
            </a:pPr>
            <a:r>
              <a:rPr lang="ko-KR" altLang="en-US" b="1" dirty="0" smtClean="0"/>
              <a:t>간식 후에는 </a:t>
            </a:r>
            <a:r>
              <a:rPr lang="ko-KR" altLang="en-US" b="1" dirty="0" err="1" smtClean="0"/>
              <a:t>물로라도</a:t>
            </a:r>
            <a:r>
              <a:rPr lang="ko-KR" altLang="en-US" b="1" dirty="0" smtClean="0"/>
              <a:t> 양치</a:t>
            </a:r>
            <a:endParaRPr lang="en-US" altLang="ko-KR" b="1" dirty="0" smtClean="0"/>
          </a:p>
          <a:p>
            <a:pPr marL="342900" indent="-342900">
              <a:lnSpc>
                <a:spcPts val="2800"/>
              </a:lnSpc>
              <a:spcBef>
                <a:spcPts val="130"/>
              </a:spcBef>
              <a:buAutoNum type="arabicPeriod"/>
            </a:pPr>
            <a:r>
              <a:rPr lang="ko-KR" altLang="en-US" b="1" dirty="0" smtClean="0"/>
              <a:t>구강관리용품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치실</a:t>
            </a:r>
            <a:r>
              <a:rPr lang="en-US" altLang="ko-KR" b="1" dirty="0" smtClean="0"/>
              <a:t>, </a:t>
            </a:r>
            <a:r>
              <a:rPr lang="ko-KR" altLang="en-US" b="1" dirty="0" err="1" smtClean="0"/>
              <a:t>치간치솔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병용</a:t>
            </a:r>
            <a:endParaRPr lang="en-US" altLang="ko-KR" b="1" dirty="0" smtClean="0"/>
          </a:p>
          <a:p>
            <a:pPr marL="342900" indent="-342900">
              <a:lnSpc>
                <a:spcPts val="3000"/>
              </a:lnSpc>
              <a:spcBef>
                <a:spcPts val="130"/>
              </a:spcBef>
              <a:buAutoNum type="arabicPeriod"/>
            </a:pPr>
            <a:r>
              <a:rPr lang="ko-KR" altLang="en-US" b="1" dirty="0" err="1" smtClean="0">
                <a:solidFill>
                  <a:srgbClr val="C00000"/>
                </a:solidFill>
              </a:rPr>
              <a:t>바스법</a:t>
            </a:r>
            <a:r>
              <a:rPr lang="ko-KR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</a:rPr>
              <a:t>– </a:t>
            </a:r>
            <a:r>
              <a:rPr lang="ko-KR" altLang="en-US" b="1" dirty="0" smtClean="0">
                <a:solidFill>
                  <a:srgbClr val="C00000"/>
                </a:solidFill>
              </a:rPr>
              <a:t>잇몸을 마사지 하듯이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치솔질을</a:t>
            </a:r>
            <a:r>
              <a:rPr lang="ko-KR" altLang="en-US" b="1" dirty="0" smtClean="0">
                <a:solidFill>
                  <a:srgbClr val="C00000"/>
                </a:solidFill>
              </a:rPr>
              <a:t> 하여 잇몸 질환 예방 </a:t>
            </a:r>
            <a:r>
              <a:rPr lang="en-US" altLang="ko-KR" b="1" dirty="0" smtClean="0">
                <a:solidFill>
                  <a:srgbClr val="C00000"/>
                </a:solidFill>
              </a:rPr>
              <a:t>(</a:t>
            </a:r>
            <a:r>
              <a:rPr lang="ko-KR" altLang="en-US" b="1" dirty="0" smtClean="0">
                <a:solidFill>
                  <a:srgbClr val="C00000"/>
                </a:solidFill>
              </a:rPr>
              <a:t>세계에서 인정한 방법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</a:p>
          <a:p>
            <a:pPr marL="342900" indent="-342900">
              <a:lnSpc>
                <a:spcPts val="3000"/>
              </a:lnSpc>
              <a:spcBef>
                <a:spcPts val="130"/>
              </a:spcBef>
              <a:buAutoNum type="arabicPeriod"/>
            </a:pPr>
            <a:endParaRPr lang="en-US" altLang="ko-KR" b="1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9572891" y="6550223"/>
            <a:ext cx="2331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/>
              <a:t>출처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보건복지인력개발원</a:t>
            </a:r>
            <a:endParaRPr lang="ko-KR" altLang="en-US" sz="1400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335" y="3017388"/>
            <a:ext cx="5414643" cy="3449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01" y="3017388"/>
            <a:ext cx="5754271" cy="3449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632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784" y="48767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참고자료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12277" y="945027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440070" y="1124187"/>
            <a:ext cx="6419267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+ USDA </a:t>
            </a:r>
            <a:r>
              <a:rPr lang="ko-KR" altLang="en-US" sz="1400" b="1" dirty="0" err="1" smtClean="0">
                <a:latin typeface="+mn-ea"/>
              </a:rPr>
              <a:t>유기농</a:t>
            </a:r>
            <a:r>
              <a:rPr lang="ko-KR" altLang="en-US" sz="1400" b="1" dirty="0" smtClean="0">
                <a:latin typeface="+mn-ea"/>
              </a:rPr>
              <a:t> 원료 </a:t>
            </a:r>
            <a:r>
              <a:rPr lang="ko-KR" altLang="en-US" sz="1400" b="1" dirty="0" err="1" smtClean="0">
                <a:latin typeface="+mn-ea"/>
              </a:rPr>
              <a:t>인증자료</a:t>
            </a:r>
            <a:r>
              <a:rPr lang="ko-KR" altLang="en-US" sz="1400" b="1" dirty="0" smtClean="0">
                <a:latin typeface="+mn-ea"/>
              </a:rPr>
              <a:t> </a:t>
            </a:r>
            <a:endParaRPr lang="en-US" altLang="ko-KR" sz="1400" b="1" dirty="0" smtClean="0"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31" y="1677231"/>
            <a:ext cx="5751510" cy="418005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607" y="1677231"/>
            <a:ext cx="5781743" cy="423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6410" y="25492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2000" b="1" dirty="0" smtClean="0">
                <a:latin typeface="+mn-ea"/>
              </a:rPr>
              <a:t>참고자료</a:t>
            </a:r>
            <a:endParaRPr lang="ko-KR" altLang="en-US" sz="2000" b="1" dirty="0"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28903" y="712271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466410" y="723501"/>
            <a:ext cx="6419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+ </a:t>
            </a:r>
            <a:r>
              <a:rPr lang="ko-KR" altLang="en-US" sz="1400" b="1" dirty="0" smtClean="0">
                <a:latin typeface="+mn-ea"/>
              </a:rPr>
              <a:t>유해성분 </a:t>
            </a:r>
            <a:r>
              <a:rPr lang="ko-KR" altLang="en-US" sz="1400" b="1" dirty="0" err="1" smtClean="0">
                <a:latin typeface="+mn-ea"/>
              </a:rPr>
              <a:t>무첨가</a:t>
            </a:r>
            <a:r>
              <a:rPr lang="ko-KR" altLang="en-US" sz="1400" b="1" dirty="0" smtClean="0">
                <a:latin typeface="+mn-ea"/>
              </a:rPr>
              <a:t> 시험 성적서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불소 포함 </a:t>
            </a:r>
            <a:r>
              <a:rPr lang="en-US" altLang="ko-KR" sz="1400" b="1" dirty="0" smtClean="0">
                <a:latin typeface="+mn-ea"/>
              </a:rPr>
              <a:t>14</a:t>
            </a:r>
            <a:r>
              <a:rPr lang="ko-KR" altLang="en-US" sz="1400" b="1" dirty="0" smtClean="0">
                <a:latin typeface="+mn-ea"/>
              </a:rPr>
              <a:t>가지 </a:t>
            </a:r>
            <a:r>
              <a:rPr lang="ko-KR" altLang="en-US" sz="1400" b="1" dirty="0" err="1" smtClean="0">
                <a:latin typeface="+mn-ea"/>
              </a:rPr>
              <a:t>무첨가</a:t>
            </a:r>
            <a:r>
              <a:rPr lang="en-US" altLang="ko-KR" sz="1400" b="1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+ </a:t>
            </a:r>
            <a:r>
              <a:rPr lang="ko-KR" altLang="en-US" sz="1400" b="1" dirty="0" smtClean="0">
                <a:latin typeface="+mn-ea"/>
              </a:rPr>
              <a:t>화이트 치약 </a:t>
            </a:r>
            <a:r>
              <a:rPr lang="ko-KR" altLang="en-US" sz="1400" b="1" dirty="0" err="1" smtClean="0">
                <a:latin typeface="+mn-ea"/>
              </a:rPr>
              <a:t>공정도상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ko-KR" altLang="en-US" sz="1400" b="1" dirty="0" err="1" smtClean="0">
                <a:latin typeface="+mn-ea"/>
              </a:rPr>
              <a:t>무첨가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2</a:t>
            </a:r>
            <a:r>
              <a:rPr lang="ko-KR" altLang="en-US" sz="1400" b="1" dirty="0" smtClean="0">
                <a:latin typeface="+mn-ea"/>
              </a:rPr>
              <a:t>가지 </a:t>
            </a:r>
            <a:r>
              <a:rPr lang="en-US" altLang="ko-KR" sz="1400" b="1" dirty="0" smtClean="0">
                <a:latin typeface="+mn-ea"/>
              </a:rPr>
              <a:t>( </a:t>
            </a:r>
            <a:r>
              <a:rPr lang="ko-KR" altLang="en-US" sz="1400" b="1" dirty="0" smtClean="0">
                <a:latin typeface="+mn-ea"/>
              </a:rPr>
              <a:t>무 첨가 합성 계면활성제 </a:t>
            </a:r>
            <a:r>
              <a:rPr lang="en-US" altLang="ko-KR" sz="1400" b="1" dirty="0" smtClean="0">
                <a:latin typeface="+mn-ea"/>
              </a:rPr>
              <a:t>SLS,SLES 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30" y="1473394"/>
            <a:ext cx="3985646" cy="528346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990" y="1473394"/>
            <a:ext cx="3981781" cy="52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4154</TotalTime>
  <Words>983</Words>
  <Application>Microsoft Office PowerPoint</Application>
  <PresentationFormat>와이드스크린</PresentationFormat>
  <Paragraphs>131</Paragraphs>
  <Slides>22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0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맑은 고딕 Semilight</vt:lpstr>
      <vt:lpstr>Arial</vt:lpstr>
      <vt:lpstr>Calibri</vt:lpstr>
      <vt:lpstr>Wingdings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 KimJY</dc:creator>
  <cp:lastModifiedBy>GCOOP JM Jung</cp:lastModifiedBy>
  <cp:revision>38</cp:revision>
  <dcterms:created xsi:type="dcterms:W3CDTF">2020-07-22T06:50:45Z</dcterms:created>
  <dcterms:modified xsi:type="dcterms:W3CDTF">2020-10-23T05:12:58Z</dcterms:modified>
</cp:coreProperties>
</file>