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71" r:id="rId2"/>
    <p:sldId id="699" r:id="rId3"/>
    <p:sldId id="650" r:id="rId4"/>
    <p:sldId id="703" r:id="rId5"/>
    <p:sldId id="704" r:id="rId6"/>
    <p:sldId id="730" r:id="rId7"/>
    <p:sldId id="706" r:id="rId8"/>
    <p:sldId id="739" r:id="rId9"/>
    <p:sldId id="740" r:id="rId10"/>
    <p:sldId id="742" r:id="rId11"/>
    <p:sldId id="729" r:id="rId12"/>
    <p:sldId id="743" r:id="rId13"/>
    <p:sldId id="732" r:id="rId14"/>
    <p:sldId id="746" r:id="rId15"/>
    <p:sldId id="745" r:id="rId16"/>
    <p:sldId id="738" r:id="rId17"/>
    <p:sldId id="749" r:id="rId18"/>
    <p:sldId id="750" r:id="rId19"/>
    <p:sldId id="736" r:id="rId20"/>
    <p:sldId id="747" r:id="rId21"/>
    <p:sldId id="748" r:id="rId22"/>
    <p:sldId id="751" r:id="rId23"/>
  </p:sldIdLst>
  <p:sldSz cx="9906000" cy="6858000" type="A4"/>
  <p:notesSz cx="6807200" cy="9939338"/>
  <p:embeddedFontLst>
    <p:embeddedFont>
      <p:font typeface="새굴림" panose="02030600000101010101" pitchFamily="18" charset="-127"/>
      <p:regular r:id="rId26"/>
    </p:embeddedFont>
    <p:embeddedFont>
      <p:font typeface="HY헤드라인M" panose="02030600000101010101" pitchFamily="18" charset="-127"/>
      <p:regular r:id="rId27"/>
    </p:embeddedFont>
    <p:embeddedFont>
      <p:font typeface="Georgia" panose="02040502050405020303" pitchFamily="18" charset="0"/>
      <p:regular r:id="rId28"/>
      <p:bold r:id="rId29"/>
      <p:italic r:id="rId30"/>
      <p:boldItalic r:id="rId31"/>
    </p:embeddedFont>
    <p:embeddedFont>
      <p:font typeface="맑은 고딕" panose="020B0503020000020004" pitchFamily="50" charset="-127"/>
      <p:regular r:id="rId32"/>
      <p:bold r:id="rId33"/>
    </p:embeddedFont>
    <p:embeddedFont>
      <p:font typeface="휴먼모음T" panose="02030504000101010101" pitchFamily="18" charset="-127"/>
      <p:regular r:id="rId3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C89"/>
    <a:srgbClr val="5A1E20"/>
    <a:srgbClr val="2683DD"/>
    <a:srgbClr val="F45D05"/>
    <a:srgbClr val="FA7226"/>
    <a:srgbClr val="FA6512"/>
    <a:srgbClr val="DD4D07"/>
    <a:srgbClr val="ADADAD"/>
    <a:srgbClr val="4489B4"/>
    <a:srgbClr val="A7A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5" autoAdjust="0"/>
    <p:restoredTop sz="96582" autoAdjust="0"/>
  </p:normalViewPr>
  <p:slideViewPr>
    <p:cSldViewPr>
      <p:cViewPr varScale="1">
        <p:scale>
          <a:sx n="87" d="100"/>
          <a:sy n="87" d="100"/>
        </p:scale>
        <p:origin x="1234" y="77"/>
      </p:cViewPr>
      <p:guideLst>
        <p:guide orient="horz" pos="2432"/>
        <p:guide pos="312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788" y="-96"/>
      </p:cViewPr>
      <p:guideLst>
        <p:guide orient="horz" pos="3129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803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399" y="0"/>
            <a:ext cx="2950802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926"/>
            <a:ext cx="2950803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399" y="9444926"/>
            <a:ext cx="2950802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08457DC-F7AC-4E89-B423-F479FE92EC5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3272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4901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7713" y="781050"/>
            <a:ext cx="5311775" cy="3678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357" y="4679520"/>
            <a:ext cx="5026487" cy="456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4901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ABEEDD5-B852-431A-AC50-FA1D63F327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934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74705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54381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28891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20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57512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21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18378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22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3499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3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41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ChangeArrowheads="1"/>
          </p:cNvSpPr>
          <p:nvPr userDrawn="1"/>
        </p:nvSpPr>
        <p:spPr bwMode="auto">
          <a:xfrm>
            <a:off x="0" y="0"/>
            <a:ext cx="20002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3" name="Line 50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85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400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18300"/>
            <a:ext cx="9906000" cy="16668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030" name="Rectangle 47"/>
          <p:cNvSpPr>
            <a:spLocks noChangeArrowheads="1"/>
          </p:cNvSpPr>
          <p:nvPr userDrawn="1"/>
        </p:nvSpPr>
        <p:spPr bwMode="auto">
          <a:xfrm>
            <a:off x="0" y="0"/>
            <a:ext cx="20002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1031" name="Line 50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381000" y="214313"/>
            <a:ext cx="3665538" cy="3667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800" b="1" smtClean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033" name="제목 1"/>
          <p:cNvSpPr txBox="1">
            <a:spLocks/>
          </p:cNvSpPr>
          <p:nvPr userDrawn="1"/>
        </p:nvSpPr>
        <p:spPr bwMode="auto">
          <a:xfrm>
            <a:off x="495300" y="188913"/>
            <a:ext cx="4457700" cy="29686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endParaRPr lang="ko-KR" altLang="en-US" sz="18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5" r:id="rId1"/>
    <p:sldLayoutId id="2147485196" r:id="rId2"/>
    <p:sldLayoutId id="2147485198" r:id="rId3"/>
    <p:sldLayoutId id="2147485201" r:id="rId4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dsl.kr/" TargetMode="External"/><Relationship Id="rId2" Type="http://schemas.openxmlformats.org/officeDocument/2006/relationships/hyperlink" Target="http://www.kipris.or.kr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88504" y="2204864"/>
            <a:ext cx="455374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제너럴 밸런스</a:t>
            </a:r>
            <a:endParaRPr lang="en-US" altLang="ko-KR" sz="2400" spc="-15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ko-KR" altLang="en-US" sz="33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endParaRPr lang="ko-KR" altLang="en-US" sz="33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9288" y="3212976"/>
            <a:ext cx="4143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+mj-ea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+mj-ea"/>
                <a:cs typeface="Arial" panose="020B0604020202020204" pitchFamily="34" charset="0"/>
              </a:rPr>
              <a:t>General Balance </a:t>
            </a:r>
            <a:r>
              <a:rPr lang="en-US" altLang="ko-KR" dirty="0" err="1">
                <a:solidFill>
                  <a:schemeClr val="bg1"/>
                </a:solidFill>
                <a:latin typeface="+mj-ea"/>
                <a:cs typeface="Arial" panose="020B0604020202020204" pitchFamily="34" charset="0"/>
              </a:rPr>
              <a:t>Decursin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560512" y="5373216"/>
            <a:ext cx="396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1000" u="sng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국가별 </a:t>
            </a:r>
            <a:r>
              <a:rPr lang="ko-KR" altLang="en-US" sz="1000" u="sng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</a:t>
            </a:r>
            <a:r>
              <a:rPr lang="ko-KR" altLang="en-US" sz="1000" u="sng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주시기 </a:t>
            </a:r>
            <a:r>
              <a:rPr lang="ko-KR" altLang="en-US" sz="1000" u="sng" smtClean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바랍니다</a:t>
            </a:r>
            <a:r>
              <a:rPr lang="en-US" altLang="ko-KR" sz="1000" u="sng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u="sng" dirty="0">
              <a:solidFill>
                <a:schemeClr val="bg2">
                  <a:lumMod val="40000"/>
                  <a:lumOff val="6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</a:t>
            </a:r>
            <a:r>
              <a:rPr lang="ko-KR" altLang="en-US" sz="1000" u="sng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교육용 </a:t>
            </a:r>
            <a:r>
              <a:rPr lang="ko-KR" altLang="en-US" sz="1000" u="sng" smtClean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자료입니다</a:t>
            </a:r>
            <a:r>
              <a:rPr lang="en-US" altLang="ko-KR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u="sng" dirty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</a:t>
            </a:r>
            <a:r>
              <a:rPr lang="ko-KR" altLang="en-US" sz="1000" u="sng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해주시기 </a:t>
            </a:r>
            <a:r>
              <a:rPr lang="ko-KR" altLang="en-US" sz="1000" u="sng" smtClean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바랍니다</a:t>
            </a:r>
            <a:r>
              <a:rPr lang="en-US" altLang="ko-KR" sz="1000" u="sng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chemeClr val="bg2">
                  <a:lumMod val="40000"/>
                  <a:lumOff val="6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11"/>
          <p:cNvSpPr txBox="1">
            <a:spLocks noChangeArrowheads="1"/>
          </p:cNvSpPr>
          <p:nvPr/>
        </p:nvSpPr>
        <p:spPr bwMode="auto">
          <a:xfrm>
            <a:off x="525462" y="186532"/>
            <a:ext cx="626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건강기능식품</a:t>
            </a:r>
            <a:r>
              <a:rPr lang="en-US" altLang="ko-KR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식품 과대 광고에 대한 법률</a:t>
            </a:r>
            <a:endParaRPr lang="en-US" altLang="ko-KR" sz="240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149" name="TextBox 20"/>
          <p:cNvSpPr txBox="1">
            <a:spLocks noChangeArrowheads="1"/>
          </p:cNvSpPr>
          <p:nvPr/>
        </p:nvSpPr>
        <p:spPr bwMode="auto">
          <a:xfrm>
            <a:off x="344488" y="6308725"/>
            <a:ext cx="885666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식약청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정책 정보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식품 과대광고 가이드라인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</a:p>
        </p:txBody>
      </p:sp>
      <p:sp>
        <p:nvSpPr>
          <p:cNvPr id="6150" name="TextBox 10"/>
          <p:cNvSpPr txBox="1">
            <a:spLocks noChangeArrowheads="1"/>
          </p:cNvSpPr>
          <p:nvPr/>
        </p:nvSpPr>
        <p:spPr bwMode="auto">
          <a:xfrm>
            <a:off x="581025" y="949325"/>
            <a:ext cx="6264275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823" name="TextBox 9"/>
          <p:cNvSpPr txBox="1">
            <a:spLocks noChangeArrowheads="1"/>
          </p:cNvSpPr>
          <p:nvPr/>
        </p:nvSpPr>
        <p:spPr bwMode="auto">
          <a:xfrm>
            <a:off x="342583" y="2202240"/>
            <a:ext cx="915193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  <a:buFontTx/>
              <a:buAutoNum type="arabicPeriod"/>
            </a:pP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질병의 예방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치료에 효능이 있는 것으로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등을 의약품으로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건강기능식품이 아닌 것을 건강기능식품으로 인식할 우려가 있는 표시 또는 광고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거짓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과장된 표시 또는 광고 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기만하는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업체나 다른 업체의 제품을 비방하는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근거 없이 자기 또는 자기의 식품 등을 다른 영업자나 다른 영업자의 식품 등과 부당하게 비교하는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사행심을 조장하거나 음란한 표현을 사용하여 공중도덕이나 사회윤리를 현저하게 침해하는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영업자 준수 사항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제조시설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부패사행성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조장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위반하여 표시 또는 광고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63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4845341" y="5897094"/>
            <a:ext cx="4500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050" u="sng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50" u="sng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050" u="sng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50" u="sng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828994" y="1589183"/>
            <a:ext cx="3436374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b="1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endParaRPr lang="ko-KR" altLang="en-US" b="1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828993" y="2661577"/>
            <a:ext cx="1827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828993" y="3139643"/>
            <a:ext cx="1827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16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28993" y="3617709"/>
            <a:ext cx="2767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en-US" altLang="ko-KR" sz="16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8994" y="1229536"/>
            <a:ext cx="5308582" cy="412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3200" spc="-3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Decursin</a:t>
            </a:r>
            <a:endParaRPr lang="en-US" altLang="ko-KR" sz="3200" spc="-3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28993" y="4095775"/>
            <a:ext cx="2066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6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8993" y="4573841"/>
            <a:ext cx="2066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 정보</a:t>
            </a:r>
            <a:endParaRPr lang="en-US" altLang="ko-KR" sz="16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89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제품소개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499919" y="1124744"/>
            <a:ext cx="43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데커신</a:t>
            </a: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식품의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유형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내용량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800 mg x 120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(96 g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원료명 및 함량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 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2014-44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 은행잎추출물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코엔자임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Q10,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효모 유래 비타민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D·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B6·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B12·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함유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섭취량 및 섭취방법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정을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충분한 물과 함께 섭취하십시오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463" y="3838135"/>
            <a:ext cx="4176000" cy="29392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시 주의사항</a:t>
            </a:r>
            <a:endParaRPr lang="en-US" altLang="ko-KR" sz="13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소화불량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속쓰림 등이 나타날 수 있습니다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혈액응고방지제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혈당강하제를 복용하시는 분은 의사의 상담 하에 사용하여 주십시오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유아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 및 수유부는 섭취에 주의하십시오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질환이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있거나 의약품 복용 시 전문가와 상담 후 섭취하십시오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특이체질이나 알레르기 체질 등은 개인에 따라 과민반응을 나타낼 수 있으니 성분 확인 후 섭취하십시오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이상사례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 시 섭취를 중단하고 전문가와 상담하시기 바랍니다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유통기한을 확인하시기 바라며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섭취량 및 섭취방법을 준수하시기 바랍니다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용기 내에 들어있는 방습제는 섭취하지 마십시오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190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546623" y="1916832"/>
            <a:ext cx="4428000" cy="583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참당귀추출분말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2014-44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함유</a:t>
            </a:r>
            <a:endParaRPr lang="ko-KR" altLang="en-US" sz="1600" b="1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6622" y="2708920"/>
            <a:ext cx="4428000" cy="583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2014-44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인체적용시험 결과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6623" y="3501008"/>
            <a:ext cx="4428000" cy="583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인지능력 향상을 위해 엄선한 부원료 함유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6623" y="4293096"/>
            <a:ext cx="4428000" cy="583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6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천연색소로 코팅한 타원형 정제</a:t>
            </a:r>
            <a:endParaRPr lang="ko-KR" altLang="en-US" sz="1600" b="1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46623" y="5085184"/>
            <a:ext cx="4428000" cy="583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화학부형제 이산화규소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스테아린산마그네슘 무첨가</a:t>
            </a:r>
          </a:p>
        </p:txBody>
      </p:sp>
    </p:spTree>
    <p:extLst>
      <p:ext uri="{BB962C8B-B14F-4D97-AF65-F5344CB8AC3E}">
        <p14:creationId xmlns:p14="http://schemas.microsoft.com/office/powerpoint/2010/main" val="16360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3168000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</a:t>
            </a:r>
            <a:r>
              <a:rPr lang="ko-KR" altLang="en-US" sz="1900" spc="-15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국내산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(Angelica </a:t>
            </a:r>
            <a:r>
              <a:rPr lang="en-US" altLang="ko-KR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gigas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Nakai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뿌리에서 추출한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참당귀추출분말은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식품의약품안전처로부터 기능성을 인정받은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개별인정형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원료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참당귀의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 중 지표성분으로 알려진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노화로 저하된 인지기능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개선에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도움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줄 수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6" name="타원 15"/>
          <p:cNvSpPr>
            <a:spLocks noChangeAspect="1"/>
          </p:cNvSpPr>
          <p:nvPr/>
        </p:nvSpPr>
        <p:spPr>
          <a:xfrm>
            <a:off x="3452367" y="4077072"/>
            <a:ext cx="1440000" cy="14133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rgbClr val="5A1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2" y="3445064"/>
            <a:ext cx="2441543" cy="2996952"/>
          </a:xfrm>
          <a:prstGeom prst="rect">
            <a:avLst/>
          </a:prstGeom>
        </p:spPr>
      </p:pic>
      <p:cxnSp>
        <p:nvCxnSpPr>
          <p:cNvPr id="17" name="직선 연결선 16"/>
          <p:cNvCxnSpPr/>
          <p:nvPr/>
        </p:nvCxnSpPr>
        <p:spPr bwMode="auto">
          <a:xfrm>
            <a:off x="2720832" y="4783743"/>
            <a:ext cx="720000" cy="0"/>
          </a:xfrm>
          <a:prstGeom prst="line">
            <a:avLst/>
          </a:prstGeom>
          <a:noFill/>
          <a:ln w="12700" cap="flat" cmpd="sng" algn="ctr">
            <a:solidFill>
              <a:srgbClr val="5A1E20"/>
            </a:solidFill>
            <a:prstDash val="sysDot"/>
            <a:round/>
            <a:headEnd type="oval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137999" y="5517232"/>
            <a:ext cx="206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</a:t>
            </a:r>
            <a:r>
              <a:rPr lang="en-US" altLang="ko-KR" sz="12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2014-44</a:t>
            </a:r>
            <a:r>
              <a:rPr lang="ko-KR" altLang="en-US" sz="12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2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spc="-15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일일섭취량 기준 </a:t>
            </a:r>
            <a:r>
              <a:rPr lang="en-US" altLang="ko-KR" sz="12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800 </a:t>
            </a:r>
            <a:r>
              <a:rPr lang="en-US" altLang="ko-KR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mg</a:t>
            </a:r>
            <a:r>
              <a:rPr lang="en-US" altLang="ko-KR" sz="12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15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함유</a:t>
            </a:r>
            <a:endParaRPr lang="ko-KR" altLang="en-US" sz="12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29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3168000" cy="68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262" y="1196752"/>
            <a:ext cx="438610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참당귀란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당귀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(Angelica 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gigas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Nakai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미나리과의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다년생 초본으로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중국산을 당귀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일본산을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왜당귀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한국산을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참당귀라고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부릅니다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우리나라에서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당귀란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참당귀의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뿌리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말하며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약용으로 이용한 역사는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2000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이상 된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것으로 알려져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참당귀는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껍질이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황백색을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띠며 약간 쓴맛이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나고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향기가 뛰어난 것이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특징입니다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b="7988"/>
          <a:stretch/>
        </p:blipFill>
        <p:spPr>
          <a:xfrm>
            <a:off x="586317" y="4221088"/>
            <a:ext cx="422599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3168000" cy="68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262" y="1196752"/>
            <a:ext cx="43861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참당귀의 기능성분</a:t>
            </a:r>
            <a:endParaRPr lang="ko-KR" altLang="en-US" b="1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당귀의 대표적인 성분은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쿠마린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coumarin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계의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데커시놀 안젤레이트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decursinol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angelate)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노다케닌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nodakenin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움벨리페론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(umbelliferon),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베타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시토시테롤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(β-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sitosterol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등이 알려져 있는데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뿌리 추출물에는 데커신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데커시놀 안젤레이트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decursinol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angelate)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약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매우 높은 농도를 함유하며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항산화능을 갖고 있는 것으로 보고되어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4568" y="6237312"/>
            <a:ext cx="382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Decursin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a cytotoxic agent and protein kinase C activator from the root of Angelica </a:t>
            </a:r>
            <a:r>
              <a:rPr lang="en-US" altLang="ko-KR" sz="9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gigas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(Planta Med. 1996 Feb;62(1):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7-9)</a:t>
            </a:r>
            <a:endParaRPr lang="en-US" altLang="ko-KR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50045"/>
          <a:stretch/>
        </p:blipFill>
        <p:spPr>
          <a:xfrm>
            <a:off x="499922" y="4768701"/>
            <a:ext cx="2232000" cy="92518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rcRect t="48924"/>
          <a:stretch/>
        </p:blipFill>
        <p:spPr>
          <a:xfrm>
            <a:off x="2796375" y="4725144"/>
            <a:ext cx="2232000" cy="945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5922" y="5513885"/>
            <a:ext cx="540000" cy="18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900" spc="-150" dirty="0" err="1" smtClean="0">
                <a:solidFill>
                  <a:schemeClr val="tx1"/>
                </a:solidFill>
              </a:rPr>
              <a:t>데커신</a:t>
            </a:r>
            <a:endParaRPr lang="ko-KR" altLang="en-US" sz="900" spc="-15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72375" y="5513885"/>
            <a:ext cx="1080000" cy="18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900" spc="-150" dirty="0" err="1">
                <a:solidFill>
                  <a:schemeClr val="tx1"/>
                </a:solidFill>
              </a:rPr>
              <a:t>데커시놀</a:t>
            </a:r>
            <a:r>
              <a:rPr lang="ko-KR" altLang="en-US" sz="900" spc="-150" dirty="0">
                <a:solidFill>
                  <a:schemeClr val="tx1"/>
                </a:solidFill>
              </a:rPr>
              <a:t> </a:t>
            </a:r>
            <a:r>
              <a:rPr lang="ko-KR" altLang="en-US" sz="900" spc="-150" dirty="0" err="1">
                <a:solidFill>
                  <a:schemeClr val="tx1"/>
                </a:solidFill>
              </a:rPr>
              <a:t>안젤레이트</a:t>
            </a:r>
            <a:endParaRPr lang="ko-KR" altLang="en-US" sz="900" spc="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94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3168000" cy="68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262" y="1196752"/>
            <a:ext cx="438610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 추출방법</a:t>
            </a:r>
          </a:p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참당귀추출분말은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95%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식용 주정으로 추출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 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데커시놀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안젤레이트와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노다케닌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등의 유효성분 함량이 높고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주간의 독성시험으로 추출 안전성을 확보한 원료입니다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6495" y="3163444"/>
            <a:ext cx="4475871" cy="32685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결과 </a:t>
            </a:r>
            <a:r>
              <a:rPr lang="en-US" altLang="ko-KR" sz="1400" dirty="0" smtClean="0"/>
              <a:t>: </a:t>
            </a:r>
            <a:r>
              <a:rPr lang="ko-KR" altLang="en-US" sz="1400" b="0" dirty="0" smtClean="0"/>
              <a:t>당귀에서</a:t>
            </a:r>
            <a:r>
              <a:rPr lang="en-US" altLang="ko-KR" sz="1400" b="0" dirty="0" smtClean="0"/>
              <a:t> </a:t>
            </a:r>
            <a:r>
              <a:rPr lang="en-US" altLang="ko-KR" sz="1400" b="0" dirty="0" err="1" smtClean="0"/>
              <a:t>decursin</a:t>
            </a:r>
            <a:r>
              <a:rPr lang="ko-KR" altLang="en-US" sz="1400" b="0" dirty="0" smtClean="0"/>
              <a:t> 및 </a:t>
            </a:r>
            <a:r>
              <a:rPr lang="en-US" altLang="ko-KR" sz="1400" b="0" dirty="0" err="1" smtClean="0"/>
              <a:t>decursinol</a:t>
            </a:r>
            <a:r>
              <a:rPr lang="en-US" altLang="ko-KR" sz="1400" b="0" dirty="0" smtClean="0"/>
              <a:t> angelate</a:t>
            </a:r>
            <a:r>
              <a:rPr lang="ko-KR" altLang="en-US" sz="1400" b="0" dirty="0" smtClean="0"/>
              <a:t>의 </a:t>
            </a:r>
            <a:r>
              <a:rPr lang="ko-KR" altLang="en-US" sz="1400" b="0" dirty="0" err="1" smtClean="0"/>
              <a:t>추출시</a:t>
            </a:r>
            <a:r>
              <a:rPr lang="ko-KR" altLang="en-US" sz="1400" b="0" dirty="0" smtClean="0"/>
              <a:t> 물과 알코올에서의 추출 효율을 분석한 결과 </a:t>
            </a:r>
            <a:r>
              <a:rPr lang="ko-KR" altLang="en-US" sz="1400" b="0" dirty="0" err="1" smtClean="0"/>
              <a:t>탈이온수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추출시</a:t>
            </a:r>
            <a:r>
              <a:rPr lang="ko-KR" altLang="en-US" sz="1400" b="0" dirty="0" smtClean="0"/>
              <a:t> </a:t>
            </a:r>
            <a:r>
              <a:rPr lang="en-US" altLang="ko-KR" sz="1400" b="0" dirty="0" err="1" smtClean="0"/>
              <a:t>Decursin</a:t>
            </a:r>
            <a:r>
              <a:rPr lang="ko-KR" altLang="en-US" sz="1400" b="0" dirty="0" smtClean="0"/>
              <a:t>은 당귀의 </a:t>
            </a:r>
            <a:r>
              <a:rPr lang="ko-KR" altLang="en-US" sz="1400" b="0" dirty="0" err="1" smtClean="0"/>
              <a:t>건조중량</a:t>
            </a:r>
            <a:r>
              <a:rPr lang="ko-KR" altLang="en-US" sz="1400" b="0" dirty="0" smtClean="0"/>
              <a:t> 대비 </a:t>
            </a:r>
            <a:r>
              <a:rPr lang="en-US" altLang="ko-KR" sz="1400" b="0" dirty="0" smtClean="0"/>
              <a:t>0.182%, </a:t>
            </a:r>
            <a:r>
              <a:rPr lang="en-US" altLang="ko-KR" sz="1400" b="0" dirty="0" err="1" smtClean="0"/>
              <a:t>Decursinol</a:t>
            </a:r>
            <a:r>
              <a:rPr lang="en-US" altLang="ko-KR" sz="1400" b="0" dirty="0" smtClean="0"/>
              <a:t> angelate</a:t>
            </a:r>
            <a:r>
              <a:rPr lang="ko-KR" altLang="en-US" sz="1400" b="0" dirty="0" smtClean="0"/>
              <a:t>는</a:t>
            </a:r>
            <a:r>
              <a:rPr lang="en-US" altLang="ko-KR" sz="1400" b="0" dirty="0" smtClean="0"/>
              <a:t> 0.153%</a:t>
            </a:r>
            <a:r>
              <a:rPr lang="ko-KR" altLang="en-US" sz="1400" b="0" dirty="0" smtClean="0"/>
              <a:t>의 함량을 보였다</a:t>
            </a:r>
            <a:r>
              <a:rPr lang="en-US" altLang="ko-KR" sz="1400" b="0" dirty="0" smtClean="0"/>
              <a:t>. </a:t>
            </a:r>
            <a:r>
              <a:rPr lang="ko-KR" altLang="en-US" sz="1400" b="0" dirty="0" smtClean="0"/>
              <a:t>따라서 물에서는 추출이 거의 일어나지 않음을 알 수 있었다</a:t>
            </a:r>
            <a:r>
              <a:rPr lang="en-US" altLang="ko-KR" sz="1400" b="0" dirty="0" smtClean="0"/>
              <a:t>. </a:t>
            </a:r>
            <a:r>
              <a:rPr lang="ko-KR" altLang="en-US" sz="1400" b="0" dirty="0" smtClean="0"/>
              <a:t>반면 </a:t>
            </a:r>
            <a:r>
              <a:rPr lang="en-US" altLang="ko-KR" sz="1400" b="0" dirty="0" smtClean="0"/>
              <a:t>100% </a:t>
            </a:r>
            <a:r>
              <a:rPr lang="ko-KR" altLang="en-US" sz="1400" b="0" dirty="0" err="1" smtClean="0"/>
              <a:t>에틸알콜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추출시</a:t>
            </a:r>
            <a:r>
              <a:rPr lang="ko-KR" altLang="en-US" sz="1400" b="0" dirty="0" smtClean="0"/>
              <a:t> </a:t>
            </a:r>
            <a:r>
              <a:rPr lang="en-US" altLang="ko-KR" sz="1400" b="0" dirty="0" err="1" smtClean="0"/>
              <a:t>decursin</a:t>
            </a:r>
            <a:r>
              <a:rPr lang="en-US" altLang="ko-KR" sz="1400" b="0" dirty="0" smtClean="0"/>
              <a:t> 3.341%, </a:t>
            </a:r>
            <a:r>
              <a:rPr lang="en-US" altLang="ko-KR" sz="1400" b="0" dirty="0" err="1" smtClean="0"/>
              <a:t>decursinol</a:t>
            </a:r>
            <a:r>
              <a:rPr lang="en-US" altLang="ko-KR" sz="1400" b="0" dirty="0" smtClean="0"/>
              <a:t> angelate 2.778%</a:t>
            </a:r>
            <a:r>
              <a:rPr lang="ko-KR" altLang="en-US" sz="1400" b="0" dirty="0" smtClean="0"/>
              <a:t>이였고</a:t>
            </a:r>
            <a:r>
              <a:rPr lang="en-US" altLang="ko-KR" sz="1400" b="0" dirty="0" smtClean="0"/>
              <a:t>, 50% </a:t>
            </a:r>
            <a:r>
              <a:rPr lang="ko-KR" altLang="en-US" sz="1400" b="0" dirty="0" err="1" smtClean="0"/>
              <a:t>에틸알콜이</a:t>
            </a:r>
            <a:r>
              <a:rPr lang="en-US" altLang="ko-KR" sz="1400" b="0" dirty="0" smtClean="0"/>
              <a:t> 3.142%, 2.547%</a:t>
            </a:r>
            <a:r>
              <a:rPr lang="ko-KR" altLang="en-US" sz="1400" b="0" dirty="0" err="1" smtClean="0"/>
              <a:t>순이였다</a:t>
            </a:r>
            <a:r>
              <a:rPr lang="en-US" altLang="ko-KR" sz="1400" b="0" dirty="0" smtClean="0"/>
              <a:t>. </a:t>
            </a:r>
            <a:r>
              <a:rPr lang="ko-KR" altLang="en-US" sz="1400" b="0" dirty="0" smtClean="0"/>
              <a:t>따라서 </a:t>
            </a:r>
            <a:r>
              <a:rPr lang="ko-KR" altLang="en-US" sz="1400" b="0" dirty="0" err="1" smtClean="0"/>
              <a:t>에틸알콜과</a:t>
            </a:r>
            <a:r>
              <a:rPr lang="ko-KR" altLang="en-US" sz="1400" b="0" dirty="0" smtClean="0"/>
              <a:t> 같은 유기용매에 의한 추출 방법이 </a:t>
            </a:r>
            <a:r>
              <a:rPr lang="en-US" altLang="ko-KR" sz="1400" b="0" dirty="0" err="1" smtClean="0"/>
              <a:t>decursin</a:t>
            </a:r>
            <a:r>
              <a:rPr lang="en-US" altLang="ko-KR" sz="1400" b="0" dirty="0" smtClean="0"/>
              <a:t> </a:t>
            </a:r>
            <a:r>
              <a:rPr lang="ko-KR" altLang="en-US" sz="1400" b="0" dirty="0" smtClean="0"/>
              <a:t>및 </a:t>
            </a:r>
            <a:r>
              <a:rPr lang="en-US" altLang="ko-KR" sz="1400" b="0" dirty="0" err="1" smtClean="0"/>
              <a:t>decursinol</a:t>
            </a:r>
            <a:r>
              <a:rPr lang="en-US" altLang="ko-KR" sz="1400" b="0" dirty="0" smtClean="0"/>
              <a:t> angelate</a:t>
            </a:r>
            <a:r>
              <a:rPr lang="ko-KR" altLang="en-US" sz="1400" b="0" dirty="0" smtClean="0"/>
              <a:t>의 효율적인 대량 추출 공정으로 적합할 것으로 사료된다</a:t>
            </a:r>
            <a:r>
              <a:rPr lang="en-US" altLang="ko-KR" sz="1400" b="0" dirty="0" smtClean="0"/>
              <a:t>. </a:t>
            </a:r>
            <a:endParaRPr lang="en-US" altLang="ko-KR" sz="900" b="0" dirty="0"/>
          </a:p>
          <a:p>
            <a:pPr algn="just"/>
            <a:r>
              <a:rPr lang="en-US" altLang="ko-KR" sz="900" b="0" dirty="0" smtClean="0"/>
              <a:t>[</a:t>
            </a:r>
            <a:r>
              <a:rPr lang="ko-KR" altLang="en-US" sz="900" b="0" dirty="0" smtClean="0"/>
              <a:t>출처</a:t>
            </a:r>
            <a:r>
              <a:rPr lang="en-US" altLang="ko-KR" sz="900" b="0" dirty="0"/>
              <a:t>] </a:t>
            </a:r>
            <a:r>
              <a:rPr lang="en-US" altLang="ko-KR" sz="900" b="0" dirty="0" smtClean="0"/>
              <a:t>HPLC Analysis and Extraction Methods of </a:t>
            </a:r>
            <a:r>
              <a:rPr lang="en-US" altLang="ko-KR" sz="900" b="0" dirty="0" err="1" smtClean="0"/>
              <a:t>Decursin</a:t>
            </a:r>
            <a:r>
              <a:rPr lang="en-US" altLang="ko-KR" sz="900" b="0" dirty="0" smtClean="0"/>
              <a:t> and </a:t>
            </a:r>
            <a:r>
              <a:rPr lang="en-US" altLang="ko-KR" sz="900" b="0" dirty="0" err="1" smtClean="0"/>
              <a:t>Decursinol</a:t>
            </a:r>
            <a:r>
              <a:rPr lang="en-US" altLang="ko-KR" sz="900" b="0" dirty="0" smtClean="0"/>
              <a:t> Angelate in </a:t>
            </a:r>
            <a:r>
              <a:rPr lang="en-US" altLang="ko-KR" sz="900" b="0" i="1" dirty="0" smtClean="0"/>
              <a:t>Angelica </a:t>
            </a:r>
            <a:r>
              <a:rPr lang="en-US" altLang="ko-KR" sz="900" b="0" i="1" dirty="0" err="1" smtClean="0"/>
              <a:t>gigas</a:t>
            </a:r>
            <a:r>
              <a:rPr lang="en-US" altLang="ko-KR" sz="900" b="0" i="1" dirty="0" smtClean="0"/>
              <a:t> </a:t>
            </a:r>
            <a:r>
              <a:rPr lang="en-US" altLang="ko-KR" sz="900" b="0" dirty="0" smtClean="0"/>
              <a:t>Roots (Kor. J. </a:t>
            </a:r>
            <a:r>
              <a:rPr lang="en-US" altLang="ko-KR" sz="900" b="0" dirty="0" err="1" smtClean="0"/>
              <a:t>Pharmacogn</a:t>
            </a:r>
            <a:r>
              <a:rPr lang="en-US" altLang="ko-KR" sz="900" b="0" dirty="0" smtClean="0"/>
              <a:t>. 2003;34(3):201-205)</a:t>
            </a:r>
            <a:endParaRPr lang="en-US" altLang="ko-KR" sz="900" b="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815" y="698992"/>
            <a:ext cx="3456384" cy="255306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850" y="4492878"/>
            <a:ext cx="4434915" cy="229770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056" y="3329947"/>
            <a:ext cx="3854932" cy="1085042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7545288" y="3549149"/>
            <a:ext cx="936104" cy="815955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86182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인체적용시험 결과</a:t>
            </a:r>
            <a:endParaRPr lang="en-US" altLang="ko-KR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845314" y="2492896"/>
            <a:ext cx="3708000" cy="3954000"/>
            <a:chOff x="4718768" y="2919691"/>
            <a:chExt cx="3708000" cy="395400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8768" y="4791691"/>
              <a:ext cx="3708000" cy="2082000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8768" y="2919691"/>
              <a:ext cx="3708000" cy="18720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487909" y="5012968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 smtClean="0">
                  <a:solidFill>
                    <a:schemeClr val="bg1"/>
                  </a:solidFill>
                </a:rPr>
                <a:t>21.52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38222" y="5497223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 smtClean="0">
                  <a:solidFill>
                    <a:schemeClr val="bg1"/>
                  </a:solidFill>
                </a:rPr>
                <a:t>17.04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38222" y="5012968"/>
              <a:ext cx="540000" cy="216000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 smtClean="0"/>
                <a:t>21.32</a:t>
              </a:r>
              <a:endParaRPr lang="ko-KR" altLang="en-US" sz="900" b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487909" y="5366852"/>
              <a:ext cx="540000" cy="216000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 smtClean="0"/>
                <a:t>20.21</a:t>
              </a:r>
              <a:endParaRPr lang="ko-KR" altLang="en-US" sz="900" b="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87909" y="3135507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 smtClean="0">
                  <a:solidFill>
                    <a:schemeClr val="bg1"/>
                  </a:solidFill>
                </a:rPr>
                <a:t>16.74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8222" y="3639563"/>
              <a:ext cx="540000" cy="253916"/>
            </a:xfrm>
            <a:prstGeom prst="rect">
              <a:avLst/>
            </a:prstGeom>
            <a:solidFill>
              <a:srgbClr val="5A1E20">
                <a:alpha val="77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1050" dirty="0" smtClean="0">
                  <a:solidFill>
                    <a:schemeClr val="bg1"/>
                  </a:solidFill>
                </a:rPr>
                <a:t>12.32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38222" y="3279547"/>
              <a:ext cx="540000" cy="230832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 smtClean="0"/>
                <a:t>13.14</a:t>
              </a:r>
              <a:endParaRPr lang="ko-KR" altLang="en-US" sz="900" b="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87909" y="3561399"/>
              <a:ext cx="540000" cy="230832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1100" b="1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sz="900" b="0" dirty="0" smtClean="0"/>
                <a:t>14.28</a:t>
              </a:r>
              <a:endParaRPr lang="ko-KR" altLang="en-US" sz="900" b="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평소 기억장애를 느끼는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55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 이상의 남녀를 대상으로 참당귀추출분말을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주간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800 mg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씩 섭취시킨 결과 인지 기능에 대한 개선 관련 지표에서 대조군 대비 유의적으로 개선됨을 확인했습니다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08584" y="6316636"/>
            <a:ext cx="33957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Three Month Placebo-Controlled Clinical Trial of INM 176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 the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Old Aged Subjects with Memory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Impairment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pl-PL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 Korean Neuropsychiatr Assoc 2003:42(2);254-262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443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499923" y="4307243"/>
            <a:ext cx="4392444" cy="25061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인체적용시험 결과</a:t>
            </a:r>
            <a:endParaRPr lang="en-US" altLang="ko-KR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6145" y="4370040"/>
            <a:ext cx="4140000" cy="24622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대상 </a:t>
            </a:r>
            <a:r>
              <a:rPr lang="en-US" altLang="ko-KR" sz="1000" dirty="0" smtClean="0"/>
              <a:t>: </a:t>
            </a:r>
            <a:r>
              <a:rPr lang="en-US" altLang="ko-KR" sz="1000" b="0" dirty="0" smtClean="0"/>
              <a:t>55</a:t>
            </a:r>
            <a:r>
              <a:rPr lang="ko-KR" altLang="en-US" sz="1000" b="0" smtClean="0"/>
              <a:t>세 이상의 스스로 기억력 장애가 있다고 느끼는 남녀 노인</a:t>
            </a:r>
            <a:r>
              <a:rPr lang="en-US" altLang="ko-KR" sz="1000" b="0" dirty="0" smtClean="0"/>
              <a:t>(n=299) </a:t>
            </a:r>
            <a:r>
              <a:rPr lang="ko-KR" altLang="en-US" sz="1000" b="0" smtClean="0"/>
              <a:t>중 </a:t>
            </a:r>
            <a:r>
              <a:rPr lang="en-US" altLang="ko-KR" sz="1000" b="0" dirty="0" smtClean="0"/>
              <a:t>K-MMSE(</a:t>
            </a:r>
            <a:r>
              <a:rPr lang="ko-KR" altLang="en-US" sz="1000" b="0" smtClean="0"/>
              <a:t>한국판 인지기능검사</a:t>
            </a:r>
            <a:r>
              <a:rPr lang="en-US" altLang="ko-KR" sz="1000" b="0" dirty="0" smtClean="0"/>
              <a:t>, Korean Mini-Mental State Examination) 25</a:t>
            </a:r>
            <a:r>
              <a:rPr lang="ko-KR" altLang="en-US" sz="1000" b="0" smtClean="0"/>
              <a:t>점 이하 또는</a:t>
            </a:r>
            <a:r>
              <a:rPr lang="en-US" altLang="ko-KR" sz="1000" b="0" dirty="0" smtClean="0"/>
              <a:t> 7</a:t>
            </a:r>
            <a:r>
              <a:rPr lang="ko-KR" altLang="en-US" sz="1000" b="0" smtClean="0"/>
              <a:t>분 선별 검사</a:t>
            </a:r>
            <a:r>
              <a:rPr lang="en-US" altLang="ko-KR" sz="1000" b="0" dirty="0" smtClean="0"/>
              <a:t> </a:t>
            </a:r>
            <a:r>
              <a:rPr lang="ko-KR" altLang="en-US" sz="1000" b="0" smtClean="0"/>
              <a:t>결과 알쯔하이머형 치매에 대한 고 위험군 집단에 속한 사람 선정</a:t>
            </a:r>
            <a:r>
              <a:rPr lang="en-US" altLang="ko-KR" sz="1000" b="0" dirty="0" smtClean="0"/>
              <a:t>(n=147), </a:t>
            </a:r>
            <a:r>
              <a:rPr lang="ko-KR" altLang="en-US" sz="1000" b="0"/>
              <a:t>정신과 의사의 개별 면담을 통해 연구 대상자 총 </a:t>
            </a:r>
            <a:r>
              <a:rPr lang="en-US" altLang="ko-KR" sz="1000" b="0" dirty="0"/>
              <a:t>92</a:t>
            </a:r>
            <a:r>
              <a:rPr lang="ko-KR" altLang="en-US" sz="1000" b="0" smtClean="0"/>
              <a:t>명 선정</a:t>
            </a:r>
            <a:endParaRPr lang="en-US" altLang="ko-KR" sz="1000" b="0" dirty="0" smtClean="0"/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조건 </a:t>
            </a:r>
            <a:r>
              <a:rPr lang="en-US" altLang="ko-KR" sz="1000" dirty="0" smtClean="0"/>
              <a:t>: </a:t>
            </a:r>
            <a:r>
              <a:rPr lang="en-US" altLang="ko-KR" sz="1000" b="0" dirty="0"/>
              <a:t>12</a:t>
            </a:r>
            <a:r>
              <a:rPr lang="ko-KR" altLang="en-US" sz="1000" b="0"/>
              <a:t>주간 </a:t>
            </a:r>
            <a:r>
              <a:rPr lang="en-US" altLang="ko-KR" sz="1000" b="0" dirty="0"/>
              <a:t>INM 176 </a:t>
            </a:r>
            <a:r>
              <a:rPr lang="ko-KR" altLang="en-US" sz="1000" b="0"/>
              <a:t>이중</a:t>
            </a:r>
            <a:r>
              <a:rPr lang="en-US" altLang="ko-KR" sz="1000" b="0" dirty="0"/>
              <a:t>-</a:t>
            </a:r>
            <a:r>
              <a:rPr lang="ko-KR" altLang="en-US" sz="1000" b="0"/>
              <a:t>맹검 </a:t>
            </a:r>
            <a:r>
              <a:rPr lang="ko-KR" altLang="en-US" sz="1000" b="0" smtClean="0"/>
              <a:t>위약통제로 임상시험 설계</a:t>
            </a:r>
            <a:r>
              <a:rPr lang="en-US" altLang="ko-KR" sz="1000" b="0" dirty="0" smtClean="0"/>
              <a:t>, </a:t>
            </a:r>
            <a:r>
              <a:rPr lang="ko-KR" altLang="en-US" sz="1000" b="0"/>
              <a:t>참당귀추출분말</a:t>
            </a:r>
            <a:r>
              <a:rPr lang="en-US" altLang="ko-KR" sz="1000" b="0" dirty="0" smtClean="0"/>
              <a:t> </a:t>
            </a:r>
            <a:r>
              <a:rPr lang="ko-KR" altLang="en-US" sz="1000" b="0"/>
              <a:t>처치집단에 대하여는 </a:t>
            </a:r>
            <a:r>
              <a:rPr lang="en-US" altLang="ko-KR" sz="1000" b="0" dirty="0" smtClean="0"/>
              <a:t>400 </a:t>
            </a:r>
            <a:r>
              <a:rPr lang="en-US" altLang="ko-KR" sz="1000" b="0" dirty="0"/>
              <a:t>mg </a:t>
            </a:r>
            <a:r>
              <a:rPr lang="ko-KR" altLang="en-US" sz="1000" b="0" smtClean="0"/>
              <a:t>씩 하루 </a:t>
            </a:r>
            <a:r>
              <a:rPr lang="en-US" altLang="ko-KR" sz="1000" b="0" dirty="0"/>
              <a:t>2</a:t>
            </a:r>
            <a:r>
              <a:rPr lang="ko-KR" altLang="en-US" sz="1000" b="0"/>
              <a:t>회</a:t>
            </a:r>
            <a:r>
              <a:rPr lang="en-US" altLang="ko-KR" sz="1000" b="0" dirty="0" smtClean="0"/>
              <a:t>(</a:t>
            </a:r>
            <a:r>
              <a:rPr lang="ko-KR" altLang="en-US" sz="1000" b="0" smtClean="0"/>
              <a:t>하루 </a:t>
            </a:r>
            <a:r>
              <a:rPr lang="ko-KR" altLang="en-US" sz="1000" b="0"/>
              <a:t>총량 </a:t>
            </a:r>
            <a:r>
              <a:rPr lang="en-US" altLang="ko-KR" sz="1000" b="0" dirty="0"/>
              <a:t>800 mg) 3</a:t>
            </a:r>
            <a:r>
              <a:rPr lang="ko-KR" altLang="en-US" sz="1000" b="0"/>
              <a:t>개월 간 </a:t>
            </a:r>
            <a:r>
              <a:rPr lang="ko-KR" altLang="en-US" sz="1000" b="0" smtClean="0"/>
              <a:t>투여</a:t>
            </a:r>
            <a:r>
              <a:rPr lang="en-US" altLang="ko-KR" sz="1000" b="0" dirty="0" smtClean="0"/>
              <a:t>, </a:t>
            </a:r>
            <a:r>
              <a:rPr lang="ko-KR" altLang="en-US" sz="1000" b="0"/>
              <a:t>위약 처치집단에 대하여는 </a:t>
            </a:r>
            <a:r>
              <a:rPr lang="ko-KR" altLang="en-US" sz="1000" b="0" smtClean="0"/>
              <a:t>참당귀추출분말과 </a:t>
            </a:r>
            <a:r>
              <a:rPr lang="ko-KR" altLang="en-US" sz="1000" b="0"/>
              <a:t>비슷한 </a:t>
            </a:r>
            <a:r>
              <a:rPr lang="ko-KR" altLang="en-US" sz="1000" b="0" smtClean="0"/>
              <a:t>향과 </a:t>
            </a:r>
            <a:r>
              <a:rPr lang="ko-KR" altLang="en-US" sz="1000" b="0" dirty="0"/>
              <a:t>색깔을 가지는 소화제 </a:t>
            </a:r>
            <a:r>
              <a:rPr lang="ko-KR" altLang="en-US" sz="1000" b="0"/>
              <a:t>성분을 </a:t>
            </a:r>
            <a:r>
              <a:rPr lang="ko-KR" altLang="en-US" sz="1000" b="0" smtClean="0"/>
              <a:t>투여</a:t>
            </a:r>
            <a:endParaRPr lang="en-US" altLang="ko-KR" sz="1000" b="0" dirty="0" smtClean="0"/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결과 </a:t>
            </a:r>
            <a:r>
              <a:rPr lang="en-US" altLang="ko-KR" sz="1000" dirty="0" smtClean="0"/>
              <a:t>: </a:t>
            </a:r>
          </a:p>
          <a:p>
            <a:pPr algn="just">
              <a:lnSpc>
                <a:spcPct val="100000"/>
              </a:lnSpc>
            </a:pPr>
            <a:r>
              <a:rPr lang="en-US" altLang="ko-KR" sz="1000" b="0" dirty="0"/>
              <a:t>- GDS : </a:t>
            </a:r>
            <a:r>
              <a:rPr lang="ko-KR" altLang="en-US" sz="1000" b="0"/>
              <a:t>위약 그룹이 시험 전 </a:t>
            </a:r>
            <a:r>
              <a:rPr lang="en-US" altLang="ko-KR" sz="1000" b="0" dirty="0"/>
              <a:t>14.28</a:t>
            </a:r>
            <a:r>
              <a:rPr lang="ko-KR" altLang="en-US" sz="1000" b="0"/>
              <a:t>에서 </a:t>
            </a:r>
            <a:r>
              <a:rPr lang="en-US" altLang="ko-KR" sz="1000" b="0" dirty="0"/>
              <a:t>13.14</a:t>
            </a:r>
            <a:r>
              <a:rPr lang="ko-KR" altLang="en-US" sz="1000" b="0"/>
              <a:t>로 별 변화가 없었으나</a:t>
            </a:r>
            <a:r>
              <a:rPr lang="en-US" altLang="ko-KR" sz="1000" b="0" dirty="0"/>
              <a:t>, </a:t>
            </a:r>
            <a:r>
              <a:rPr lang="ko-KR" altLang="en-US" sz="1000" b="0"/>
              <a:t>투약 그룹은 </a:t>
            </a:r>
            <a:r>
              <a:rPr lang="en-US" altLang="ko-KR" sz="1000" b="0" dirty="0"/>
              <a:t>16.74</a:t>
            </a:r>
            <a:r>
              <a:rPr lang="ko-KR" altLang="en-US" sz="1000" b="0"/>
              <a:t>에서 </a:t>
            </a:r>
            <a:r>
              <a:rPr lang="en-US" altLang="ko-KR" sz="1000" b="0" dirty="0"/>
              <a:t>12.32</a:t>
            </a:r>
            <a:r>
              <a:rPr lang="ko-KR" altLang="en-US" sz="1000" b="0"/>
              <a:t>로 개선</a:t>
            </a:r>
          </a:p>
          <a:p>
            <a:pPr algn="just">
              <a:lnSpc>
                <a:spcPct val="100000"/>
              </a:lnSpc>
            </a:pPr>
            <a:r>
              <a:rPr lang="en-US" altLang="ko-KR" sz="1000" b="0" dirty="0" smtClean="0"/>
              <a:t>- ADAS-Cog : </a:t>
            </a:r>
            <a:r>
              <a:rPr lang="ko-KR" altLang="en-US" sz="1000" b="0" smtClean="0"/>
              <a:t>위약 </a:t>
            </a:r>
            <a:r>
              <a:rPr lang="ko-KR" altLang="en-US" sz="1000" b="0"/>
              <a:t>그룹이 시험 전 </a:t>
            </a:r>
            <a:r>
              <a:rPr lang="en-US" altLang="ko-KR" sz="1000" b="0" dirty="0"/>
              <a:t>20.21</a:t>
            </a:r>
            <a:r>
              <a:rPr lang="ko-KR" altLang="en-US" sz="1000" b="0"/>
              <a:t>에서 </a:t>
            </a:r>
            <a:r>
              <a:rPr lang="en-US" altLang="ko-KR" sz="1000" b="0" dirty="0"/>
              <a:t>21.32</a:t>
            </a:r>
            <a:r>
              <a:rPr lang="ko-KR" altLang="en-US" sz="1000" b="0"/>
              <a:t>로 악화된 반면</a:t>
            </a:r>
            <a:r>
              <a:rPr lang="en-US" altLang="ko-KR" sz="1000" b="0" dirty="0"/>
              <a:t>, </a:t>
            </a:r>
            <a:r>
              <a:rPr lang="ko-KR" altLang="en-US" sz="1000" b="0"/>
              <a:t>투약 그룹은 </a:t>
            </a:r>
            <a:r>
              <a:rPr lang="en-US" altLang="ko-KR" sz="1000" b="0" dirty="0"/>
              <a:t>21.52</a:t>
            </a:r>
            <a:r>
              <a:rPr lang="ko-KR" altLang="en-US" sz="1000" b="0"/>
              <a:t>에서 </a:t>
            </a:r>
            <a:r>
              <a:rPr lang="en-US" altLang="ko-KR" sz="1000" b="0" dirty="0"/>
              <a:t>17.04</a:t>
            </a:r>
            <a:r>
              <a:rPr lang="ko-KR" altLang="en-US" sz="1000" b="0"/>
              <a:t>로 개선</a:t>
            </a:r>
          </a:p>
          <a:p>
            <a:pPr algn="r">
              <a:lnSpc>
                <a:spcPct val="100000"/>
              </a:lnSpc>
            </a:pPr>
            <a:endParaRPr lang="en-US" altLang="ko-KR" sz="500" b="0" dirty="0" smtClean="0"/>
          </a:p>
          <a:p>
            <a:pPr algn="r">
              <a:lnSpc>
                <a:spcPct val="100000"/>
              </a:lnSpc>
            </a:pPr>
            <a:r>
              <a:rPr lang="en-US" altLang="ko-KR" sz="900" b="0" dirty="0" smtClean="0"/>
              <a:t>* </a:t>
            </a:r>
            <a:r>
              <a:rPr lang="ko-KR" altLang="en-US" sz="900" b="0" smtClean="0"/>
              <a:t>시험 결과가 모든 사람에게 동일하게 적용되는 것은 아님</a:t>
            </a:r>
            <a:endParaRPr lang="ko-KR" altLang="en-US" sz="900" b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62" y="1196752"/>
            <a:ext cx="4384800" cy="30762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05262" y="3937911"/>
            <a:ext cx="24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900" dirty="0" smtClean="0"/>
              <a:t>* ADAS-Cog </a:t>
            </a:r>
            <a:r>
              <a:rPr lang="en-US" altLang="ko-KR" sz="900" b="0" dirty="0"/>
              <a:t>: </a:t>
            </a:r>
            <a:r>
              <a:rPr lang="ko-KR" altLang="en-US" sz="900" b="0"/>
              <a:t>알츠하이머 인지기능평가검사</a:t>
            </a:r>
            <a:endParaRPr lang="en-US" altLang="ko-KR" sz="900" b="0" dirty="0" smtClean="0"/>
          </a:p>
          <a:p>
            <a:pPr>
              <a:lnSpc>
                <a:spcPct val="100000"/>
              </a:lnSpc>
            </a:pPr>
            <a:r>
              <a:rPr lang="en-US" altLang="ko-KR" sz="900" dirty="0" smtClean="0"/>
              <a:t>* GDS </a:t>
            </a:r>
            <a:r>
              <a:rPr lang="en-US" altLang="ko-KR" sz="900" b="0" dirty="0"/>
              <a:t>: </a:t>
            </a:r>
            <a:r>
              <a:rPr lang="ko-KR" altLang="en-US" sz="900" b="0" smtClean="0"/>
              <a:t>노인 우울 척도</a:t>
            </a:r>
            <a:endParaRPr lang="en-US" altLang="ko-KR" sz="900" b="0" dirty="0"/>
          </a:p>
        </p:txBody>
      </p:sp>
      <p:sp>
        <p:nvSpPr>
          <p:cNvPr id="7" name="직사각형 6"/>
          <p:cNvSpPr/>
          <p:nvPr/>
        </p:nvSpPr>
        <p:spPr bwMode="auto">
          <a:xfrm>
            <a:off x="2072680" y="2492896"/>
            <a:ext cx="1224136" cy="216024"/>
          </a:xfrm>
          <a:prstGeom prst="rect">
            <a:avLst/>
          </a:prstGeom>
          <a:solidFill>
            <a:srgbClr val="5A1E20">
              <a:alpha val="42000"/>
            </a:s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2072680" y="3215403"/>
            <a:ext cx="1224136" cy="216024"/>
          </a:xfrm>
          <a:prstGeom prst="rect">
            <a:avLst/>
          </a:prstGeom>
          <a:solidFill>
            <a:srgbClr val="5A1E20">
              <a:alpha val="42000"/>
            </a:s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209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연구 결과와 성과</a:t>
            </a:r>
            <a:endParaRPr lang="en-US" altLang="ko-KR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262" y="1196752"/>
            <a:ext cx="438610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데커신에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대한 다양한 연구 결과와 성과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논문 검색 사이트와 특허 정보검색 사이트에서 찾아보실 수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0828" y="4715018"/>
            <a:ext cx="40930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특허정보넷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키프리스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http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://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www.kipris.or.kr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>
            <a:hlinkClick r:id="rId2"/>
          </p:cNvPr>
          <p:cNvSpPr txBox="1"/>
          <p:nvPr/>
        </p:nvSpPr>
        <p:spPr>
          <a:xfrm>
            <a:off x="506262" y="2420887"/>
            <a:ext cx="43861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국가과학기술정보센터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http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://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www.ndsl.kr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62" y="2952204"/>
            <a:ext cx="4384800" cy="427399"/>
          </a:xfrm>
          <a:prstGeom prst="rect">
            <a:avLst/>
          </a:prstGeom>
          <a:ln>
            <a:noFill/>
          </a:ln>
        </p:spPr>
      </p:pic>
      <p:sp>
        <p:nvSpPr>
          <p:cNvPr id="5" name="직사각형 4"/>
          <p:cNvSpPr/>
          <p:nvPr/>
        </p:nvSpPr>
        <p:spPr bwMode="auto">
          <a:xfrm>
            <a:off x="2612976" y="3379603"/>
            <a:ext cx="2160000" cy="325410"/>
          </a:xfrm>
          <a:prstGeom prst="rect">
            <a:avLst/>
          </a:prstGeom>
          <a:solidFill>
            <a:schemeClr val="bg1"/>
          </a:solidFill>
          <a:ln w="28575">
            <a:solidFill>
              <a:srgbClr val="2683DD"/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ko-KR" altLang="en-US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참당귀</a:t>
            </a:r>
            <a:endParaRPr lang="ko-KR" altLang="en-US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hlinkClick r:id="rId2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28" y="5301208"/>
            <a:ext cx="4384800" cy="1310173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 bwMode="auto">
          <a:xfrm>
            <a:off x="2612976" y="3830824"/>
            <a:ext cx="2160000" cy="325410"/>
          </a:xfrm>
          <a:prstGeom prst="rect">
            <a:avLst/>
          </a:prstGeom>
          <a:solidFill>
            <a:schemeClr val="bg1"/>
          </a:solidFill>
          <a:ln w="28575">
            <a:solidFill>
              <a:srgbClr val="2683DD"/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ko-KR" altLang="en-US" b="1" dirty="0" err="1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</a:t>
            </a:r>
            <a:endParaRPr lang="ko-KR" altLang="en-US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1712640" y="6165304"/>
            <a:ext cx="792088" cy="2880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23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엄선한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제너럴 밸런스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데커신은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인지능력 향상을 위해 엄선한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은행잎추출물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코엔자임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효모 유래 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B12·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D·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셀렌을 함유하고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30771" y="2878568"/>
            <a:ext cx="972000" cy="954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25" name="타원 24"/>
          <p:cNvSpPr/>
          <p:nvPr/>
        </p:nvSpPr>
        <p:spPr>
          <a:xfrm>
            <a:off x="630771" y="4632977"/>
            <a:ext cx="972000" cy="954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68771" y="3954020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은행잎추출물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8771" y="5703059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/>
              <a:t>코엔자임</a:t>
            </a:r>
            <a:r>
              <a:rPr lang="en-US" altLang="ko-KR" sz="1000" dirty="0"/>
              <a:t>Q10</a:t>
            </a:r>
            <a:endParaRPr lang="ko-KR" alt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1794238" y="2492896"/>
            <a:ext cx="3098129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은행나무는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천만년 전인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고생대에 출현해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지금까지 살아온 생명력이 긴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나무입니다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진화론 창시자 찰스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다윈은 은행나무를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‘살아있는 화석’이라고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불렀습니다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은행잎 추출물은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혈소판 응집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혈액 점성의 유의적 감소와 기억력 개선에 도움을 주는 것으로 알려진 플라보놀 배당체를 주성분으로 하는 항산화 물질로 식약처로부터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안정성을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인정받았습니다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238" y="4437112"/>
            <a:ext cx="3098129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1957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미국의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Frederick Crane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박사가 최초로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발견한 코엔자임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대표적인 항산화 성분입니다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코엔자임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식약처로부터 항산화와 혈압 감소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기능성을 인정받은 원료로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체력과 혈행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 관리가 필요한 소비자들의 신체 나이 개선에 도움을 줄 수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4238" y="6020914"/>
            <a:ext cx="3098129" cy="25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</a:t>
            </a: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한함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6279703"/>
            <a:ext cx="4619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알고먹자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혈행 개선하는 ‘은행잎추출물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문화저널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21</a:t>
            </a:r>
            <a:endParaRPr lang="en-US" altLang="ko-KR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젊어지고 싶다면 ‘</a:t>
            </a:r>
            <a:r>
              <a:rPr lang="ko-KR" altLang="en-US" sz="10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코엔자임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Q10’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하이닥</a:t>
            </a:r>
            <a:endParaRPr lang="en-US" altLang="ko-KR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76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엄선한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제너럴 밸런스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데커신은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인지능력 향상을 위해 엄선한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은행잎추출물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코엔자임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효모 유래 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B12·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D·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셀렌을 함유하고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4238" y="6020914"/>
            <a:ext cx="3098129" cy="25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</a:t>
            </a: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한함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6279703"/>
            <a:ext cx="4619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빨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 ‘비타민 요리’로 면역력 높여라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문화일보</a:t>
            </a:r>
            <a:endParaRPr lang="en-US" altLang="ko-KR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/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 작동시키는 열쇠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B…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식품으로 챙기려면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헬스조선</a:t>
            </a:r>
            <a:endParaRPr lang="en-US" altLang="ko-KR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30771" y="2878568"/>
            <a:ext cx="972000" cy="954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ko-KR" altLang="en-US" sz="105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8771" y="3954020"/>
            <a:ext cx="12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건조효모 유래</a:t>
            </a:r>
          </a:p>
          <a:p>
            <a:r>
              <a:rPr lang="ko-KR" altLang="en-US" sz="1000" dirty="0" smtClean="0"/>
              <a:t>비타민</a:t>
            </a:r>
            <a:r>
              <a:rPr lang="en-US" altLang="ko-KR" sz="1000" dirty="0" smtClean="0"/>
              <a:t>B6</a:t>
            </a:r>
            <a:endParaRPr lang="en-US" altLang="ko-KR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1794238" y="2673518"/>
            <a:ext cx="3098129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건조효모 등 자연 유래 원료에서 추출한 비타민은 식품 속 비타민의 형태와 가까워 체내에 안전하게 흡수 및 작용합니다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단백질 대사에 관여하며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혈액을 구성하는 항체와 적혈구를 만드는 데 필요하고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아미노산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대사부산물인 호모시스테인을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파괴해 정상으로 유지하는데 필요한 비타민입니다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488" y="3355353"/>
            <a:ext cx="12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sz="800" dirty="0">
                <a:solidFill>
                  <a:srgbClr val="5A1E20"/>
                </a:solidFill>
              </a:rPr>
              <a:t>Vitamin B6</a:t>
            </a:r>
            <a:endParaRPr lang="ko-KR" altLang="en-US" sz="1050" dirty="0">
              <a:solidFill>
                <a:srgbClr val="5A1E2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8771" y="5703059"/>
            <a:ext cx="12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건조효모 유래</a:t>
            </a:r>
          </a:p>
          <a:p>
            <a:r>
              <a:rPr lang="ko-KR" altLang="en-US" sz="1000" dirty="0"/>
              <a:t>비타민</a:t>
            </a:r>
            <a:r>
              <a:rPr lang="en-US" altLang="ko-KR" sz="1000" dirty="0"/>
              <a:t>B12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94238" y="4437112"/>
            <a:ext cx="3098129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정상적인 </a:t>
            </a:r>
            <a:r>
              <a:rPr lang="ko-KR" altLang="en-US" sz="11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엽산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대사에 필요한 비타민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B12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비타민 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B6,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 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일종인 엽산과 함께 몸속에서 메티오닌이라는 아미노산이 호모시스테인으로 바뀌지 않도록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도와줍니다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메티오닌은 비타민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군과 만나 시스테인 되는데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군이 부족하면 돌연변이 물질인 호모시스테인으로 변해 혈관 건강을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해칠 수 있습니다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630771" y="4632977"/>
            <a:ext cx="972000" cy="954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ko-KR" altLang="en-US" sz="105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4488" y="5107188"/>
            <a:ext cx="12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sz="800" dirty="0">
                <a:solidFill>
                  <a:srgbClr val="5A1E20"/>
                </a:solidFill>
              </a:rPr>
              <a:t>Vitamin </a:t>
            </a:r>
            <a:r>
              <a:rPr lang="en-US" altLang="ko-KR" sz="800" dirty="0" smtClean="0">
                <a:solidFill>
                  <a:srgbClr val="5A1E20"/>
                </a:solidFill>
              </a:rPr>
              <a:t>B12</a:t>
            </a:r>
            <a:endParaRPr lang="ko-KR" altLang="en-US" sz="1050" dirty="0">
              <a:solidFill>
                <a:srgbClr val="5A1E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0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엄선한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제너럴 밸런스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데커신은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인지능력 향상을 위해 엄선한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은행잎추출물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코엔자임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Q10,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효모 유래 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B12·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D·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셀렌을 함유하고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30771" y="2878568"/>
            <a:ext cx="972000" cy="954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ko-KR" altLang="en-US" sz="105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8771" y="3954020"/>
            <a:ext cx="12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건조효모 유래</a:t>
            </a:r>
          </a:p>
          <a:p>
            <a:r>
              <a:rPr lang="ko-KR" altLang="en-US" sz="1000" smtClean="0"/>
              <a:t>비타민</a:t>
            </a:r>
            <a:r>
              <a:rPr lang="en-US" altLang="ko-KR" sz="1000" dirty="0"/>
              <a:t>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8771" y="5703059"/>
            <a:ext cx="12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건조효모 유래</a:t>
            </a:r>
          </a:p>
          <a:p>
            <a:r>
              <a:rPr lang="ko-KR" altLang="en-US" sz="1000" dirty="0" err="1"/>
              <a:t>셀렌</a:t>
            </a:r>
            <a:endParaRPr lang="en-US" altLang="ko-KR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1794238" y="2996952"/>
            <a:ext cx="309812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한국인 결핍 영양소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위로 꼽히는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뼈 건강 부터 뇌기능 향상에 이르기까지 다양한 이득을 주는 것으로 알려져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238" y="4636735"/>
            <a:ext cx="3098129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유해산소로부터 세포를 보호하는 </a:t>
            </a:r>
            <a:r>
              <a:rPr lang="ko-KR" altLang="en-US" sz="11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미네랄인 </a:t>
            </a:r>
            <a:r>
              <a:rPr lang="ko-KR" altLang="en-US" sz="11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셀렌은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 기능을 유지시키는 면역 시스템을 유지하고 강화하는 데 중요한 역할을 한다고 알려져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4238" y="6020914"/>
            <a:ext cx="3098129" cy="25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</a:t>
            </a: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한함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6279703"/>
            <a:ext cx="4619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체내흡수율 낮은 칼슘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효과적으로 높이려면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REAL FOODS</a:t>
            </a:r>
          </a:p>
          <a:p>
            <a:pPr algn="r"/>
            <a:r>
              <a:rPr lang="ko-KR" altLang="en-US" sz="10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프리바이오틱스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면역기능 높이는 셀렌과 함께 먹어야 한다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대한급식신문</a:t>
            </a:r>
            <a:endParaRPr lang="en-US" altLang="ko-KR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4488" y="3355353"/>
            <a:ext cx="12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sz="800" dirty="0">
                <a:solidFill>
                  <a:srgbClr val="5A1E20"/>
                </a:solidFill>
              </a:rPr>
              <a:t>Vitamin D</a:t>
            </a:r>
            <a:endParaRPr lang="ko-KR" altLang="en-US" sz="1050" dirty="0">
              <a:solidFill>
                <a:srgbClr val="5A1E20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30771" y="4632977"/>
            <a:ext cx="972000" cy="954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ko-KR" altLang="en-US" sz="105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488" y="5107188"/>
            <a:ext cx="12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sz="800" dirty="0" smtClean="0">
                <a:solidFill>
                  <a:srgbClr val="5A1E20"/>
                </a:solidFill>
              </a:rPr>
              <a:t>Selenium</a:t>
            </a:r>
            <a:endParaRPr lang="ko-KR" altLang="en-US" sz="1050" dirty="0">
              <a:solidFill>
                <a:srgbClr val="5A1E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2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381642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천연색소 사용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데커신은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진한 갈색의 타원형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정제로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붕해도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테스트를 완료했으며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천연색소인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카라멜색소로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코팅해 타르색소 부작용에 대한 걱정 없이 섭취할 수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86317" y="4445822"/>
            <a:ext cx="4225993" cy="19964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71351" y="4495923"/>
            <a:ext cx="379587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1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천연색소</a:t>
            </a: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천연의 동식물에 함유되거나 또는 미생물이 생산하는 색소입니다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1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인공색소</a:t>
            </a: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의약품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도료 등에 첨가하여 일정한 색을 부여하는 화학적 합성색소를 말합니다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인공색소는 타르계 색소와 비타르계 색소로 분류됩니다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대부분의 건강 전문가들은 인공색소의 사용에 반대하며 최대한 섭취하지 말 것을 권고하고 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152800" y="2709040"/>
            <a:ext cx="1080000" cy="1080000"/>
            <a:chOff x="5931372" y="4750972"/>
            <a:chExt cx="1224000" cy="1224000"/>
          </a:xfrm>
        </p:grpSpPr>
        <p:sp>
          <p:nvSpPr>
            <p:cNvPr id="19" name="타원 18"/>
            <p:cNvSpPr/>
            <p:nvPr/>
          </p:nvSpPr>
          <p:spPr bwMode="auto">
            <a:xfrm>
              <a:off x="5931372" y="4750972"/>
              <a:ext cx="1224000" cy="1224000"/>
            </a:xfrm>
            <a:prstGeom prst="ellipse">
              <a:avLst/>
            </a:prstGeom>
            <a:noFill/>
            <a:ln w="76200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cxnSp>
          <p:nvCxnSpPr>
            <p:cNvPr id="21" name="직선 연결선 20"/>
            <p:cNvCxnSpPr>
              <a:stCxn id="19" idx="1"/>
              <a:endCxn id="19" idx="5"/>
            </p:cNvCxnSpPr>
            <p:nvPr/>
          </p:nvCxnSpPr>
          <p:spPr bwMode="auto">
            <a:xfrm>
              <a:off x="6110622" y="4930222"/>
              <a:ext cx="865499" cy="865499"/>
            </a:xfrm>
            <a:prstGeom prst="line">
              <a:avLst/>
            </a:prstGeom>
            <a:noFill/>
            <a:ln w="762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6089915" y="5206006"/>
              <a:ext cx="906915" cy="3139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인공색소</a:t>
              </a: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136576" y="2709040"/>
            <a:ext cx="1080000" cy="1080000"/>
            <a:chOff x="5931372" y="4750972"/>
            <a:chExt cx="1224000" cy="1224000"/>
          </a:xfrm>
        </p:grpSpPr>
        <p:sp>
          <p:nvSpPr>
            <p:cNvPr id="28" name="타원 27"/>
            <p:cNvSpPr/>
            <p:nvPr/>
          </p:nvSpPr>
          <p:spPr bwMode="auto">
            <a:xfrm>
              <a:off x="5931372" y="4750972"/>
              <a:ext cx="1224000" cy="1224000"/>
            </a:xfrm>
            <a:prstGeom prst="ellipse">
              <a:avLst/>
            </a:prstGeom>
            <a:noFill/>
            <a:ln w="76200">
              <a:solidFill>
                <a:srgbClr val="5A1E20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089915" y="5206006"/>
              <a:ext cx="906915" cy="3139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천연색소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05583" y="4149080"/>
            <a:ext cx="417102" cy="246221"/>
          </a:xfrm>
          <a:prstGeom prst="wedgeRectCallout">
            <a:avLst>
              <a:gd name="adj1" fmla="val 20590"/>
              <a:gd name="adj2" fmla="val 85258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Tip!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14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07567" y="1196752"/>
            <a:ext cx="4384800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생산 효율이나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안정화를 위해 사용되는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부형제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이산화규소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스테아린산마그네슘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향을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내기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위한 합성향료를 사용하지 않고 만들었습니다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99922" y="3356992"/>
            <a:ext cx="1152000" cy="1152000"/>
            <a:chOff x="5197183" y="3356992"/>
            <a:chExt cx="1224000" cy="1224000"/>
          </a:xfrm>
        </p:grpSpPr>
        <p:sp>
          <p:nvSpPr>
            <p:cNvPr id="2" name="타원 1"/>
            <p:cNvSpPr/>
            <p:nvPr/>
          </p:nvSpPr>
          <p:spPr bwMode="auto">
            <a:xfrm>
              <a:off x="5197183" y="3356992"/>
              <a:ext cx="1224000" cy="1224000"/>
            </a:xfrm>
            <a:prstGeom prst="ellipse">
              <a:avLst/>
            </a:prstGeom>
            <a:noFill/>
            <a:ln w="76200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직선 연결선 4"/>
            <p:cNvCxnSpPr>
              <a:stCxn id="2" idx="1"/>
              <a:endCxn id="2" idx="5"/>
            </p:cNvCxnSpPr>
            <p:nvPr/>
          </p:nvCxnSpPr>
          <p:spPr bwMode="auto">
            <a:xfrm>
              <a:off x="5376433" y="3536242"/>
              <a:ext cx="865500" cy="865500"/>
            </a:xfrm>
            <a:prstGeom prst="line">
              <a:avLst/>
            </a:prstGeom>
            <a:noFill/>
            <a:ln w="762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" name="TextBox 5"/>
            <p:cNvSpPr txBox="1"/>
            <p:nvPr/>
          </p:nvSpPr>
          <p:spPr>
            <a:xfrm>
              <a:off x="5268009" y="3815104"/>
              <a:ext cx="108234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이산화규소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118861" y="3356992"/>
            <a:ext cx="1152000" cy="1152000"/>
            <a:chOff x="6709351" y="3356992"/>
            <a:chExt cx="1224000" cy="1224000"/>
          </a:xfrm>
        </p:grpSpPr>
        <p:sp>
          <p:nvSpPr>
            <p:cNvPr id="12" name="타원 11"/>
            <p:cNvSpPr/>
            <p:nvPr/>
          </p:nvSpPr>
          <p:spPr bwMode="auto">
            <a:xfrm>
              <a:off x="6709351" y="3356992"/>
              <a:ext cx="1224000" cy="1224000"/>
            </a:xfrm>
            <a:prstGeom prst="ellipse">
              <a:avLst/>
            </a:prstGeom>
            <a:noFill/>
            <a:ln w="76200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cxnSp>
          <p:nvCxnSpPr>
            <p:cNvPr id="13" name="직선 연결선 12"/>
            <p:cNvCxnSpPr>
              <a:stCxn id="12" idx="1"/>
              <a:endCxn id="12" idx="5"/>
            </p:cNvCxnSpPr>
            <p:nvPr/>
          </p:nvCxnSpPr>
          <p:spPr bwMode="auto">
            <a:xfrm>
              <a:off x="6888601" y="3536242"/>
              <a:ext cx="865500" cy="865500"/>
            </a:xfrm>
            <a:prstGeom prst="line">
              <a:avLst/>
            </a:prstGeom>
            <a:noFill/>
            <a:ln w="762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850873" y="3715821"/>
              <a:ext cx="940952" cy="5063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spc="-150" dirty="0" err="1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스테아린산</a:t>
              </a:r>
              <a:endParaRPr lang="en-US" altLang="ko-KR" sz="1200" b="1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200" b="1" spc="-150" dirty="0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마그네슘</a:t>
              </a:r>
              <a:endParaRPr lang="ko-KR" altLang="en-US" sz="1200" b="1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737800" y="3356992"/>
            <a:ext cx="1152000" cy="1152000"/>
            <a:chOff x="5931372" y="4750972"/>
            <a:chExt cx="1224000" cy="1224000"/>
          </a:xfrm>
        </p:grpSpPr>
        <p:sp>
          <p:nvSpPr>
            <p:cNvPr id="25" name="타원 24"/>
            <p:cNvSpPr/>
            <p:nvPr/>
          </p:nvSpPr>
          <p:spPr bwMode="auto">
            <a:xfrm>
              <a:off x="5931372" y="4750972"/>
              <a:ext cx="1224000" cy="1224000"/>
            </a:xfrm>
            <a:prstGeom prst="ellipse">
              <a:avLst/>
            </a:prstGeom>
            <a:noFill/>
            <a:ln w="76200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cxnSp>
          <p:nvCxnSpPr>
            <p:cNvPr id="26" name="직선 연결선 25"/>
            <p:cNvCxnSpPr>
              <a:stCxn id="25" idx="1"/>
              <a:endCxn id="25" idx="5"/>
            </p:cNvCxnSpPr>
            <p:nvPr/>
          </p:nvCxnSpPr>
          <p:spPr bwMode="auto">
            <a:xfrm>
              <a:off x="6110622" y="4930222"/>
              <a:ext cx="865500" cy="865500"/>
            </a:xfrm>
            <a:prstGeom prst="line">
              <a:avLst/>
            </a:prstGeom>
            <a:noFill/>
            <a:ln w="7620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6091970" y="5209084"/>
              <a:ext cx="90281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합성향료</a:t>
              </a:r>
              <a:endParaRPr lang="ko-KR" altLang="en-US" sz="12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32" name="직선 연결선 31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1568624" y="548680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첨가물 </a:t>
            </a:r>
            <a:r>
              <a:rPr lang="ko-KR" altLang="en-US" sz="1900" spc="-15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무첨가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68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499922" y="548680"/>
            <a:ext cx="121271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권장대상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83" y="291790"/>
            <a:ext cx="7734816" cy="71380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4196" y="1364783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인지기능</a:t>
            </a:r>
            <a:endParaRPr lang="en-US" altLang="ko-KR" sz="1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41199" y="2535493"/>
            <a:ext cx="1656184" cy="68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면연력</a:t>
            </a:r>
            <a:endParaRPr lang="en-US" altLang="ko-KR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도움</a:t>
            </a:r>
            <a:endParaRPr lang="en-US" altLang="ko-KR" sz="1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05128" y="2418148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집중력</a:t>
            </a:r>
            <a:endParaRPr lang="en-US" altLang="ko-KR" sz="1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도움 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9908" y="4765553"/>
            <a:ext cx="1656184" cy="68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두뇌 건강</a:t>
            </a:r>
            <a:endParaRPr lang="en-US" altLang="ko-KR" sz="1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도움 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7136" y="4577643"/>
            <a:ext cx="1656184" cy="68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기억력</a:t>
            </a:r>
            <a:endParaRPr lang="en-US" altLang="ko-KR" sz="1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도움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05213" y="5764097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두뇌활동</a:t>
            </a:r>
            <a:endParaRPr lang="en-US" altLang="ko-KR" sz="1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도움</a:t>
            </a:r>
            <a:endParaRPr lang="ko-KR" altLang="en-US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0989" y="1195601"/>
            <a:ext cx="4037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노화로 인해 저하된 인지기능 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개선이 필요하신 분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9184" y="2690016"/>
            <a:ext cx="4037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수험생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학생 집중력 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도움이 필요하신 분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0265" y="5733509"/>
            <a:ext cx="4037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평소 두뇌 사용이 많으신 분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02719" y="6290811"/>
            <a:ext cx="4037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두뇌들이 예전 같지 않다고 느끼시는 분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83306" y="5483940"/>
            <a:ext cx="4037065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자주 깜빡깜빡 하시는 분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539682" y="3348106"/>
            <a:ext cx="4037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면역력에 도움이 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필요하신 분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194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/>
          <a:stretch/>
        </p:blipFill>
        <p:spPr>
          <a:xfrm>
            <a:off x="1075059" y="3284984"/>
            <a:ext cx="3248511" cy="3022945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2560" y="6165304"/>
            <a:ext cx="38998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Development and Standardization Process, and Factor Analysis of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 Computerized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Cognitive Function Test System for Korea Adults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(J Korean </a:t>
            </a:r>
            <a:r>
              <a:rPr lang="en-US" altLang="ko-KR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Neuropsychiatr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Assoc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2002;41(3):551-562)</a:t>
            </a:r>
            <a:endParaRPr lang="en-US" altLang="ko-KR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262" y="1196752"/>
            <a:ext cx="438610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인지기능이란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인지기능이란 무엇을 알아차리고 함축적인 사고로 깨닫게 되는 지적인 과정을 말합니다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인지기능은 주의력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기억력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언어능력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계산능력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구성능력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지각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운동협응능력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논리적 사고력과 추상적 사고력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등으로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구분됩니다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1" r="1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직선 연결선 2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262" y="1196752"/>
            <a:ext cx="4386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인지기능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저하란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en-US" altLang="ko-KR" sz="400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인지기능의 저하란 추론능력의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망각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학습장애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집중력 문제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지능의 저하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이외의 다른 정신 기능의 감소가 포함될 수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질환의 특성상 나이 든 사람들에게서 많이 발생하는 만큼 노화가 발생하는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 이후부터는 꾸준히 뇌 검사를 진행해 주는 것이 좋습니다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조기에 발견하여 심각해지지 않도록 방지하는 것이 매우 중요하기 때문에 대수롭지 않게 넘어가기 보다는 신속하게 대처해 주는 것이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좋습니다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1" r="1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95" y="4293096"/>
            <a:ext cx="3683065" cy="245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6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05" y="4379899"/>
            <a:ext cx="3725218" cy="2361469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6262" y="1196752"/>
            <a:ext cx="4386105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인지기능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저하란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en-US" altLang="ko-KR" sz="400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현대에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들어 과로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 등 여러가지 요인으로 인해 젊은 층에서의 인지기능 저하 확률도 높아졌습니다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20~30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대에서는 인지기능이 저하될 가능성이 노인층에 비해 낮다 보니 실제 증상이 발생하더라도 나이가 젊으니 괜찮을 것이라 낙관하는 일이 많습니다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기억력 저하 증상이 발생하고 건망증이 지속적으로 발생한다면 검사를 통해 현재 상태를 파악해 주는 것이 좋습니다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1" r="1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480" y="4206280"/>
            <a:ext cx="46198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초기치매증상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건망증과 비슷한 면모 보여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미래한국</a:t>
            </a:r>
            <a:endParaRPr lang="en-US" altLang="ko-KR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301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직선 연결선 2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99922" y="548680"/>
            <a:ext cx="402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TIP – </a:t>
            </a: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같이 섭취하시면 좋은 식품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1" r="1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4" y="2538391"/>
            <a:ext cx="2090926" cy="208377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1739" y="2924944"/>
            <a:ext cx="1748712" cy="1531149"/>
          </a:xfrm>
          <a:prstGeom prst="rect">
            <a:avLst/>
          </a:prstGeom>
        </p:spPr>
      </p:pic>
      <p:sp>
        <p:nvSpPr>
          <p:cNvPr id="9" name="덧셈 기호 8"/>
          <p:cNvSpPr/>
          <p:nvPr/>
        </p:nvSpPr>
        <p:spPr bwMode="auto">
          <a:xfrm>
            <a:off x="2206310" y="3221048"/>
            <a:ext cx="804519" cy="718459"/>
          </a:xfrm>
          <a:prstGeom prst="mathPlus">
            <a:avLst/>
          </a:prstGeom>
          <a:gradFill flip="none" rotWithShape="1">
            <a:gsLst>
              <a:gs pos="0">
                <a:srgbClr val="006C89">
                  <a:shade val="30000"/>
                  <a:satMod val="115000"/>
                </a:srgbClr>
              </a:gs>
              <a:gs pos="50000">
                <a:srgbClr val="006C89">
                  <a:shade val="67500"/>
                  <a:satMod val="115000"/>
                </a:srgbClr>
              </a:gs>
              <a:gs pos="100000">
                <a:srgbClr val="006C89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090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Georgia"/>
        <a:ea typeface="굴림"/>
        <a:cs typeface=""/>
      </a:majorFont>
      <a:minorFont>
        <a:latin typeface="Georgia"/>
        <a:ea typeface="새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solidFill>
            <a:srgbClr val="A7A7DD"/>
          </a:solidFill>
        </a:ln>
      </a:spPr>
      <a:bodyPr wrap="square" rtlCol="0">
        <a:spAutoFit/>
      </a:bodyPr>
      <a:lstStyle>
        <a:defPPr algn="ctr">
          <a:lnSpc>
            <a:spcPct val="120000"/>
          </a:lnSpc>
          <a:buFont typeface="Arial" panose="020B0604020202020204" pitchFamily="34" charset="0"/>
          <a:buNone/>
          <a:defRPr sz="1000" dirty="0" smtClean="0">
            <a:solidFill>
              <a:schemeClr val="bg2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defRPr>
        </a:defPPr>
      </a:lstStyle>
    </a:spDef>
    <a:lnDef>
      <a:spPr bwMode="auto">
        <a:noFill/>
        <a:ln w="76200" cap="flat" cmpd="sng" algn="ctr">
          <a:solidFill>
            <a:schemeClr val="bg2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53566</TotalTime>
  <Words>1924</Words>
  <Application>Microsoft Office PowerPoint</Application>
  <PresentationFormat>A4 용지(210x297mm)</PresentationFormat>
  <Paragraphs>201</Paragraphs>
  <Slides>22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2" baseType="lpstr">
      <vt:lpstr>새굴림</vt:lpstr>
      <vt:lpstr>Arial</vt:lpstr>
      <vt:lpstr>HY헤드라인M</vt:lpstr>
      <vt:lpstr>Times New Roman</vt:lpstr>
      <vt:lpstr>굴림</vt:lpstr>
      <vt:lpstr>Wingdings</vt:lpstr>
      <vt:lpstr>Georgia</vt:lpstr>
      <vt:lpstr>맑은 고딕</vt:lpstr>
      <vt:lpstr>휴먼모음T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Be interactive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Windows 사용자</cp:lastModifiedBy>
  <cp:revision>2938</cp:revision>
  <cp:lastPrinted>2018-07-16T08:04:32Z</cp:lastPrinted>
  <dcterms:created xsi:type="dcterms:W3CDTF">2000-04-30T05:41:15Z</dcterms:created>
  <dcterms:modified xsi:type="dcterms:W3CDTF">2020-02-03T00:40:26Z</dcterms:modified>
</cp:coreProperties>
</file>