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257" r:id="rId4"/>
    <p:sldId id="259" r:id="rId5"/>
    <p:sldId id="260" r:id="rId6"/>
    <p:sldId id="262" r:id="rId7"/>
    <p:sldId id="308" r:id="rId8"/>
    <p:sldId id="282" r:id="rId9"/>
    <p:sldId id="309" r:id="rId10"/>
    <p:sldId id="310" r:id="rId11"/>
    <p:sldId id="311" r:id="rId12"/>
    <p:sldId id="312" r:id="rId13"/>
    <p:sldId id="313" r:id="rId14"/>
    <p:sldId id="314" r:id="rId15"/>
    <p:sldId id="329" r:id="rId16"/>
    <p:sldId id="316" r:id="rId17"/>
    <p:sldId id="318" r:id="rId18"/>
    <p:sldId id="271" r:id="rId19"/>
    <p:sldId id="317" r:id="rId20"/>
    <p:sldId id="273" r:id="rId21"/>
    <p:sldId id="274" r:id="rId22"/>
    <p:sldId id="286" r:id="rId23"/>
    <p:sldId id="306" r:id="rId24"/>
    <p:sldId id="276" r:id="rId25"/>
    <p:sldId id="296" r:id="rId26"/>
    <p:sldId id="326" r:id="rId27"/>
    <p:sldId id="327" r:id="rId28"/>
    <p:sldId id="32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277" r:id="rId3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121"/>
    <a:srgbClr val="FA6F06"/>
    <a:srgbClr val="FF9933"/>
    <a:srgbClr val="993300"/>
    <a:srgbClr val="FFC000"/>
    <a:srgbClr val="FF0000"/>
    <a:srgbClr val="FF505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2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9F370-4F97-4E92-86FB-5FA8F1E91756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A60F7-2672-4F8C-A0C1-44B33D5CD9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093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82788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A60F7-2672-4F8C-A0C1-44B33D5CD90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968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A60F7-2672-4F8C-A0C1-44B33D5CD904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9496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A60F7-2672-4F8C-A0C1-44B33D5CD904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4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A60F7-2672-4F8C-A0C1-44B33D5CD904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05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A60F7-2672-4F8C-A0C1-44B33D5CD904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26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A60F7-2672-4F8C-A0C1-44B33D5CD904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4743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70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472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629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325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64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641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66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14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214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07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56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168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BD36F-7B79-4C37-9E94-1727EEC9F221}" type="datetimeFigureOut">
              <a:rPr lang="ko-KR" altLang="en-US" smtClean="0"/>
              <a:t>2021-09-16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9A9D4-3E1F-4F24-BE72-EF275FAF2B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31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410" y="1651411"/>
            <a:ext cx="455374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제너럴 밸런스</a:t>
            </a:r>
            <a:endParaRPr lang="en-US" altLang="ko-KR" sz="2400" spc="-150" dirty="0" smtClean="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ko-KR" altLang="en-US" sz="33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밀크씨슬</a:t>
            </a:r>
            <a:endParaRPr lang="en-US" altLang="ko-KR" sz="3300" spc="-150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75194" y="2659523"/>
            <a:ext cx="4143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+mj-ea"/>
                <a:cs typeface="Arial" panose="020B0604020202020204" pitchFamily="34" charset="0"/>
              </a:rPr>
              <a:t>General Balance Milk Thistle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83523" y="5952087"/>
            <a:ext cx="55555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한국 </a:t>
            </a:r>
            <a:r>
              <a:rPr lang="ko-KR" altLang="en-US" sz="1000" b="1" u="sng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각 국가별 </a:t>
            </a:r>
            <a:r>
              <a:rPr lang="ko-KR" altLang="en-US" sz="1000" b="1" u="sng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 다르니 참고하여 주시기 바랍니다</a:t>
            </a:r>
            <a:endParaRPr lang="en-US" altLang="ko-KR" sz="1000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교육용 자료 입니다</a:t>
            </a:r>
            <a:r>
              <a:rPr lang="en-US" altLang="ko-KR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외부에 배포되지 않도록 해주시기 바랍니다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856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40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11"/>
          <p:cNvSpPr txBox="1">
            <a:spLocks noChangeArrowheads="1"/>
          </p:cNvSpPr>
          <p:nvPr/>
        </p:nvSpPr>
        <p:spPr bwMode="auto">
          <a:xfrm>
            <a:off x="1668463" y="186532"/>
            <a:ext cx="626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건강기능식품</a:t>
            </a:r>
            <a:r>
              <a:rPr lang="en-US" altLang="ko-KR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식품 과대 광고에 대한 법률</a:t>
            </a:r>
            <a:endParaRPr lang="en-US" altLang="ko-KR" sz="2400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149" name="TextBox 20"/>
          <p:cNvSpPr txBox="1">
            <a:spLocks noChangeArrowheads="1"/>
          </p:cNvSpPr>
          <p:nvPr/>
        </p:nvSpPr>
        <p:spPr bwMode="auto">
          <a:xfrm>
            <a:off x="1423320" y="6557918"/>
            <a:ext cx="885666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식약청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정책 정보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식품 과대광고 가이드라인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</a:p>
        </p:txBody>
      </p:sp>
      <p:sp>
        <p:nvSpPr>
          <p:cNvPr id="6150" name="TextBox 10"/>
          <p:cNvSpPr txBox="1">
            <a:spLocks noChangeArrowheads="1"/>
          </p:cNvSpPr>
          <p:nvPr/>
        </p:nvSpPr>
        <p:spPr bwMode="auto">
          <a:xfrm>
            <a:off x="655405" y="1262544"/>
            <a:ext cx="7515059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823" name="TextBox 9"/>
          <p:cNvSpPr txBox="1">
            <a:spLocks noChangeArrowheads="1"/>
          </p:cNvSpPr>
          <p:nvPr/>
        </p:nvSpPr>
        <p:spPr bwMode="auto">
          <a:xfrm>
            <a:off x="655405" y="2811841"/>
            <a:ext cx="915193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  <a:buFontTx/>
              <a:buAutoNum type="arabicPeriod"/>
            </a:pP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질병의 예방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치료에 효능이 있는 것으로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식품 등을 의약품으로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건강기능식품이 아닌 것을 건강기능식품으로 인식할 우려가 있는 표시 또는 광고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거짓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과장된 표시 또는 광고 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기만하는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다른 업체나 다른 업체의 제품을 비방하는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근거 없이 자기 또는 자기의 식품 등을 다른 영업자나 다른 영업자의 식품 등과 부당하게 비교하는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사행심을 조장하거나 음란한 표현을 사용하여 공중도덕이나 사회윤리를 현저하게 침해하는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영업자 준수 사항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제조시설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부패사행성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조장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위반하여 표시 또는 광고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440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65647" y="6177679"/>
            <a:ext cx="4500147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05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5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05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5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777" y="2176818"/>
            <a:ext cx="5188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밀크씨슬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Key</a:t>
            </a: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Point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7389" y="2632848"/>
            <a:ext cx="577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7394" y="3506336"/>
            <a:ext cx="277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97390" y="3927172"/>
            <a:ext cx="4488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연관 제품 </a:t>
            </a:r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함께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섭취하면 좋은 </a:t>
            </a: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</a:t>
            </a:r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7389" y="3069592"/>
            <a:ext cx="577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97389" y="4405264"/>
            <a:ext cx="306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기본정보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63838" y="659340"/>
            <a:ext cx="4553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제너럴 밸런스</a:t>
            </a:r>
            <a:r>
              <a:rPr lang="en-US" altLang="ko-KR" sz="2400" spc="-150" dirty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밀크씨슬</a:t>
            </a:r>
            <a:endParaRPr lang="en-US" altLang="ko-KR" sz="2400" spc="-150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363838" y="1155512"/>
            <a:ext cx="4143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+mj-ea"/>
                <a:cs typeface="Arial" panose="020B0604020202020204" pitchFamily="34" charset="0"/>
              </a:rPr>
              <a:t>General Balance Milk Thistle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97388" y="4867759"/>
            <a:ext cx="306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7. Q &amp; A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437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623392" y="83671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518846" y="321301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</a:rPr>
              <a:t>제너럴 밸런스 </a:t>
            </a:r>
            <a:r>
              <a:rPr lang="ko-KR" altLang="en-US" sz="2000" b="1" dirty="0" err="1" smtClean="0">
                <a:latin typeface="맑은 고딕" panose="020B0503020000020004" pitchFamily="50" charset="-127"/>
              </a:rPr>
              <a:t>밀크씨슬</a:t>
            </a:r>
            <a:r>
              <a:rPr lang="ko-KR" altLang="en-US" sz="2000" b="1" dirty="0" smtClean="0">
                <a:latin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Key Point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747781" y="1780344"/>
            <a:ext cx="11092637" cy="757130"/>
          </a:xfrm>
          <a:prstGeom prst="rect">
            <a:avLst/>
          </a:prstGeom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새로운 </a:t>
            </a:r>
            <a:r>
              <a:rPr lang="en-US" altLang="ko-KR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복합 기능성</a:t>
            </a:r>
            <a:endParaRPr lang="en-US" altLang="ko-KR" sz="18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밀크씨슬</a:t>
            </a:r>
            <a:r>
              <a:rPr lang="en-US" altLang="ko-KR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홍경천</a:t>
            </a:r>
            <a:r>
              <a:rPr lang="en-US" altLang="ko-KR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err="1" smtClean="0">
                <a:solidFill>
                  <a:schemeClr val="tx1"/>
                </a:solidFill>
                <a:latin typeface="맑은 고딕" panose="020B0503020000020004" pitchFamily="50" charset="-127"/>
              </a:rPr>
              <a:t>비티민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B1(100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</a:rPr>
              <a:t>%), </a:t>
            </a:r>
            <a:r>
              <a:rPr lang="ko-KR" altLang="en-US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비티민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B2(100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</a:rPr>
              <a:t>%), </a:t>
            </a:r>
            <a:r>
              <a:rPr lang="ko-KR" altLang="en-US" b="1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비티민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B6(100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</a:rPr>
              <a:t>%), </a:t>
            </a:r>
            <a:r>
              <a:rPr lang="ko-KR" altLang="en-US" b="1" dirty="0" err="1" smtClean="0">
                <a:solidFill>
                  <a:schemeClr val="tx1"/>
                </a:solidFill>
                <a:latin typeface="맑은 고딕" panose="020B0503020000020004" pitchFamily="50" charset="-127"/>
              </a:rPr>
              <a:t>나이아신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(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</a:rPr>
              <a:t>100%), </a:t>
            </a:r>
            <a:r>
              <a:rPr lang="ko-KR" altLang="en-US" b="1" dirty="0" err="1" smtClean="0">
                <a:solidFill>
                  <a:schemeClr val="tx1"/>
                </a:solidFill>
                <a:latin typeface="맑은 고딕" panose="020B0503020000020004" pitchFamily="50" charset="-127"/>
              </a:rPr>
              <a:t>판토텐산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(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</a:rPr>
              <a:t>100%)</a:t>
            </a:r>
            <a:endParaRPr lang="ko-KR" altLang="en-US" sz="18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747781" y="3303172"/>
            <a:ext cx="11093181" cy="391967"/>
          </a:xfrm>
          <a:prstGeom prst="rect">
            <a:avLst/>
          </a:prstGeom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 건강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밀크씨슬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피로 개선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홍경천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대사 비타민</a:t>
            </a:r>
            <a:r>
              <a:rPr lang="en-US" altLang="ko-KR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 </a:t>
            </a:r>
            <a:r>
              <a:rPr lang="en-US" altLang="ko-KR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endParaRPr lang="en-US" altLang="ko-KR" sz="1800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264129" y="3286790"/>
            <a:ext cx="483249" cy="424732"/>
          </a:xfrm>
          <a:prstGeom prst="rect">
            <a:avLst/>
          </a:prstGeom>
          <a:solidFill>
            <a:srgbClr val="993300"/>
          </a:solidFill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18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30304" y="3886291"/>
            <a:ext cx="11110114" cy="424732"/>
          </a:xfrm>
          <a:prstGeom prst="rect">
            <a:avLst/>
          </a:prstGeom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 만에 엄선된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첨가</a:t>
            </a:r>
            <a:endParaRPr lang="en-US" altLang="ko-KR" sz="18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730304" y="4473036"/>
            <a:ext cx="11093180" cy="424732"/>
          </a:xfrm>
          <a:prstGeom prst="rect">
            <a:avLst/>
          </a:prstGeom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제너럴 밸런스 칼슘마그네슘 크기 변경으로 섭취하기 쉬움 </a:t>
            </a:r>
            <a:endParaRPr lang="ko-KR" altLang="en-US" sz="18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246652" y="4473034"/>
            <a:ext cx="483249" cy="424732"/>
          </a:xfrm>
          <a:prstGeom prst="rect">
            <a:avLst/>
          </a:prstGeom>
          <a:solidFill>
            <a:srgbClr val="993300"/>
          </a:solidFill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lang="ko-KR" altLang="en-US" sz="18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730305" y="5072535"/>
            <a:ext cx="11093179" cy="369332"/>
          </a:xfrm>
          <a:prstGeom prst="rect">
            <a:avLst/>
          </a:prstGeom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첨가물 無첨가</a:t>
            </a:r>
            <a:endParaRPr lang="ko-KR" altLang="en-US" sz="18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246653" y="5044837"/>
            <a:ext cx="503624" cy="424732"/>
          </a:xfrm>
          <a:prstGeom prst="rect">
            <a:avLst/>
          </a:prstGeom>
          <a:solidFill>
            <a:srgbClr val="993300"/>
          </a:solidFill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lang="ko-KR" altLang="en-US" sz="18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734948" y="2720056"/>
            <a:ext cx="11071560" cy="424732"/>
          </a:xfrm>
          <a:prstGeom prst="rect">
            <a:avLst/>
          </a:prstGeom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</a:t>
            </a:r>
            <a:r>
              <a:rPr lang="ko-KR" altLang="en-US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밀크씨슬에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나이아신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(100%)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기능성 원료 추가</a:t>
            </a:r>
            <a:endParaRPr lang="en-US" altLang="ko-KR" sz="18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262253" y="2733617"/>
            <a:ext cx="484850" cy="391967"/>
          </a:xfrm>
          <a:prstGeom prst="rect">
            <a:avLst/>
          </a:prstGeom>
          <a:solidFill>
            <a:srgbClr val="993300"/>
          </a:solidFill>
          <a:ln>
            <a:solidFill>
              <a:srgbClr val="993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18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262253" y="3866665"/>
            <a:ext cx="483249" cy="461665"/>
          </a:xfrm>
          <a:prstGeom prst="rect">
            <a:avLst/>
          </a:prstGeom>
          <a:solidFill>
            <a:srgbClr val="993300"/>
          </a:solidFill>
          <a:ln>
            <a:solidFill>
              <a:srgbClr val="9933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ko-KR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lang="ko-KR" altLang="en-US" sz="20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64130" y="1780344"/>
            <a:ext cx="494652" cy="757130"/>
          </a:xfrm>
          <a:prstGeom prst="rect">
            <a:avLst/>
          </a:prstGeom>
          <a:solidFill>
            <a:srgbClr val="993300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55449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921" y="548680"/>
            <a:ext cx="2216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제품소개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 bwMode="auto">
          <a:xfrm>
            <a:off x="560512" y="979764"/>
            <a:ext cx="5654821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30216" y="1010739"/>
            <a:ext cx="6440458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제품명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제너럴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밸런스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밀크씨슬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식품의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유형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내용량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1400" b="1" dirty="0" smtClean="0">
                <a:latin typeface="맑은 고딕" panose="020B0503020000020004" pitchFamily="50" charset="-127"/>
              </a:rPr>
              <a:t>00mg </a:t>
            </a:r>
            <a:r>
              <a:rPr lang="en-US" altLang="ko-KR" sz="1400" b="1" dirty="0">
                <a:latin typeface="맑은 고딕" panose="020B0503020000020004" pitchFamily="50" charset="-127"/>
              </a:rPr>
              <a:t>x </a:t>
            </a:r>
            <a:r>
              <a:rPr lang="en-US" altLang="ko-KR" sz="1400" b="1" dirty="0" smtClean="0">
                <a:latin typeface="맑은 고딕" panose="020B0503020000020004" pitchFamily="50" charset="-127"/>
              </a:rPr>
              <a:t>120</a:t>
            </a:r>
            <a:r>
              <a:rPr lang="ko-KR" altLang="en-US" sz="1400" b="1" dirty="0">
                <a:latin typeface="맑은 고딕" panose="020B0503020000020004" pitchFamily="50" charset="-127"/>
              </a:rPr>
              <a:t>정</a:t>
            </a:r>
            <a:r>
              <a:rPr lang="en-US" altLang="ko-KR" sz="1400" b="1" dirty="0" smtClean="0">
                <a:latin typeface="맑은 고딕" panose="020B0503020000020004" pitchFamily="50" charset="-127"/>
              </a:rPr>
              <a:t>(604g)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원료명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및 함량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밀크씨슬추출물분말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(</a:t>
            </a:r>
            <a:r>
              <a:rPr lang="ko-KR" altLang="en-US" sz="1200" b="1" dirty="0">
                <a:latin typeface="맑은 고딕" panose="020B0503020000020004" pitchFamily="50" charset="-127"/>
              </a:rPr>
              <a:t>미국산</a:t>
            </a:r>
            <a:r>
              <a:rPr lang="en-US" altLang="ko-KR" sz="1200" b="1" dirty="0">
                <a:latin typeface="맑은 고딕" panose="020B0503020000020004" pitchFamily="50" charset="-127"/>
              </a:rPr>
              <a:t>),</a:t>
            </a:r>
            <a:r>
              <a:rPr lang="ko-KR" altLang="en-US" sz="1200" b="1" dirty="0">
                <a:latin typeface="맑은 고딕" panose="020B0503020000020004" pitchFamily="50" charset="-127"/>
              </a:rPr>
              <a:t>홍경천추출물</a:t>
            </a:r>
            <a:r>
              <a:rPr lang="en-US" altLang="ko-KR" sz="1200" b="1" dirty="0">
                <a:latin typeface="맑은 고딕" panose="020B0503020000020004" pitchFamily="50" charset="-127"/>
              </a:rPr>
              <a:t>(</a:t>
            </a:r>
            <a:r>
              <a:rPr lang="ko-KR" altLang="en-US" sz="1200" b="1" dirty="0">
                <a:latin typeface="맑은 고딕" panose="020B0503020000020004" pitchFamily="50" charset="-127"/>
              </a:rPr>
              <a:t>스페인산</a:t>
            </a:r>
            <a:r>
              <a:rPr lang="en-US" altLang="ko-KR" sz="1200" b="1" dirty="0">
                <a:latin typeface="맑은 고딕" panose="020B0503020000020004" pitchFamily="50" charset="-127"/>
              </a:rPr>
              <a:t>/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홍경천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말토덱스트린</a:t>
            </a:r>
            <a:r>
              <a:rPr lang="en-US" altLang="ko-KR" sz="1200" b="1" dirty="0">
                <a:latin typeface="맑은 고딕" panose="020B0503020000020004" pitchFamily="50" charset="-127"/>
              </a:rPr>
              <a:t>),</a:t>
            </a:r>
            <a:r>
              <a:rPr lang="ko-KR" altLang="en-US" sz="1200" b="1" dirty="0">
                <a:latin typeface="맑은 고딕" panose="020B0503020000020004" pitchFamily="50" charset="-127"/>
              </a:rPr>
              <a:t>니코틴산아미드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판토텐산칼슘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비타민</a:t>
            </a:r>
            <a:r>
              <a:rPr lang="en-US" altLang="ko-KR" sz="1200" b="1" dirty="0">
                <a:latin typeface="맑은 고딕" panose="020B0503020000020004" pitchFamily="50" charset="-127"/>
              </a:rPr>
              <a:t>B6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염산염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비타민</a:t>
            </a:r>
            <a:r>
              <a:rPr lang="en-US" altLang="ko-KR" sz="1200" b="1" dirty="0">
                <a:latin typeface="맑은 고딕" panose="020B0503020000020004" pitchFamily="50" charset="-127"/>
              </a:rPr>
              <a:t>B1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염산염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비타민</a:t>
            </a:r>
            <a:r>
              <a:rPr lang="en-US" altLang="ko-KR" sz="1200" b="1" dirty="0">
                <a:latin typeface="맑은 고딕" panose="020B0503020000020004" pitchFamily="50" charset="-127"/>
              </a:rPr>
              <a:t>B2,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옥수수전분</a:t>
            </a:r>
            <a:r>
              <a:rPr lang="en-US" altLang="ko-KR" sz="1200" b="1" dirty="0">
                <a:latin typeface="맑은 고딕" panose="020B0503020000020004" pitchFamily="50" charset="-127"/>
              </a:rPr>
              <a:t>[</a:t>
            </a:r>
            <a:r>
              <a:rPr lang="ko-KR" altLang="en-US" sz="1200" b="1" dirty="0">
                <a:latin typeface="맑은 고딕" panose="020B0503020000020004" pitchFamily="50" charset="-127"/>
              </a:rPr>
              <a:t>옥수수</a:t>
            </a:r>
            <a:r>
              <a:rPr lang="en-US" altLang="ko-KR" sz="1200" b="1" dirty="0">
                <a:latin typeface="맑은 고딕" panose="020B0503020000020004" pitchFamily="50" charset="-127"/>
              </a:rPr>
              <a:t>(</a:t>
            </a:r>
            <a:r>
              <a:rPr lang="ko-KR" altLang="en-US" sz="1200" b="1" dirty="0">
                <a:latin typeface="맑은 고딕" panose="020B0503020000020004" pitchFamily="50" charset="-127"/>
              </a:rPr>
              <a:t>외국산</a:t>
            </a:r>
            <a:r>
              <a:rPr lang="en-US" altLang="ko-KR" sz="1200" b="1" dirty="0">
                <a:latin typeface="맑은 고딕" panose="020B0503020000020004" pitchFamily="50" charset="-127"/>
              </a:rPr>
              <a:t>/</a:t>
            </a:r>
            <a:r>
              <a:rPr lang="ko-KR" altLang="en-US" sz="1200" b="1" dirty="0">
                <a:latin typeface="맑은 고딕" panose="020B0503020000020004" pitchFamily="50" charset="-127"/>
              </a:rPr>
              <a:t>러시아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헝가리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세르비아 등</a:t>
            </a:r>
            <a:r>
              <a:rPr lang="en-US" altLang="ko-KR" sz="1200" b="1" dirty="0">
                <a:latin typeface="맑은 고딕" panose="020B0503020000020004" pitchFamily="50" charset="-127"/>
              </a:rPr>
              <a:t>)],</a:t>
            </a:r>
            <a:r>
              <a:rPr lang="ko-KR" altLang="en-US" sz="1200" b="1" dirty="0">
                <a:latin typeface="맑은 고딕" panose="020B0503020000020004" pitchFamily="50" charset="-127"/>
              </a:rPr>
              <a:t>분말결정포도당</a:t>
            </a:r>
            <a:r>
              <a:rPr lang="en-US" altLang="ko-KR" sz="1200" b="1" dirty="0">
                <a:latin typeface="맑은 고딕" panose="020B0503020000020004" pitchFamily="50" charset="-127"/>
              </a:rPr>
              <a:t>,16</a:t>
            </a:r>
            <a:r>
              <a:rPr lang="ko-KR" altLang="en-US" sz="1200" b="1" dirty="0">
                <a:latin typeface="맑은 고딕" panose="020B0503020000020004" pitchFamily="50" charset="-127"/>
              </a:rPr>
              <a:t>종 과일야채혼합분말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(</a:t>
            </a:r>
            <a:r>
              <a:rPr lang="ko-KR" altLang="en-US" sz="1200" b="1" dirty="0">
                <a:latin typeface="맑은 고딕" panose="020B0503020000020004" pitchFamily="50" charset="-127"/>
              </a:rPr>
              <a:t>석류농축분말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깔라만시주스분말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블루베리농축분말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크렌베리농축분말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사과농축분말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녹차추출분말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오렌지농축분말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타트체리농축분말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빌베리농축분말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적포도농축분말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무엑기스분말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흑마늘농축분말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브로콜리농축분말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새싹귀리추출분말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당근착즙액분말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시금치추출분말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),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타우린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err="1">
                <a:latin typeface="맑은 고딕" panose="020B0503020000020004" pitchFamily="50" charset="-127"/>
              </a:rPr>
              <a:t>유채유분말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옥수수단백추출물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>
                <a:latin typeface="맑은 고딕" panose="020B0503020000020004" pitchFamily="50" charset="-127"/>
              </a:rPr>
              <a:t>글리세린</a:t>
            </a:r>
            <a:r>
              <a:rPr lang="en-US" altLang="ko-KR" sz="1200" b="1" dirty="0">
                <a:latin typeface="맑은 고딕" panose="020B0503020000020004" pitchFamily="50" charset="-127"/>
              </a:rPr>
              <a:t>,</a:t>
            </a:r>
            <a:r>
              <a:rPr lang="ko-KR" altLang="en-US" sz="1200" b="1" dirty="0" smtClean="0">
                <a:latin typeface="맑은 고딕" panose="020B0503020000020004" pitchFamily="50" charset="-127"/>
              </a:rPr>
              <a:t>인삼발효추출분말</a:t>
            </a:r>
            <a:endParaRPr lang="en-US" altLang="ko-KR" sz="1200" b="1" dirty="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섭취량 및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섭취방법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200" b="1" dirty="0">
                <a:latin typeface="맑은 고딕" panose="020B0503020000020004" pitchFamily="50" charset="-127"/>
              </a:rPr>
              <a:t>1</a:t>
            </a:r>
            <a:r>
              <a:rPr lang="ko-KR" altLang="en-US" sz="1200" b="1" dirty="0">
                <a:latin typeface="맑은 고딕" panose="020B0503020000020004" pitchFamily="50" charset="-127"/>
              </a:rPr>
              <a:t>일 </a:t>
            </a:r>
            <a:r>
              <a:rPr lang="en-US" altLang="ko-KR" sz="1200" b="1" dirty="0">
                <a:latin typeface="맑은 고딕" panose="020B0503020000020004" pitchFamily="50" charset="-127"/>
              </a:rPr>
              <a:t>2</a:t>
            </a:r>
            <a:r>
              <a:rPr lang="ko-KR" altLang="en-US" sz="1200" b="1" dirty="0">
                <a:latin typeface="맑은 고딕" panose="020B0503020000020004" pitchFamily="50" charset="-127"/>
              </a:rPr>
              <a:t>회 </a:t>
            </a:r>
            <a:r>
              <a:rPr lang="en-US" altLang="ko-KR" sz="1200" b="1" dirty="0">
                <a:latin typeface="맑은 고딕" panose="020B0503020000020004" pitchFamily="50" charset="-127"/>
              </a:rPr>
              <a:t>, 1</a:t>
            </a:r>
            <a:r>
              <a:rPr lang="ko-KR" altLang="en-US" sz="1200" b="1" dirty="0">
                <a:latin typeface="맑은 고딕" panose="020B0503020000020004" pitchFamily="50" charset="-127"/>
              </a:rPr>
              <a:t>회 </a:t>
            </a:r>
            <a:r>
              <a:rPr lang="en-US" altLang="ko-KR" sz="1200" b="1" dirty="0">
                <a:latin typeface="맑은 고딕" panose="020B0503020000020004" pitchFamily="50" charset="-127"/>
              </a:rPr>
              <a:t>1</a:t>
            </a:r>
            <a:r>
              <a:rPr lang="ko-KR" altLang="en-US" sz="1200" b="1" dirty="0">
                <a:latin typeface="맑은 고딕" panose="020B0503020000020004" pitchFamily="50" charset="-127"/>
              </a:rPr>
              <a:t>정을 충분한 물과 함께 섭취하십시오</a:t>
            </a:r>
            <a:r>
              <a:rPr lang="en-US" altLang="ko-KR" sz="1200" b="1" dirty="0">
                <a:latin typeface="맑은 고딕" panose="020B0503020000020004" pitchFamily="50" charset="-127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9921" y="4473225"/>
            <a:ext cx="6636652" cy="23529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섭취 시 주의사항</a:t>
            </a:r>
            <a:endParaRPr lang="en-US" altLang="ko-KR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  <a:defRPr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섭취량 </a:t>
            </a:r>
            <a:r>
              <a:rPr lang="ko-KR" altLang="en-US" sz="1100" dirty="0">
                <a:latin typeface="맑은 고딕" panose="020B0503020000020004" pitchFamily="50" charset="-127"/>
              </a:rPr>
              <a:t>및 </a:t>
            </a:r>
            <a:r>
              <a:rPr lang="ko-KR" altLang="en-US" sz="1100" dirty="0" err="1">
                <a:latin typeface="맑은 고딕" panose="020B0503020000020004" pitchFamily="50" charset="-127"/>
              </a:rPr>
              <a:t>섭취방법을</a:t>
            </a:r>
            <a:r>
              <a:rPr lang="ko-KR" altLang="en-US" sz="1100" dirty="0">
                <a:latin typeface="맑은 고딕" panose="020B0503020000020004" pitchFamily="50" charset="-127"/>
              </a:rPr>
              <a:t> 준수하시고 유통기한을 확인하신 후 섭취하시기 바랍니다</a:t>
            </a:r>
            <a:r>
              <a:rPr lang="en-US" altLang="ko-KR" sz="1100" dirty="0">
                <a:latin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</a:endParaRPr>
          </a:p>
          <a:p>
            <a:pPr marL="171450" indent="-1714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  <a:defRPr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질환이 </a:t>
            </a:r>
            <a:r>
              <a:rPr lang="ko-KR" altLang="en-US" sz="1100" dirty="0">
                <a:latin typeface="맑은 고딕" panose="020B0503020000020004" pitchFamily="50" charset="-127"/>
              </a:rPr>
              <a:t>있거나 의약품 복용 시 전문가와 상담 후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섭취하십시오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. </a:t>
            </a:r>
          </a:p>
          <a:p>
            <a:pPr marL="171450" indent="-1714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  <a:defRPr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설사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위통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복부팽만등의 위장관계 장애가 나타나는 경우에는 섭취에 주의하십시오</a:t>
            </a:r>
            <a:r>
              <a:rPr lang="en-US" altLang="ko-KR" sz="1100" dirty="0" smtClean="0">
                <a:latin typeface="맑은 고딕" panose="020B0503020000020004" pitchFamily="50" charset="-127"/>
              </a:rPr>
              <a:t>.</a:t>
            </a:r>
          </a:p>
          <a:p>
            <a:pPr marL="171450" indent="-1714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  <a:defRPr/>
            </a:pPr>
            <a:r>
              <a:rPr lang="ko-KR" altLang="en-US" sz="1100" dirty="0" err="1" smtClean="0">
                <a:latin typeface="맑은 고딕" panose="020B0503020000020004" pitchFamily="50" charset="-127"/>
              </a:rPr>
              <a:t>이상사례</a:t>
            </a:r>
            <a:r>
              <a:rPr lang="ko-KR" altLang="en-US" sz="110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100" dirty="0">
                <a:latin typeface="맑은 고딕" panose="020B0503020000020004" pitchFamily="50" charset="-127"/>
              </a:rPr>
              <a:t>발생 시 섭취를 중단하고 전문가와 상담하십시오</a:t>
            </a:r>
            <a:r>
              <a:rPr lang="en-US" altLang="ko-KR" sz="1100" dirty="0">
                <a:latin typeface="맑은 고딕" panose="020B0503020000020004" pitchFamily="50" charset="-127"/>
              </a:rPr>
              <a:t>.</a:t>
            </a:r>
          </a:p>
          <a:p>
            <a:pPr marL="171450" indent="-1714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  <a:defRPr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알레르기 </a:t>
            </a:r>
            <a:r>
              <a:rPr lang="ko-KR" altLang="en-US" sz="1100" dirty="0">
                <a:latin typeface="맑은 고딕" panose="020B0503020000020004" pitchFamily="50" charset="-127"/>
              </a:rPr>
              <a:t>체질 등은 개인에 따라 과민 반응을 </a:t>
            </a:r>
            <a:r>
              <a:rPr lang="ko-KR" altLang="en-US" sz="1100" dirty="0" err="1">
                <a:latin typeface="맑은 고딕" panose="020B0503020000020004" pitchFamily="50" charset="-127"/>
              </a:rPr>
              <a:t>나타낼수</a:t>
            </a:r>
            <a:r>
              <a:rPr lang="ko-KR" altLang="en-US" sz="1100" dirty="0">
                <a:latin typeface="맑은 고딕" panose="020B0503020000020004" pitchFamily="50" charset="-127"/>
              </a:rPr>
              <a:t> 있으니 성분 확인 후 섭취하십시오</a:t>
            </a:r>
            <a:r>
              <a:rPr lang="en-US" altLang="ko-KR" sz="1100" dirty="0">
                <a:latin typeface="맑은 고딕" panose="020B0503020000020004" pitchFamily="50" charset="-127"/>
              </a:rPr>
              <a:t>. </a:t>
            </a:r>
            <a:endParaRPr lang="en-US" altLang="ko-KR" sz="1100" dirty="0" smtClean="0">
              <a:latin typeface="맑은 고딕" panose="020B0503020000020004" pitchFamily="50" charset="-127"/>
            </a:endParaRPr>
          </a:p>
          <a:p>
            <a:pPr marL="171450" indent="-1714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  <a:defRPr/>
            </a:pPr>
            <a:r>
              <a:rPr lang="ko-KR" altLang="en-US" sz="1100" dirty="0" smtClean="0">
                <a:latin typeface="맑은 고딕" panose="020B0503020000020004" pitchFamily="50" charset="-127"/>
              </a:rPr>
              <a:t>용기 </a:t>
            </a:r>
            <a:r>
              <a:rPr lang="ko-KR" altLang="en-US" sz="1100" dirty="0">
                <a:latin typeface="맑은 고딕" panose="020B0503020000020004" pitchFamily="50" charset="-127"/>
              </a:rPr>
              <a:t>안의 </a:t>
            </a:r>
            <a:r>
              <a:rPr lang="ko-KR" altLang="en-US" sz="1100" dirty="0" err="1">
                <a:latin typeface="맑은 고딕" panose="020B0503020000020004" pitchFamily="50" charset="-127"/>
              </a:rPr>
              <a:t>실리카겔</a:t>
            </a:r>
            <a:r>
              <a:rPr lang="en-US" altLang="ko-KR" sz="1100" dirty="0">
                <a:latin typeface="맑은 고딕" panose="020B0503020000020004" pitchFamily="50" charset="-127"/>
              </a:rPr>
              <a:t>(</a:t>
            </a:r>
            <a:r>
              <a:rPr lang="ko-KR" altLang="en-US" sz="1100" dirty="0">
                <a:latin typeface="맑은 고딕" panose="020B0503020000020004" pitchFamily="50" charset="-127"/>
              </a:rPr>
              <a:t>방습제</a:t>
            </a:r>
            <a:r>
              <a:rPr lang="en-US" altLang="ko-KR" sz="1100" dirty="0">
                <a:latin typeface="맑은 고딕" panose="020B0503020000020004" pitchFamily="50" charset="-127"/>
              </a:rPr>
              <a:t>)</a:t>
            </a:r>
            <a:r>
              <a:rPr lang="ko-KR" altLang="en-US" sz="1100" dirty="0">
                <a:latin typeface="맑은 고딕" panose="020B0503020000020004" pitchFamily="50" charset="-127"/>
              </a:rPr>
              <a:t>은 절대 드시지 마십시오</a:t>
            </a:r>
            <a:r>
              <a:rPr lang="en-US" altLang="ko-KR" sz="1100" dirty="0">
                <a:latin typeface="맑은 고딕" panose="020B0503020000020004" pitchFamily="50" charset="-127"/>
              </a:rPr>
              <a:t>. 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latin typeface="맑은 고딕" panose="020B0503020000020004" pitchFamily="50" charset="-127"/>
              </a:rPr>
              <a:t>* </a:t>
            </a:r>
            <a:r>
              <a:rPr lang="ko-KR" altLang="en-US" sz="1100" dirty="0">
                <a:latin typeface="맑은 고딕" panose="020B0503020000020004" pitchFamily="50" charset="-127"/>
              </a:rPr>
              <a:t>화학 </a:t>
            </a:r>
            <a:r>
              <a:rPr lang="ko-KR" altLang="en-US" sz="1100" dirty="0" err="1">
                <a:latin typeface="맑은 고딕" panose="020B0503020000020004" pitchFamily="50" charset="-127"/>
              </a:rPr>
              <a:t>부형제를</a:t>
            </a:r>
            <a:r>
              <a:rPr lang="ko-KR" altLang="en-US" sz="1100" dirty="0">
                <a:latin typeface="맑은 고딕" panose="020B0503020000020004" pitchFamily="50" charset="-127"/>
              </a:rPr>
              <a:t> 넣지 않아 쉽게 부서 </a:t>
            </a:r>
            <a:r>
              <a:rPr lang="ko-KR" altLang="en-US" sz="1100" dirty="0" err="1">
                <a:latin typeface="맑은 고딕" panose="020B0503020000020004" pitchFamily="50" charset="-127"/>
              </a:rPr>
              <a:t>질수</a:t>
            </a:r>
            <a:r>
              <a:rPr lang="ko-KR" altLang="en-US" sz="1100" dirty="0">
                <a:latin typeface="맑은 고딕" panose="020B0503020000020004" pitchFamily="50" charset="-127"/>
              </a:rPr>
              <a:t> 있습니다</a:t>
            </a:r>
            <a:r>
              <a:rPr lang="en-US" altLang="ko-KR" sz="1100" dirty="0">
                <a:latin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</a:rPr>
              <a:t>제품에 문제는 없으므로 안심하고 드셔도 됩니다 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905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56320" y="1746865"/>
            <a:ext cx="6348193" cy="40072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1. </a:t>
            </a:r>
            <a:r>
              <a:rPr kumimoji="1" lang="ko-KR" altLang="en-US" b="1" kern="0" dirty="0" err="1" smtClean="0">
                <a:solidFill>
                  <a:srgbClr val="000000"/>
                </a:solidFill>
              </a:rPr>
              <a:t>밀크씨슬</a:t>
            </a:r>
            <a:endParaRPr kumimoji="1" lang="en-US" altLang="ko-K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b="1" kern="0" dirty="0">
              <a:solidFill>
                <a:srgbClr val="000000"/>
              </a:solidFill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2. </a:t>
            </a:r>
            <a:r>
              <a:rPr kumimoji="1" lang="ko-KR" altLang="en-US" b="1" kern="0" dirty="0" err="1" smtClean="0">
                <a:solidFill>
                  <a:srgbClr val="000000"/>
                </a:solidFill>
              </a:rPr>
              <a:t>홍경천</a:t>
            </a:r>
            <a:endParaRPr kumimoji="1" lang="en-US" altLang="ko-KR" b="1" kern="0" dirty="0" smtClean="0">
              <a:solidFill>
                <a:srgbClr val="000000"/>
              </a:solidFill>
            </a:endParaRPr>
          </a:p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b="1" kern="0" dirty="0" smtClean="0">
              <a:solidFill>
                <a:srgbClr val="000000"/>
              </a:solidFill>
            </a:endParaRPr>
          </a:p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b="1" kern="0" dirty="0" smtClean="0">
                <a:solidFill>
                  <a:srgbClr val="000000"/>
                </a:solidFill>
              </a:rPr>
              <a:t>3. </a:t>
            </a:r>
            <a:r>
              <a:rPr kumimoji="1" lang="ko-KR" altLang="en-US" b="1" kern="0" dirty="0" smtClean="0">
                <a:solidFill>
                  <a:srgbClr val="000000"/>
                </a:solidFill>
              </a:rPr>
              <a:t>비타민 </a:t>
            </a:r>
            <a:r>
              <a:rPr kumimoji="1" lang="en-US" altLang="ko-KR" b="1" kern="0" dirty="0" smtClean="0">
                <a:solidFill>
                  <a:srgbClr val="000000"/>
                </a:solidFill>
              </a:rPr>
              <a:t>B</a:t>
            </a:r>
            <a:r>
              <a:rPr kumimoji="1" lang="ko-KR" altLang="en-US" b="1" kern="0" dirty="0" smtClean="0">
                <a:solidFill>
                  <a:srgbClr val="000000"/>
                </a:solidFill>
              </a:rPr>
              <a:t>군 </a:t>
            </a:r>
            <a:r>
              <a:rPr kumimoji="1" lang="en-US" altLang="ko-KR" b="1" kern="0" dirty="0" smtClean="0">
                <a:solidFill>
                  <a:srgbClr val="000000"/>
                </a:solidFill>
              </a:rPr>
              <a:t>5</a:t>
            </a:r>
            <a:r>
              <a:rPr kumimoji="1" lang="ko-KR" altLang="en-US" b="1" kern="0" dirty="0" smtClean="0">
                <a:solidFill>
                  <a:srgbClr val="000000"/>
                </a:solidFill>
              </a:rPr>
              <a:t>종</a:t>
            </a:r>
            <a:endParaRPr kumimoji="1" lang="en-US" altLang="ko-KR" b="1" kern="0" dirty="0">
              <a:solidFill>
                <a:srgbClr val="000000"/>
              </a:solidFill>
            </a:endParaRPr>
          </a:p>
          <a:p>
            <a:pPr marR="0" lvl="0" defTabSz="91440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b="1" dirty="0" smtClean="0">
                <a:latin typeface="맑은 고딕" panose="020B0503020000020004" pitchFamily="50" charset="-127"/>
              </a:rPr>
              <a:t>4. 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새로운 </a:t>
            </a:r>
            <a:r>
              <a:rPr lang="ko-KR" altLang="en-US" b="1" dirty="0" err="1" smtClean="0">
                <a:latin typeface="맑은 고딕" panose="020B0503020000020004" pitchFamily="50" charset="-127"/>
              </a:rPr>
              <a:t>복합기능성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7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종</a:t>
            </a:r>
            <a:endParaRPr lang="en-US" altLang="ko-KR" b="1" dirty="0" smtClean="0">
              <a:latin typeface="맑은 고딕" panose="020B0503020000020004" pitchFamily="50" charset="-127"/>
            </a:endParaRPr>
          </a:p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ko-KR" b="1" dirty="0">
              <a:latin typeface="맑은 고딕" panose="020B0503020000020004" pitchFamily="50" charset="-127"/>
            </a:endParaRPr>
          </a:p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b="1" dirty="0" smtClean="0">
                <a:latin typeface="맑은 고딕" panose="020B0503020000020004" pitchFamily="50" charset="-127"/>
              </a:rPr>
              <a:t>5. 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제너럴 밸런스 </a:t>
            </a:r>
            <a:r>
              <a:rPr lang="ko-KR" altLang="en-US" b="1" dirty="0" err="1" smtClean="0">
                <a:latin typeface="맑은 고딕" panose="020B0503020000020004" pitchFamily="50" charset="-127"/>
              </a:rPr>
              <a:t>밀크씨슬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 업그레이드</a:t>
            </a:r>
            <a:endParaRPr lang="en-US" altLang="ko-KR" b="1" dirty="0" smtClean="0">
              <a:latin typeface="맑은 고딕" panose="020B0503020000020004" pitchFamily="50" charset="-127"/>
            </a:endParaRPr>
          </a:p>
          <a:p>
            <a:pPr marL="342900" lvl="0" indent="-34290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5"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lvl="0" algn="just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b="1" kern="0" dirty="0" smtClean="0">
                <a:solidFill>
                  <a:srgbClr val="000000"/>
                </a:solidFill>
              </a:rPr>
              <a:t>6. </a:t>
            </a:r>
            <a:r>
              <a:rPr kumimoji="1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간 건강 밸런스 </a:t>
            </a:r>
            <a:r>
              <a:rPr lang="ko-KR" altLang="en-US" b="1" dirty="0" err="1" smtClean="0">
                <a:latin typeface="맑은 고딕" panose="020B0503020000020004" pitchFamily="50" charset="-127"/>
              </a:rPr>
              <a:t>부원료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</a:rPr>
              <a:t>20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가지 추가</a:t>
            </a:r>
            <a:endParaRPr kumimoji="1" lang="en-US" altLang="ko-K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b="1" kern="0" dirty="0">
              <a:solidFill>
                <a:srgbClr val="000000"/>
              </a:solidFill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800" y="21190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제품특징</a:t>
            </a:r>
          </a:p>
        </p:txBody>
      </p:sp>
      <p:cxnSp>
        <p:nvCxnSpPr>
          <p:cNvPr id="13" name="직선 연결선 12"/>
          <p:cNvCxnSpPr/>
          <p:nvPr/>
        </p:nvCxnSpPr>
        <p:spPr bwMode="auto">
          <a:xfrm>
            <a:off x="623392" y="642984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808080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62103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20000"/>
              </a:lnSpc>
              <a:buAutoNum type="arabicPeriod"/>
            </a:pP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밀크씨슬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  <a:p>
            <a:pPr lvl="0" algn="just">
              <a:lnSpc>
                <a:spcPct val="120000"/>
              </a:lnSpc>
            </a:pPr>
            <a:endParaRPr lang="en-US" altLang="ko-KR" sz="1000" b="1" dirty="0" smtClean="0">
              <a:latin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058" y="1041835"/>
            <a:ext cx="6791586" cy="4542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“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당신의 간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肝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)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은 어떻습니까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”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66106" y="3932056"/>
            <a:ext cx="38642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간 기능을 저하시키는 대표적 원인</a:t>
            </a:r>
            <a:endParaRPr lang="en-US" altLang="ko-KR" sz="16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0000"/>
              </a:solidFill>
              <a:latin typeface="+mn-ea"/>
            </a:endParaRPr>
          </a:p>
          <a:p>
            <a:pPr>
              <a:defRPr/>
            </a:pPr>
            <a:endParaRPr lang="ko-KR" altLang="en-US" sz="16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defRPr/>
            </a:pPr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음주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알코올에 의한 간장 파괴 </a:t>
            </a:r>
            <a:endParaRPr lang="en-US" altLang="ko-KR" sz="1400" spc="-1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defRPr/>
            </a:pP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      매년 간암 사망 증가</a:t>
            </a:r>
          </a:p>
          <a:p>
            <a:pPr>
              <a:defRPr/>
            </a:pPr>
            <a:r>
              <a:rPr lang="ko-KR" altLang="en-US" sz="16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피로</a:t>
            </a:r>
            <a:r>
              <a:rPr lang="ko-KR" altLang="en-US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간장의 과로에 원인</a:t>
            </a:r>
          </a:p>
          <a:p>
            <a:pPr>
              <a:defRPr/>
            </a:pPr>
            <a:r>
              <a:rPr lang="ko-KR" altLang="en-US" sz="16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스트레스 </a:t>
            </a:r>
            <a:r>
              <a:rPr lang="en-US" altLang="ko-KR" sz="1600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피로 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기능저하의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가장 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큰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적</a:t>
            </a:r>
            <a:r>
              <a:rPr lang="en-US" altLang="ko-KR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, </a:t>
            </a:r>
          </a:p>
          <a:p>
            <a:pPr>
              <a:defRPr/>
            </a:pP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              한국인 </a:t>
            </a:r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OECD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국가 중 </a:t>
            </a:r>
            <a:r>
              <a:rPr lang="ko-KR" altLang="en-US" sz="14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직무스트레스 </a:t>
            </a:r>
            <a:r>
              <a:rPr lang="en-US" altLang="ko-KR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4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</a:t>
            </a:r>
            <a:endParaRPr lang="en-US" altLang="ko-KR" sz="14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defRPr/>
            </a:pPr>
            <a:endParaRPr lang="en-US" altLang="ko-KR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70" y="3932056"/>
            <a:ext cx="2899053" cy="1808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26058" y="1568216"/>
            <a:ext cx="667638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1600" spc="-15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침묵의  장기</a:t>
            </a:r>
            <a:r>
              <a:rPr lang="en-US" altLang="ko-KR" sz="1600" spc="-15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~ </a:t>
            </a:r>
            <a:r>
              <a:rPr lang="ko-KR" altLang="en-US" sz="1600" spc="-15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  간  건강  밸런스를 위한 </a:t>
            </a:r>
            <a:r>
              <a:rPr lang="ko-KR" altLang="en-US" sz="1600" spc="-150" dirty="0" err="1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힐링</a:t>
            </a:r>
            <a:r>
              <a:rPr lang="ko-KR" altLang="en-US" sz="1600" spc="-15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600" spc="-150" dirty="0" smtClean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프로젝트</a:t>
            </a:r>
            <a:endParaRPr lang="en-US" altLang="ko-KR" sz="1600" spc="-1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ko-KR" altLang="en-US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간은 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영양소를 만들고 정화하여 유해한 물질을 해독하는 중요 기관입니다</a:t>
            </a: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.  </a:t>
            </a:r>
          </a:p>
          <a:p>
            <a:pPr>
              <a:defRPr/>
            </a:pP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특히 간은 </a:t>
            </a: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70%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까지 나빠지고 있어도 특별한 자각 증상이 없어 침묵의 장기라고 </a:t>
            </a:r>
            <a:r>
              <a:rPr lang="ko-KR" altLang="en-US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불리기 때문에 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평소에 간을 소홀히 해서는 안됩니다</a:t>
            </a:r>
            <a:r>
              <a:rPr lang="en-US" altLang="ko-KR" sz="16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defRPr/>
            </a:pPr>
            <a:endParaRPr lang="en-US" altLang="ko-KR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살균작용 </a:t>
            </a:r>
            <a:r>
              <a:rPr lang="en-US" altLang="ko-KR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/ </a:t>
            </a:r>
            <a:r>
              <a:rPr lang="ko-KR" altLang="en-US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해독작용 </a:t>
            </a:r>
            <a:r>
              <a:rPr lang="en-US" altLang="ko-KR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/ </a:t>
            </a:r>
            <a:r>
              <a:rPr lang="ko-KR" altLang="en-US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호르몬</a:t>
            </a:r>
            <a:r>
              <a:rPr lang="en-US" altLang="ko-KR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, </a:t>
            </a:r>
            <a:r>
              <a:rPr lang="ko-KR" altLang="en-US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효소 합성 </a:t>
            </a:r>
            <a:r>
              <a:rPr lang="en-US" altLang="ko-KR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/ </a:t>
            </a:r>
            <a:endParaRPr lang="en-US" altLang="ko-KR" b="1" spc="-1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담즙 </a:t>
            </a:r>
            <a:r>
              <a:rPr lang="ko-KR" altLang="en-US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생산 및 </a:t>
            </a:r>
            <a:r>
              <a:rPr lang="ko-KR" altLang="en-US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지방 소화 </a:t>
            </a:r>
            <a:r>
              <a:rPr lang="en-US" altLang="ko-KR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/ </a:t>
            </a:r>
            <a:r>
              <a:rPr lang="ko-KR" altLang="en-US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알코올 분해 </a:t>
            </a:r>
            <a:r>
              <a:rPr lang="en-US" altLang="ko-KR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/</a:t>
            </a:r>
            <a:r>
              <a:rPr lang="ko-KR" altLang="en-US" b="1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</a:rPr>
              <a:t>항체 생산</a:t>
            </a:r>
            <a:endParaRPr lang="en-US" altLang="ko-KR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323632" y="6386943"/>
            <a:ext cx="189346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00" dirty="0" smtClean="0">
                <a:solidFill>
                  <a:srgbClr val="DC4A3D"/>
                </a:solidFill>
                <a:latin typeface="+mn-ea"/>
              </a:rPr>
              <a:t>+ </a:t>
            </a:r>
            <a:r>
              <a:rPr lang="ko-KR" altLang="en-US" sz="1100" dirty="0" smtClean="0">
                <a:solidFill>
                  <a:srgbClr val="DC4A3D"/>
                </a:solidFill>
                <a:latin typeface="+mn-ea"/>
              </a:rPr>
              <a:t>제품의 이해를 위한 정보</a:t>
            </a:r>
            <a:endParaRPr lang="en-US" altLang="ko-KR" sz="1100" dirty="0">
              <a:solidFill>
                <a:srgbClr val="DC4A3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17915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20000"/>
              </a:lnSpc>
              <a:buAutoNum type="arabicPeriod"/>
            </a:pP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밀크씨슬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  <a:p>
            <a:pPr lvl="0" algn="just">
              <a:lnSpc>
                <a:spcPct val="120000"/>
              </a:lnSpc>
            </a:pPr>
            <a:endParaRPr lang="en-US" altLang="ko-KR" sz="1000" b="1" dirty="0" smtClean="0">
              <a:latin typeface="맑은 고딕" panose="020B0503020000020004" pitchFamily="50" charset="-127"/>
            </a:endParaRPr>
          </a:p>
          <a:p>
            <a:pPr algn="just">
              <a:lnSpc>
                <a:spcPct val="120000"/>
              </a:lnSpc>
            </a:pP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“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당신의 간을 지켜드립니다 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“</a:t>
            </a:r>
          </a:p>
          <a:p>
            <a:pPr algn="just">
              <a:lnSpc>
                <a:spcPct val="120000"/>
              </a:lnSpc>
            </a:pP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  핵심 주원료 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“</a:t>
            </a:r>
            <a:r>
              <a:rPr lang="ko-KR" altLang="en-US" b="1" dirty="0" err="1" smtClean="0">
                <a:solidFill>
                  <a:srgbClr val="C00000"/>
                </a:solidFill>
                <a:latin typeface="+mn-ea"/>
              </a:rPr>
              <a:t>실리마린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130mg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함유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”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718910" y="2005626"/>
            <a:ext cx="6096000" cy="18281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pc="-150" dirty="0" err="1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밀크씨슬은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 </a:t>
            </a:r>
            <a:r>
              <a:rPr lang="en-US" altLang="ko-KR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“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엉겅퀴</a:t>
            </a:r>
            <a:r>
              <a:rPr lang="en-US" altLang="ko-KR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“ 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라고도 불리는 </a:t>
            </a:r>
            <a:r>
              <a:rPr lang="ko-KR" altLang="en-US" spc="-150" dirty="0" err="1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국화과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 식물로 간 건강에 도움을 줄 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수 있는 </a:t>
            </a:r>
            <a:r>
              <a:rPr lang="ko-KR" altLang="en-US" sz="2000" b="1" spc="-150" dirty="0" err="1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ea typeface="맑은 고딕"/>
              </a:rPr>
              <a:t>실리마린</a:t>
            </a:r>
            <a:r>
              <a:rPr lang="ko-KR" altLang="en-US" sz="2000" b="1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ea typeface="맑은 고딕"/>
              </a:rPr>
              <a:t> 성분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으로 알려져 있으며 </a:t>
            </a:r>
            <a:r>
              <a:rPr lang="en-US" altLang="ko-KR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2000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년 이상의 역사 속에서 간 건강은 물론 일상 생활 곳곳에서 인류가 수 천년 동안 사용한 식물입니다</a:t>
            </a:r>
            <a:r>
              <a:rPr lang="en-US" altLang="ko-KR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. 16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세기와 </a:t>
            </a:r>
            <a:r>
              <a:rPr lang="en-US" altLang="ko-KR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17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세기 식물학자들이 </a:t>
            </a:r>
            <a:r>
              <a:rPr lang="ko-KR" altLang="en-US" sz="2000" b="1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ea typeface="맑은 고딕"/>
              </a:rPr>
              <a:t>간 건강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에 </a:t>
            </a:r>
            <a:r>
              <a:rPr lang="ko-KR" altLang="en-US" spc="-150" dirty="0" err="1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밀크씨슬을</a:t>
            </a:r>
            <a:r>
              <a:rPr lang="ko-KR" altLang="en-US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맑은 고딕"/>
              </a:rPr>
              <a:t> 이용해 왔다는 기록이 있습니다  </a:t>
            </a:r>
            <a:endParaRPr lang="en-US" altLang="ko-KR" spc="-150" dirty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ea typeface="맑은 고딕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699" y="3746914"/>
            <a:ext cx="3127211" cy="298156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70486" y="4865652"/>
            <a:ext cx="32656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rgbClr val="C00000"/>
                </a:solidFill>
                <a:latin typeface="+mn-ea"/>
              </a:rPr>
              <a:t>“</a:t>
            </a:r>
            <a:r>
              <a:rPr lang="ko-KR" altLang="en-US" sz="2400" b="1" dirty="0" smtClean="0">
                <a:solidFill>
                  <a:srgbClr val="C00000"/>
                </a:solidFill>
                <a:latin typeface="+mn-ea"/>
              </a:rPr>
              <a:t>간 건강의 핵심 원료</a:t>
            </a:r>
            <a:r>
              <a:rPr lang="en-US" altLang="ko-KR" sz="2400" b="1" dirty="0" smtClean="0">
                <a:solidFill>
                  <a:srgbClr val="C00000"/>
                </a:solidFill>
                <a:latin typeface="+mn-ea"/>
              </a:rPr>
              <a:t>”</a:t>
            </a:r>
          </a:p>
          <a:p>
            <a:r>
              <a:rPr lang="en-US" altLang="ko-KR" sz="2400" b="1" dirty="0" smtClean="0">
                <a:solidFill>
                  <a:srgbClr val="C00000"/>
                </a:solidFill>
                <a:latin typeface="+mn-ea"/>
              </a:rPr>
              <a:t> “</a:t>
            </a:r>
            <a:r>
              <a:rPr lang="ko-KR" altLang="en-US" sz="2400" b="1" dirty="0" err="1" smtClean="0">
                <a:solidFill>
                  <a:srgbClr val="C00000"/>
                </a:solidFill>
                <a:latin typeface="+mn-ea"/>
              </a:rPr>
              <a:t>밀크씨슬</a:t>
            </a:r>
            <a:r>
              <a:rPr lang="ko-KR" altLang="en-US" sz="2400" b="1" dirty="0" smtClean="0">
                <a:solidFill>
                  <a:srgbClr val="C00000"/>
                </a:solidFill>
                <a:latin typeface="+mn-ea"/>
              </a:rPr>
              <a:t> 추출물</a:t>
            </a:r>
            <a:r>
              <a:rPr lang="en-US" altLang="ko-KR" sz="2400" b="1" dirty="0" smtClean="0">
                <a:solidFill>
                  <a:srgbClr val="C00000"/>
                </a:solidFill>
                <a:latin typeface="+mn-ea"/>
              </a:rPr>
              <a:t>＂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64363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391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20000"/>
              </a:lnSpc>
              <a:buAutoNum type="arabicPeriod"/>
            </a:pP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밀크씨슬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–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인체적용시험 결과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76" y="1212644"/>
            <a:ext cx="5421989" cy="5447685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1862825" y="1446120"/>
            <a:ext cx="3785190" cy="514524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432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2.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홍경천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083103" y="1141464"/>
            <a:ext cx="6096000" cy="3919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“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스트레스로 인한 피로개선 확실한 성분 </a:t>
            </a:r>
            <a:r>
              <a:rPr lang="ko-KR" altLang="en-US" b="1" dirty="0" err="1" smtClean="0">
                <a:solidFill>
                  <a:srgbClr val="C00000"/>
                </a:solidFill>
                <a:latin typeface="+mn-ea"/>
              </a:rPr>
              <a:t>홍경천</a:t>
            </a: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“</a:t>
            </a:r>
            <a:endParaRPr lang="en-US" altLang="ko-KR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35922" y="1669637"/>
            <a:ext cx="6096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홍경천은 본래 척박한 땅</a:t>
            </a:r>
            <a:r>
              <a:rPr lang="en-US" altLang="ko-KR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, </a:t>
            </a:r>
            <a:r>
              <a:rPr lang="ko-KR" altLang="en-US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고산지대의 바위 틈에서 자생하는 생명력 강한 식품입니다</a:t>
            </a:r>
            <a:r>
              <a:rPr lang="en-US" altLang="ko-KR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. </a:t>
            </a:r>
            <a:r>
              <a:rPr lang="ko-KR" altLang="en-US" sz="1600" spc="-150" dirty="0" err="1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홍경천에는</a:t>
            </a:r>
            <a:r>
              <a:rPr lang="ko-KR" altLang="en-US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 </a:t>
            </a:r>
            <a:r>
              <a:rPr lang="ko-KR" altLang="en-US" b="1" spc="-150" dirty="0" err="1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+mj-ea"/>
                <a:ea typeface="+mj-ea"/>
              </a:rPr>
              <a:t>로사빈</a:t>
            </a:r>
            <a:r>
              <a:rPr lang="ko-KR" altLang="en-US" b="1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+mj-ea"/>
                <a:ea typeface="+mj-ea"/>
              </a:rPr>
              <a:t> 성분 </a:t>
            </a:r>
            <a:r>
              <a:rPr lang="ko-KR" altLang="en-US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이 풍부하게 함유되어 있는데</a:t>
            </a:r>
            <a:r>
              <a:rPr lang="en-US" altLang="ko-KR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, </a:t>
            </a:r>
            <a:r>
              <a:rPr lang="ko-KR" altLang="en-US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식약처로부터 </a:t>
            </a:r>
            <a:r>
              <a:rPr lang="en-US" altLang="ko-KR" b="1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+mj-ea"/>
                <a:ea typeface="+mj-ea"/>
              </a:rPr>
              <a:t>“ </a:t>
            </a:r>
            <a:r>
              <a:rPr lang="ko-KR" altLang="en-US" b="1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+mj-ea"/>
                <a:ea typeface="+mj-ea"/>
              </a:rPr>
              <a:t>스트레스로 인한 피로 개선에 도움을</a:t>
            </a:r>
            <a:r>
              <a:rPr lang="en-US" altLang="ko-KR" b="1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+mj-ea"/>
                <a:ea typeface="+mj-ea"/>
              </a:rPr>
              <a:t>”</a:t>
            </a:r>
            <a:r>
              <a:rPr lang="ko-KR" altLang="en-US" b="1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sz="1600" spc="-150" dirty="0" err="1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줄수</a:t>
            </a:r>
            <a:r>
              <a:rPr lang="ko-KR" altLang="en-US" sz="1600" spc="-150" dirty="0" smtClean="0">
                <a:ln>
                  <a:solidFill>
                    <a:srgbClr val="4F81BD">
                      <a:shade val="50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 있음을 인정받아 기능성 원료로 고시 되었습니다 </a:t>
            </a:r>
            <a:endParaRPr lang="en-US" altLang="ko-KR" sz="1600" spc="-150" dirty="0">
              <a:ln>
                <a:solidFill>
                  <a:srgbClr val="4F81BD">
                    <a:shade val="50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639" y="3116971"/>
            <a:ext cx="4590464" cy="351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4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049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2.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홍경천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- </a:t>
            </a:r>
            <a:r>
              <a:rPr lang="ko-KR" altLang="en-US" b="1" spc="-150" dirty="0">
                <a:solidFill>
                  <a:srgbClr val="993300"/>
                </a:solidFill>
                <a:ea typeface="맑은 고딕"/>
              </a:rPr>
              <a:t>인체적용시험 결과</a:t>
            </a:r>
            <a:endParaRPr lang="en-US" altLang="ko-KR" b="1" spc="-150" dirty="0">
              <a:solidFill>
                <a:srgbClr val="993300"/>
              </a:solidFill>
              <a:ea typeface="맑은 고딕"/>
            </a:endParaRPr>
          </a:p>
          <a:p>
            <a:pPr lvl="0" algn="just">
              <a:lnSpc>
                <a:spcPct val="120000"/>
              </a:lnSpc>
            </a:pP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48" y="1173835"/>
            <a:ext cx="6360246" cy="5542501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522043" y="1709808"/>
            <a:ext cx="2594344" cy="442314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8082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049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2.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홍경천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- </a:t>
            </a:r>
            <a:r>
              <a:rPr lang="ko-KR" altLang="en-US" b="1" spc="-150" dirty="0">
                <a:solidFill>
                  <a:srgbClr val="993300"/>
                </a:solidFill>
                <a:ea typeface="맑은 고딕"/>
              </a:rPr>
              <a:t>인체적용시험 결과</a:t>
            </a:r>
            <a:endParaRPr lang="en-US" altLang="ko-KR" b="1" spc="-150" dirty="0">
              <a:solidFill>
                <a:srgbClr val="993300"/>
              </a:solidFill>
              <a:ea typeface="맑은 고딕"/>
            </a:endParaRPr>
          </a:p>
          <a:p>
            <a:pPr lvl="0" algn="just">
              <a:lnSpc>
                <a:spcPct val="120000"/>
              </a:lnSpc>
            </a:pP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60" y="1267687"/>
            <a:ext cx="5853007" cy="544559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869320" y="1726820"/>
            <a:ext cx="5397086" cy="442314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7139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049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2.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홍경천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- </a:t>
            </a:r>
            <a:r>
              <a:rPr lang="ko-KR" altLang="en-US" b="1" spc="-150" dirty="0">
                <a:solidFill>
                  <a:srgbClr val="993300"/>
                </a:solidFill>
                <a:ea typeface="맑은 고딕"/>
              </a:rPr>
              <a:t>인체적용시험 결과</a:t>
            </a:r>
            <a:endParaRPr lang="en-US" altLang="ko-KR" b="1" spc="-150" dirty="0">
              <a:solidFill>
                <a:srgbClr val="993300"/>
              </a:solidFill>
              <a:ea typeface="맑은 고딕"/>
            </a:endParaRPr>
          </a:p>
          <a:p>
            <a:pPr lvl="0" algn="just">
              <a:lnSpc>
                <a:spcPct val="120000"/>
              </a:lnSpc>
            </a:pP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02" y="1219283"/>
            <a:ext cx="4937760" cy="5523884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178325" y="1534099"/>
            <a:ext cx="2439532" cy="442314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178325" y="4540277"/>
            <a:ext cx="2580808" cy="442314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648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049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>
                <a:solidFill>
                  <a:srgbClr val="993300"/>
                </a:solidFill>
                <a:latin typeface="+mj-lt"/>
                <a:ea typeface="맑은 고딕"/>
              </a:rPr>
              <a:t>3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.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비타민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B</a:t>
            </a:r>
            <a:r>
              <a:rPr lang="ko-KR" altLang="en-US" b="1" spc="-150" dirty="0">
                <a:solidFill>
                  <a:srgbClr val="993300"/>
                </a:solidFill>
                <a:latin typeface="+mj-lt"/>
                <a:ea typeface="맑은 고딕"/>
              </a:rPr>
              <a:t>군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5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종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 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68" y="1391858"/>
            <a:ext cx="6155534" cy="463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27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049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7732" y="716732"/>
            <a:ext cx="6947009" cy="391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4.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새로운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7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종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복합기능성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101" y="1140563"/>
            <a:ext cx="4510622" cy="56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77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049"/>
            <a:ext cx="12192000" cy="6858000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780" y="1269009"/>
            <a:ext cx="627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600" dirty="0" err="1">
                <a:latin typeface="맑은 고딕" panose="020B0503020000020004" pitchFamily="50" charset="-127"/>
              </a:rPr>
              <a:t>리뉴얼</a:t>
            </a:r>
            <a:r>
              <a:rPr lang="ko-KR" altLang="en-US" sz="1600" dirty="0">
                <a:latin typeface="맑은 고딕" panose="020B0503020000020004" pitchFamily="50" charset="-127"/>
              </a:rPr>
              <a:t> 된 제너럴 밸런스 </a:t>
            </a:r>
            <a:r>
              <a:rPr lang="ko-KR" altLang="en-US" sz="1600" dirty="0" err="1" smtClean="0">
                <a:latin typeface="맑은 고딕" panose="020B0503020000020004" pitchFamily="50" charset="-127"/>
              </a:rPr>
              <a:t>밀크씨슬</a:t>
            </a:r>
            <a:r>
              <a:rPr lang="ko-KR" altLang="en-US" sz="1600" dirty="0" smtClean="0">
                <a:latin typeface="맑은 고딕" panose="020B0503020000020004" pitchFamily="50" charset="-127"/>
              </a:rPr>
              <a:t> 은 기존 제품보다 </a:t>
            </a:r>
            <a:endParaRPr lang="en-US" altLang="ko-KR" sz="1600" dirty="0" smtClean="0">
              <a:latin typeface="맑은 고딕" panose="020B0503020000020004" pitchFamily="50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en-US" b="1" dirty="0" err="1" smtClean="0">
                <a:solidFill>
                  <a:srgbClr val="C00000"/>
                </a:solidFill>
                <a:latin typeface="맑은 고딕" panose="020B0503020000020004" pitchFamily="50" charset="-127"/>
              </a:rPr>
              <a:t>나이아신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anose="020B0503020000020004" pitchFamily="50" charset="-127"/>
              </a:rPr>
              <a:t>(100%)</a:t>
            </a:r>
            <a:r>
              <a:rPr lang="ko-KR" altLang="en-US" sz="1600" dirty="0" smtClean="0">
                <a:latin typeface="맑은 고딕" panose="020B0503020000020004" pitchFamily="50" charset="-127"/>
              </a:rPr>
              <a:t>을</a:t>
            </a:r>
            <a:r>
              <a:rPr lang="en-US" altLang="ko-KR" sz="1600" dirty="0" smtClean="0">
                <a:latin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</a:rPr>
              <a:t> 추가하여 </a:t>
            </a:r>
            <a:r>
              <a:rPr lang="ko-KR" altLang="en-US" b="1" dirty="0" smtClean="0">
                <a:solidFill>
                  <a:srgbClr val="C00000"/>
                </a:solidFill>
                <a:latin typeface="맑은 고딕" panose="020B0503020000020004" pitchFamily="50" charset="-127"/>
              </a:rPr>
              <a:t>간 보호 및 활력 에너지를 강화 </a:t>
            </a:r>
            <a:r>
              <a:rPr lang="ko-KR" altLang="en-US" sz="1600" dirty="0" smtClean="0">
                <a:latin typeface="맑은 고딕" panose="020B0503020000020004" pitchFamily="50" charset="-127"/>
              </a:rPr>
              <a:t>하였습니다</a:t>
            </a:r>
            <a:r>
              <a:rPr lang="en-US" altLang="ko-KR" sz="1600" dirty="0">
                <a:latin typeface="맑은 고딕" panose="020B0503020000020004" pitchFamily="50" charset="-127"/>
              </a:rPr>
              <a:t>.</a:t>
            </a:r>
            <a:endParaRPr lang="en-US" altLang="ko-KR" sz="1600" b="1" dirty="0">
              <a:solidFill>
                <a:srgbClr val="C00000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658" y="2142891"/>
            <a:ext cx="3934046" cy="46470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7732" y="716732"/>
            <a:ext cx="694700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5.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제너럴 밸런스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밀크씨슬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업그레이드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–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기능성 강화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842108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864" y="809697"/>
            <a:ext cx="694700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6.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간 건강 밸런스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부원료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20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가지 추가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-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타우린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2130" y="1370967"/>
            <a:ext cx="612068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b="1" dirty="0" smtClean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600" b="1" dirty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활력 에너지 </a:t>
            </a:r>
            <a:r>
              <a:rPr lang="ko-KR" altLang="en-US" sz="1600" b="1" dirty="0" smtClean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</a:t>
            </a:r>
            <a:r>
              <a:rPr lang="ko-KR" altLang="en-US" sz="1600" b="1" dirty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성분인 </a:t>
            </a:r>
            <a:r>
              <a:rPr lang="ko-KR" altLang="en-US" sz="1600" b="1" dirty="0" err="1" smtClean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타우린</a:t>
            </a:r>
            <a:r>
              <a:rPr lang="ko-KR" altLang="en-US" sz="1600" b="1" dirty="0" smtClean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 smtClean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함유로 </a:t>
            </a:r>
            <a:r>
              <a:rPr lang="ko-KR" altLang="en-US" sz="1600" b="1" dirty="0" smtClean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 </a:t>
            </a:r>
            <a:r>
              <a:rPr lang="ko-KR" altLang="en-US" sz="1600" b="1" dirty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에너지를 활성화</a:t>
            </a:r>
            <a:r>
              <a:rPr lang="en-US" altLang="ko-KR" sz="1600" b="1" dirty="0">
                <a:solidFill>
                  <a:srgbClr val="99003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endParaRPr lang="en-US" altLang="ko-KR" sz="1700" b="1" dirty="0" smtClean="0">
              <a:solidFill>
                <a:srgbClr val="9900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690" y="2152104"/>
            <a:ext cx="5786441" cy="389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26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177712" y="3673866"/>
            <a:ext cx="44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/>
              <a:t>  유채는 면역력 증진에 도움을 주며 항산화작용을 하는 </a:t>
            </a:r>
            <a:endParaRPr lang="en-US" altLang="ko-KR" sz="1200" dirty="0" smtClean="0"/>
          </a:p>
          <a:p>
            <a:r>
              <a:rPr lang="ko-KR" altLang="en-US" sz="1200" dirty="0" smtClean="0"/>
              <a:t>베타카로틴 성분이 풍부합니다 또한 눈 건강과 피부미용 좋은  </a:t>
            </a:r>
            <a:endParaRPr lang="en-US" altLang="ko-KR" sz="1200" dirty="0" smtClean="0"/>
          </a:p>
          <a:p>
            <a:r>
              <a:rPr lang="ko-KR" altLang="en-US" sz="1200" dirty="0" smtClean="0"/>
              <a:t>비타민</a:t>
            </a:r>
            <a:r>
              <a:rPr lang="en-US" altLang="ko-KR" sz="1200" dirty="0" smtClean="0"/>
              <a:t>C</a:t>
            </a:r>
            <a:r>
              <a:rPr lang="ko-KR" altLang="en-US" sz="1200" dirty="0" smtClean="0"/>
              <a:t>와 비타민</a:t>
            </a:r>
            <a:r>
              <a:rPr lang="en-US" altLang="ko-KR" sz="1200" dirty="0" smtClean="0"/>
              <a:t>A </a:t>
            </a:r>
            <a:r>
              <a:rPr lang="ko-KR" altLang="en-US" sz="1200" dirty="0" smtClean="0"/>
              <a:t>함유하고 있습니다 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2177712" y="5118664"/>
            <a:ext cx="4852870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/>
              <a:t>인삼 추출물은 면역력 향상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학습 기억력 </a:t>
            </a:r>
            <a:r>
              <a:rPr lang="ko-KR" altLang="en-US" sz="1200" dirty="0"/>
              <a:t>향상 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스트레스 개선</a:t>
            </a:r>
            <a:r>
              <a:rPr lang="en-US" altLang="ko-KR" sz="1200" dirty="0" smtClean="0"/>
              <a:t>, </a:t>
            </a:r>
          </a:p>
          <a:p>
            <a:r>
              <a:rPr lang="ko-KR" altLang="en-US" sz="1200" dirty="0" smtClean="0"/>
              <a:t>골다공증 개선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아토피성 </a:t>
            </a:r>
            <a:r>
              <a:rPr lang="ko-KR" altLang="en-US" sz="1200" dirty="0"/>
              <a:t>피부 </a:t>
            </a:r>
            <a:r>
              <a:rPr lang="ko-KR" altLang="en-US" sz="1200" dirty="0" smtClean="0"/>
              <a:t>개선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전립선 </a:t>
            </a:r>
            <a:r>
              <a:rPr lang="ko-KR" altLang="en-US" sz="1200" dirty="0"/>
              <a:t>비대 </a:t>
            </a:r>
            <a:r>
              <a:rPr lang="ko-KR" altLang="en-US" sz="1200" dirty="0" smtClean="0"/>
              <a:t>억제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알코올성 </a:t>
            </a:r>
            <a:endParaRPr lang="en-US" altLang="ko-KR" sz="1200" dirty="0" smtClean="0"/>
          </a:p>
          <a:p>
            <a:r>
              <a:rPr lang="ko-KR" altLang="en-US" sz="1200" dirty="0" smtClean="0"/>
              <a:t>간질환 개선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주름 개선 도움을 </a:t>
            </a:r>
            <a:r>
              <a:rPr lang="ko-KR" altLang="en-US" sz="1200" dirty="0" err="1" smtClean="0"/>
              <a:t>줄수</a:t>
            </a:r>
            <a:r>
              <a:rPr lang="ko-KR" altLang="en-US" sz="1200" dirty="0" smtClean="0"/>
              <a:t> 있습니다 </a:t>
            </a:r>
            <a:endParaRPr lang="en-US" altLang="ko-KR" sz="1200" dirty="0" smtClean="0"/>
          </a:p>
          <a:p>
            <a:r>
              <a:rPr lang="en-US" altLang="ko-KR" sz="1050" dirty="0" smtClean="0"/>
              <a:t>(</a:t>
            </a:r>
            <a:r>
              <a:rPr lang="ko-KR" altLang="en-US" sz="1050" dirty="0" smtClean="0"/>
              <a:t>출처 </a:t>
            </a:r>
            <a:r>
              <a:rPr lang="en-US" altLang="ko-KR" sz="1050" dirty="0" smtClean="0"/>
              <a:t>– </a:t>
            </a:r>
            <a:r>
              <a:rPr lang="ko-KR" altLang="en-US" sz="1050" dirty="0" smtClean="0"/>
              <a:t>세월 </a:t>
            </a:r>
            <a:r>
              <a:rPr lang="ko-KR" altLang="en-US" sz="1050" dirty="0"/>
              <a:t>흘러도 명약인 ‘</a:t>
            </a:r>
            <a:r>
              <a:rPr lang="ko-KR" altLang="en-US" sz="1050" dirty="0" err="1"/>
              <a:t>인삼’의</a:t>
            </a:r>
            <a:r>
              <a:rPr lang="ko-KR" altLang="en-US" sz="1050" dirty="0"/>
              <a:t> </a:t>
            </a:r>
            <a:r>
              <a:rPr lang="en-US" altLang="ko-KR" sz="1050" dirty="0"/>
              <a:t>7</a:t>
            </a:r>
            <a:r>
              <a:rPr lang="ko-KR" altLang="en-US" sz="1050" dirty="0"/>
              <a:t>가지 효능</a:t>
            </a:r>
            <a:r>
              <a:rPr lang="en-US" altLang="ko-KR" sz="1050" dirty="0"/>
              <a:t>[</a:t>
            </a:r>
            <a:r>
              <a:rPr lang="ko-KR" altLang="en-US" sz="1050" dirty="0"/>
              <a:t>출처</a:t>
            </a:r>
            <a:r>
              <a:rPr lang="en-US" altLang="ko-KR" sz="1050" dirty="0"/>
              <a:t>] </a:t>
            </a:r>
            <a:r>
              <a:rPr lang="ko-KR" altLang="en-US" sz="1050" dirty="0"/>
              <a:t>대한민국 </a:t>
            </a:r>
            <a:r>
              <a:rPr lang="ko-KR" altLang="en-US" sz="1050" dirty="0" smtClean="0"/>
              <a:t>정책브리핑</a:t>
            </a:r>
            <a:endParaRPr lang="ko-KR" altLang="en-US" sz="105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22" y="3440899"/>
            <a:ext cx="1237901" cy="121223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47" y="4991073"/>
            <a:ext cx="1240020" cy="11933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1864" y="809697"/>
            <a:ext cx="694700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6.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간 건강 밸런스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부원료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20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가지 추가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7712" y="2044126"/>
            <a:ext cx="448826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옥수수는 항산화제의 좋은 공급원으로 식이섬유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E,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나이아신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리놀산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칼슘베타시토스테롤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등의 영양성분에 좋은 성분이 함유하고 있습니다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42" y="1809755"/>
            <a:ext cx="1237901" cy="120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21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864" y="809697"/>
            <a:ext cx="694700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6. 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간 건강 밸런스 </a:t>
            </a:r>
            <a:r>
              <a:rPr lang="ko-KR" altLang="en-US" b="1" spc="-150" dirty="0" err="1" smtClean="0">
                <a:solidFill>
                  <a:srgbClr val="993300"/>
                </a:solidFill>
                <a:latin typeface="+mj-lt"/>
                <a:ea typeface="맑은 고딕"/>
              </a:rPr>
              <a:t>부원료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 </a:t>
            </a:r>
            <a:r>
              <a:rPr lang="en-US" altLang="ko-KR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20</a:t>
            </a:r>
            <a:r>
              <a:rPr lang="ko-KR" altLang="en-US" b="1" spc="-150" dirty="0" smtClean="0">
                <a:solidFill>
                  <a:srgbClr val="993300"/>
                </a:solidFill>
                <a:latin typeface="+mj-lt"/>
                <a:ea typeface="맑은 고딕"/>
              </a:rPr>
              <a:t>가지 추가 </a:t>
            </a:r>
            <a:endParaRPr lang="en-US" altLang="ko-KR" b="1" spc="-150" dirty="0" smtClean="0">
              <a:solidFill>
                <a:srgbClr val="993300"/>
              </a:solidFill>
              <a:latin typeface="+mj-lt"/>
              <a:ea typeface="맑은 고딕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570" y="1349456"/>
            <a:ext cx="4285853" cy="531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43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50887" cy="683487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88504" y="1222338"/>
            <a:ext cx="606397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생산 효율이나 제품 안정화를 위해 사용되는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화학부형제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1" lang="ko-KR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이산화규소</a:t>
            </a:r>
            <a:r>
              <a:rPr kumimoji="1" lang="en-US" altLang="ko-K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1" lang="ko-KR" altLang="en-US" sz="1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스테아린산마그네슘</a:t>
            </a: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 HPMC(</a:t>
            </a:r>
            <a:r>
              <a:rPr kumimoji="1" lang="ko-KR" altLang="en-US" sz="1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히드록시프로필메틸셀롤로스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)),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향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</a:t>
            </a:r>
            <a:r>
              <a:rPr kumimoji="1" lang="en-US" altLang="ko-KR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색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맛을 내기 </a:t>
            </a:r>
            <a:r>
              <a:rPr kumimoji="1" lang="ko-KR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위한 </a:t>
            </a:r>
            <a:r>
              <a:rPr kumimoji="1" lang="ko-KR" altLang="en-US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합성첨가물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1" lang="ko-KR" altLang="en-US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합성향료</a:t>
            </a:r>
            <a:r>
              <a:rPr kumimoji="1" lang="en-US" altLang="ko-K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1" lang="ko-KR" altLang="en-US" sz="1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착색료</a:t>
            </a:r>
            <a:r>
              <a:rPr kumimoji="1" lang="en-US" altLang="ko-K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1" lang="ko-KR" altLang="en-US" sz="1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감리료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)</a:t>
            </a:r>
            <a:r>
              <a:rPr kumimoji="1" lang="ko-KR" alt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을 사용하지 않고 만들었습니다</a:t>
            </a:r>
            <a:r>
              <a:rPr kumimoji="1" lang="en-US" altLang="ko-KR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</a:t>
            </a:r>
            <a:endParaRPr kumimoji="1" lang="ko-KR" alt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956624" y="2852936"/>
            <a:ext cx="1224000" cy="1224000"/>
            <a:chOff x="5197183" y="3356992"/>
            <a:chExt cx="1224000" cy="1224000"/>
          </a:xfrm>
        </p:grpSpPr>
        <p:sp>
          <p:nvSpPr>
            <p:cNvPr id="28" name="타원 27"/>
            <p:cNvSpPr/>
            <p:nvPr/>
          </p:nvSpPr>
          <p:spPr bwMode="auto">
            <a:xfrm>
              <a:off x="5197183" y="3356992"/>
              <a:ext cx="1224000" cy="1224000"/>
            </a:xfrm>
            <a:prstGeom prst="ellipse">
              <a:avLst/>
            </a:prstGeom>
            <a:noFill/>
            <a:ln w="76200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새굴림"/>
                <a:ea typeface="새굴림"/>
              </a:endParaRPr>
            </a:p>
          </p:txBody>
        </p:sp>
        <p:cxnSp>
          <p:nvCxnSpPr>
            <p:cNvPr id="29" name="직선 연결선 28"/>
            <p:cNvCxnSpPr>
              <a:stCxn id="28" idx="1"/>
              <a:endCxn id="28" idx="5"/>
            </p:cNvCxnSpPr>
            <p:nvPr/>
          </p:nvCxnSpPr>
          <p:spPr bwMode="auto">
            <a:xfrm>
              <a:off x="5376434" y="3536243"/>
              <a:ext cx="865498" cy="865498"/>
            </a:xfrm>
            <a:prstGeom prst="line">
              <a:avLst/>
            </a:prstGeom>
            <a:noFill/>
            <a:ln w="76200" cap="flat" cmpd="sng" algn="ctr">
              <a:solidFill>
                <a:srgbClr val="808080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0" name="TextBox 29"/>
            <p:cNvSpPr txBox="1"/>
            <p:nvPr/>
          </p:nvSpPr>
          <p:spPr>
            <a:xfrm>
              <a:off x="5268009" y="3815104"/>
              <a:ext cx="1082348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이산화규소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3199454" y="2852936"/>
            <a:ext cx="1224000" cy="1224000"/>
            <a:chOff x="6709351" y="3356992"/>
            <a:chExt cx="1224000" cy="1224000"/>
          </a:xfrm>
        </p:grpSpPr>
        <p:sp>
          <p:nvSpPr>
            <p:cNvPr id="32" name="타원 31"/>
            <p:cNvSpPr/>
            <p:nvPr/>
          </p:nvSpPr>
          <p:spPr bwMode="auto">
            <a:xfrm>
              <a:off x="6709351" y="3356992"/>
              <a:ext cx="1224000" cy="1224000"/>
            </a:xfrm>
            <a:prstGeom prst="ellipse">
              <a:avLst/>
            </a:prstGeom>
            <a:noFill/>
            <a:ln w="76200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새굴림"/>
                <a:ea typeface="새굴림"/>
              </a:endParaRPr>
            </a:p>
          </p:txBody>
        </p:sp>
        <p:cxnSp>
          <p:nvCxnSpPr>
            <p:cNvPr id="33" name="직선 연결선 32"/>
            <p:cNvCxnSpPr>
              <a:stCxn id="32" idx="1"/>
              <a:endCxn id="32" idx="5"/>
            </p:cNvCxnSpPr>
            <p:nvPr/>
          </p:nvCxnSpPr>
          <p:spPr bwMode="auto">
            <a:xfrm>
              <a:off x="6888602" y="3536243"/>
              <a:ext cx="865498" cy="865498"/>
            </a:xfrm>
            <a:prstGeom prst="line">
              <a:avLst/>
            </a:prstGeom>
            <a:noFill/>
            <a:ln w="76200" cap="flat" cmpd="sng" algn="ctr">
              <a:solidFill>
                <a:srgbClr val="808080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TextBox 33"/>
            <p:cNvSpPr txBox="1"/>
            <p:nvPr/>
          </p:nvSpPr>
          <p:spPr>
            <a:xfrm>
              <a:off x="6828267" y="3707382"/>
              <a:ext cx="986167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none" strike="noStrike" kern="0" cap="none" spc="-150" normalizeH="0" baseline="0" noProof="0" dirty="0" err="1" smtClean="0">
                  <a:ln>
                    <a:noFill/>
                  </a:ln>
                  <a:effectLst/>
                  <a:uLnTx/>
                  <a:uFillTx/>
                </a:rPr>
                <a:t>스테아린산</a:t>
              </a:r>
              <a:endParaRPr kumimoji="1" lang="en-US" altLang="ko-KR" sz="1400" b="1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none" strike="noStrike" kern="0" cap="none" spc="-15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마그네슘</a:t>
              </a:r>
              <a:endParaRPr kumimoji="1" lang="ko-KR" altLang="en-US" sz="1400" b="1" i="0" u="none" strike="noStrike" kern="0" cap="none" spc="-15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3199454" y="4725088"/>
            <a:ext cx="1224000" cy="1224000"/>
            <a:chOff x="7601392" y="4725144"/>
            <a:chExt cx="1224000" cy="1224000"/>
          </a:xfrm>
        </p:grpSpPr>
        <p:sp>
          <p:nvSpPr>
            <p:cNvPr id="36" name="타원 35"/>
            <p:cNvSpPr/>
            <p:nvPr/>
          </p:nvSpPr>
          <p:spPr bwMode="auto">
            <a:xfrm>
              <a:off x="7601392" y="4725144"/>
              <a:ext cx="1224000" cy="1224000"/>
            </a:xfrm>
            <a:prstGeom prst="ellipse">
              <a:avLst/>
            </a:prstGeom>
            <a:noFill/>
            <a:ln w="76200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새굴림"/>
                <a:ea typeface="새굴림"/>
              </a:endParaRPr>
            </a:p>
          </p:txBody>
        </p:sp>
        <p:cxnSp>
          <p:nvCxnSpPr>
            <p:cNvPr id="37" name="직선 연결선 36"/>
            <p:cNvCxnSpPr>
              <a:stCxn id="36" idx="1"/>
              <a:endCxn id="36" idx="5"/>
            </p:cNvCxnSpPr>
            <p:nvPr/>
          </p:nvCxnSpPr>
          <p:spPr bwMode="auto">
            <a:xfrm>
              <a:off x="7780643" y="4904395"/>
              <a:ext cx="865498" cy="865498"/>
            </a:xfrm>
            <a:prstGeom prst="line">
              <a:avLst/>
            </a:prstGeom>
            <a:noFill/>
            <a:ln w="76200" cap="flat" cmpd="sng" algn="ctr">
              <a:solidFill>
                <a:srgbClr val="808080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7851755" y="5183256"/>
              <a:ext cx="723275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</a:rPr>
                <a:t>착색료</a:t>
              </a:r>
              <a:endParaRPr kumimoji="1" lang="ko-KR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956624" y="4725088"/>
            <a:ext cx="1224000" cy="1224000"/>
            <a:chOff x="5931372" y="4750972"/>
            <a:chExt cx="1224000" cy="1224000"/>
          </a:xfrm>
        </p:grpSpPr>
        <p:sp>
          <p:nvSpPr>
            <p:cNvPr id="40" name="타원 39"/>
            <p:cNvSpPr/>
            <p:nvPr/>
          </p:nvSpPr>
          <p:spPr bwMode="auto">
            <a:xfrm>
              <a:off x="5931372" y="4750972"/>
              <a:ext cx="1224000" cy="1224000"/>
            </a:xfrm>
            <a:prstGeom prst="ellipse">
              <a:avLst/>
            </a:prstGeom>
            <a:noFill/>
            <a:ln w="76200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새굴림"/>
                <a:ea typeface="새굴림"/>
              </a:endParaRPr>
            </a:p>
          </p:txBody>
        </p:sp>
        <p:cxnSp>
          <p:nvCxnSpPr>
            <p:cNvPr id="41" name="직선 연결선 40"/>
            <p:cNvCxnSpPr>
              <a:stCxn id="40" idx="1"/>
              <a:endCxn id="40" idx="5"/>
            </p:cNvCxnSpPr>
            <p:nvPr/>
          </p:nvCxnSpPr>
          <p:spPr bwMode="auto">
            <a:xfrm>
              <a:off x="6110623" y="4930223"/>
              <a:ext cx="865498" cy="865498"/>
            </a:xfrm>
            <a:prstGeom prst="line">
              <a:avLst/>
            </a:prstGeom>
            <a:noFill/>
            <a:ln w="76200" cap="flat" cmpd="sng" algn="ctr">
              <a:solidFill>
                <a:srgbClr val="808080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2" name="TextBox 41"/>
            <p:cNvSpPr txBox="1"/>
            <p:nvPr/>
          </p:nvSpPr>
          <p:spPr>
            <a:xfrm>
              <a:off x="6091970" y="5209084"/>
              <a:ext cx="902811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합성향료</a:t>
              </a:r>
              <a:endParaRPr kumimoji="1" lang="ko-KR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cxnSp>
        <p:nvCxnSpPr>
          <p:cNvPr id="43" name="직선 연결선 42"/>
          <p:cNvCxnSpPr/>
          <p:nvPr/>
        </p:nvCxnSpPr>
        <p:spPr bwMode="auto">
          <a:xfrm>
            <a:off x="530741" y="718202"/>
            <a:ext cx="4225993" cy="0"/>
          </a:xfrm>
          <a:prstGeom prst="line">
            <a:avLst/>
          </a:prstGeom>
          <a:noFill/>
          <a:ln w="12700" cap="flat" cmpd="sng" algn="ctr">
            <a:solidFill>
              <a:srgbClr val="808080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773309" y="794804"/>
            <a:ext cx="3600400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900" b="1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</a:rPr>
              <a:t>첨가물 </a:t>
            </a:r>
            <a:r>
              <a:rPr kumimoji="1" lang="ko-KR" altLang="en-US" sz="1900" b="1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무첨가</a:t>
            </a:r>
            <a:endParaRPr kumimoji="1" lang="ko-KR" altLang="en-US" sz="1900" b="1" i="0" u="none" strike="noStrike" kern="0" cap="none" spc="-15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0151" y="287118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9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제품특징</a:t>
            </a:r>
            <a:endParaRPr kumimoji="1" lang="ko-KR" altLang="en-US" sz="1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70" name="그룹 69"/>
          <p:cNvGrpSpPr/>
          <p:nvPr/>
        </p:nvGrpSpPr>
        <p:grpSpPr>
          <a:xfrm>
            <a:off x="5267072" y="2852936"/>
            <a:ext cx="1224000" cy="1224000"/>
            <a:chOff x="5197183" y="3356992"/>
            <a:chExt cx="1224000" cy="1224000"/>
          </a:xfrm>
        </p:grpSpPr>
        <p:sp>
          <p:nvSpPr>
            <p:cNvPr id="71" name="타원 70"/>
            <p:cNvSpPr/>
            <p:nvPr/>
          </p:nvSpPr>
          <p:spPr bwMode="auto">
            <a:xfrm>
              <a:off x="5197183" y="3356992"/>
              <a:ext cx="1224000" cy="1224000"/>
            </a:xfrm>
            <a:prstGeom prst="ellipse">
              <a:avLst/>
            </a:prstGeom>
            <a:noFill/>
            <a:ln w="76200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새굴림"/>
                <a:ea typeface="새굴림"/>
              </a:endParaRPr>
            </a:p>
          </p:txBody>
        </p:sp>
        <p:cxnSp>
          <p:nvCxnSpPr>
            <p:cNvPr id="72" name="직선 연결선 71"/>
            <p:cNvCxnSpPr>
              <a:stCxn id="71" idx="1"/>
              <a:endCxn id="71" idx="5"/>
            </p:cNvCxnSpPr>
            <p:nvPr/>
          </p:nvCxnSpPr>
          <p:spPr bwMode="auto">
            <a:xfrm>
              <a:off x="5376434" y="3536243"/>
              <a:ext cx="865498" cy="865498"/>
            </a:xfrm>
            <a:prstGeom prst="line">
              <a:avLst/>
            </a:prstGeom>
            <a:noFill/>
            <a:ln w="76200" cap="flat" cmpd="sng" algn="ctr">
              <a:solidFill>
                <a:srgbClr val="808080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3" name="TextBox 72"/>
            <p:cNvSpPr txBox="1"/>
            <p:nvPr/>
          </p:nvSpPr>
          <p:spPr>
            <a:xfrm>
              <a:off x="5448349" y="3815104"/>
              <a:ext cx="721671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kern="0" noProof="0" dirty="0" smtClean="0"/>
                <a:t>HPMC</a:t>
              </a: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267072" y="4725088"/>
            <a:ext cx="1224000" cy="1224000"/>
            <a:chOff x="5931372" y="4750972"/>
            <a:chExt cx="1224000" cy="1224000"/>
          </a:xfrm>
        </p:grpSpPr>
        <p:sp>
          <p:nvSpPr>
            <p:cNvPr id="75" name="타원 74"/>
            <p:cNvSpPr/>
            <p:nvPr/>
          </p:nvSpPr>
          <p:spPr bwMode="auto">
            <a:xfrm>
              <a:off x="5931372" y="4750972"/>
              <a:ext cx="1224000" cy="1224000"/>
            </a:xfrm>
            <a:prstGeom prst="ellipse">
              <a:avLst/>
            </a:prstGeom>
            <a:noFill/>
            <a:ln w="76200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새굴림"/>
                <a:ea typeface="새굴림"/>
              </a:endParaRPr>
            </a:p>
          </p:txBody>
        </p:sp>
        <p:cxnSp>
          <p:nvCxnSpPr>
            <p:cNvPr id="76" name="직선 연결선 75"/>
            <p:cNvCxnSpPr>
              <a:stCxn id="75" idx="1"/>
              <a:endCxn id="75" idx="5"/>
            </p:cNvCxnSpPr>
            <p:nvPr/>
          </p:nvCxnSpPr>
          <p:spPr bwMode="auto">
            <a:xfrm>
              <a:off x="6110623" y="4930223"/>
              <a:ext cx="865498" cy="865498"/>
            </a:xfrm>
            <a:prstGeom prst="line">
              <a:avLst/>
            </a:prstGeom>
            <a:noFill/>
            <a:ln w="76200" cap="flat" cmpd="sng" algn="ctr">
              <a:solidFill>
                <a:srgbClr val="808080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7" name="TextBox 76"/>
            <p:cNvSpPr txBox="1"/>
            <p:nvPr/>
          </p:nvSpPr>
          <p:spPr>
            <a:xfrm>
              <a:off x="6181738" y="5209084"/>
              <a:ext cx="723275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</a:rPr>
                <a:t>감리료</a:t>
              </a:r>
              <a:endParaRPr kumimoji="1" lang="ko-KR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35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50887" cy="6834874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 latinLnBrk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900" b="1" kern="0" spc="-150" dirty="0" err="1"/>
              <a:t>권장대상</a:t>
            </a:r>
            <a:endParaRPr kumimoji="1" lang="ko-KR" altLang="en-US" sz="1900" b="1" kern="0" spc="-15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739" y="1200422"/>
            <a:ext cx="5414069" cy="539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38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50887" cy="6834874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0" y="230820"/>
            <a:ext cx="3122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함께하면 </a:t>
            </a:r>
            <a:r>
              <a:rPr lang="ko-KR" altLang="en-US" sz="19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좋은 제품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77302" y="3154147"/>
            <a:ext cx="13869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식물성 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MSM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63" y="1208325"/>
            <a:ext cx="1049808" cy="197158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571985" y="5790449"/>
            <a:ext cx="13244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바이타민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112521" y="5809332"/>
            <a:ext cx="1527982" cy="670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액티브 </a:t>
            </a: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디에스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프로 웨이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베지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126547" y="3206786"/>
            <a:ext cx="1386918" cy="670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메가 비타민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724" y="2461444"/>
            <a:ext cx="1876221" cy="190534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32797" y="3540543"/>
            <a:ext cx="648074" cy="219625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5363375" y="4956216"/>
            <a:ext cx="1386918" cy="670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33" y="4193326"/>
            <a:ext cx="936104" cy="160511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721" y="4225655"/>
            <a:ext cx="938305" cy="160888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3480" y="1259926"/>
            <a:ext cx="1301314" cy="187194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529" y="4251780"/>
            <a:ext cx="1076075" cy="153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59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50887" cy="6834874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기본정보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39" y="1182859"/>
            <a:ext cx="5820643" cy="502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12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50887" cy="6834874"/>
          </a:xfrm>
          <a:prstGeom prst="rect">
            <a:avLst/>
          </a:prstGeom>
        </p:spPr>
      </p:pic>
      <p:cxnSp>
        <p:nvCxnSpPr>
          <p:cNvPr id="3" name="직선 연결선 2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기본정보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583" y="766289"/>
            <a:ext cx="5128142" cy="598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1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기본정보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201" y="1450670"/>
            <a:ext cx="6691619" cy="4654837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7820302" y="1450670"/>
            <a:ext cx="1939378" cy="423080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38282" y="2130070"/>
            <a:ext cx="48401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>
                <a:latin typeface="맑은 고딕" panose="020B0503020000020004" pitchFamily="50" charset="-127"/>
              </a:rPr>
              <a:t>영양소를</a:t>
            </a:r>
            <a:r>
              <a:rPr lang="en-US" altLang="ko-KR" b="1" dirty="0">
                <a:latin typeface="맑은 고딕" panose="020B0503020000020004" pitchFamily="50" charset="-127"/>
              </a:rPr>
              <a:t> </a:t>
            </a:r>
            <a:r>
              <a:rPr lang="ko-KR" altLang="en-US" b="1" dirty="0">
                <a:latin typeface="맑은 고딕" panose="020B0503020000020004" pitchFamily="50" charset="-127"/>
              </a:rPr>
              <a:t>가지고 몸에 필요한 물질을 만드는 대사</a:t>
            </a:r>
            <a:r>
              <a:rPr lang="en-US" altLang="ko-KR" b="1" dirty="0">
                <a:latin typeface="맑은 고딕" panose="020B0503020000020004" pitchFamily="50" charset="-127"/>
              </a:rPr>
              <a:t>, </a:t>
            </a:r>
            <a:r>
              <a:rPr lang="ko-KR" altLang="en-US" b="1" dirty="0">
                <a:latin typeface="맑은 고딕" panose="020B0503020000020004" pitchFamily="50" charset="-127"/>
              </a:rPr>
              <a:t>해독</a:t>
            </a:r>
            <a:r>
              <a:rPr lang="en-US" altLang="ko-KR" b="1" dirty="0">
                <a:latin typeface="맑은 고딕" panose="020B0503020000020004" pitchFamily="50" charset="-127"/>
              </a:rPr>
              <a:t>, </a:t>
            </a:r>
            <a:r>
              <a:rPr lang="ko-KR" altLang="en-US" b="1" dirty="0">
                <a:latin typeface="맑은 고딕" panose="020B0503020000020004" pitchFamily="50" charset="-127"/>
              </a:rPr>
              <a:t>면역</a:t>
            </a:r>
            <a:r>
              <a:rPr lang="en-US" altLang="ko-KR" b="1" dirty="0">
                <a:latin typeface="맑은 고딕" panose="020B0503020000020004" pitchFamily="50" charset="-127"/>
              </a:rPr>
              <a:t>, </a:t>
            </a:r>
            <a:r>
              <a:rPr lang="ko-KR" altLang="en-US" b="1" dirty="0" err="1">
                <a:latin typeface="맑은 고딕" panose="020B0503020000020004" pitchFamily="50" charset="-127"/>
              </a:rPr>
              <a:t>담즙형성의</a:t>
            </a:r>
            <a:r>
              <a:rPr lang="ko-KR" altLang="en-US" b="1" dirty="0">
                <a:latin typeface="맑은 고딕" panose="020B0503020000020004" pitchFamily="50" charset="-127"/>
              </a:rPr>
              <a:t> 역할을 하는데</a:t>
            </a:r>
            <a:r>
              <a:rPr lang="en-US" altLang="ko-KR" b="1" dirty="0">
                <a:latin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간의 기능이 저하되면 이러한 역할이 제대로 안됩니다</a:t>
            </a:r>
            <a:r>
              <a:rPr lang="en-US" altLang="ko-KR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ts val="2400"/>
              </a:lnSpc>
            </a:pPr>
            <a:endParaRPr lang="en-US" altLang="ko-KR" b="1" dirty="0">
              <a:latin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b="1" dirty="0">
                <a:latin typeface="맑은 고딕" panose="020B0503020000020004" pitchFamily="50" charset="-127"/>
              </a:rPr>
              <a:t>간의 기능이 덜어지게 되면 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간염</a:t>
            </a:r>
            <a:r>
              <a:rPr lang="en-US" altLang="ko-KR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간경화</a:t>
            </a:r>
            <a:r>
              <a:rPr lang="en-US" altLang="ko-KR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지방간</a:t>
            </a:r>
            <a:r>
              <a:rPr lang="en-US" altLang="ko-KR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알코올성 간 질환이 </a:t>
            </a:r>
            <a:r>
              <a:rPr lang="ko-KR" altLang="en-US" b="1" dirty="0" err="1">
                <a:solidFill>
                  <a:srgbClr val="C00000"/>
                </a:solidFill>
                <a:latin typeface="맑은 고딕" panose="020B0503020000020004" pitchFamily="50" charset="-127"/>
              </a:rPr>
              <a:t>발생</a:t>
            </a:r>
            <a:r>
              <a:rPr lang="ko-KR" altLang="en-US" b="1" dirty="0" err="1">
                <a:latin typeface="맑은 고딕" panose="020B0503020000020004" pitchFamily="50" charset="-127"/>
              </a:rPr>
              <a:t>할수</a:t>
            </a:r>
            <a:r>
              <a:rPr lang="ko-KR" altLang="en-US" b="1" dirty="0">
                <a:latin typeface="맑은 고딕" panose="020B0503020000020004" pitchFamily="50" charset="-127"/>
              </a:rPr>
              <a:t> 있습니다 </a:t>
            </a:r>
            <a:endParaRPr lang="en-US" altLang="ko-KR" b="1" dirty="0">
              <a:latin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endParaRPr lang="en-US" altLang="ko-KR" b="1" dirty="0">
              <a:latin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</a:rPr>
              <a:t>간은 간세포가 서서히 파괴되어 반 이상의 기능이 저하되어도 특별한 증상이 나타나지 않아</a:t>
            </a:r>
            <a:r>
              <a:rPr lang="en-US" altLang="ko-KR" b="1" dirty="0">
                <a:latin typeface="맑은 고딕" panose="020B0503020000020004" pitchFamily="50" charset="-127"/>
              </a:rPr>
              <a:t>, </a:t>
            </a:r>
            <a:r>
              <a:rPr lang="ko-KR" altLang="en-US" b="1" dirty="0">
                <a:latin typeface="맑은 고딕" panose="020B0503020000020004" pitchFamily="50" charset="-127"/>
              </a:rPr>
              <a:t>많이 나빠지지 않는 한 아무런 증상이 나타나지 않습니다 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21772" y="950311"/>
            <a:ext cx="386836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3200" b="1" dirty="0" smtClean="0">
                <a:solidFill>
                  <a:srgbClr val="AB312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3200" b="1" dirty="0" smtClean="0">
                <a:solidFill>
                  <a:srgbClr val="AB312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간이 중요한 이유</a:t>
            </a:r>
            <a:r>
              <a:rPr lang="en-US" altLang="ko-KR" sz="3200" b="1" dirty="0" smtClean="0">
                <a:solidFill>
                  <a:srgbClr val="AB312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!”</a:t>
            </a:r>
            <a:endParaRPr lang="ko-KR" altLang="en-US" sz="3200" b="1" dirty="0">
              <a:solidFill>
                <a:srgbClr val="AB312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06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기본정보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77" y="1012978"/>
            <a:ext cx="6019013" cy="506840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304594" y="1012978"/>
            <a:ext cx="1939378" cy="423080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082" y="1568781"/>
            <a:ext cx="5817415" cy="416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35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기본정보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89" y="2171843"/>
            <a:ext cx="5538773" cy="24911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907" y="1482108"/>
            <a:ext cx="5520572" cy="4383486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1939862" y="2117015"/>
            <a:ext cx="2775147" cy="423080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7894296" y="1482108"/>
            <a:ext cx="2367785" cy="423080"/>
          </a:xfrm>
          <a:prstGeom prst="rect">
            <a:avLst/>
          </a:prstGeom>
          <a:solidFill>
            <a:srgbClr val="FFC000">
              <a:alpha val="2902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978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1" name="직선 연결선 10"/>
          <p:cNvCxnSpPr/>
          <p:nvPr/>
        </p:nvCxnSpPr>
        <p:spPr bwMode="auto">
          <a:xfrm>
            <a:off x="391864" y="66190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기본정보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28" y="1163713"/>
            <a:ext cx="6672823" cy="514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6699" y="993927"/>
            <a:ext cx="3699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해독 </a:t>
            </a:r>
            <a:r>
              <a:rPr lang="ko-KR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치료</a:t>
            </a:r>
            <a:r>
              <a:rPr lang="en-US" altLang="ko-K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(treatment of </a:t>
            </a:r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Detox)”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023" y="2477603"/>
            <a:ext cx="10312072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Journal of </a:t>
            </a:r>
            <a:r>
              <a:rPr lang="en-US" altLang="ko-KR" sz="1100" b="1" dirty="0" err="1"/>
              <a:t>Herbmed</a:t>
            </a:r>
            <a:r>
              <a:rPr lang="en-US" altLang="ko-KR" sz="1100" b="1" dirty="0"/>
              <a:t> </a:t>
            </a:r>
            <a:r>
              <a:rPr lang="en-US" altLang="ko-KR" sz="1100" b="1" dirty="0" smtClean="0"/>
              <a:t>Pharmacology</a:t>
            </a:r>
          </a:p>
          <a:p>
            <a:r>
              <a:rPr lang="en-US" altLang="ko-KR" sz="1100" b="1" dirty="0"/>
              <a:t>Heavy metals detoxification: A review of herbal </a:t>
            </a:r>
            <a:r>
              <a:rPr lang="en-US" altLang="ko-KR" sz="1100" b="1" dirty="0" smtClean="0"/>
              <a:t>compounds for </a:t>
            </a:r>
            <a:r>
              <a:rPr lang="en-US" altLang="ko-KR" sz="1100" b="1" dirty="0"/>
              <a:t>chelation therapy in heavy metals toxicity</a:t>
            </a:r>
          </a:p>
          <a:p>
            <a:r>
              <a:rPr lang="en-US" altLang="ko-KR" sz="1100" dirty="0"/>
              <a:t>Reza </a:t>
            </a:r>
            <a:r>
              <a:rPr lang="en-US" altLang="ko-KR" sz="1100" dirty="0" smtClean="0"/>
              <a:t>Mehrandish1, </a:t>
            </a:r>
            <a:r>
              <a:rPr lang="en-US" altLang="ko-KR" sz="1100" dirty="0" err="1"/>
              <a:t>Aliasghar</a:t>
            </a:r>
            <a:r>
              <a:rPr lang="en-US" altLang="ko-KR" sz="1100" dirty="0"/>
              <a:t> </a:t>
            </a:r>
            <a:r>
              <a:rPr lang="en-US" altLang="ko-KR" sz="1100" dirty="0" smtClean="0"/>
              <a:t>Rahimian2, </a:t>
            </a:r>
            <a:r>
              <a:rPr lang="en-US" altLang="ko-KR" sz="1100" dirty="0" err="1"/>
              <a:t>Alireza</a:t>
            </a:r>
            <a:r>
              <a:rPr lang="en-US" altLang="ko-KR" sz="1100" dirty="0"/>
              <a:t> Shahriary1* I</a:t>
            </a:r>
          </a:p>
        </p:txBody>
      </p:sp>
      <p:cxnSp>
        <p:nvCxnSpPr>
          <p:cNvPr id="14" name="직선 연결선 13"/>
          <p:cNvCxnSpPr/>
          <p:nvPr/>
        </p:nvCxnSpPr>
        <p:spPr bwMode="auto">
          <a:xfrm flipV="1">
            <a:off x="623392" y="798095"/>
            <a:ext cx="5600945" cy="38618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18846" y="321301"/>
            <a:ext cx="62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맑은 고딕" panose="020B0503020000020004" pitchFamily="50" charset="-127"/>
              </a:rPr>
              <a:t>기본정보</a:t>
            </a:r>
            <a:endParaRPr lang="en-US" altLang="ko-KR" sz="900" dirty="0">
              <a:latin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600" y="1527633"/>
            <a:ext cx="11556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ko-KR" sz="1600" dirty="0" smtClean="0">
                <a:solidFill>
                  <a:srgbClr val="202124"/>
                </a:solidFill>
                <a:latin typeface="+mj-ea"/>
                <a:ea typeface="+mj-ea"/>
              </a:rPr>
              <a:t>비타민</a:t>
            </a:r>
            <a:r>
              <a:rPr lang="en-US" altLang="ko-KR" sz="1600" dirty="0" smtClean="0">
                <a:solidFill>
                  <a:srgbClr val="202124"/>
                </a:solidFill>
                <a:latin typeface="+mj-ea"/>
                <a:ea typeface="+mj-ea"/>
              </a:rPr>
              <a:t> </a:t>
            </a:r>
            <a:r>
              <a:rPr lang="ko-KR" altLang="ko-KR" sz="1600" dirty="0" smtClean="0">
                <a:solidFill>
                  <a:srgbClr val="202124"/>
                </a:solidFill>
                <a:latin typeface="+mj-ea"/>
                <a:ea typeface="+mj-ea"/>
              </a:rPr>
              <a:t>C</a:t>
            </a:r>
            <a:r>
              <a:rPr lang="ko-KR" altLang="ko-KR" sz="1600" dirty="0">
                <a:solidFill>
                  <a:srgbClr val="202124"/>
                </a:solidFill>
                <a:latin typeface="+mj-ea"/>
                <a:ea typeface="+mj-ea"/>
              </a:rPr>
              <a:t>(</a:t>
            </a:r>
            <a:r>
              <a:rPr lang="ko-KR" altLang="ko-KR" sz="1600" dirty="0" err="1">
                <a:solidFill>
                  <a:srgbClr val="202124"/>
                </a:solidFill>
                <a:latin typeface="+mj-ea"/>
                <a:ea typeface="+mj-ea"/>
              </a:rPr>
              <a:t>아스코르브산</a:t>
            </a:r>
            <a:r>
              <a:rPr lang="ko-KR" altLang="ko-KR" sz="1600" dirty="0">
                <a:solidFill>
                  <a:srgbClr val="202124"/>
                </a:solidFill>
                <a:latin typeface="+mj-ea"/>
                <a:ea typeface="+mj-ea"/>
              </a:rPr>
              <a:t>)와 </a:t>
            </a:r>
            <a:r>
              <a:rPr lang="ko-KR" altLang="ko-KR" sz="1600" dirty="0" err="1" smtClean="0">
                <a:solidFill>
                  <a:srgbClr val="202124"/>
                </a:solidFill>
                <a:latin typeface="+mj-ea"/>
                <a:ea typeface="+mj-ea"/>
              </a:rPr>
              <a:t>실리마린</a:t>
            </a:r>
            <a:r>
              <a:rPr lang="en-US" altLang="ko-KR" sz="1600" dirty="0" smtClean="0">
                <a:solidFill>
                  <a:srgbClr val="202124"/>
                </a:solidFill>
                <a:latin typeface="+mj-ea"/>
                <a:ea typeface="+mj-ea"/>
              </a:rPr>
              <a:t> </a:t>
            </a:r>
            <a:r>
              <a:rPr lang="ko-KR" altLang="en-US" sz="1600" dirty="0" smtClean="0">
                <a:solidFill>
                  <a:srgbClr val="202124"/>
                </a:solidFill>
                <a:latin typeface="+mj-ea"/>
                <a:ea typeface="+mj-ea"/>
              </a:rPr>
              <a:t>동시</a:t>
            </a:r>
            <a:r>
              <a:rPr lang="en-US" altLang="ko-KR" sz="1600" dirty="0" smtClean="0">
                <a:solidFill>
                  <a:srgbClr val="202124"/>
                </a:solidFill>
                <a:latin typeface="+mj-ea"/>
                <a:ea typeface="+mj-ea"/>
              </a:rPr>
              <a:t> </a:t>
            </a:r>
            <a:r>
              <a:rPr lang="ko-KR" altLang="en-US" sz="1600" dirty="0" err="1" smtClean="0">
                <a:solidFill>
                  <a:srgbClr val="202124"/>
                </a:solidFill>
                <a:latin typeface="+mj-ea"/>
                <a:ea typeface="+mj-ea"/>
              </a:rPr>
              <a:t>섭취시</a:t>
            </a:r>
            <a:r>
              <a:rPr lang="ko-KR" altLang="en-US" sz="1600" dirty="0" smtClean="0">
                <a:solidFill>
                  <a:srgbClr val="202124"/>
                </a:solidFill>
                <a:latin typeface="+mj-ea"/>
                <a:ea typeface="+mj-ea"/>
              </a:rPr>
              <a:t> </a:t>
            </a:r>
            <a:r>
              <a:rPr lang="ko-KR" altLang="ko-KR" sz="1600" dirty="0" smtClean="0">
                <a:solidFill>
                  <a:srgbClr val="202124"/>
                </a:solidFill>
                <a:latin typeface="+mj-ea"/>
                <a:ea typeface="+mj-ea"/>
              </a:rPr>
              <a:t>,  </a:t>
            </a:r>
            <a:r>
              <a:rPr lang="ko-KR" altLang="ko-KR" sz="1600" b="1" dirty="0">
                <a:solidFill>
                  <a:srgbClr val="0000FF"/>
                </a:solidFill>
                <a:latin typeface="+mj-ea"/>
                <a:ea typeface="+mj-ea"/>
              </a:rPr>
              <a:t>간의 납 해독. 간질환자에서 </a:t>
            </a:r>
            <a:r>
              <a:rPr lang="ko-KR" altLang="ko-KR" sz="1600" b="1" dirty="0" smtClean="0">
                <a:solidFill>
                  <a:srgbClr val="0000FF"/>
                </a:solidFill>
                <a:latin typeface="+mj-ea"/>
                <a:ea typeface="+mj-ea"/>
              </a:rPr>
              <a:t>간 </a:t>
            </a:r>
            <a:r>
              <a:rPr lang="ko-KR" altLang="ko-KR" sz="1600" b="1" dirty="0">
                <a:solidFill>
                  <a:srgbClr val="0000FF"/>
                </a:solidFill>
                <a:latin typeface="+mj-ea"/>
                <a:ea typeface="+mj-ea"/>
              </a:rPr>
              <a:t>기능을 </a:t>
            </a:r>
            <a:r>
              <a:rPr lang="ko-KR" altLang="ko-KR" sz="1600" b="1" dirty="0" smtClean="0">
                <a:solidFill>
                  <a:srgbClr val="0000FF"/>
                </a:solidFill>
                <a:latin typeface="+mj-ea"/>
                <a:ea typeface="+mj-ea"/>
              </a:rPr>
              <a:t>향상</a:t>
            </a:r>
            <a:endParaRPr lang="en-US" altLang="ko-KR" sz="16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rgbClr val="0000FF"/>
                </a:solidFill>
                <a:latin typeface="+mj-ea"/>
                <a:ea typeface="+mj-ea"/>
              </a:rPr>
              <a:t>신체를 </a:t>
            </a:r>
            <a:r>
              <a:rPr lang="ko-KR" altLang="en-US" sz="1600" b="1" dirty="0">
                <a:solidFill>
                  <a:srgbClr val="0000FF"/>
                </a:solidFill>
                <a:latin typeface="+mj-ea"/>
                <a:ea typeface="+mj-ea"/>
              </a:rPr>
              <a:t>정화하고 중금속으로 인한 파괴를 </a:t>
            </a:r>
            <a:r>
              <a:rPr lang="ko-KR" altLang="en-US" sz="1600" b="1" dirty="0" smtClean="0">
                <a:solidFill>
                  <a:srgbClr val="0000FF"/>
                </a:solidFill>
                <a:latin typeface="+mj-ea"/>
                <a:ea typeface="+mj-ea"/>
              </a:rPr>
              <a:t>제거</a:t>
            </a:r>
            <a:r>
              <a:rPr lang="en-US" altLang="ko-KR" sz="1600" b="1" dirty="0" smtClean="0">
                <a:solidFill>
                  <a:srgbClr val="0000FF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  <a:latin typeface="+mj-ea"/>
                <a:ea typeface="+mj-ea"/>
              </a:rPr>
              <a:t>치료</a:t>
            </a:r>
            <a:r>
              <a:rPr lang="ko-KR" altLang="en-US" sz="1600" dirty="0" smtClean="0">
                <a:latin typeface="+mj-ea"/>
                <a:ea typeface="+mj-ea"/>
              </a:rPr>
              <a:t>하며 </a:t>
            </a:r>
            <a:r>
              <a:rPr lang="ko-KR" altLang="en-US" sz="1600" dirty="0">
                <a:latin typeface="+mj-ea"/>
                <a:ea typeface="+mj-ea"/>
              </a:rPr>
              <a:t>신체에 많은 필수 영양소를 </a:t>
            </a:r>
            <a:r>
              <a:rPr lang="ko-KR" altLang="en-US" sz="1600" dirty="0" smtClean="0">
                <a:latin typeface="+mj-ea"/>
                <a:ea typeface="+mj-ea"/>
              </a:rPr>
              <a:t>남기고 면역을 조절</a:t>
            </a:r>
            <a:endParaRPr lang="en-US" altLang="ko-KR" sz="1600" dirty="0" smtClean="0">
              <a:latin typeface="+mj-ea"/>
              <a:ea typeface="+mj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84" y="3682314"/>
            <a:ext cx="5620110" cy="289557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24" y="3727737"/>
            <a:ext cx="5293454" cy="171245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233" y="5816174"/>
            <a:ext cx="3913873" cy="31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84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014" y="833861"/>
            <a:ext cx="4846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간독성</a:t>
            </a:r>
            <a:r>
              <a:rPr lang="ko-KR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치료</a:t>
            </a:r>
            <a:r>
              <a:rPr lang="en-US" altLang="ko-K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(treatment of hepatotoxicity)”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87" y="5496624"/>
            <a:ext cx="11841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b="1" dirty="0">
                <a:solidFill>
                  <a:srgbClr val="0000FF"/>
                </a:solidFill>
              </a:rPr>
              <a:t>24</a:t>
            </a:r>
            <a:r>
              <a:rPr lang="ko-KR" altLang="en-US" sz="1400" b="1" dirty="0">
                <a:solidFill>
                  <a:srgbClr val="0000FF"/>
                </a:solidFill>
              </a:rPr>
              <a:t>명의 급성 림프구 백혈병 소아 환자들을 대상</a:t>
            </a:r>
            <a:r>
              <a:rPr lang="ko-KR" altLang="en-US" sz="1400" dirty="0"/>
              <a:t>으로 </a:t>
            </a:r>
            <a:r>
              <a:rPr lang="en-US" altLang="ko-KR" sz="1400" dirty="0"/>
              <a:t>6mg</a:t>
            </a:r>
            <a:r>
              <a:rPr lang="ko-KR" altLang="en-US" sz="1400" dirty="0"/>
              <a:t>의 </a:t>
            </a:r>
            <a:r>
              <a:rPr lang="ko-KR" altLang="en-US" sz="1400" dirty="0" err="1"/>
              <a:t>밀크씨슬을</a:t>
            </a:r>
            <a:r>
              <a:rPr lang="ko-KR" altLang="en-US" sz="1400" dirty="0"/>
              <a:t> 경구 치료하여 </a:t>
            </a:r>
            <a:r>
              <a:rPr lang="ko-KR" altLang="en-US" sz="1400" dirty="0" err="1"/>
              <a:t>간독성</a:t>
            </a:r>
            <a:r>
              <a:rPr lang="ko-KR" altLang="en-US" sz="1400" dirty="0"/>
              <a:t> 효과를 확함</a:t>
            </a:r>
            <a:r>
              <a:rPr lang="en-US" altLang="ko-KR" sz="1400" dirty="0"/>
              <a:t>.</a:t>
            </a:r>
            <a:r>
              <a:rPr lang="ko-KR" altLang="en-US" sz="1400" dirty="0"/>
              <a:t>   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/>
              <a:t>- </a:t>
            </a:r>
            <a:r>
              <a:rPr lang="ko-KR" altLang="en-US" sz="1400" dirty="0" err="1"/>
              <a:t>밀크씨슬</a:t>
            </a:r>
            <a:r>
              <a:rPr lang="ko-KR" altLang="en-US" sz="1400" dirty="0"/>
              <a:t> 치료 그룹과 </a:t>
            </a:r>
            <a:r>
              <a:rPr lang="en-US" altLang="ko-KR" sz="1400" dirty="0"/>
              <a:t>Placebo</a:t>
            </a:r>
            <a:r>
              <a:rPr lang="ko-KR" altLang="en-US" sz="1400" dirty="0"/>
              <a:t>그룹의 환자의 </a:t>
            </a:r>
            <a:r>
              <a:rPr lang="ko-KR" altLang="en-US" sz="1400" dirty="0" err="1"/>
              <a:t>간수치를</a:t>
            </a:r>
            <a:r>
              <a:rPr lang="ko-KR" altLang="en-US" sz="1400" dirty="0"/>
              <a:t> 확인한 결과</a:t>
            </a:r>
            <a:r>
              <a:rPr lang="en-US" altLang="ko-KR" sz="1400" dirty="0"/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간수치 관련 효소인 </a:t>
            </a:r>
            <a:r>
              <a:rPr lang="en-US" altLang="ko-KR" sz="1400" b="1" dirty="0">
                <a:solidFill>
                  <a:srgbClr val="FF0000"/>
                </a:solidFill>
              </a:rPr>
              <a:t>AST, ALT</a:t>
            </a:r>
            <a:r>
              <a:rPr lang="ko-KR" altLang="en-US" sz="1400" b="1" dirty="0">
                <a:solidFill>
                  <a:srgbClr val="FF0000"/>
                </a:solidFill>
              </a:rPr>
              <a:t> 수치가 감소</a:t>
            </a:r>
            <a:r>
              <a:rPr lang="ko-KR" altLang="en-US" sz="1400" dirty="0"/>
              <a:t>됨을 확인함</a:t>
            </a:r>
            <a:r>
              <a:rPr lang="en-US" altLang="ko-KR" sz="1400" dirty="0"/>
              <a:t>.</a:t>
            </a:r>
            <a:r>
              <a:rPr lang="ko-KR" altLang="en-US" sz="1400" dirty="0"/>
              <a:t>  </a:t>
            </a:r>
            <a:endParaRPr lang="en-US" altLang="ko-KR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214181" y="6320313"/>
            <a:ext cx="1031207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[</a:t>
            </a:r>
            <a:r>
              <a:rPr lang="ko-KR" altLang="en-US" sz="1100" b="1" dirty="0"/>
              <a:t>출처</a:t>
            </a:r>
            <a:r>
              <a:rPr lang="en-US" altLang="ko-KR" sz="1100" b="1" dirty="0"/>
              <a:t>: Cancer. 2010 January 15; 116(2): </a:t>
            </a:r>
            <a:r>
              <a:rPr lang="en-US" altLang="ko-KR" sz="1100" b="1" dirty="0" smtClean="0"/>
              <a:t>506–513. A </a:t>
            </a:r>
            <a:r>
              <a:rPr lang="en-US" altLang="ko-KR" sz="1100" b="1" dirty="0"/>
              <a:t>randomized controlled, double-blind pilot study of milk thistle for the treatment of hepatotoxicity in childhood acute lymphoblastic leukemia (ALL)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en-US" altLang="ko-KR" sz="1100" b="1" dirty="0"/>
              <a:t>EJ Ladas, DJ Kroll, NH </a:t>
            </a:r>
            <a:r>
              <a:rPr lang="en-US" altLang="ko-KR" sz="1100" b="1" dirty="0" err="1"/>
              <a:t>Oberlies</a:t>
            </a:r>
            <a:r>
              <a:rPr lang="en-US" altLang="ko-KR" sz="1100" b="1" dirty="0"/>
              <a:t>, B Cheng, D Hughes, SR Rheingold, and KM Kelly.</a:t>
            </a:r>
            <a:r>
              <a:rPr lang="en-US" altLang="ko-KR" sz="1100" b="1" dirty="0">
                <a:latin typeface="+mn-ea"/>
              </a:rPr>
              <a:t>]</a:t>
            </a:r>
            <a:endParaRPr lang="en-US" altLang="ko-KR" sz="1100" b="1" dirty="0"/>
          </a:p>
        </p:txBody>
      </p:sp>
      <p:grpSp>
        <p:nvGrpSpPr>
          <p:cNvPr id="18" name="그룹 17"/>
          <p:cNvGrpSpPr/>
          <p:nvPr/>
        </p:nvGrpSpPr>
        <p:grpSpPr>
          <a:xfrm>
            <a:off x="6075391" y="471719"/>
            <a:ext cx="5631335" cy="5024905"/>
            <a:chOff x="6336157" y="269309"/>
            <a:chExt cx="5238221" cy="502490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2556" y="269309"/>
              <a:ext cx="3901822" cy="2527477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92556" y="2796786"/>
              <a:ext cx="3881822" cy="249742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336157" y="2509035"/>
              <a:ext cx="1967000" cy="27699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FFFF00"/>
                  </a:solidFill>
                </a:rPr>
                <a:t>간수치</a:t>
              </a:r>
              <a:r>
                <a:rPr lang="en-US" altLang="ko-KR" sz="1200" b="1" dirty="0">
                  <a:solidFill>
                    <a:srgbClr val="FFFF00"/>
                  </a:solidFill>
                </a:rPr>
                <a:t>(AST, ALT)</a:t>
              </a:r>
              <a:r>
                <a:rPr lang="ko-KR" altLang="en-US" sz="1200" b="1" dirty="0">
                  <a:solidFill>
                    <a:srgbClr val="FFFF00"/>
                  </a:solidFill>
                </a:rPr>
                <a:t> 감소 </a:t>
              </a:r>
              <a:r>
                <a:rPr lang="ko-KR" altLang="en-US" sz="1200" b="1" dirty="0" smtClean="0">
                  <a:solidFill>
                    <a:srgbClr val="FFFF00"/>
                  </a:solidFill>
                </a:rPr>
                <a:t>확인</a:t>
              </a:r>
              <a:endParaRPr lang="ko-KR" altLang="en-US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10327408" y="704884"/>
              <a:ext cx="998622" cy="21026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0327408" y="3167531"/>
              <a:ext cx="998622" cy="21026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68" y="1618097"/>
            <a:ext cx="5032208" cy="3313893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 bwMode="auto">
          <a:xfrm flipV="1">
            <a:off x="623392" y="798095"/>
            <a:ext cx="5600945" cy="38618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18846" y="321301"/>
            <a:ext cx="62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</a:rPr>
              <a:t>기본정보</a:t>
            </a:r>
            <a:endParaRPr lang="en-US" altLang="ko-KR" sz="9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2314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598" y="1632221"/>
            <a:ext cx="118168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/>
              <a:t>밀크씨슬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에탄올 종자 추출물을 </a:t>
            </a:r>
            <a:r>
              <a:rPr lang="ko-KR" altLang="en-US" sz="1600" dirty="0" err="1" smtClean="0"/>
              <a:t>그람양성균</a:t>
            </a:r>
            <a:r>
              <a:rPr lang="en-US" altLang="ko-KR" sz="1600" dirty="0"/>
              <a:t>(</a:t>
            </a:r>
            <a:r>
              <a:rPr lang="en-US" altLang="ko-KR" sz="1600" i="1" dirty="0"/>
              <a:t>Staphylococcus </a:t>
            </a:r>
            <a:r>
              <a:rPr lang="en-US" altLang="ko-KR" sz="1600" i="1" dirty="0" smtClean="0"/>
              <a:t>aureus</a:t>
            </a:r>
            <a:r>
              <a:rPr lang="en-US" altLang="ko-KR" sz="1600" dirty="0"/>
              <a:t>)</a:t>
            </a:r>
            <a:r>
              <a:rPr lang="ko-KR" altLang="en-US" sz="1600" dirty="0"/>
              <a:t>과 </a:t>
            </a:r>
            <a:r>
              <a:rPr lang="ko-KR" altLang="en-US" sz="1600" dirty="0" err="1" smtClean="0"/>
              <a:t>그람음성균</a:t>
            </a:r>
            <a:r>
              <a:rPr lang="en-US" altLang="ko-KR" sz="1600" dirty="0"/>
              <a:t>(</a:t>
            </a:r>
            <a:r>
              <a:rPr lang="en-US" altLang="ko-KR" sz="1600" i="1" dirty="0"/>
              <a:t>Salmonella </a:t>
            </a:r>
            <a:r>
              <a:rPr lang="en-US" altLang="ko-KR" sz="1600" i="1" dirty="0" err="1"/>
              <a:t>entirica</a:t>
            </a:r>
            <a:r>
              <a:rPr lang="en-US" altLang="ko-KR" sz="1600" dirty="0"/>
              <a:t>)</a:t>
            </a:r>
            <a:r>
              <a:rPr lang="ko-KR" altLang="en-US" sz="1600" dirty="0"/>
              <a:t>에 대해 항균 활성을 보임</a:t>
            </a:r>
            <a:r>
              <a:rPr lang="en-US" altLang="ko-KR" sz="1600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ea typeface="맑은 고딕" panose="020B0503020000020004" pitchFamily="50" charset="-127"/>
              </a:rPr>
              <a:t>Nitric </a:t>
            </a:r>
            <a:r>
              <a:rPr lang="en-US" altLang="ko-KR" sz="1600" dirty="0">
                <a:ea typeface="맑은 고딕" panose="020B0503020000020004" pitchFamily="50" charset="-127"/>
              </a:rPr>
              <a:t>Oxide (NO) </a:t>
            </a:r>
            <a:r>
              <a:rPr lang="ko-KR" altLang="en-US" sz="1600" dirty="0">
                <a:ea typeface="맑은 고딕" panose="020B0503020000020004" pitchFamily="50" charset="-127"/>
              </a:rPr>
              <a:t>및 </a:t>
            </a:r>
            <a:r>
              <a:rPr lang="ko-KR" altLang="en-US" sz="1600" dirty="0" err="1">
                <a:ea typeface="맑은 고딕" panose="020B0503020000020004" pitchFamily="50" charset="-127"/>
              </a:rPr>
              <a:t>염증성</a:t>
            </a:r>
            <a:r>
              <a:rPr lang="ko-KR" altLang="en-US" sz="1600" dirty="0"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ea typeface="맑은 고딕" panose="020B0503020000020004" pitchFamily="50" charset="-127"/>
              </a:rPr>
              <a:t>사이토카인</a:t>
            </a:r>
            <a:r>
              <a:rPr lang="en-US" altLang="ko-KR" sz="1600" dirty="0">
                <a:ea typeface="맑은 고딕" panose="020B0503020000020004" pitchFamily="50" charset="-127"/>
              </a:rPr>
              <a:t>(TNF-</a:t>
            </a:r>
            <a:r>
              <a:rPr lang="el-GR" altLang="ko-KR" sz="1600" dirty="0">
                <a:ea typeface="맑은 고딕" panose="020B0503020000020004" pitchFamily="50" charset="-127"/>
              </a:rPr>
              <a:t>α</a:t>
            </a:r>
            <a:r>
              <a:rPr lang="en-US" altLang="ko-KR" sz="1600" dirty="0">
                <a:ea typeface="맑은 고딕" panose="020B0503020000020004" pitchFamily="50" charset="-127"/>
              </a:rPr>
              <a:t>, IL-1</a:t>
            </a:r>
            <a:r>
              <a:rPr lang="el-GR" altLang="ko-KR" sz="1600" dirty="0">
                <a:ea typeface="맑은 고딕" panose="020B0503020000020004" pitchFamily="50" charset="-127"/>
              </a:rPr>
              <a:t>β</a:t>
            </a:r>
            <a:r>
              <a:rPr lang="en-US" altLang="ko-KR" sz="1600" dirty="0">
                <a:ea typeface="맑은 고딕" panose="020B0503020000020004" pitchFamily="50" charset="-127"/>
              </a:rPr>
              <a:t>, IL-6) </a:t>
            </a:r>
            <a:r>
              <a:rPr lang="ko-KR" altLang="en-US" sz="1600" dirty="0">
                <a:ea typeface="맑은 고딕" panose="020B0503020000020004" pitchFamily="50" charset="-127"/>
              </a:rPr>
              <a:t>생성을 감소시킴</a:t>
            </a:r>
            <a:r>
              <a:rPr lang="en-US" altLang="ko-KR" sz="1600" dirty="0"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/>
              <a:t>밀크씨슬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종자 </a:t>
            </a:r>
            <a:r>
              <a:rPr lang="ko-KR" altLang="en-US" sz="1600" dirty="0" smtClean="0"/>
              <a:t>추출물 처리를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통해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암 세포의 </a:t>
            </a:r>
            <a:r>
              <a:rPr lang="ko-KR" altLang="en-US" sz="1600" b="1" dirty="0">
                <a:solidFill>
                  <a:srgbClr val="0000FF"/>
                </a:solidFill>
              </a:rPr>
              <a:t>성장을 억제하는 항암 활성 효과</a:t>
            </a:r>
            <a:r>
              <a:rPr lang="ko-KR" altLang="en-US" sz="1600" dirty="0"/>
              <a:t>를 나타냄</a:t>
            </a:r>
            <a:r>
              <a:rPr lang="en-US" altLang="ko-KR" sz="1600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/>
              <a:t>밀크씨슬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씨앗에서 추출한 </a:t>
            </a:r>
            <a:r>
              <a:rPr lang="ko-KR" altLang="en-US" sz="1600" dirty="0" err="1"/>
              <a:t>플라보노이드인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실리비닌은</a:t>
            </a:r>
            <a:r>
              <a:rPr lang="ko-KR" altLang="en-US" sz="1600" dirty="0"/>
              <a:t> </a:t>
            </a:r>
            <a:r>
              <a:rPr lang="en-US" altLang="ko-KR" sz="1600" dirty="0" err="1"/>
              <a:t>Wnt</a:t>
            </a:r>
            <a:r>
              <a:rPr lang="en-US" altLang="ko-KR" sz="1600" dirty="0"/>
              <a:t>/β-catenin </a:t>
            </a:r>
            <a:r>
              <a:rPr lang="ko-KR" altLang="en-US" sz="1600" dirty="0"/>
              <a:t>신호 전달 경로를 억제하여 </a:t>
            </a:r>
            <a:r>
              <a:rPr lang="ko-KR" altLang="en-US" sz="1600" b="1" dirty="0">
                <a:solidFill>
                  <a:srgbClr val="0000FF"/>
                </a:solidFill>
              </a:rPr>
              <a:t>신장세포암 전이를 억제</a:t>
            </a:r>
            <a:r>
              <a:rPr lang="ko-KR" altLang="en-US" sz="1600" dirty="0"/>
              <a:t>함</a:t>
            </a:r>
            <a:r>
              <a:rPr lang="en-US" altLang="ko-KR" sz="1600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/>
              <a:t>실리마린은</a:t>
            </a:r>
            <a:r>
              <a:rPr lang="ko-KR" altLang="en-US" sz="1600" dirty="0" smtClean="0"/>
              <a:t> </a:t>
            </a:r>
            <a:r>
              <a:rPr lang="en-US" altLang="ko-KR" sz="1600" dirty="0"/>
              <a:t>HSC-4 </a:t>
            </a:r>
            <a:r>
              <a:rPr lang="ko-KR" altLang="en-US" sz="1600" b="1" dirty="0" err="1">
                <a:solidFill>
                  <a:srgbClr val="0000FF"/>
                </a:solidFill>
              </a:rPr>
              <a:t>구강암</a:t>
            </a:r>
            <a:r>
              <a:rPr lang="ko-KR" altLang="en-US" sz="1600" b="1" dirty="0">
                <a:solidFill>
                  <a:srgbClr val="0000FF"/>
                </a:solidFill>
              </a:rPr>
              <a:t> 세포의 증식을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용량 </a:t>
            </a:r>
            <a:r>
              <a:rPr lang="ko-KR" altLang="en-US" sz="1600" b="1" dirty="0">
                <a:solidFill>
                  <a:srgbClr val="0000FF"/>
                </a:solidFill>
              </a:rPr>
              <a:t>의존적으로 억제</a:t>
            </a:r>
            <a:r>
              <a:rPr lang="ko-KR" altLang="en-US" sz="1600" dirty="0"/>
              <a:t>하고 </a:t>
            </a:r>
            <a:r>
              <a:rPr lang="en-US" altLang="ko-KR" sz="1600" dirty="0"/>
              <a:t>caspase </a:t>
            </a:r>
            <a:r>
              <a:rPr lang="ko-KR" altLang="en-US" sz="1600" dirty="0"/>
              <a:t>의존적 </a:t>
            </a:r>
            <a:r>
              <a:rPr lang="ko-KR" altLang="en-US" sz="1600" dirty="0" err="1"/>
              <a:t>세포자멸사를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유도하는것을</a:t>
            </a:r>
            <a:r>
              <a:rPr lang="ko-KR" altLang="en-US" sz="1600" dirty="0"/>
              <a:t> 확인함</a:t>
            </a:r>
            <a:r>
              <a:rPr lang="en-US" altLang="ko-KR" sz="1600" dirty="0"/>
              <a:t>.</a:t>
            </a:r>
            <a:r>
              <a:rPr lang="ko-KR" altLang="en-US" sz="1600" b="1" dirty="0"/>
              <a:t> </a:t>
            </a:r>
            <a:endParaRPr lang="en-US" altLang="ko-KR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28599" y="4484934"/>
            <a:ext cx="11816861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0" i="0" u="none" strike="noStrike" baseline="0" dirty="0">
                <a:solidFill>
                  <a:srgbClr val="333333"/>
                </a:solidFill>
                <a:latin typeface="+mn-ea"/>
              </a:rPr>
              <a:t>Journal of Biotechnology Research · May 2020.</a:t>
            </a:r>
          </a:p>
          <a:p>
            <a:r>
              <a:rPr lang="en-US" altLang="ko-KR" sz="1200" b="1" dirty="0">
                <a:latin typeface="+mn-ea"/>
              </a:rPr>
              <a:t>Effect of Milk Thistle (Silybum marianum (L.) </a:t>
            </a:r>
            <a:r>
              <a:rPr lang="en-US" altLang="ko-KR" sz="1200" b="1" dirty="0" err="1">
                <a:latin typeface="+mn-ea"/>
              </a:rPr>
              <a:t>Gaertn</a:t>
            </a:r>
            <a:r>
              <a:rPr lang="en-US" altLang="ko-KR" sz="1200" b="1" dirty="0">
                <a:latin typeface="+mn-ea"/>
              </a:rPr>
              <a:t>) Seed Extract on Bacterial Activities and Growth of Human Liver Cancer Cells.</a:t>
            </a:r>
          </a:p>
          <a:p>
            <a:r>
              <a:rPr lang="en-US" altLang="ko-KR" sz="1200" dirty="0">
                <a:latin typeface="+mn-ea"/>
              </a:rPr>
              <a:t>Basma S. M. Ali, </a:t>
            </a:r>
            <a:r>
              <a:rPr lang="en-US" altLang="ko-KR" sz="1200" dirty="0" err="1">
                <a:latin typeface="+mn-ea"/>
              </a:rPr>
              <a:t>Abdelaleim</a:t>
            </a:r>
            <a:r>
              <a:rPr lang="en-US" altLang="ko-KR" sz="1200" dirty="0">
                <a:latin typeface="+mn-ea"/>
              </a:rPr>
              <a:t> I. </a:t>
            </a:r>
            <a:r>
              <a:rPr lang="en-US" altLang="ko-KR" sz="1200" dirty="0" err="1">
                <a:latin typeface="+mn-ea"/>
              </a:rPr>
              <a:t>ElSayed</a:t>
            </a:r>
            <a:r>
              <a:rPr lang="en-US" altLang="ko-KR" sz="1200" dirty="0">
                <a:latin typeface="+mn-ea"/>
              </a:rPr>
              <a:t>, Mahmoud A. </a:t>
            </a:r>
            <a:r>
              <a:rPr lang="en-US" altLang="ko-KR" sz="1200" dirty="0" err="1">
                <a:latin typeface="+mn-ea"/>
              </a:rPr>
              <a:t>Doheem</a:t>
            </a:r>
            <a:r>
              <a:rPr lang="en-US" altLang="ko-KR" sz="1200" dirty="0">
                <a:latin typeface="+mn-ea"/>
              </a:rPr>
              <a:t>, Ahmed M. Abo Eita, Ahmad A. Omar.</a:t>
            </a:r>
          </a:p>
          <a:p>
            <a:endParaRPr lang="en-US" altLang="ko-KR" sz="1200" dirty="0">
              <a:latin typeface="+mn-ea"/>
            </a:endParaRPr>
          </a:p>
          <a:p>
            <a:r>
              <a:rPr lang="en-US" altLang="ko-KR" sz="1200" b="0" i="0" u="none" strike="noStrike" baseline="0" dirty="0">
                <a:solidFill>
                  <a:srgbClr val="333333"/>
                </a:solidFill>
                <a:latin typeface="+mn-ea"/>
              </a:rPr>
              <a:t>INTERNATIONAL JOURNAL OF </a:t>
            </a:r>
            <a:r>
              <a:rPr lang="en-US" altLang="ko-KR" sz="1200" b="0" i="0" u="none" strike="noStrike" baseline="0" dirty="0" err="1">
                <a:solidFill>
                  <a:srgbClr val="333333"/>
                </a:solidFill>
                <a:latin typeface="+mn-ea"/>
              </a:rPr>
              <a:t>MOle</a:t>
            </a:r>
            <a:r>
              <a:rPr lang="en-US" altLang="ko-KR" sz="1200" b="0" i="0" u="none" strike="noStrike" baseline="0" dirty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200" b="0" i="0" u="none" strike="noStrike" baseline="0" dirty="0" err="1">
                <a:solidFill>
                  <a:srgbClr val="333333"/>
                </a:solidFill>
                <a:latin typeface="+mn-ea"/>
              </a:rPr>
              <a:t>cular</a:t>
            </a:r>
            <a:r>
              <a:rPr lang="en-US" altLang="ko-KR" sz="1200" b="0" i="0" u="none" strike="noStrike" baseline="0" dirty="0">
                <a:solidFill>
                  <a:srgbClr val="333333"/>
                </a:solidFill>
                <a:latin typeface="+mn-ea"/>
              </a:rPr>
              <a:t> me </a:t>
            </a:r>
            <a:r>
              <a:rPr lang="en-US" altLang="ko-KR" sz="1200" b="0" i="0" u="none" strike="noStrike" baseline="0" dirty="0" err="1">
                <a:solidFill>
                  <a:srgbClr val="333333"/>
                </a:solidFill>
                <a:latin typeface="+mn-ea"/>
              </a:rPr>
              <a:t>dicine</a:t>
            </a:r>
            <a:r>
              <a:rPr lang="en-US" altLang="ko-KR" sz="1200" b="0" i="0" u="none" strike="noStrike" baseline="0" dirty="0">
                <a:solidFill>
                  <a:srgbClr val="333333"/>
                </a:solidFill>
                <a:latin typeface="+mn-ea"/>
              </a:rPr>
              <a:t> 45: 1341-1350, 2020.</a:t>
            </a:r>
          </a:p>
          <a:p>
            <a:r>
              <a:rPr lang="en-US" altLang="ko-KR" sz="1200" b="1" dirty="0" err="1">
                <a:latin typeface="+mn-ea"/>
              </a:rPr>
              <a:t>Silibinin</a:t>
            </a:r>
            <a:r>
              <a:rPr lang="en-US" altLang="ko-KR" sz="1200" b="1" dirty="0">
                <a:latin typeface="+mn-ea"/>
              </a:rPr>
              <a:t> inhibits epithelial‑mesenchymal transition of renal cell carcinoma through autophagy‑dependent </a:t>
            </a:r>
            <a:r>
              <a:rPr lang="en-US" altLang="ko-KR" sz="1200" b="1" dirty="0" err="1">
                <a:latin typeface="+mn-ea"/>
              </a:rPr>
              <a:t>Wnt</a:t>
            </a:r>
            <a:r>
              <a:rPr lang="en-US" altLang="ko-KR" sz="1200" b="1" dirty="0">
                <a:latin typeface="+mn-ea"/>
              </a:rPr>
              <a:t>/</a:t>
            </a:r>
            <a:r>
              <a:rPr lang="el-GR" altLang="ko-KR" sz="1200" b="1" dirty="0">
                <a:latin typeface="+mn-ea"/>
              </a:rPr>
              <a:t>β‑</a:t>
            </a:r>
            <a:r>
              <a:rPr lang="en-US" altLang="ko-KR" sz="1200" b="1" dirty="0">
                <a:latin typeface="+mn-ea"/>
              </a:rPr>
              <a:t>catenin signaling.</a:t>
            </a:r>
          </a:p>
          <a:p>
            <a:r>
              <a:rPr lang="en-US" altLang="ko-KR" sz="1200" dirty="0">
                <a:latin typeface="+mn-ea"/>
              </a:rPr>
              <a:t>YIZENG FAN, TAO HOU, WEICHAO DAN, TIANJIE LIU, JIAXIN LUAN, BO LIU, LEI LI and JIN ZENG.</a:t>
            </a:r>
          </a:p>
          <a:p>
            <a:endParaRPr lang="en-US" altLang="ko-KR" sz="1200" dirty="0">
              <a:latin typeface="+mn-ea"/>
            </a:endParaRPr>
          </a:p>
          <a:p>
            <a:r>
              <a:rPr lang="en-US" altLang="ko-KR" sz="1200" b="0" i="0" u="none" strike="noStrike" baseline="0" dirty="0">
                <a:solidFill>
                  <a:srgbClr val="333333"/>
                </a:solidFill>
                <a:latin typeface="+mn-ea"/>
              </a:rPr>
              <a:t>Tumor Biology May 2018: 1–11, 2018.</a:t>
            </a:r>
          </a:p>
          <a:p>
            <a:r>
              <a:rPr lang="en-US" altLang="ko-KR" sz="1200" b="1" dirty="0">
                <a:latin typeface="+mn-ea"/>
              </a:rPr>
              <a:t>In vitro and in vivo anti-cancer activity of silymarin on oral cancer.</a:t>
            </a:r>
          </a:p>
          <a:p>
            <a:pPr algn="l"/>
            <a:r>
              <a:rPr lang="en-US" altLang="ko-KR" sz="1200" b="0" i="0" u="none" strike="noStrike" baseline="0" dirty="0">
                <a:latin typeface="+mn-ea"/>
              </a:rPr>
              <a:t>Dong-</a:t>
            </a:r>
            <a:r>
              <a:rPr lang="en-US" altLang="ko-KR" sz="1200" b="0" i="0" u="none" strike="noStrike" baseline="0" dirty="0" err="1">
                <a:latin typeface="+mn-ea"/>
              </a:rPr>
              <a:t>HoonWon</a:t>
            </a:r>
            <a:r>
              <a:rPr lang="en-US" altLang="ko-KR" sz="1200" b="0" i="0" u="none" strike="noStrike" baseline="0" dirty="0">
                <a:latin typeface="+mn-ea"/>
              </a:rPr>
              <a:t>, Lee-Han Kim, </a:t>
            </a:r>
            <a:r>
              <a:rPr lang="en-US" altLang="ko-KR" sz="1200" b="0" i="0" u="none" strike="noStrike" baseline="0" dirty="0" err="1">
                <a:latin typeface="+mn-ea"/>
              </a:rPr>
              <a:t>Boonsil</a:t>
            </a:r>
            <a:r>
              <a:rPr lang="en-US" altLang="ko-KR" sz="1200" b="0" i="0" u="none" strike="noStrike" baseline="0" dirty="0">
                <a:latin typeface="+mn-ea"/>
              </a:rPr>
              <a:t> Jang, In-</a:t>
            </a:r>
            <a:r>
              <a:rPr lang="en-US" altLang="ko-KR" sz="1200" b="0" i="0" u="none" strike="noStrike" baseline="0" dirty="0" err="1">
                <a:latin typeface="+mn-ea"/>
              </a:rPr>
              <a:t>Hyoung</a:t>
            </a:r>
            <a:r>
              <a:rPr lang="en-US" altLang="ko-KR" sz="1200" b="0" i="0" u="none" strike="noStrike" baseline="0" dirty="0">
                <a:latin typeface="+mn-ea"/>
              </a:rPr>
              <a:t> Yang, Hye-</a:t>
            </a:r>
            <a:r>
              <a:rPr lang="en-US" altLang="ko-KR" sz="1200" b="0" i="0" u="none" strike="noStrike" baseline="0" dirty="0" err="1">
                <a:latin typeface="+mn-ea"/>
              </a:rPr>
              <a:t>Jeong</a:t>
            </a:r>
            <a:r>
              <a:rPr lang="en-US" altLang="ko-KR" sz="1200" b="0" i="0" u="none" strike="noStrike" baseline="0" dirty="0">
                <a:latin typeface="+mn-ea"/>
              </a:rPr>
              <a:t> Kwon, </a:t>
            </a:r>
            <a:r>
              <a:rPr lang="en-US" altLang="ko-KR" sz="1200" b="0" i="0" u="none" strike="noStrike" baseline="0" dirty="0" err="1">
                <a:latin typeface="+mn-ea"/>
              </a:rPr>
              <a:t>Bohwan</a:t>
            </a:r>
            <a:r>
              <a:rPr lang="en-US" altLang="ko-KR" sz="1200" b="0" i="0" u="none" strike="noStrike" baseline="0" dirty="0">
                <a:latin typeface="+mn-ea"/>
              </a:rPr>
              <a:t> </a:t>
            </a:r>
            <a:r>
              <a:rPr lang="en-US" altLang="ko-KR" sz="1200" b="0" i="0" u="none" strike="noStrike" baseline="0" dirty="0" err="1">
                <a:latin typeface="+mn-ea"/>
              </a:rPr>
              <a:t>Jin</a:t>
            </a:r>
            <a:r>
              <a:rPr lang="en-US" altLang="ko-KR" sz="1200" b="0" i="0" u="none" strike="noStrike" baseline="0" dirty="0">
                <a:latin typeface="+mn-ea"/>
              </a:rPr>
              <a:t>, Seung Hyun Oh, Ju-</a:t>
            </a:r>
            <a:r>
              <a:rPr lang="en-US" altLang="ko-KR" sz="1200" b="0" i="0" u="none" strike="noStrike" baseline="0" dirty="0" err="1">
                <a:latin typeface="+mn-ea"/>
              </a:rPr>
              <a:t>Hee</a:t>
            </a:r>
            <a:r>
              <a:rPr lang="en-US" altLang="ko-KR" sz="1200" b="0" i="0" u="none" strike="noStrike" baseline="0" dirty="0">
                <a:latin typeface="+mn-ea"/>
              </a:rPr>
              <a:t> Kang, </a:t>
            </a:r>
            <a:r>
              <a:rPr lang="en-US" altLang="ko-KR" sz="1200" b="0" i="0" u="none" strike="noStrike" baseline="0" dirty="0" err="1">
                <a:latin typeface="+mn-ea"/>
              </a:rPr>
              <a:t>Seong</a:t>
            </a:r>
            <a:r>
              <a:rPr lang="en-US" altLang="ko-KR" sz="1200" b="0" i="0" u="none" strike="noStrike" baseline="0" dirty="0">
                <a:latin typeface="+mn-ea"/>
              </a:rPr>
              <a:t>-Doo Hong, Ji-Ae Shin and Sung-</a:t>
            </a:r>
            <a:r>
              <a:rPr lang="en-US" altLang="ko-KR" sz="1200" b="0" i="0" u="none" strike="noStrike" baseline="0" dirty="0" err="1">
                <a:latin typeface="+mn-ea"/>
              </a:rPr>
              <a:t>Dae</a:t>
            </a:r>
            <a:r>
              <a:rPr lang="en-US" altLang="ko-KR" sz="1200" b="0" i="0" u="none" strike="noStrike" baseline="0" dirty="0">
                <a:latin typeface="+mn-ea"/>
              </a:rPr>
              <a:t> Cho.</a:t>
            </a:r>
            <a:endParaRPr lang="en-US" altLang="ko-KR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846" y="1087832"/>
            <a:ext cx="727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항염증</a:t>
            </a:r>
            <a:r>
              <a:rPr lang="ko-KR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ko-KR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항균 효과 </a:t>
            </a:r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(Anti-inflammatory &amp; anti-bacterial effect)”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 flipV="1">
            <a:off x="623392" y="798095"/>
            <a:ext cx="5600945" cy="38618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18846" y="321301"/>
            <a:ext cx="62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</a:rPr>
              <a:t>기본정보</a:t>
            </a:r>
            <a:endParaRPr lang="en-US" altLang="ko-KR" sz="9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3655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7100" y="5149242"/>
            <a:ext cx="119549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dirty="0" smtClean="0"/>
              <a:t>C</a:t>
            </a:r>
            <a:r>
              <a:rPr lang="ko-KR" altLang="en-US" sz="1400" dirty="0" smtClean="0"/>
              <a:t>형 간염 바이러스에 의해 유도된 간 질환에 대한 </a:t>
            </a:r>
            <a:r>
              <a:rPr lang="ko-KR" altLang="en-US" sz="1400" dirty="0" err="1" smtClean="0"/>
              <a:t>실리마린의</a:t>
            </a:r>
            <a:r>
              <a:rPr lang="ko-KR" altLang="en-US" sz="1400" dirty="0" smtClean="0"/>
              <a:t> 면역 기능성 효과를 평가함</a:t>
            </a:r>
            <a:r>
              <a:rPr lang="en-US" altLang="ko-KR" sz="1400" dirty="0" smtClean="0"/>
              <a:t>.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  </a:t>
            </a:r>
            <a:r>
              <a:rPr lang="en-US" altLang="ko-KR" sz="1400" dirty="0" smtClean="0"/>
              <a:t>- </a:t>
            </a:r>
            <a:r>
              <a:rPr lang="ko-KR" altLang="en-US" sz="1400" dirty="0" err="1" smtClean="0"/>
              <a:t>실리마린</a:t>
            </a:r>
            <a:r>
              <a:rPr lang="en-US" altLang="ko-KR" sz="1400" dirty="0" smtClean="0"/>
              <a:t>(</a:t>
            </a:r>
            <a:r>
              <a:rPr lang="en-US" altLang="ko-KR" sz="1400" b="1" dirty="0" smtClean="0"/>
              <a:t>MK001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은 </a:t>
            </a:r>
            <a:r>
              <a:rPr lang="en-US" altLang="ko-KR" sz="1400" dirty="0" smtClean="0"/>
              <a:t>anti-CD3</a:t>
            </a:r>
            <a:r>
              <a:rPr lang="ko-KR" altLang="en-US" sz="1400" dirty="0" smtClean="0"/>
              <a:t>에 의해 활성화된 말초혈액단핵세포에서 생성된 </a:t>
            </a:r>
            <a:r>
              <a:rPr lang="ko-KR" altLang="en-US" sz="1400" b="1" dirty="0" smtClean="0">
                <a:solidFill>
                  <a:srgbClr val="0000FF"/>
                </a:solidFill>
              </a:rPr>
              <a:t>염증성사이토카인 </a:t>
            </a:r>
            <a:r>
              <a:rPr lang="en-US" altLang="ko-KR" sz="1400" b="1" dirty="0" smtClean="0">
                <a:solidFill>
                  <a:srgbClr val="0000FF"/>
                </a:solidFill>
              </a:rPr>
              <a:t>TNF-</a:t>
            </a:r>
            <a:r>
              <a:rPr lang="el-GR" altLang="ko-KR" sz="1400" b="1" dirty="0" smtClean="0">
                <a:solidFill>
                  <a:srgbClr val="0000FF"/>
                </a:solidFill>
                <a:ea typeface="맑은 고딕" panose="020B0503020000020004" pitchFamily="50" charset="-127"/>
              </a:rPr>
              <a:t>α</a:t>
            </a:r>
            <a:r>
              <a:rPr lang="en-US" altLang="ko-KR" sz="1400" b="1" dirty="0" smtClean="0">
                <a:solidFill>
                  <a:srgbClr val="0000FF"/>
                </a:solidFill>
                <a:ea typeface="맑은 고딕" panose="020B0503020000020004" pitchFamily="50" charset="-127"/>
              </a:rPr>
              <a:t>, IFN-</a:t>
            </a:r>
            <a:r>
              <a:rPr lang="el-GR" altLang="ko-KR" sz="1400" b="1" dirty="0" smtClean="0">
                <a:solidFill>
                  <a:srgbClr val="0000FF"/>
                </a:solidFill>
                <a:ea typeface="맑은 고딕" panose="020B0503020000020004" pitchFamily="50" charset="-127"/>
              </a:rPr>
              <a:t>γ</a:t>
            </a:r>
            <a:r>
              <a:rPr lang="en-US" altLang="ko-KR" sz="1400" b="1" dirty="0" smtClean="0">
                <a:solidFill>
                  <a:srgbClr val="0000FF"/>
                </a:solidFill>
                <a:ea typeface="맑은 고딕" panose="020B0503020000020004" pitchFamily="50" charset="-127"/>
              </a:rPr>
              <a:t>, IL-2</a:t>
            </a:r>
            <a:r>
              <a:rPr lang="ko-KR" altLang="en-US" sz="1400" b="1" dirty="0" smtClean="0">
                <a:solidFill>
                  <a:srgbClr val="0000FF"/>
                </a:solidFill>
                <a:ea typeface="맑은 고딕" panose="020B0503020000020004" pitchFamily="50" charset="-127"/>
              </a:rPr>
              <a:t>를 농도의존적으로 </a:t>
            </a:r>
            <a:r>
              <a:rPr lang="ko-KR" altLang="en-US" sz="1400" b="1" dirty="0" err="1" smtClean="0">
                <a:solidFill>
                  <a:srgbClr val="0000FF"/>
                </a:solidFill>
                <a:ea typeface="맑은 고딕" panose="020B0503020000020004" pitchFamily="50" charset="-127"/>
              </a:rPr>
              <a:t>억제</a:t>
            </a:r>
            <a:r>
              <a:rPr lang="ko-KR" altLang="en-US" sz="1400" dirty="0" err="1" smtClean="0">
                <a:ea typeface="맑은 고딕" panose="020B0503020000020004" pitchFamily="50" charset="-127"/>
              </a:rPr>
              <a:t>시킴</a:t>
            </a:r>
            <a:r>
              <a:rPr lang="en-US" altLang="ko-KR" sz="1400" dirty="0" smtClean="0">
                <a:ea typeface="맑은 고딕" panose="020B0503020000020004" pitchFamily="50" charset="-127"/>
              </a:rPr>
              <a:t>.</a:t>
            </a:r>
            <a:r>
              <a:rPr lang="ko-KR" altLang="en-US" sz="1400" dirty="0" smtClean="0"/>
              <a:t> 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  </a:t>
            </a:r>
            <a:r>
              <a:rPr lang="en-US" altLang="ko-KR" sz="1400" dirty="0" smtClean="0"/>
              <a:t>- NF-</a:t>
            </a:r>
            <a:r>
              <a:rPr lang="el-GR" altLang="ko-KR" sz="1400" dirty="0" smtClean="0">
                <a:ea typeface="맑은 고딕" panose="020B0503020000020004" pitchFamily="50" charset="-127"/>
              </a:rPr>
              <a:t>κ</a:t>
            </a:r>
            <a:r>
              <a:rPr lang="en-US" altLang="ko-KR" sz="1400" dirty="0" smtClean="0">
                <a:ea typeface="맑은 고딕" panose="020B0503020000020004" pitchFamily="50" charset="-127"/>
              </a:rPr>
              <a:t>B</a:t>
            </a:r>
            <a:r>
              <a:rPr lang="ko-KR" altLang="en-US" sz="1400" dirty="0" smtClean="0">
                <a:ea typeface="맑은 고딕" panose="020B0503020000020004" pitchFamily="50" charset="-127"/>
              </a:rPr>
              <a:t>의 전사 활성화를 억제하였으며</a:t>
            </a:r>
            <a:r>
              <a:rPr lang="en-US" altLang="ko-KR" sz="1400" dirty="0" smtClean="0">
                <a:ea typeface="맑은 고딕" panose="020B0503020000020004" pitchFamily="50" charset="-127"/>
              </a:rPr>
              <a:t>, </a:t>
            </a:r>
            <a:r>
              <a:rPr lang="en-US" altLang="ko-KR" sz="1400" dirty="0" err="1" smtClean="0"/>
              <a:t>Jurkat</a:t>
            </a:r>
            <a:r>
              <a:rPr lang="en-US" altLang="ko-KR" sz="1400" dirty="0" smtClean="0"/>
              <a:t> T </a:t>
            </a:r>
            <a:r>
              <a:rPr lang="ko-KR" altLang="en-US" sz="1400" dirty="0" err="1" smtClean="0"/>
              <a:t>세포주</a:t>
            </a:r>
            <a:r>
              <a:rPr lang="ko-KR" altLang="en-US" sz="1400" dirty="0" smtClean="0"/>
              <a:t> 증식 억제 및 </a:t>
            </a:r>
            <a:r>
              <a:rPr lang="en-US" altLang="ko-KR" sz="1400" dirty="0" smtClean="0"/>
              <a:t>IL-2 </a:t>
            </a:r>
            <a:r>
              <a:rPr lang="ko-KR" altLang="en-US" sz="1400" dirty="0" smtClean="0"/>
              <a:t>분비 억제와 관련이 있음</a:t>
            </a:r>
            <a:r>
              <a:rPr lang="en-US" altLang="ko-KR" sz="1400" dirty="0" smtClean="0">
                <a:ea typeface="맑은 고딕" panose="020B0503020000020004" pitchFamily="50" charset="-127"/>
              </a:rPr>
              <a:t>.</a:t>
            </a:r>
            <a:endParaRPr lang="en-US" altLang="ko-KR" sz="1400" dirty="0"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8301" y="6362945"/>
            <a:ext cx="1031207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[</a:t>
            </a:r>
            <a:r>
              <a:rPr lang="ko-KR" altLang="en-US" sz="1100" b="1" dirty="0"/>
              <a:t>출처</a:t>
            </a:r>
            <a:r>
              <a:rPr lang="en-US" altLang="ko-KR" sz="1100" b="1" dirty="0"/>
              <a:t>: </a:t>
            </a:r>
            <a:r>
              <a:rPr lang="en-US" altLang="ko-KR" sz="1100" b="1" dirty="0" smtClean="0"/>
              <a:t>Gastroenterology, 2010, 138: 671-681. </a:t>
            </a:r>
            <a:r>
              <a:rPr lang="en-US" altLang="ko-KR" sz="1100" b="1" dirty="0" err="1" smtClean="0"/>
              <a:t>Silymarin</a:t>
            </a:r>
            <a:r>
              <a:rPr lang="en-US" altLang="ko-KR" sz="1100" b="1" dirty="0" smtClean="0"/>
              <a:t> inhibits in vitro T-cell proliferation and cytokine production in hepatitis C virus infection. </a:t>
            </a:r>
            <a:r>
              <a:rPr lang="en-US" altLang="ko-KR" sz="1100" b="1" dirty="0" err="1" smtClean="0"/>
              <a:t>Morishima</a:t>
            </a:r>
            <a:r>
              <a:rPr lang="en-US" altLang="ko-KR" sz="1100" b="1" dirty="0" smtClean="0"/>
              <a:t> C, </a:t>
            </a:r>
            <a:r>
              <a:rPr lang="en-US" altLang="ko-KR" sz="1100" b="1" dirty="0" err="1" smtClean="0"/>
              <a:t>Shuhart</a:t>
            </a:r>
            <a:r>
              <a:rPr lang="en-US" altLang="ko-KR" sz="1100" b="1" dirty="0" smtClean="0"/>
              <a:t> MC, Wang CC, Paschal DM, Apodaca MC, Liu Y, Sloan DD, Graf TN, </a:t>
            </a:r>
            <a:r>
              <a:rPr lang="en-US" altLang="ko-KR" sz="1100" b="1" dirty="0" err="1" smtClean="0"/>
              <a:t>Oberlies</a:t>
            </a:r>
            <a:r>
              <a:rPr lang="en-US" altLang="ko-KR" sz="1100" b="1" dirty="0" smtClean="0"/>
              <a:t> NH, Lee DYW, Jerome KR, </a:t>
            </a:r>
            <a:r>
              <a:rPr lang="en-US" altLang="ko-KR" sz="1100" b="1" dirty="0" err="1" smtClean="0"/>
              <a:t>Polyak</a:t>
            </a:r>
            <a:r>
              <a:rPr lang="en-US" altLang="ko-KR" sz="1100" b="1" dirty="0" smtClean="0"/>
              <a:t> SJ.</a:t>
            </a:r>
            <a:r>
              <a:rPr lang="en-US" altLang="ko-KR" sz="1100" b="1" dirty="0" smtClean="0">
                <a:latin typeface="+mn-ea"/>
              </a:rPr>
              <a:t>]</a:t>
            </a:r>
            <a:endParaRPr lang="en-US" altLang="ko-KR" sz="11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648" y="2008174"/>
            <a:ext cx="4625790" cy="298919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470" y="2008174"/>
            <a:ext cx="3880708" cy="29891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46647" y="1765128"/>
            <a:ext cx="2656496" cy="2769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FFFF00"/>
                </a:solidFill>
              </a:rPr>
              <a:t>말초혈액단핵세포의 증식 억제 효과</a:t>
            </a:r>
            <a:endParaRPr lang="ko-KR" altLang="en-US" sz="12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93211" y="1765128"/>
            <a:ext cx="3257623" cy="2769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err="1" smtClean="0">
                <a:solidFill>
                  <a:srgbClr val="FFFF00"/>
                </a:solidFill>
              </a:rPr>
              <a:t>Jurkat</a:t>
            </a:r>
            <a:r>
              <a:rPr lang="en-US" altLang="ko-KR" sz="1200" b="1" dirty="0" smtClean="0">
                <a:solidFill>
                  <a:srgbClr val="FFFF00"/>
                </a:solidFill>
              </a:rPr>
              <a:t> T </a:t>
            </a:r>
            <a:r>
              <a:rPr lang="ko-KR" altLang="en-US" sz="1200" b="1" dirty="0" smtClean="0">
                <a:solidFill>
                  <a:srgbClr val="FFFF00"/>
                </a:solidFill>
              </a:rPr>
              <a:t>세포 증식 및 </a:t>
            </a:r>
            <a:r>
              <a:rPr lang="ko-KR" altLang="en-US" sz="1200" b="1" dirty="0" err="1" smtClean="0">
                <a:solidFill>
                  <a:srgbClr val="FFFF00"/>
                </a:solidFill>
              </a:rPr>
              <a:t>사이토카인</a:t>
            </a:r>
            <a:r>
              <a:rPr lang="ko-KR" altLang="en-US" sz="1200" b="1" dirty="0" smtClean="0">
                <a:solidFill>
                  <a:srgbClr val="FFFF00"/>
                </a:solidFill>
              </a:rPr>
              <a:t> 생성 억제</a:t>
            </a:r>
            <a:endParaRPr lang="ko-KR" altLang="en-US" sz="1200" b="1" dirty="0">
              <a:solidFill>
                <a:srgbClr val="FFFF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117538" y="4994193"/>
            <a:ext cx="44919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 smtClean="0"/>
              <a:t>* </a:t>
            </a:r>
            <a:r>
              <a:rPr lang="en-US" altLang="ko-KR" sz="1000" b="1" dirty="0" err="1" smtClean="0"/>
              <a:t>Jurkat</a:t>
            </a:r>
            <a:r>
              <a:rPr lang="en-US" altLang="ko-KR" sz="1000" b="1" dirty="0" smtClean="0"/>
              <a:t> </a:t>
            </a:r>
            <a:r>
              <a:rPr lang="en-US" altLang="ko-KR" sz="1000" b="1" dirty="0"/>
              <a:t>T </a:t>
            </a:r>
            <a:r>
              <a:rPr lang="ko-KR" altLang="en-US" sz="1000" b="1" dirty="0" err="1" smtClean="0"/>
              <a:t>세포주</a:t>
            </a:r>
            <a:r>
              <a:rPr lang="en-US" altLang="ko-KR" sz="1000" b="1" dirty="0" smtClean="0"/>
              <a:t>: </a:t>
            </a:r>
            <a:r>
              <a:rPr lang="ko-KR" altLang="en-US" sz="1000" b="1" dirty="0" smtClean="0"/>
              <a:t>사람의 급성림프아구성 </a:t>
            </a:r>
            <a:r>
              <a:rPr lang="ko-KR" altLang="en-US" sz="1000" b="1" dirty="0" err="1" smtClean="0"/>
              <a:t>백혈병환자</a:t>
            </a:r>
            <a:r>
              <a:rPr lang="ko-KR" altLang="en-US" sz="1000" b="1" dirty="0" smtClean="0"/>
              <a:t> </a:t>
            </a:r>
            <a:r>
              <a:rPr lang="ko-KR" altLang="en-US" sz="1000" b="1" dirty="0" err="1" smtClean="0"/>
              <a:t>말초혈유래</a:t>
            </a:r>
            <a:r>
              <a:rPr lang="ko-KR" altLang="en-US" sz="1000" b="1" dirty="0" smtClean="0"/>
              <a:t> </a:t>
            </a:r>
            <a:r>
              <a:rPr lang="en-US" altLang="ko-KR" sz="1000" b="1" dirty="0" smtClean="0"/>
              <a:t>T</a:t>
            </a:r>
            <a:r>
              <a:rPr lang="ko-KR" altLang="en-US" sz="1000" b="1" dirty="0" err="1" smtClean="0"/>
              <a:t>세포주</a:t>
            </a:r>
            <a:endParaRPr lang="ko-KR" altLang="en-US" sz="1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3392" y="1027613"/>
            <a:ext cx="5116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면역 조절 효과 </a:t>
            </a:r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(Immunomodulatory effect)”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직선 연결선 13"/>
          <p:cNvCxnSpPr/>
          <p:nvPr/>
        </p:nvCxnSpPr>
        <p:spPr bwMode="auto">
          <a:xfrm flipV="1">
            <a:off x="623392" y="798095"/>
            <a:ext cx="5600945" cy="38618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518846" y="321301"/>
            <a:ext cx="62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</a:rPr>
              <a:t>기본정보</a:t>
            </a:r>
            <a:endParaRPr lang="en-US" altLang="ko-KR" sz="9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9507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8974" y="4808347"/>
            <a:ext cx="118414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>
                <a:solidFill>
                  <a:srgbClr val="FF0000"/>
                </a:solidFill>
              </a:rPr>
              <a:t>방사선에 의한 장 손상에 대한 </a:t>
            </a:r>
            <a:r>
              <a:rPr lang="ko-KR" altLang="en-US" sz="1400" b="1" dirty="0" err="1">
                <a:solidFill>
                  <a:srgbClr val="FF0000"/>
                </a:solidFill>
              </a:rPr>
              <a:t>홍경천의</a:t>
            </a:r>
            <a:r>
              <a:rPr lang="ko-KR" altLang="en-US" sz="1400" b="1" dirty="0">
                <a:solidFill>
                  <a:srgbClr val="FF0000"/>
                </a:solidFill>
              </a:rPr>
              <a:t> 보호 효과</a:t>
            </a:r>
            <a:r>
              <a:rPr lang="ko-KR" altLang="en-US" sz="1400" dirty="0"/>
              <a:t>를 알아보기 위해 </a:t>
            </a:r>
            <a:r>
              <a:rPr lang="ko-KR" altLang="en-US" sz="1400" b="1" dirty="0">
                <a:solidFill>
                  <a:srgbClr val="0000FF"/>
                </a:solidFill>
              </a:rPr>
              <a:t>실험 쥐를 대조군</a:t>
            </a:r>
            <a:r>
              <a:rPr lang="en-US" altLang="ko-KR" sz="1400" b="1" dirty="0">
                <a:solidFill>
                  <a:srgbClr val="0000FF"/>
                </a:solidFill>
              </a:rPr>
              <a:t>, </a:t>
            </a:r>
            <a:r>
              <a:rPr lang="ko-KR" altLang="en-US" sz="1400" b="1" dirty="0">
                <a:solidFill>
                  <a:srgbClr val="0000FF"/>
                </a:solidFill>
              </a:rPr>
              <a:t>방사선 </a:t>
            </a:r>
            <a:r>
              <a:rPr lang="ko-KR" altLang="en-US" sz="1400" b="1" dirty="0" err="1">
                <a:solidFill>
                  <a:srgbClr val="0000FF"/>
                </a:solidFill>
              </a:rPr>
              <a:t>조사군</a:t>
            </a:r>
            <a:r>
              <a:rPr lang="en-US" altLang="ko-KR" sz="1400" b="1" dirty="0">
                <a:solidFill>
                  <a:srgbClr val="0000FF"/>
                </a:solidFill>
              </a:rPr>
              <a:t>, </a:t>
            </a:r>
            <a:r>
              <a:rPr lang="ko-KR" altLang="en-US" sz="1400" b="1" dirty="0">
                <a:solidFill>
                  <a:srgbClr val="0000FF"/>
                </a:solidFill>
              </a:rPr>
              <a:t>방사선 조사 후 </a:t>
            </a:r>
            <a:r>
              <a:rPr lang="ko-KR" altLang="en-US" sz="1400" b="1" dirty="0" err="1">
                <a:solidFill>
                  <a:srgbClr val="0000FF"/>
                </a:solidFill>
              </a:rPr>
              <a:t>홍경천</a:t>
            </a:r>
            <a:r>
              <a:rPr lang="en-US" altLang="ko-KR" sz="1400" b="1" dirty="0">
                <a:solidFill>
                  <a:srgbClr val="0000FF"/>
                </a:solidFill>
              </a:rPr>
              <a:t> </a:t>
            </a:r>
            <a:r>
              <a:rPr lang="ko-KR" altLang="en-US" sz="1400" b="1" dirty="0" err="1">
                <a:solidFill>
                  <a:srgbClr val="0000FF"/>
                </a:solidFill>
              </a:rPr>
              <a:t>투여군</a:t>
            </a:r>
            <a:r>
              <a:rPr lang="en-US" altLang="ko-KR" sz="1400" dirty="0"/>
              <a:t>, 3</a:t>
            </a:r>
            <a:r>
              <a:rPr lang="ko-KR" altLang="en-US" sz="1400" dirty="0"/>
              <a:t>그룹으로 나누어 각 그룹에 무작위로 분배하여 실험을 진행</a:t>
            </a:r>
            <a:r>
              <a:rPr lang="en-US" altLang="ko-KR" sz="1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홍경천</a:t>
            </a:r>
            <a:r>
              <a:rPr lang="ko-KR" altLang="en-US" sz="1400" dirty="0"/>
              <a:t> 투여 후 장 상피 두께를 확인한 결과</a:t>
            </a:r>
            <a:r>
              <a:rPr lang="en-US" altLang="ko-KR" sz="1400" dirty="0"/>
              <a:t>,</a:t>
            </a:r>
            <a:r>
              <a:rPr lang="ko-KR" altLang="en-US" sz="1400" dirty="0"/>
              <a:t> </a:t>
            </a:r>
            <a:r>
              <a:rPr lang="en-US" altLang="ko-KR" sz="1400" b="1" dirty="0">
                <a:solidFill>
                  <a:srgbClr val="0000FF"/>
                </a:solidFill>
              </a:rPr>
              <a:t>3</a:t>
            </a:r>
            <a:r>
              <a:rPr lang="ko-KR" altLang="en-US" sz="1400" b="1" dirty="0">
                <a:solidFill>
                  <a:srgbClr val="0000FF"/>
                </a:solidFill>
              </a:rPr>
              <a:t>일 후부터 </a:t>
            </a:r>
            <a:r>
              <a:rPr lang="ko-KR" altLang="en-US" sz="1400" dirty="0"/>
              <a:t>방사선에 의해 얇아진 </a:t>
            </a:r>
            <a:r>
              <a:rPr lang="ko-KR" altLang="en-US" sz="1400" b="1" dirty="0">
                <a:solidFill>
                  <a:srgbClr val="0000FF"/>
                </a:solidFill>
              </a:rPr>
              <a:t>장 손상이 개선</a:t>
            </a:r>
            <a:r>
              <a:rPr lang="ko-KR" altLang="en-US" sz="1400" dirty="0"/>
              <a:t> 되는 것을 확인함</a:t>
            </a:r>
            <a:r>
              <a:rPr lang="en-US" altLang="ko-KR" sz="1400" dirty="0"/>
              <a:t>.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   </a:t>
            </a:r>
            <a:r>
              <a:rPr lang="en-US" altLang="ko-KR" sz="1400" dirty="0"/>
              <a:t>- </a:t>
            </a:r>
            <a:r>
              <a:rPr lang="ko-KR" altLang="en-US" sz="1400" b="1" dirty="0">
                <a:solidFill>
                  <a:srgbClr val="0000FF"/>
                </a:solidFill>
              </a:rPr>
              <a:t>염증성사이토카인</a:t>
            </a:r>
            <a:r>
              <a:rPr lang="en-US" altLang="ko-KR" sz="1400" b="1" dirty="0">
                <a:solidFill>
                  <a:srgbClr val="0000FF"/>
                </a:solidFill>
              </a:rPr>
              <a:t>(TNF-</a:t>
            </a:r>
            <a:r>
              <a:rPr lang="el-GR" altLang="ko-KR" sz="1400" b="1" dirty="0">
                <a:solidFill>
                  <a:srgbClr val="0000FF"/>
                </a:solidFill>
                <a:ea typeface="맑은 고딕" panose="020B0503020000020004" pitchFamily="50" charset="-127"/>
              </a:rPr>
              <a:t>α</a:t>
            </a:r>
            <a:r>
              <a:rPr lang="en-US" altLang="ko-KR" sz="1400" b="1" dirty="0">
                <a:solidFill>
                  <a:srgbClr val="0000FF"/>
                </a:solidFill>
              </a:rPr>
              <a:t>, IL-1</a:t>
            </a:r>
            <a:r>
              <a:rPr lang="el-GR" altLang="ko-KR" sz="1400" b="1" dirty="0">
                <a:solidFill>
                  <a:srgbClr val="0000FF"/>
                </a:solidFill>
                <a:ea typeface="맑은 고딕" panose="020B0503020000020004" pitchFamily="50" charset="-127"/>
              </a:rPr>
              <a:t>β</a:t>
            </a:r>
            <a:r>
              <a:rPr lang="en-US" altLang="ko-KR" sz="1400" b="1" dirty="0">
                <a:solidFill>
                  <a:srgbClr val="0000FF"/>
                </a:solidFill>
                <a:ea typeface="맑은 고딕" panose="020B0503020000020004" pitchFamily="50" charset="-127"/>
              </a:rPr>
              <a:t>)</a:t>
            </a:r>
            <a:r>
              <a:rPr lang="ko-KR" altLang="en-US" sz="1400" b="1" dirty="0">
                <a:solidFill>
                  <a:srgbClr val="0000FF"/>
                </a:solidFill>
                <a:ea typeface="맑은 고딕" panose="020B0503020000020004" pitchFamily="50" charset="-127"/>
              </a:rPr>
              <a:t>가 </a:t>
            </a:r>
            <a:r>
              <a:rPr lang="ko-KR" altLang="en-US" sz="1400" dirty="0" err="1">
                <a:ea typeface="맑은 고딕" panose="020B0503020000020004" pitchFamily="50" charset="-127"/>
              </a:rPr>
              <a:t>홍경천</a:t>
            </a:r>
            <a:r>
              <a:rPr lang="ko-KR" altLang="en-US" sz="1400" dirty="0">
                <a:ea typeface="맑은 고딕" panose="020B0503020000020004" pitchFamily="50" charset="-127"/>
              </a:rPr>
              <a:t> 투여가</a:t>
            </a:r>
            <a:r>
              <a:rPr lang="ko-KR" altLang="en-US" sz="1400" b="1" dirty="0">
                <a:solidFill>
                  <a:srgbClr val="0000FF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400" b="1" dirty="0" err="1">
                <a:solidFill>
                  <a:srgbClr val="0000FF"/>
                </a:solidFill>
                <a:ea typeface="맑은 고딕" panose="020B0503020000020004" pitchFamily="50" charset="-127"/>
              </a:rPr>
              <a:t>대조군에</a:t>
            </a:r>
            <a:r>
              <a:rPr lang="ko-KR" altLang="en-US" sz="1400" b="1" dirty="0">
                <a:solidFill>
                  <a:srgbClr val="0000FF"/>
                </a:solidFill>
                <a:ea typeface="맑은 고딕" panose="020B0503020000020004" pitchFamily="50" charset="-127"/>
              </a:rPr>
              <a:t> 비해 유의적으로 감소</a:t>
            </a:r>
            <a:r>
              <a:rPr lang="ko-KR" altLang="en-US" sz="1400" dirty="0">
                <a:ea typeface="맑은 고딕" panose="020B0503020000020004" pitchFamily="50" charset="-127"/>
              </a:rPr>
              <a:t>됨을 확인함</a:t>
            </a:r>
            <a:r>
              <a:rPr lang="en-US" altLang="ko-KR" sz="1400" dirty="0"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9306" y="6294652"/>
            <a:ext cx="1003834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[</a:t>
            </a:r>
            <a:r>
              <a:rPr lang="ko-KR" altLang="en-US" sz="1100" b="1" dirty="0"/>
              <a:t>출처</a:t>
            </a:r>
            <a:r>
              <a:rPr lang="en-US" altLang="ko-KR" sz="1100" b="1" dirty="0"/>
              <a:t>: </a:t>
            </a:r>
            <a:r>
              <a:rPr lang="en-US" altLang="ko-KR" sz="1100" b="1" dirty="0">
                <a:latin typeface="+mn-ea"/>
              </a:rPr>
              <a:t>Chemistry &amp; Biodiversity, 22 October 2020. The Protective Effect of </a:t>
            </a:r>
            <a:r>
              <a:rPr lang="en-US" altLang="ko-KR" sz="1100" b="1" dirty="0" err="1">
                <a:latin typeface="+mn-ea"/>
              </a:rPr>
              <a:t>Rosavin</a:t>
            </a:r>
            <a:r>
              <a:rPr lang="en-US" altLang="ko-KR" sz="1100" b="1" dirty="0">
                <a:latin typeface="+mn-ea"/>
              </a:rPr>
              <a:t> from </a:t>
            </a:r>
            <a:r>
              <a:rPr lang="en-US" altLang="ko-KR" sz="1100" b="1" dirty="0" err="1">
                <a:latin typeface="+mn-ea"/>
              </a:rPr>
              <a:t>Rhodiola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en-US" altLang="ko-KR" sz="1100" b="1" dirty="0" err="1">
                <a:latin typeface="+mn-ea"/>
              </a:rPr>
              <a:t>rosea</a:t>
            </a:r>
            <a:r>
              <a:rPr lang="en-US" altLang="ko-KR" sz="1100" b="1" dirty="0">
                <a:latin typeface="+mn-ea"/>
              </a:rPr>
              <a:t> on Radiation-Induced Intestinal Injury. </a:t>
            </a:r>
            <a:r>
              <a:rPr lang="en-US" altLang="ko-KR" sz="1100" b="1" dirty="0" err="1">
                <a:latin typeface="+mn-ea"/>
              </a:rPr>
              <a:t>Weijie</a:t>
            </a:r>
            <a:r>
              <a:rPr lang="en-US" altLang="ko-KR" sz="1100" b="1" dirty="0">
                <a:latin typeface="+mn-ea"/>
              </a:rPr>
              <a:t> Zhou, </a:t>
            </a:r>
            <a:r>
              <a:rPr lang="en-US" altLang="ko-KR" sz="1100" b="1" dirty="0" err="1">
                <a:latin typeface="+mn-ea"/>
              </a:rPr>
              <a:t>Kequan</a:t>
            </a:r>
            <a:r>
              <a:rPr lang="en-US" altLang="ko-KR" sz="1100" b="1" dirty="0">
                <a:latin typeface="+mn-ea"/>
              </a:rPr>
              <a:t> Chen, </a:t>
            </a:r>
            <a:r>
              <a:rPr lang="en-US" altLang="ko-KR" sz="1100" b="1" dirty="0" err="1">
                <a:latin typeface="+mn-ea"/>
              </a:rPr>
              <a:t>Quan</a:t>
            </a:r>
            <a:r>
              <a:rPr lang="en-US" altLang="ko-KR" sz="1100" b="1" dirty="0">
                <a:latin typeface="+mn-ea"/>
              </a:rPr>
              <a:t> Lu, </a:t>
            </a:r>
            <a:r>
              <a:rPr lang="en-US" altLang="ko-KR" sz="1100" b="1" dirty="0" err="1">
                <a:latin typeface="+mn-ea"/>
              </a:rPr>
              <a:t>Yujun</a:t>
            </a:r>
            <a:r>
              <a:rPr lang="en-US" altLang="ko-KR" sz="1100" b="1" dirty="0">
                <a:latin typeface="+mn-ea"/>
              </a:rPr>
              <a:t> Luo, Chen Zhang, Yue Zheng, </a:t>
            </a:r>
            <a:r>
              <a:rPr lang="en-US" altLang="ko-KR" sz="1100" b="1" dirty="0" err="1">
                <a:latin typeface="+mn-ea"/>
              </a:rPr>
              <a:t>Zewei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en-US" altLang="ko-KR" sz="1100" b="1" dirty="0" err="1">
                <a:latin typeface="+mn-ea"/>
              </a:rPr>
              <a:t>Zhuo</a:t>
            </a:r>
            <a:r>
              <a:rPr lang="en-US" altLang="ko-KR" sz="1100" b="1" dirty="0">
                <a:latin typeface="+mn-ea"/>
              </a:rPr>
              <a:t>, </a:t>
            </a:r>
            <a:r>
              <a:rPr lang="en-US" altLang="ko-KR" sz="1100" b="1" dirty="0" err="1">
                <a:latin typeface="+mn-ea"/>
              </a:rPr>
              <a:t>Kehang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en-US" altLang="ko-KR" sz="1100" b="1" dirty="0" err="1">
                <a:latin typeface="+mn-ea"/>
              </a:rPr>
              <a:t>Guo</a:t>
            </a:r>
            <a:r>
              <a:rPr lang="en-US" altLang="ko-KR" sz="1100" b="1" dirty="0">
                <a:latin typeface="+mn-ea"/>
              </a:rPr>
              <a:t>, </a:t>
            </a:r>
            <a:r>
              <a:rPr lang="en-US" altLang="ko-KR" sz="1100" b="1" dirty="0" err="1">
                <a:latin typeface="+mn-ea"/>
              </a:rPr>
              <a:t>Jinghua</a:t>
            </a:r>
            <a:r>
              <a:rPr lang="en-US" altLang="ko-KR" sz="1100" b="1" dirty="0">
                <a:latin typeface="+mn-ea"/>
              </a:rPr>
              <a:t> Wang, </a:t>
            </a:r>
            <a:r>
              <a:rPr lang="en-US" altLang="ko-KR" sz="1100" b="1" dirty="0" err="1">
                <a:latin typeface="+mn-ea"/>
              </a:rPr>
              <a:t>Hao</a:t>
            </a:r>
            <a:r>
              <a:rPr lang="en-US" altLang="ko-KR" sz="1100" b="1" dirty="0">
                <a:latin typeface="+mn-ea"/>
              </a:rPr>
              <a:t> Chen, </a:t>
            </a:r>
            <a:r>
              <a:rPr lang="en-US" altLang="ko-KR" sz="1100" b="1" dirty="0" err="1">
                <a:latin typeface="+mn-ea"/>
              </a:rPr>
              <a:t>Weihong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en-US" altLang="ko-KR" sz="1100" b="1" dirty="0" err="1">
                <a:latin typeface="+mn-ea"/>
              </a:rPr>
              <a:t>Sha</a:t>
            </a:r>
            <a:r>
              <a:rPr lang="en-US" altLang="ko-KR" sz="1100" b="1" dirty="0">
                <a:latin typeface="+mn-ea"/>
              </a:rPr>
              <a:t>.]</a:t>
            </a:r>
            <a:endParaRPr lang="en-US" altLang="ko-KR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15580" y="1419791"/>
            <a:ext cx="1579278" cy="27699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FFFF00"/>
                </a:solidFill>
              </a:rPr>
              <a:t>장 상피 두께의 회복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0" y="1744506"/>
            <a:ext cx="5349668" cy="2895600"/>
            <a:chOff x="0" y="1744506"/>
            <a:chExt cx="5349668" cy="2895600"/>
          </a:xfrm>
        </p:grpSpPr>
        <p:grpSp>
          <p:nvGrpSpPr>
            <p:cNvPr id="25" name="그룹 24"/>
            <p:cNvGrpSpPr/>
            <p:nvPr/>
          </p:nvGrpSpPr>
          <p:grpSpPr>
            <a:xfrm>
              <a:off x="0" y="1744506"/>
              <a:ext cx="5349668" cy="2895600"/>
              <a:chOff x="6998788" y="339946"/>
              <a:chExt cx="5349668" cy="2895600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6998788" y="339946"/>
                <a:ext cx="2404794" cy="2895600"/>
                <a:chOff x="1801413" y="1702120"/>
                <a:chExt cx="2404794" cy="2895600"/>
              </a:xfrm>
            </p:grpSpPr>
            <p:grpSp>
              <p:nvGrpSpPr>
                <p:cNvPr id="21" name="그룹 20"/>
                <p:cNvGrpSpPr/>
                <p:nvPr/>
              </p:nvGrpSpPr>
              <p:grpSpPr>
                <a:xfrm>
                  <a:off x="1801413" y="1702120"/>
                  <a:ext cx="2404794" cy="2895600"/>
                  <a:chOff x="3367442" y="1176154"/>
                  <a:chExt cx="2404794" cy="2895600"/>
                </a:xfrm>
              </p:grpSpPr>
              <p:pic>
                <p:nvPicPr>
                  <p:cNvPr id="18" name="그림 17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367442" y="1176154"/>
                    <a:ext cx="2314575" cy="2895600"/>
                  </a:xfrm>
                  <a:prstGeom prst="rect">
                    <a:avLst/>
                  </a:prstGeom>
                </p:spPr>
              </p:pic>
              <p:sp>
                <p:nvSpPr>
                  <p:cNvPr id="19" name="직사각형 18"/>
                  <p:cNvSpPr/>
                  <p:nvPr/>
                </p:nvSpPr>
                <p:spPr>
                  <a:xfrm>
                    <a:off x="3393150" y="3788437"/>
                    <a:ext cx="609848" cy="28331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" name="직사각형 19"/>
                  <p:cNvSpPr/>
                  <p:nvPr/>
                </p:nvSpPr>
                <p:spPr>
                  <a:xfrm>
                    <a:off x="5162388" y="3755695"/>
                    <a:ext cx="609848" cy="28331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22" name="직사각형 21"/>
                <p:cNvSpPr/>
                <p:nvPr/>
              </p:nvSpPr>
              <p:spPr>
                <a:xfrm>
                  <a:off x="1827121" y="1821073"/>
                  <a:ext cx="326532" cy="3446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95681" y="484013"/>
                <a:ext cx="3152775" cy="2257425"/>
              </a:xfrm>
              <a:prstGeom prst="rect">
                <a:avLst/>
              </a:prstGeom>
            </p:spPr>
          </p:pic>
        </p:grpSp>
        <p:sp>
          <p:nvSpPr>
            <p:cNvPr id="8" name="직사각형 7"/>
            <p:cNvSpPr/>
            <p:nvPr/>
          </p:nvSpPr>
          <p:spPr>
            <a:xfrm>
              <a:off x="1406162" y="1888573"/>
              <a:ext cx="777568" cy="20387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820352" y="1498420"/>
            <a:ext cx="5788711" cy="2871696"/>
            <a:chOff x="5242840" y="1498420"/>
            <a:chExt cx="5788711" cy="2871696"/>
          </a:xfrm>
        </p:grpSpPr>
        <p:sp>
          <p:nvSpPr>
            <p:cNvPr id="28" name="TextBox 27"/>
            <p:cNvSpPr txBox="1"/>
            <p:nvPr/>
          </p:nvSpPr>
          <p:spPr>
            <a:xfrm>
              <a:off x="5349668" y="1498420"/>
              <a:ext cx="1778052" cy="27699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FFFF00"/>
                  </a:solidFill>
                </a:rPr>
                <a:t>염증성사이토카인 감소</a:t>
              </a: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4"/>
            <a:srcRect r="56529"/>
            <a:stretch/>
          </p:blipFill>
          <p:spPr>
            <a:xfrm>
              <a:off x="5242840" y="2014496"/>
              <a:ext cx="2950665" cy="2355620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4"/>
            <a:srcRect l="58184"/>
            <a:stretch/>
          </p:blipFill>
          <p:spPr>
            <a:xfrm>
              <a:off x="8193272" y="1968427"/>
              <a:ext cx="2838279" cy="2355620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518846" y="897491"/>
            <a:ext cx="4957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방사선 방어 효과 </a:t>
            </a:r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Radioprotective</a:t>
            </a:r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effect)”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직선 연결선 28"/>
          <p:cNvCxnSpPr/>
          <p:nvPr/>
        </p:nvCxnSpPr>
        <p:spPr bwMode="auto">
          <a:xfrm flipV="1">
            <a:off x="623392" y="798095"/>
            <a:ext cx="5600945" cy="38618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518846" y="321301"/>
            <a:ext cx="62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</a:rPr>
              <a:t>기본정보</a:t>
            </a:r>
            <a:endParaRPr lang="en-US" altLang="ko-KR" sz="9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6313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527633"/>
            <a:ext cx="115563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BV2</a:t>
            </a:r>
            <a:r>
              <a:rPr lang="ko-KR" altLang="en-US" sz="1600" dirty="0"/>
              <a:t>세포에서</a:t>
            </a:r>
            <a:r>
              <a:rPr lang="en-US" altLang="ko-KR" sz="1600" dirty="0"/>
              <a:t> </a:t>
            </a:r>
            <a:r>
              <a:rPr lang="ko-KR" altLang="en-US" sz="1600" dirty="0" err="1"/>
              <a:t>홍경천</a:t>
            </a:r>
            <a:r>
              <a:rPr lang="ko-KR" altLang="en-US" sz="1600" dirty="0"/>
              <a:t> 성분에 의해 </a:t>
            </a:r>
            <a:r>
              <a:rPr lang="ko-KR" altLang="en-US" sz="1600" b="1" dirty="0">
                <a:solidFill>
                  <a:srgbClr val="0000FF"/>
                </a:solidFill>
              </a:rPr>
              <a:t>염증성사이토카인</a:t>
            </a:r>
            <a:r>
              <a:rPr lang="en-US" altLang="ko-KR" sz="1600" b="1" dirty="0">
                <a:solidFill>
                  <a:srgbClr val="0000FF"/>
                </a:solidFill>
              </a:rPr>
              <a:t> (TNF-</a:t>
            </a:r>
            <a:r>
              <a:rPr lang="el-GR" altLang="ko-KR" sz="1600" b="1" dirty="0">
                <a:solidFill>
                  <a:srgbClr val="0000FF"/>
                </a:solidFill>
              </a:rPr>
              <a:t>α</a:t>
            </a:r>
            <a:r>
              <a:rPr lang="en-US" altLang="ko-KR" sz="1600" b="1" dirty="0">
                <a:solidFill>
                  <a:srgbClr val="0000FF"/>
                </a:solidFill>
              </a:rPr>
              <a:t>, IL-1</a:t>
            </a:r>
            <a:r>
              <a:rPr lang="el-GR" altLang="ko-KR" sz="1600" b="1" dirty="0">
                <a:solidFill>
                  <a:srgbClr val="0000FF"/>
                </a:solidFill>
              </a:rPr>
              <a:t>β</a:t>
            </a:r>
            <a:r>
              <a:rPr lang="en-US" altLang="ko-KR" sz="1600" b="1" dirty="0">
                <a:solidFill>
                  <a:srgbClr val="0000FF"/>
                </a:solidFill>
              </a:rPr>
              <a:t>, IL-6)</a:t>
            </a:r>
            <a:r>
              <a:rPr lang="ko-KR" altLang="en-US" sz="1600" b="1" dirty="0">
                <a:solidFill>
                  <a:srgbClr val="0000FF"/>
                </a:solidFill>
              </a:rPr>
              <a:t>의 발현이 농도 의존적으로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억제</a:t>
            </a:r>
            <a:r>
              <a:rPr lang="ko-KR" altLang="en-US" sz="1600" dirty="0" err="1" smtClean="0"/>
              <a:t>시킴</a:t>
            </a:r>
            <a:r>
              <a:rPr lang="en-US" altLang="ko-KR" sz="1600" dirty="0" smtClean="0">
                <a:ea typeface="맑은 고딕" panose="020B0503020000020004" pitchFamily="50" charset="-127"/>
              </a:rPr>
              <a:t>.</a:t>
            </a:r>
            <a:endParaRPr lang="en-US" altLang="ko-KR" sz="1600" dirty="0"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염증 유발한 </a:t>
            </a:r>
            <a:r>
              <a:rPr lang="en-US" altLang="ko-KR" sz="1600" dirty="0"/>
              <a:t>Raw 264.7</a:t>
            </a:r>
            <a:r>
              <a:rPr lang="ko-KR" altLang="en-US" sz="1600" dirty="0"/>
              <a:t>세포에 </a:t>
            </a:r>
            <a:r>
              <a:rPr lang="ko-KR" altLang="en-US" sz="1600" dirty="0" err="1" smtClean="0"/>
              <a:t>홍경천을</a:t>
            </a:r>
            <a:r>
              <a:rPr lang="ko-KR" altLang="en-US" sz="1600" dirty="0" smtClean="0"/>
              <a:t> 처리 </a:t>
            </a:r>
            <a:r>
              <a:rPr lang="ko-KR" altLang="en-US" sz="1600" dirty="0"/>
              <a:t>한 </a:t>
            </a:r>
            <a:r>
              <a:rPr lang="ko-KR" altLang="en-US" sz="1600" dirty="0" smtClean="0"/>
              <a:t>결과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홍경천의</a:t>
            </a:r>
            <a:r>
              <a:rPr lang="ko-KR" altLang="en-US" sz="1600" dirty="0" smtClean="0"/>
              <a:t> </a:t>
            </a:r>
            <a:r>
              <a:rPr lang="en-US" altLang="ko-KR" sz="1600" dirty="0" err="1" smtClean="0"/>
              <a:t>kaempferol</a:t>
            </a:r>
            <a:r>
              <a:rPr lang="ko-KR" altLang="en-US" sz="1600" dirty="0"/>
              <a:t>이 </a:t>
            </a:r>
            <a:r>
              <a:rPr lang="ko-KR" altLang="en-US" sz="1600" b="1" dirty="0" err="1">
                <a:solidFill>
                  <a:srgbClr val="0000FF"/>
                </a:solidFill>
              </a:rPr>
              <a:t>항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염효과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herbacetin</a:t>
            </a:r>
            <a:r>
              <a:rPr lang="ko-KR" altLang="en-US" sz="1600" dirty="0"/>
              <a:t>이 </a:t>
            </a:r>
            <a:r>
              <a:rPr lang="ko-KR" altLang="en-US" sz="1600" b="1" dirty="0">
                <a:solidFill>
                  <a:srgbClr val="0000FF"/>
                </a:solidFill>
              </a:rPr>
              <a:t>항산화 효과</a:t>
            </a:r>
            <a:r>
              <a:rPr lang="ko-KR" altLang="en-US" sz="1600" dirty="0"/>
              <a:t>를 보이는 것을 확인함</a:t>
            </a:r>
            <a:r>
              <a:rPr lang="en-US" altLang="ko-KR" sz="1600" dirty="0"/>
              <a:t>.</a:t>
            </a:r>
            <a:endParaRPr lang="en-US" altLang="ko-KR" sz="1600" dirty="0"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/>
              <a:t>염증 </a:t>
            </a:r>
            <a:r>
              <a:rPr lang="ko-KR" altLang="en-US" sz="1600" dirty="0"/>
              <a:t>유발 쥐에서 메탄올로 추출한 </a:t>
            </a:r>
            <a:r>
              <a:rPr lang="ko-KR" altLang="en-US" sz="1600" dirty="0" err="1"/>
              <a:t>홍경천의</a:t>
            </a:r>
            <a:r>
              <a:rPr lang="ko-KR" altLang="en-US" sz="1600" dirty="0"/>
              <a:t> 경구 투여로 </a:t>
            </a:r>
            <a:r>
              <a:rPr lang="ko-KR" altLang="en-US" sz="1600" b="1" dirty="0">
                <a:solidFill>
                  <a:srgbClr val="0000FF"/>
                </a:solidFill>
              </a:rPr>
              <a:t>염증 개선과 진통 효과를 확인</a:t>
            </a:r>
            <a:r>
              <a:rPr lang="ko-KR" altLang="en-US" sz="1600" dirty="0"/>
              <a:t>함</a:t>
            </a:r>
            <a:r>
              <a:rPr lang="en-US" altLang="ko-KR" sz="16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599" y="4636022"/>
            <a:ext cx="11556394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Evidence-Based Complementary and Alternative Medicine Volume 2013, Article ID 514049. </a:t>
            </a:r>
          </a:p>
          <a:p>
            <a:r>
              <a:rPr lang="en-US" altLang="ko-KR" sz="1200" b="1" dirty="0"/>
              <a:t>Anti-Inflammatory and Neuroprotective Effects of Constituents Isolated from </a:t>
            </a:r>
            <a:r>
              <a:rPr lang="en-US" altLang="ko-KR" sz="1200" b="1" dirty="0" err="1"/>
              <a:t>Rhodiola</a:t>
            </a:r>
            <a:r>
              <a:rPr lang="en-US" altLang="ko-KR" sz="1200" b="1" dirty="0"/>
              <a:t> </a:t>
            </a:r>
            <a:r>
              <a:rPr lang="en-US" altLang="ko-KR" sz="1200" b="1" dirty="0" err="1"/>
              <a:t>rosea</a:t>
            </a:r>
            <a:r>
              <a:rPr lang="en-US" altLang="ko-KR" sz="1200" b="1" dirty="0">
                <a:latin typeface="+mn-ea"/>
              </a:rPr>
              <a:t>.</a:t>
            </a:r>
          </a:p>
          <a:p>
            <a:r>
              <a:rPr lang="en-US" altLang="ko-KR" sz="1200" dirty="0" err="1"/>
              <a:t>Yeonju</a:t>
            </a:r>
            <a:r>
              <a:rPr lang="en-US" altLang="ko-KR" sz="1200" dirty="0"/>
              <a:t> Lee, Jae-</a:t>
            </a:r>
            <a:r>
              <a:rPr lang="en-US" altLang="ko-KR" sz="1200" dirty="0" err="1"/>
              <a:t>Chul</a:t>
            </a:r>
            <a:r>
              <a:rPr lang="en-US" altLang="ko-KR" sz="1200" dirty="0"/>
              <a:t> Jung, </a:t>
            </a:r>
            <a:r>
              <a:rPr lang="en-US" altLang="ko-KR" sz="1200" dirty="0" err="1"/>
              <a:t>Soyong</a:t>
            </a:r>
            <a:r>
              <a:rPr lang="en-US" altLang="ko-KR" sz="1200" dirty="0"/>
              <a:t> Jang, </a:t>
            </a:r>
            <a:r>
              <a:rPr lang="en-US" altLang="ko-KR" sz="1200" dirty="0" err="1"/>
              <a:t>Jieun</a:t>
            </a:r>
            <a:r>
              <a:rPr lang="en-US" altLang="ko-KR" sz="1200" dirty="0"/>
              <a:t> Kim, Zulfiqar Ali, </a:t>
            </a:r>
            <a:r>
              <a:rPr lang="en-US" altLang="ko-KR" sz="1200" dirty="0" err="1"/>
              <a:t>Ikhlas</a:t>
            </a:r>
            <a:r>
              <a:rPr lang="en-US" altLang="ko-KR" sz="1200" dirty="0"/>
              <a:t> A. Khan, and </a:t>
            </a:r>
            <a:r>
              <a:rPr lang="en-US" altLang="ko-KR" sz="1200" dirty="0" err="1"/>
              <a:t>Seikwan</a:t>
            </a:r>
            <a:r>
              <a:rPr lang="en-US" altLang="ko-KR" sz="1200" dirty="0"/>
              <a:t> Oh.</a:t>
            </a:r>
          </a:p>
          <a:p>
            <a:endParaRPr lang="en-US" altLang="ko-KR" sz="1200" dirty="0">
              <a:latin typeface="+mn-ea"/>
            </a:endParaRPr>
          </a:p>
          <a:p>
            <a:r>
              <a:rPr lang="en-US" altLang="ko-KR" sz="1200" dirty="0"/>
              <a:t>Molecules 2012, 17(10), 11484-11494</a:t>
            </a:r>
          </a:p>
          <a:p>
            <a:r>
              <a:rPr lang="en-US" altLang="ko-KR" sz="1200" b="1" dirty="0"/>
              <a:t>The Antioxidant and Anti-inflammatory Effects of Phenolic Compounds Isolated from the Root of </a:t>
            </a:r>
            <a:r>
              <a:rPr lang="en-US" altLang="ko-KR" sz="1200" b="1" dirty="0" err="1"/>
              <a:t>Rhodiola</a:t>
            </a:r>
            <a:r>
              <a:rPr lang="en-US" altLang="ko-KR" sz="1200" b="1" dirty="0"/>
              <a:t> </a:t>
            </a:r>
            <a:r>
              <a:rPr lang="en-US" altLang="ko-KR" sz="1200" b="1" dirty="0" err="1"/>
              <a:t>sachalinensis</a:t>
            </a:r>
            <a:r>
              <a:rPr lang="en-US" altLang="ko-KR" sz="1200" b="1" dirty="0"/>
              <a:t> A. BOR</a:t>
            </a:r>
          </a:p>
          <a:p>
            <a:r>
              <a:rPr lang="en-US" altLang="ko-KR" sz="1200" dirty="0"/>
              <a:t>Kang In </a:t>
            </a:r>
            <a:r>
              <a:rPr lang="en-US" altLang="ko-KR" sz="1200" dirty="0" err="1"/>
              <a:t>Choe</a:t>
            </a:r>
            <a:r>
              <a:rPr lang="en-US" altLang="ko-KR" sz="1200" dirty="0"/>
              <a:t>, </a:t>
            </a:r>
            <a:r>
              <a:rPr lang="en-US" altLang="ko-KR" sz="1200" dirty="0" err="1"/>
              <a:t>Joo</a:t>
            </a:r>
            <a:r>
              <a:rPr lang="en-US" altLang="ko-KR" sz="1200" dirty="0"/>
              <a:t> </a:t>
            </a:r>
            <a:r>
              <a:rPr lang="en-US" altLang="ko-KR" sz="1200" dirty="0" err="1"/>
              <a:t>Hee</a:t>
            </a:r>
            <a:r>
              <a:rPr lang="en-US" altLang="ko-KR" sz="1200" dirty="0"/>
              <a:t> Kwon, Kwan </a:t>
            </a:r>
            <a:r>
              <a:rPr lang="en-US" altLang="ko-KR" sz="1200" dirty="0" err="1"/>
              <a:t>Hee</a:t>
            </a:r>
            <a:r>
              <a:rPr lang="en-US" altLang="ko-KR" sz="1200" dirty="0"/>
              <a:t> Park, </a:t>
            </a:r>
            <a:r>
              <a:rPr lang="en-US" altLang="ko-KR" sz="1200" dirty="0" err="1"/>
              <a:t>Myeong</a:t>
            </a:r>
            <a:r>
              <a:rPr lang="en-US" altLang="ko-KR" sz="1200" dirty="0"/>
              <a:t> Hwan Oh, </a:t>
            </a:r>
            <a:r>
              <a:rPr lang="en-US" altLang="ko-KR" sz="1200" dirty="0" err="1"/>
              <a:t>Manh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Heun</a:t>
            </a:r>
            <a:r>
              <a:rPr lang="en-US" altLang="ko-KR" sz="1200" dirty="0"/>
              <a:t> Kim, Han </a:t>
            </a:r>
            <a:r>
              <a:rPr lang="en-US" altLang="ko-KR" sz="1200" dirty="0" err="1"/>
              <a:t>Hyuk</a:t>
            </a:r>
            <a:r>
              <a:rPr lang="en-US" altLang="ko-KR" sz="1200" dirty="0"/>
              <a:t> Kim, Su Hyun Cho, </a:t>
            </a:r>
            <a:r>
              <a:rPr lang="en-US" altLang="ko-KR" sz="1200" dirty="0" err="1"/>
              <a:t>Eun</a:t>
            </a:r>
            <a:r>
              <a:rPr lang="en-US" altLang="ko-KR" sz="1200" dirty="0"/>
              <a:t> Kyung Chung, Sung Yi Ha and Min Won Lee.</a:t>
            </a:r>
          </a:p>
          <a:p>
            <a:endParaRPr lang="en-US" altLang="ko-KR" sz="1200" dirty="0">
              <a:latin typeface="+mn-ea"/>
            </a:endParaRPr>
          </a:p>
          <a:p>
            <a:r>
              <a:rPr lang="en-US" altLang="ko-KR" sz="1200" dirty="0"/>
              <a:t>International Journal of Pharma Research &amp; Review, Feb 2015; 4(2):1-8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b="1" dirty="0"/>
              <a:t>Anti-inflammatory and Analgesic Activity of </a:t>
            </a:r>
            <a:r>
              <a:rPr lang="en-US" altLang="ko-KR" sz="1200" b="1" dirty="0" err="1"/>
              <a:t>Methanolic</a:t>
            </a:r>
            <a:r>
              <a:rPr lang="en-US" altLang="ko-KR" sz="1200" b="1" dirty="0"/>
              <a:t> Extract of Medicinal Plant </a:t>
            </a:r>
            <a:r>
              <a:rPr lang="en-US" altLang="ko-KR" sz="1200" b="1" dirty="0" err="1"/>
              <a:t>Rhodiola</a:t>
            </a:r>
            <a:r>
              <a:rPr lang="en-US" altLang="ko-KR" sz="1200" b="1" dirty="0"/>
              <a:t> </a:t>
            </a:r>
            <a:r>
              <a:rPr lang="en-US" altLang="ko-KR" sz="1200" b="1" dirty="0" err="1"/>
              <a:t>rosea</a:t>
            </a:r>
            <a:r>
              <a:rPr lang="en-US" altLang="ko-KR" sz="1200" b="1" dirty="0"/>
              <a:t> l. Rhizomes</a:t>
            </a:r>
          </a:p>
          <a:p>
            <a:r>
              <a:rPr lang="en-US" altLang="ko-KR" sz="1200" dirty="0" err="1"/>
              <a:t>Avijit</a:t>
            </a:r>
            <a:r>
              <a:rPr lang="en-US" altLang="ko-KR" sz="1200" dirty="0"/>
              <a:t> Chatterjee, </a:t>
            </a:r>
            <a:r>
              <a:rPr lang="en-US" altLang="ko-KR" sz="1200" dirty="0" err="1"/>
              <a:t>Biswarup</a:t>
            </a:r>
            <a:r>
              <a:rPr lang="en-US" altLang="ko-KR" sz="1200" dirty="0"/>
              <a:t> Sen, </a:t>
            </a:r>
            <a:r>
              <a:rPr lang="en-US" altLang="ko-KR" sz="1200" dirty="0" err="1"/>
              <a:t>Sumanta</a:t>
            </a:r>
            <a:r>
              <a:rPr lang="en-US" altLang="ko-KR" sz="1200" dirty="0"/>
              <a:t> Das, </a:t>
            </a:r>
            <a:r>
              <a:rPr lang="en-US" altLang="ko-KR" sz="1200" dirty="0" err="1"/>
              <a:t>Tapan</a:t>
            </a:r>
            <a:r>
              <a:rPr lang="en-US" altLang="ko-KR" sz="1200" dirty="0"/>
              <a:t> Kumar Chatterjee.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8362" y="997507"/>
            <a:ext cx="4634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항염증</a:t>
            </a:r>
            <a:r>
              <a:rPr lang="ko-KR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효과 </a:t>
            </a:r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(Anti-inflammatory effect)”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직선 연결선 6"/>
          <p:cNvCxnSpPr/>
          <p:nvPr/>
        </p:nvCxnSpPr>
        <p:spPr bwMode="auto">
          <a:xfrm flipV="1">
            <a:off x="623392" y="798095"/>
            <a:ext cx="5600945" cy="38618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18846" y="321301"/>
            <a:ext cx="62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</a:rPr>
              <a:t>기본정보</a:t>
            </a:r>
            <a:endParaRPr lang="en-US" altLang="ko-KR" sz="9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0799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18846" y="897491"/>
            <a:ext cx="4952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면역조절 효과</a:t>
            </a:r>
            <a:r>
              <a:rPr lang="en-US" altLang="ko-K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(Immunomodulatory effect)”</a:t>
            </a:r>
            <a:endParaRPr lang="ko-KR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직선 연결선 28"/>
          <p:cNvCxnSpPr/>
          <p:nvPr/>
        </p:nvCxnSpPr>
        <p:spPr bwMode="auto">
          <a:xfrm flipV="1">
            <a:off x="623392" y="798095"/>
            <a:ext cx="5600945" cy="38618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518846" y="321301"/>
            <a:ext cx="62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</a:rPr>
              <a:t>기본정보</a:t>
            </a:r>
            <a:endParaRPr lang="en-US" altLang="ko-KR" sz="900" dirty="0">
              <a:latin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362" y="1207506"/>
            <a:ext cx="4651270" cy="303037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204" y="4310036"/>
            <a:ext cx="2237874" cy="20941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4099" y="4293833"/>
            <a:ext cx="2144421" cy="2511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58" y="4585663"/>
            <a:ext cx="5846094" cy="15166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337" y="6168488"/>
            <a:ext cx="5643442" cy="56710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8323" y="4604018"/>
            <a:ext cx="4966401" cy="123412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053" y="6168488"/>
            <a:ext cx="5164176" cy="66552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470" y="1359568"/>
            <a:ext cx="4962017" cy="219021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0194" y="3610172"/>
            <a:ext cx="3546034" cy="422236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0194" y="4061322"/>
            <a:ext cx="2998162" cy="23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57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 bwMode="auto">
          <a:xfrm>
            <a:off x="221743" y="666157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35491" y="23082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 bwMode="auto">
          <a:xfrm>
            <a:off x="286004" y="762330"/>
            <a:ext cx="5958486" cy="429054"/>
          </a:xfrm>
          <a:prstGeom prst="roundRect">
            <a:avLst/>
          </a:prstGeom>
          <a:solidFill>
            <a:srgbClr val="9933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600" b="1" kern="0" dirty="0">
                <a:solidFill>
                  <a:srgbClr val="FFFFFF"/>
                </a:solidFill>
              </a:rPr>
              <a:t>1. </a:t>
            </a:r>
            <a:r>
              <a:rPr kumimoji="1" lang="ko-KR" altLang="en-US" sz="1600" b="1" kern="0" dirty="0">
                <a:solidFill>
                  <a:srgbClr val="FFFFFF"/>
                </a:solidFill>
              </a:rPr>
              <a:t>어디에 </a:t>
            </a:r>
            <a:r>
              <a:rPr kumimoji="1" lang="ko-KR" altLang="en-US" sz="1600" b="1" kern="0" dirty="0" smtClean="0">
                <a:solidFill>
                  <a:srgbClr val="FFFFFF"/>
                </a:solidFill>
              </a:rPr>
              <a:t>좋은가요</a:t>
            </a:r>
            <a:r>
              <a:rPr kumimoji="1" lang="en-US" altLang="ko-KR" sz="1600" b="1" kern="0" dirty="0">
                <a:solidFill>
                  <a:srgbClr val="FFFFFF"/>
                </a:solidFill>
              </a:rPr>
              <a:t>?</a:t>
            </a:r>
            <a:endParaRPr kumimoji="1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68381" y="1224097"/>
            <a:ext cx="11691604" cy="1052596"/>
          </a:xfrm>
          <a:prstGeom prst="rect">
            <a:avLst/>
          </a:prstGeom>
          <a:solidFill>
            <a:schemeClr val="bg1"/>
          </a:solidFill>
          <a:ln>
            <a:solidFill>
              <a:srgbClr val="AB3121"/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간 기능 저하는 감염 바이러스와 과량의 알코올 섭취가 가장 일반적인 원인이 되며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그밖에도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 과로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스트레스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약물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영양불량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대사이상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비만들에 의해 </a:t>
            </a:r>
            <a:r>
              <a:rPr kumimoji="1" lang="ko-KR" altLang="en-US" sz="1300" b="1" kern="0">
                <a:solidFill>
                  <a:srgbClr val="808080">
                    <a:lumMod val="75000"/>
                  </a:srgbClr>
                </a:solidFill>
              </a:rPr>
              <a:t>일어 </a:t>
            </a:r>
            <a:r>
              <a:rPr kumimoji="1" lang="ko-KR" altLang="en-US" sz="1300" b="1" kern="0" smtClean="0">
                <a:solidFill>
                  <a:srgbClr val="808080">
                    <a:lumMod val="75000"/>
                  </a:srgbClr>
                </a:solidFill>
              </a:rPr>
              <a:t>날 수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있습니다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. </a:t>
            </a:r>
          </a:p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간 건강이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필요하신 분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간수치가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높으신 분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쉽게 피곤하고 스트레스가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많으신 분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과중한 업무에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시달리시는 분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활발한 에너지 대사를 원하시는 분들에게  활력과 건강 에너지를 공급하여 드립니다 </a:t>
            </a:r>
            <a:endParaRPr kumimoji="1" lang="ko-KR" alt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268381" y="2407786"/>
            <a:ext cx="5958486" cy="396776"/>
          </a:xfrm>
          <a:prstGeom prst="roundRect">
            <a:avLst/>
          </a:prstGeom>
          <a:solidFill>
            <a:srgbClr val="9933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kern="0" dirty="0">
                <a:solidFill>
                  <a:srgbClr val="FFFFFF"/>
                </a:solidFill>
              </a:rPr>
              <a:t>2. </a:t>
            </a:r>
            <a:r>
              <a:rPr kumimoji="1" lang="ko-KR" altLang="en-US" sz="1600" b="1" kern="0" dirty="0">
                <a:solidFill>
                  <a:srgbClr val="FFFFFF"/>
                </a:solidFill>
              </a:rPr>
              <a:t>간의 기능을 유지하는 것이 왜 중요할까요</a:t>
            </a:r>
            <a:r>
              <a:rPr kumimoji="1" lang="en-US" altLang="ko-KR" sz="1600" b="1" kern="0" dirty="0">
                <a:solidFill>
                  <a:srgbClr val="FFFFFF"/>
                </a:solidFill>
              </a:rPr>
              <a:t>?</a:t>
            </a:r>
            <a:endParaRPr kumimoji="1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86004" y="2825905"/>
            <a:ext cx="11687402" cy="812530"/>
          </a:xfrm>
          <a:prstGeom prst="rect">
            <a:avLst/>
          </a:prstGeom>
          <a:solidFill>
            <a:schemeClr val="bg1"/>
          </a:solidFill>
          <a:ln>
            <a:solidFill>
              <a:srgbClr val="AB3121"/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간은 간세포가 서서히 파괴되어 반 이상의 기능이 저하되어도 특별한 증상이 나타나지 않아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많이 나빠지지 않는 한 아무런 증상이 나타나지 않습니다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.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따라서 간의 기능을 유지하는 것이 중요합니다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.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간의 기능은 우리 몸에 필요한 물질을 만드는 대사작용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해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독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작용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면역작용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담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즙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형성과 같은 여러가지 기능을 하는데 간의 기능이 저하되면 간염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간경화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간성뇌증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지방간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알코올성 간 질환 등과 같은 간 질환이 발생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할 수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있습니다 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.</a:t>
            </a:r>
            <a:endParaRPr kumimoji="1" lang="ko-KR" alt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0" name="모서리가 둥근 직사각형 19"/>
          <p:cNvSpPr/>
          <p:nvPr/>
        </p:nvSpPr>
        <p:spPr bwMode="auto">
          <a:xfrm>
            <a:off x="268381" y="3710818"/>
            <a:ext cx="5956040" cy="396776"/>
          </a:xfrm>
          <a:prstGeom prst="roundRect">
            <a:avLst/>
          </a:prstGeom>
          <a:solidFill>
            <a:srgbClr val="9933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3.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제품에 반점이나 깨지는 현상은 왜 그런가요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? </a:t>
            </a:r>
            <a:endParaRPr kumimoji="1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277591" y="4120550"/>
            <a:ext cx="11695815" cy="572464"/>
          </a:xfrm>
          <a:prstGeom prst="rect">
            <a:avLst/>
          </a:prstGeom>
          <a:solidFill>
            <a:schemeClr val="bg1"/>
          </a:solidFill>
          <a:ln>
            <a:solidFill>
              <a:srgbClr val="AB3121"/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천연 그대로로 만들어 미세하게 보이는 </a:t>
            </a: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어두운색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 반점은 이물질이 아닌 과일야채혼합분말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인삼발효추출분말등에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 </a:t>
            </a: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부원료로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의한 것이며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하얀색 점은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분말 결정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포도당 원료 입니다 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.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또한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화학부형제를 넣지 않아 제품이 약간 깨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질 수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있습니다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.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이것은 자연스러운 현상이니 안심하시고 드셔도 문제는 없습니다</a:t>
            </a:r>
            <a:endParaRPr kumimoji="1" lang="ko-KR" alt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2" name="모서리가 둥근 직사각형 21"/>
          <p:cNvSpPr/>
          <p:nvPr/>
        </p:nvSpPr>
        <p:spPr bwMode="auto">
          <a:xfrm>
            <a:off x="248313" y="4833058"/>
            <a:ext cx="5996177" cy="429054"/>
          </a:xfrm>
          <a:prstGeom prst="roundRect">
            <a:avLst/>
          </a:prstGeom>
          <a:solidFill>
            <a:srgbClr val="9933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4.</a:t>
            </a:r>
            <a:r>
              <a:rPr kumimoji="1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임산부</a:t>
            </a:r>
            <a:r>
              <a:rPr kumimoji="1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/</a:t>
            </a:r>
            <a:r>
              <a:rPr kumimoji="1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수유부가 섭취해도 되나요</a:t>
            </a:r>
            <a:r>
              <a:rPr kumimoji="1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?</a:t>
            </a:r>
            <a:endParaRPr kumimoji="1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239900" y="5302583"/>
            <a:ext cx="11733506" cy="572464"/>
          </a:xfrm>
          <a:prstGeom prst="rect">
            <a:avLst/>
          </a:prstGeom>
          <a:solidFill>
            <a:schemeClr val="bg1"/>
          </a:solidFill>
          <a:ln>
            <a:solidFill>
              <a:srgbClr val="AB3121"/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식약처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 고시에 따라 어린이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임산부 및 </a:t>
            </a:r>
            <a:r>
              <a:rPr kumimoji="1" lang="ko-KR" altLang="en-US" sz="1300" b="1" kern="0" dirty="0" err="1">
                <a:solidFill>
                  <a:srgbClr val="808080">
                    <a:lumMod val="75000"/>
                  </a:srgbClr>
                </a:solidFill>
              </a:rPr>
              <a:t>수유부는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 섭취를 피해야하며 설사 등 위장관계 장애나 알레르기 반응이 나타나는 경우 섭취를 중단해야 합니다</a:t>
            </a:r>
            <a:r>
              <a:rPr kumimoji="1" lang="en-US" altLang="ko-KR" sz="1300" b="1" kern="0" dirty="0">
                <a:solidFill>
                  <a:srgbClr val="808080">
                    <a:lumMod val="75000"/>
                  </a:srgbClr>
                </a:solidFill>
              </a:rPr>
              <a:t>.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다만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임신을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준비하는 기간에는 섭취가 가능합니다</a:t>
            </a:r>
            <a:r>
              <a:rPr kumimoji="1" lang="en-US" altLang="ko-KR" sz="1300" b="1" kern="0" dirty="0" smtClean="0">
                <a:solidFill>
                  <a:srgbClr val="808080">
                    <a:lumMod val="75000"/>
                  </a:srgbClr>
                </a:solidFill>
              </a:rPr>
              <a:t>.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그 외에 섭취가 </a:t>
            </a:r>
            <a:r>
              <a:rPr kumimoji="1" lang="ko-KR" altLang="en-US" sz="1300" b="1" kern="0" dirty="0">
                <a:solidFill>
                  <a:srgbClr val="808080">
                    <a:lumMod val="75000"/>
                  </a:srgbClr>
                </a:solidFill>
              </a:rPr>
              <a:t>필요하신 분들은 의사와 상담하시어 섭취하시기 </a:t>
            </a:r>
            <a:r>
              <a:rPr kumimoji="1" lang="ko-KR" altLang="en-US" sz="1300" b="1" kern="0" dirty="0" smtClean="0">
                <a:solidFill>
                  <a:srgbClr val="808080">
                    <a:lumMod val="75000"/>
                  </a:srgbClr>
                </a:solidFill>
              </a:rPr>
              <a:t>바랍니다</a:t>
            </a:r>
            <a:r>
              <a:rPr kumimoji="1" lang="en-US" altLang="ko-KR" sz="1300" b="1" kern="0" dirty="0" smtClean="0">
                <a:solidFill>
                  <a:srgbClr val="808080">
                    <a:lumMod val="75000"/>
                  </a:srgbClr>
                </a:solidFill>
              </a:rPr>
              <a:t>.</a:t>
            </a:r>
            <a:endParaRPr kumimoji="1" lang="ko-KR" alt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217549" y="5960095"/>
            <a:ext cx="5958485" cy="429054"/>
          </a:xfrm>
          <a:prstGeom prst="roundRect">
            <a:avLst/>
          </a:prstGeom>
          <a:solidFill>
            <a:srgbClr val="99330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5. 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화학 </a:t>
            </a:r>
            <a:r>
              <a:rPr kumimoji="1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부형제나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첨가물을 </a:t>
            </a:r>
            <a:r>
              <a:rPr kumimoji="1" lang="ko-KR" alt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사용했나요</a:t>
            </a:r>
            <a:r>
              <a:rPr kumimoji="1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</a:t>
            </a:r>
            <a:r>
              <a:rPr kumimoji="1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?</a:t>
            </a:r>
            <a:endParaRPr kumimoji="1" lang="ko-KR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217549" y="6440241"/>
            <a:ext cx="11703735" cy="325410"/>
          </a:xfrm>
          <a:prstGeom prst="rect">
            <a:avLst/>
          </a:prstGeom>
          <a:solidFill>
            <a:schemeClr val="bg1"/>
          </a:solidFill>
          <a:ln>
            <a:solidFill>
              <a:srgbClr val="AB3121"/>
            </a:solidFill>
          </a:ln>
        </p:spPr>
        <p:txBody>
          <a:bodyPr wrap="square" rtlCol="0" anchor="ctr">
            <a:spAutoFit/>
          </a:bodyPr>
          <a:lstStyle/>
          <a:p>
            <a:pPr lv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0" dirty="0" smtClean="0">
                <a:solidFill>
                  <a:srgbClr val="808080">
                    <a:lumMod val="75000"/>
                  </a:srgbClr>
                </a:solidFill>
              </a:rPr>
              <a:t>생산 </a:t>
            </a:r>
            <a:r>
              <a:rPr kumimoji="1" lang="ko-KR" altLang="en-US" sz="1400" b="1" kern="0" dirty="0">
                <a:solidFill>
                  <a:srgbClr val="808080">
                    <a:lumMod val="75000"/>
                  </a:srgbClr>
                </a:solidFill>
              </a:rPr>
              <a:t>효율이나 제품 안정화를 위해 사용되는 화학 </a:t>
            </a:r>
            <a:r>
              <a:rPr kumimoji="1" lang="ko-KR" altLang="en-US" sz="1400" b="1" kern="0" dirty="0" err="1">
                <a:solidFill>
                  <a:srgbClr val="808080">
                    <a:lumMod val="75000"/>
                  </a:srgbClr>
                </a:solidFill>
              </a:rPr>
              <a:t>부형제</a:t>
            </a:r>
            <a:r>
              <a:rPr kumimoji="1" lang="en-US" altLang="ko-KR" sz="14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400" b="1" kern="0" dirty="0">
                <a:solidFill>
                  <a:srgbClr val="808080">
                    <a:lumMod val="75000"/>
                  </a:srgbClr>
                </a:solidFill>
              </a:rPr>
              <a:t>합성 향료</a:t>
            </a:r>
            <a:r>
              <a:rPr kumimoji="1" lang="en-US" altLang="ko-KR" sz="1400" b="1" kern="0" dirty="0">
                <a:solidFill>
                  <a:srgbClr val="808080">
                    <a:lumMod val="75000"/>
                  </a:srgbClr>
                </a:solidFill>
              </a:rPr>
              <a:t>, </a:t>
            </a:r>
            <a:r>
              <a:rPr kumimoji="1" lang="ko-KR" altLang="en-US" sz="1400" b="1" kern="0" dirty="0">
                <a:solidFill>
                  <a:srgbClr val="808080">
                    <a:lumMod val="75000"/>
                  </a:srgbClr>
                </a:solidFill>
              </a:rPr>
              <a:t>합성 색소를 사용하지 않고 만들었습니다</a:t>
            </a:r>
            <a:endParaRPr kumimoji="1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808080">
                  <a:lumMod val="7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76210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5019</TotalTime>
  <Words>2442</Words>
  <Application>Microsoft Office PowerPoint</Application>
  <PresentationFormat>와이드스크린</PresentationFormat>
  <Paragraphs>253</Paragraphs>
  <Slides>36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2" baseType="lpstr">
      <vt:lpstr>굴림</vt:lpstr>
      <vt:lpstr>맑은 고딕</vt:lpstr>
      <vt:lpstr>새굴림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 SH Yun</dc:creator>
  <cp:lastModifiedBy>Windows 사용자</cp:lastModifiedBy>
  <cp:revision>103</cp:revision>
  <dcterms:created xsi:type="dcterms:W3CDTF">2021-06-22T05:54:13Z</dcterms:created>
  <dcterms:modified xsi:type="dcterms:W3CDTF">2021-09-16T07:49:42Z</dcterms:modified>
</cp:coreProperties>
</file>