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handoutMasterIdLst>
    <p:handoutMasterId r:id="rId20"/>
  </p:handoutMasterIdLst>
  <p:sldIdLst>
    <p:sldId id="571" r:id="rId2"/>
    <p:sldId id="699" r:id="rId3"/>
    <p:sldId id="720" r:id="rId4"/>
    <p:sldId id="697" r:id="rId5"/>
    <p:sldId id="721" r:id="rId6"/>
    <p:sldId id="703" r:id="rId7"/>
    <p:sldId id="704" r:id="rId8"/>
    <p:sldId id="706" r:id="rId9"/>
    <p:sldId id="723" r:id="rId10"/>
    <p:sldId id="717" r:id="rId11"/>
    <p:sldId id="724" r:id="rId12"/>
    <p:sldId id="718" r:id="rId13"/>
    <p:sldId id="708" r:id="rId14"/>
    <p:sldId id="716" r:id="rId15"/>
    <p:sldId id="705" r:id="rId16"/>
    <p:sldId id="839" r:id="rId17"/>
    <p:sldId id="816" r:id="rId18"/>
  </p:sldIdLst>
  <p:sldSz cx="9906000" cy="6858000" type="A4"/>
  <p:notesSz cx="9940925" cy="6808788"/>
  <p:embeddedFontLst>
    <p:embeddedFont>
      <p:font typeface="굴림" panose="020B0600000101010101" pitchFamily="34" charset="-127"/>
      <p:regular r:id="rId21"/>
    </p:embeddedFont>
    <p:embeddedFont>
      <p:font typeface="HY헤드라인M" panose="020B0604020202020204" charset="-127"/>
      <p:regular r:id="rId22"/>
      <p:bold r:id="rId23"/>
      <p:italic r:id="rId24"/>
      <p:boldItalic r:id="rId25"/>
    </p:embeddedFont>
    <p:embeddedFont>
      <p:font typeface="맑은 고딕" panose="020B0503020000020004" pitchFamily="34" charset="-127"/>
      <p:regular r:id="rId26"/>
      <p:bold r:id="rId27"/>
    </p:embeddedFont>
    <p:embeddedFont>
      <p:font typeface="휴먼모음T" panose="020B0604020202020204" charset="-127"/>
      <p:regular r:id="rId28"/>
    </p:embeddedFont>
    <p:embeddedFont>
      <p:font typeface="새굴림" panose="020B0604020202020204" charset="-127"/>
      <p:regular r:id="rId29"/>
    </p:embeddedFont>
    <p:embeddedFont>
      <p:font typeface="Calibri" panose="020F0502020204030204" pitchFamily="34" charset="0"/>
      <p:regular r:id="rId30"/>
      <p:bold r:id="rId31"/>
      <p:italic r:id="rId32"/>
      <p:boldItalic r:id="rId33"/>
    </p:embeddedFont>
    <p:embeddedFont>
      <p:font typeface="Georgia" panose="02040502050405020303" pitchFamily="18" charset="0"/>
      <p:regular r:id="rId34"/>
      <p:bold r:id="rId35"/>
      <p:italic r:id="rId36"/>
      <p:boldItalic r:id="rId37"/>
    </p:embeddedFont>
  </p:embeddedFontLst>
  <p:defaultTextStyle>
    <a:defPPr>
      <a:defRPr lang="ko-KR"/>
    </a:defPPr>
    <a:lvl1pPr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sz="1400" kern="1200">
        <a:solidFill>
          <a:schemeClr val="tx1"/>
        </a:solidFill>
        <a:latin typeface="굴림" pitchFamily="50" charset="-127"/>
        <a:ea typeface="굴림" pitchFamily="50" charset="-127"/>
        <a:cs typeface="+mn-cs"/>
      </a:defRPr>
    </a:lvl5pPr>
    <a:lvl6pPr marL="2286000" algn="l" defTabSz="914400" rtl="0" eaLnBrk="1" latinLnBrk="1" hangingPunct="1">
      <a:defRPr kumimoji="1" sz="1400" kern="1200">
        <a:solidFill>
          <a:schemeClr val="tx1"/>
        </a:solidFill>
        <a:latin typeface="굴림" pitchFamily="50" charset="-127"/>
        <a:ea typeface="굴림" pitchFamily="50" charset="-127"/>
        <a:cs typeface="+mn-cs"/>
      </a:defRPr>
    </a:lvl6pPr>
    <a:lvl7pPr marL="2743200" algn="l" defTabSz="914400" rtl="0" eaLnBrk="1" latinLnBrk="1" hangingPunct="1">
      <a:defRPr kumimoji="1" sz="1400" kern="1200">
        <a:solidFill>
          <a:schemeClr val="tx1"/>
        </a:solidFill>
        <a:latin typeface="굴림" pitchFamily="50" charset="-127"/>
        <a:ea typeface="굴림" pitchFamily="50" charset="-127"/>
        <a:cs typeface="+mn-cs"/>
      </a:defRPr>
    </a:lvl7pPr>
    <a:lvl8pPr marL="3200400" algn="l" defTabSz="914400" rtl="0" eaLnBrk="1" latinLnBrk="1" hangingPunct="1">
      <a:defRPr kumimoji="1" sz="1400" kern="1200">
        <a:solidFill>
          <a:schemeClr val="tx1"/>
        </a:solidFill>
        <a:latin typeface="굴림" pitchFamily="50" charset="-127"/>
        <a:ea typeface="굴림" pitchFamily="50" charset="-127"/>
        <a:cs typeface="+mn-cs"/>
      </a:defRPr>
    </a:lvl8pPr>
    <a:lvl9pPr marL="3657600" algn="l" defTabSz="914400" rtl="0" eaLnBrk="1" latinLnBrk="1" hangingPunct="1">
      <a:defRPr kumimoji="1" sz="1400" kern="1200">
        <a:solidFill>
          <a:schemeClr val="tx1"/>
        </a:solidFill>
        <a:latin typeface="굴림" pitchFamily="50" charset="-127"/>
        <a:ea typeface="굴림" pitchFamily="50" charset="-127"/>
        <a:cs typeface="+mn-cs"/>
      </a:defRPr>
    </a:lvl9pPr>
  </p:defaultTextStyle>
  <p:extLst>
    <p:ext uri="{EFAFB233-063F-42B5-8137-9DF3F51BA10A}">
      <p15:sldGuideLst xmlns:p15="http://schemas.microsoft.com/office/powerpoint/2012/main">
        <p15:guide id="1" orient="horz" pos="2432">
          <p15:clr>
            <a:srgbClr val="A4A3A4"/>
          </p15:clr>
        </p15:guide>
        <p15:guide id="2" pos="3120">
          <p15:clr>
            <a:srgbClr val="A4A3A4"/>
          </p15:clr>
        </p15:guide>
      </p15:sldGuideLst>
    </p:ext>
    <p:ext uri="{2D200454-40CA-4A62-9FC3-DE9A4176ACB9}">
      <p15:notesGuideLst xmlns:p15="http://schemas.microsoft.com/office/powerpoint/2012/main">
        <p15:guide id="1" orient="horz" pos="2143" userDrawn="1">
          <p15:clr>
            <a:srgbClr val="A4A3A4"/>
          </p15:clr>
        </p15:guide>
        <p15:guide id="2" pos="313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C USA-FDA" initials="FDA" lastIdx="1" clrIdx="0">
    <p:extLst>
      <p:ext uri="{19B8F6BF-5375-455C-9EA6-DF929625EA0E}">
        <p15:presenceInfo xmlns:p15="http://schemas.microsoft.com/office/powerpoint/2012/main" userId="GC USA-FD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FEFD"/>
    <a:srgbClr val="F3F5F4"/>
    <a:srgbClr val="D9E4EB"/>
    <a:srgbClr val="606060"/>
    <a:srgbClr val="006C89"/>
    <a:srgbClr val="ADADAD"/>
    <a:srgbClr val="4489B4"/>
    <a:srgbClr val="A7A7DD"/>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밝은 스타일 2 - 강조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밝은 스타일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B344D84-9AFB-497E-A393-DC336BA19D2E}" styleName="보통 스타일 3 - 강조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8D230F3-CF80-4859-8CE7-A43EE81993B5}" styleName="밝은 스타일 1 - 강조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DBED569-4797-4DF1-A0F4-6AAB3CD982D8}" styleName="밝은 스타일 3 - 강조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밝은 스타일 1 - 강조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밝은 스타일 1 - 강조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16DA210-FB5B-4158-B5E0-FEB733F419BA}" styleName="밝은 스타일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660B408-B3CF-4A94-85FC-2B1E0A45F4A2}" styleName="어두운 스타일 2 - 강조 1/강조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6" autoAdjust="0"/>
    <p:restoredTop sz="85791" autoAdjust="0"/>
  </p:normalViewPr>
  <p:slideViewPr>
    <p:cSldViewPr>
      <p:cViewPr varScale="1">
        <p:scale>
          <a:sx n="98" d="100"/>
          <a:sy n="98" d="100"/>
        </p:scale>
        <p:origin x="1728" y="72"/>
      </p:cViewPr>
      <p:guideLst>
        <p:guide orient="horz" pos="2432"/>
        <p:guide pos="3120"/>
      </p:guideLst>
    </p:cSldViewPr>
  </p:slideViewPr>
  <p:outlineViewPr>
    <p:cViewPr>
      <p:scale>
        <a:sx n="100" d="100"/>
        <a:sy n="100"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74" d="100"/>
          <a:sy n="74" d="100"/>
        </p:scale>
        <p:origin x="-1788" y="-96"/>
      </p:cViewPr>
      <p:guideLst>
        <p:guide orient="horz" pos="2143"/>
        <p:guide pos="313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presProps" Target="presProps.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1" y="0"/>
            <a:ext cx="4309218" cy="338691"/>
          </a:xfrm>
          <a:prstGeom prst="rect">
            <a:avLst/>
          </a:prstGeom>
          <a:noFill/>
          <a:ln w="9525">
            <a:noFill/>
            <a:miter lim="800000"/>
            <a:headEnd/>
            <a:tailEnd/>
          </a:ln>
          <a:effectLst/>
        </p:spPr>
        <p:txBody>
          <a:bodyPr vert="horz" wrap="square" lIns="91544" tIns="45773" rIns="91544" bIns="45773" numCol="1" anchor="t"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30723" name="Rectangle 3"/>
          <p:cNvSpPr>
            <a:spLocks noGrp="1" noChangeArrowheads="1"/>
          </p:cNvSpPr>
          <p:nvPr>
            <p:ph type="dt" sz="quarter" idx="1"/>
          </p:nvPr>
        </p:nvSpPr>
        <p:spPr bwMode="auto">
          <a:xfrm>
            <a:off x="5631710" y="0"/>
            <a:ext cx="4309217" cy="338691"/>
          </a:xfrm>
          <a:prstGeom prst="rect">
            <a:avLst/>
          </a:prstGeom>
          <a:noFill/>
          <a:ln w="9525">
            <a:noFill/>
            <a:miter lim="800000"/>
            <a:headEnd/>
            <a:tailEnd/>
          </a:ln>
          <a:effectLst/>
        </p:spPr>
        <p:txBody>
          <a:bodyPr vert="horz" wrap="square" lIns="91544" tIns="45773" rIns="91544" bIns="45773" numCol="1" anchor="t"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endParaRPr lang="en-US" altLang="ko-KR"/>
          </a:p>
        </p:txBody>
      </p:sp>
      <p:sp>
        <p:nvSpPr>
          <p:cNvPr id="30724" name="Rectangle 4"/>
          <p:cNvSpPr>
            <a:spLocks noGrp="1" noChangeArrowheads="1"/>
          </p:cNvSpPr>
          <p:nvPr>
            <p:ph type="ftr" sz="quarter" idx="2"/>
          </p:nvPr>
        </p:nvSpPr>
        <p:spPr bwMode="auto">
          <a:xfrm>
            <a:off x="1" y="6470100"/>
            <a:ext cx="4309218" cy="338690"/>
          </a:xfrm>
          <a:prstGeom prst="rect">
            <a:avLst/>
          </a:prstGeom>
          <a:noFill/>
          <a:ln w="9525">
            <a:noFill/>
            <a:miter lim="800000"/>
            <a:headEnd/>
            <a:tailEnd/>
          </a:ln>
          <a:effectLst/>
        </p:spPr>
        <p:txBody>
          <a:bodyPr vert="horz" wrap="square" lIns="91544" tIns="45773" rIns="91544" bIns="45773" numCol="1" anchor="b"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30725" name="Rectangle 5"/>
          <p:cNvSpPr>
            <a:spLocks noGrp="1" noChangeArrowheads="1"/>
          </p:cNvSpPr>
          <p:nvPr>
            <p:ph type="sldNum" sz="quarter" idx="3"/>
          </p:nvPr>
        </p:nvSpPr>
        <p:spPr bwMode="auto">
          <a:xfrm>
            <a:off x="5631710" y="6470100"/>
            <a:ext cx="4309217" cy="338690"/>
          </a:xfrm>
          <a:prstGeom prst="rect">
            <a:avLst/>
          </a:prstGeom>
          <a:noFill/>
          <a:ln w="9525">
            <a:noFill/>
            <a:miter lim="800000"/>
            <a:headEnd/>
            <a:tailEnd/>
          </a:ln>
          <a:effectLst/>
        </p:spPr>
        <p:txBody>
          <a:bodyPr vert="horz" wrap="square" lIns="91544" tIns="45773" rIns="91544" bIns="45773" numCol="1" anchor="b"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fld id="{A08457DC-F7AC-4E89-B423-F479FE92EC59}" type="slidenum">
              <a:rPr lang="en-US" altLang="ko-KR"/>
              <a:pPr>
                <a:defRPr/>
              </a:pPr>
              <a:t>‹#›</a:t>
            </a:fld>
            <a:endParaRPr lang="en-US" altLang="ko-KR" dirty="0"/>
          </a:p>
        </p:txBody>
      </p:sp>
    </p:spTree>
    <p:extLst>
      <p:ext uri="{BB962C8B-B14F-4D97-AF65-F5344CB8AC3E}">
        <p14:creationId xmlns:p14="http://schemas.microsoft.com/office/powerpoint/2010/main" val="1932721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1" y="0"/>
            <a:ext cx="4282196" cy="306890"/>
          </a:xfrm>
          <a:prstGeom prst="rect">
            <a:avLst/>
          </a:prstGeom>
          <a:noFill/>
          <a:ln w="9525">
            <a:noFill/>
            <a:miter lim="800000"/>
            <a:headEnd/>
            <a:tailEnd/>
          </a:ln>
          <a:effectLst/>
        </p:spPr>
        <p:txBody>
          <a:bodyPr vert="horz" wrap="square" lIns="91544" tIns="45773" rIns="91544" bIns="45773" numCol="1" anchor="t"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123907" name="Rectangle 3"/>
          <p:cNvSpPr>
            <a:spLocks noGrp="1" noChangeArrowheads="1"/>
          </p:cNvSpPr>
          <p:nvPr>
            <p:ph type="dt" idx="1"/>
          </p:nvPr>
        </p:nvSpPr>
        <p:spPr bwMode="auto">
          <a:xfrm>
            <a:off x="5658730" y="0"/>
            <a:ext cx="4282196" cy="306890"/>
          </a:xfrm>
          <a:prstGeom prst="rect">
            <a:avLst/>
          </a:prstGeom>
          <a:noFill/>
          <a:ln w="9525">
            <a:noFill/>
            <a:miter lim="800000"/>
            <a:headEnd/>
            <a:tailEnd/>
          </a:ln>
          <a:effectLst/>
        </p:spPr>
        <p:txBody>
          <a:bodyPr vert="horz" wrap="square" lIns="91544" tIns="45773" rIns="91544" bIns="45773" numCol="1" anchor="t"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endParaRPr lang="en-US" altLang="ko-KR"/>
          </a:p>
        </p:txBody>
      </p:sp>
      <p:sp>
        <p:nvSpPr>
          <p:cNvPr id="23556" name="Rectangle 4"/>
          <p:cNvSpPr>
            <a:spLocks noGrp="1" noRot="1" noChangeAspect="1" noChangeArrowheads="1" noTextEdit="1"/>
          </p:cNvSpPr>
          <p:nvPr>
            <p:ph type="sldImg" idx="2"/>
          </p:nvPr>
        </p:nvSpPr>
        <p:spPr bwMode="auto">
          <a:xfrm>
            <a:off x="3151188" y="534988"/>
            <a:ext cx="3638550" cy="25193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5"/>
          <p:cNvSpPr>
            <a:spLocks noGrp="1" noChangeArrowheads="1"/>
          </p:cNvSpPr>
          <p:nvPr>
            <p:ph type="body" sz="quarter" idx="3"/>
          </p:nvPr>
        </p:nvSpPr>
        <p:spPr bwMode="auto">
          <a:xfrm>
            <a:off x="1300238" y="3205632"/>
            <a:ext cx="7340453" cy="3129308"/>
          </a:xfrm>
          <a:prstGeom prst="rect">
            <a:avLst/>
          </a:prstGeom>
          <a:noFill/>
          <a:ln w="9525">
            <a:noFill/>
            <a:miter lim="800000"/>
            <a:headEnd/>
            <a:tailEnd/>
          </a:ln>
          <a:effectLst/>
        </p:spPr>
        <p:txBody>
          <a:bodyPr vert="horz" wrap="square" lIns="91544" tIns="45773" rIns="91544" bIns="45773" numCol="1" anchor="t" anchorCtr="0" compatLnSpc="1">
            <a:prstTxWarp prst="textNoShape">
              <a:avLst/>
            </a:prstTxWarp>
          </a:bodyPr>
          <a:lstStyle/>
          <a:p>
            <a:pPr lvl="0"/>
            <a:r>
              <a:rPr lang="ko-KR" altLang="en-US" noProof="0"/>
              <a:t>마스터 텍스트 스타일을 편집합니다</a:t>
            </a:r>
          </a:p>
          <a:p>
            <a:pPr lvl="1"/>
            <a:r>
              <a:rPr lang="ko-KR" altLang="en-US" noProof="0"/>
              <a:t>둘째 수준</a:t>
            </a:r>
          </a:p>
          <a:p>
            <a:pPr lvl="2"/>
            <a:r>
              <a:rPr lang="ko-KR" altLang="en-US" noProof="0"/>
              <a:t>셋째 수준</a:t>
            </a:r>
          </a:p>
          <a:p>
            <a:pPr lvl="3"/>
            <a:r>
              <a:rPr lang="ko-KR" altLang="en-US" noProof="0"/>
              <a:t>넷째 수준</a:t>
            </a:r>
          </a:p>
          <a:p>
            <a:pPr lvl="4"/>
            <a:r>
              <a:rPr lang="ko-KR" altLang="en-US" noProof="0"/>
              <a:t>다섯째 수준</a:t>
            </a:r>
          </a:p>
        </p:txBody>
      </p:sp>
      <p:sp>
        <p:nvSpPr>
          <p:cNvPr id="123910" name="Rectangle 6"/>
          <p:cNvSpPr>
            <a:spLocks noGrp="1" noChangeArrowheads="1"/>
          </p:cNvSpPr>
          <p:nvPr>
            <p:ph type="ftr" sz="quarter" idx="4"/>
          </p:nvPr>
        </p:nvSpPr>
        <p:spPr bwMode="auto">
          <a:xfrm>
            <a:off x="1" y="6489179"/>
            <a:ext cx="4282196" cy="305298"/>
          </a:xfrm>
          <a:prstGeom prst="rect">
            <a:avLst/>
          </a:prstGeom>
          <a:noFill/>
          <a:ln w="9525">
            <a:noFill/>
            <a:miter lim="800000"/>
            <a:headEnd/>
            <a:tailEnd/>
          </a:ln>
          <a:effectLst/>
        </p:spPr>
        <p:txBody>
          <a:bodyPr vert="horz" wrap="square" lIns="91544" tIns="45773" rIns="91544" bIns="45773" numCol="1" anchor="b" anchorCtr="0" compatLnSpc="1">
            <a:prstTxWarp prst="textNoShape">
              <a:avLst/>
            </a:prstTxWarp>
          </a:bodyPr>
          <a:lstStyle>
            <a:lvl1pPr>
              <a:spcBef>
                <a:spcPct val="0"/>
              </a:spcBef>
              <a:defRPr sz="1100" b="0">
                <a:latin typeface="굴림" pitchFamily="50" charset="-127"/>
                <a:ea typeface="굴림" pitchFamily="50" charset="-127"/>
              </a:defRPr>
            </a:lvl1pPr>
          </a:lstStyle>
          <a:p>
            <a:pPr>
              <a:defRPr/>
            </a:pPr>
            <a:endParaRPr lang="en-US" altLang="ko-KR"/>
          </a:p>
        </p:txBody>
      </p:sp>
      <p:sp>
        <p:nvSpPr>
          <p:cNvPr id="123911" name="Rectangle 7"/>
          <p:cNvSpPr>
            <a:spLocks noGrp="1" noChangeArrowheads="1"/>
          </p:cNvSpPr>
          <p:nvPr>
            <p:ph type="sldNum" sz="quarter" idx="5"/>
          </p:nvPr>
        </p:nvSpPr>
        <p:spPr bwMode="auto">
          <a:xfrm>
            <a:off x="5658730" y="6489179"/>
            <a:ext cx="4282196" cy="305298"/>
          </a:xfrm>
          <a:prstGeom prst="rect">
            <a:avLst/>
          </a:prstGeom>
          <a:noFill/>
          <a:ln w="9525">
            <a:noFill/>
            <a:miter lim="800000"/>
            <a:headEnd/>
            <a:tailEnd/>
          </a:ln>
          <a:effectLst/>
        </p:spPr>
        <p:txBody>
          <a:bodyPr vert="horz" wrap="square" lIns="91544" tIns="45773" rIns="91544" bIns="45773" numCol="1" anchor="b" anchorCtr="0" compatLnSpc="1">
            <a:prstTxWarp prst="textNoShape">
              <a:avLst/>
            </a:prstTxWarp>
          </a:bodyPr>
          <a:lstStyle>
            <a:lvl1pPr algn="r">
              <a:spcBef>
                <a:spcPct val="0"/>
              </a:spcBef>
              <a:defRPr sz="1100" b="0">
                <a:latin typeface="굴림" pitchFamily="50" charset="-127"/>
                <a:ea typeface="굴림" pitchFamily="50" charset="-127"/>
              </a:defRPr>
            </a:lvl1pPr>
          </a:lstStyle>
          <a:p>
            <a:pPr>
              <a:defRPr/>
            </a:pPr>
            <a:fld id="{2ABEEDD5-B852-431A-AC50-FA1D63F327EE}" type="slidenum">
              <a:rPr lang="en-US" altLang="ko-KR"/>
              <a:pPr>
                <a:defRPr/>
              </a:pPr>
              <a:t>‹#›</a:t>
            </a:fld>
            <a:endParaRPr lang="en-US" altLang="ko-KR" dirty="0"/>
          </a:p>
        </p:txBody>
      </p:sp>
    </p:spTree>
    <p:extLst>
      <p:ext uri="{BB962C8B-B14F-4D97-AF65-F5344CB8AC3E}">
        <p14:creationId xmlns:p14="http://schemas.microsoft.com/office/powerpoint/2010/main" val="1993426334"/>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1pPr>
    <a:lvl2pPr marL="4572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2pPr>
    <a:lvl3pPr marL="9144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3pPr>
    <a:lvl4pPr marL="13716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4pPr>
    <a:lvl5pPr marL="18288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3</a:t>
            </a:fld>
            <a:endParaRPr lang="en-US" altLang="ko-KR" dirty="0"/>
          </a:p>
        </p:txBody>
      </p:sp>
    </p:spTree>
    <p:extLst>
      <p:ext uri="{BB962C8B-B14F-4D97-AF65-F5344CB8AC3E}">
        <p14:creationId xmlns:p14="http://schemas.microsoft.com/office/powerpoint/2010/main" val="2441910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4</a:t>
            </a:fld>
            <a:endParaRPr lang="en-US" altLang="ko-KR" dirty="0"/>
          </a:p>
        </p:txBody>
      </p:sp>
    </p:spTree>
    <p:extLst>
      <p:ext uri="{BB962C8B-B14F-4D97-AF65-F5344CB8AC3E}">
        <p14:creationId xmlns:p14="http://schemas.microsoft.com/office/powerpoint/2010/main" val="3367448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5</a:t>
            </a:fld>
            <a:endParaRPr lang="en-US" altLang="ko-KR" dirty="0"/>
          </a:p>
        </p:txBody>
      </p:sp>
    </p:spTree>
    <p:extLst>
      <p:ext uri="{BB962C8B-B14F-4D97-AF65-F5344CB8AC3E}">
        <p14:creationId xmlns:p14="http://schemas.microsoft.com/office/powerpoint/2010/main" val="1624058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6</a:t>
            </a:fld>
            <a:endParaRPr lang="en-US" altLang="ko-KR" dirty="0"/>
          </a:p>
        </p:txBody>
      </p:sp>
    </p:spTree>
    <p:extLst>
      <p:ext uri="{BB962C8B-B14F-4D97-AF65-F5344CB8AC3E}">
        <p14:creationId xmlns:p14="http://schemas.microsoft.com/office/powerpoint/2010/main" val="1954381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ABEEDD5-B852-431A-AC50-FA1D63F327EE}" type="slidenum">
              <a:rPr lang="en-US" altLang="ko-KR" smtClean="0"/>
              <a:pPr>
                <a:defRPr/>
              </a:pPr>
              <a:t>13</a:t>
            </a:fld>
            <a:endParaRPr lang="en-US" altLang="ko-KR" dirty="0"/>
          </a:p>
        </p:txBody>
      </p:sp>
    </p:spTree>
    <p:extLst>
      <p:ext uri="{BB962C8B-B14F-4D97-AF65-F5344CB8AC3E}">
        <p14:creationId xmlns:p14="http://schemas.microsoft.com/office/powerpoint/2010/main" val="1676261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15</a:t>
            </a:fld>
            <a:endParaRPr lang="en-US" altLang="ko-KR" dirty="0"/>
          </a:p>
        </p:txBody>
      </p:sp>
    </p:spTree>
    <p:extLst>
      <p:ext uri="{BB962C8B-B14F-4D97-AF65-F5344CB8AC3E}">
        <p14:creationId xmlns:p14="http://schemas.microsoft.com/office/powerpoint/2010/main" val="601788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943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1441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내용">
    <p:spTree>
      <p:nvGrpSpPr>
        <p:cNvPr id="1" name=""/>
        <p:cNvGrpSpPr/>
        <p:nvPr/>
      </p:nvGrpSpPr>
      <p:grpSpPr>
        <a:xfrm>
          <a:off x="0" y="0"/>
          <a:ext cx="0" cy="0"/>
          <a:chOff x="0" y="0"/>
          <a:chExt cx="0" cy="0"/>
        </a:xfrm>
      </p:grpSpPr>
      <p:sp>
        <p:nvSpPr>
          <p:cNvPr id="2" name="Rectangle 47"/>
          <p:cNvSpPr>
            <a:spLocks noChangeArrowheads="1"/>
          </p:cNvSpPr>
          <p:nvPr userDrawn="1"/>
        </p:nvSpPr>
        <p:spPr bwMode="auto">
          <a:xfrm>
            <a:off x="0" y="0"/>
            <a:ext cx="200025" cy="620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50000"/>
              </a:spcBef>
            </a:pPr>
            <a:endParaRPr lang="ko-KR" altLang="en-US" b="1"/>
          </a:p>
        </p:txBody>
      </p:sp>
      <p:sp>
        <p:nvSpPr>
          <p:cNvPr id="3" name="Line 50"/>
          <p:cNvSpPr>
            <a:spLocks noChangeShapeType="1"/>
          </p:cNvSpPr>
          <p:nvPr userDrawn="1"/>
        </p:nvSpPr>
        <p:spPr bwMode="auto">
          <a:xfrm>
            <a:off x="0" y="620713"/>
            <a:ext cx="990600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ko-KR" altLang="en-US"/>
          </a:p>
        </p:txBody>
      </p:sp>
    </p:spTree>
    <p:extLst>
      <p:ext uri="{BB962C8B-B14F-4D97-AF65-F5344CB8AC3E}">
        <p14:creationId xmlns:p14="http://schemas.microsoft.com/office/powerpoint/2010/main" val="2075851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400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742951" y="2130429"/>
            <a:ext cx="8420100" cy="1470025"/>
          </a:xfrm>
        </p:spPr>
        <p:txBody>
          <a:bodyPr/>
          <a:lstStyle/>
          <a:p>
            <a:r>
              <a:rPr lang="ko-KR" altLang="en-US"/>
              <a:t>마스터 제목 스타일 편집</a:t>
            </a:r>
          </a:p>
        </p:txBody>
      </p:sp>
      <p:sp>
        <p:nvSpPr>
          <p:cNvPr id="3" name="부제목 2"/>
          <p:cNvSpPr>
            <a:spLocks noGrp="1"/>
          </p:cNvSpPr>
          <p:nvPr>
            <p:ph type="subTitle" idx="1"/>
          </p:nvPr>
        </p:nvSpPr>
        <p:spPr>
          <a:xfrm>
            <a:off x="1485900" y="3886202"/>
            <a:ext cx="6934200" cy="1752601"/>
          </a:xfrm>
        </p:spPr>
        <p:txBody>
          <a:bodyPr/>
          <a:lstStyle>
            <a:lvl1pPr marL="0" indent="0" algn="ctr">
              <a:buNone/>
              <a:defRPr>
                <a:solidFill>
                  <a:schemeClr val="tx1">
                    <a:tint val="75000"/>
                  </a:schemeClr>
                </a:solidFill>
              </a:defRPr>
            </a:lvl1pPr>
            <a:lvl2pPr marL="339619" indent="0" algn="ctr">
              <a:buNone/>
              <a:defRPr>
                <a:solidFill>
                  <a:schemeClr val="tx1">
                    <a:tint val="75000"/>
                  </a:schemeClr>
                </a:solidFill>
              </a:defRPr>
            </a:lvl2pPr>
            <a:lvl3pPr marL="679238" indent="0" algn="ctr">
              <a:buNone/>
              <a:defRPr>
                <a:solidFill>
                  <a:schemeClr val="tx1">
                    <a:tint val="75000"/>
                  </a:schemeClr>
                </a:solidFill>
              </a:defRPr>
            </a:lvl3pPr>
            <a:lvl4pPr marL="1018857" indent="0" algn="ctr">
              <a:buNone/>
              <a:defRPr>
                <a:solidFill>
                  <a:schemeClr val="tx1">
                    <a:tint val="75000"/>
                  </a:schemeClr>
                </a:solidFill>
              </a:defRPr>
            </a:lvl4pPr>
            <a:lvl5pPr marL="1358477" indent="0" algn="ctr">
              <a:buNone/>
              <a:defRPr>
                <a:solidFill>
                  <a:schemeClr val="tx1">
                    <a:tint val="75000"/>
                  </a:schemeClr>
                </a:solidFill>
              </a:defRPr>
            </a:lvl5pPr>
            <a:lvl6pPr marL="1698096" indent="0" algn="ctr">
              <a:buNone/>
              <a:defRPr>
                <a:solidFill>
                  <a:schemeClr val="tx1">
                    <a:tint val="75000"/>
                  </a:schemeClr>
                </a:solidFill>
              </a:defRPr>
            </a:lvl6pPr>
            <a:lvl7pPr marL="2037715" indent="0" algn="ctr">
              <a:buNone/>
              <a:defRPr>
                <a:solidFill>
                  <a:schemeClr val="tx1">
                    <a:tint val="75000"/>
                  </a:schemeClr>
                </a:solidFill>
              </a:defRPr>
            </a:lvl7pPr>
            <a:lvl8pPr marL="2377334" indent="0" algn="ctr">
              <a:buNone/>
              <a:defRPr>
                <a:solidFill>
                  <a:schemeClr val="tx1">
                    <a:tint val="75000"/>
                  </a:schemeClr>
                </a:solidFill>
              </a:defRPr>
            </a:lvl8pPr>
            <a:lvl9pPr marL="2716953"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pPr defTabSz="849048" fontAlgn="auto">
              <a:spcBef>
                <a:spcPts val="0"/>
              </a:spcBef>
              <a:spcAft>
                <a:spcPts val="0"/>
              </a:spcAft>
            </a:pPr>
            <a:fld id="{CED0690B-A57E-4DE3-81B5-3B0A91504032}" type="datetimeFigureOut">
              <a:rPr kumimoji="0" lang="ko-KR" altLang="en-US" smtClean="0">
                <a:solidFill>
                  <a:prstClr val="black">
                    <a:tint val="75000"/>
                  </a:prstClr>
                </a:solidFill>
                <a:latin typeface="맑은 고딕"/>
                <a:ea typeface="맑은 고딕" panose="020B0503020000020004" pitchFamily="50" charset="-127"/>
              </a:rPr>
              <a:pPr defTabSz="849048" fontAlgn="auto">
                <a:spcBef>
                  <a:spcPts val="0"/>
                </a:spcBef>
                <a:spcAft>
                  <a:spcPts val="0"/>
                </a:spcAft>
              </a:pPr>
              <a:t>2021-09-15</a:t>
            </a:fld>
            <a:endParaRPr kumimoji="0" lang="ko-KR" altLang="en-US" dirty="0">
              <a:solidFill>
                <a:prstClr val="black">
                  <a:tint val="75000"/>
                </a:prstClr>
              </a:solidFill>
              <a:latin typeface="맑은 고딕"/>
              <a:ea typeface="맑은 고딕" panose="020B0503020000020004" pitchFamily="50" charset="-127"/>
            </a:endParaRPr>
          </a:p>
        </p:txBody>
      </p:sp>
      <p:sp>
        <p:nvSpPr>
          <p:cNvPr id="5" name="바닥글 개체 틀 4"/>
          <p:cNvSpPr>
            <a:spLocks noGrp="1"/>
          </p:cNvSpPr>
          <p:nvPr>
            <p:ph type="ftr" sz="quarter" idx="11"/>
          </p:nvPr>
        </p:nvSpPr>
        <p:spPr/>
        <p:txBody>
          <a:bodyPr/>
          <a:lstStyle/>
          <a:p>
            <a:pPr defTabSz="849048" fontAlgn="auto">
              <a:spcBef>
                <a:spcPts val="0"/>
              </a:spcBef>
              <a:spcAft>
                <a:spcPts val="0"/>
              </a:spcAft>
            </a:pPr>
            <a:endParaRPr kumimoji="0" lang="ko-KR" altLang="en-US" dirty="0">
              <a:solidFill>
                <a:prstClr val="black">
                  <a:tint val="75000"/>
                </a:prstClr>
              </a:solidFill>
              <a:latin typeface="맑은 고딕"/>
              <a:ea typeface="맑은 고딕" panose="020B0503020000020004" pitchFamily="50" charset="-127"/>
            </a:endParaRPr>
          </a:p>
        </p:txBody>
      </p:sp>
      <p:sp>
        <p:nvSpPr>
          <p:cNvPr id="6" name="슬라이드 번호 개체 틀 5"/>
          <p:cNvSpPr>
            <a:spLocks noGrp="1"/>
          </p:cNvSpPr>
          <p:nvPr>
            <p:ph type="sldNum" sz="quarter" idx="12"/>
          </p:nvPr>
        </p:nvSpPr>
        <p:spPr/>
        <p:txBody>
          <a:bodyPr/>
          <a:lstStyle/>
          <a:p>
            <a:pPr defTabSz="849048" fontAlgn="auto">
              <a:spcBef>
                <a:spcPts val="0"/>
              </a:spcBef>
              <a:spcAft>
                <a:spcPts val="0"/>
              </a:spcAft>
            </a:pPr>
            <a:fld id="{1018B668-D521-42B8-87EB-10D42012605A}" type="slidenum">
              <a:rPr kumimoji="0" lang="ko-KR" altLang="en-US" smtClean="0">
                <a:solidFill>
                  <a:prstClr val="black">
                    <a:tint val="75000"/>
                  </a:prstClr>
                </a:solidFill>
                <a:latin typeface="맑은 고딕"/>
                <a:ea typeface="맑은 고딕" panose="020B0503020000020004" pitchFamily="50" charset="-127"/>
              </a:rPr>
              <a:pPr defTabSz="849048" fontAlgn="auto">
                <a:spcBef>
                  <a:spcPts val="0"/>
                </a:spcBef>
                <a:spcAft>
                  <a:spcPts val="0"/>
                </a:spcAft>
              </a:pPr>
              <a:t>‹#›</a:t>
            </a:fld>
            <a:endParaRPr kumimoji="0" lang="ko-KR" altLang="en-US" dirty="0">
              <a:solidFill>
                <a:prstClr val="black">
                  <a:tint val="75000"/>
                </a:prstClr>
              </a:solidFill>
              <a:latin typeface="맑은 고딕"/>
              <a:ea typeface="맑은 고딕" panose="020B0503020000020004" pitchFamily="50" charset="-127"/>
            </a:endParaRPr>
          </a:p>
        </p:txBody>
      </p:sp>
    </p:spTree>
    <p:extLst>
      <p:ext uri="{BB962C8B-B14F-4D97-AF65-F5344CB8AC3E}">
        <p14:creationId xmlns:p14="http://schemas.microsoft.com/office/powerpoint/2010/main" val="29161094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0" y="6718300"/>
            <a:ext cx="9906000" cy="166688"/>
          </a:xfrm>
          <a:prstGeom prst="rect">
            <a:avLst/>
          </a:prstGeom>
          <a:solidFill>
            <a:srgbClr val="FF0000"/>
          </a:solidFill>
          <a:ln w="9525" algn="ctr">
            <a:solidFill>
              <a:schemeClr val="tx1"/>
            </a:solidFill>
            <a:miter lim="800000"/>
            <a:headEnd/>
            <a:tailEnd/>
          </a:ln>
        </p:spPr>
        <p:txBody>
          <a:bodyPr wrap="none" anchor="ctr"/>
          <a:lstStyle/>
          <a:p>
            <a:endParaRPr lang="en-US" altLang="ko-KR" b="1" i="1" dirty="0">
              <a:solidFill>
                <a:schemeClr val="bg1"/>
              </a:solidFill>
              <a:latin typeface="Times New Roman" pitchFamily="18" charset="0"/>
            </a:endParaRPr>
          </a:p>
        </p:txBody>
      </p:sp>
      <p:sp>
        <p:nvSpPr>
          <p:cNvPr id="1030" name="Rectangle 47"/>
          <p:cNvSpPr>
            <a:spLocks noChangeArrowheads="1"/>
          </p:cNvSpPr>
          <p:nvPr userDrawn="1"/>
        </p:nvSpPr>
        <p:spPr bwMode="auto">
          <a:xfrm>
            <a:off x="0" y="0"/>
            <a:ext cx="200025" cy="6207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50000"/>
              </a:spcBef>
            </a:pPr>
            <a:endParaRPr lang="ko-KR" altLang="en-US" b="1"/>
          </a:p>
        </p:txBody>
      </p:sp>
      <p:sp>
        <p:nvSpPr>
          <p:cNvPr id="1031" name="Line 50"/>
          <p:cNvSpPr>
            <a:spLocks noChangeShapeType="1"/>
          </p:cNvSpPr>
          <p:nvPr userDrawn="1"/>
        </p:nvSpPr>
        <p:spPr bwMode="auto">
          <a:xfrm>
            <a:off x="0" y="620713"/>
            <a:ext cx="9906000"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ko-KR" altLang="en-US"/>
          </a:p>
        </p:txBody>
      </p:sp>
      <p:sp>
        <p:nvSpPr>
          <p:cNvPr id="10" name="Text Box 5"/>
          <p:cNvSpPr txBox="1">
            <a:spLocks noChangeArrowheads="1"/>
          </p:cNvSpPr>
          <p:nvPr userDrawn="1"/>
        </p:nvSpPr>
        <p:spPr bwMode="auto">
          <a:xfrm>
            <a:off x="381000" y="214313"/>
            <a:ext cx="3665538" cy="366712"/>
          </a:xfrm>
          <a:prstGeom prst="rect">
            <a:avLst/>
          </a:prstGeom>
          <a:noFill/>
          <a:ln w="38100" algn="ctr">
            <a:noFill/>
            <a:miter lim="800000"/>
            <a:headEnd/>
            <a:tailEnd/>
          </a:ln>
        </p:spPr>
        <p:txBody>
          <a:bodyPr>
            <a:spAutoFit/>
          </a:bodyPr>
          <a:lstStyle>
            <a:lvl1pPr eaLnBrk="0" hangingPunct="0">
              <a:defRPr kumimoji="1" sz="1400">
                <a:solidFill>
                  <a:schemeClr val="tx1"/>
                </a:solidFill>
                <a:latin typeface="굴림" pitchFamily="50" charset="-127"/>
                <a:ea typeface="굴림" pitchFamily="50" charset="-127"/>
              </a:defRPr>
            </a:lvl1pPr>
            <a:lvl2pPr marL="742950" indent="-285750" eaLnBrk="0" hangingPunct="0">
              <a:defRPr kumimoji="1" sz="1400">
                <a:solidFill>
                  <a:schemeClr val="tx1"/>
                </a:solidFill>
                <a:latin typeface="굴림" pitchFamily="50" charset="-127"/>
                <a:ea typeface="굴림" pitchFamily="50" charset="-127"/>
              </a:defRPr>
            </a:lvl2pPr>
            <a:lvl3pPr marL="1143000" indent="-228600" eaLnBrk="0" hangingPunct="0">
              <a:defRPr kumimoji="1" sz="1400">
                <a:solidFill>
                  <a:schemeClr val="tx1"/>
                </a:solidFill>
                <a:latin typeface="굴림" pitchFamily="50" charset="-127"/>
                <a:ea typeface="굴림" pitchFamily="50" charset="-127"/>
              </a:defRPr>
            </a:lvl3pPr>
            <a:lvl4pPr marL="1600200" indent="-228600" eaLnBrk="0" hangingPunct="0">
              <a:defRPr kumimoji="1" sz="1400">
                <a:solidFill>
                  <a:schemeClr val="tx1"/>
                </a:solidFill>
                <a:latin typeface="굴림" pitchFamily="50" charset="-127"/>
                <a:ea typeface="굴림" pitchFamily="50" charset="-127"/>
              </a:defRPr>
            </a:lvl4pPr>
            <a:lvl5pPr marL="2057400" indent="-228600" eaLnBrk="0" hangingPunct="0">
              <a:defRPr kumimoji="1" sz="1400">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sz="1400">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sz="1400">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sz="1400">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sz="1400">
                <a:solidFill>
                  <a:schemeClr val="tx1"/>
                </a:solidFill>
                <a:latin typeface="굴림" pitchFamily="50" charset="-127"/>
                <a:ea typeface="굴림" pitchFamily="50" charset="-127"/>
              </a:defRPr>
            </a:lvl9pPr>
          </a:lstStyle>
          <a:p>
            <a:pPr eaLnBrk="1" hangingPunct="1">
              <a:spcBef>
                <a:spcPct val="50000"/>
              </a:spcBef>
              <a:buFont typeface="Wingdings" pitchFamily="2" charset="2"/>
              <a:buNone/>
              <a:defRPr/>
            </a:pPr>
            <a:r>
              <a:rPr lang="ko-KR" altLang="en-US" sz="1800" b="1">
                <a:latin typeface="휴먼모음T" pitchFamily="18" charset="-127"/>
                <a:ea typeface="휴먼모음T" pitchFamily="18" charset="-127"/>
              </a:rPr>
              <a:t> </a:t>
            </a:r>
          </a:p>
        </p:txBody>
      </p:sp>
      <p:sp>
        <p:nvSpPr>
          <p:cNvPr id="1033" name="제목 1"/>
          <p:cNvSpPr txBox="1">
            <a:spLocks/>
          </p:cNvSpPr>
          <p:nvPr userDrawn="1"/>
        </p:nvSpPr>
        <p:spPr bwMode="auto">
          <a:xfrm>
            <a:off x="495300" y="188913"/>
            <a:ext cx="4457700" cy="296862"/>
          </a:xfrm>
          <a:prstGeom prst="rect">
            <a:avLst/>
          </a:prstGeom>
          <a:noFill/>
          <a:ln>
            <a:noFill/>
          </a:ln>
        </p:spPr>
        <p:txBody>
          <a:bodyPr/>
          <a:lstStyle>
            <a:lvl1pPr eaLnBrk="0" hangingPunct="0">
              <a:defRPr kumimoji="1" sz="1400">
                <a:solidFill>
                  <a:schemeClr val="tx1"/>
                </a:solidFill>
                <a:latin typeface="굴림" pitchFamily="50" charset="-127"/>
                <a:ea typeface="굴림" pitchFamily="50" charset="-127"/>
              </a:defRPr>
            </a:lvl1pPr>
            <a:lvl2pPr marL="742950" indent="-285750" eaLnBrk="0" hangingPunct="0">
              <a:defRPr kumimoji="1" sz="1400">
                <a:solidFill>
                  <a:schemeClr val="tx1"/>
                </a:solidFill>
                <a:latin typeface="굴림" pitchFamily="50" charset="-127"/>
                <a:ea typeface="굴림" pitchFamily="50" charset="-127"/>
              </a:defRPr>
            </a:lvl2pPr>
            <a:lvl3pPr marL="1143000" indent="-228600" eaLnBrk="0" hangingPunct="0">
              <a:defRPr kumimoji="1" sz="1400">
                <a:solidFill>
                  <a:schemeClr val="tx1"/>
                </a:solidFill>
                <a:latin typeface="굴림" pitchFamily="50" charset="-127"/>
                <a:ea typeface="굴림" pitchFamily="50" charset="-127"/>
              </a:defRPr>
            </a:lvl3pPr>
            <a:lvl4pPr marL="1600200" indent="-228600" eaLnBrk="0" hangingPunct="0">
              <a:defRPr kumimoji="1" sz="1400">
                <a:solidFill>
                  <a:schemeClr val="tx1"/>
                </a:solidFill>
                <a:latin typeface="굴림" pitchFamily="50" charset="-127"/>
                <a:ea typeface="굴림" pitchFamily="50" charset="-127"/>
              </a:defRPr>
            </a:lvl4pPr>
            <a:lvl5pPr marL="2057400" indent="-228600" eaLnBrk="0" hangingPunct="0">
              <a:defRPr kumimoji="1" sz="1400">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sz="1400">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sz="1400">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sz="1400">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sz="1400">
                <a:solidFill>
                  <a:schemeClr val="tx1"/>
                </a:solidFill>
                <a:latin typeface="굴림" pitchFamily="50" charset="-127"/>
                <a:ea typeface="굴림" pitchFamily="50" charset="-127"/>
              </a:defRPr>
            </a:lvl9pPr>
          </a:lstStyle>
          <a:p>
            <a:pPr>
              <a:defRPr/>
            </a:pPr>
            <a:endParaRPr lang="ko-KR" altLang="en-US" sz="1800" b="1" dirty="0">
              <a:solidFill>
                <a:srgbClr val="0070C0"/>
              </a:solidFill>
              <a:latin typeface="HY헤드라인M" pitchFamily="18" charset="-127"/>
              <a:ea typeface="HY헤드라인M" pitchFamily="18" charset="-127"/>
            </a:endParaRPr>
          </a:p>
        </p:txBody>
      </p:sp>
    </p:spTree>
  </p:cSld>
  <p:clrMap bg1="lt1" tx1="dk1" bg2="lt2" tx2="dk2" accent1="accent1" accent2="accent2" accent3="accent3" accent4="accent4" accent5="accent5" accent6="accent6" hlink="hlink" folHlink="folHlink"/>
  <p:sldLayoutIdLst>
    <p:sldLayoutId id="2147485195" r:id="rId1"/>
    <p:sldLayoutId id="2147485196" r:id="rId2"/>
    <p:sldLayoutId id="2147485198" r:id="rId3"/>
    <p:sldLayoutId id="2147485201" r:id="rId4"/>
    <p:sldLayoutId id="2147485202" r:id="rId5"/>
  </p:sldLayoutIdLst>
  <p:hf sldNum="0" hdr="0" ftr="0"/>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2pPr>
      <a:lvl3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3pPr>
      <a:lvl4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4pPr>
      <a:lvl5pPr algn="ctr" rtl="0" eaLnBrk="0" fontAlgn="base" latinLnBrk="1" hangingPunct="0">
        <a:spcBef>
          <a:spcPct val="0"/>
        </a:spcBef>
        <a:spcAft>
          <a:spcPct val="0"/>
        </a:spcAft>
        <a:defRPr kumimoji="1" sz="4400">
          <a:solidFill>
            <a:schemeClr val="tx2"/>
          </a:solidFill>
          <a:latin typeface="Georgia" pitchFamily="18" charset="0"/>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6.w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직사각형 6"/>
          <p:cNvSpPr/>
          <p:nvPr/>
        </p:nvSpPr>
        <p:spPr>
          <a:xfrm>
            <a:off x="344488" y="2060848"/>
            <a:ext cx="4143672" cy="1077218"/>
          </a:xfrm>
          <a:prstGeom prst="rect">
            <a:avLst/>
          </a:prstGeom>
        </p:spPr>
        <p:txBody>
          <a:bodyPr wrap="square">
            <a:spAutoFit/>
          </a:bodyPr>
          <a:lstStyle/>
          <a:p>
            <a:r>
              <a:rPr lang="en-US" altLang="ko-KR" sz="3200" b="1" dirty="0">
                <a:solidFill>
                  <a:schemeClr val="bg1"/>
                </a:solidFill>
                <a:latin typeface="Arial" panose="020B0604020202020204" pitchFamily="34" charset="0"/>
                <a:cs typeface="Arial" panose="020B0604020202020204" pitchFamily="34" charset="0"/>
              </a:rPr>
              <a:t>General Balance Plant Based MSM</a:t>
            </a:r>
            <a:endParaRPr lang="ko-KR" altLang="en-US" sz="3200" b="1"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그림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0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Box 11"/>
          <p:cNvSpPr txBox="1">
            <a:spLocks noChangeArrowheads="1"/>
          </p:cNvSpPr>
          <p:nvPr/>
        </p:nvSpPr>
        <p:spPr bwMode="auto">
          <a:xfrm>
            <a:off x="525462" y="186532"/>
            <a:ext cx="84599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r>
              <a:rPr lang="en-US" altLang="ko-KR" sz="2400" dirty="0">
                <a:solidFill>
                  <a:schemeClr val="bg1"/>
                </a:solidFill>
                <a:latin typeface="Arial" panose="020B0604020202020204" pitchFamily="34" charset="0"/>
                <a:cs typeface="Arial" panose="020B0604020202020204" pitchFamily="34" charset="0"/>
              </a:rPr>
              <a:t>Advertising Laws Regarding Dietary Supplements</a:t>
            </a:r>
          </a:p>
        </p:txBody>
      </p:sp>
      <p:sp>
        <p:nvSpPr>
          <p:cNvPr id="6149" name="TextBox 20"/>
          <p:cNvSpPr txBox="1">
            <a:spLocks noChangeArrowheads="1"/>
          </p:cNvSpPr>
          <p:nvPr/>
        </p:nvSpPr>
        <p:spPr bwMode="auto">
          <a:xfrm>
            <a:off x="344488" y="6308725"/>
            <a:ext cx="8856662" cy="27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pPr>
              <a:lnSpc>
                <a:spcPct val="150000"/>
              </a:lnSpc>
            </a:pPr>
            <a:r>
              <a:rPr lang="en-US" altLang="ko-KR" sz="900" dirty="0">
                <a:latin typeface="맑은 고딕" panose="020B0503020000020004" pitchFamily="50" charset="-127"/>
                <a:ea typeface="맑은 고딕" panose="020B0503020000020004" pitchFamily="50" charset="-127"/>
              </a:rPr>
              <a:t>[Source] MFDS Policy Info “Food Advertising Guideline”</a:t>
            </a:r>
          </a:p>
        </p:txBody>
      </p:sp>
      <p:sp>
        <p:nvSpPr>
          <p:cNvPr id="6150" name="TextBox 10"/>
          <p:cNvSpPr txBox="1">
            <a:spLocks noChangeArrowheads="1"/>
          </p:cNvSpPr>
          <p:nvPr/>
        </p:nvSpPr>
        <p:spPr bwMode="auto">
          <a:xfrm>
            <a:off x="525462" y="912997"/>
            <a:ext cx="62642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r>
              <a:rPr lang="en-US" altLang="ko-KR" sz="1600" b="1" dirty="0">
                <a:latin typeface="Arial" panose="020B0604020202020204" pitchFamily="34" charset="0"/>
                <a:ea typeface="맑은 고딕" panose="020B0503020000020004" pitchFamily="50" charset="-127"/>
                <a:cs typeface="Arial" panose="020B0604020202020204" pitchFamily="34" charset="0"/>
              </a:rPr>
              <a:t>GCOOP </a:t>
            </a:r>
            <a:r>
              <a:rPr lang="en-US" altLang="ko-KR" sz="1600" dirty="0">
                <a:latin typeface="Arial" panose="020B0604020202020204" pitchFamily="34" charset="0"/>
                <a:ea typeface="맑은 고딕" panose="020B0503020000020004" pitchFamily="50" charset="-127"/>
                <a:cs typeface="Arial" panose="020B0604020202020204" pitchFamily="34" charset="0"/>
              </a:rPr>
              <a:t>strives to ensure that members are not mislead through unlawful or deceptive advertising methods. </a:t>
            </a:r>
          </a:p>
          <a:p>
            <a:endParaRPr lang="en-US" altLang="ko-KR" sz="1600" dirty="0">
              <a:latin typeface="Arial" panose="020B0604020202020204" pitchFamily="34" charset="0"/>
              <a:ea typeface="맑은 고딕" panose="020B0503020000020004" pitchFamily="50" charset="-127"/>
              <a:cs typeface="Arial" panose="020B0604020202020204" pitchFamily="34" charset="0"/>
            </a:endParaRPr>
          </a:p>
          <a:p>
            <a:r>
              <a:rPr lang="en-US" altLang="ko-KR" sz="1600" dirty="0">
                <a:latin typeface="Arial" panose="020B0604020202020204" pitchFamily="34" charset="0"/>
                <a:ea typeface="맑은 고딕" panose="020B0503020000020004" pitchFamily="50" charset="-127"/>
                <a:cs typeface="Arial" panose="020B0604020202020204" pitchFamily="34" charset="0"/>
              </a:rPr>
              <a:t>We ask for your cooperation in this matter. Please refer to the guidance below to avoid unlawful or deceptive advertising methods. </a:t>
            </a:r>
            <a:endParaRPr lang="en-US" altLang="ko-KR" sz="1600" dirty="0">
              <a:solidFill>
                <a:srgbClr val="FF0000"/>
              </a:solidFill>
              <a:latin typeface="Arial" panose="020B0604020202020204" pitchFamily="34" charset="0"/>
              <a:ea typeface="맑은 고딕" panose="020B0503020000020004" pitchFamily="50" charset="-127"/>
              <a:cs typeface="Arial" panose="020B0604020202020204" pitchFamily="34" charset="0"/>
            </a:endParaRPr>
          </a:p>
        </p:txBody>
      </p:sp>
      <p:sp>
        <p:nvSpPr>
          <p:cNvPr id="34823" name="TextBox 9"/>
          <p:cNvSpPr txBox="1">
            <a:spLocks noChangeArrowheads="1"/>
          </p:cNvSpPr>
          <p:nvPr/>
        </p:nvSpPr>
        <p:spPr bwMode="auto">
          <a:xfrm>
            <a:off x="0" y="2132856"/>
            <a:ext cx="9906000" cy="346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pPr>
              <a:lnSpc>
                <a:spcPct val="150000"/>
              </a:lnSpc>
              <a:buFontTx/>
              <a:buAutoNum type="arabicPeriod"/>
            </a:pPr>
            <a:endParaRPr lang="ko-KR" altLang="en-US" dirty="0">
              <a:latin typeface="Arial" panose="020B0604020202020204" pitchFamily="34" charset="0"/>
              <a:ea typeface="맑은 고딕" panose="020B0503020000020004" pitchFamily="50" charset="-127"/>
              <a:cs typeface="Arial" panose="020B0604020202020204" pitchFamily="34" charset="0"/>
            </a:endParaRPr>
          </a:p>
          <a:p>
            <a:pPr>
              <a:lnSpc>
                <a:spcPct val="150000"/>
              </a:lnSpc>
              <a:buFontTx/>
              <a:buAutoNum type="arabicPeriod"/>
            </a:pPr>
            <a:r>
              <a:rPr lang="en-US" altLang="ko-KR" sz="1200" dirty="0">
                <a:latin typeface="Arial" panose="020B0604020202020204" pitchFamily="34" charset="0"/>
                <a:ea typeface="맑은 고딕" panose="020B0503020000020004" pitchFamily="50" charset="-127"/>
                <a:cs typeface="Arial" panose="020B0604020202020204" pitchFamily="34" charset="0"/>
              </a:rPr>
              <a:t>Labels or advertisements that may be perceived as effective in the prevention or treatment of disease.</a:t>
            </a:r>
          </a:p>
          <a:p>
            <a:pPr>
              <a:lnSpc>
                <a:spcPct val="150000"/>
              </a:lnSpc>
              <a:buFontTx/>
              <a:buAutoNum type="arabicPeriod"/>
            </a:pPr>
            <a:r>
              <a:rPr lang="en-US" sz="1200" dirty="0">
                <a:latin typeface="Arial" panose="020B0604020202020204" pitchFamily="34" charset="0"/>
                <a:ea typeface="맑은 고딕" panose="020B0503020000020004" pitchFamily="50" charset="-127"/>
                <a:cs typeface="Arial" panose="020B0604020202020204" pitchFamily="34" charset="0"/>
              </a:rPr>
              <a:t>Labels or advertisements that may mislead consumers to recognize foods or dietary supplements as drugs.</a:t>
            </a:r>
          </a:p>
          <a:p>
            <a:pPr>
              <a:lnSpc>
                <a:spcPct val="150000"/>
              </a:lnSpc>
              <a:buFontTx/>
              <a:buAutoNum type="arabicPeriod"/>
            </a:pPr>
            <a:r>
              <a:rPr lang="en-US" sz="1200" dirty="0">
                <a:latin typeface="Arial" panose="020B0604020202020204" pitchFamily="34" charset="0"/>
                <a:ea typeface="맑은 고딕" panose="020B0503020000020004" pitchFamily="50" charset="-127"/>
                <a:cs typeface="Arial" panose="020B0604020202020204" pitchFamily="34" charset="0"/>
              </a:rPr>
              <a:t>Labels or advertisements that may mislead consumers to recognize products that are not dietary supplements as dietary supple-</a:t>
            </a:r>
            <a:r>
              <a:rPr lang="en-US" sz="1200" dirty="0" err="1">
                <a:latin typeface="Arial" panose="020B0604020202020204" pitchFamily="34" charset="0"/>
                <a:ea typeface="맑은 고딕" panose="020B0503020000020004" pitchFamily="50" charset="-127"/>
                <a:cs typeface="Arial" panose="020B0604020202020204" pitchFamily="34" charset="0"/>
              </a:rPr>
              <a:t>ments</a:t>
            </a:r>
            <a:r>
              <a:rPr lang="en-US" sz="1200" dirty="0">
                <a:latin typeface="Arial" panose="020B0604020202020204" pitchFamily="34" charset="0"/>
                <a:ea typeface="맑은 고딕" panose="020B0503020000020004" pitchFamily="50" charset="-127"/>
                <a:cs typeface="Arial" panose="020B0604020202020204" pitchFamily="34" charset="0"/>
              </a:rPr>
              <a:t>. </a:t>
            </a:r>
          </a:p>
          <a:p>
            <a:pPr>
              <a:lnSpc>
                <a:spcPct val="150000"/>
              </a:lnSpc>
              <a:buFontTx/>
              <a:buAutoNum type="arabicPeriod"/>
            </a:pPr>
            <a:r>
              <a:rPr lang="en-US" sz="1200" dirty="0">
                <a:latin typeface="Arial" panose="020B0604020202020204" pitchFamily="34" charset="0"/>
                <a:ea typeface="맑은 고딕" panose="020B0503020000020004" pitchFamily="50" charset="-127"/>
                <a:cs typeface="Arial" panose="020B0604020202020204" pitchFamily="34" charset="0"/>
              </a:rPr>
              <a:t>False or exaggerated statements and or signage/markings/logos. </a:t>
            </a:r>
          </a:p>
          <a:p>
            <a:pPr>
              <a:lnSpc>
                <a:spcPct val="150000"/>
              </a:lnSpc>
              <a:buFontTx/>
              <a:buAutoNum type="arabicPeriod"/>
            </a:pPr>
            <a:r>
              <a:rPr lang="en-US" sz="1200" dirty="0">
                <a:latin typeface="Arial" panose="020B0604020202020204" pitchFamily="34" charset="0"/>
                <a:ea typeface="맑은 고딕" panose="020B0503020000020004" pitchFamily="50" charset="-127"/>
                <a:cs typeface="Arial" panose="020B0604020202020204" pitchFamily="34" charset="0"/>
              </a:rPr>
              <a:t>Misleading statements and or signage/markings/logos. </a:t>
            </a:r>
          </a:p>
          <a:p>
            <a:pPr>
              <a:lnSpc>
                <a:spcPct val="150000"/>
              </a:lnSpc>
              <a:buFontTx/>
              <a:buAutoNum type="arabicPeriod"/>
            </a:pPr>
            <a:r>
              <a:rPr lang="en-US" sz="1200" dirty="0">
                <a:latin typeface="Arial" panose="020B0604020202020204" pitchFamily="34" charset="0"/>
                <a:ea typeface="맑은 고딕" panose="020B0503020000020004" pitchFamily="50" charset="-127"/>
                <a:cs typeface="Arial" panose="020B0604020202020204" pitchFamily="34" charset="0"/>
              </a:rPr>
              <a:t>Advertising against other companies or their products.</a:t>
            </a:r>
          </a:p>
          <a:p>
            <a:pPr>
              <a:lnSpc>
                <a:spcPct val="150000"/>
              </a:lnSpc>
              <a:buFontTx/>
              <a:buAutoNum type="arabicPeriod"/>
            </a:pPr>
            <a:r>
              <a:rPr lang="en-US" sz="1200" dirty="0">
                <a:latin typeface="Arial" panose="020B0604020202020204" pitchFamily="34" charset="0"/>
                <a:ea typeface="맑은 고딕" panose="020B0503020000020004" pitchFamily="50" charset="-127"/>
                <a:cs typeface="Arial" panose="020B0604020202020204" pitchFamily="34" charset="0"/>
              </a:rPr>
              <a:t>Unfairly comparing one’s own products against another sales force member or their products without objective factual evidence.</a:t>
            </a:r>
          </a:p>
          <a:p>
            <a:pPr>
              <a:lnSpc>
                <a:spcPct val="150000"/>
              </a:lnSpc>
              <a:buFontTx/>
              <a:buAutoNum type="arabicPeriod"/>
            </a:pPr>
            <a:r>
              <a:rPr lang="en-US" sz="1200" dirty="0">
                <a:latin typeface="Arial" panose="020B0604020202020204" pitchFamily="34" charset="0"/>
                <a:ea typeface="맑은 고딕" panose="020B0503020000020004" pitchFamily="50" charset="-127"/>
                <a:cs typeface="Arial" panose="020B0604020202020204" pitchFamily="34" charset="0"/>
              </a:rPr>
              <a:t>Using unlawful or deceptive representations to encourage and solicit consumers and or using obscene language that significantly infringes public morals or social ethics.</a:t>
            </a:r>
          </a:p>
          <a:p>
            <a:pPr>
              <a:lnSpc>
                <a:spcPct val="150000"/>
              </a:lnSpc>
              <a:buFontTx/>
              <a:buAutoNum type="arabicPeriod"/>
            </a:pPr>
            <a:r>
              <a:rPr lang="en-US" sz="1200" dirty="0">
                <a:latin typeface="Arial" panose="020B0604020202020204" pitchFamily="34" charset="0"/>
                <a:ea typeface="맑은 고딕" panose="020B0503020000020004" pitchFamily="50" charset="-127"/>
                <a:cs typeface="Arial" panose="020B0604020202020204" pitchFamily="34" charset="0"/>
              </a:rPr>
              <a:t>Advertising methods that are noncompliant to or in violation of regulations for business participants (manufacturing facilities, expiration dates, encouraging unethical methods)</a:t>
            </a:r>
            <a:endParaRPr lang="en-US" altLang="ko-KR" sz="1200" dirty="0">
              <a:latin typeface="Arial" panose="020B0604020202020204" pitchFamily="34" charset="0"/>
              <a:ea typeface="맑은 고딕" panose="020B0503020000020004" pitchFamily="50" charset="-127"/>
              <a:cs typeface="Arial" panose="020B0604020202020204" pitchFamily="34" charset="0"/>
            </a:endParaRPr>
          </a:p>
        </p:txBody>
      </p:sp>
    </p:spTree>
    <p:extLst>
      <p:ext uri="{BB962C8B-B14F-4D97-AF65-F5344CB8AC3E}">
        <p14:creationId xmlns:p14="http://schemas.microsoft.com/office/powerpoint/2010/main" val="3756376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3" cstate="print">
            <a:extLst>
              <a:ext uri="{28A0092B-C50C-407E-A947-70E740481C1C}">
                <a14:useLocalDpi xmlns:a14="http://schemas.microsoft.com/office/drawing/2010/main" val="0"/>
              </a:ext>
            </a:extLst>
          </a:blip>
          <a:srcRect l="11938" r="11938"/>
          <a:stretch/>
        </p:blipFill>
        <p:spPr>
          <a:xfrm>
            <a:off x="5313040" y="0"/>
            <a:ext cx="4176464" cy="6858000"/>
          </a:xfrm>
          <a:prstGeom prst="rect">
            <a:avLst/>
          </a:prstGeom>
        </p:spPr>
      </p:pic>
      <p:sp>
        <p:nvSpPr>
          <p:cNvPr id="20" name="TextBox 19"/>
          <p:cNvSpPr txBox="1"/>
          <p:nvPr/>
        </p:nvSpPr>
        <p:spPr>
          <a:xfrm>
            <a:off x="499922" y="548680"/>
            <a:ext cx="2508862"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Health Information</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4" name="그림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914" y="1300170"/>
            <a:ext cx="4108054" cy="1509710"/>
          </a:xfrm>
          <a:prstGeom prst="rect">
            <a:avLst/>
          </a:prstGeom>
        </p:spPr>
      </p:pic>
      <p:sp>
        <p:nvSpPr>
          <p:cNvPr id="15" name="TextBox 14"/>
          <p:cNvSpPr txBox="1"/>
          <p:nvPr/>
        </p:nvSpPr>
        <p:spPr>
          <a:xfrm>
            <a:off x="506262" y="2867398"/>
            <a:ext cx="4386105" cy="374205"/>
          </a:xfrm>
          <a:prstGeom prst="rect">
            <a:avLst/>
          </a:prstGeom>
          <a:noFill/>
        </p:spPr>
        <p:txBody>
          <a:bodyPr wrap="square" rtlCol="0">
            <a:spAutoFit/>
          </a:bodyPr>
          <a:lstStyle>
            <a:defPPr>
              <a:defRPr lang="ko-KR"/>
            </a:defPPr>
            <a:lvl1pPr marL="171450" indent="-171450" algn="just">
              <a:lnSpc>
                <a:spcPct val="120000"/>
              </a:lnSpc>
              <a:buFont typeface="Arial" panose="020B0604020202020204" pitchFamily="34" charset="0"/>
              <a:buChar char="•"/>
              <a:defRPr sz="1000" b="1">
                <a:solidFill>
                  <a:schemeClr val="bg2">
                    <a:lumMod val="75000"/>
                  </a:schemeClr>
                </a:solidFill>
                <a:latin typeface="맑은 고딕" panose="020B0503020000020004" pitchFamily="50" charset="-127"/>
                <a:ea typeface="맑은 고딕" panose="020B0503020000020004" pitchFamily="50" charset="-127"/>
              </a:defRPr>
            </a:lvl1pPr>
          </a:lstStyle>
          <a:p>
            <a:pPr marL="0" indent="0" algn="l">
              <a:buNone/>
            </a:pPr>
            <a:r>
              <a:rPr lang="en-US" altLang="ko-KR" sz="800" b="0" dirty="0">
                <a:latin typeface="Arial" panose="020B0604020202020204" pitchFamily="34" charset="0"/>
                <a:cs typeface="Arial" panose="020B0604020202020204" pitchFamily="34" charset="0"/>
              </a:rPr>
              <a:t>The number of patients with arthritis in South Korea has increased by 40% over 10 years, and in 2015 it reached a total of 611,478 people. Approximately 1 in 8 suffers from arthritis. </a:t>
            </a:r>
          </a:p>
        </p:txBody>
      </p:sp>
      <p:sp>
        <p:nvSpPr>
          <p:cNvPr id="16" name="TextBox 15"/>
          <p:cNvSpPr txBox="1"/>
          <p:nvPr/>
        </p:nvSpPr>
        <p:spPr>
          <a:xfrm>
            <a:off x="506262" y="1032738"/>
            <a:ext cx="4386105" cy="276999"/>
          </a:xfrm>
          <a:prstGeom prst="rect">
            <a:avLst/>
          </a:prstGeom>
          <a:noFill/>
        </p:spPr>
        <p:txBody>
          <a:bodyPr wrap="square" rtlCol="0">
            <a:spAutoFit/>
          </a:bodyPr>
          <a:lstStyle>
            <a:defPPr>
              <a:defRPr lang="ko-KR"/>
            </a:defPPr>
            <a:lvl1pPr marL="0" indent="0" algn="just">
              <a:lnSpc>
                <a:spcPct val="120000"/>
              </a:lnSpc>
              <a:buFont typeface="Arial" panose="020B0604020202020204" pitchFamily="34" charset="0"/>
              <a:buNone/>
              <a:defRPr sz="1000" b="0">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b="1" dirty="0">
                <a:latin typeface="Arial" panose="020B0604020202020204" pitchFamily="34" charset="0"/>
                <a:cs typeface="Arial" panose="020B0604020202020204" pitchFamily="34" charset="0"/>
              </a:rPr>
              <a:t>[Arthritis Patient Trends in South Korea]</a:t>
            </a:r>
          </a:p>
        </p:txBody>
      </p:sp>
      <p:pic>
        <p:nvPicPr>
          <p:cNvPr id="7" name="그림 6"/>
          <p:cNvPicPr>
            <a:picLocks noChangeAspect="1"/>
          </p:cNvPicPr>
          <p:nvPr/>
        </p:nvPicPr>
        <p:blipFill>
          <a:blip r:embed="rId5"/>
          <a:stretch>
            <a:fillRect/>
          </a:stretch>
        </p:blipFill>
        <p:spPr>
          <a:xfrm>
            <a:off x="499922" y="3258893"/>
            <a:ext cx="4320000" cy="2217295"/>
          </a:xfrm>
          <a:prstGeom prst="rect">
            <a:avLst/>
          </a:prstGeom>
        </p:spPr>
      </p:pic>
      <p:sp>
        <p:nvSpPr>
          <p:cNvPr id="13" name="TextBox 12"/>
          <p:cNvSpPr txBox="1"/>
          <p:nvPr/>
        </p:nvSpPr>
        <p:spPr>
          <a:xfrm>
            <a:off x="189232" y="5435815"/>
            <a:ext cx="4763768" cy="1089529"/>
          </a:xfrm>
          <a:prstGeom prst="rect">
            <a:avLst/>
          </a:prstGeom>
          <a:noFill/>
        </p:spPr>
        <p:txBody>
          <a:bodyPr wrap="square" rtlCol="0">
            <a:spAutoFit/>
          </a:bodyPr>
          <a:lstStyle>
            <a:defPPr>
              <a:defRPr lang="ko-KR"/>
            </a:defPPr>
            <a:lvl1pPr marL="171450" indent="-171450" algn="just">
              <a:lnSpc>
                <a:spcPct val="120000"/>
              </a:lnSpc>
              <a:buFont typeface="Arial" panose="020B0604020202020204" pitchFamily="34" charset="0"/>
              <a:buChar char="•"/>
              <a:defRPr sz="1000" b="1">
                <a:solidFill>
                  <a:schemeClr val="bg2">
                    <a:lumMod val="75000"/>
                  </a:schemeClr>
                </a:solidFill>
                <a:latin typeface="맑은 고딕" panose="020B0503020000020004" pitchFamily="50" charset="-127"/>
                <a:ea typeface="맑은 고딕" panose="020B0503020000020004" pitchFamily="50" charset="-127"/>
              </a:defRPr>
            </a:lvl1pPr>
          </a:lstStyle>
          <a:p>
            <a:pPr marL="0" indent="0">
              <a:buNone/>
            </a:pPr>
            <a:r>
              <a:rPr lang="en-US" sz="900" b="0" dirty="0">
                <a:latin typeface="Arial" panose="020B0604020202020204" pitchFamily="34" charset="0"/>
                <a:cs typeface="Arial" panose="020B0604020202020204" pitchFamily="34" charset="0"/>
              </a:rPr>
              <a:t>According to the Health Insurance Review and Assessment Service, patients in their 60s showed the highest distribution among the patients who received osteoarthritis treatment in 2016 with 1.1 million patients. As compared to 2012 the growth rate was 43.7% for those 80 years of age or more, 17.2% for patients in their 60’s and patients in their 20’s increased from </a:t>
            </a:r>
            <a:r>
              <a:rPr lang="en-US" altLang="ko-KR" sz="900" b="0" dirty="0">
                <a:latin typeface="Arial" panose="020B0604020202020204" pitchFamily="34" charset="0"/>
                <a:cs typeface="Arial" panose="020B0604020202020204" pitchFamily="34" charset="0"/>
              </a:rPr>
              <a:t>56,977 to 65,418 resulting in an 14.8% increase. </a:t>
            </a:r>
            <a:r>
              <a:rPr lang="en-US" sz="900" b="0" dirty="0">
                <a:latin typeface="Arial" panose="020B0604020202020204" pitchFamily="34" charset="0"/>
                <a:cs typeface="Arial" panose="020B0604020202020204" pitchFamily="34" charset="0"/>
              </a:rPr>
              <a:t>These growth rates are much higher than the growth rate of teenage patients (1.5%) as well as patients in their 30’s (1.0%).</a:t>
            </a:r>
            <a:endParaRPr lang="en-US" altLang="ko-KR" sz="900" b="0" dirty="0">
              <a:latin typeface="Arial" panose="020B0604020202020204" pitchFamily="34" charset="0"/>
              <a:cs typeface="Arial" panose="020B0604020202020204" pitchFamily="34" charset="0"/>
            </a:endParaRPr>
          </a:p>
        </p:txBody>
      </p:sp>
      <p:pic>
        <p:nvPicPr>
          <p:cNvPr id="3" name="그림 2"/>
          <p:cNvPicPr>
            <a:picLocks noChangeAspect="1"/>
          </p:cNvPicPr>
          <p:nvPr/>
        </p:nvPicPr>
        <p:blipFill rotWithShape="1">
          <a:blip r:embed="rId6" cstate="print">
            <a:extLst>
              <a:ext uri="{28A0092B-C50C-407E-A947-70E740481C1C}">
                <a14:useLocalDpi xmlns:a14="http://schemas.microsoft.com/office/drawing/2010/main" val="0"/>
              </a:ext>
            </a:extLst>
          </a:blip>
          <a:srcRect l="687" r="687"/>
          <a:stretch/>
        </p:blipFill>
        <p:spPr>
          <a:xfrm>
            <a:off x="5313040" y="0"/>
            <a:ext cx="4176464" cy="6858000"/>
          </a:xfrm>
          <a:prstGeom prst="rect">
            <a:avLst/>
          </a:prstGeom>
          <a:ln>
            <a:noFill/>
          </a:ln>
        </p:spPr>
      </p:pic>
      <p:sp>
        <p:nvSpPr>
          <p:cNvPr id="12" name="TextBox 11">
            <a:extLst>
              <a:ext uri="{FF2B5EF4-FFF2-40B4-BE49-F238E27FC236}">
                <a16:creationId xmlns:a16="http://schemas.microsoft.com/office/drawing/2014/main" id="{BD77B393-9AA2-4DE3-8CBC-F1C4DBC80D8A}"/>
              </a:ext>
            </a:extLst>
          </p:cNvPr>
          <p:cNvSpPr txBox="1"/>
          <p:nvPr/>
        </p:nvSpPr>
        <p:spPr>
          <a:xfrm>
            <a:off x="694301" y="6459433"/>
            <a:ext cx="4010026" cy="353943"/>
          </a:xfrm>
          <a:prstGeom prst="rect">
            <a:avLst/>
          </a:prstGeom>
          <a:noFill/>
        </p:spPr>
        <p:txBody>
          <a:bodyPr wrap="square">
            <a:spAutoFit/>
          </a:bodyPr>
          <a:lstStyle/>
          <a:p>
            <a:r>
              <a:rPr lang="en-US" sz="850" dirty="0">
                <a:solidFill>
                  <a:schemeClr val="bg1">
                    <a:lumMod val="65000"/>
                  </a:schemeClr>
                </a:solidFill>
                <a:latin typeface="Arial" panose="020B0604020202020204" pitchFamily="34" charset="0"/>
                <a:cs typeface="Arial" panose="020B0604020202020204" pitchFamily="34" charset="0"/>
              </a:rPr>
              <a:t>* The information above is based on outsourced studies and may not be directly related to the products of our company.</a:t>
            </a:r>
          </a:p>
        </p:txBody>
      </p:sp>
      <p:pic>
        <p:nvPicPr>
          <p:cNvPr id="18" name="Picture 17">
            <a:extLst>
              <a:ext uri="{FF2B5EF4-FFF2-40B4-BE49-F238E27FC236}">
                <a16:creationId xmlns:a16="http://schemas.microsoft.com/office/drawing/2014/main" id="{DEF13FF4-CDE8-7540-9266-821681891DE1}"/>
              </a:ext>
            </a:extLst>
          </p:cNvPr>
          <p:cNvPicPr>
            <a:picLocks noChangeAspect="1"/>
          </p:cNvPicPr>
          <p:nvPr/>
        </p:nvPicPr>
        <p:blipFill>
          <a:blip r:embed="rId7"/>
          <a:stretch>
            <a:fillRect/>
          </a:stretch>
        </p:blipFill>
        <p:spPr>
          <a:xfrm>
            <a:off x="556915" y="1322016"/>
            <a:ext cx="4108054" cy="1509710"/>
          </a:xfrm>
          <a:prstGeom prst="rect">
            <a:avLst/>
          </a:prstGeom>
        </p:spPr>
      </p:pic>
      <p:pic>
        <p:nvPicPr>
          <p:cNvPr id="19" name="Picture 18">
            <a:extLst>
              <a:ext uri="{FF2B5EF4-FFF2-40B4-BE49-F238E27FC236}">
                <a16:creationId xmlns:a16="http://schemas.microsoft.com/office/drawing/2014/main" id="{6B6DDDBA-CDF2-7E4E-957D-7502485B0528}"/>
              </a:ext>
            </a:extLst>
          </p:cNvPr>
          <p:cNvPicPr>
            <a:picLocks noChangeAspect="1"/>
          </p:cNvPicPr>
          <p:nvPr/>
        </p:nvPicPr>
        <p:blipFill>
          <a:blip r:embed="rId8"/>
          <a:stretch>
            <a:fillRect/>
          </a:stretch>
        </p:blipFill>
        <p:spPr>
          <a:xfrm>
            <a:off x="512587" y="3272176"/>
            <a:ext cx="4440413" cy="2217295"/>
          </a:xfrm>
          <a:prstGeom prst="rect">
            <a:avLst/>
          </a:prstGeom>
        </p:spPr>
      </p:pic>
      <p:sp>
        <p:nvSpPr>
          <p:cNvPr id="21" name="TextBox 20">
            <a:extLst>
              <a:ext uri="{FF2B5EF4-FFF2-40B4-BE49-F238E27FC236}">
                <a16:creationId xmlns:a16="http://schemas.microsoft.com/office/drawing/2014/main" id="{9D687FC3-2785-4942-98E5-503AD6294E20}"/>
              </a:ext>
            </a:extLst>
          </p:cNvPr>
          <p:cNvSpPr txBox="1"/>
          <p:nvPr/>
        </p:nvSpPr>
        <p:spPr>
          <a:xfrm>
            <a:off x="422879" y="3242219"/>
            <a:ext cx="4386105" cy="242118"/>
          </a:xfrm>
          <a:prstGeom prst="rect">
            <a:avLst/>
          </a:prstGeom>
          <a:noFill/>
        </p:spPr>
        <p:txBody>
          <a:bodyPr wrap="square" rtlCol="0">
            <a:spAutoFit/>
          </a:bodyPr>
          <a:lstStyle>
            <a:defPPr>
              <a:defRPr lang="ko-KR"/>
            </a:defPPr>
            <a:lvl1pPr marL="0" indent="0" algn="just">
              <a:lnSpc>
                <a:spcPct val="120000"/>
              </a:lnSpc>
              <a:buFont typeface="Arial" panose="020B0604020202020204" pitchFamily="34" charset="0"/>
              <a:buNone/>
              <a:defRPr sz="1000" b="0">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sz="900" b="1" dirty="0"/>
              <a:t>[Osteoarthritis Patient Trends by Age for 5 Years]</a:t>
            </a:r>
          </a:p>
        </p:txBody>
      </p:sp>
    </p:spTree>
    <p:extLst>
      <p:ext uri="{BB962C8B-B14F-4D97-AF65-F5344CB8AC3E}">
        <p14:creationId xmlns:p14="http://schemas.microsoft.com/office/powerpoint/2010/main" val="2068741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3" cstate="print">
            <a:extLst>
              <a:ext uri="{28A0092B-C50C-407E-A947-70E740481C1C}">
                <a14:useLocalDpi xmlns:a14="http://schemas.microsoft.com/office/drawing/2010/main" val="0"/>
              </a:ext>
            </a:extLst>
          </a:blip>
          <a:srcRect l="11938" r="11938"/>
          <a:stretch/>
        </p:blipFill>
        <p:spPr>
          <a:xfrm>
            <a:off x="5313040" y="0"/>
            <a:ext cx="4176464" cy="6858000"/>
          </a:xfrm>
          <a:prstGeom prst="rect">
            <a:avLst/>
          </a:prstGeom>
        </p:spPr>
      </p:pic>
      <p:sp>
        <p:nvSpPr>
          <p:cNvPr id="20" name="TextBox 19"/>
          <p:cNvSpPr txBox="1"/>
          <p:nvPr/>
        </p:nvSpPr>
        <p:spPr>
          <a:xfrm>
            <a:off x="499922" y="548680"/>
            <a:ext cx="2580870"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Health Information</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2" name="TextBox 11"/>
          <p:cNvSpPr txBox="1"/>
          <p:nvPr/>
        </p:nvSpPr>
        <p:spPr>
          <a:xfrm>
            <a:off x="506262" y="1295861"/>
            <a:ext cx="4386105" cy="1443152"/>
          </a:xfrm>
          <a:prstGeom prst="rect">
            <a:avLst/>
          </a:prstGeom>
          <a:noFill/>
        </p:spPr>
        <p:txBody>
          <a:bodyPr wrap="square" rtlCol="0">
            <a:spAutoFit/>
          </a:bodyPr>
          <a:lstStyle/>
          <a:p>
            <a:pPr algn="just">
              <a:lnSpc>
                <a:spcPct val="150000"/>
              </a:lnSpc>
            </a:pPr>
            <a:r>
              <a:rPr lang="en-US" altLang="ko-KR" sz="12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1. What are Healthy Joints?</a:t>
            </a:r>
          </a:p>
          <a:p>
            <a:pPr algn="just">
              <a:lnSpc>
                <a:spcPct val="150000"/>
              </a:lnSpc>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Joints are connections between the bones and are surrounded by cartilage. Healthy joints include healthy undamaged cartilage that surround and protect the joints and have smooth movements. </a:t>
            </a:r>
          </a:p>
        </p:txBody>
      </p:sp>
      <p:sp>
        <p:nvSpPr>
          <p:cNvPr id="18" name="TextBox 17"/>
          <p:cNvSpPr txBox="1"/>
          <p:nvPr/>
        </p:nvSpPr>
        <p:spPr>
          <a:xfrm>
            <a:off x="506262" y="3199616"/>
            <a:ext cx="4384800" cy="2551148"/>
          </a:xfrm>
          <a:prstGeom prst="rect">
            <a:avLst/>
          </a:prstGeom>
          <a:noFill/>
        </p:spPr>
        <p:txBody>
          <a:bodyPr wrap="square" rtlCol="0">
            <a:spAutoFit/>
          </a:bodyPr>
          <a:lstStyle/>
          <a:p>
            <a:pPr algn="just">
              <a:lnSpc>
                <a:spcPct val="150000"/>
              </a:lnSpc>
            </a:pPr>
            <a:r>
              <a:rPr lang="en-US" altLang="ko-KR" sz="12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2. Why Joint Health is Important</a:t>
            </a:r>
            <a:endParaRPr lang="ko-KR" altLang="en-US" sz="12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a:p>
            <a:pPr algn="just">
              <a:lnSpc>
                <a:spcPct val="150000"/>
              </a:lnSpc>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As the body ages cartilage becomes worn down, and obesity or excessive movement may affect the joints and lead to problems in the joints or cartilage. In these cases, many experience stiffness, pressure and swelling and cause pain and inconvenience during normal daily activities such as walking or even when there is no movement. Depending on the severity of the condition it may lead to death and therefore it is essential to maintain healthy joints and cartilage. </a:t>
            </a:r>
          </a:p>
        </p:txBody>
      </p:sp>
      <p:pic>
        <p:nvPicPr>
          <p:cNvPr id="7" name="그림 6"/>
          <p:cNvPicPr>
            <a:picLocks noChangeAspect="1"/>
          </p:cNvPicPr>
          <p:nvPr/>
        </p:nvPicPr>
        <p:blipFill rotWithShape="1">
          <a:blip r:embed="rId4" cstate="print">
            <a:extLst>
              <a:ext uri="{28A0092B-C50C-407E-A947-70E740481C1C}">
                <a14:useLocalDpi xmlns:a14="http://schemas.microsoft.com/office/drawing/2010/main" val="0"/>
              </a:ext>
            </a:extLst>
          </a:blip>
          <a:srcRect l="687" r="687"/>
          <a:stretch/>
        </p:blipFill>
        <p:spPr>
          <a:xfrm>
            <a:off x="5313040" y="0"/>
            <a:ext cx="4176464" cy="6858000"/>
          </a:xfrm>
          <a:prstGeom prst="rect">
            <a:avLst/>
          </a:prstGeom>
          <a:ln>
            <a:noFill/>
          </a:ln>
        </p:spPr>
      </p:pic>
      <p:sp>
        <p:nvSpPr>
          <p:cNvPr id="8" name="TextBox 7">
            <a:extLst>
              <a:ext uri="{FF2B5EF4-FFF2-40B4-BE49-F238E27FC236}">
                <a16:creationId xmlns:a16="http://schemas.microsoft.com/office/drawing/2014/main" id="{D529002A-5601-4072-A303-31D8E9D4F59D}"/>
              </a:ext>
            </a:extLst>
          </p:cNvPr>
          <p:cNvSpPr txBox="1"/>
          <p:nvPr/>
        </p:nvSpPr>
        <p:spPr>
          <a:xfrm>
            <a:off x="694301" y="6525344"/>
            <a:ext cx="4010026" cy="353943"/>
          </a:xfrm>
          <a:prstGeom prst="rect">
            <a:avLst/>
          </a:prstGeom>
          <a:noFill/>
        </p:spPr>
        <p:txBody>
          <a:bodyPr wrap="square">
            <a:spAutoFit/>
          </a:bodyPr>
          <a:lstStyle/>
          <a:p>
            <a:r>
              <a:rPr lang="en-US" sz="850" dirty="0">
                <a:solidFill>
                  <a:schemeClr val="bg1">
                    <a:lumMod val="65000"/>
                  </a:schemeClr>
                </a:solidFill>
                <a:latin typeface="Arial" panose="020B0604020202020204" pitchFamily="34" charset="0"/>
                <a:cs typeface="Arial" panose="020B0604020202020204" pitchFamily="34" charset="0"/>
              </a:rPr>
              <a:t>* The information above is based on outsourced studies and may not be directly related to the products of our company.</a:t>
            </a:r>
          </a:p>
        </p:txBody>
      </p:sp>
    </p:spTree>
    <p:extLst>
      <p:ext uri="{BB962C8B-B14F-4D97-AF65-F5344CB8AC3E}">
        <p14:creationId xmlns:p14="http://schemas.microsoft.com/office/powerpoint/2010/main" val="4064896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3" cstate="print">
            <a:extLst>
              <a:ext uri="{28A0092B-C50C-407E-A947-70E740481C1C}">
                <a14:useLocalDpi xmlns:a14="http://schemas.microsoft.com/office/drawing/2010/main" val="0"/>
              </a:ext>
            </a:extLst>
          </a:blip>
          <a:srcRect l="11938" r="11938"/>
          <a:stretch/>
        </p:blipFill>
        <p:spPr>
          <a:xfrm>
            <a:off x="5313040" y="0"/>
            <a:ext cx="4176464" cy="6858000"/>
          </a:xfrm>
          <a:prstGeom prst="rect">
            <a:avLst/>
          </a:prstGeom>
        </p:spPr>
      </p:pic>
      <p:sp>
        <p:nvSpPr>
          <p:cNvPr id="20" name="TextBox 19"/>
          <p:cNvSpPr txBox="1"/>
          <p:nvPr/>
        </p:nvSpPr>
        <p:spPr>
          <a:xfrm>
            <a:off x="499922" y="548680"/>
            <a:ext cx="2508862"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Health Information</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2" name="TextBox 11"/>
          <p:cNvSpPr txBox="1"/>
          <p:nvPr/>
        </p:nvSpPr>
        <p:spPr>
          <a:xfrm>
            <a:off x="506262" y="1295861"/>
            <a:ext cx="4386105" cy="350865"/>
          </a:xfrm>
          <a:prstGeom prst="rect">
            <a:avLst/>
          </a:prstGeom>
          <a:noFill/>
        </p:spPr>
        <p:txBody>
          <a:bodyPr wrap="square" rtlCol="0">
            <a:spAutoFit/>
          </a:bodyPr>
          <a:lstStyle/>
          <a:p>
            <a:pPr algn="just">
              <a:lnSpc>
                <a:spcPct val="12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3. Causes That Damage Joints and Cartilage</a:t>
            </a:r>
          </a:p>
        </p:txBody>
      </p:sp>
      <p:sp>
        <p:nvSpPr>
          <p:cNvPr id="18" name="TextBox 17"/>
          <p:cNvSpPr txBox="1"/>
          <p:nvPr/>
        </p:nvSpPr>
        <p:spPr>
          <a:xfrm>
            <a:off x="506262" y="3199616"/>
            <a:ext cx="4384800" cy="2910669"/>
          </a:xfrm>
          <a:prstGeom prst="rect">
            <a:avLst/>
          </a:prstGeom>
          <a:noFill/>
        </p:spPr>
        <p:txBody>
          <a:bodyPr wrap="square" rtlCol="0">
            <a:spAutoFit/>
          </a:bodyPr>
          <a:lstStyle/>
          <a:p>
            <a:pPr algn="just">
              <a:lnSpc>
                <a:spcPct val="12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4. Ways to Maintain Healthy Joints and Cartilage</a:t>
            </a:r>
          </a:p>
          <a:p>
            <a:pPr marL="285750" indent="-285750" algn="just">
              <a:lnSpc>
                <a:spcPct val="120000"/>
              </a:lnSpc>
              <a:buFont typeface="Arial" panose="020B0604020202020204" pitchFamily="34" charset="0"/>
              <a:buChar char="•"/>
            </a:pP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In order to maintain healthy joints and cartilage vitamin, minerals, magnesium, and calcium must be sufficiently provided through food or supplements. </a:t>
            </a:r>
          </a:p>
          <a:p>
            <a:pPr marL="285750" indent="-285750" algn="just">
              <a:lnSpc>
                <a:spcPct val="120000"/>
              </a:lnSpc>
              <a:buFont typeface="Arial" panose="020B0604020202020204" pitchFamily="34" charset="0"/>
              <a:buChar char="•"/>
            </a:pP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Consistent exercise that strengthen the muscles surrounding the joints helps to maintain healthy joint function.</a:t>
            </a:r>
          </a:p>
          <a:p>
            <a:pPr marL="285750" indent="-285750" algn="just">
              <a:lnSpc>
                <a:spcPct val="120000"/>
              </a:lnSpc>
              <a:buFont typeface="Arial" panose="020B0604020202020204" pitchFamily="34" charset="0"/>
              <a:buChar char="•"/>
            </a:pPr>
            <a:r>
              <a:rPr lang="en-US" altLang="ko-KR" u="sng"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Taking supplements such as MSM that help to support healthy joints and cartilage help to maintain healthy joints and cartilage. </a:t>
            </a:r>
            <a:endPar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3" name="직사각형 2"/>
          <p:cNvSpPr/>
          <p:nvPr/>
        </p:nvSpPr>
        <p:spPr bwMode="auto">
          <a:xfrm>
            <a:off x="561522" y="1703171"/>
            <a:ext cx="792000" cy="792000"/>
          </a:xfrm>
          <a:prstGeom prst="rect">
            <a:avLst/>
          </a:prstGeom>
          <a:noFill/>
          <a:ln w="9525">
            <a:solidFill>
              <a:srgbClr val="4489B4"/>
            </a:solidFill>
          </a:ln>
        </p:spPr>
        <p:txBody>
          <a:bodyPr wrap="square" bIns="0" rtlCol="0" anchor="ctr" anchorCtr="0">
            <a:noAutofit/>
          </a:bodyPr>
          <a:lstStyle/>
          <a:p>
            <a:pPr algn="ctr">
              <a:lnSpc>
                <a:spcPct val="120000"/>
              </a:lnSpc>
              <a:buFont typeface="Arial" panose="020B0604020202020204" pitchFamily="34" charset="0"/>
              <a:buNone/>
            </a:pPr>
            <a:r>
              <a:rPr lang="en-US" altLang="ko-KR" sz="1200" dirty="0">
                <a:solidFill>
                  <a:schemeClr val="bg2">
                    <a:lumMod val="75000"/>
                  </a:schemeClr>
                </a:solidFill>
                <a:latin typeface="Calibri" panose="020F0502020204030204" pitchFamily="34" charset="0"/>
                <a:ea typeface="맑은 고딕" panose="020B0503020000020004" pitchFamily="50" charset="-127"/>
                <a:cs typeface="Calibri" panose="020F0502020204030204" pitchFamily="34" charset="0"/>
              </a:rPr>
              <a:t>Aging</a:t>
            </a:r>
            <a:endParaRPr lang="ko-KR" altLang="en-US" sz="1200" dirty="0">
              <a:solidFill>
                <a:schemeClr val="bg2">
                  <a:lumMod val="75000"/>
                </a:schemeClr>
              </a:solidFill>
              <a:latin typeface="Calibri" panose="020F0502020204030204" pitchFamily="34" charset="0"/>
              <a:ea typeface="맑은 고딕" panose="020B0503020000020004" pitchFamily="50" charset="-127"/>
              <a:cs typeface="Calibri" panose="020F0502020204030204" pitchFamily="34" charset="0"/>
            </a:endParaRPr>
          </a:p>
        </p:txBody>
      </p:sp>
      <p:sp>
        <p:nvSpPr>
          <p:cNvPr id="8" name="직사각형 7"/>
          <p:cNvSpPr/>
          <p:nvPr/>
        </p:nvSpPr>
        <p:spPr bwMode="auto">
          <a:xfrm>
            <a:off x="2326160" y="1703171"/>
            <a:ext cx="792000" cy="792000"/>
          </a:xfrm>
          <a:prstGeom prst="rect">
            <a:avLst/>
          </a:prstGeom>
          <a:noFill/>
          <a:ln>
            <a:solidFill>
              <a:srgbClr val="4489B4"/>
            </a:solidFill>
          </a:ln>
        </p:spPr>
        <p:txBody>
          <a:bodyPr wrap="square" rtlCol="0" anchor="ctr" anchorCtr="0">
            <a:noAutofit/>
          </a:bodyPr>
          <a:lstStyle/>
          <a:p>
            <a:pPr algn="ctr">
              <a:lnSpc>
                <a:spcPct val="120000"/>
              </a:lnSpc>
              <a:buFont typeface="Arial" panose="020B0604020202020204" pitchFamily="34" charset="0"/>
              <a:buNone/>
            </a:pPr>
            <a:r>
              <a:rPr lang="en-US" altLang="ko-KR" sz="10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Excessive exercise or obesity</a:t>
            </a:r>
            <a:endParaRPr lang="ko-KR" altLang="en-US" sz="10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9" name="직사각형 8"/>
          <p:cNvSpPr/>
          <p:nvPr/>
        </p:nvSpPr>
        <p:spPr bwMode="auto">
          <a:xfrm>
            <a:off x="3208479" y="1703171"/>
            <a:ext cx="792000" cy="792000"/>
          </a:xfrm>
          <a:prstGeom prst="rect">
            <a:avLst/>
          </a:prstGeom>
          <a:noFill/>
          <a:ln>
            <a:solidFill>
              <a:srgbClr val="4489B4"/>
            </a:solidFill>
          </a:ln>
        </p:spPr>
        <p:txBody>
          <a:bodyPr wrap="square" rtlCol="0" anchor="ctr" anchorCtr="0">
            <a:noAutofit/>
          </a:bodyPr>
          <a:lstStyle/>
          <a:p>
            <a:pPr algn="ctr">
              <a:lnSpc>
                <a:spcPct val="120000"/>
              </a:lnSpc>
              <a:buFont typeface="Arial" panose="020B0604020202020204" pitchFamily="34" charset="0"/>
              <a:buNone/>
            </a:pPr>
            <a:r>
              <a:rPr lang="en-US" altLang="ko-KR" sz="1000" dirty="0">
                <a:solidFill>
                  <a:schemeClr val="bg2">
                    <a:lumMod val="75000"/>
                  </a:schemeClr>
                </a:solidFill>
                <a:latin typeface="맑은 고딕" panose="020B0503020000020004" pitchFamily="50" charset="-127"/>
                <a:ea typeface="맑은 고딕" panose="020B0503020000020004" pitchFamily="50" charset="-127"/>
              </a:rPr>
              <a:t>Excessive smoking and drinking</a:t>
            </a: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0" name="직사각형 9"/>
          <p:cNvSpPr/>
          <p:nvPr/>
        </p:nvSpPr>
        <p:spPr bwMode="auto">
          <a:xfrm>
            <a:off x="1443841" y="1703171"/>
            <a:ext cx="792000" cy="792000"/>
          </a:xfrm>
          <a:prstGeom prst="rect">
            <a:avLst/>
          </a:prstGeom>
          <a:noFill/>
          <a:ln>
            <a:solidFill>
              <a:srgbClr val="4489B4"/>
            </a:solidFill>
          </a:ln>
        </p:spPr>
        <p:txBody>
          <a:bodyPr wrap="square" rtlCol="0" anchor="ctr" anchorCtr="0">
            <a:noAutofit/>
          </a:bodyPr>
          <a:lstStyle/>
          <a:p>
            <a:pPr algn="ctr">
              <a:lnSpc>
                <a:spcPct val="120000"/>
              </a:lnSpc>
              <a:buFont typeface="Arial" panose="020B0604020202020204" pitchFamily="34" charset="0"/>
              <a:buNone/>
            </a:pPr>
            <a:r>
              <a:rPr lang="en-US" altLang="ko-KR" sz="1200" dirty="0" err="1">
                <a:solidFill>
                  <a:schemeClr val="bg2">
                    <a:lumMod val="75000"/>
                  </a:schemeClr>
                </a:solidFill>
                <a:latin typeface="Calibri" panose="020F0502020204030204" pitchFamily="34" charset="0"/>
                <a:ea typeface="맑은 고딕" panose="020B0503020000020004" pitchFamily="50" charset="-127"/>
                <a:cs typeface="Calibri" panose="020F0502020204030204" pitchFamily="34" charset="0"/>
              </a:rPr>
              <a:t>Malnour-ishment</a:t>
            </a:r>
            <a:endParaRPr lang="ko-KR" altLang="en-US" sz="1200" dirty="0">
              <a:solidFill>
                <a:schemeClr val="bg2">
                  <a:lumMod val="75000"/>
                </a:schemeClr>
              </a:solidFill>
              <a:latin typeface="Calibri" panose="020F0502020204030204" pitchFamily="34" charset="0"/>
              <a:ea typeface="맑은 고딕" panose="020B0503020000020004" pitchFamily="50" charset="-127"/>
              <a:cs typeface="Calibri" panose="020F0502020204030204" pitchFamily="34" charset="0"/>
            </a:endParaRPr>
          </a:p>
        </p:txBody>
      </p:sp>
      <p:sp>
        <p:nvSpPr>
          <p:cNvPr id="11" name="직사각형 10"/>
          <p:cNvSpPr/>
          <p:nvPr/>
        </p:nvSpPr>
        <p:spPr bwMode="auto">
          <a:xfrm>
            <a:off x="4090799" y="1703171"/>
            <a:ext cx="792000" cy="792000"/>
          </a:xfrm>
          <a:prstGeom prst="rect">
            <a:avLst/>
          </a:prstGeom>
          <a:noFill/>
          <a:ln>
            <a:solidFill>
              <a:srgbClr val="4489B4"/>
            </a:solidFill>
          </a:ln>
        </p:spPr>
        <p:txBody>
          <a:bodyPr wrap="square" rtlCol="0" anchor="ctr" anchorCtr="0">
            <a:noAutofit/>
          </a:bodyPr>
          <a:lstStyle/>
          <a:p>
            <a:pPr algn="ctr">
              <a:lnSpc>
                <a:spcPct val="120000"/>
              </a:lnSpc>
              <a:buFont typeface="Arial" panose="020B0604020202020204" pitchFamily="34" charset="0"/>
              <a:buNone/>
            </a:pPr>
            <a:r>
              <a:rPr lang="en-US" altLang="ko-KR" sz="1000" dirty="0">
                <a:solidFill>
                  <a:schemeClr val="bg2">
                    <a:lumMod val="75000"/>
                  </a:schemeClr>
                </a:solidFill>
                <a:latin typeface="맑은 고딕" panose="020B0503020000020004" pitchFamily="50" charset="-127"/>
                <a:ea typeface="맑은 고딕" panose="020B0503020000020004" pitchFamily="50" charset="-127"/>
              </a:rPr>
              <a:t>Intense stress and fatigue</a:t>
            </a: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pic>
        <p:nvPicPr>
          <p:cNvPr id="13" name="그림 12"/>
          <p:cNvPicPr>
            <a:picLocks noChangeAspect="1"/>
          </p:cNvPicPr>
          <p:nvPr/>
        </p:nvPicPr>
        <p:blipFill rotWithShape="1">
          <a:blip r:embed="rId4" cstate="print">
            <a:extLst>
              <a:ext uri="{28A0092B-C50C-407E-A947-70E740481C1C}">
                <a14:useLocalDpi xmlns:a14="http://schemas.microsoft.com/office/drawing/2010/main" val="0"/>
              </a:ext>
            </a:extLst>
          </a:blip>
          <a:srcRect l="687" r="687"/>
          <a:stretch/>
        </p:blipFill>
        <p:spPr>
          <a:xfrm>
            <a:off x="5313040" y="0"/>
            <a:ext cx="4176464" cy="6858000"/>
          </a:xfrm>
          <a:prstGeom prst="rect">
            <a:avLst/>
          </a:prstGeom>
          <a:ln>
            <a:noFill/>
          </a:ln>
        </p:spPr>
      </p:pic>
      <p:sp>
        <p:nvSpPr>
          <p:cNvPr id="14" name="TextBox 13">
            <a:extLst>
              <a:ext uri="{FF2B5EF4-FFF2-40B4-BE49-F238E27FC236}">
                <a16:creationId xmlns:a16="http://schemas.microsoft.com/office/drawing/2014/main" id="{A25125BD-75CF-4AB2-B4E9-6C908CE57138}"/>
              </a:ext>
            </a:extLst>
          </p:cNvPr>
          <p:cNvSpPr txBox="1"/>
          <p:nvPr/>
        </p:nvSpPr>
        <p:spPr>
          <a:xfrm>
            <a:off x="694301" y="6525344"/>
            <a:ext cx="4010026" cy="353943"/>
          </a:xfrm>
          <a:prstGeom prst="rect">
            <a:avLst/>
          </a:prstGeom>
          <a:noFill/>
        </p:spPr>
        <p:txBody>
          <a:bodyPr wrap="square">
            <a:spAutoFit/>
          </a:bodyPr>
          <a:lstStyle/>
          <a:p>
            <a:r>
              <a:rPr lang="en-US" sz="850" dirty="0">
                <a:solidFill>
                  <a:schemeClr val="bg1">
                    <a:lumMod val="65000"/>
                  </a:schemeClr>
                </a:solidFill>
                <a:latin typeface="Arial" panose="020B0604020202020204" pitchFamily="34" charset="0"/>
                <a:cs typeface="Arial" panose="020B0604020202020204" pitchFamily="34" charset="0"/>
              </a:rPr>
              <a:t>* The information above is based on outsourced studies and may not be directly related to the products of our company.</a:t>
            </a:r>
          </a:p>
        </p:txBody>
      </p:sp>
    </p:spTree>
    <p:extLst>
      <p:ext uri="{BB962C8B-B14F-4D97-AF65-F5344CB8AC3E}">
        <p14:creationId xmlns:p14="http://schemas.microsoft.com/office/powerpoint/2010/main" val="1462365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TextBox 19"/>
          <p:cNvSpPr txBox="1"/>
          <p:nvPr/>
        </p:nvSpPr>
        <p:spPr>
          <a:xfrm>
            <a:off x="499922" y="548680"/>
            <a:ext cx="2868902"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Product Overview</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19" name="TextBox 18"/>
          <p:cNvSpPr txBox="1"/>
          <p:nvPr/>
        </p:nvSpPr>
        <p:spPr>
          <a:xfrm>
            <a:off x="416496" y="1008981"/>
            <a:ext cx="4752528" cy="2031325"/>
          </a:xfrm>
          <a:prstGeom prst="rect">
            <a:avLst/>
          </a:prstGeom>
          <a:noFill/>
        </p:spPr>
        <p:txBody>
          <a:bodyPr wrap="square" rtlCol="0">
            <a:spAutoFit/>
          </a:bodyPr>
          <a:lstStyle/>
          <a:p>
            <a:pPr>
              <a:lnSpc>
                <a:spcPct val="15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Product Name: </a:t>
            </a: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General Balance Plant Based MSM</a:t>
            </a:r>
            <a:endParaRPr lang="ko-KR" altLang="en-US"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a:p>
            <a:pPr algn="just">
              <a:lnSpc>
                <a:spcPct val="15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Product Type: </a:t>
            </a: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Dietary Supplement</a:t>
            </a:r>
          </a:p>
          <a:p>
            <a:pPr>
              <a:lnSpc>
                <a:spcPct val="15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Net Quantity</a:t>
            </a:r>
            <a:r>
              <a:rPr lang="ko-KR" altLang="en-US"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a:t>
            </a: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a:t>
            </a: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500 mg x 120 Tablets (60 g)</a:t>
            </a:r>
          </a:p>
          <a:p>
            <a:pPr>
              <a:lnSpc>
                <a:spcPct val="15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Ingredients:</a:t>
            </a: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High Quality 100% Pure MSM</a:t>
            </a:r>
          </a:p>
          <a:p>
            <a:pPr>
              <a:lnSpc>
                <a:spcPct val="150000"/>
              </a:lnSpc>
            </a:pP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(Sourced from Canada)</a:t>
            </a:r>
          </a:p>
          <a:p>
            <a:pPr>
              <a:lnSpc>
                <a:spcPct val="15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Directions: </a:t>
            </a: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Take 2 tablets twice a day with water. </a:t>
            </a:r>
          </a:p>
        </p:txBody>
      </p:sp>
      <p:sp>
        <p:nvSpPr>
          <p:cNvPr id="21" name="TextBox 20"/>
          <p:cNvSpPr txBox="1"/>
          <p:nvPr/>
        </p:nvSpPr>
        <p:spPr>
          <a:xfrm>
            <a:off x="416496" y="3429000"/>
            <a:ext cx="4680520" cy="3037372"/>
          </a:xfrm>
          <a:prstGeom prst="rect">
            <a:avLst/>
          </a:prstGeom>
          <a:solidFill>
            <a:schemeClr val="bg1">
              <a:lumMod val="95000"/>
            </a:schemeClr>
          </a:solidFill>
        </p:spPr>
        <p:txBody>
          <a:bodyPr wrap="square" rtlCol="0">
            <a:spAutoFit/>
          </a:bodyPr>
          <a:lstStyle/>
          <a:p>
            <a:pPr algn="just">
              <a:lnSpc>
                <a:spcPct val="200000"/>
              </a:lnSpc>
              <a:spcBef>
                <a:spcPts val="300"/>
              </a:spcBef>
              <a:spcAft>
                <a:spcPts val="300"/>
              </a:spcAft>
              <a:defRPr/>
            </a:pPr>
            <a:r>
              <a:rPr lang="en-US" altLang="ko-KR" sz="1300" b="1" dirty="0">
                <a:solidFill>
                  <a:srgbClr val="C00000"/>
                </a:solidFill>
                <a:latin typeface="Arial" panose="020B0604020202020204" pitchFamily="34" charset="0"/>
                <a:ea typeface="맑은 고딕" panose="020B0503020000020004" pitchFamily="50" charset="-127"/>
                <a:cs typeface="Arial" panose="020B0604020202020204" pitchFamily="34" charset="0"/>
              </a:rPr>
              <a:t>Precautions</a:t>
            </a:r>
          </a:p>
          <a:p>
            <a:pPr algn="just">
              <a:lnSpc>
                <a:spcPct val="120000"/>
              </a:lnSpc>
              <a:spcBef>
                <a:spcPts val="300"/>
              </a:spcBef>
              <a:spcAft>
                <a:spcPts val="300"/>
              </a:spcAft>
              <a:defRPr/>
            </a:pPr>
            <a:r>
              <a:rPr lang="en-US" altLang="ko-KR" sz="11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Infants, toddlers, children, those pregnant or nursing must take caution when using this product. </a:t>
            </a:r>
          </a:p>
          <a:p>
            <a:pPr algn="just">
              <a:lnSpc>
                <a:spcPct val="120000"/>
              </a:lnSpc>
              <a:spcBef>
                <a:spcPts val="300"/>
              </a:spcBef>
              <a:spcAft>
                <a:spcPts val="300"/>
              </a:spcAft>
              <a:defRPr/>
            </a:pPr>
            <a:r>
              <a:rPr lang="en-US" altLang="ko-KR" sz="11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If you have any illness or are taking prescription medication, consult with a physician prior to using this product. </a:t>
            </a:r>
          </a:p>
          <a:p>
            <a:pPr marL="119063" indent="-119063" algn="just">
              <a:lnSpc>
                <a:spcPct val="120000"/>
              </a:lnSpc>
              <a:spcBef>
                <a:spcPts val="300"/>
              </a:spcBef>
              <a:spcAft>
                <a:spcPts val="300"/>
              </a:spcAft>
              <a:buFontTx/>
              <a:buChar char="-"/>
              <a:defRPr/>
            </a:pPr>
            <a:r>
              <a:rPr lang="en-US" altLang="ko-KR" sz="11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If you have any allergies, please read all ingredients thoroughly prior to using this product. </a:t>
            </a:r>
          </a:p>
          <a:p>
            <a:pPr marL="119063" indent="-119063" algn="just">
              <a:lnSpc>
                <a:spcPct val="120000"/>
              </a:lnSpc>
              <a:spcBef>
                <a:spcPts val="300"/>
              </a:spcBef>
              <a:spcAft>
                <a:spcPts val="300"/>
              </a:spcAft>
              <a:buFontTx/>
              <a:buChar char="-"/>
              <a:defRPr/>
            </a:pPr>
            <a:r>
              <a:rPr lang="en-US" altLang="ko-KR" sz="11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Stop using this product immediately, if you experience any abnormal reactions and consult with your physician. </a:t>
            </a:r>
          </a:p>
          <a:p>
            <a:pPr algn="just">
              <a:lnSpc>
                <a:spcPct val="120000"/>
              </a:lnSpc>
              <a:spcBef>
                <a:spcPts val="300"/>
              </a:spcBef>
              <a:spcAft>
                <a:spcPts val="300"/>
              </a:spcAft>
              <a:defRPr/>
            </a:pPr>
            <a:r>
              <a:rPr lang="en-US" altLang="ko-KR" sz="11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Do not use past expiration date. </a:t>
            </a:r>
          </a:p>
          <a:p>
            <a:pPr algn="just">
              <a:lnSpc>
                <a:spcPct val="120000"/>
              </a:lnSpc>
              <a:spcBef>
                <a:spcPts val="300"/>
              </a:spcBef>
              <a:spcAft>
                <a:spcPts val="300"/>
              </a:spcAft>
              <a:defRPr/>
            </a:pPr>
            <a:r>
              <a:rPr lang="en-US" altLang="ko-KR" sz="11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Do not ingest the desiccant.</a:t>
            </a:r>
          </a:p>
        </p:txBody>
      </p:sp>
    </p:spTree>
    <p:extLst>
      <p:ext uri="{BB962C8B-B14F-4D97-AF65-F5344CB8AC3E}">
        <p14:creationId xmlns:p14="http://schemas.microsoft.com/office/powerpoint/2010/main" val="233190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3" name="TextBox 82"/>
          <p:cNvSpPr txBox="1"/>
          <p:nvPr/>
        </p:nvSpPr>
        <p:spPr>
          <a:xfrm>
            <a:off x="546624" y="1978098"/>
            <a:ext cx="4239881" cy="584775"/>
          </a:xfrm>
          <a:prstGeom prst="rect">
            <a:avLst/>
          </a:prstGeom>
          <a:noFill/>
        </p:spPr>
        <p:txBody>
          <a:bodyPr wrap="square" rtlCol="0">
            <a:spAutoFit/>
          </a:bodyPr>
          <a:lstStyle/>
          <a:p>
            <a:r>
              <a:rPr lang="en-US" altLang="ko-KR"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1. Produced using </a:t>
            </a:r>
            <a:r>
              <a:rPr lang="en-US" altLang="ko-KR" sz="1600" b="1" dirty="0" err="1">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DistilPure</a:t>
            </a:r>
            <a:r>
              <a:rPr lang="en-US" altLang="ko-KR"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MSM sourced in Canada</a:t>
            </a:r>
            <a:endParaRPr lang="ko-KR" altLang="en-US"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84" name="TextBox 83"/>
          <p:cNvSpPr txBox="1"/>
          <p:nvPr/>
        </p:nvSpPr>
        <p:spPr>
          <a:xfrm>
            <a:off x="520111" y="2788023"/>
            <a:ext cx="4766415" cy="338554"/>
          </a:xfrm>
          <a:prstGeom prst="rect">
            <a:avLst/>
          </a:prstGeom>
          <a:noFill/>
        </p:spPr>
        <p:txBody>
          <a:bodyPr wrap="square" rtlCol="0">
            <a:spAutoFit/>
          </a:bodyPr>
          <a:lstStyle/>
          <a:p>
            <a:r>
              <a:rPr lang="en-US" altLang="ko-KR"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2. Contains</a:t>
            </a:r>
            <a:r>
              <a:rPr lang="en-US" altLang="ko-KR" sz="1600" b="1" dirty="0">
                <a:solidFill>
                  <a:srgbClr val="FF0000"/>
                </a:solidFill>
                <a:latin typeface="Arial" panose="020B0604020202020204" pitchFamily="34" charset="0"/>
                <a:ea typeface="맑은 고딕" panose="020B0503020000020004" pitchFamily="50" charset="-127"/>
                <a:cs typeface="Arial" panose="020B0604020202020204" pitchFamily="34" charset="0"/>
              </a:rPr>
              <a:t> </a:t>
            </a:r>
            <a:r>
              <a:rPr lang="en-US" altLang="ko-KR" sz="1600" b="1" dirty="0">
                <a:solidFill>
                  <a:schemeClr val="tx1">
                    <a:lumMod val="65000"/>
                    <a:lumOff val="35000"/>
                  </a:schemeClr>
                </a:solidFill>
                <a:latin typeface="Arial" panose="020B0604020202020204" pitchFamily="34" charset="0"/>
                <a:ea typeface="맑은 고딕" panose="020B0503020000020004" pitchFamily="50" charset="-127"/>
                <a:cs typeface="Arial" panose="020B0604020202020204" pitchFamily="34" charset="0"/>
              </a:rPr>
              <a:t>100</a:t>
            </a:r>
            <a:r>
              <a:rPr lang="en-US" altLang="ko-KR"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Pure MSM</a:t>
            </a:r>
            <a:endParaRPr lang="ko-KR" altLang="en-US"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85" name="TextBox 84"/>
          <p:cNvSpPr txBox="1"/>
          <p:nvPr/>
        </p:nvSpPr>
        <p:spPr>
          <a:xfrm>
            <a:off x="520111" y="3446757"/>
            <a:ext cx="5091091" cy="338554"/>
          </a:xfrm>
          <a:prstGeom prst="rect">
            <a:avLst/>
          </a:prstGeom>
          <a:noFill/>
        </p:spPr>
        <p:txBody>
          <a:bodyPr wrap="square" rtlCol="0">
            <a:spAutoFit/>
          </a:bodyPr>
          <a:lstStyle/>
          <a:p>
            <a:r>
              <a:rPr lang="en-US" altLang="ko-KR"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3. MSM Clinical Test Results</a:t>
            </a:r>
            <a:endParaRPr lang="ko-KR" altLang="en-US"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38" name="TextBox 37"/>
          <p:cNvSpPr txBox="1"/>
          <p:nvPr/>
        </p:nvSpPr>
        <p:spPr>
          <a:xfrm>
            <a:off x="546624" y="4079874"/>
            <a:ext cx="4604077" cy="338554"/>
          </a:xfrm>
          <a:prstGeom prst="rect">
            <a:avLst/>
          </a:prstGeom>
          <a:noFill/>
        </p:spPr>
        <p:txBody>
          <a:bodyPr wrap="square" rtlCol="0">
            <a:spAutoFit/>
          </a:bodyPr>
          <a:lstStyle/>
          <a:p>
            <a:r>
              <a:rPr lang="en-US" altLang="ko-KR"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4. No Additives</a:t>
            </a:r>
            <a:endParaRPr lang="ko-KR" altLang="en-US" sz="16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15" name="TextBox 14"/>
          <p:cNvSpPr txBox="1"/>
          <p:nvPr/>
        </p:nvSpPr>
        <p:spPr>
          <a:xfrm>
            <a:off x="499922" y="548680"/>
            <a:ext cx="2292838" cy="376257"/>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맑은 고딕" panose="020B0503020000020004" pitchFamily="50" charset="-127"/>
                <a:ea typeface="맑은 고딕" panose="020B0503020000020004" pitchFamily="50" charset="-127"/>
              </a:rPr>
              <a:t>Product Features</a:t>
            </a:r>
            <a:endParaRPr lang="ko-KR" altLang="en-US" sz="1900" b="1" dirty="0">
              <a:solidFill>
                <a:schemeClr val="bg2">
                  <a:lumMod val="75000"/>
                </a:schemeClr>
              </a:solidFill>
              <a:latin typeface="맑은 고딕" panose="020B0503020000020004" pitchFamily="50" charset="-127"/>
              <a:ea typeface="맑은 고딕" panose="020B0503020000020004" pitchFamily="50" charset="-127"/>
            </a:endParaRPr>
          </a:p>
        </p:txBody>
      </p:sp>
      <p:cxnSp>
        <p:nvCxnSpPr>
          <p:cNvPr id="17" name="직선 연결선 16"/>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1636030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4" name="TextBox 23"/>
          <p:cNvSpPr txBox="1"/>
          <p:nvPr/>
        </p:nvSpPr>
        <p:spPr>
          <a:xfrm>
            <a:off x="499921" y="548680"/>
            <a:ext cx="2653183"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Featured Ingredients</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27" name="TextBox 26"/>
          <p:cNvSpPr txBox="1"/>
          <p:nvPr/>
        </p:nvSpPr>
        <p:spPr>
          <a:xfrm>
            <a:off x="476238" y="1098883"/>
            <a:ext cx="4386105" cy="1274195"/>
          </a:xfrm>
          <a:prstGeom prst="rect">
            <a:avLst/>
          </a:prstGeom>
          <a:noFill/>
        </p:spPr>
        <p:txBody>
          <a:bodyPr wrap="square" rtlCol="0">
            <a:spAutoFit/>
          </a:bodyPr>
          <a:lstStyle/>
          <a:p>
            <a:pPr marL="342900" indent="-342900" algn="just">
              <a:lnSpc>
                <a:spcPct val="120000"/>
              </a:lnSpc>
              <a:buAutoNum type="arabicPeriod"/>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What is MSM?</a:t>
            </a:r>
          </a:p>
          <a:p>
            <a:pPr algn="just">
              <a:lnSpc>
                <a:spcPct val="120000"/>
              </a:lnSpc>
            </a:pPr>
            <a:r>
              <a:rPr lang="en-US" altLang="ko-KR" sz="1200" dirty="0">
                <a:solidFill>
                  <a:srgbClr val="002060"/>
                </a:solidFill>
                <a:latin typeface="Arial" panose="020B0604020202020204" pitchFamily="34" charset="0"/>
                <a:ea typeface="맑은 고딕" panose="020B0503020000020004" pitchFamily="50" charset="-127"/>
                <a:cs typeface="Arial" panose="020B0604020202020204" pitchFamily="34" charset="0"/>
              </a:rPr>
              <a:t>MSM</a:t>
            </a:r>
            <a:r>
              <a:rPr lang="ko-KR" altLang="en-US" sz="1200" dirty="0">
                <a:solidFill>
                  <a:srgbClr val="002060"/>
                </a:solidFill>
                <a:latin typeface="Arial" panose="020B0604020202020204" pitchFamily="34" charset="0"/>
                <a:ea typeface="맑은 고딕" panose="020B0503020000020004" pitchFamily="50" charset="-127"/>
                <a:cs typeface="Arial" panose="020B0604020202020204" pitchFamily="34" charset="0"/>
              </a:rPr>
              <a:t> </a:t>
            </a:r>
            <a:r>
              <a:rPr lang="en-US" altLang="ko-KR" sz="1200" dirty="0">
                <a:solidFill>
                  <a:srgbClr val="002060"/>
                </a:solidFill>
                <a:latin typeface="Arial" panose="020B0604020202020204" pitchFamily="34" charset="0"/>
                <a:ea typeface="맑은 고딕" panose="020B0503020000020004" pitchFamily="50" charset="-127"/>
                <a:cs typeface="Arial" panose="020B0604020202020204" pitchFamily="34" charset="0"/>
              </a:rPr>
              <a:t>(Methyl Sulfonyl Methane) is a source of the essential mineral sulfur. </a:t>
            </a:r>
            <a:r>
              <a:rPr lang="en-US" altLang="ko-KR" sz="1200" u="sng"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It is a vital substance that is necessary for the creation of cartilage and ligament tissue in joints as well as maintaining normal function and structure of the body. </a:t>
            </a:r>
            <a:endPar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28" name="TextBox 27"/>
          <p:cNvSpPr txBox="1"/>
          <p:nvPr/>
        </p:nvSpPr>
        <p:spPr>
          <a:xfrm>
            <a:off x="484344" y="2402187"/>
            <a:ext cx="4384800" cy="1458861"/>
          </a:xfrm>
          <a:prstGeom prst="rect">
            <a:avLst/>
          </a:prstGeom>
          <a:noFill/>
        </p:spPr>
        <p:txBody>
          <a:bodyPr wrap="square" rtlCol="0">
            <a:spAutoFit/>
          </a:bodyPr>
          <a:lstStyle/>
          <a:p>
            <a:pPr algn="just">
              <a:lnSpc>
                <a:spcPct val="12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2. The Role of Sulfur</a:t>
            </a:r>
          </a:p>
          <a:p>
            <a:pPr marL="285750" indent="-285750" algn="just">
              <a:lnSpc>
                <a:spcPct val="120000"/>
              </a:lnSpc>
              <a:buFont typeface="Arial" panose="020B0604020202020204" pitchFamily="34" charset="0"/>
              <a:buChar char="•"/>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Sulfur is an essential nutrient for normal bodily function and the third most abundant mineral in the body. </a:t>
            </a:r>
          </a:p>
          <a:p>
            <a:pPr marL="285750" indent="-285750" algn="just">
              <a:lnSpc>
                <a:spcPct val="120000"/>
              </a:lnSpc>
              <a:buFont typeface="Arial" panose="020B0604020202020204" pitchFamily="34" charset="0"/>
              <a:buChar char="•"/>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Has an essential role as it helps to form and maintain major bodily structures such as joints, cartilage, skin, hair and nails. </a:t>
            </a:r>
            <a:endParaRPr lang="ko-KR" altLang="en-US"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grpSp>
        <p:nvGrpSpPr>
          <p:cNvPr id="2" name="그룹 1"/>
          <p:cNvGrpSpPr/>
          <p:nvPr/>
        </p:nvGrpSpPr>
        <p:grpSpPr>
          <a:xfrm>
            <a:off x="884648" y="3789040"/>
            <a:ext cx="3549806" cy="2469801"/>
            <a:chOff x="884648" y="4091551"/>
            <a:chExt cx="3549806" cy="2469801"/>
          </a:xfrm>
        </p:grpSpPr>
        <p:grpSp>
          <p:nvGrpSpPr>
            <p:cNvPr id="29" name="그룹 28"/>
            <p:cNvGrpSpPr/>
            <p:nvPr/>
          </p:nvGrpSpPr>
          <p:grpSpPr>
            <a:xfrm>
              <a:off x="2165997" y="4947886"/>
              <a:ext cx="1122285" cy="757130"/>
              <a:chOff x="2214772" y="5045583"/>
              <a:chExt cx="1122285" cy="757130"/>
            </a:xfrm>
          </p:grpSpPr>
          <p:sp>
            <p:nvSpPr>
              <p:cNvPr id="30" name="TextBox 29"/>
              <p:cNvSpPr txBox="1"/>
              <p:nvPr/>
            </p:nvSpPr>
            <p:spPr>
              <a:xfrm>
                <a:off x="2214772" y="5045583"/>
                <a:ext cx="987108" cy="757130"/>
              </a:xfrm>
              <a:prstGeom prst="rect">
                <a:avLst/>
              </a:prstGeom>
              <a:noFill/>
            </p:spPr>
            <p:txBody>
              <a:bodyPr wrap="square" rtlCol="0">
                <a:spAutoFit/>
              </a:bodyPr>
              <a:lstStyle/>
              <a:p>
                <a:pPr>
                  <a:lnSpc>
                    <a:spcPct val="120000"/>
                  </a:lnSpc>
                </a:pPr>
                <a:r>
                  <a:rPr lang="en-US" altLang="ko-KR" sz="1200" b="1" dirty="0" err="1">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DistilPure</a:t>
                </a:r>
                <a:r>
                  <a:rPr lang="en-US" altLang="ko-KR" sz="12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a:t>
                </a:r>
              </a:p>
              <a:p>
                <a:pPr>
                  <a:lnSpc>
                    <a:spcPct val="120000"/>
                  </a:lnSpc>
                </a:pPr>
                <a:r>
                  <a:rPr lang="en-US" altLang="ko-KR" sz="24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MSM</a:t>
                </a:r>
              </a:p>
            </p:txBody>
          </p:sp>
          <p:sp>
            <p:nvSpPr>
              <p:cNvPr id="31" name="TextBox 30"/>
              <p:cNvSpPr txBox="1"/>
              <p:nvPr/>
            </p:nvSpPr>
            <p:spPr>
              <a:xfrm>
                <a:off x="2913543" y="5056352"/>
                <a:ext cx="423514" cy="184666"/>
              </a:xfrm>
              <a:prstGeom prst="rect">
                <a:avLst/>
              </a:prstGeom>
              <a:noFill/>
            </p:spPr>
            <p:txBody>
              <a:bodyPr wrap="square" rtlCol="0">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sz="500" dirty="0">
                    <a:latin typeface="Arial" panose="020B0604020202020204" pitchFamily="34" charset="0"/>
                    <a:cs typeface="Arial" panose="020B0604020202020204" pitchFamily="34" charset="0"/>
                  </a:rPr>
                  <a:t>TM</a:t>
                </a:r>
                <a:endParaRPr lang="ko-KR" altLang="en-US" sz="500">
                  <a:latin typeface="Arial" panose="020B0604020202020204" pitchFamily="34" charset="0"/>
                  <a:cs typeface="Arial" panose="020B0604020202020204" pitchFamily="34" charset="0"/>
                </a:endParaRPr>
              </a:p>
            </p:txBody>
          </p:sp>
        </p:grpSp>
        <p:sp>
          <p:nvSpPr>
            <p:cNvPr id="33" name="타원 32"/>
            <p:cNvSpPr/>
            <p:nvPr/>
          </p:nvSpPr>
          <p:spPr bwMode="auto">
            <a:xfrm>
              <a:off x="2209551" y="4091551"/>
              <a:ext cx="900000" cy="828000"/>
            </a:xfrm>
            <a:prstGeom prst="ellipse">
              <a:avLst/>
            </a:prstGeom>
            <a:solidFill>
              <a:srgbClr val="4489B4"/>
            </a:solidFill>
            <a:ln w="12700">
              <a:noFill/>
              <a:round/>
              <a:headEnd/>
              <a:tailEnd/>
            </a:ln>
          </p:spPr>
          <p:txBody>
            <a:bodyPr wrap="none" rtlCol="0" anchor="ctr"/>
            <a:lstStyle/>
            <a:p>
              <a:pPr algn="ctr"/>
              <a:r>
                <a:rPr lang="en-US" altLang="ko-KR" sz="900" b="1" dirty="0">
                  <a:solidFill>
                    <a:schemeClr val="bg1"/>
                  </a:solidFill>
                  <a:latin typeface="Arial" panose="020B0604020202020204" pitchFamily="34" charset="0"/>
                  <a:ea typeface="맑은 고딕" panose="020B0503020000020004" pitchFamily="50" charset="-127"/>
                  <a:cs typeface="Arial" panose="020B0604020202020204" pitchFamily="34" charset="0"/>
                </a:rPr>
                <a:t>Natural Sulfur</a:t>
              </a:r>
            </a:p>
            <a:p>
              <a:pPr algn="ctr"/>
              <a:r>
                <a:rPr lang="en-US" altLang="ko-KR" sz="900" b="1" dirty="0">
                  <a:solidFill>
                    <a:schemeClr val="bg1"/>
                  </a:solidFill>
                  <a:latin typeface="Arial" panose="020B0604020202020204" pitchFamily="34" charset="0"/>
                  <a:ea typeface="맑은 고딕" panose="020B0503020000020004" pitchFamily="50" charset="-127"/>
                  <a:cs typeface="Arial" panose="020B0604020202020204" pitchFamily="34" charset="0"/>
                </a:rPr>
                <a:t>34.0%</a:t>
              </a:r>
            </a:p>
          </p:txBody>
        </p:sp>
        <p:sp>
          <p:nvSpPr>
            <p:cNvPr id="36" name="타원 35"/>
            <p:cNvSpPr/>
            <p:nvPr/>
          </p:nvSpPr>
          <p:spPr bwMode="auto">
            <a:xfrm>
              <a:off x="3534454" y="4912451"/>
              <a:ext cx="900000" cy="828000"/>
            </a:xfrm>
            <a:prstGeom prst="ellipse">
              <a:avLst/>
            </a:prstGeom>
            <a:solidFill>
              <a:srgbClr val="4489B4"/>
            </a:solidFill>
            <a:ln w="12700">
              <a:noFill/>
              <a:round/>
              <a:headEnd/>
              <a:tailEnd/>
            </a:ln>
          </p:spPr>
          <p:txBody>
            <a:bodyPr wrap="none" rtlCol="0" anchor="ctr"/>
            <a:lstStyle/>
            <a:p>
              <a:pPr algn="ctr"/>
              <a:r>
                <a:rPr lang="en-US" altLang="ko-KR" sz="900" b="1" dirty="0">
                  <a:solidFill>
                    <a:schemeClr val="bg1"/>
                  </a:solidFill>
                  <a:latin typeface="Arial" panose="020B0604020202020204" pitchFamily="34" charset="0"/>
                  <a:ea typeface="맑은 고딕" panose="020B0503020000020004" pitchFamily="50" charset="-127"/>
                  <a:cs typeface="Arial" panose="020B0604020202020204" pitchFamily="34" charset="0"/>
                </a:rPr>
                <a:t>Oxygen (O)</a:t>
              </a:r>
            </a:p>
            <a:p>
              <a:pPr algn="ctr"/>
              <a:r>
                <a:rPr lang="en-US" altLang="ko-KR" sz="900" b="1" dirty="0">
                  <a:solidFill>
                    <a:schemeClr val="bg1"/>
                  </a:solidFill>
                  <a:latin typeface="Arial" panose="020B0604020202020204" pitchFamily="34" charset="0"/>
                  <a:ea typeface="맑은 고딕" panose="020B0503020000020004" pitchFamily="50" charset="-127"/>
                  <a:cs typeface="Arial" panose="020B0604020202020204" pitchFamily="34" charset="0"/>
                </a:rPr>
                <a:t>34%</a:t>
              </a:r>
            </a:p>
          </p:txBody>
        </p:sp>
        <p:sp>
          <p:nvSpPr>
            <p:cNvPr id="39" name="타원 38"/>
            <p:cNvSpPr/>
            <p:nvPr/>
          </p:nvSpPr>
          <p:spPr bwMode="auto">
            <a:xfrm>
              <a:off x="884648" y="4912451"/>
              <a:ext cx="900000" cy="828000"/>
            </a:xfrm>
            <a:prstGeom prst="ellipse">
              <a:avLst/>
            </a:prstGeom>
            <a:solidFill>
              <a:srgbClr val="4489B4"/>
            </a:solidFill>
            <a:ln w="12700">
              <a:noFill/>
              <a:round/>
              <a:headEnd/>
              <a:tailEnd/>
            </a:ln>
          </p:spPr>
          <p:txBody>
            <a:bodyPr wrap="none" rtlCol="0" anchor="ctr"/>
            <a:lstStyle/>
            <a:p>
              <a:pPr algn="ctr">
                <a:buFontTx/>
                <a:buNone/>
              </a:pPr>
              <a:r>
                <a:rPr lang="en-US" altLang="ko-KR" sz="900" b="1" dirty="0">
                  <a:solidFill>
                    <a:schemeClr val="bg1"/>
                  </a:solidFill>
                  <a:latin typeface="Arial" panose="020B0604020202020204" pitchFamily="34" charset="0"/>
                  <a:ea typeface="맑은 고딕" panose="020B0503020000020004" pitchFamily="50" charset="-127"/>
                  <a:cs typeface="Arial" panose="020B0604020202020204" pitchFamily="34" charset="0"/>
                </a:rPr>
                <a:t>Carbon (C)</a:t>
              </a:r>
            </a:p>
            <a:p>
              <a:pPr algn="ctr">
                <a:buFontTx/>
                <a:buNone/>
              </a:pPr>
              <a:r>
                <a:rPr lang="en-US" altLang="ko-KR" sz="900" b="1" dirty="0">
                  <a:solidFill>
                    <a:schemeClr val="bg1"/>
                  </a:solidFill>
                  <a:latin typeface="Arial" panose="020B0604020202020204" pitchFamily="34" charset="0"/>
                  <a:ea typeface="맑은 고딕" panose="020B0503020000020004" pitchFamily="50" charset="-127"/>
                  <a:cs typeface="Arial" panose="020B0604020202020204" pitchFamily="34" charset="0"/>
                </a:rPr>
                <a:t>26%</a:t>
              </a:r>
            </a:p>
          </p:txBody>
        </p:sp>
        <p:sp>
          <p:nvSpPr>
            <p:cNvPr id="42" name="타원 41"/>
            <p:cNvSpPr/>
            <p:nvPr/>
          </p:nvSpPr>
          <p:spPr bwMode="auto">
            <a:xfrm>
              <a:off x="2209551" y="5733352"/>
              <a:ext cx="900000" cy="828000"/>
            </a:xfrm>
            <a:prstGeom prst="ellipse">
              <a:avLst/>
            </a:prstGeom>
            <a:solidFill>
              <a:srgbClr val="4489B4"/>
            </a:solidFill>
            <a:ln w="12700">
              <a:noFill/>
              <a:round/>
              <a:headEnd/>
              <a:tailEnd/>
            </a:ln>
          </p:spPr>
          <p:txBody>
            <a:bodyPr wrap="none" rtlCol="0" anchor="ctr"/>
            <a:lstStyle/>
            <a:p>
              <a:pPr algn="ctr">
                <a:buFontTx/>
                <a:buNone/>
              </a:pPr>
              <a:r>
                <a:rPr lang="en-US" altLang="ko-KR" sz="900" b="1" dirty="0">
                  <a:solidFill>
                    <a:schemeClr val="bg1"/>
                  </a:solidFill>
                  <a:latin typeface="Arial" panose="020B0604020202020204" pitchFamily="34" charset="0"/>
                  <a:ea typeface="맑은 고딕" panose="020B0503020000020004" pitchFamily="50" charset="-127"/>
                  <a:cs typeface="Arial" panose="020B0604020202020204" pitchFamily="34" charset="0"/>
                </a:rPr>
                <a:t>Hydrogen (H)</a:t>
              </a:r>
            </a:p>
            <a:p>
              <a:pPr algn="ctr">
                <a:buFontTx/>
                <a:buNone/>
              </a:pPr>
              <a:r>
                <a:rPr lang="en-US" altLang="ko-KR" sz="900" b="1" dirty="0">
                  <a:solidFill>
                    <a:schemeClr val="bg1"/>
                  </a:solidFill>
                  <a:latin typeface="Arial" panose="020B0604020202020204" pitchFamily="34" charset="0"/>
                  <a:ea typeface="맑은 고딕" panose="020B0503020000020004" pitchFamily="50" charset="-127"/>
                  <a:cs typeface="Arial" panose="020B0604020202020204" pitchFamily="34" charset="0"/>
                </a:rPr>
                <a:t>6.0%</a:t>
              </a:r>
            </a:p>
          </p:txBody>
        </p:sp>
      </p:grpSp>
      <p:cxnSp>
        <p:nvCxnSpPr>
          <p:cNvPr id="4" name="직선 연결선 3"/>
          <p:cNvCxnSpPr>
            <a:stCxn id="33" idx="2"/>
            <a:endCxn id="39" idx="7"/>
          </p:cNvCxnSpPr>
          <p:nvPr/>
        </p:nvCxnSpPr>
        <p:spPr bwMode="auto">
          <a:xfrm flipH="1">
            <a:off x="1652846" y="4203040"/>
            <a:ext cx="556705" cy="528158"/>
          </a:xfrm>
          <a:prstGeom prst="line">
            <a:avLst/>
          </a:prstGeom>
          <a:noFill/>
          <a:ln w="9525" cap="flat" cmpd="sng" algn="ctr">
            <a:solidFill>
              <a:srgbClr val="ADADAD"/>
            </a:solidFill>
            <a:prstDash val="solid"/>
            <a:round/>
            <a:headEnd type="none" w="med" len="med"/>
            <a:tailEnd type="none" w="med" len="med"/>
          </a:ln>
          <a:effectLst/>
        </p:spPr>
      </p:cxnSp>
      <p:cxnSp>
        <p:nvCxnSpPr>
          <p:cNvPr id="6" name="직선 연결선 5"/>
          <p:cNvCxnSpPr>
            <a:stCxn id="39" idx="5"/>
            <a:endCxn id="42" idx="2"/>
          </p:cNvCxnSpPr>
          <p:nvPr/>
        </p:nvCxnSpPr>
        <p:spPr bwMode="auto">
          <a:xfrm>
            <a:off x="1652846" y="5316682"/>
            <a:ext cx="556705" cy="528159"/>
          </a:xfrm>
          <a:prstGeom prst="line">
            <a:avLst/>
          </a:prstGeom>
          <a:noFill/>
          <a:ln w="9525" cap="flat" cmpd="sng" algn="ctr">
            <a:solidFill>
              <a:srgbClr val="ADADAD"/>
            </a:solidFill>
            <a:prstDash val="solid"/>
            <a:round/>
            <a:headEnd type="none" w="med" len="med"/>
            <a:tailEnd type="none" w="med" len="med"/>
          </a:ln>
          <a:effectLst/>
        </p:spPr>
      </p:cxnSp>
      <p:cxnSp>
        <p:nvCxnSpPr>
          <p:cNvPr id="8" name="직선 연결선 7"/>
          <p:cNvCxnSpPr>
            <a:stCxn id="33" idx="6"/>
            <a:endCxn id="36" idx="1"/>
          </p:cNvCxnSpPr>
          <p:nvPr/>
        </p:nvCxnSpPr>
        <p:spPr bwMode="auto">
          <a:xfrm>
            <a:off x="3109551" y="4203040"/>
            <a:ext cx="556705" cy="528158"/>
          </a:xfrm>
          <a:prstGeom prst="line">
            <a:avLst/>
          </a:prstGeom>
          <a:noFill/>
          <a:ln w="9525" cap="flat" cmpd="sng" algn="ctr">
            <a:solidFill>
              <a:srgbClr val="ADADAD"/>
            </a:solidFill>
            <a:prstDash val="solid"/>
            <a:round/>
            <a:headEnd type="none" w="med" len="med"/>
            <a:tailEnd type="none" w="med" len="med"/>
          </a:ln>
          <a:effectLst/>
        </p:spPr>
      </p:cxnSp>
      <p:cxnSp>
        <p:nvCxnSpPr>
          <p:cNvPr id="10" name="직선 연결선 9"/>
          <p:cNvCxnSpPr>
            <a:stCxn id="36" idx="3"/>
            <a:endCxn id="42" idx="6"/>
          </p:cNvCxnSpPr>
          <p:nvPr/>
        </p:nvCxnSpPr>
        <p:spPr bwMode="auto">
          <a:xfrm flipH="1">
            <a:off x="3109551" y="5316682"/>
            <a:ext cx="556705" cy="528159"/>
          </a:xfrm>
          <a:prstGeom prst="line">
            <a:avLst/>
          </a:prstGeom>
          <a:noFill/>
          <a:ln w="9525" cap="flat" cmpd="sng" algn="ctr">
            <a:solidFill>
              <a:srgbClr val="ADADAD"/>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4566CC23-A8F5-490D-A10A-339ADD4E7D10}"/>
              </a:ext>
            </a:extLst>
          </p:cNvPr>
          <p:cNvSpPr txBox="1"/>
          <p:nvPr/>
        </p:nvSpPr>
        <p:spPr>
          <a:xfrm>
            <a:off x="694301" y="6525344"/>
            <a:ext cx="4010026" cy="353943"/>
          </a:xfrm>
          <a:prstGeom prst="rect">
            <a:avLst/>
          </a:prstGeom>
          <a:noFill/>
        </p:spPr>
        <p:txBody>
          <a:bodyPr wrap="square">
            <a:spAutoFit/>
          </a:bodyPr>
          <a:lstStyle/>
          <a:p>
            <a:r>
              <a:rPr lang="en-US" sz="850" dirty="0">
                <a:solidFill>
                  <a:schemeClr val="bg1">
                    <a:lumMod val="65000"/>
                  </a:schemeClr>
                </a:solidFill>
                <a:latin typeface="Arial" panose="020B0604020202020204" pitchFamily="34" charset="0"/>
                <a:cs typeface="Arial" panose="020B0604020202020204" pitchFamily="34" charset="0"/>
              </a:rPr>
              <a:t>* The information above is based on outsourced studies and may not be directly related to the products of our company.</a:t>
            </a:r>
          </a:p>
        </p:txBody>
      </p:sp>
    </p:spTree>
    <p:extLst>
      <p:ext uri="{BB962C8B-B14F-4D97-AF65-F5344CB8AC3E}">
        <p14:creationId xmlns:p14="http://schemas.microsoft.com/office/powerpoint/2010/main" val="3910229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4" name="TextBox 23"/>
          <p:cNvSpPr txBox="1"/>
          <p:nvPr/>
        </p:nvSpPr>
        <p:spPr>
          <a:xfrm>
            <a:off x="499922" y="548680"/>
            <a:ext cx="2652878"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Featured Ingredients</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42" name="TextBox 41"/>
          <p:cNvSpPr txBox="1"/>
          <p:nvPr/>
        </p:nvSpPr>
        <p:spPr>
          <a:xfrm>
            <a:off x="499922" y="1479891"/>
            <a:ext cx="4386105" cy="1818370"/>
          </a:xfrm>
          <a:prstGeom prst="roundRect">
            <a:avLst/>
          </a:prstGeom>
          <a:noFill/>
          <a:ln>
            <a:solidFill>
              <a:srgbClr val="ADADAD"/>
            </a:solidFill>
          </a:ln>
        </p:spPr>
        <p:txBody>
          <a:bodyPr wrap="square" rtlCol="0">
            <a:spAutoFit/>
          </a:bodyPr>
          <a:lstStyle/>
          <a:p>
            <a:pPr algn="ctr">
              <a:lnSpc>
                <a:spcPct val="120000"/>
              </a:lnSpc>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Recommended Daily Serving Size According to Korea Ministry of Food and Drug Safety (MFDS) </a:t>
            </a:r>
          </a:p>
          <a:p>
            <a:pPr algn="ctr">
              <a:lnSpc>
                <a:spcPct val="120000"/>
              </a:lnSpc>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1,500 mg or more</a:t>
            </a:r>
          </a:p>
          <a:p>
            <a:pPr algn="ctr">
              <a:lnSpc>
                <a:spcPct val="120000"/>
              </a:lnSpc>
            </a:pPr>
            <a:endPar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a:p>
            <a:pPr algn="ctr">
              <a:lnSpc>
                <a:spcPct val="120000"/>
              </a:lnSpc>
            </a:pPr>
            <a:endPar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a:p>
            <a:pPr algn="ctr">
              <a:lnSpc>
                <a:spcPct val="120000"/>
              </a:lnSpc>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Average Daily Intake of Sulfur</a:t>
            </a:r>
          </a:p>
          <a:p>
            <a:pPr algn="ctr">
              <a:lnSpc>
                <a:spcPct val="120000"/>
              </a:lnSpc>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Less than 50 mg</a:t>
            </a:r>
          </a:p>
        </p:txBody>
      </p:sp>
      <p:sp>
        <p:nvSpPr>
          <p:cNvPr id="43" name="TextBox 42"/>
          <p:cNvSpPr txBox="1"/>
          <p:nvPr/>
        </p:nvSpPr>
        <p:spPr>
          <a:xfrm>
            <a:off x="527699" y="3337437"/>
            <a:ext cx="4386105" cy="609398"/>
          </a:xfrm>
          <a:prstGeom prst="rect">
            <a:avLst/>
          </a:prstGeom>
          <a:solidFill>
            <a:srgbClr val="4489B4"/>
          </a:solidFill>
          <a:ln>
            <a:noFill/>
          </a:ln>
        </p:spPr>
        <p:txBody>
          <a:bodyPr wrap="square" rtlCol="0">
            <a:spAutoFit/>
          </a:bodyPr>
          <a:lstStyle>
            <a:defPPr>
              <a:defRPr lang="ko-KR"/>
            </a:defPPr>
            <a:lvl1pPr algn="ctr">
              <a:lnSpc>
                <a:spcPct val="120000"/>
              </a:lnSpc>
              <a:defRPr>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dirty="0">
                <a:solidFill>
                  <a:schemeClr val="bg1"/>
                </a:solidFill>
                <a:latin typeface="Arial" panose="020B0604020202020204" pitchFamily="34" charset="0"/>
                <a:cs typeface="Arial" panose="020B0604020202020204" pitchFamily="34" charset="0"/>
              </a:rPr>
              <a:t>Approximately</a:t>
            </a:r>
            <a:r>
              <a:rPr lang="ko-KR" altLang="en-US" dirty="0">
                <a:solidFill>
                  <a:schemeClr val="bg1"/>
                </a:solidFill>
                <a:latin typeface="Arial" panose="020B0604020202020204" pitchFamily="34" charset="0"/>
                <a:cs typeface="Arial" panose="020B0604020202020204" pitchFamily="34" charset="0"/>
              </a:rPr>
              <a:t> </a:t>
            </a:r>
            <a:r>
              <a:rPr lang="en-US" altLang="ko-KR" dirty="0">
                <a:solidFill>
                  <a:schemeClr val="bg1"/>
                </a:solidFill>
                <a:latin typeface="Arial" panose="020B0604020202020204" pitchFamily="34" charset="0"/>
                <a:cs typeface="Arial" panose="020B0604020202020204" pitchFamily="34" charset="0"/>
              </a:rPr>
              <a:t>1,450 mg of sulfur is lacking daily and needs to be supplemented!</a:t>
            </a:r>
          </a:p>
        </p:txBody>
      </p:sp>
      <p:cxnSp>
        <p:nvCxnSpPr>
          <p:cNvPr id="11" name="직선 화살표 연결선 10"/>
          <p:cNvCxnSpPr/>
          <p:nvPr/>
        </p:nvCxnSpPr>
        <p:spPr bwMode="auto">
          <a:xfrm>
            <a:off x="2720752" y="2276872"/>
            <a:ext cx="0" cy="417763"/>
          </a:xfrm>
          <a:prstGeom prst="straightConnector1">
            <a:avLst/>
          </a:prstGeom>
          <a:noFill/>
          <a:ln w="76200" cap="flat" cmpd="sng" algn="ctr">
            <a:solidFill>
              <a:srgbClr val="ADADAD"/>
            </a:solidFill>
            <a:prstDash val="solid"/>
            <a:round/>
            <a:headEnd type="none" w="med" len="med"/>
            <a:tailEnd type="triangle"/>
          </a:ln>
          <a:effectLst/>
        </p:spPr>
      </p:cxnSp>
      <p:sp>
        <p:nvSpPr>
          <p:cNvPr id="44" name="TextBox 43"/>
          <p:cNvSpPr txBox="1"/>
          <p:nvPr/>
        </p:nvSpPr>
        <p:spPr>
          <a:xfrm>
            <a:off x="506262" y="1136016"/>
            <a:ext cx="4386105" cy="350865"/>
          </a:xfrm>
          <a:prstGeom prst="rect">
            <a:avLst/>
          </a:prstGeom>
          <a:noFill/>
        </p:spPr>
        <p:txBody>
          <a:bodyPr wrap="square" rtlCol="0">
            <a:spAutoFit/>
          </a:bodyPr>
          <a:lstStyle/>
          <a:p>
            <a:pPr algn="just">
              <a:lnSpc>
                <a:spcPct val="12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3. Recommended Daily Serving Size </a:t>
            </a:r>
            <a:endPar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45" name="TextBox 44"/>
          <p:cNvSpPr txBox="1"/>
          <p:nvPr/>
        </p:nvSpPr>
        <p:spPr>
          <a:xfrm>
            <a:off x="499922" y="3990474"/>
            <a:ext cx="4386105" cy="2419124"/>
          </a:xfrm>
          <a:prstGeom prst="rect">
            <a:avLst/>
          </a:prstGeom>
          <a:noFill/>
        </p:spPr>
        <p:txBody>
          <a:bodyPr wrap="square" rtlCol="0">
            <a:spAutoFit/>
          </a:bodyPr>
          <a:lstStyle/>
          <a:p>
            <a:pPr>
              <a:lnSpc>
                <a:spcPct val="120000"/>
              </a:lnSpc>
            </a:pP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4. Causes of Sulfur Deficiency</a:t>
            </a:r>
          </a:p>
          <a:p>
            <a:pPr marL="285750" indent="-285750">
              <a:lnSpc>
                <a:spcPct val="120000"/>
              </a:lnSpc>
              <a:buFont typeface="Arial" panose="020B0604020202020204" pitchFamily="34" charset="0"/>
              <a:buChar char="•"/>
            </a:pP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Sulfur content becomes depleted as it is used to remove harmful substances, such as environmental hormones and heavy metals, that have accumulated in the body.</a:t>
            </a:r>
          </a:p>
          <a:p>
            <a:pPr marL="285750" indent="-285750">
              <a:lnSpc>
                <a:spcPct val="120000"/>
              </a:lnSpc>
              <a:buFont typeface="Arial" panose="020B0604020202020204" pitchFamily="34" charset="0"/>
              <a:buChar char="•"/>
            </a:pP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Sulfur loss occurs during storage, heating and cooking of foods. </a:t>
            </a:r>
          </a:p>
          <a:p>
            <a:pPr marL="285750" indent="-285750">
              <a:lnSpc>
                <a:spcPct val="120000"/>
              </a:lnSpc>
              <a:buFont typeface="Arial" panose="020B0604020202020204" pitchFamily="34" charset="0"/>
              <a:buChar char="•"/>
            </a:pPr>
            <a:r>
              <a:rPr lang="en-US" altLang="ko-KR"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Sulfur found in nature has lower absorption rates causing it to be inevitably lacking. </a:t>
            </a:r>
          </a:p>
        </p:txBody>
      </p:sp>
      <p:sp>
        <p:nvSpPr>
          <p:cNvPr id="9" name="TextBox 8">
            <a:extLst>
              <a:ext uri="{FF2B5EF4-FFF2-40B4-BE49-F238E27FC236}">
                <a16:creationId xmlns:a16="http://schemas.microsoft.com/office/drawing/2014/main" id="{42E7A5F6-51E0-43FE-9DD2-70F3E35E8C26}"/>
              </a:ext>
            </a:extLst>
          </p:cNvPr>
          <p:cNvSpPr txBox="1"/>
          <p:nvPr/>
        </p:nvSpPr>
        <p:spPr>
          <a:xfrm>
            <a:off x="694301" y="6525344"/>
            <a:ext cx="4010026" cy="353943"/>
          </a:xfrm>
          <a:prstGeom prst="rect">
            <a:avLst/>
          </a:prstGeom>
          <a:noFill/>
        </p:spPr>
        <p:txBody>
          <a:bodyPr wrap="square">
            <a:spAutoFit/>
          </a:bodyPr>
          <a:lstStyle/>
          <a:p>
            <a:r>
              <a:rPr lang="en-US" sz="850" dirty="0">
                <a:solidFill>
                  <a:schemeClr val="bg1">
                    <a:lumMod val="65000"/>
                  </a:schemeClr>
                </a:solidFill>
                <a:latin typeface="Arial" panose="020B0604020202020204" pitchFamily="34" charset="0"/>
                <a:cs typeface="Arial" panose="020B0604020202020204" pitchFamily="34" charset="0"/>
              </a:rPr>
              <a:t>* The information above is based on outsourced studies and may not be directly related to the products of our company.</a:t>
            </a:r>
          </a:p>
        </p:txBody>
      </p:sp>
    </p:spTree>
    <p:extLst>
      <p:ext uri="{BB962C8B-B14F-4D97-AF65-F5344CB8AC3E}">
        <p14:creationId xmlns:p14="http://schemas.microsoft.com/office/powerpoint/2010/main" val="598188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직사각형 2"/>
          <p:cNvSpPr/>
          <p:nvPr/>
        </p:nvSpPr>
        <p:spPr bwMode="auto">
          <a:xfrm>
            <a:off x="534946" y="1700808"/>
            <a:ext cx="4384800" cy="1457003"/>
          </a:xfrm>
          <a:prstGeom prst="rect">
            <a:avLst/>
          </a:prstGeom>
          <a:solidFill>
            <a:schemeClr val="bg1">
              <a:lumMod val="95000"/>
            </a:schemeClr>
          </a:solidFill>
          <a:ln>
            <a:noFill/>
          </a:ln>
        </p:spPr>
        <p:txBody>
          <a:bodyPr wrap="square" rtlCol="0" anchor="ctr">
            <a:spAutoFit/>
          </a:bodyPr>
          <a:lstStyle/>
          <a:p>
            <a:pPr algn="ctr">
              <a:lnSpc>
                <a:spcPct val="120000"/>
              </a:lnSpc>
              <a:buFont typeface="Arial" panose="020B0604020202020204" pitchFamily="34" charset="0"/>
              <a:buNone/>
            </a:pPr>
            <a:endParaRPr lang="ko-KR" altLang="en-US" sz="100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15" name="TextBox 14"/>
          <p:cNvSpPr txBox="1"/>
          <p:nvPr/>
        </p:nvSpPr>
        <p:spPr>
          <a:xfrm>
            <a:off x="509120" y="1772816"/>
            <a:ext cx="4384800" cy="1200329"/>
          </a:xfrm>
          <a:prstGeom prst="rect">
            <a:avLst/>
          </a:prstGeom>
          <a:noFill/>
        </p:spPr>
        <p:txBody>
          <a:bodyPr wrap="square" rtlCol="0">
            <a:spAutoFit/>
          </a:bodyPr>
          <a:lstStyle/>
          <a:p>
            <a:pPr algn="just">
              <a:lnSpc>
                <a:spcPct val="120000"/>
              </a:lnSpc>
            </a:pPr>
            <a:r>
              <a:rPr lang="en-US" altLang="ko-KR" sz="1200" dirty="0" err="1">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DistilPure</a:t>
            </a: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is a global brand that extracts pure plant-based MSM. </a:t>
            </a:r>
            <a:r>
              <a:rPr lang="en-US" altLang="ko-KR" sz="1200" dirty="0" err="1">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DistilPure</a:t>
            </a: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MSM is extracted from natural plants (corn, flaxseed, soybeans) and is as of yet the first and only plant based MSM recognized by the Korea Ministry of Food and Drug Safety (MFDS). </a:t>
            </a:r>
          </a:p>
        </p:txBody>
      </p:sp>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2" name="그림 1"/>
          <p:cNvPicPr>
            <a:picLocks noChangeAspect="1"/>
          </p:cNvPicPr>
          <p:nvPr/>
        </p:nvPicPr>
        <p:blipFill>
          <a:blip r:embed="rId3"/>
          <a:stretch>
            <a:fillRect/>
          </a:stretch>
        </p:blipFill>
        <p:spPr>
          <a:xfrm>
            <a:off x="509291" y="3284984"/>
            <a:ext cx="4320000" cy="3250646"/>
          </a:xfrm>
          <a:prstGeom prst="rect">
            <a:avLst/>
          </a:prstGeom>
        </p:spPr>
      </p:pic>
      <p:sp>
        <p:nvSpPr>
          <p:cNvPr id="7" name="TextBox 6"/>
          <p:cNvSpPr txBox="1"/>
          <p:nvPr/>
        </p:nvSpPr>
        <p:spPr>
          <a:xfrm>
            <a:off x="499922" y="1155024"/>
            <a:ext cx="3949022" cy="400110"/>
          </a:xfrm>
          <a:prstGeom prst="rect">
            <a:avLst/>
          </a:prstGeom>
          <a:noFill/>
        </p:spPr>
        <p:txBody>
          <a:bodyPr wrap="square" rtlCol="0">
            <a:spAutoFit/>
          </a:bodyPr>
          <a:lstStyle/>
          <a:p>
            <a:pPr>
              <a:lnSpc>
                <a:spcPts val="2400"/>
              </a:lnSpc>
            </a:pPr>
            <a:r>
              <a:rPr lang="en-US" altLang="ko-KR" sz="1900" spc="-150" dirty="0" err="1">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DistilPure</a:t>
            </a:r>
            <a:r>
              <a:rPr lang="en-US" altLang="ko-KR" sz="1900" spc="-15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MSM Sourced from Canada</a:t>
            </a:r>
          </a:p>
        </p:txBody>
      </p:sp>
      <p:sp>
        <p:nvSpPr>
          <p:cNvPr id="8" name="TextBox 7"/>
          <p:cNvSpPr txBox="1"/>
          <p:nvPr/>
        </p:nvSpPr>
        <p:spPr>
          <a:xfrm>
            <a:off x="499922" y="548680"/>
            <a:ext cx="2880320"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Featured Ingredients</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4" name="TextBox 3">
            <a:extLst>
              <a:ext uri="{FF2B5EF4-FFF2-40B4-BE49-F238E27FC236}">
                <a16:creationId xmlns:a16="http://schemas.microsoft.com/office/drawing/2014/main" id="{ED2C5244-33E7-7142-A6B8-F543A78D95FB}"/>
              </a:ext>
            </a:extLst>
          </p:cNvPr>
          <p:cNvSpPr txBox="1"/>
          <p:nvPr/>
        </p:nvSpPr>
        <p:spPr>
          <a:xfrm>
            <a:off x="1064568" y="3700190"/>
            <a:ext cx="1440160" cy="338554"/>
          </a:xfrm>
          <a:prstGeom prst="rect">
            <a:avLst/>
          </a:prstGeom>
          <a:solidFill>
            <a:schemeClr val="bg1"/>
          </a:solidFill>
        </p:spPr>
        <p:txBody>
          <a:bodyPr wrap="square" rtlCol="0">
            <a:spAutoFit/>
          </a:bodyPr>
          <a:lstStyle/>
          <a:p>
            <a:r>
              <a:rPr lang="en-US" sz="800" dirty="0">
                <a:solidFill>
                  <a:schemeClr val="bg2">
                    <a:lumMod val="75000"/>
                  </a:schemeClr>
                </a:solidFill>
                <a:latin typeface="Calibri" panose="020F0502020204030204" pitchFamily="34" charset="0"/>
                <a:cs typeface="Calibri" panose="020F0502020204030204" pitchFamily="34" charset="0"/>
              </a:rPr>
              <a:t>Research and Manufacturing Facility Located in Canada</a:t>
            </a:r>
          </a:p>
        </p:txBody>
      </p:sp>
      <p:sp>
        <p:nvSpPr>
          <p:cNvPr id="9" name="TextBox 8">
            <a:extLst>
              <a:ext uri="{FF2B5EF4-FFF2-40B4-BE49-F238E27FC236}">
                <a16:creationId xmlns:a16="http://schemas.microsoft.com/office/drawing/2014/main" id="{58CE3A0F-C9A7-3040-A207-36360A56FFE8}"/>
              </a:ext>
            </a:extLst>
          </p:cNvPr>
          <p:cNvSpPr txBox="1"/>
          <p:nvPr/>
        </p:nvSpPr>
        <p:spPr>
          <a:xfrm>
            <a:off x="632520" y="6140043"/>
            <a:ext cx="2747722" cy="215444"/>
          </a:xfrm>
          <a:prstGeom prst="rect">
            <a:avLst/>
          </a:prstGeom>
          <a:solidFill>
            <a:schemeClr val="bg1">
              <a:lumMod val="85000"/>
            </a:schemeClr>
          </a:solidFill>
        </p:spPr>
        <p:txBody>
          <a:bodyPr wrap="square" rtlCol="0">
            <a:spAutoFit/>
          </a:bodyPr>
          <a:lstStyle/>
          <a:p>
            <a:r>
              <a:rPr lang="en-US" sz="800" dirty="0">
                <a:latin typeface="Calibri" panose="020F0502020204030204" pitchFamily="34" charset="0"/>
                <a:cs typeface="Calibri" panose="020F0502020204030204" pitchFamily="34" charset="0"/>
              </a:rPr>
              <a:t>Produced using patented ultra pure distillation method. </a:t>
            </a:r>
          </a:p>
        </p:txBody>
      </p:sp>
    </p:spTree>
    <p:extLst>
      <p:ext uri="{BB962C8B-B14F-4D97-AF65-F5344CB8AC3E}">
        <p14:creationId xmlns:p14="http://schemas.microsoft.com/office/powerpoint/2010/main" val="2436542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직선 연결선 1"/>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3" name="TextBox 2"/>
          <p:cNvSpPr txBox="1"/>
          <p:nvPr/>
        </p:nvSpPr>
        <p:spPr>
          <a:xfrm>
            <a:off x="499921" y="1071832"/>
            <a:ext cx="4225991" cy="400110"/>
          </a:xfrm>
          <a:prstGeom prst="rect">
            <a:avLst/>
          </a:prstGeom>
          <a:noFill/>
        </p:spPr>
        <p:txBody>
          <a:bodyPr wrap="square" rtlCol="0">
            <a:spAutoFit/>
          </a:bodyPr>
          <a:lstStyle/>
          <a:p>
            <a:pPr>
              <a:lnSpc>
                <a:spcPts val="2400"/>
              </a:lnSpc>
            </a:pPr>
            <a:r>
              <a:rPr lang="en-US" altLang="ko-KR" sz="1900" spc="-150" dirty="0" err="1">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DistilPure</a:t>
            </a:r>
            <a:r>
              <a:rPr lang="en-US" altLang="ko-KR" sz="1900" spc="-15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MSM Sourced From Canada</a:t>
            </a:r>
          </a:p>
        </p:txBody>
      </p:sp>
      <p:sp>
        <p:nvSpPr>
          <p:cNvPr id="4" name="TextBox 3"/>
          <p:cNvSpPr txBox="1"/>
          <p:nvPr/>
        </p:nvSpPr>
        <p:spPr>
          <a:xfrm>
            <a:off x="499922" y="548680"/>
            <a:ext cx="3877014" cy="37863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Ingredient Certifications</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pic>
        <p:nvPicPr>
          <p:cNvPr id="5" name="그림 4"/>
          <p:cNvPicPr>
            <a:picLocks noChangeAspect="1"/>
          </p:cNvPicPr>
          <p:nvPr/>
        </p:nvPicPr>
        <p:blipFill>
          <a:blip r:embed="rId2"/>
          <a:stretch>
            <a:fillRect/>
          </a:stretch>
        </p:blipFill>
        <p:spPr>
          <a:xfrm>
            <a:off x="5548133" y="1344155"/>
            <a:ext cx="3528000" cy="4807126"/>
          </a:xfrm>
          <a:prstGeom prst="rect">
            <a:avLst/>
          </a:prstGeom>
        </p:spPr>
      </p:pic>
      <p:pic>
        <p:nvPicPr>
          <p:cNvPr id="6" name="그림 5"/>
          <p:cNvPicPr>
            <a:picLocks noChangeAspect="1"/>
          </p:cNvPicPr>
          <p:nvPr/>
        </p:nvPicPr>
        <p:blipFill>
          <a:blip r:embed="rId3"/>
          <a:stretch>
            <a:fillRect/>
          </a:stretch>
        </p:blipFill>
        <p:spPr>
          <a:xfrm>
            <a:off x="848544" y="1377670"/>
            <a:ext cx="3348000" cy="4785923"/>
          </a:xfrm>
          <a:prstGeom prst="rect">
            <a:avLst/>
          </a:prstGeom>
        </p:spPr>
      </p:pic>
      <p:sp>
        <p:nvSpPr>
          <p:cNvPr id="7" name="TextBox 6"/>
          <p:cNvSpPr txBox="1"/>
          <p:nvPr/>
        </p:nvSpPr>
        <p:spPr>
          <a:xfrm>
            <a:off x="1387306" y="6286635"/>
            <a:ext cx="2197542" cy="258789"/>
          </a:xfrm>
          <a:prstGeom prst="rect">
            <a:avLst/>
          </a:prstGeom>
          <a:noFill/>
        </p:spPr>
        <p:txBody>
          <a:bodyPr wrap="square" rtlCol="0">
            <a:spAutoFit/>
          </a:bodyPr>
          <a:lstStyle>
            <a:defPPr>
              <a:defRPr lang="ko-KR"/>
            </a:defPPr>
            <a:lvl1pPr marL="0" indent="0" algn="just">
              <a:lnSpc>
                <a:spcPct val="120000"/>
              </a:lnSpc>
              <a:buFont typeface="Arial" panose="020B0604020202020204" pitchFamily="34" charset="0"/>
              <a:buNone/>
              <a:defRPr sz="1000" b="1">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dirty="0"/>
              <a:t>[Import Declaration Certificate]</a:t>
            </a:r>
            <a:endParaRPr lang="ko-KR" altLang="en-US" dirty="0"/>
          </a:p>
        </p:txBody>
      </p:sp>
      <p:sp>
        <p:nvSpPr>
          <p:cNvPr id="8" name="TextBox 7"/>
          <p:cNvSpPr txBox="1"/>
          <p:nvPr/>
        </p:nvSpPr>
        <p:spPr>
          <a:xfrm>
            <a:off x="6537176" y="6267769"/>
            <a:ext cx="1665981" cy="258789"/>
          </a:xfrm>
          <a:prstGeom prst="rect">
            <a:avLst/>
          </a:prstGeom>
          <a:noFill/>
        </p:spPr>
        <p:txBody>
          <a:bodyPr wrap="square" rtlCol="0">
            <a:spAutoFit/>
          </a:bodyPr>
          <a:lstStyle>
            <a:defPPr>
              <a:defRPr lang="ko-KR"/>
            </a:defPPr>
            <a:lvl1pPr marL="0" indent="0" algn="just">
              <a:lnSpc>
                <a:spcPct val="120000"/>
              </a:lnSpc>
              <a:buFont typeface="Arial" panose="020B0604020202020204" pitchFamily="34" charset="0"/>
              <a:buNone/>
              <a:defRPr sz="1000" b="1">
                <a:solidFill>
                  <a:schemeClr val="bg2">
                    <a:lumMod val="75000"/>
                  </a:schemeClr>
                </a:solidFill>
                <a:latin typeface="맑은 고딕" panose="020B0503020000020004" pitchFamily="50" charset="-127"/>
                <a:ea typeface="맑은 고딕" panose="020B0503020000020004" pitchFamily="50" charset="-127"/>
              </a:defRPr>
            </a:lvl1pPr>
          </a:lstStyle>
          <a:p>
            <a:r>
              <a:rPr lang="en-US" altLang="ko-KR" dirty="0"/>
              <a:t>[Government Certificate]</a:t>
            </a:r>
            <a:endParaRPr lang="ko-KR" altLang="en-US" dirty="0"/>
          </a:p>
        </p:txBody>
      </p:sp>
      <p:cxnSp>
        <p:nvCxnSpPr>
          <p:cNvPr id="12" name="직선 연결선 11"/>
          <p:cNvCxnSpPr/>
          <p:nvPr/>
        </p:nvCxnSpPr>
        <p:spPr bwMode="auto">
          <a:xfrm>
            <a:off x="4953000" y="1412776"/>
            <a:ext cx="0" cy="4824000"/>
          </a:xfrm>
          <a:prstGeom prst="line">
            <a:avLst/>
          </a:prstGeom>
          <a:noFill/>
          <a:ln w="9525" cap="flat" cmpd="sng" algn="ctr">
            <a:solidFill>
              <a:schemeClr val="bg2">
                <a:lumMod val="75000"/>
              </a:schemeClr>
            </a:solidFill>
            <a:prstDash val="sysDot"/>
            <a:round/>
            <a:headEnd type="none" w="med" len="med"/>
            <a:tailEnd type="none" w="med" len="med"/>
          </a:ln>
          <a:effectLst/>
        </p:spPr>
      </p:cxnSp>
    </p:spTree>
    <p:extLst>
      <p:ext uri="{BB962C8B-B14F-4D97-AF65-F5344CB8AC3E}">
        <p14:creationId xmlns:p14="http://schemas.microsoft.com/office/powerpoint/2010/main" val="2434420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extBox 14"/>
          <p:cNvSpPr txBox="1"/>
          <p:nvPr/>
        </p:nvSpPr>
        <p:spPr>
          <a:xfrm>
            <a:off x="565693" y="4653136"/>
            <a:ext cx="4384800" cy="844142"/>
          </a:xfrm>
          <a:prstGeom prst="rect">
            <a:avLst/>
          </a:prstGeom>
          <a:noFill/>
        </p:spPr>
        <p:txBody>
          <a:bodyPr wrap="square" rtlCol="0">
            <a:spAutoFit/>
          </a:bodyPr>
          <a:lstStyle/>
          <a:p>
            <a:pPr algn="just">
              <a:lnSpc>
                <a:spcPct val="120000"/>
              </a:lnSpc>
            </a:pPr>
            <a:r>
              <a:rPr lang="en-US" altLang="ko-KR" b="1" dirty="0" err="1">
                <a:solidFill>
                  <a:srgbClr val="FF0000"/>
                </a:solidFill>
                <a:latin typeface="Arial" panose="020B0604020202020204" pitchFamily="34" charset="0"/>
                <a:ea typeface="맑은 고딕" panose="020B0503020000020004" pitchFamily="50" charset="-127"/>
                <a:cs typeface="Arial" panose="020B0604020202020204" pitchFamily="34" charset="0"/>
              </a:rPr>
              <a:t>DistilPure</a:t>
            </a:r>
            <a:r>
              <a:rPr lang="en-US" altLang="ko-KR" b="1" dirty="0">
                <a:solidFill>
                  <a:srgbClr val="FF0000"/>
                </a:solidFill>
                <a:latin typeface="Arial" panose="020B0604020202020204" pitchFamily="34" charset="0"/>
                <a:ea typeface="맑은 고딕" panose="020B0503020000020004" pitchFamily="50" charset="-127"/>
                <a:cs typeface="Arial" panose="020B0604020202020204" pitchFamily="34" charset="0"/>
              </a:rPr>
              <a:t> MSM is</a:t>
            </a:r>
            <a:r>
              <a:rPr lang="ko-KR" altLang="en-US" b="1" dirty="0">
                <a:solidFill>
                  <a:srgbClr val="FF0000"/>
                </a:solidFill>
                <a:latin typeface="Arial" panose="020B0604020202020204" pitchFamily="34" charset="0"/>
                <a:ea typeface="맑은 고딕" panose="020B0503020000020004" pitchFamily="50" charset="-127"/>
                <a:cs typeface="Arial" panose="020B0604020202020204" pitchFamily="34" charset="0"/>
              </a:rPr>
              <a:t> </a:t>
            </a:r>
            <a:r>
              <a:rPr lang="en-US" altLang="ko-KR" b="1" u="sng" dirty="0">
                <a:solidFill>
                  <a:srgbClr val="FF0000"/>
                </a:solidFill>
                <a:latin typeface="Arial" panose="020B0604020202020204" pitchFamily="34" charset="0"/>
                <a:ea typeface="맑은 고딕" panose="020B0503020000020004" pitchFamily="50" charset="-127"/>
                <a:cs typeface="Arial" panose="020B0604020202020204" pitchFamily="34" charset="0"/>
              </a:rPr>
              <a:t>a premium highly pure ingredient</a:t>
            </a:r>
            <a:r>
              <a:rPr lang="en-US" altLang="ko-KR" b="1" dirty="0">
                <a:solidFill>
                  <a:srgbClr val="FF0000"/>
                </a:solidFill>
                <a:latin typeface="Arial" panose="020B0604020202020204" pitchFamily="34" charset="0"/>
                <a:ea typeface="맑은 고딕" panose="020B0503020000020004" pitchFamily="50" charset="-127"/>
                <a:cs typeface="Arial" panose="020B0604020202020204" pitchFamily="34" charset="0"/>
              </a:rPr>
              <a:t> that is extracted using the industry’s most advanced patented distillation technology.  </a:t>
            </a:r>
          </a:p>
        </p:txBody>
      </p:sp>
      <p:cxnSp>
        <p:nvCxnSpPr>
          <p:cNvPr id="26" name="직선 연결선 25"/>
          <p:cNvCxnSpPr/>
          <p:nvPr/>
        </p:nvCxnSpPr>
        <p:spPr bwMode="auto">
          <a:xfrm>
            <a:off x="556295"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3" name="그림 2"/>
          <p:cNvPicPr>
            <a:picLocks noChangeAspect="1"/>
          </p:cNvPicPr>
          <p:nvPr/>
        </p:nvPicPr>
        <p:blipFill>
          <a:blip r:embed="rId3"/>
          <a:stretch>
            <a:fillRect/>
          </a:stretch>
        </p:blipFill>
        <p:spPr>
          <a:xfrm>
            <a:off x="596312" y="1772816"/>
            <a:ext cx="4225993" cy="2502990"/>
          </a:xfrm>
          <a:prstGeom prst="rect">
            <a:avLst/>
          </a:prstGeom>
        </p:spPr>
      </p:pic>
      <p:sp>
        <p:nvSpPr>
          <p:cNvPr id="4" name="직사각형 3"/>
          <p:cNvSpPr/>
          <p:nvPr/>
        </p:nvSpPr>
        <p:spPr bwMode="auto">
          <a:xfrm>
            <a:off x="596312" y="3751982"/>
            <a:ext cx="4225993" cy="108000"/>
          </a:xfrm>
          <a:prstGeom prst="rect">
            <a:avLst/>
          </a:prstGeom>
          <a:solidFill>
            <a:srgbClr val="4489B4">
              <a:alpha val="50000"/>
            </a:srgbClr>
          </a:solidFill>
          <a:ln w="12700">
            <a:noFill/>
            <a:round/>
            <a:headEnd/>
            <a:tailEnd/>
          </a:ln>
        </p:spPr>
        <p:txBody>
          <a:bodyPr wrap="none" rtlCol="0" anchor="ctr"/>
          <a:lstStyle/>
          <a:p>
            <a:pPr algn="ctr">
              <a:buFontTx/>
              <a:buNone/>
            </a:pPr>
            <a:endParaRPr kumimoji="1" lang="ko-KR" altLang="en-US" sz="800">
              <a:solidFill>
                <a:schemeClr val="tx1"/>
              </a:solidFill>
              <a:latin typeface="+mn-ea"/>
              <a:ea typeface="+mn-ea"/>
            </a:endParaRPr>
          </a:p>
        </p:txBody>
      </p:sp>
      <p:sp>
        <p:nvSpPr>
          <p:cNvPr id="8" name="TextBox 7"/>
          <p:cNvSpPr txBox="1"/>
          <p:nvPr/>
        </p:nvSpPr>
        <p:spPr>
          <a:xfrm>
            <a:off x="499922" y="1226457"/>
            <a:ext cx="4612729" cy="378630"/>
          </a:xfrm>
          <a:prstGeom prst="rect">
            <a:avLst/>
          </a:prstGeom>
          <a:noFill/>
        </p:spPr>
        <p:txBody>
          <a:bodyPr wrap="square" rtlCol="0">
            <a:spAutoFit/>
          </a:bodyPr>
          <a:lstStyle/>
          <a:p>
            <a:pPr>
              <a:lnSpc>
                <a:spcPts val="2400"/>
              </a:lnSpc>
            </a:pPr>
            <a:r>
              <a:rPr lang="en-US" altLang="ko-KR" sz="1900" spc="-15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Contains</a:t>
            </a:r>
            <a:r>
              <a:rPr lang="en-US" altLang="ko-KR" sz="1900" spc="-150" dirty="0">
                <a:solidFill>
                  <a:schemeClr val="tx1">
                    <a:lumMod val="65000"/>
                    <a:lumOff val="35000"/>
                  </a:schemeClr>
                </a:solidFill>
                <a:latin typeface="Arial" panose="020B0604020202020204" pitchFamily="34" charset="0"/>
                <a:ea typeface="맑은 고딕" panose="020B0503020000020004" pitchFamily="50" charset="-127"/>
                <a:cs typeface="Arial" panose="020B0604020202020204" pitchFamily="34" charset="0"/>
              </a:rPr>
              <a:t> 100</a:t>
            </a:r>
            <a:r>
              <a:rPr lang="en-US" altLang="ko-KR" sz="1900" spc="-15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 Pure MSM</a:t>
            </a:r>
            <a:endParaRPr lang="ko-KR" altLang="en-US" sz="1900" spc="-15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9" name="TextBox 8"/>
          <p:cNvSpPr txBox="1"/>
          <p:nvPr/>
        </p:nvSpPr>
        <p:spPr>
          <a:xfrm>
            <a:off x="499922" y="548680"/>
            <a:ext cx="2940910"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Featured Ingredients</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Tree>
    <p:extLst>
      <p:ext uri="{BB962C8B-B14F-4D97-AF65-F5344CB8AC3E}">
        <p14:creationId xmlns:p14="http://schemas.microsoft.com/office/powerpoint/2010/main" val="111190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TextBox 27"/>
          <p:cNvSpPr txBox="1"/>
          <p:nvPr/>
        </p:nvSpPr>
        <p:spPr>
          <a:xfrm>
            <a:off x="128464" y="952850"/>
            <a:ext cx="4968552" cy="757130"/>
          </a:xfrm>
          <a:prstGeom prst="rect">
            <a:avLst/>
          </a:prstGeom>
          <a:noFill/>
        </p:spPr>
        <p:txBody>
          <a:bodyPr wrap="square" rtlCol="0">
            <a:spAutoFit/>
          </a:bodyPr>
          <a:lstStyle/>
          <a:p>
            <a:pPr>
              <a:lnSpc>
                <a:spcPct val="120000"/>
              </a:lnSpc>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49 Adult men and women experiencing knee joint discomfort received 3.375g of MSM everyday for 12 weeks resulting in </a:t>
            </a:r>
            <a:r>
              <a:rPr lang="en-US" altLang="ko-KR" sz="1200" u="sng"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decreased joint pain and discomfort. </a:t>
            </a:r>
            <a:endParaRPr lang="ko-KR" altLang="en-US" sz="1200" u="sng"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grpSp>
        <p:nvGrpSpPr>
          <p:cNvPr id="8" name="그룹 7"/>
          <p:cNvGrpSpPr/>
          <p:nvPr/>
        </p:nvGrpSpPr>
        <p:grpSpPr>
          <a:xfrm>
            <a:off x="276843" y="3558120"/>
            <a:ext cx="5020695" cy="2910729"/>
            <a:chOff x="4845841" y="2937787"/>
            <a:chExt cx="5020695" cy="2863461"/>
          </a:xfrm>
        </p:grpSpPr>
        <p:sp>
          <p:nvSpPr>
            <p:cNvPr id="41" name="모서리가 둥근 직사각형 40"/>
            <p:cNvSpPr/>
            <p:nvPr/>
          </p:nvSpPr>
          <p:spPr bwMode="auto">
            <a:xfrm>
              <a:off x="4845841" y="3494077"/>
              <a:ext cx="4820173" cy="1670597"/>
            </a:xfrm>
            <a:prstGeom prst="roundRect">
              <a:avLst/>
            </a:prstGeom>
            <a:solidFill>
              <a:schemeClr val="bg1">
                <a:lumMod val="95000"/>
              </a:schemeClr>
            </a:solidFill>
          </p:spPr>
          <p:txBody>
            <a:bodyPr wrap="square" rtlCol="0">
              <a:noAutofit/>
            </a:bodyPr>
            <a:lstStyle/>
            <a:p>
              <a:pPr algn="just">
                <a:lnSpc>
                  <a:spcPct val="200000"/>
                </a:lnSpc>
                <a:spcBef>
                  <a:spcPts val="300"/>
                </a:spcBef>
                <a:spcAft>
                  <a:spcPts val="300"/>
                </a:spcAft>
              </a:pPr>
              <a:endParaRPr lang="ko-KR" altLang="en-US" sz="1300" b="1">
                <a:solidFill>
                  <a:srgbClr val="C00000"/>
                </a:solidFill>
                <a:latin typeface="Arial" panose="020B0604020202020204" pitchFamily="34" charset="0"/>
                <a:ea typeface="맑은 고딕" panose="020B0503020000020004" pitchFamily="50" charset="-127"/>
                <a:cs typeface="Arial" panose="020B0604020202020204" pitchFamily="34" charset="0"/>
              </a:endParaRPr>
            </a:p>
          </p:txBody>
        </p:sp>
        <p:sp>
          <p:nvSpPr>
            <p:cNvPr id="42" name="TextBox 41"/>
            <p:cNvSpPr txBox="1"/>
            <p:nvPr/>
          </p:nvSpPr>
          <p:spPr>
            <a:xfrm>
              <a:off x="4913486" y="3494076"/>
              <a:ext cx="4608511" cy="2307172"/>
            </a:xfrm>
            <a:prstGeom prst="rect">
              <a:avLst/>
            </a:prstGeom>
            <a:noFill/>
          </p:spPr>
          <p:txBody>
            <a:bodyPr wrap="square" rtlCol="0">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pPr marL="171450" indent="-171450" algn="just">
                <a:buFont typeface="Arial" panose="020B0604020202020204" pitchFamily="34" charset="0"/>
                <a:buChar char="•"/>
              </a:pPr>
              <a:r>
                <a:rPr lang="en-US" altLang="ko-KR" sz="1000" dirty="0">
                  <a:latin typeface="Arial" panose="020B0604020202020204" pitchFamily="34" charset="0"/>
                  <a:cs typeface="Arial" panose="020B0604020202020204" pitchFamily="34" charset="0"/>
                </a:rPr>
                <a:t>Participants: </a:t>
              </a:r>
              <a:r>
                <a:rPr lang="en-US" altLang="ko-KR" sz="1000" b="0" dirty="0">
                  <a:latin typeface="Arial" panose="020B0604020202020204" pitchFamily="34" charset="0"/>
                  <a:cs typeface="Arial" panose="020B0604020202020204" pitchFamily="34" charset="0"/>
                </a:rPr>
                <a:t>49 Adult men and women between the ages of 45 and 90 with knee joint discomfort were given, 3.375 g of MSM per day.</a:t>
              </a:r>
            </a:p>
            <a:p>
              <a:pPr marL="171450" indent="-171450" algn="just">
                <a:buFont typeface="Arial" panose="020B0604020202020204" pitchFamily="34" charset="0"/>
                <a:buChar char="•"/>
              </a:pPr>
              <a:r>
                <a:rPr lang="en-US" altLang="ko-KR" sz="1000" dirty="0">
                  <a:latin typeface="Arial" panose="020B0604020202020204" pitchFamily="34" charset="0"/>
                  <a:cs typeface="Arial" panose="020B0604020202020204" pitchFamily="34" charset="0"/>
                </a:rPr>
                <a:t>Conditions: </a:t>
              </a:r>
              <a:r>
                <a:rPr lang="en-US" altLang="ko-KR" sz="1000" b="0" dirty="0">
                  <a:latin typeface="Arial" panose="020B0604020202020204" pitchFamily="34" charset="0"/>
                  <a:cs typeface="Arial" panose="020B0604020202020204" pitchFamily="34" charset="0"/>
                </a:rPr>
                <a:t>25 were placed in a placebo control group, and 25 were placed in the testing group in a randomized, double blind, controlled clinical trial with assessments at baseline, 6 weeks and 12 weeks.</a:t>
              </a:r>
            </a:p>
            <a:p>
              <a:pPr marL="171450" indent="-171450" algn="just">
                <a:buFont typeface="Arial" panose="020B0604020202020204" pitchFamily="34" charset="0"/>
                <a:buChar char="•"/>
              </a:pPr>
              <a:r>
                <a:rPr lang="en-US" altLang="ko-KR" sz="1000" dirty="0">
                  <a:latin typeface="Arial" panose="020B0604020202020204" pitchFamily="34" charset="0"/>
                  <a:cs typeface="Arial" panose="020B0604020202020204" pitchFamily="34" charset="0"/>
                </a:rPr>
                <a:t>Results: </a:t>
              </a:r>
              <a:r>
                <a:rPr lang="en-US" altLang="ko-KR" sz="1000" b="0" dirty="0">
                  <a:latin typeface="Arial" panose="020B0604020202020204" pitchFamily="34" charset="0"/>
                  <a:cs typeface="Arial" panose="020B0604020202020204" pitchFamily="34" charset="0"/>
                </a:rPr>
                <a:t>After 6 weeks of ingesting MSM, joint stiffness and motor function were beginning to significantly improve. After 12 weeks,  knee discomfort, pain, stiffness and function were improved, as well as </a:t>
              </a:r>
              <a:r>
                <a:rPr lang="en-US" altLang="ko-KR" sz="1000" b="0" dirty="0">
                  <a:solidFill>
                    <a:srgbClr val="FF0000"/>
                  </a:solidFill>
                  <a:latin typeface="Arial" panose="020B0604020202020204" pitchFamily="34" charset="0"/>
                  <a:cs typeface="Arial" panose="020B0604020202020204" pitchFamily="34" charset="0"/>
                </a:rPr>
                <a:t>quality of life</a:t>
              </a:r>
              <a:r>
                <a:rPr lang="en-US" altLang="ko-KR" sz="1000" b="0" dirty="0">
                  <a:latin typeface="Arial" panose="020B0604020202020204" pitchFamily="34" charset="0"/>
                  <a:cs typeface="Arial" panose="020B0604020202020204" pitchFamily="34" charset="0"/>
                </a:rPr>
                <a:t>. </a:t>
              </a:r>
              <a:r>
                <a:rPr lang="en-US" altLang="ko-KR" sz="900" b="0" dirty="0">
                  <a:solidFill>
                    <a:srgbClr val="002060"/>
                  </a:solidFill>
                  <a:latin typeface="Arial" panose="020B0604020202020204" pitchFamily="34" charset="0"/>
                  <a:cs typeface="Arial" panose="020B0604020202020204" pitchFamily="34" charset="0"/>
                </a:rPr>
                <a:t>* Test results  do  not  apply equally to  everyone. </a:t>
              </a:r>
            </a:p>
            <a:p>
              <a:pPr algn="just"/>
              <a:endParaRPr lang="en-US" altLang="ko-KR" sz="500" b="0" dirty="0">
                <a:latin typeface="Arial" panose="020B0604020202020204" pitchFamily="34" charset="0"/>
                <a:cs typeface="Arial" panose="020B0604020202020204" pitchFamily="34" charset="0"/>
              </a:endParaRPr>
            </a:p>
            <a:p>
              <a:pPr algn="just"/>
              <a:r>
                <a:rPr lang="en-US" altLang="ko-KR" sz="800" b="0" dirty="0">
                  <a:latin typeface="Arial" panose="020B0604020202020204" pitchFamily="34" charset="0"/>
                  <a:cs typeface="Arial" panose="020B0604020202020204" pitchFamily="34" charset="0"/>
                </a:rPr>
                <a:t>[Source] Efficacy of </a:t>
              </a:r>
              <a:r>
                <a:rPr lang="en-US" altLang="ko-KR" sz="800" b="0" dirty="0" err="1">
                  <a:latin typeface="Arial" panose="020B0604020202020204" pitchFamily="34" charset="0"/>
                  <a:cs typeface="Arial" panose="020B0604020202020204" pitchFamily="34" charset="0"/>
                </a:rPr>
                <a:t>methylsulfonylmethane</a:t>
              </a:r>
              <a:r>
                <a:rPr lang="en-US" altLang="ko-KR" sz="800" b="0" dirty="0">
                  <a:latin typeface="Arial" panose="020B0604020202020204" pitchFamily="34" charset="0"/>
                  <a:cs typeface="Arial" panose="020B0604020202020204" pitchFamily="34" charset="0"/>
                </a:rPr>
                <a:t> supplementation on osteoarthritis of the knee: a randomized controlled study</a:t>
              </a:r>
            </a:p>
            <a:p>
              <a:pPr algn="just"/>
              <a:r>
                <a:rPr lang="en-US" altLang="ko-KR" sz="800" b="0" dirty="0">
                  <a:latin typeface="Arial" panose="020B0604020202020204" pitchFamily="34" charset="0"/>
                  <a:cs typeface="Arial" panose="020B0604020202020204" pitchFamily="34" charset="0"/>
                </a:rPr>
                <a:t>(BMC Complementary and Alternative Medicine 2011, 11:50)</a:t>
              </a:r>
              <a:endParaRPr lang="ko-KR" altLang="en-US" sz="800" b="0" dirty="0">
                <a:latin typeface="Arial" panose="020B0604020202020204" pitchFamily="34" charset="0"/>
                <a:cs typeface="Arial" panose="020B0604020202020204" pitchFamily="34" charset="0"/>
              </a:endParaRPr>
            </a:p>
          </p:txBody>
        </p:sp>
        <p:sp>
          <p:nvSpPr>
            <p:cNvPr id="12" name="TextBox 11"/>
            <p:cNvSpPr txBox="1"/>
            <p:nvPr/>
          </p:nvSpPr>
          <p:spPr>
            <a:xfrm>
              <a:off x="4845841" y="2937787"/>
              <a:ext cx="5020695" cy="513462"/>
            </a:xfrm>
            <a:prstGeom prst="rect">
              <a:avLst/>
            </a:prstGeom>
            <a:noFill/>
          </p:spPr>
          <p:txBody>
            <a:bodyPr wrap="square" rtlCol="0">
              <a:spAutoFit/>
            </a:bodyPr>
            <a:lstStyle>
              <a:defPPr>
                <a:defRPr lang="ko-KR"/>
              </a:defPPr>
              <a:lvl1pPr>
                <a:lnSpc>
                  <a:spcPct val="120000"/>
                </a:lnSpc>
                <a:defRPr sz="1200" b="1">
                  <a:solidFill>
                    <a:schemeClr val="bg2">
                      <a:lumMod val="75000"/>
                    </a:schemeClr>
                  </a:solidFill>
                  <a:latin typeface="맑은 고딕" panose="020B0503020000020004" pitchFamily="50" charset="-127"/>
                  <a:ea typeface="맑은 고딕" panose="020B0503020000020004" pitchFamily="50" charset="-127"/>
                </a:defRPr>
              </a:lvl1pPr>
            </a:lstStyle>
            <a:p>
              <a:pPr algn="just"/>
              <a:r>
                <a:rPr lang="en-US" altLang="ko-KR" sz="800" b="0" dirty="0">
                  <a:latin typeface="Arial" panose="020B0604020202020204" pitchFamily="34" charset="0"/>
                  <a:cs typeface="Arial" panose="020B0604020202020204" pitchFamily="34" charset="0"/>
                </a:rPr>
                <a:t>WOMAC(Western Ontario and McMaster Osteoarthritis Index): </a:t>
              </a:r>
              <a:r>
                <a:rPr lang="en-US" sz="800" b="0" dirty="0">
                  <a:latin typeface="Arial" panose="020B0604020202020204" pitchFamily="34" charset="0"/>
                  <a:cs typeface="Arial" panose="020B0604020202020204" pitchFamily="34" charset="0"/>
                </a:rPr>
                <a:t>widely used, proprietary set of </a:t>
              </a:r>
            </a:p>
            <a:p>
              <a:pPr algn="just"/>
              <a:r>
                <a:rPr lang="en-US" sz="800" b="0" dirty="0">
                  <a:latin typeface="Arial" panose="020B0604020202020204" pitchFamily="34" charset="0"/>
                  <a:cs typeface="Arial" panose="020B0604020202020204" pitchFamily="34" charset="0"/>
                </a:rPr>
                <a:t>standardized questionnaires used by health professionals to evaluate the condition of patients with </a:t>
              </a:r>
            </a:p>
            <a:p>
              <a:pPr algn="just"/>
              <a:r>
                <a:rPr lang="en-US" sz="800" dirty="0">
                  <a:latin typeface="Arial" panose="020B0604020202020204" pitchFamily="34" charset="0"/>
                  <a:cs typeface="Arial" panose="020B0604020202020204" pitchFamily="34" charset="0"/>
                </a:rPr>
                <a:t>osteoarthritis</a:t>
              </a:r>
              <a:r>
                <a:rPr lang="en-US" sz="800" b="0" dirty="0">
                  <a:latin typeface="Arial" panose="020B0604020202020204" pitchFamily="34" charset="0"/>
                  <a:cs typeface="Arial" panose="020B0604020202020204" pitchFamily="34" charset="0"/>
                </a:rPr>
                <a:t> of the knee and hip, including pain, stiffness, and physical functioning of the joints.</a:t>
              </a:r>
              <a:endParaRPr lang="ko-KR" altLang="en-US" sz="800" b="0" spc="-150" dirty="0">
                <a:latin typeface="Arial" panose="020B0604020202020204" pitchFamily="34" charset="0"/>
                <a:cs typeface="Arial" panose="020B0604020202020204" pitchFamily="34" charset="0"/>
              </a:endParaRPr>
            </a:p>
          </p:txBody>
        </p:sp>
      </p:grpSp>
      <p:cxnSp>
        <p:nvCxnSpPr>
          <p:cNvPr id="14" name="직선 연결선 13"/>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pic>
        <p:nvPicPr>
          <p:cNvPr id="2" name="그림 1"/>
          <p:cNvPicPr>
            <a:picLocks noChangeAspect="1"/>
          </p:cNvPicPr>
          <p:nvPr/>
        </p:nvPicPr>
        <p:blipFill>
          <a:blip r:embed="rId4"/>
          <a:stretch>
            <a:fillRect/>
          </a:stretch>
        </p:blipFill>
        <p:spPr>
          <a:xfrm>
            <a:off x="539642" y="1703777"/>
            <a:ext cx="4221728" cy="1822423"/>
          </a:xfrm>
          <a:prstGeom prst="rect">
            <a:avLst/>
          </a:prstGeom>
        </p:spPr>
      </p:pic>
      <p:grpSp>
        <p:nvGrpSpPr>
          <p:cNvPr id="27" name="그룹 26"/>
          <p:cNvGrpSpPr/>
          <p:nvPr/>
        </p:nvGrpSpPr>
        <p:grpSpPr>
          <a:xfrm>
            <a:off x="967161" y="2311997"/>
            <a:ext cx="1128573" cy="844120"/>
            <a:chOff x="992560" y="2385008"/>
            <a:chExt cx="1128573" cy="844120"/>
          </a:xfrm>
        </p:grpSpPr>
        <p:cxnSp>
          <p:nvCxnSpPr>
            <p:cNvPr id="5" name="직선 연결선 4"/>
            <p:cNvCxnSpPr/>
            <p:nvPr/>
          </p:nvCxnSpPr>
          <p:spPr bwMode="auto">
            <a:xfrm>
              <a:off x="992560" y="2385008"/>
              <a:ext cx="252000" cy="64800"/>
            </a:xfrm>
            <a:prstGeom prst="line">
              <a:avLst/>
            </a:prstGeom>
            <a:noFill/>
            <a:ln w="19050" cap="flat" cmpd="sng" algn="ctr">
              <a:solidFill>
                <a:srgbClr val="4489B4"/>
              </a:solidFill>
              <a:prstDash val="solid"/>
              <a:round/>
              <a:headEnd type="none" w="med" len="med"/>
              <a:tailEnd type="none" w="med" len="med"/>
            </a:ln>
            <a:effectLst/>
          </p:spPr>
        </p:cxnSp>
        <p:cxnSp>
          <p:nvCxnSpPr>
            <p:cNvPr id="17" name="직선 연결선 16"/>
            <p:cNvCxnSpPr/>
            <p:nvPr/>
          </p:nvCxnSpPr>
          <p:spPr bwMode="auto">
            <a:xfrm>
              <a:off x="1258109" y="2467772"/>
              <a:ext cx="284400" cy="378000"/>
            </a:xfrm>
            <a:prstGeom prst="line">
              <a:avLst/>
            </a:prstGeom>
            <a:noFill/>
            <a:ln w="19050" cap="flat" cmpd="sng" algn="ctr">
              <a:solidFill>
                <a:srgbClr val="4489B4"/>
              </a:solidFill>
              <a:prstDash val="solid"/>
              <a:round/>
              <a:headEnd type="none" w="med" len="med"/>
              <a:tailEnd type="none" w="med" len="med"/>
            </a:ln>
            <a:effectLst/>
          </p:spPr>
        </p:cxnSp>
        <p:cxnSp>
          <p:nvCxnSpPr>
            <p:cNvPr id="26" name="직선 연결선 25"/>
            <p:cNvCxnSpPr>
              <a:cxnSpLocks noChangeAspect="1"/>
            </p:cNvCxnSpPr>
            <p:nvPr/>
          </p:nvCxnSpPr>
          <p:spPr bwMode="auto">
            <a:xfrm>
              <a:off x="1568624" y="2879317"/>
              <a:ext cx="252000" cy="207870"/>
            </a:xfrm>
            <a:prstGeom prst="line">
              <a:avLst/>
            </a:prstGeom>
            <a:noFill/>
            <a:ln w="19050" cap="flat" cmpd="sng" algn="ctr">
              <a:solidFill>
                <a:srgbClr val="4489B4"/>
              </a:solidFill>
              <a:prstDash val="solid"/>
              <a:round/>
              <a:headEnd type="none" w="med" len="med"/>
              <a:tailEnd type="none" w="med" len="med"/>
            </a:ln>
            <a:effectLst/>
          </p:spPr>
        </p:cxnSp>
        <p:cxnSp>
          <p:nvCxnSpPr>
            <p:cNvPr id="29" name="직선 연결선 28"/>
            <p:cNvCxnSpPr>
              <a:cxnSpLocks/>
            </p:cNvCxnSpPr>
            <p:nvPr/>
          </p:nvCxnSpPr>
          <p:spPr bwMode="auto">
            <a:xfrm>
              <a:off x="1856656" y="3111189"/>
              <a:ext cx="264477" cy="117939"/>
            </a:xfrm>
            <a:prstGeom prst="line">
              <a:avLst/>
            </a:prstGeom>
            <a:noFill/>
            <a:ln w="19050" cap="flat" cmpd="sng" algn="ctr">
              <a:solidFill>
                <a:srgbClr val="4489B4"/>
              </a:solidFill>
              <a:prstDash val="solid"/>
              <a:round/>
              <a:headEnd type="none" w="med" len="med"/>
              <a:tailEnd type="none" w="med" len="med"/>
            </a:ln>
            <a:effectLst/>
          </p:spPr>
        </p:cxnSp>
      </p:grpSp>
      <p:grpSp>
        <p:nvGrpSpPr>
          <p:cNvPr id="46" name="그룹 45"/>
          <p:cNvGrpSpPr/>
          <p:nvPr/>
        </p:nvGrpSpPr>
        <p:grpSpPr>
          <a:xfrm>
            <a:off x="3125240" y="2310264"/>
            <a:ext cx="1130099" cy="886677"/>
            <a:chOff x="3150639" y="2383275"/>
            <a:chExt cx="1130099" cy="886677"/>
          </a:xfrm>
        </p:grpSpPr>
        <p:cxnSp>
          <p:nvCxnSpPr>
            <p:cNvPr id="34" name="직선 연결선 33"/>
            <p:cNvCxnSpPr/>
            <p:nvPr/>
          </p:nvCxnSpPr>
          <p:spPr bwMode="auto">
            <a:xfrm>
              <a:off x="3150639" y="2383275"/>
              <a:ext cx="249823" cy="32400"/>
            </a:xfrm>
            <a:prstGeom prst="line">
              <a:avLst/>
            </a:prstGeom>
            <a:noFill/>
            <a:ln w="19050" cap="flat" cmpd="sng" algn="ctr">
              <a:solidFill>
                <a:srgbClr val="4489B4"/>
              </a:solidFill>
              <a:prstDash val="solid"/>
              <a:round/>
              <a:headEnd type="none" w="med" len="med"/>
              <a:tailEnd type="none" w="med" len="med"/>
            </a:ln>
            <a:effectLst/>
          </p:spPr>
        </p:cxnSp>
        <p:cxnSp>
          <p:nvCxnSpPr>
            <p:cNvPr id="35" name="직선 연결선 34"/>
            <p:cNvCxnSpPr>
              <a:cxnSpLocks noChangeAspect="1"/>
            </p:cNvCxnSpPr>
            <p:nvPr/>
          </p:nvCxnSpPr>
          <p:spPr bwMode="auto">
            <a:xfrm>
              <a:off x="3420629" y="2428700"/>
              <a:ext cx="275472" cy="500078"/>
            </a:xfrm>
            <a:prstGeom prst="line">
              <a:avLst/>
            </a:prstGeom>
            <a:noFill/>
            <a:ln w="19050" cap="flat" cmpd="sng" algn="ctr">
              <a:solidFill>
                <a:srgbClr val="4489B4"/>
              </a:solidFill>
              <a:prstDash val="solid"/>
              <a:round/>
              <a:headEnd type="none" w="med" len="med"/>
              <a:tailEnd type="none" w="med" len="med"/>
            </a:ln>
            <a:effectLst/>
          </p:spPr>
        </p:cxnSp>
        <p:cxnSp>
          <p:nvCxnSpPr>
            <p:cNvPr id="36" name="직선 연결선 35"/>
            <p:cNvCxnSpPr>
              <a:cxnSpLocks noChangeAspect="1"/>
            </p:cNvCxnSpPr>
            <p:nvPr/>
          </p:nvCxnSpPr>
          <p:spPr bwMode="auto">
            <a:xfrm>
              <a:off x="3733059" y="2962547"/>
              <a:ext cx="245544" cy="155921"/>
            </a:xfrm>
            <a:prstGeom prst="line">
              <a:avLst/>
            </a:prstGeom>
            <a:noFill/>
            <a:ln w="19050" cap="flat" cmpd="sng" algn="ctr">
              <a:solidFill>
                <a:srgbClr val="4489B4"/>
              </a:solidFill>
              <a:prstDash val="solid"/>
              <a:round/>
              <a:headEnd type="none" w="med" len="med"/>
              <a:tailEnd type="none" w="med" len="med"/>
            </a:ln>
            <a:effectLst/>
          </p:spPr>
        </p:cxnSp>
        <p:cxnSp>
          <p:nvCxnSpPr>
            <p:cNvPr id="37" name="직선 연결선 36"/>
            <p:cNvCxnSpPr>
              <a:cxnSpLocks noChangeAspect="1"/>
            </p:cNvCxnSpPr>
            <p:nvPr/>
          </p:nvCxnSpPr>
          <p:spPr bwMode="auto">
            <a:xfrm>
              <a:off x="4016896" y="3141204"/>
              <a:ext cx="263842" cy="128748"/>
            </a:xfrm>
            <a:prstGeom prst="line">
              <a:avLst/>
            </a:prstGeom>
            <a:noFill/>
            <a:ln w="19050" cap="flat" cmpd="sng" algn="ctr">
              <a:solidFill>
                <a:srgbClr val="4489B4"/>
              </a:solidFill>
              <a:prstDash val="solid"/>
              <a:round/>
              <a:headEnd type="none" w="med" len="med"/>
              <a:tailEnd type="none" w="med" len="med"/>
            </a:ln>
            <a:effectLst/>
          </p:spPr>
        </p:cxnSp>
      </p:grpSp>
      <p:sp>
        <p:nvSpPr>
          <p:cNvPr id="21" name="TextBox 20"/>
          <p:cNvSpPr txBox="1"/>
          <p:nvPr/>
        </p:nvSpPr>
        <p:spPr>
          <a:xfrm>
            <a:off x="2904664" y="576593"/>
            <a:ext cx="3600400" cy="356701"/>
          </a:xfrm>
          <a:prstGeom prst="rect">
            <a:avLst/>
          </a:prstGeom>
          <a:noFill/>
        </p:spPr>
        <p:txBody>
          <a:bodyPr wrap="square" rtlCol="0">
            <a:spAutoFit/>
          </a:bodyPr>
          <a:lstStyle/>
          <a:p>
            <a:pPr>
              <a:lnSpc>
                <a:spcPts val="2400"/>
              </a:lnSpc>
            </a:pPr>
            <a:r>
              <a:rPr lang="en-US" altLang="ko-KR" sz="1200" spc="-150" dirty="0">
                <a:solidFill>
                  <a:schemeClr val="bg2">
                    <a:lumMod val="75000"/>
                  </a:schemeClr>
                </a:solidFill>
                <a:latin typeface="맑은 고딕" panose="020B0503020000020004" pitchFamily="50" charset="-127"/>
                <a:ea typeface="맑은 고딕" panose="020B0503020000020004" pitchFamily="50" charset="-127"/>
              </a:rPr>
              <a:t>MSM Clinical Testing Results </a:t>
            </a:r>
            <a:endParaRPr lang="ko-KR" altLang="en-US" sz="1200" spc="-15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22" name="TextBox 21"/>
          <p:cNvSpPr txBox="1"/>
          <p:nvPr/>
        </p:nvSpPr>
        <p:spPr>
          <a:xfrm>
            <a:off x="276843" y="562540"/>
            <a:ext cx="2875141"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Featured  Ingredients </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23" name="TextBox 22">
            <a:extLst>
              <a:ext uri="{FF2B5EF4-FFF2-40B4-BE49-F238E27FC236}">
                <a16:creationId xmlns:a16="http://schemas.microsoft.com/office/drawing/2014/main" id="{D200DB96-841C-427D-8384-1CDBA0A5280B}"/>
              </a:ext>
            </a:extLst>
          </p:cNvPr>
          <p:cNvSpPr txBox="1"/>
          <p:nvPr/>
        </p:nvSpPr>
        <p:spPr>
          <a:xfrm>
            <a:off x="694301" y="6525344"/>
            <a:ext cx="4010026" cy="353943"/>
          </a:xfrm>
          <a:prstGeom prst="rect">
            <a:avLst/>
          </a:prstGeom>
          <a:noFill/>
        </p:spPr>
        <p:txBody>
          <a:bodyPr wrap="square">
            <a:spAutoFit/>
          </a:bodyPr>
          <a:lstStyle/>
          <a:p>
            <a:r>
              <a:rPr lang="en-US" sz="850" dirty="0">
                <a:solidFill>
                  <a:schemeClr val="bg1">
                    <a:lumMod val="65000"/>
                  </a:schemeClr>
                </a:solidFill>
                <a:latin typeface="Arial" panose="020B0604020202020204" pitchFamily="34" charset="0"/>
                <a:cs typeface="Arial" panose="020B0604020202020204" pitchFamily="34" charset="0"/>
              </a:rPr>
              <a:t>* The information above is based on outsourced studies and may not be directly related to the products of our company.</a:t>
            </a:r>
          </a:p>
        </p:txBody>
      </p:sp>
    </p:spTree>
    <p:extLst>
      <p:ext uri="{BB962C8B-B14F-4D97-AF65-F5344CB8AC3E}">
        <p14:creationId xmlns:p14="http://schemas.microsoft.com/office/powerpoint/2010/main" val="1631213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extBox 14"/>
          <p:cNvSpPr txBox="1"/>
          <p:nvPr/>
        </p:nvSpPr>
        <p:spPr>
          <a:xfrm>
            <a:off x="488504" y="1222338"/>
            <a:ext cx="4384800" cy="958404"/>
          </a:xfrm>
          <a:prstGeom prst="rect">
            <a:avLst/>
          </a:prstGeom>
          <a:noFill/>
        </p:spPr>
        <p:txBody>
          <a:bodyPr wrap="square" rtlCol="0">
            <a:spAutoFit/>
          </a:bodyPr>
          <a:lstStyle/>
          <a:p>
            <a:pPr algn="just">
              <a:lnSpc>
                <a:spcPct val="120000"/>
              </a:lnSpc>
            </a:pPr>
            <a:r>
              <a:rPr lang="en-US" altLang="ko-KR"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Produced without using chemical excipients (silicon dioxide, magnesium stearate and hydroxypropyl methylcellulose) that are used for production efficiency or product stabilization, as well as artificial flavorings or coloring agents.</a:t>
            </a:r>
            <a:endParaRPr lang="ko-KR" altLang="en-US" sz="1200"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grpSp>
        <p:nvGrpSpPr>
          <p:cNvPr id="7" name="그룹 6"/>
          <p:cNvGrpSpPr/>
          <p:nvPr/>
        </p:nvGrpSpPr>
        <p:grpSpPr>
          <a:xfrm>
            <a:off x="639797" y="2636912"/>
            <a:ext cx="1224000" cy="1224000"/>
            <a:chOff x="5197183" y="3356992"/>
            <a:chExt cx="1224000" cy="1224000"/>
          </a:xfrm>
        </p:grpSpPr>
        <p:sp>
          <p:nvSpPr>
            <p:cNvPr id="2" name="타원 1"/>
            <p:cNvSpPr/>
            <p:nvPr/>
          </p:nvSpPr>
          <p:spPr bwMode="auto">
            <a:xfrm>
              <a:off x="5197183" y="3356992"/>
              <a:ext cx="1224000" cy="1224000"/>
            </a:xfrm>
            <a:prstGeom prst="ellipse">
              <a:avLst/>
            </a:prstGeom>
            <a:noFill/>
            <a:ln w="76200">
              <a:solidFill>
                <a:schemeClr val="bg2">
                  <a:lumMod val="75000"/>
                </a:schemeClr>
              </a:solidFill>
              <a:round/>
              <a:headEnd/>
              <a:tailEnd/>
            </a:ln>
          </p:spPr>
          <p:txBody>
            <a:bodyPr wrap="none" rtlCol="0" anchor="ctr"/>
            <a:lstStyle/>
            <a:p>
              <a:pPr algn="ctr">
                <a:buFontTx/>
                <a:buNone/>
              </a:pPr>
              <a:endParaRPr kumimoji="1" lang="ko-KR" altLang="en-US" sz="800">
                <a:solidFill>
                  <a:schemeClr val="tx1"/>
                </a:solidFill>
                <a:latin typeface="Arial" panose="020B0604020202020204" pitchFamily="34" charset="0"/>
                <a:ea typeface="+mn-ea"/>
                <a:cs typeface="Arial" panose="020B0604020202020204" pitchFamily="34" charset="0"/>
              </a:endParaRPr>
            </a:p>
          </p:txBody>
        </p:sp>
        <p:cxnSp>
          <p:nvCxnSpPr>
            <p:cNvPr id="5" name="직선 연결선 4"/>
            <p:cNvCxnSpPr>
              <a:stCxn id="2" idx="1"/>
              <a:endCxn id="2" idx="5"/>
            </p:cNvCxnSpPr>
            <p:nvPr/>
          </p:nvCxnSpPr>
          <p:spPr bwMode="auto">
            <a:xfrm>
              <a:off x="5376434" y="3536243"/>
              <a:ext cx="865498" cy="865498"/>
            </a:xfrm>
            <a:prstGeom prst="line">
              <a:avLst/>
            </a:prstGeom>
            <a:noFill/>
            <a:ln w="76200" cap="flat" cmpd="sng" algn="ctr">
              <a:solidFill>
                <a:schemeClr val="bg2">
                  <a:lumMod val="75000"/>
                </a:schemeClr>
              </a:solidFill>
              <a:prstDash val="solid"/>
              <a:round/>
              <a:headEnd type="none" w="med" len="med"/>
              <a:tailEnd type="none" w="med" len="med"/>
            </a:ln>
            <a:effectLst/>
          </p:spPr>
        </p:cxnSp>
        <p:sp>
          <p:nvSpPr>
            <p:cNvPr id="6" name="TextBox 5"/>
            <p:cNvSpPr txBox="1"/>
            <p:nvPr/>
          </p:nvSpPr>
          <p:spPr>
            <a:xfrm>
              <a:off x="5392435" y="3717032"/>
              <a:ext cx="833498" cy="523220"/>
            </a:xfrm>
            <a:prstGeom prst="rect">
              <a:avLst/>
            </a:prstGeom>
            <a:solidFill>
              <a:schemeClr val="bg1"/>
            </a:solidFill>
          </p:spPr>
          <p:txBody>
            <a:bodyPr wrap="none" rtlCol="0">
              <a:spAutoFit/>
            </a:bodyPr>
            <a:lstStyle/>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Silicon</a:t>
              </a:r>
            </a:p>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Dioxide</a:t>
              </a:r>
            </a:p>
          </p:txBody>
        </p:sp>
      </p:grpSp>
      <p:grpSp>
        <p:nvGrpSpPr>
          <p:cNvPr id="8" name="그룹 7"/>
          <p:cNvGrpSpPr/>
          <p:nvPr/>
        </p:nvGrpSpPr>
        <p:grpSpPr>
          <a:xfrm>
            <a:off x="2135017" y="2636912"/>
            <a:ext cx="1224000" cy="1224000"/>
            <a:chOff x="6709351" y="3356992"/>
            <a:chExt cx="1224000" cy="1224000"/>
          </a:xfrm>
        </p:grpSpPr>
        <p:cxnSp>
          <p:nvCxnSpPr>
            <p:cNvPr id="13" name="직선 연결선 12"/>
            <p:cNvCxnSpPr>
              <a:stCxn id="12" idx="1"/>
              <a:endCxn id="12" idx="5"/>
            </p:cNvCxnSpPr>
            <p:nvPr/>
          </p:nvCxnSpPr>
          <p:spPr bwMode="auto">
            <a:xfrm>
              <a:off x="6888602" y="3536243"/>
              <a:ext cx="865498" cy="865498"/>
            </a:xfrm>
            <a:prstGeom prst="line">
              <a:avLst/>
            </a:prstGeom>
            <a:noFill/>
            <a:ln w="76200" cap="flat" cmpd="sng" algn="ctr">
              <a:solidFill>
                <a:schemeClr val="bg2">
                  <a:lumMod val="75000"/>
                </a:schemeClr>
              </a:solidFill>
              <a:prstDash val="solid"/>
              <a:round/>
              <a:headEnd type="none" w="med" len="med"/>
              <a:tailEnd type="none" w="med" len="med"/>
            </a:ln>
            <a:effectLst/>
          </p:spPr>
        </p:cxnSp>
        <p:sp>
          <p:nvSpPr>
            <p:cNvPr id="14" name="TextBox 13"/>
            <p:cNvSpPr txBox="1"/>
            <p:nvPr/>
          </p:nvSpPr>
          <p:spPr>
            <a:xfrm>
              <a:off x="6709351" y="3736724"/>
              <a:ext cx="1161799" cy="523220"/>
            </a:xfrm>
            <a:prstGeom prst="rect">
              <a:avLst/>
            </a:prstGeom>
            <a:solidFill>
              <a:schemeClr val="bg1"/>
            </a:solidFill>
          </p:spPr>
          <p:txBody>
            <a:bodyPr wrap="square" rtlCol="0">
              <a:spAutoFit/>
            </a:bodyPr>
            <a:lstStyle/>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Magnesium </a:t>
              </a:r>
            </a:p>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Stearate</a:t>
              </a:r>
              <a:endParaRPr lang="ko-KR" altLang="en-US"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12" name="타원 11"/>
            <p:cNvSpPr/>
            <p:nvPr/>
          </p:nvSpPr>
          <p:spPr bwMode="auto">
            <a:xfrm>
              <a:off x="6709351" y="3356992"/>
              <a:ext cx="1224000" cy="1224000"/>
            </a:xfrm>
            <a:prstGeom prst="ellipse">
              <a:avLst/>
            </a:prstGeom>
            <a:noFill/>
            <a:ln w="76200">
              <a:solidFill>
                <a:schemeClr val="bg2">
                  <a:lumMod val="75000"/>
                </a:schemeClr>
              </a:solidFill>
              <a:round/>
              <a:headEnd/>
              <a:tailEnd/>
            </a:ln>
          </p:spPr>
          <p:txBody>
            <a:bodyPr wrap="none" rtlCol="0" anchor="ctr"/>
            <a:lstStyle/>
            <a:p>
              <a:pPr algn="ctr">
                <a:buFontTx/>
                <a:buNone/>
              </a:pPr>
              <a:endParaRPr kumimoji="1" lang="ko-KR" altLang="en-US" sz="800">
                <a:solidFill>
                  <a:schemeClr val="tx1"/>
                </a:solidFill>
                <a:latin typeface="Arial" panose="020B0604020202020204" pitchFamily="34" charset="0"/>
                <a:ea typeface="+mn-ea"/>
                <a:cs typeface="Arial" panose="020B0604020202020204" pitchFamily="34" charset="0"/>
              </a:endParaRPr>
            </a:p>
          </p:txBody>
        </p:sp>
      </p:grpSp>
      <p:grpSp>
        <p:nvGrpSpPr>
          <p:cNvPr id="10" name="그룹 9"/>
          <p:cNvGrpSpPr/>
          <p:nvPr/>
        </p:nvGrpSpPr>
        <p:grpSpPr>
          <a:xfrm>
            <a:off x="3630237" y="2636912"/>
            <a:ext cx="1224000" cy="1224000"/>
            <a:chOff x="8221519" y="3344078"/>
            <a:chExt cx="1224000" cy="1224000"/>
          </a:xfrm>
        </p:grpSpPr>
        <p:sp>
          <p:nvSpPr>
            <p:cNvPr id="17" name="타원 16"/>
            <p:cNvSpPr/>
            <p:nvPr/>
          </p:nvSpPr>
          <p:spPr bwMode="auto">
            <a:xfrm>
              <a:off x="8221519" y="3344078"/>
              <a:ext cx="1224000" cy="1224000"/>
            </a:xfrm>
            <a:prstGeom prst="ellipse">
              <a:avLst/>
            </a:prstGeom>
            <a:noFill/>
            <a:ln w="76200">
              <a:solidFill>
                <a:schemeClr val="bg2">
                  <a:lumMod val="75000"/>
                </a:schemeClr>
              </a:solidFill>
              <a:round/>
              <a:headEnd/>
              <a:tailEnd/>
            </a:ln>
          </p:spPr>
          <p:txBody>
            <a:bodyPr wrap="none" rtlCol="0" anchor="ctr"/>
            <a:lstStyle/>
            <a:p>
              <a:pPr algn="ctr">
                <a:buFontTx/>
                <a:buNone/>
              </a:pPr>
              <a:endParaRPr kumimoji="1" lang="ko-KR" altLang="en-US" sz="800">
                <a:solidFill>
                  <a:schemeClr val="tx1"/>
                </a:solidFill>
                <a:latin typeface="Arial" panose="020B0604020202020204" pitchFamily="34" charset="0"/>
                <a:ea typeface="+mn-ea"/>
                <a:cs typeface="Arial" panose="020B0604020202020204" pitchFamily="34" charset="0"/>
              </a:endParaRPr>
            </a:p>
          </p:txBody>
        </p:sp>
        <p:cxnSp>
          <p:nvCxnSpPr>
            <p:cNvPr id="18" name="직선 연결선 17"/>
            <p:cNvCxnSpPr>
              <a:stCxn id="17" idx="1"/>
              <a:endCxn id="17" idx="5"/>
            </p:cNvCxnSpPr>
            <p:nvPr/>
          </p:nvCxnSpPr>
          <p:spPr bwMode="auto">
            <a:xfrm>
              <a:off x="8400770" y="3523329"/>
              <a:ext cx="865498" cy="865498"/>
            </a:xfrm>
            <a:prstGeom prst="line">
              <a:avLst/>
            </a:prstGeom>
            <a:noFill/>
            <a:ln w="76200" cap="flat" cmpd="sng" algn="ctr">
              <a:solidFill>
                <a:schemeClr val="bg2">
                  <a:lumMod val="75000"/>
                </a:schemeClr>
              </a:solidFill>
              <a:prstDash val="solid"/>
              <a:round/>
              <a:headEnd type="none" w="med" len="med"/>
              <a:tailEnd type="none" w="med" len="med"/>
            </a:ln>
            <a:effectLst/>
          </p:spPr>
        </p:cxnSp>
        <p:sp>
          <p:nvSpPr>
            <p:cNvPr id="19" name="TextBox 18"/>
            <p:cNvSpPr txBox="1"/>
            <p:nvPr/>
          </p:nvSpPr>
          <p:spPr>
            <a:xfrm>
              <a:off x="8472683" y="3802190"/>
              <a:ext cx="721672" cy="307777"/>
            </a:xfrm>
            <a:prstGeom prst="rect">
              <a:avLst/>
            </a:prstGeom>
            <a:solidFill>
              <a:schemeClr val="bg1"/>
            </a:solidFill>
          </p:spPr>
          <p:txBody>
            <a:bodyPr wrap="none" rtlCol="0">
              <a:spAutoFit/>
            </a:bodyPr>
            <a:lstStyle/>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HPMC</a:t>
              </a:r>
              <a:endParaRPr lang="ko-KR" altLang="en-US"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grpSp>
      <p:grpSp>
        <p:nvGrpSpPr>
          <p:cNvPr id="28" name="그룹 27"/>
          <p:cNvGrpSpPr/>
          <p:nvPr/>
        </p:nvGrpSpPr>
        <p:grpSpPr>
          <a:xfrm>
            <a:off x="2882627" y="4293232"/>
            <a:ext cx="1224000" cy="1224000"/>
            <a:chOff x="7601392" y="4725144"/>
            <a:chExt cx="1224000" cy="1224000"/>
          </a:xfrm>
        </p:grpSpPr>
        <p:sp>
          <p:nvSpPr>
            <p:cNvPr id="20" name="타원 19"/>
            <p:cNvSpPr/>
            <p:nvPr/>
          </p:nvSpPr>
          <p:spPr bwMode="auto">
            <a:xfrm>
              <a:off x="7601392" y="4725144"/>
              <a:ext cx="1224000" cy="1224000"/>
            </a:xfrm>
            <a:prstGeom prst="ellipse">
              <a:avLst/>
            </a:prstGeom>
            <a:noFill/>
            <a:ln w="76200">
              <a:solidFill>
                <a:schemeClr val="bg2">
                  <a:lumMod val="75000"/>
                </a:schemeClr>
              </a:solidFill>
              <a:round/>
              <a:headEnd/>
              <a:tailEnd/>
            </a:ln>
          </p:spPr>
          <p:txBody>
            <a:bodyPr wrap="none" rtlCol="0" anchor="ctr"/>
            <a:lstStyle/>
            <a:p>
              <a:pPr algn="ctr">
                <a:buFontTx/>
                <a:buNone/>
              </a:pPr>
              <a:endParaRPr kumimoji="1" lang="ko-KR" altLang="en-US" sz="800">
                <a:solidFill>
                  <a:schemeClr val="tx1"/>
                </a:solidFill>
                <a:latin typeface="Arial" panose="020B0604020202020204" pitchFamily="34" charset="0"/>
                <a:ea typeface="+mn-ea"/>
                <a:cs typeface="Arial" panose="020B0604020202020204" pitchFamily="34" charset="0"/>
              </a:endParaRPr>
            </a:p>
          </p:txBody>
        </p:sp>
        <p:cxnSp>
          <p:nvCxnSpPr>
            <p:cNvPr id="21" name="직선 연결선 20"/>
            <p:cNvCxnSpPr>
              <a:stCxn id="20" idx="1"/>
              <a:endCxn id="20" idx="5"/>
            </p:cNvCxnSpPr>
            <p:nvPr/>
          </p:nvCxnSpPr>
          <p:spPr bwMode="auto">
            <a:xfrm>
              <a:off x="7780643" y="4904395"/>
              <a:ext cx="865498" cy="865498"/>
            </a:xfrm>
            <a:prstGeom prst="line">
              <a:avLst/>
            </a:prstGeom>
            <a:noFill/>
            <a:ln w="76200" cap="flat" cmpd="sng" algn="ctr">
              <a:solidFill>
                <a:schemeClr val="bg2">
                  <a:lumMod val="75000"/>
                </a:schemeClr>
              </a:solidFill>
              <a:prstDash val="solid"/>
              <a:round/>
              <a:headEnd type="none" w="med" len="med"/>
              <a:tailEnd type="none" w="med" len="med"/>
            </a:ln>
            <a:effectLst/>
          </p:spPr>
        </p:cxnSp>
        <p:sp>
          <p:nvSpPr>
            <p:cNvPr id="24" name="TextBox 23"/>
            <p:cNvSpPr txBox="1"/>
            <p:nvPr/>
          </p:nvSpPr>
          <p:spPr>
            <a:xfrm>
              <a:off x="7725603" y="5085048"/>
              <a:ext cx="975588" cy="523220"/>
            </a:xfrm>
            <a:prstGeom prst="rect">
              <a:avLst/>
            </a:prstGeom>
            <a:solidFill>
              <a:schemeClr val="bg1"/>
            </a:solidFill>
          </p:spPr>
          <p:txBody>
            <a:bodyPr wrap="none" rtlCol="0">
              <a:spAutoFit/>
            </a:bodyPr>
            <a:lstStyle/>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Coloring </a:t>
              </a:r>
            </a:p>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Agents</a:t>
              </a:r>
              <a:endParaRPr lang="ko-KR" altLang="en-US"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grpSp>
      <p:cxnSp>
        <p:nvCxnSpPr>
          <p:cNvPr id="32" name="직선 연결선 31"/>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30" name="TextBox 29"/>
          <p:cNvSpPr txBox="1"/>
          <p:nvPr/>
        </p:nvSpPr>
        <p:spPr>
          <a:xfrm>
            <a:off x="3207724" y="547453"/>
            <a:ext cx="3600400" cy="356701"/>
          </a:xfrm>
          <a:prstGeom prst="rect">
            <a:avLst/>
          </a:prstGeom>
          <a:noFill/>
        </p:spPr>
        <p:txBody>
          <a:bodyPr wrap="square" rtlCol="0">
            <a:spAutoFit/>
          </a:bodyPr>
          <a:lstStyle/>
          <a:p>
            <a:pPr>
              <a:lnSpc>
                <a:spcPts val="2400"/>
              </a:lnSpc>
            </a:pPr>
            <a:r>
              <a:rPr lang="en-US" altLang="ko-KR" sz="1200" spc="-150" dirty="0">
                <a:solidFill>
                  <a:schemeClr val="bg2">
                    <a:lumMod val="75000"/>
                  </a:schemeClr>
                </a:solidFill>
                <a:latin typeface="맑은 고딕" panose="020B0503020000020004" pitchFamily="50" charset="-127"/>
                <a:ea typeface="맑은 고딕" panose="020B0503020000020004" pitchFamily="50" charset="-127"/>
              </a:rPr>
              <a:t>No Additives</a:t>
            </a:r>
            <a:endParaRPr lang="ko-KR" altLang="en-US" sz="1200" spc="-150" dirty="0">
              <a:solidFill>
                <a:schemeClr val="bg2">
                  <a:lumMod val="75000"/>
                </a:schemeClr>
              </a:solidFill>
              <a:latin typeface="맑은 고딕" panose="020B0503020000020004" pitchFamily="50" charset="-127"/>
              <a:ea typeface="맑은 고딕" panose="020B0503020000020004" pitchFamily="50" charset="-127"/>
            </a:endParaRPr>
          </a:p>
        </p:txBody>
      </p:sp>
      <p:sp>
        <p:nvSpPr>
          <p:cNvPr id="33" name="TextBox 32"/>
          <p:cNvSpPr txBox="1"/>
          <p:nvPr/>
        </p:nvSpPr>
        <p:spPr>
          <a:xfrm>
            <a:off x="499921" y="548680"/>
            <a:ext cx="2588885"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Featured Ingredients</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grpSp>
        <p:nvGrpSpPr>
          <p:cNvPr id="11" name="그룹 10"/>
          <p:cNvGrpSpPr/>
          <p:nvPr/>
        </p:nvGrpSpPr>
        <p:grpSpPr>
          <a:xfrm>
            <a:off x="1387407" y="4293232"/>
            <a:ext cx="1224000" cy="1224000"/>
            <a:chOff x="5931372" y="4750972"/>
            <a:chExt cx="1224000" cy="1224000"/>
          </a:xfrm>
        </p:grpSpPr>
        <p:cxnSp>
          <p:nvCxnSpPr>
            <p:cNvPr id="26" name="직선 연결선 25"/>
            <p:cNvCxnSpPr>
              <a:stCxn id="25" idx="1"/>
              <a:endCxn id="25" idx="5"/>
            </p:cNvCxnSpPr>
            <p:nvPr/>
          </p:nvCxnSpPr>
          <p:spPr bwMode="auto">
            <a:xfrm>
              <a:off x="6110623" y="4930223"/>
              <a:ext cx="865498" cy="865498"/>
            </a:xfrm>
            <a:prstGeom prst="line">
              <a:avLst/>
            </a:prstGeom>
            <a:noFill/>
            <a:ln w="76200" cap="flat" cmpd="sng" algn="ctr">
              <a:solidFill>
                <a:schemeClr val="bg2">
                  <a:lumMod val="75000"/>
                </a:schemeClr>
              </a:solidFill>
              <a:prstDash val="solid"/>
              <a:round/>
              <a:headEnd type="none" w="med" len="med"/>
              <a:tailEnd type="none" w="med" len="med"/>
            </a:ln>
            <a:effectLst/>
          </p:spPr>
        </p:cxnSp>
        <p:sp>
          <p:nvSpPr>
            <p:cNvPr id="27" name="TextBox 26"/>
            <p:cNvSpPr txBox="1"/>
            <p:nvPr/>
          </p:nvSpPr>
          <p:spPr>
            <a:xfrm>
              <a:off x="5999003" y="5110876"/>
              <a:ext cx="1088761" cy="523220"/>
            </a:xfrm>
            <a:prstGeom prst="rect">
              <a:avLst/>
            </a:prstGeom>
            <a:solidFill>
              <a:schemeClr val="bg1"/>
            </a:solidFill>
          </p:spPr>
          <p:txBody>
            <a:bodyPr wrap="none" rtlCol="0">
              <a:spAutoFit/>
            </a:bodyPr>
            <a:lstStyle/>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Artificial</a:t>
              </a:r>
            </a:p>
            <a:p>
              <a:pPr algn="ctr"/>
              <a:r>
                <a:rPr lang="en-US" altLang="ko-KR"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Flavorings</a:t>
              </a:r>
              <a:endParaRPr lang="ko-KR" altLang="en-US"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
          <p:nvSpPr>
            <p:cNvPr id="25" name="타원 24"/>
            <p:cNvSpPr/>
            <p:nvPr/>
          </p:nvSpPr>
          <p:spPr bwMode="auto">
            <a:xfrm>
              <a:off x="5931372" y="4750972"/>
              <a:ext cx="1224000" cy="1224000"/>
            </a:xfrm>
            <a:prstGeom prst="ellipse">
              <a:avLst/>
            </a:prstGeom>
            <a:noFill/>
            <a:ln w="76200">
              <a:solidFill>
                <a:schemeClr val="bg2">
                  <a:lumMod val="75000"/>
                </a:schemeClr>
              </a:solidFill>
              <a:round/>
              <a:headEnd/>
              <a:tailEnd/>
            </a:ln>
          </p:spPr>
          <p:txBody>
            <a:bodyPr wrap="none" rtlCol="0" anchor="ctr"/>
            <a:lstStyle/>
            <a:p>
              <a:pPr algn="ctr">
                <a:buFontTx/>
                <a:buNone/>
              </a:pPr>
              <a:endParaRPr kumimoji="1" lang="ko-KR" altLang="en-US" sz="800">
                <a:solidFill>
                  <a:schemeClr val="tx1"/>
                </a:solidFill>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35151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2" name="직사각형 11"/>
          <p:cNvSpPr/>
          <p:nvPr/>
        </p:nvSpPr>
        <p:spPr bwMode="auto">
          <a:xfrm>
            <a:off x="560495" y="4853813"/>
            <a:ext cx="4226009" cy="428474"/>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3. Those who are experiencing discomfort in joints and </a:t>
            </a:r>
          </a:p>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    cartilage during postpartum.</a:t>
            </a:r>
            <a:endParaRPr lang="ko-KR" altLang="en-US" sz="1100" dirty="0">
              <a:solidFill>
                <a:schemeClr val="bg2">
                  <a:lumMod val="75000"/>
                </a:schemeClr>
              </a:solidFill>
              <a:latin typeface="Arial" panose="020B0604020202020204" pitchFamily="34" charset="0"/>
              <a:ea typeface="맑은 고딕" pitchFamily="50" charset="-127"/>
              <a:cs typeface="Arial" panose="020B0604020202020204" pitchFamily="34" charset="0"/>
            </a:endParaRPr>
          </a:p>
        </p:txBody>
      </p:sp>
      <p:sp>
        <p:nvSpPr>
          <p:cNvPr id="13" name="직사각형 12"/>
          <p:cNvSpPr/>
          <p:nvPr/>
        </p:nvSpPr>
        <p:spPr bwMode="auto">
          <a:xfrm>
            <a:off x="560495" y="5311742"/>
            <a:ext cx="4226009" cy="428474"/>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4. Those who are active or standing for extended </a:t>
            </a:r>
          </a:p>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    periods of time.</a:t>
            </a:r>
            <a:endParaRPr lang="ko-KR" altLang="en-US" sz="1100" dirty="0">
              <a:solidFill>
                <a:schemeClr val="bg2">
                  <a:lumMod val="75000"/>
                </a:schemeClr>
              </a:solidFill>
              <a:latin typeface="Arial" panose="020B0604020202020204" pitchFamily="34" charset="0"/>
              <a:ea typeface="맑은 고딕" pitchFamily="50" charset="-127"/>
              <a:cs typeface="Arial" panose="020B0604020202020204" pitchFamily="34" charset="0"/>
            </a:endParaRPr>
          </a:p>
        </p:txBody>
      </p:sp>
      <p:sp>
        <p:nvSpPr>
          <p:cNvPr id="14" name="직사각형 13"/>
          <p:cNvSpPr/>
          <p:nvPr/>
        </p:nvSpPr>
        <p:spPr bwMode="auto">
          <a:xfrm>
            <a:off x="560495" y="5761282"/>
            <a:ext cx="4226009" cy="411696"/>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5. Those who excessively use fingers and wrists. </a:t>
            </a:r>
          </a:p>
        </p:txBody>
      </p:sp>
      <p:sp>
        <p:nvSpPr>
          <p:cNvPr id="15" name="직사각형 14"/>
          <p:cNvSpPr/>
          <p:nvPr/>
        </p:nvSpPr>
        <p:spPr bwMode="auto">
          <a:xfrm>
            <a:off x="560495" y="6198860"/>
            <a:ext cx="4226009" cy="428474"/>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6. Those who wear high heels that cause joint </a:t>
            </a:r>
          </a:p>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   discomfort. </a:t>
            </a:r>
            <a:endParaRPr lang="ko-KR" altLang="en-US" sz="1100" dirty="0">
              <a:solidFill>
                <a:schemeClr val="bg2">
                  <a:lumMod val="75000"/>
                </a:schemeClr>
              </a:solidFill>
              <a:latin typeface="Arial" panose="020B0604020202020204" pitchFamily="34" charset="0"/>
              <a:ea typeface="맑은 고딕" pitchFamily="50" charset="-127"/>
              <a:cs typeface="Arial" panose="020B0604020202020204" pitchFamily="34" charset="0"/>
            </a:endParaRPr>
          </a:p>
        </p:txBody>
      </p:sp>
      <p:cxnSp>
        <p:nvCxnSpPr>
          <p:cNvPr id="25" name="직선 연결선 24"/>
          <p:cNvCxnSpPr/>
          <p:nvPr/>
        </p:nvCxnSpPr>
        <p:spPr bwMode="auto">
          <a:xfrm>
            <a:off x="560512" y="979764"/>
            <a:ext cx="4225993" cy="0"/>
          </a:xfrm>
          <a:prstGeom prst="line">
            <a:avLst/>
          </a:prstGeom>
          <a:noFill/>
          <a:ln w="12700" cap="flat" cmpd="sng" algn="ctr">
            <a:solidFill>
              <a:schemeClr val="bg2">
                <a:lumMod val="75000"/>
              </a:schemeClr>
            </a:solidFill>
            <a:prstDash val="solid"/>
            <a:round/>
            <a:headEnd type="none" w="med" len="med"/>
            <a:tailEnd type="none" w="med" len="med"/>
          </a:ln>
          <a:effectLst/>
        </p:spPr>
      </p:cxnSp>
      <p:sp>
        <p:nvSpPr>
          <p:cNvPr id="26" name="직사각형 25"/>
          <p:cNvSpPr/>
          <p:nvPr/>
        </p:nvSpPr>
        <p:spPr bwMode="auto">
          <a:xfrm>
            <a:off x="560495" y="3933056"/>
            <a:ext cx="4226009" cy="428474"/>
          </a:xfrm>
          <a:prstGeom prst="rect">
            <a:avLst/>
          </a:prstGeom>
          <a:solidFill>
            <a:schemeClr val="bg1">
              <a:lumMod val="85000"/>
            </a:schemeClr>
          </a:solidFill>
          <a:ln w="12700">
            <a:noFill/>
            <a:round/>
            <a:headEnd/>
            <a:tailEnd/>
          </a:ln>
        </p:spPr>
        <p:txBody>
          <a:bodyPr wrap="none" rtlCol="0" anchor="ctr"/>
          <a:lstStyle/>
          <a:p>
            <a:pPr marL="228600" indent="-228600">
              <a:lnSpc>
                <a:spcPct val="120000"/>
              </a:lnSpc>
              <a:buAutoNum type="arabicPeriod"/>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Those who are affected by decreased cartilage and </a:t>
            </a:r>
          </a:p>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     joint function due to aging.</a:t>
            </a:r>
            <a:endParaRPr lang="ko-KR" altLang="en-US" sz="1100" dirty="0">
              <a:solidFill>
                <a:schemeClr val="bg2">
                  <a:lumMod val="75000"/>
                </a:schemeClr>
              </a:solidFill>
              <a:latin typeface="Arial" panose="020B0604020202020204" pitchFamily="34" charset="0"/>
              <a:ea typeface="맑은 고딕" pitchFamily="50" charset="-127"/>
              <a:cs typeface="Arial" panose="020B0604020202020204" pitchFamily="34" charset="0"/>
            </a:endParaRPr>
          </a:p>
        </p:txBody>
      </p:sp>
      <p:sp>
        <p:nvSpPr>
          <p:cNvPr id="27" name="직사각형 26"/>
          <p:cNvSpPr/>
          <p:nvPr/>
        </p:nvSpPr>
        <p:spPr bwMode="auto">
          <a:xfrm>
            <a:off x="560495" y="4398741"/>
            <a:ext cx="4226009" cy="428474"/>
          </a:xfrm>
          <a:prstGeom prst="rect">
            <a:avLst/>
          </a:prstGeom>
          <a:solidFill>
            <a:schemeClr val="bg1">
              <a:lumMod val="85000"/>
            </a:schemeClr>
          </a:solidFill>
          <a:ln w="12700">
            <a:noFill/>
            <a:round/>
            <a:headEnd/>
            <a:tailEnd/>
          </a:ln>
        </p:spPr>
        <p:txBody>
          <a:bodyPr wrap="none" rtlCol="0" anchor="ctr"/>
          <a:lstStyle/>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2. Those who are overweight and are experiencing </a:t>
            </a:r>
          </a:p>
          <a:p>
            <a:pPr>
              <a:lnSpc>
                <a:spcPct val="120000"/>
              </a:lnSpc>
            </a:pPr>
            <a:r>
              <a:rPr lang="en-US" altLang="ko-KR" sz="1100" dirty="0">
                <a:solidFill>
                  <a:schemeClr val="bg2">
                    <a:lumMod val="75000"/>
                  </a:schemeClr>
                </a:solidFill>
                <a:latin typeface="Arial" panose="020B0604020202020204" pitchFamily="34" charset="0"/>
                <a:ea typeface="맑은 고딕" pitchFamily="50" charset="-127"/>
                <a:cs typeface="Arial" panose="020B0604020202020204" pitchFamily="34" charset="0"/>
              </a:rPr>
              <a:t>    discomfort in joints and cartilage. </a:t>
            </a:r>
          </a:p>
        </p:txBody>
      </p:sp>
      <p:graphicFrame>
        <p:nvGraphicFramePr>
          <p:cNvPr id="16" name="개체 15"/>
          <p:cNvGraphicFramePr>
            <a:graphicFrameLocks noChangeAspect="1"/>
          </p:cNvGraphicFramePr>
          <p:nvPr>
            <p:extLst>
              <p:ext uri="{D42A27DB-BD31-4B8C-83A1-F6EECF244321}">
                <p14:modId xmlns:p14="http://schemas.microsoft.com/office/powerpoint/2010/main" val="4037582420"/>
              </p:ext>
            </p:extLst>
          </p:nvPr>
        </p:nvGraphicFramePr>
        <p:xfrm>
          <a:off x="571651" y="1135958"/>
          <a:ext cx="4214853" cy="2637388"/>
        </p:xfrm>
        <a:graphic>
          <a:graphicData uri="http://schemas.openxmlformats.org/presentationml/2006/ole">
            <mc:AlternateContent xmlns:mc="http://schemas.openxmlformats.org/markup-compatibility/2006">
              <mc:Choice xmlns:v="urn:schemas-microsoft-com:vml" Requires="v">
                <p:oleObj r:id="rId4" imgW="6735960" imgH="4215240" progId="">
                  <p:embed/>
                </p:oleObj>
              </mc:Choice>
              <mc:Fallback>
                <p:oleObj r:id="rId4" imgW="6735960" imgH="4215240" progId="">
                  <p:embed/>
                  <p:pic>
                    <p:nvPicPr>
                      <p:cNvPr id="0" name=""/>
                      <p:cNvPicPr/>
                      <p:nvPr/>
                    </p:nvPicPr>
                    <p:blipFill>
                      <a:blip r:embed="rId5"/>
                      <a:stretch>
                        <a:fillRect/>
                      </a:stretch>
                    </p:blipFill>
                    <p:spPr>
                      <a:xfrm>
                        <a:off x="571651" y="1135958"/>
                        <a:ext cx="4214853" cy="2637388"/>
                      </a:xfrm>
                      <a:prstGeom prst="rect">
                        <a:avLst/>
                      </a:prstGeom>
                    </p:spPr>
                  </p:pic>
                </p:oleObj>
              </mc:Fallback>
            </mc:AlternateContent>
          </a:graphicData>
        </a:graphic>
      </p:graphicFrame>
      <p:sp>
        <p:nvSpPr>
          <p:cNvPr id="18" name="TextBox 17"/>
          <p:cNvSpPr txBox="1"/>
          <p:nvPr/>
        </p:nvSpPr>
        <p:spPr>
          <a:xfrm>
            <a:off x="499922" y="548680"/>
            <a:ext cx="2652878" cy="400110"/>
          </a:xfrm>
          <a:prstGeom prst="rect">
            <a:avLst/>
          </a:prstGeom>
          <a:noFill/>
        </p:spPr>
        <p:txBody>
          <a:bodyPr wrap="square" rtlCol="0">
            <a:spAutoFit/>
          </a:bodyPr>
          <a:lstStyle/>
          <a:p>
            <a:pPr>
              <a:lnSpc>
                <a:spcPts val="2400"/>
              </a:lnSpc>
            </a:pPr>
            <a:r>
              <a:rPr lang="en-US" altLang="ko-KR"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rPr>
              <a:t>Recommended For</a:t>
            </a:r>
            <a:endParaRPr lang="ko-KR" altLang="en-US" sz="1900" b="1" dirty="0">
              <a:solidFill>
                <a:schemeClr val="bg2">
                  <a:lumMod val="75000"/>
                </a:schemeClr>
              </a:solidFill>
              <a:latin typeface="Arial" panose="020B0604020202020204" pitchFamily="34" charset="0"/>
              <a:ea typeface="맑은 고딕" panose="020B0503020000020004" pitchFamily="50" charset="-127"/>
              <a:cs typeface="Arial" panose="020B0604020202020204" pitchFamily="34" charset="0"/>
            </a:endParaRPr>
          </a:p>
        </p:txBody>
      </p:sp>
    </p:spTree>
    <p:extLst>
      <p:ext uri="{BB962C8B-B14F-4D97-AF65-F5344CB8AC3E}">
        <p14:creationId xmlns:p14="http://schemas.microsoft.com/office/powerpoint/2010/main" val="3072856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82C068-F032-4163-9504-738402CE2BB1}"/>
              </a:ext>
            </a:extLst>
          </p:cNvPr>
          <p:cNvSpPr txBox="1"/>
          <p:nvPr/>
        </p:nvSpPr>
        <p:spPr>
          <a:xfrm>
            <a:off x="1475991" y="2060848"/>
            <a:ext cx="6968825" cy="2554545"/>
          </a:xfrm>
          <a:prstGeom prst="rect">
            <a:avLst/>
          </a:prstGeom>
          <a:noFill/>
          <a:scene3d>
            <a:camera prst="orthographicFront"/>
            <a:lightRig rig="threePt" dir="t"/>
          </a:scene3d>
          <a:sp3d>
            <a:bevelT/>
          </a:sp3d>
        </p:spPr>
        <p:txBody>
          <a:bodyPr wrap="square" rtlCol="0">
            <a:spAutoFit/>
            <a:sp3d/>
          </a:bodyPr>
          <a:lstStyle/>
          <a:p>
            <a:pPr algn="ctr" defTabSz="849048" fontAlgn="auto">
              <a:spcBef>
                <a:spcPts val="0"/>
              </a:spcBef>
              <a:spcAft>
                <a:spcPts val="0"/>
              </a:spcAft>
            </a:pPr>
            <a:r>
              <a:rPr kumimoji="0" lang="en-US" altLang="ko-KR" sz="8000" b="1" dirty="0">
                <a:latin typeface="맑은 고딕" panose="020B0503020000020004" pitchFamily="50" charset="-127"/>
                <a:ea typeface="맑은 고딕" panose="020B0503020000020004" pitchFamily="50" charset="-127"/>
              </a:rPr>
              <a:t>We are</a:t>
            </a:r>
          </a:p>
          <a:p>
            <a:pPr algn="ctr" defTabSz="849048" fontAlgn="auto">
              <a:spcBef>
                <a:spcPts val="0"/>
              </a:spcBef>
              <a:spcAft>
                <a:spcPts val="0"/>
              </a:spcAft>
            </a:pPr>
            <a:r>
              <a:rPr kumimoji="0" lang="en-US" altLang="ko-KR" sz="8000" b="1" dirty="0">
                <a:latin typeface="맑은 고딕" panose="020B0503020000020004" pitchFamily="50" charset="-127"/>
                <a:ea typeface="맑은 고딕" panose="020B0503020000020004" pitchFamily="50" charset="-127"/>
              </a:rPr>
              <a:t>GCoopers!</a:t>
            </a:r>
          </a:p>
        </p:txBody>
      </p:sp>
    </p:spTree>
    <p:extLst>
      <p:ext uri="{BB962C8B-B14F-4D97-AF65-F5344CB8AC3E}">
        <p14:creationId xmlns:p14="http://schemas.microsoft.com/office/powerpoint/2010/main" val="2817656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2077915" y="2095500"/>
            <a:ext cx="6088185" cy="2273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600" b="1"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rPr>
              <a:t>Thank You.</a:t>
            </a:r>
            <a:endParaRPr kumimoji="0" lang="ko-KR" altLang="en-US" sz="3200" b="1" i="0" u="none" strike="noStrike" kern="1200" cap="none" spc="0" normalizeH="0" baseline="0" noProof="0" dirty="0">
              <a:ln>
                <a:noFill/>
              </a:ln>
              <a:solidFill>
                <a:prstClr val="black"/>
              </a:solidFill>
              <a:effectLst/>
              <a:uLnTx/>
              <a:uFillTx/>
              <a:latin typeface="맑은 고딕" panose="020B0503020000020004" pitchFamily="50" charset="-127"/>
              <a:ea typeface="맑은 고딕" panose="020B0503020000020004" pitchFamily="50" charset="-127"/>
              <a:cs typeface="+mn-cs"/>
            </a:endParaRPr>
          </a:p>
        </p:txBody>
      </p:sp>
      <p:pic>
        <p:nvPicPr>
          <p:cNvPr id="6" name="그림 5"/>
          <p:cNvPicPr>
            <a:picLocks noChangeAspect="1"/>
          </p:cNvPicPr>
          <p:nvPr/>
        </p:nvPicPr>
        <p:blipFill rotWithShape="1">
          <a:blip r:embed="rId2"/>
          <a:srcRect l="47708" t="32222" r="36875" b="55432"/>
          <a:stretch/>
        </p:blipFill>
        <p:spPr>
          <a:xfrm>
            <a:off x="7988300" y="203200"/>
            <a:ext cx="1308100" cy="520700"/>
          </a:xfrm>
          <a:prstGeom prst="rect">
            <a:avLst/>
          </a:prstGeom>
        </p:spPr>
      </p:pic>
      <p:sp>
        <p:nvSpPr>
          <p:cNvPr id="5" name="TextBox 4">
            <a:extLst>
              <a:ext uri="{FF2B5EF4-FFF2-40B4-BE49-F238E27FC236}">
                <a16:creationId xmlns:a16="http://schemas.microsoft.com/office/drawing/2014/main" id="{4473BB30-DC0C-486F-9939-30EE18A33A45}"/>
              </a:ext>
            </a:extLst>
          </p:cNvPr>
          <p:cNvSpPr txBox="1"/>
          <p:nvPr/>
        </p:nvSpPr>
        <p:spPr>
          <a:xfrm>
            <a:off x="1377591" y="6431663"/>
            <a:ext cx="7488832" cy="230832"/>
          </a:xfrm>
          <a:prstGeom prst="rect">
            <a:avLst/>
          </a:prstGeom>
          <a:noFill/>
        </p:spPr>
        <p:txBody>
          <a:bodyPr wrap="square">
            <a:spAutoFit/>
          </a:bodyPr>
          <a:lstStyle/>
          <a:p>
            <a:r>
              <a:rPr kumimoji="0" lang="en-US" sz="900" b="1" u="sng" dirty="0">
                <a:solidFill>
                  <a:prstClr val="black"/>
                </a:solidFill>
                <a:latin typeface="맑은 고딕"/>
                <a:ea typeface="맑은 고딕" panose="020B0503020000020004" pitchFamily="50" charset="-127"/>
              </a:rPr>
              <a:t>* This document is intended for internal training purposes only. Unauthorized use/sharing of this document is strictly prohibited. </a:t>
            </a:r>
          </a:p>
        </p:txBody>
      </p:sp>
    </p:spTree>
    <p:extLst>
      <p:ext uri="{BB962C8B-B14F-4D97-AF65-F5344CB8AC3E}">
        <p14:creationId xmlns:p14="http://schemas.microsoft.com/office/powerpoint/2010/main" val="2521472176"/>
      </p:ext>
    </p:extLst>
  </p:cSld>
  <p:clrMapOvr>
    <a:masterClrMapping/>
  </p:clrMapOvr>
</p:sld>
</file>

<file path=ppt/theme/theme1.xml><?xml version="1.0" encoding="utf-8"?>
<a:theme xmlns:a="http://schemas.openxmlformats.org/drawingml/2006/main" name="기본 디자인">
  <a:themeElements>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사용자 지정 1">
      <a:majorFont>
        <a:latin typeface="Georgia"/>
        <a:ea typeface="굴림"/>
        <a:cs typeface=""/>
      </a:majorFont>
      <a:minorFont>
        <a:latin typeface="Georgia"/>
        <a:ea typeface="새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rgbClr val="A7A7DD"/>
          </a:solidFill>
        </a:ln>
      </a:spPr>
      <a:bodyPr wrap="square" rtlCol="0">
        <a:spAutoFit/>
      </a:bodyPr>
      <a:lstStyle>
        <a:defPPr algn="ctr">
          <a:lnSpc>
            <a:spcPct val="120000"/>
          </a:lnSpc>
          <a:buFont typeface="Arial" panose="020B0604020202020204" pitchFamily="34" charset="0"/>
          <a:buNone/>
          <a:defRPr sz="1000" dirty="0" smtClean="0">
            <a:solidFill>
              <a:schemeClr val="bg2">
                <a:lumMod val="75000"/>
              </a:schemeClr>
            </a:solidFill>
            <a:latin typeface="맑은 고딕" panose="020B0503020000020004" pitchFamily="50" charset="-127"/>
            <a:ea typeface="맑은 고딕" panose="020B0503020000020004" pitchFamily="50" charset="-127"/>
          </a:defRPr>
        </a:defPPr>
      </a:lstStyle>
    </a:spDef>
    <a:lnDef>
      <a:spPr bwMode="auto">
        <a:noFill/>
        <a:ln w="76200" cap="flat" cmpd="sng" algn="ctr">
          <a:solidFill>
            <a:schemeClr val="bg2">
              <a:lumMod val="75000"/>
            </a:schemeClr>
          </a:solidFill>
          <a:prstDash val="solid"/>
          <a:round/>
          <a:headEnd type="none" w="med" len="med"/>
          <a:tailEnd type="none" w="med" len="med"/>
        </a:ln>
        <a:effectLst/>
      </a:spPr>
      <a:bodyPr/>
      <a:lstStyle/>
    </a:lnDef>
  </a:objectDefaults>
  <a:extraClrSchemeLst>
    <a:extraClrScheme>
      <a:clrScheme name="기본 디자인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54163</TotalTime>
  <Words>1646</Words>
  <Application>Microsoft Office PowerPoint</Application>
  <PresentationFormat>A4 Paper (210x297 mm)</PresentationFormat>
  <Paragraphs>150</Paragraphs>
  <Slides>17</Slides>
  <Notes>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0</vt:i4>
      </vt:variant>
      <vt:variant>
        <vt:lpstr>Slide Titles</vt:lpstr>
      </vt:variant>
      <vt:variant>
        <vt:i4>17</vt:i4>
      </vt:variant>
    </vt:vector>
  </HeadingPairs>
  <TitlesOfParts>
    <vt:vector size="28" baseType="lpstr">
      <vt:lpstr>Calibri</vt:lpstr>
      <vt:lpstr>맑은 고딕</vt:lpstr>
      <vt:lpstr>Arial</vt:lpstr>
      <vt:lpstr>HY헤드라인M</vt:lpstr>
      <vt:lpstr>Wingdings</vt:lpstr>
      <vt:lpstr>Georgia</vt:lpstr>
      <vt:lpstr>굴림</vt:lpstr>
      <vt:lpstr>Times New Roman</vt:lpstr>
      <vt:lpstr>새굴림</vt:lpstr>
      <vt:lpstr>휴먼모음T</vt:lpstr>
      <vt:lpstr>기본 디자인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 interactive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신연숙</dc:creator>
  <cp:lastModifiedBy>GCOOP USA Operations Team 2</cp:lastModifiedBy>
  <cp:revision>2801</cp:revision>
  <cp:lastPrinted>2019-12-17T02:17:55Z</cp:lastPrinted>
  <dcterms:created xsi:type="dcterms:W3CDTF">2000-04-30T05:41:15Z</dcterms:created>
  <dcterms:modified xsi:type="dcterms:W3CDTF">2021-09-15T20:34:29Z</dcterms:modified>
</cp:coreProperties>
</file>