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9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10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9"/>
  </p:notesMasterIdLst>
  <p:sldIdLst>
    <p:sldId id="257" r:id="rId2"/>
    <p:sldId id="30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1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1" r:id="rId46"/>
    <p:sldId id="302" r:id="rId47"/>
    <p:sldId id="299" r:id="rId48"/>
  </p:sldIdLst>
  <p:sldSz cx="12192000" cy="6858000"/>
  <p:notesSz cx="6864350" cy="9996488"/>
  <p:embeddedFontLst>
    <p:embeddedFont>
      <p:font typeface="맑은 고딕" panose="020B0503020000020004" pitchFamily="50" charset="-127"/>
      <p:regular r:id="rId50"/>
      <p:bold r:id="rId51"/>
    </p:embeddedFont>
    <p:embeddedFont>
      <p:font typeface="Malgun Gothic Semilight" panose="020B0502040204020203" pitchFamily="50" charset="-127"/>
      <p:regular r:id="rId52"/>
    </p:embeddedFont>
    <p:embeddedFont>
      <p:font typeface="나눔스퀘어" panose="020B0600000101010101" pitchFamily="50" charset="-127"/>
      <p:regular r:id="rId53"/>
    </p:embeddedFont>
    <p:embeddedFont>
      <p:font typeface="Microsoft YaHei" panose="020B0503020204020204" pitchFamily="34" charset="-122"/>
      <p:regular r:id="rId54"/>
      <p:bold r:id="rId55"/>
    </p:embeddedFont>
    <p:embeddedFont>
      <p:font typeface="나눔고딕" panose="020D0604000000000000" pitchFamily="50" charset="-127"/>
      <p:regular r:id="rId56"/>
      <p:bold r:id="rId5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5320" autoAdjust="0"/>
  </p:normalViewPr>
  <p:slideViewPr>
    <p:cSldViewPr snapToGrid="0">
      <p:cViewPr varScale="1">
        <p:scale>
          <a:sx n="87" d="100"/>
          <a:sy n="87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324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80640-ABA9-4006-BFDF-1D64B8177920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9C9F84D-9390-4800-A6F4-6029FF3A96F9}">
      <dgm:prSet phldrT="[텍스트]" custT="1"/>
      <dgm:spPr>
        <a:solidFill>
          <a:schemeClr val="accent4"/>
        </a:solidFill>
      </dgm:spPr>
      <dgm:t>
        <a:bodyPr/>
        <a:lstStyle/>
        <a:p>
          <a:pPr latinLnBrk="1">
            <a:lnSpc>
              <a:spcPts val="1000"/>
            </a:lnSpc>
          </a:pPr>
          <a:r>
            <a:rPr lang="ko-KR" altLang="en-US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체내 흡수가 잘 되는 비타민</a:t>
          </a:r>
          <a:r>
            <a:rPr lang="en-US" altLang="ko-KR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D3 </a:t>
          </a:r>
          <a:r>
            <a:rPr lang="ko-KR" altLang="en-US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사용</a:t>
          </a:r>
          <a:endParaRPr lang="en-US" altLang="ko-KR" sz="1400" b="1" dirty="0" smtClean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atinLnBrk="1">
            <a:lnSpc>
              <a:spcPts val="1000"/>
            </a:lnSpc>
          </a:pPr>
          <a:r>
            <a:rPr lang="ko-KR" altLang="en-US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비타민 </a:t>
          </a:r>
          <a:r>
            <a:rPr lang="en-US" altLang="ko-KR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</a:t>
          </a:r>
          <a:r>
            <a:rPr lang="en-US" altLang="ko-KR" sz="980" baseline="-25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3</a:t>
          </a:r>
          <a:r>
            <a:rPr lang="ko-KR" altLang="en-US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는 비타민 </a:t>
          </a:r>
          <a:r>
            <a:rPr lang="en-US" altLang="ko-KR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 </a:t>
          </a:r>
          <a:r>
            <a:rPr lang="ko-KR" altLang="en-US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중에서 </a:t>
          </a:r>
          <a:r>
            <a:rPr lang="ko-KR" altLang="en-US" sz="98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생체 이용률과 흡수율이 특히 더 높은 비타민 </a:t>
          </a:r>
          <a:r>
            <a:rPr lang="en-US" altLang="ko-KR" sz="98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</a:t>
          </a:r>
          <a:r>
            <a:rPr lang="ko-KR" altLang="en-US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입니다</a:t>
          </a:r>
          <a:r>
            <a:rPr lang="en-US" altLang="ko-KR" sz="98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endParaRPr lang="ko-KR" altLang="en-US" sz="980" dirty="0">
            <a:solidFill>
              <a:schemeClr val="tx1"/>
            </a:solidFill>
          </a:endParaRPr>
        </a:p>
      </dgm:t>
    </dgm:pt>
    <dgm:pt modelId="{9891B4FB-DDCB-497A-AFAD-154AD58023EF}" type="parTrans" cxnId="{52FFF7E2-D174-4ED3-9136-10A56FD9C1C8}">
      <dgm:prSet/>
      <dgm:spPr/>
      <dgm:t>
        <a:bodyPr/>
        <a:lstStyle/>
        <a:p>
          <a:pPr latinLnBrk="1"/>
          <a:endParaRPr lang="ko-KR" altLang="en-US"/>
        </a:p>
      </dgm:t>
    </dgm:pt>
    <dgm:pt modelId="{27902A43-E8CE-40A2-BD24-DD69C31DD79C}" type="sibTrans" cxnId="{52FFF7E2-D174-4ED3-9136-10A56FD9C1C8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C2D0D6AF-8A06-419B-8AC4-4439371EADCF}">
      <dgm:prSet phldrT="[텍스트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latinLnBrk="1">
            <a:lnSpc>
              <a:spcPts val="1200"/>
            </a:lnSpc>
          </a:pPr>
          <a:r>
            <a:rPr lang="en-US" altLang="ko-KR" sz="140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1</a:t>
          </a:r>
          <a:r>
            <a:rPr lang="ko-KR" altLang="en-US" sz="140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일 영양성분 기준치 </a:t>
          </a:r>
          <a:r>
            <a:rPr lang="en-US" altLang="ko-KR" sz="140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500% (2000IU) </a:t>
          </a:r>
          <a:r>
            <a:rPr lang="ko-KR" altLang="en-US" sz="140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함유</a:t>
          </a:r>
          <a:endParaRPr lang="en-US" altLang="ko-KR" sz="1400" b="1" dirty="0" smtClean="0">
            <a:solidFill>
              <a:schemeClr val="accent4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atinLnBrk="1">
            <a:lnSpc>
              <a:spcPts val="1200"/>
            </a:lnSpc>
          </a:pPr>
          <a:r>
            <a:rPr lang="ko-KR" altLang="en-US" sz="98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국내 권장량 대신 </a:t>
          </a:r>
          <a:r>
            <a:rPr lang="ko-KR" altLang="en-US" sz="98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최근 연구되고 있는 기준에 적합한 </a:t>
          </a:r>
          <a:r>
            <a:rPr lang="ko-KR" altLang="en-US" sz="980" b="1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포뮬러</a:t>
          </a:r>
          <a:r>
            <a:rPr lang="ko-KR" altLang="en-US" sz="980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로</a:t>
          </a:r>
          <a:r>
            <a:rPr lang="ko-KR" altLang="en-US" sz="98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설계 하였습니다</a:t>
          </a:r>
          <a:endParaRPr lang="ko-KR" altLang="en-US" sz="980" dirty="0">
            <a:solidFill>
              <a:schemeClr val="accent4">
                <a:lumMod val="75000"/>
              </a:schemeClr>
            </a:solidFill>
          </a:endParaRPr>
        </a:p>
      </dgm:t>
    </dgm:pt>
    <dgm:pt modelId="{80370498-17BF-4EE7-B7C9-1BF696576B0B}" type="parTrans" cxnId="{BF0240FF-8E9B-414F-B118-E35943F91D78}">
      <dgm:prSet/>
      <dgm:spPr/>
      <dgm:t>
        <a:bodyPr/>
        <a:lstStyle/>
        <a:p>
          <a:pPr latinLnBrk="1"/>
          <a:endParaRPr lang="ko-KR" altLang="en-US"/>
        </a:p>
      </dgm:t>
    </dgm:pt>
    <dgm:pt modelId="{E3F10A5A-FCC9-4A9D-856D-15F78E78C7FD}" type="sibTrans" cxnId="{BF0240FF-8E9B-414F-B118-E35943F91D78}">
      <dgm:prSet/>
      <dgm:spPr/>
      <dgm:t>
        <a:bodyPr/>
        <a:lstStyle/>
        <a:p>
          <a:pPr latinLnBrk="1"/>
          <a:endParaRPr lang="ko-KR" altLang="en-US"/>
        </a:p>
      </dgm:t>
    </dgm:pt>
    <dgm:pt modelId="{BDB67912-6659-457A-8B1E-224B3233A4C2}">
      <dgm:prSet phldrT="[텍스트]" custT="1"/>
      <dgm:spPr>
        <a:solidFill>
          <a:srgbClr val="FFC000"/>
        </a:solidFill>
      </dgm:spPr>
      <dgm:t>
        <a:bodyPr/>
        <a:lstStyle/>
        <a:p>
          <a:pPr latinLnBrk="1">
            <a:lnSpc>
              <a:spcPts val="1200"/>
            </a:lnSpc>
          </a:pPr>
          <a:r>
            <a:rPr lang="en-US" altLang="ko-KR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120</a:t>
          </a:r>
          <a:r>
            <a:rPr lang="ko-KR" altLang="en-US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년 전통의 </a:t>
          </a:r>
          <a:r>
            <a:rPr lang="en-US" altLang="ko-KR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DSM</a:t>
          </a:r>
          <a:r>
            <a:rPr lang="ko-KR" altLang="en-US" sz="14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社 원료 사용</a:t>
          </a:r>
          <a:endParaRPr lang="en-US" altLang="ko-KR" sz="1400" b="1" dirty="0" smtClean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atinLnBrk="1">
            <a:lnSpc>
              <a:spcPts val="1200"/>
            </a:lnSpc>
          </a:pPr>
          <a:r>
            <a:rPr lang="ko-KR" altLang="en-US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글로벌 영양전문기업인 </a:t>
          </a:r>
          <a:r>
            <a:rPr lang="en-US" altLang="ko-KR" sz="10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DSM</a:t>
          </a:r>
          <a:r>
            <a:rPr lang="ko-KR" altLang="en-US" sz="10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의 </a:t>
          </a:r>
          <a:r>
            <a:rPr lang="ko-KR" altLang="en-US" sz="1000" b="1" dirty="0" err="1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스위스산</a:t>
          </a:r>
          <a:r>
            <a:rPr lang="ko-KR" altLang="en-US" sz="10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프리미엄 원료</a:t>
          </a:r>
          <a:r>
            <a:rPr lang="ko-KR" altLang="en-US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를 사용하였습니다</a:t>
          </a:r>
          <a:r>
            <a:rPr lang="en-US" altLang="ko-KR" sz="1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endParaRPr lang="ko-KR" altLang="en-US" sz="1000" dirty="0">
            <a:solidFill>
              <a:schemeClr val="tx1"/>
            </a:solidFill>
          </a:endParaRPr>
        </a:p>
      </dgm:t>
    </dgm:pt>
    <dgm:pt modelId="{87C38DDD-B020-4107-AE12-EDC2EBDC0E3F}" type="parTrans" cxnId="{CA229FDE-BB08-432D-9BEE-5A417311C0D1}">
      <dgm:prSet/>
      <dgm:spPr/>
      <dgm:t>
        <a:bodyPr/>
        <a:lstStyle/>
        <a:p>
          <a:pPr latinLnBrk="1"/>
          <a:endParaRPr lang="ko-KR" altLang="en-US"/>
        </a:p>
      </dgm:t>
    </dgm:pt>
    <dgm:pt modelId="{3C014966-6A3F-4888-AA0C-5BDBFC6D3D3E}" type="sibTrans" cxnId="{CA229FDE-BB08-432D-9BEE-5A417311C0D1}">
      <dgm:prSet/>
      <dgm:spPr/>
      <dgm:t>
        <a:bodyPr/>
        <a:lstStyle/>
        <a:p>
          <a:pPr latinLnBrk="1"/>
          <a:endParaRPr lang="ko-KR" altLang="en-US"/>
        </a:p>
      </dgm:t>
    </dgm:pt>
    <dgm:pt modelId="{FA41F90B-A48A-4951-9D61-800BA46EAF26}">
      <dgm:prSet phldrT="[텍스트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latinLnBrk="1">
            <a:lnSpc>
              <a:spcPct val="70000"/>
            </a:lnSpc>
          </a:pPr>
          <a:r>
            <a:rPr lang="ko-KR" altLang="en-US" sz="1400" b="1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부형제</a:t>
          </a:r>
          <a:r>
            <a:rPr lang="ko-KR" altLang="en-US" sz="1400" b="1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무첨가</a:t>
          </a:r>
          <a:endParaRPr lang="en-US" altLang="ko-KR" sz="1400" b="1" dirty="0" smtClean="0">
            <a:solidFill>
              <a:schemeClr val="accent4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atinLnBrk="1">
            <a:lnSpc>
              <a:spcPct val="70000"/>
            </a:lnSpc>
          </a:pPr>
          <a:r>
            <a:rPr lang="ko-KR" altLang="en-US" sz="1100" dirty="0" smtClean="0">
              <a:solidFill>
                <a:schemeClr val="accent4">
                  <a:lumMod val="75000"/>
                </a:schemeClr>
              </a:solidFill>
            </a:rPr>
            <a:t>이산화규소</a:t>
          </a:r>
          <a:r>
            <a:rPr lang="en-US" altLang="ko-KR" sz="1100" dirty="0" smtClean="0">
              <a:solidFill>
                <a:schemeClr val="accent4">
                  <a:lumMod val="75000"/>
                </a:schemeClr>
              </a:solidFill>
            </a:rPr>
            <a:t>, </a:t>
          </a:r>
          <a:r>
            <a:rPr lang="ko-KR" altLang="en-US" sz="1100" dirty="0" err="1" smtClean="0">
              <a:solidFill>
                <a:schemeClr val="accent4">
                  <a:lumMod val="75000"/>
                </a:schemeClr>
              </a:solidFill>
            </a:rPr>
            <a:t>스테아린산마그네슘</a:t>
          </a:r>
          <a:r>
            <a:rPr lang="en-US" altLang="ko-KR" sz="1100" dirty="0" smtClean="0">
              <a:solidFill>
                <a:schemeClr val="accent4">
                  <a:lumMod val="75000"/>
                </a:schemeClr>
              </a:solidFill>
            </a:rPr>
            <a:t>, HPMC, </a:t>
          </a:r>
          <a:r>
            <a:rPr lang="ko-KR" altLang="en-US" sz="1100" dirty="0" err="1" smtClean="0">
              <a:solidFill>
                <a:schemeClr val="accent4">
                  <a:lumMod val="75000"/>
                </a:schemeClr>
              </a:solidFill>
            </a:rPr>
            <a:t>합성향료</a:t>
          </a:r>
          <a:r>
            <a:rPr lang="en-US" altLang="ko-KR" sz="1100" dirty="0" smtClean="0">
              <a:solidFill>
                <a:schemeClr val="accent4">
                  <a:lumMod val="75000"/>
                </a:schemeClr>
              </a:solidFill>
            </a:rPr>
            <a:t>, </a:t>
          </a:r>
          <a:r>
            <a:rPr lang="ko-KR" altLang="en-US" sz="1100" dirty="0" err="1" smtClean="0">
              <a:solidFill>
                <a:schemeClr val="accent4">
                  <a:lumMod val="75000"/>
                </a:schemeClr>
              </a:solidFill>
            </a:rPr>
            <a:t>착색료</a:t>
          </a:r>
          <a:r>
            <a:rPr lang="ko-KR" altLang="en-US" sz="11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ko-KR" altLang="en-US" sz="1100" dirty="0" err="1" smtClean="0">
              <a:solidFill>
                <a:schemeClr val="accent4">
                  <a:lumMod val="75000"/>
                </a:schemeClr>
              </a:solidFill>
            </a:rPr>
            <a:t>무첨가</a:t>
          </a:r>
          <a:r>
            <a:rPr lang="ko-KR" altLang="en-US" sz="1100" dirty="0" smtClean="0">
              <a:solidFill>
                <a:schemeClr val="accent4">
                  <a:lumMod val="75000"/>
                </a:schemeClr>
              </a:solidFill>
            </a:rPr>
            <a:t> </a:t>
          </a:r>
          <a:endParaRPr lang="ko-KR" altLang="en-US" sz="1100" dirty="0">
            <a:solidFill>
              <a:schemeClr val="accent4">
                <a:lumMod val="75000"/>
              </a:schemeClr>
            </a:solidFill>
          </a:endParaRPr>
        </a:p>
      </dgm:t>
    </dgm:pt>
    <dgm:pt modelId="{4FD9D742-2D60-4B06-A995-64B26F015B08}" type="sibTrans" cxnId="{8CF96E5A-7EC0-44F7-B755-F9BB0B6B4110}">
      <dgm:prSet/>
      <dgm:spPr/>
      <dgm:t>
        <a:bodyPr/>
        <a:lstStyle/>
        <a:p>
          <a:pPr latinLnBrk="1"/>
          <a:endParaRPr lang="ko-KR" altLang="en-US"/>
        </a:p>
      </dgm:t>
    </dgm:pt>
    <dgm:pt modelId="{CA41C974-5B99-456B-BA35-234532781256}" type="parTrans" cxnId="{8CF96E5A-7EC0-44F7-B755-F9BB0B6B4110}">
      <dgm:prSet/>
      <dgm:spPr/>
      <dgm:t>
        <a:bodyPr/>
        <a:lstStyle/>
        <a:p>
          <a:pPr latinLnBrk="1"/>
          <a:endParaRPr lang="ko-KR" altLang="en-US"/>
        </a:p>
      </dgm:t>
    </dgm:pt>
    <dgm:pt modelId="{AA4C6232-DA7A-4A3E-8A42-3409822AA889}" type="pres">
      <dgm:prSet presAssocID="{6EA80640-ABA9-4006-BFDF-1D64B817792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C17D10-51EB-449E-8A16-A1F4B0225BE2}" type="pres">
      <dgm:prSet presAssocID="{6EA80640-ABA9-4006-BFDF-1D64B8177920}" presName="Name1" presStyleCnt="0"/>
      <dgm:spPr/>
    </dgm:pt>
    <dgm:pt modelId="{12067909-BBCE-49AF-92CB-26CBB3A2822F}" type="pres">
      <dgm:prSet presAssocID="{6EA80640-ABA9-4006-BFDF-1D64B8177920}" presName="cycle" presStyleCnt="0"/>
      <dgm:spPr/>
    </dgm:pt>
    <dgm:pt modelId="{6521A64B-790C-45EF-B9B6-85AEB36F0724}" type="pres">
      <dgm:prSet presAssocID="{6EA80640-ABA9-4006-BFDF-1D64B8177920}" presName="srcNode" presStyleLbl="node1" presStyleIdx="0" presStyleCnt="4"/>
      <dgm:spPr/>
    </dgm:pt>
    <dgm:pt modelId="{721D4F2F-BA26-431D-B2DA-6AA7351B30F9}" type="pres">
      <dgm:prSet presAssocID="{6EA80640-ABA9-4006-BFDF-1D64B8177920}" presName="conn" presStyleLbl="parChTrans1D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17E8BAAC-F4D4-44AF-873F-BEA6418A1722}" type="pres">
      <dgm:prSet presAssocID="{6EA80640-ABA9-4006-BFDF-1D64B8177920}" presName="extraNode" presStyleLbl="node1" presStyleIdx="0" presStyleCnt="4"/>
      <dgm:spPr/>
    </dgm:pt>
    <dgm:pt modelId="{BB2EC36F-9566-4B9D-9862-2B4EAFC599B7}" type="pres">
      <dgm:prSet presAssocID="{6EA80640-ABA9-4006-BFDF-1D64B8177920}" presName="dstNode" presStyleLbl="node1" presStyleIdx="0" presStyleCnt="4"/>
      <dgm:spPr/>
    </dgm:pt>
    <dgm:pt modelId="{D91E5E4A-0F36-4A86-9D08-5E301FFAE87A}" type="pres">
      <dgm:prSet presAssocID="{09C9F84D-9390-4800-A6F4-6029FF3A96F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A1D2492-23B3-430B-82C3-21F9DB31D239}" type="pres">
      <dgm:prSet presAssocID="{09C9F84D-9390-4800-A6F4-6029FF3A96F9}" presName="accent_1" presStyleCnt="0"/>
      <dgm:spPr/>
    </dgm:pt>
    <dgm:pt modelId="{610F1558-D245-4D2B-929D-2254EE331D11}" type="pres">
      <dgm:prSet presAssocID="{09C9F84D-9390-4800-A6F4-6029FF3A96F9}" presName="accentRepeatNode" presStyleLbl="solidFgAcc1" presStyleIdx="0" presStyleCnt="4"/>
      <dgm:spPr>
        <a:ln>
          <a:solidFill>
            <a:srgbClr val="FFC000"/>
          </a:solidFill>
        </a:ln>
      </dgm:spPr>
    </dgm:pt>
    <dgm:pt modelId="{5F319BD3-AE0A-4290-99B6-E9D5898A5A24}" type="pres">
      <dgm:prSet presAssocID="{C2D0D6AF-8A06-419B-8AC4-4439371EADCF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F8103B-A8BE-4C8B-80DC-3FD2DFB2C938}" type="pres">
      <dgm:prSet presAssocID="{C2D0D6AF-8A06-419B-8AC4-4439371EADCF}" presName="accent_2" presStyleCnt="0"/>
      <dgm:spPr/>
    </dgm:pt>
    <dgm:pt modelId="{1CB9556C-C28A-4C84-97C8-FA2DB63BF5AA}" type="pres">
      <dgm:prSet presAssocID="{C2D0D6AF-8A06-419B-8AC4-4439371EADCF}" presName="accentRepeatNode" presStyleLbl="solidFgAcc1" presStyleIdx="1" presStyleCnt="4"/>
      <dgm:spPr>
        <a:ln>
          <a:solidFill>
            <a:srgbClr val="FFC000"/>
          </a:solidFill>
        </a:ln>
      </dgm:spPr>
    </dgm:pt>
    <dgm:pt modelId="{6DB24789-630B-4B44-B441-E22FBB6076A1}" type="pres">
      <dgm:prSet presAssocID="{BDB67912-6659-457A-8B1E-224B3233A4C2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0D43E5-D8D7-4811-9479-78A5106F3DFB}" type="pres">
      <dgm:prSet presAssocID="{BDB67912-6659-457A-8B1E-224B3233A4C2}" presName="accent_3" presStyleCnt="0"/>
      <dgm:spPr/>
    </dgm:pt>
    <dgm:pt modelId="{0FE30E87-CF56-46A1-BEDC-E80F85AB50A1}" type="pres">
      <dgm:prSet presAssocID="{BDB67912-6659-457A-8B1E-224B3233A4C2}" presName="accentRepeatNode" presStyleLbl="solidFgAcc1" presStyleIdx="2" presStyleCnt="4"/>
      <dgm:spPr>
        <a:ln>
          <a:solidFill>
            <a:srgbClr val="FFC000"/>
          </a:solidFill>
        </a:ln>
      </dgm:spPr>
    </dgm:pt>
    <dgm:pt modelId="{07D74A19-2FCE-4B6F-B0CA-2E392113C2D3}" type="pres">
      <dgm:prSet presAssocID="{FA41F90B-A48A-4951-9D61-800BA46EAF2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099D25-98FC-4E0F-A4FD-798D45609B33}" type="pres">
      <dgm:prSet presAssocID="{FA41F90B-A48A-4951-9D61-800BA46EAF26}" presName="accent_4" presStyleCnt="0"/>
      <dgm:spPr/>
    </dgm:pt>
    <dgm:pt modelId="{0D36411A-EA57-43CD-B1EB-26054E0D56BC}" type="pres">
      <dgm:prSet presAssocID="{FA41F90B-A48A-4951-9D61-800BA46EAF26}" presName="accentRepeatNode" presStyleLbl="solidFgAcc1" presStyleIdx="3" presStyleCnt="4"/>
      <dgm:spPr>
        <a:ln>
          <a:solidFill>
            <a:srgbClr val="FFC000"/>
          </a:solidFill>
        </a:ln>
      </dgm:spPr>
    </dgm:pt>
  </dgm:ptLst>
  <dgm:cxnLst>
    <dgm:cxn modelId="{9687FFE0-795E-4627-88A3-83810E82ADCC}" type="presOf" srcId="{FA41F90B-A48A-4951-9D61-800BA46EAF26}" destId="{07D74A19-2FCE-4B6F-B0CA-2E392113C2D3}" srcOrd="0" destOrd="0" presId="urn:microsoft.com/office/officeart/2008/layout/VerticalCurvedList"/>
    <dgm:cxn modelId="{B6475D1B-A27F-47E0-8BB8-57B1227F7AD7}" type="presOf" srcId="{6EA80640-ABA9-4006-BFDF-1D64B8177920}" destId="{AA4C6232-DA7A-4A3E-8A42-3409822AA889}" srcOrd="0" destOrd="0" presId="urn:microsoft.com/office/officeart/2008/layout/VerticalCurvedList"/>
    <dgm:cxn modelId="{57DCF4B1-0DAE-49C7-B842-B31E39335A56}" type="presOf" srcId="{09C9F84D-9390-4800-A6F4-6029FF3A96F9}" destId="{D91E5E4A-0F36-4A86-9D08-5E301FFAE87A}" srcOrd="0" destOrd="0" presId="urn:microsoft.com/office/officeart/2008/layout/VerticalCurvedList"/>
    <dgm:cxn modelId="{5F59D30D-4EA8-4812-80AE-0CA510E0C985}" type="presOf" srcId="{C2D0D6AF-8A06-419B-8AC4-4439371EADCF}" destId="{5F319BD3-AE0A-4290-99B6-E9D5898A5A24}" srcOrd="0" destOrd="0" presId="urn:microsoft.com/office/officeart/2008/layout/VerticalCurvedList"/>
    <dgm:cxn modelId="{8CF96E5A-7EC0-44F7-B755-F9BB0B6B4110}" srcId="{6EA80640-ABA9-4006-BFDF-1D64B8177920}" destId="{FA41F90B-A48A-4951-9D61-800BA46EAF26}" srcOrd="3" destOrd="0" parTransId="{CA41C974-5B99-456B-BA35-234532781256}" sibTransId="{4FD9D742-2D60-4B06-A995-64B26F015B08}"/>
    <dgm:cxn modelId="{52FFF7E2-D174-4ED3-9136-10A56FD9C1C8}" srcId="{6EA80640-ABA9-4006-BFDF-1D64B8177920}" destId="{09C9F84D-9390-4800-A6F4-6029FF3A96F9}" srcOrd="0" destOrd="0" parTransId="{9891B4FB-DDCB-497A-AFAD-154AD58023EF}" sibTransId="{27902A43-E8CE-40A2-BD24-DD69C31DD79C}"/>
    <dgm:cxn modelId="{CA229FDE-BB08-432D-9BEE-5A417311C0D1}" srcId="{6EA80640-ABA9-4006-BFDF-1D64B8177920}" destId="{BDB67912-6659-457A-8B1E-224B3233A4C2}" srcOrd="2" destOrd="0" parTransId="{87C38DDD-B020-4107-AE12-EDC2EBDC0E3F}" sibTransId="{3C014966-6A3F-4888-AA0C-5BDBFC6D3D3E}"/>
    <dgm:cxn modelId="{BF0240FF-8E9B-414F-B118-E35943F91D78}" srcId="{6EA80640-ABA9-4006-BFDF-1D64B8177920}" destId="{C2D0D6AF-8A06-419B-8AC4-4439371EADCF}" srcOrd="1" destOrd="0" parTransId="{80370498-17BF-4EE7-B7C9-1BF696576B0B}" sibTransId="{E3F10A5A-FCC9-4A9D-856D-15F78E78C7FD}"/>
    <dgm:cxn modelId="{DA4ED4FC-CC5D-4720-ADDD-116C895002CB}" type="presOf" srcId="{BDB67912-6659-457A-8B1E-224B3233A4C2}" destId="{6DB24789-630B-4B44-B441-E22FBB6076A1}" srcOrd="0" destOrd="0" presId="urn:microsoft.com/office/officeart/2008/layout/VerticalCurvedList"/>
    <dgm:cxn modelId="{68844A96-33E7-4372-A599-1B294D8E3940}" type="presOf" srcId="{27902A43-E8CE-40A2-BD24-DD69C31DD79C}" destId="{721D4F2F-BA26-431D-B2DA-6AA7351B30F9}" srcOrd="0" destOrd="0" presId="urn:microsoft.com/office/officeart/2008/layout/VerticalCurvedList"/>
    <dgm:cxn modelId="{8C2F9BF1-C816-43DB-877F-58E2C559AED9}" type="presParOf" srcId="{AA4C6232-DA7A-4A3E-8A42-3409822AA889}" destId="{1AC17D10-51EB-449E-8A16-A1F4B0225BE2}" srcOrd="0" destOrd="0" presId="urn:microsoft.com/office/officeart/2008/layout/VerticalCurvedList"/>
    <dgm:cxn modelId="{D9CE72F8-43EA-4C2D-86B3-F2F0B2BF81AA}" type="presParOf" srcId="{1AC17D10-51EB-449E-8A16-A1F4B0225BE2}" destId="{12067909-BBCE-49AF-92CB-26CBB3A2822F}" srcOrd="0" destOrd="0" presId="urn:microsoft.com/office/officeart/2008/layout/VerticalCurvedList"/>
    <dgm:cxn modelId="{39503AFC-1BF5-4E8A-991F-1BCA19B7BAB5}" type="presParOf" srcId="{12067909-BBCE-49AF-92CB-26CBB3A2822F}" destId="{6521A64B-790C-45EF-B9B6-85AEB36F0724}" srcOrd="0" destOrd="0" presId="urn:microsoft.com/office/officeart/2008/layout/VerticalCurvedList"/>
    <dgm:cxn modelId="{BF2D901A-9B98-41F3-A418-829B04986AB0}" type="presParOf" srcId="{12067909-BBCE-49AF-92CB-26CBB3A2822F}" destId="{721D4F2F-BA26-431D-B2DA-6AA7351B30F9}" srcOrd="1" destOrd="0" presId="urn:microsoft.com/office/officeart/2008/layout/VerticalCurvedList"/>
    <dgm:cxn modelId="{19F3C7F2-CEAD-457F-ADD8-D3385AA43EDA}" type="presParOf" srcId="{12067909-BBCE-49AF-92CB-26CBB3A2822F}" destId="{17E8BAAC-F4D4-44AF-873F-BEA6418A1722}" srcOrd="2" destOrd="0" presId="urn:microsoft.com/office/officeart/2008/layout/VerticalCurvedList"/>
    <dgm:cxn modelId="{1F3E73DA-2BEC-4ED2-985D-15E930A0E988}" type="presParOf" srcId="{12067909-BBCE-49AF-92CB-26CBB3A2822F}" destId="{BB2EC36F-9566-4B9D-9862-2B4EAFC599B7}" srcOrd="3" destOrd="0" presId="urn:microsoft.com/office/officeart/2008/layout/VerticalCurvedList"/>
    <dgm:cxn modelId="{3671E43B-C33A-4B6F-978B-8472CE03C5C0}" type="presParOf" srcId="{1AC17D10-51EB-449E-8A16-A1F4B0225BE2}" destId="{D91E5E4A-0F36-4A86-9D08-5E301FFAE87A}" srcOrd="1" destOrd="0" presId="urn:microsoft.com/office/officeart/2008/layout/VerticalCurvedList"/>
    <dgm:cxn modelId="{C62A14B8-4D79-49B3-901D-7695CAE0D646}" type="presParOf" srcId="{1AC17D10-51EB-449E-8A16-A1F4B0225BE2}" destId="{AA1D2492-23B3-430B-82C3-21F9DB31D239}" srcOrd="2" destOrd="0" presId="urn:microsoft.com/office/officeart/2008/layout/VerticalCurvedList"/>
    <dgm:cxn modelId="{5136B324-3200-4F8E-8E01-13C11CCF749D}" type="presParOf" srcId="{AA1D2492-23B3-430B-82C3-21F9DB31D239}" destId="{610F1558-D245-4D2B-929D-2254EE331D11}" srcOrd="0" destOrd="0" presId="urn:microsoft.com/office/officeart/2008/layout/VerticalCurvedList"/>
    <dgm:cxn modelId="{324BCE14-469A-4311-BF3A-14B4C31C322A}" type="presParOf" srcId="{1AC17D10-51EB-449E-8A16-A1F4B0225BE2}" destId="{5F319BD3-AE0A-4290-99B6-E9D5898A5A24}" srcOrd="3" destOrd="0" presId="urn:microsoft.com/office/officeart/2008/layout/VerticalCurvedList"/>
    <dgm:cxn modelId="{17E461B4-B2F4-44F8-A806-9B0FAD846925}" type="presParOf" srcId="{1AC17D10-51EB-449E-8A16-A1F4B0225BE2}" destId="{C4F8103B-A8BE-4C8B-80DC-3FD2DFB2C938}" srcOrd="4" destOrd="0" presId="urn:microsoft.com/office/officeart/2008/layout/VerticalCurvedList"/>
    <dgm:cxn modelId="{2671BB93-1748-47DD-8F1D-04FE96CA352F}" type="presParOf" srcId="{C4F8103B-A8BE-4C8B-80DC-3FD2DFB2C938}" destId="{1CB9556C-C28A-4C84-97C8-FA2DB63BF5AA}" srcOrd="0" destOrd="0" presId="urn:microsoft.com/office/officeart/2008/layout/VerticalCurvedList"/>
    <dgm:cxn modelId="{585FC0F8-F52E-483B-BFC2-A33C630A8CAA}" type="presParOf" srcId="{1AC17D10-51EB-449E-8A16-A1F4B0225BE2}" destId="{6DB24789-630B-4B44-B441-E22FBB6076A1}" srcOrd="5" destOrd="0" presId="urn:microsoft.com/office/officeart/2008/layout/VerticalCurvedList"/>
    <dgm:cxn modelId="{CF91606E-E702-458F-A6F5-FE88D2F15F8D}" type="presParOf" srcId="{1AC17D10-51EB-449E-8A16-A1F4B0225BE2}" destId="{0C0D43E5-D8D7-4811-9479-78A5106F3DFB}" srcOrd="6" destOrd="0" presId="urn:microsoft.com/office/officeart/2008/layout/VerticalCurvedList"/>
    <dgm:cxn modelId="{4C251DFD-3697-45B8-8B4B-BC6CCC8E7892}" type="presParOf" srcId="{0C0D43E5-D8D7-4811-9479-78A5106F3DFB}" destId="{0FE30E87-CF56-46A1-BEDC-E80F85AB50A1}" srcOrd="0" destOrd="0" presId="urn:microsoft.com/office/officeart/2008/layout/VerticalCurvedList"/>
    <dgm:cxn modelId="{EFEFA70A-FC69-4A5F-B874-83EE1FE14A07}" type="presParOf" srcId="{1AC17D10-51EB-449E-8A16-A1F4B0225BE2}" destId="{07D74A19-2FCE-4B6F-B0CA-2E392113C2D3}" srcOrd="7" destOrd="0" presId="urn:microsoft.com/office/officeart/2008/layout/VerticalCurvedList"/>
    <dgm:cxn modelId="{68758301-C1DB-4A75-989D-B5DB7814ACE4}" type="presParOf" srcId="{1AC17D10-51EB-449E-8A16-A1F4B0225BE2}" destId="{56099D25-98FC-4E0F-A4FD-798D45609B33}" srcOrd="8" destOrd="0" presId="urn:microsoft.com/office/officeart/2008/layout/VerticalCurvedList"/>
    <dgm:cxn modelId="{DEA294DB-6EAB-456A-A570-14AE02563737}" type="presParOf" srcId="{56099D25-98FC-4E0F-A4FD-798D45609B33}" destId="{0D36411A-EA57-43CD-B1EB-26054E0D56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D4F2F-BA26-431D-B2DA-6AA7351B30F9}">
      <dsp:nvSpPr>
        <dsp:cNvPr id="0" name=""/>
        <dsp:cNvSpPr/>
      </dsp:nvSpPr>
      <dsp:spPr>
        <a:xfrm>
          <a:off x="-4455439" y="-683292"/>
          <a:ext cx="5307817" cy="5307817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solidFill>
          <a:srgbClr val="FFC000"/>
        </a:solidFill>
        <a:ln w="63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E5E4A-0F36-4A86-9D08-5E301FFAE87A}">
      <dsp:nvSpPr>
        <dsp:cNvPr id="0" name=""/>
        <dsp:cNvSpPr/>
      </dsp:nvSpPr>
      <dsp:spPr>
        <a:xfrm>
          <a:off x="446500" y="303001"/>
          <a:ext cx="5310501" cy="606319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266" tIns="35560" rIns="35560" bIns="35560" numCol="1" spcCol="1270" anchor="ctr" anchorCtr="0">
          <a:noAutofit/>
        </a:bodyPr>
        <a:lstStyle/>
        <a:p>
          <a:pPr lvl="0" algn="l" defTabSz="622300" latinLnBrk="1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체내 흡수가 잘 되는 비타민</a:t>
          </a:r>
          <a:r>
            <a:rPr lang="en-US" altLang="ko-KR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D3 </a:t>
          </a:r>
          <a:r>
            <a:rPr lang="ko-KR" altLang="en-US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사용</a:t>
          </a:r>
          <a:endParaRPr lang="en-US" altLang="ko-KR" sz="1400" b="1" kern="1200" dirty="0" smtClean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622300" latinLnBrk="1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비타민 </a:t>
          </a:r>
          <a:r>
            <a:rPr lang="en-US" altLang="ko-KR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</a:t>
          </a:r>
          <a:r>
            <a:rPr lang="en-US" altLang="ko-KR" sz="980" kern="1200" baseline="-250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3</a:t>
          </a:r>
          <a:r>
            <a:rPr lang="ko-KR" altLang="en-US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는 비타민 </a:t>
          </a:r>
          <a:r>
            <a:rPr lang="en-US" altLang="ko-KR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 </a:t>
          </a:r>
          <a:r>
            <a:rPr lang="ko-KR" altLang="en-US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중에서 </a:t>
          </a:r>
          <a:r>
            <a:rPr lang="ko-KR" altLang="en-US" sz="98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생체 이용률과 흡수율이 특히 더 높은 비타민 </a:t>
          </a:r>
          <a:r>
            <a:rPr lang="en-US" altLang="ko-KR" sz="98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</a:t>
          </a:r>
          <a:r>
            <a:rPr lang="ko-KR" altLang="en-US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입니다</a:t>
          </a:r>
          <a:r>
            <a:rPr lang="en-US" altLang="ko-KR" sz="98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endParaRPr lang="ko-KR" altLang="en-US" sz="980" kern="1200" dirty="0">
            <a:solidFill>
              <a:schemeClr val="tx1"/>
            </a:solidFill>
          </a:endParaRPr>
        </a:p>
      </dsp:txBody>
      <dsp:txXfrm>
        <a:off x="446500" y="303001"/>
        <a:ext cx="5310501" cy="606319"/>
      </dsp:txXfrm>
    </dsp:sp>
    <dsp:sp modelId="{610F1558-D245-4D2B-929D-2254EE331D11}">
      <dsp:nvSpPr>
        <dsp:cNvPr id="0" name=""/>
        <dsp:cNvSpPr/>
      </dsp:nvSpPr>
      <dsp:spPr>
        <a:xfrm>
          <a:off x="67551" y="227212"/>
          <a:ext cx="757899" cy="757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319BD3-AE0A-4290-99B6-E9D5898A5A24}">
      <dsp:nvSpPr>
        <dsp:cNvPr id="0" name=""/>
        <dsp:cNvSpPr/>
      </dsp:nvSpPr>
      <dsp:spPr>
        <a:xfrm>
          <a:off x="794117" y="1212638"/>
          <a:ext cx="4962884" cy="606319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266" tIns="35560" rIns="35560" bIns="35560" numCol="1" spcCol="1270" anchor="ctr" anchorCtr="0">
          <a:noAutofit/>
        </a:bodyPr>
        <a:lstStyle/>
        <a:p>
          <a:pPr lvl="0" algn="l" defTabSz="622300" latinLnBrk="1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1</a:t>
          </a:r>
          <a:r>
            <a:rPr lang="ko-KR" altLang="en-US" sz="140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일 영양성분 기준치 </a:t>
          </a:r>
          <a:r>
            <a:rPr lang="en-US" altLang="ko-KR" sz="140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500% (2000IU) </a:t>
          </a:r>
          <a:r>
            <a:rPr lang="ko-KR" altLang="en-US" sz="140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함유</a:t>
          </a:r>
          <a:endParaRPr lang="en-US" altLang="ko-KR" sz="1400" b="1" kern="1200" dirty="0" smtClean="0">
            <a:solidFill>
              <a:schemeClr val="accent4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622300" latinLnBrk="1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80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국내 권장량 대신 </a:t>
          </a:r>
          <a:r>
            <a:rPr lang="ko-KR" altLang="en-US" sz="98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최근 연구되고 있는 기준에 적합한 </a:t>
          </a:r>
          <a:r>
            <a:rPr lang="ko-KR" altLang="en-US" sz="980" b="1" kern="1200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포뮬러</a:t>
          </a:r>
          <a:r>
            <a:rPr lang="ko-KR" altLang="en-US" sz="980" kern="1200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로</a:t>
          </a:r>
          <a:r>
            <a:rPr lang="ko-KR" altLang="en-US" sz="980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설계 하였습니다</a:t>
          </a:r>
          <a:endParaRPr lang="ko-KR" altLang="en-US" sz="98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794117" y="1212638"/>
        <a:ext cx="4962884" cy="606319"/>
      </dsp:txXfrm>
    </dsp:sp>
    <dsp:sp modelId="{1CB9556C-C28A-4C84-97C8-FA2DB63BF5AA}">
      <dsp:nvSpPr>
        <dsp:cNvPr id="0" name=""/>
        <dsp:cNvSpPr/>
      </dsp:nvSpPr>
      <dsp:spPr>
        <a:xfrm>
          <a:off x="415167" y="1136848"/>
          <a:ext cx="757899" cy="757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B24789-630B-4B44-B441-E22FBB6076A1}">
      <dsp:nvSpPr>
        <dsp:cNvPr id="0" name=""/>
        <dsp:cNvSpPr/>
      </dsp:nvSpPr>
      <dsp:spPr>
        <a:xfrm>
          <a:off x="794117" y="2122275"/>
          <a:ext cx="4962884" cy="606319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266" tIns="35560" rIns="35560" bIns="35560" numCol="1" spcCol="1270" anchor="ctr" anchorCtr="0">
          <a:noAutofit/>
        </a:bodyPr>
        <a:lstStyle/>
        <a:p>
          <a:pPr lvl="0" algn="l" defTabSz="622300" latinLnBrk="1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120</a:t>
          </a:r>
          <a:r>
            <a:rPr lang="ko-KR" altLang="en-US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년 전통의 </a:t>
          </a:r>
          <a:r>
            <a:rPr lang="en-US" altLang="ko-KR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DSM</a:t>
          </a:r>
          <a:r>
            <a:rPr lang="ko-KR" altLang="en-US" sz="14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社 원료 사용</a:t>
          </a:r>
          <a:endParaRPr lang="en-US" altLang="ko-KR" sz="1400" b="1" kern="1200" dirty="0" smtClean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622300" latinLnBrk="1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글로벌 영양전문기업인 </a:t>
          </a:r>
          <a:r>
            <a:rPr lang="en-US" altLang="ko-KR" sz="10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DSM</a:t>
          </a:r>
          <a:r>
            <a:rPr lang="ko-KR" altLang="en-US" sz="10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의 </a:t>
          </a:r>
          <a:r>
            <a:rPr lang="ko-KR" altLang="en-US" sz="1000" b="1" kern="1200" dirty="0" err="1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스위스산</a:t>
          </a:r>
          <a:r>
            <a:rPr lang="ko-KR" altLang="en-US" sz="1000" b="1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프리미엄 원료</a:t>
          </a:r>
          <a:r>
            <a:rPr lang="ko-KR" altLang="en-US" sz="100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를 사용하였습니다</a:t>
          </a:r>
          <a:r>
            <a:rPr lang="en-US" altLang="ko-KR" sz="1000" kern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.</a:t>
          </a:r>
          <a:endParaRPr lang="ko-KR" altLang="en-US" sz="1000" kern="1200" dirty="0">
            <a:solidFill>
              <a:schemeClr val="tx1"/>
            </a:solidFill>
          </a:endParaRPr>
        </a:p>
      </dsp:txBody>
      <dsp:txXfrm>
        <a:off x="794117" y="2122275"/>
        <a:ext cx="4962884" cy="606319"/>
      </dsp:txXfrm>
    </dsp:sp>
    <dsp:sp modelId="{0FE30E87-CF56-46A1-BEDC-E80F85AB50A1}">
      <dsp:nvSpPr>
        <dsp:cNvPr id="0" name=""/>
        <dsp:cNvSpPr/>
      </dsp:nvSpPr>
      <dsp:spPr>
        <a:xfrm>
          <a:off x="415167" y="2046485"/>
          <a:ext cx="757899" cy="757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74A19-2FCE-4B6F-B0CA-2E392113C2D3}">
      <dsp:nvSpPr>
        <dsp:cNvPr id="0" name=""/>
        <dsp:cNvSpPr/>
      </dsp:nvSpPr>
      <dsp:spPr>
        <a:xfrm>
          <a:off x="446500" y="3031911"/>
          <a:ext cx="5310501" cy="606319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266" tIns="35560" rIns="35560" bIns="35560" numCol="1" spcCol="1270" anchor="ctr" anchorCtr="0">
          <a:noAutofit/>
        </a:bodyPr>
        <a:lstStyle/>
        <a:p>
          <a:pPr lvl="0" algn="l" defTabSz="622300" latinLnBrk="1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부형제</a:t>
          </a:r>
          <a:r>
            <a:rPr lang="ko-KR" altLang="en-US" sz="1400" b="1" kern="1200" dirty="0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 kern="1200" dirty="0" err="1" smtClean="0">
              <a:solidFill>
                <a:schemeClr val="accent4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무첨가</a:t>
          </a:r>
          <a:endParaRPr lang="en-US" altLang="ko-KR" sz="1400" b="1" kern="1200" dirty="0" smtClean="0">
            <a:solidFill>
              <a:schemeClr val="accent4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622300" latinLnBrk="1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>
              <a:solidFill>
                <a:schemeClr val="accent4">
                  <a:lumMod val="75000"/>
                </a:schemeClr>
              </a:solidFill>
            </a:rPr>
            <a:t>이산화규소</a:t>
          </a:r>
          <a:r>
            <a:rPr lang="en-US" altLang="ko-KR" sz="1100" kern="1200" dirty="0" smtClean="0">
              <a:solidFill>
                <a:schemeClr val="accent4">
                  <a:lumMod val="75000"/>
                </a:schemeClr>
              </a:solidFill>
            </a:rPr>
            <a:t>, </a:t>
          </a:r>
          <a:r>
            <a:rPr lang="ko-KR" altLang="en-US" sz="1100" kern="1200" dirty="0" err="1" smtClean="0">
              <a:solidFill>
                <a:schemeClr val="accent4">
                  <a:lumMod val="75000"/>
                </a:schemeClr>
              </a:solidFill>
            </a:rPr>
            <a:t>스테아린산마그네슘</a:t>
          </a:r>
          <a:r>
            <a:rPr lang="en-US" altLang="ko-KR" sz="1100" kern="1200" dirty="0" smtClean="0">
              <a:solidFill>
                <a:schemeClr val="accent4">
                  <a:lumMod val="75000"/>
                </a:schemeClr>
              </a:solidFill>
            </a:rPr>
            <a:t>, HPMC, </a:t>
          </a:r>
          <a:r>
            <a:rPr lang="ko-KR" altLang="en-US" sz="1100" kern="1200" dirty="0" err="1" smtClean="0">
              <a:solidFill>
                <a:schemeClr val="accent4">
                  <a:lumMod val="75000"/>
                </a:schemeClr>
              </a:solidFill>
            </a:rPr>
            <a:t>합성향료</a:t>
          </a:r>
          <a:r>
            <a:rPr lang="en-US" altLang="ko-KR" sz="1100" kern="1200" dirty="0" smtClean="0">
              <a:solidFill>
                <a:schemeClr val="accent4">
                  <a:lumMod val="75000"/>
                </a:schemeClr>
              </a:solidFill>
            </a:rPr>
            <a:t>, </a:t>
          </a:r>
          <a:r>
            <a:rPr lang="ko-KR" altLang="en-US" sz="1100" kern="1200" dirty="0" err="1" smtClean="0">
              <a:solidFill>
                <a:schemeClr val="accent4">
                  <a:lumMod val="75000"/>
                </a:schemeClr>
              </a:solidFill>
            </a:rPr>
            <a:t>착색료</a:t>
          </a:r>
          <a:r>
            <a:rPr lang="ko-KR" altLang="en-US" sz="11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ko-KR" altLang="en-US" sz="1100" kern="1200" dirty="0" err="1" smtClean="0">
              <a:solidFill>
                <a:schemeClr val="accent4">
                  <a:lumMod val="75000"/>
                </a:schemeClr>
              </a:solidFill>
            </a:rPr>
            <a:t>무첨가</a:t>
          </a:r>
          <a:r>
            <a:rPr lang="ko-KR" altLang="en-US" sz="11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endParaRPr lang="ko-KR" altLang="en-US" sz="11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446500" y="3031911"/>
        <a:ext cx="5310501" cy="606319"/>
      </dsp:txXfrm>
    </dsp:sp>
    <dsp:sp modelId="{0D36411A-EA57-43CD-B1EB-26054E0D56BC}">
      <dsp:nvSpPr>
        <dsp:cNvPr id="0" name=""/>
        <dsp:cNvSpPr/>
      </dsp:nvSpPr>
      <dsp:spPr>
        <a:xfrm>
          <a:off x="67551" y="2956121"/>
          <a:ext cx="757899" cy="757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8T07:40:55.457"/>
    </inkml:context>
    <inkml:brush xml:id="br0">
      <inkml:brushProperty name="width" value="0.07938" units="cm"/>
      <inkml:brushProperty name="height" value="0.1587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-7 2 719 0,'0'0'1056'0,"0"0"-858"15,0 0-27-15,0 0 1 16,0 0-54-16,0 0-12 15,-8 0-2-15,0 0 6 16,8 0 8-16,0 0-21 16,0 0-18-16,0 0-28 15,8 0-4-15,21 0 10 16,11 2-18-16,7 1-14 0,8-3-2 16,-2 1-4-1,0-1 3-15,-6 0-5 0,-2 3-8 16,-3-3 1-16,-3 2 4 15,6-1-2-15,2 4 13 16,6-3-8-16,2 0-7 16,11 0 1-16,5-2 4 15,5 0 0-15,8 0 4 16,3 0-2-16,5 0-8 16,0 0-3-16,-5 0-5 15,-3 0-1-15,-5 0 0 16,-5 0 0-16,-3 0 0 15,-2 0 0-15,-4 0 0 0,4 0 1 16,-1 0-1 0,-5 0 1-16,3 0-1 0,-8 0 0 15,2 0 0-15,-7 0 6 16,-6 0-5-16,-2 0 1 16,2-2 4-16,1 2-6 15,7-2 6-15,3 0 0 16,5 2 6-16,5-2-1 15,-4-1-2-15,-1 2 3 16,0-1-11-16,-5-1 5 16,-3 3-6-16,0 0 5 15,-2 0-4-15,0 0-1 16,-6 0 0-16,0 0 0 16,1 0 9-16,-1 0-8 15,-2 0 5-15,-6 0-4 16,6 0-1-16,-6 0 5 0,1 0 0 15,10 0 6-15,-8 0 0 16,10 0-5-16,1 0-1 16,-3 0-5-16,8 0-1 15,-8 0 6-15,8 0-5 16,-8 0 8-16,2 0-8 16,1 0 1-16,5 0-1 15,2 0 0-15,6 0 0 16,0 0 0-16,-6 0 0 15,1 0-1-15,-8 3 0 16,-6-1 0-16,-5-1 0 0,0 4 1 16,-8-3-1-16,-2 2 1 15,5-2-1-15,2 0 1 16,1 0 0-16,4 0 8 16,1 0-8-16,2 0 5 15,-2 1-5-15,-3-2 0 16,-2-1 0-16,2 2 0 15,-8 1-1-15,-2-3 1 16,-3 0 0-16,-8 1-1 16,-3-1 0-16,-2 0 0 15,-3 0 0-15,3 0 2 16,0 0-2-16,-1 0 1 16,1 0-1-16,5 3 0 0,3-3 0 15,0 0 1 1,-1 1-1-16,-2-1 0 0,-2 0 0 15,2 3 0-15,-6-3 0 16,4 0 0-16,-3 0 0 16,5 0 0-16,0 0 0 15,-3 0 0-15,-2 0 0 16,0 0 1-16,-3 0-1 16,-3 0 1-16,1 0-1 15,-3 0-1-15,2 0 1 16,4 0 0-16,4 0-1 15,3 0 1-15,5 0 0 16,3 0 0-16,0 0 0 16,-5 0 0-16,-6 0 1 15,-2 0-1-15,-3 0 0 0,0 0 0 16,-5 0 1 0,3 0-1-16,2 0 0 0,-5 0 0 15,-6 0 0-15,4 0 0 16,-6 0 0-16,0 0 1 15,0 0 1-15,0 0-2 16,0 0 0-16,2 0 0 16,-2 0 0-16,6 0 1 15,-4 0-1-15,4 0 0 16,-4 0 1-16,-2 0-1 16,5 0-1-16,-5 0-26 15,0 0-33-15,0-11-62 0,-7-3-101 16,-15-2-421-16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8T07:41:31.506"/>
    </inkml:context>
    <inkml:brush xml:id="br0">
      <inkml:brushProperty name="width" value="0.03969" units="cm"/>
      <inkml:brushProperty name="height" value="0.0793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836 110 1437 0,'0'0'399'15,"0"0"-131"-15,0 0-88 16,0 0-53-16,0 0-35 16,0 0-34-16,0 0-4 15,0 0 4-15,0 0 3 0,-9 6 5 16,-8 5-12-16,-8 6-17 15,-7 4-1-15,-16 5-6 16,-7 6-12-16,-11 4-6 16,-7 2-11-16,-1 0 8 15,0 1-7-15,0-1 5 16,6 2-1-16,7-4-5 16,11 1 14-16,7-5-6 15,12-5-3-15,12-6-6 16,8-8 0-16,5-5-8 15,6-4 7-15,0-4 0 16,0 0 0-16,0 0 1 0,0 0 0 16,0 0-8-16,0 0-8 15,0 0 14-15,4 0 2 16,19 0 6-16,5 0 0 16,8 0 11-16,6 0-1 15,2 0-10-15,11 0 3 16,-2-2-8-16,6-3 0 15,2 2 4-15,-2 1-4 16,13 2-2-16,-2 0 1 16,8 0-1-16,-7 0 1 15,-3 5 0-15,-9 2 0 16,-19 0 0-16,-4-3 1 16,-11 0-2-16,-6-3 2 0,0 1-1 15,-2 0 1 1,0-2-1-16,-4 0 0 0,-5 0 6 15,-1 0-6-15,-3 0 0 16,-4 0 0-16,0 0 9 16,0 0 2-16,0 0 4 15,0-2-3-15,0-5 0 16,0-4 0-16,0-1-2 16,0-1-1-16,-4-4 21 15,-11 1-7-15,-6 0-10 16,6-1-2-16,-8 1 2 15,2 1 1-15,-5-2 1 16,-3-1 3-16,-7 0-17 16,-2-3 7-16,-6-1-7 15,-5-1 0-15,0 2-1 0,-1-2 0 16,1 3 0-16,7 2 1 16,4 0 1-16,6 0 10 15,3-1-12-15,3 0 0 16,5-2-7-16,2 3 7 15,7-1 5-15,-5 0-5 16,6 3-2-16,-1 1-2 16,3 0 4-16,-1 2 1 15,1 0 0-15,3 0-1 16,-5 1 0-16,5 1-1 16,-5-1 1-16,3 1-1 15,2 1 1-15,-1 3-6 16,3 4-3-16,4 0-2 0,-2 1 5 15,2 2-1 1,0 0-1-16,0 0 7 0,-4 0-13 16,4 0 13-16,0 0-10 15,-2 0 10-15,2 0-20 16,0 0 4-16,0 0 2 16,0 0 10-16,0 0 5 15,0 0 1-15,0 0 7 16,0 0-8-16,0 0 1 15,0 0-1-15,0 0-1 16,0 0-7-16,0 0 7 16,0 0 0-16,0 0 0 0,0 0 0 15,0 7 1 1,0 1 0-16,6 4 0 0,9 5 1 16,2 5 6-16,2 3-5 15,0 6 4-15,4 5-5 16,2 7 1-16,-2 5 8 15,-2 5-4-15,3 1-5 16,-5 2 1-16,-2 0 8 16,-9 2-9-16,-2-1-1 15,-1-3 1-15,-3-2 1 16,2-4-2-16,-2-5 0 16,4-5-5-16,-1-2 4 15,1-3 1-15,2 0-1 16,-1-2 0-16,-1-2 1 15,5-8 0-15,-5-6-1 0,-4-7-5 16,2-5 6-16,0-3 4 16,-1 0-2-16,-3 0-2 15,4 0 6-15,-4 0-5 16,2 0 0-16,4-1 5 16,-2-6 3-16,3 0-2 15,-1 0-6-15,-4-1 0 16,2 1 0-16,-1 1 0 15,3-2 1-15,-2-2 4 16,-2-3-5-16,5-3 5 16,-1-5-5-16,0-2-1 15,1-1 0-15,-1-3 0 16,0 0 1-16,-2-3 0 0,3-3 0 16,3-2 1-16,-3-5 5 15,1 1-6-15,5-4-1 16,-1-1 0-16,1-1 0 15,4 2 1-15,-6 1-1 16,1 0-1-16,1-1 1 16,-5 5 0-16,3 0 0 15,-3 6 0-15,-1 2 1 16,-1 6-1-16,0 0 1 16,1 3-1-16,-3 1 1 15,2 2-1-15,-2 4 0 16,3-2 0-16,-1 5-1 0,-4 3 1 15,2-1-1 1,-4 3 1-16,0 4 0 0,3 0 0 16,-3 2 0-16,0 0 0 15,0 0 0-15,0-2 0 16,4 2 0-16,-4 0 0 16,0 0 0-16,0 0 0 15,0 0 0-15,0 0-1 16,0 0 1-16,0 0 0 15,0 0-5-15,0 0-12 16,0 0-32-16,6 0-104 16,-4 0-185-16,2 2-626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8T07:40:55.457"/>
    </inkml:context>
    <inkml:brush xml:id="br0">
      <inkml:brushProperty name="width" value="0.07938" units="cm"/>
      <inkml:brushProperty name="height" value="0.1587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-11 90 719 0,'0'0'1056'0,"0"0"-858"15,0 0-27-15,0 0 1 16,0 0-54-16,0 0-12 15,-12 0-2-15,-1 0 6 16,13 0 8-16,0 0-21 16,0 0-18-16,0 0-28 15,13 0-4-15,33 0 10 16,17-3-18-16,14 0-14 0,11 3-2 16,-4-4-4-1,2 4 3-15,-10 0-5 0,-4-5-8 16,-4 5 1-16,-5-2 4 15,9 0-2-15,4-5 13 16,8 3-8-16,5 1-7 16,17-1 1-16,8 4 4 15,9 0 0-15,12 0 4 16,4 0-2-16,10 0-8 16,-2 0-3-16,-8 0-5 15,-3 0-1-15,-9 0 0 16,-9 0 0-16,-4 0 0 15,-3 0 0-15,-6 0 0 0,6 0 1 16,-2 0-1 0,-7 0 1-16,3 0-1 0,-12 0 0 15,5 0 0-15,-14 0 6 16,-8 0-5-16,-4 0 1 16,4 4 4-16,1-4-6 15,11 3 6-15,5 1 0 16,9-4 6-16,8 3-1 15,-8 1-2-15,-2-2 3 16,2 0-11-16,-9 3 5 16,-4-5-6-16,-1 0 5 15,-1 0-4-15,-3 0-1 16,-8 0 0-16,1 0 0 16,-2 0 9-16,1 0-8 15,-4 0 5-15,-9 0-4 16,9 0-1-16,-8 0 5 0,-1 0 0 15,18 0 6-15,-13 0 0 16,16 0-5-16,0 0-1 16,-3 0-5-16,12 0-1 15,-12 0 6-15,12 0-5 16,-14 0 8-16,7 0-8 16,-2 0 1-16,9 0-1 15,4 0 0-15,8 0 0 16,1 0 0-16,-8 0 0 15,-1 0-1-15,-13-5 0 16,-7 3 0-16,-10 0 0 0,1-5 1 16,-13 3-1-16,-4-3 1 15,8 5-1-15,4-1 1 16,1-1 0-16,8 2 8 16,0-2-8-16,3 1 5 15,-3-1-5-15,-4 0 0 16,-4 4 0-16,3-2 0 15,-12-2-1-15,-4 4 1 16,-5 0 0-16,-12-2-1 16,-4 2 0-16,-4 0 0 15,-5 0 0-15,4 0 2 16,0 0-2-16,0 0 1 16,0 0-1-16,10-4 0 0,2 4 0 15,2 0 1 1,-1-3-1-16,-4 3 0 0,-5 0 0 15,5-4 0-15,-8 4 0 16,4 0 0-16,-6 0 0 16,10 0 0-16,1 0 0 15,-7 0 0-15,-2 0 0 16,-1 0 1-16,-4 0-1 16,-3 0 1-16,-1 0-1 15,-5 0-1-15,5 0 1 16,4 0 0-16,8 0-1 15,6 0 1-15,7 0 0 16,4 0 0-16,1 0 0 16,-9 0 0-16,-9 0 1 15,-3 0-1-15,-5 0 0 0,0 0 0 16,-8 0 1 0,4 0-1-16,4 0 0 0,-8 0 0 15,-9 0 0-15,4 0 0 16,-8 0 0-16,0 0 1 15,0 0 1-15,0 0-2 16,0 0 0-16,4 0 0 16,-4 0 0-16,9 0 1 15,-5 0-1-15,5 0 0 16,-5 0 1-16,-4 0-1 16,9 0-1-16,-9 0-26 15,0 0-33-15,0 17-62 0,-13 6-101 16,-21 2-421-16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8T07:40:55.457"/>
    </inkml:context>
    <inkml:brush xml:id="br0">
      <inkml:brushProperty name="width" value="0.07938" units="cm"/>
      <inkml:brushProperty name="height" value="0.1587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-12-2 719 0,'0'0'1056'0,"0"0"-858"15,0 0-27-15,0 0 1 16,0 0-54-16,0 0-12 15,-13 0-2-15,-2 0 6 16,15 0 8-16,0 0-21 16,0 0-18-16,0 0-28 15,15 0-4-15,37 0 10 16,17 3-18-16,16 1-14 0,13-4-2 16,-4 3-4-1,1-3 3-15,-10 0-5 0,-5 5-8 16,-6-5 1-16,-4 3 4 15,10-1-2-15,4 5 13 16,10-2-8-16,5-2-7 16,18 1 1-16,10-4 4 15,9 0 0-15,14 0 4 16,6 0-2-16,8 0-8 16,0 0-3-16,-10 0-5 15,-3 0-1-15,-10 0 0 16,-10 0 0-16,-4 0 0 15,-5 0 0-15,-5 0 0 0,7 0 1 16,-3 0-1 0,-8 0 1-16,4 0-1 0,-14 0 0 15,5 0 0-15,-14 0 6 16,-9 0-5-16,-5 0 1 16,4-4 4-16,1 4-6 15,13-3 6-15,5-2 0 16,10 5 6-16,10-2-1 15,-11-3-2-15,0 3 3 16,1-1-11-16,-10-2 5 16,-5 5-6-16,0 0 5 15,-4 0-4-15,0 0-1 16,-9 0 0-16,-1 0 0 16,0 0 9-16,0 0-8 15,-3 0 5-15,-11 0-4 16,9 0-1-16,-7 0 5 0,-2 0 0 15,19 0 6-15,-13 0 0 16,17 0-5-16,0 0-1 16,-3 0-5-16,13 0-1 15,-12 0 6-15,12 0-5 16,-15 0 8-16,7 0-8 16,-2 0 1-16,10 0-1 15,6 0 0-15,7 0 0 16,2 0 0-16,-10 0 0 15,0 0-1-15,-14 5 0 16,-9-2 0-16,-11-1 0 0,2 5 1 16,-15-2-1-16,-5 2 1 15,9-4-1-15,5 0 1 16,2 1 0-16,8-1 8 16,-1 1-8-16,6-2 5 15,-6 3-5-15,-4-2 0 16,-4-3 0-16,5 2 0 15,-16 3-1-15,-4-5 1 16,-4 0 0-16,-15 3-1 16,-4-3 0-16,-4 0 0 15,-5 0 0-15,4 0 2 16,-1 0-2-16,2 0 1 16,-2 0-1-16,12 5 0 0,2-5 0 15,2 0 1 1,-1 2-1-16,-3-2 0 0,-7 0 0 15,5 4 0-15,-8-4 0 16,4 0 0-16,-7 0 0 16,13 0 0-16,-1 0 0 15,-6 0 0-15,-3 0 0 16,-2 0 1-16,-3 0-1 16,-5 0 1-16,0 0-1 15,-6 0-1-15,7 0 1 16,4 0 0-16,8 0-1 15,6 0 1-15,9 0 0 16,4 0 0-16,0 0 0 16,-7 0 0-16,-12 0 1 15,-5 0-1-15,-3 0 0 0,-1 0 0 16,-8 0 1 0,3 0-1-16,6 0 0 0,-10 0 0 15,-8 0 0-15,2 0 0 16,-8 0 0-16,0 0 1 15,0 0 1-15,0 0-2 16,0 0 0-16,6 0 0 16,-6 0 0-16,9 0 1 15,-6 0-1-15,7 0 0 16,-5 0 1-16,-5 0-1 16,10 0-1-16,-10 0-26 15,0 0-33-15,0-19-62 0,-15-4-101 16,-21-4-421-16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3.03333E-6" units="1/dev"/>
          <inkml:channelProperty channel="T" name="resolution" value="1" units="1/dev"/>
        </inkml:channelProperties>
      </inkml:inkSource>
      <inkml:timestamp xml:id="ts0" timeString="2022-08-22T06:13:28.7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-2 130 584 0,'-2'0'1134'0,"0"0"-945"16,0-1-13-16,2 1-26 0,0 0-66 15,2 0-20 1,2 0-5-16,2 0 2 0,1-2-1 16,-3 2 12-16,0 0-19 15,1 0-11-15,-1-2 10 16,4 2-8-16,4-2-5 16,-2 2-6-16,1 0-12 15,0 0-3-15,1 0-5 16,4-2 5-16,0 4-7 15,0-2-10-15,3 0 26 16,4-2 2-16,0 2-11 16,1-2-3-16,2 1-8 15,2-3-1-15,2 0-5 16,-2 4 8-16,2-1-3 16,-3-1 2-16,6 0-8 15,-1 1 6-15,2-1-4 0,-1 0 5 16,1-2 1-16,3 2-7 15,0 1 1-15,-3-1 5 16,4 0-1-16,-3-2 0 16,3 3 0-16,5-1 5 15,0-1-2-15,3-1 3 16,-5 2-5-16,-1 0-6 16,1 1 5-16,-1-1-4 15,-2 0-1-15,0 0 0 16,0 2 5-16,-1 0-5 15,1 0 5-15,4-2 0 0,1 2 11 16,2 0-1-16,-3 0-4 16,1 0-4-16,1-2-8 15,-2 2 1-15,0 0-1 16,-4 2 6-16,5 0-5 16,2-2 7-16,-2 0-8 15,6-2 0-15,0 0 1 16,3 0-1-16,-2-3 1 15,4 3 6-15,-4 2-6 16,0 2 5-16,-3 0-5 16,0 1 10-16,3-1-10 15,4 0 0-15,3-2-1 16,1 0 0-16,-3-2 1 0,-3 2-1 16,-2 0 2-1,-4-2-1-15,-2 2 1 0,-6 0 5 16,1 0-7-16,1-3 1 15,2 1-1-15,0 0 1 16,6 1 0-16,0 1 0 16,2 0 0-16,0 0 0 15,-4 1-1-15,0-2 0 16,-6 1 1-16,1 0 0 16,1-2 0-16,-1 0 0 15,1 0-1-15,0 0-6 16,4 2 6-16,-3-1 0 15,2 2 0-15,-2-1 1 0,-5 2-1 16,6 2 0 0,-2-2 0-16,0-1 0 15,4-1 0-15,4 0 1 0,-3 0-1 16,6 0-1-16,-6 0 1 16,-2 0 0-16,-6 0 1 15,-1 0-1-15,-6 0 1 16,3 0-1-16,-2-1 0 15,3 1-1-15,-1-2 1 16,1 0 0-16,2 2 0 16,2-2 2-16,-8 2-1 15,0 0 1-15,-10 0-2 16,-2-2 0-16,-2 2 1 16,-5-1-1-16,7-1-1 0,-3 1 1 15,3-2 0-15,3 2 0 16,-3-2 0-1,2 3-1-15,-8-1 1 0,-1 1-2 16,-2-2-13-16,3-1-19 16,1-1-10-16,2 0-25 15,1 1-64-15,-7-1-113 16,1 1-135-16,9-3-340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3.03333E-6" units="1/dev"/>
          <inkml:channelProperty channel="T" name="resolution" value="1" units="1/dev"/>
        </inkml:channelProperties>
      </inkml:inkSource>
      <inkml:timestamp xml:id="ts0" timeString="2022-08-22T06:13:15.99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654 183 1192 0,'-2'0'772'16,"2"4"-591"-16,-2-4 16 15,0 2-92-15,2-2-62 16,0 0-26-16,0 0-16 16,2 1-1-16,-2-1 1 15,0 0-1-15,0 0 2 16,-2 0 7-16,-1 0 16 16,-1 0 32-16,-4 2 2 15,-3 0-19-15,-6 3-23 16,-8-1-1-16,-3 0 2 15,-8 3 0-15,-7 2 5 0,-11-3 4 16,-10 5 6-16,-5 2 33 16,2 0 31-16,7 4-31 15,9-2-34-15,11 1-16 16,11-2-4-16,8 1-10 16,10-7-1-16,5-2-1 15,5-2-5-15,1-4 4 16,0 0 0-16,1 0 0 15,-1 0 0-15,0 0-5 16,3 0-1-16,1 1-10 16,2 1 17-16,6 5 3 15,0-1 9-15,0-1-6 16,0 1 0-16,6 1 0 0,-1-2-6 16,6 3 1-1,4-2 8-15,1 4-8 0,10 2 0 16,7 4 1-16,6 4 8 15,7 1-2-15,6 1-8 16,-1 0 0-16,-2-3 0 16,-8-4 0-16,-11-5-1 15,-10-2 1-15,-16-5 0 16,-8-1 0-16,-6 0 1 16,-4-2 14-16,2 0 1 15,-3 0 8-15,3 2-6 16,-1-4-12-16,2 2-6 15,-1 0 2-15,-1 0 5 16,2 0-6-16,-1 0 0 16,0-2 8-16,-1-2 1 0,-3-1-4 15,0-4-4-15,-3 0 10 16,-2-2-11-16,-3-7 8 16,0-3-8-16,-5-3 0 15,2-2 0-15,-5-3-1 16,4-4 0-16,-2-1 0 15,1-5 1-15,1-1-1 16,-1 0-1-16,0-2 1 16,2 4 0-16,3 2 0 15,-2 6 1-15,1 3 1 16,2 4-1-16,2 6 1 16,3 1-1-16,0 4 0 0,4 6 0 15,-1 1 0-15,2 5 0 16,1 0 0-16,0 2-1 15,0-2-1-15,0 3 1 16,0-3 0-16,0 0 1 16,0 0 5-16,-3 0 1 15,3 0-6-15,0 1 1 16,0-1-1-16,0 0-1 16,0 0 0-16,0 0 0 15,3 0-9-15,-6 0 8 16,3 3 1-16,0-3 7 15,0 2 1-15,-1 0 1 16,1 3-3-16,-3 4-5 0,-1 7 14 16,0 2-14-1,3 6 0-15,-3 2 0 0,1 3 8 16,2 5-9-16,-2 4 1 16,-1 7 6-16,-1 3-1 15,-5 6 6-15,-1 0-4 16,2-4-7-16,1-7 0 15,2-5 1-15,4-6-1 16,0-7 0-16,2-6 0 16,0-4 1-16,0-4-2 15,0-5 0-15,0-1-7 16,2-3-1-16,-2-1 7 16,2 1-4-16,-2-2 5 0,0 2 2 15,2-2-1-15,-2 0 0 16,0 0-1-16,1 0 0 15,-1 0 0-15,0 0 1 16,0 0 5-16,0 0-5 16,-1 0-1-16,1 0 1 15,0 0-1-15,0 0 1 16,0 0-1-16,1-2-1 16,-1 0-1-16,3 2 2 15,-3-1 0-15,0 1 11 16,1 0-11-16,-1-2 9 15,3 0-8-15,-2-1-1 16,11 0 6-16,-1-3-5 16,4-7 0-16,5 1-1 15,3-8 0-15,0-4 0 0,6-3-1 16,-1-5 0-16,3-2-4 16,1 0 4-16,-3 1 1 15,-4 1-1-15,-2 4 0 16,-4 0 0-16,0 5 0 15,-3 6 0-15,-3-2 0 16,-3 5 1-16,-3 3-1 16,0 4 1-16,-6 1-1 15,2 3-5-15,1 0 6 16,-4-1-6-16,4 2 5 16,-4-3-8-16,0 3 8 15,0 2-8-15,1 0-3 0,-1 0 3 16,0 2-12-16,-1-2-11 15,1 2-14-15,-3 1-20 16,3-3-45-16,-1 0-59 16,-2-3-146-16,-1-1-265 15,-15-5-672-15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3.03333E-6" units="1/dev"/>
          <inkml:channelProperty channel="T" name="resolution" value="1" units="1/dev"/>
        </inkml:channelProperties>
      </inkml:inkSource>
      <inkml:timestamp xml:id="ts0" timeString="2022-08-22T06:42:10.702"/>
    </inkml:context>
    <inkml:brush xml:id="br0">
      <inkml:brushProperty name="width" value="0.07938" units="cm"/>
      <inkml:brushProperty name="height" value="0.1587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9 108 919 0,'0'0'574'0,"0"-2"-411"15,0 0-25-15,0-3-48 16,0 5-40-16,0 0 1 16,-1 2-6-16,-2 1 27 0,2-1 7 15,-2 2 10-15,0-1-5 16,3-1 12-16,0-2 3 16,-3 0-2-16,6 0 7 15,-3-2-19-15,0-1-5 16,0 3-19-16,3 3-14 15,1 0 2-15,8 1-4 16,2 0-9-16,1 0-6 16,10-1 2-16,0 2-8 15,5 1-6-15,3 1-5 16,2-2 1-16,7 1 4 16,0 4-2-16,4-3 4 15,-4 0-4-15,4-1-4 0,-2-3-1 16,-3 2-11-16,-1-2 8 15,-7 1-7-15,2 2-1 16,-3-5 1-16,-1 1 6 16,3-2-7-16,2 0 1 15,-1 0 7-15,-5-2-7 16,6 2 0-16,-1-1 0 16,-1 1 0-16,-4 0 0 15,1 0 5-15,-2 0-5 16,-1 0-1-16,2-3-1 15,-6 3 1-15,3-3 0 16,-4 3 0-16,1-2 1 16,0 2-1-16,1-2 0 15,-3 2 0-15,1-1 1 16,-3 1 5-16,0 0-5 0,1-2 0 16,-2-1 0-16,2 3 0 15,-4-2-1-15,3 2 1 16,-1 0 0-16,-1 0 0 15,2 0 0-15,1 0 0 16,5-2 7-16,-2 1-7 16,6-3 0-16,0 0 5 15,-3 1-5-15,3 1-1 16,-3-2 1-16,-2 3-1 16,1 1 0-16,-2-2 1 15,-3 2-1-15,2 2 2 16,1-2-2-16,-1 0 6 15,5-2-6-15,1 0 6 0,-2 0-6 16,0-4 0-16,0 3-1 16,-3 1 2-16,3-1 4 15,-7 1-5-15,3-2-1 16,0 3 1-16,1-2 0 16,4 0 1-16,-1 1-1 15,2-1 2-15,-1 3 4 16,-1-3-5-16,0 1-1 15,-1 1 1-15,2 1-1 16,-5 0 0-16,3-3 0 16,-4 3-1-16,2-3 1 15,2 1 0-15,2 1-1 0,1-2 1 16,1 2 0-16,-2-4 0 16,-2 3 0-16,2 0 0 15,-2 2 1-15,-3-2-1 16,1 2 0-16,0 0 0 15,-1 0 0-15,2-3 2 16,0 3-1-16,0 0 6 16,4 0-7-16,-4-2 0 15,4 4 1-15,-5-2 5 16,0 0-4-16,-1 3-1 16,4-1-1-16,-6 0 1 15,8 0 1-15,-1 1-1 16,3-1 1-16,2-2-1 15,1 0 0-15,2 0 5 16,-3 0-4-16,1 0-1 0,-7 4 5 16,1-4-6-16,-3 1 1 15,0 1-1-15,2 0 6 16,0-2-6-16,3 0 1 16,0-2 0-16,4 0 0 15,0 2 0-15,-1-1 1 16,-3 1-1-16,1-3 1 15,-1 3-1-15,1-1 0 16,-1-4 0-16,0 3 0 16,4-2-1-16,-3-1 1 15,-1 2-1-15,3 1 0 16,-2 1-1-16,1-2 1 16,0 3 0-16,4 0 0 0,-3 0-1 15,-1 0 1-15,4-1 0 16,-2-2-1-16,1 3 1 15,-3-1 0-15,0-2 0 16,-2-1 0-16,-1 0 1 16,-4 0-1-16,0 0 1 15,-1 2 0-15,-3-1 0 16,3 1 0-16,0 1-1 16,2 1 1-16,2 0 0 15,2-3 0-15,0 3-1 16,-3-2 1-16,3 1 0 15,-3-5-1-15,0 4 1 0,0-2-1 16,-4 0 1-16,1 1 0 16,-4 2-1-16,1-1 1 15,-1 2-1-15,0 0 1 16,4 0-1-16,-1-2 0 16,4 1 1-16,-3-3 0 15,2 0-1-15,-3-1-1 16,-1 2 1-16,-2-1 0 15,0 3 1-15,0-1-1 16,0 0 1-16,4 2 0 16,3-1 0-16,-1-2-1 15,2 3 0-15,-2 0 0 16,2 0 0-16,-4-1 0 0,1 1 1 16,-4 0-1-1,0 0 0-15,-2 0 1 0,2 1 6 16,-1-1 1-16,1 3-2 15,-1-2-5-15,-3 1 8 16,3 1-1-16,3 1-1 16,1-1 8-16,-1 2-1 15,1-1-7-15,-3-2-5 16,1 1-1-16,-4-1 0 16,5 0 0-16,-2 2 1 15,8 0 7-15,-4 0-3 16,1 4-5-16,1-2 0 15,-3-3 0-15,-1 0 1 16,1 1-1-16,-3 1 5 16,-1-4-4-16,-1 1-2 0,-4 0 2 15,4 2-1-15,-2-4 1 16,-6 2-2-16,2-1 0 16,-2-1 0-16,-2 1 1 15,1-1 0-15,3 0 0 16,-5 0 0-16,5-1-1 15,0 0 0-15,4-1 0 16,0-2 1-16,3 0 1 16,-2 3-1-16,-1-2-1 15,-1 1-1-15,-2 2 1 16,-4-2 0-16,-1 2 0 16,1-2-7-16,0-1-1 15,0 1 8-15,1-2-1 0,-1 2 0 16,0 1 1-1,-3-2-1-15,-1 0 1 0,-3 1 0 16,1 2 0-16,3 0 0 16,-3-1 0-16,6-2 0 15,2 0-1-15,-4 2 0 16,2-2 0-16,0 2 0 16,-4 1 0-16,1 0 1 15,-3 0 0-15,-2-2-1 16,2 2 1-16,-1 0 0 15,1 0-1-15,6 0 1 16,-3-2 0-16,-3 2 1 0,3 0-1 16,-5 0 1-1,-1-1-1-15,2 1 0 0,-3 0 1 16,-3 0 0-16,3 0-1 16,0-2-16-16,0 2-29 15,3-2-39-15,-3 0-38 16,-3 0-50-16,0 1-112 15,-1 1-211-15,-2 9-151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3.03333E-6" units="1/dev"/>
          <inkml:channelProperty channel="T" name="resolution" value="1" units="1/dev"/>
        </inkml:channelProperties>
      </inkml:inkSource>
      <inkml:timestamp xml:id="ts0" timeString="2022-08-22T06:42:16.941"/>
    </inkml:context>
    <inkml:brush xml:id="br0">
      <inkml:brushProperty name="width" value="0.03969" units="cm"/>
      <inkml:brushProperty name="height" value="0.07938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1074 229 1437 0,'0'0'306'15,"0"0"-86"-15,-1 0-20 16,-2 0-55-16,2 0-22 16,-3 0-19-16,0 2-22 15,0-2-14-15,-6 2-2 16,-6 3 7-16,-1 2-26 16,-13 6-4-16,-2 0 1 15,-11 4-20-15,-9-1-12 16,-11 2 0-16,-7-1-6 15,-9 1-6-15,0 0 0 0,-3 0 2 16,3-3-2-16,5-3 0 16,3-2 0-16,7 2-1 15,5-6 1-15,5 2 0 16,14-3 0-16,13-3 0 16,14 3 0-16,6-4-23 15,7-2-13-15,7-4-8 16,-3 3 23-16,1 2 5 15,6 0 15-15,2 0 1 16,9 2 0-16,2 3 8 16,7-2-2-16,5 2-6 15,11 3 6-15,5 1-5 0,14 5 1 16,9 1-2-16,4 5 8 16,8 0 4-16,2 1 1 15,2-2 1-15,-4 2-4 16,-4-5-2-16,-12-1-7 15,-13-3-1-15,-14 0 0 16,-12-3 1-16,-14-6 0 16,-10-1-1-16,-8-2 12 15,0 0 26-15,-3 0-2 16,2-2-6-16,1 2-11 16,0-2-7-16,0 1-4 15,0-3-8-15,-4-1 1 16,-3-3-1-16,-4-2-7 15,-6-10-2-15,-3-3 1 16,-11-8 2-16,-4-2 5 0,-8-5-14 16,-4-5 7-16,-4-3 8 15,0 0-21-15,7 0 21 16,0 1 2-16,5 1-2 16,7 4 0-16,5 2 1 15,8 1 0-15,2 6 0 16,5 3 0-16,1 6 0 15,3 9 0-15,4-1 0 16,0 5 0-16,1 5 1 16,3 1-2-16,0 1 0 15,0-2 0-15,0 4-1 16,0 0 0-16,0 0 1 16,0 4 0-16,0-4 6 0,0 2-5 15,0-2 5-15,0 1 0 16,0 1-5-16,0-2 5 15,-4 4-6-15,4-2-11 16,0 1-2-16,-1 6 13 16,1 10 7-16,0 5-1 15,-3 7 5-15,2 3-10 16,-3 5 8-16,0 7-3 16,-3 4 2-16,-1 1-2 15,1 3-5-15,2 0 0 16,-2-1 0-16,6-4 0 15,-2-7-1-15,3-8 0 0,0-4 1 16,0-4-1-16,-4-6 1 16,4-5 0-16,0-4 0 15,4-5-1-15,-4-1 0 16,3-5-12-16,-2-2 12 16,2 2 0-16,-2-4 0 15,-1 4 0-15,0-3 6 16,0 1-6-16,3 2 1 15,-3 0 1-15,1-4-1 16,7 0 0-16,6-1 5 16,2-4-5-16,1-4 0 15,2 2-1-15,0-4 0 16,5-3-1-16,0-5-5 0,7-5 6 16,1-9-2-1,11-7-4-15,4-7 6 0,1-6-1 16,6 1 1-16,-6 4-8 15,-2 4 8-15,-13 10-6 16,-2 11 0-16,-12 3 5 16,-6 12 0-16,-5 2 0 15,-4 7 1-15,0 3 0 16,-4 0-2-16,0 1-4 16,0-1-22-16,0 2-26 15,0 1-29-15,0 1-70 16,-1-1-84-16,-2 2-281 15,-13 10-625-15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24T05:54:24.500"/>
    </inkml:context>
    <inkml:brush xml:id="br0">
      <inkml:brushProperty name="width" value="0.03969" units="cm"/>
      <inkml:brushProperty name="height" value="0.07938" units="cm"/>
      <inkml:brushProperty name="color" value="#FFC000"/>
      <inkml:brushProperty name="tip" value="rectangle"/>
      <inkml:brushProperty name="rasterOp" value="maskPen"/>
      <inkml:brushProperty name="fitToCurve" value="1"/>
    </inkml:brush>
  </inkml:definitions>
  <inkml:trace contextRef="#ctx0" brushRef="#br0">827 33 776 0,'0'0'362'0,"0"0"-225"0,0 0-19 15,0 0-46-15,0 0-38 16,0 0-21-16,24-13 61 16,-22 13 64-16,-2 0 58 15,0 0 5-15,0 0 15 16,0 0-25-16,-5 3-5 16,-14 7-41-16,-9 8-61 15,-10 4-44-15,-11 4-16 16,-5 7-12-16,-10-1-10 15,-4 4 4-15,-3-3 1 16,-3-2-6-16,1 0-1 16,7-4 2-16,2-3-1 0,8-1 7 15,11-6-8-15,8 0 0 16,14-9 2-16,9 0 0 16,9-5-2-16,5-3-6 15,0 0 6-15,0 0-12 16,9 0-11-16,15 0 23 15,4 0 14-15,7 1 12 16,8 0-12-16,4 3-14 16,6 0 0-16,9-1-1 15,10 1 0-15,4-3 0 16,6 3-1-16,-2-3 2 16,2 2 0-16,-6 0-1 15,-8 1-1-15,-16-1 1 0,-11 3 0 16,-14-1 0-1,-12-1 1-15,-7-3 0 0,-6 2 1 16,-2-3 8-16,0 0-1 16,0 0 7-16,0 0 12 15,0 0-2-15,0 0 2 16,0 0-18-16,-7-3-9 16,-10-3-5-16,-3-4 5 15,-10 0 1-15,-3-3 5 16,-5-3-5-16,-5-6 0 15,-1-3 0-15,2-4-1 16,-1-3 0-16,-3-4-2 16,2 2-5-16,5 2-7 15,-2 2-1-15,5 2-6 16,2 5 14-16,3 3 5 0,-1 3 1 16,7 0-9-16,3 3-8 15,5 2-2-15,3 4 3 16,7 3 5-16,-1 1 5 15,7 4 7-15,-2 0 1 16,3 0 6-16,0 0-7 16,0 0 0-16,0 0-11 15,0 0 11-15,0 0 1 16,0 0-1-16,4 6 1 16,9 6-1-16,-2 6 1 15,2 3 8-15,-1 3 0 16,-2 3-8-16,1 4 6 15,1 3-5-15,-1 7-1 0,7 3-1 16,1 9 0-16,3 4 0 16,0 2 1-16,-2 2 0 15,-1-3 0-15,-2-3-1 16,-2-6 0-16,-3-10-6 16,-2-6 5-16,-1-8 1 15,-4-9-1-15,0-4 0 16,-1-4 1-16,-2-3-8 15,-2-2 8-15,3 0 0 16,-3-3-6-16,0 0 6 16,0 0-10-16,2 0-20 15,1 0-9-15,-2-10-23 0,7-8 55 16,2-5 7-16,2-9 0 16,4-7 1-16,3-12-1 15,2-8 1-15,2-11 2 16,1-8-2-16,3 0 0 15,-4 3 1-15,-2 10-2 16,-1 11 0-16,-6 13-1 16,-3 10-6-16,-3 10-21 15,-1 3-10-15,1 2-2 16,-2 1-29-16,-1 4-35 16,-2 1-64-16,-2 3-147 15,-1 3-474-15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24T06:37:15.324"/>
    </inkml:context>
    <inkml:brush xml:id="br0">
      <inkml:brushProperty name="width" value="0.03969" units="cm"/>
      <inkml:brushProperty name="height" value="0.07938" units="cm"/>
      <inkml:brushProperty name="color" value="#FFC000"/>
      <inkml:brushProperty name="tip" value="rectangle"/>
      <inkml:brushProperty name="rasterOp" value="maskPen"/>
      <inkml:brushProperty name="fitToCurve" value="1"/>
    </inkml:brush>
  </inkml:definitions>
  <inkml:trace contextRef="#ctx0" brushRef="#br0">688 27 776 0,'0'0'362'0,"0"0"-225"0,0 0-19 15,0 0-46-15,0 0-38 16,0 0-21-16,19-10 61 16,-17 10 64-16,-2 0 58 15,0 0 5-15,0 0 15 16,0 0-25-16,-4 2-5 16,-12 6-41-16,-8 8-61 15,-7 2-44-15,-10 4-16 16,-3 4-12-16,-10 1-10 15,-2 3 4-15,-3-3 1 16,-3-1-6-16,2 0-1 16,5-4 2-16,1-3-1 0,8 0 7 15,8-4-8-15,8-2 0 16,11-5 2-16,7-2 0 16,8-4-2-16,4-2-6 15,0 0 6-15,0 0-12 16,8 0-11-16,11 0 23 15,5 0 14-15,5 1 12 16,6 0-12-16,4 2-14 16,6 1 0-16,6-2-1 15,9 1 0-15,3-1 0 16,5 1-1-16,-1-2 2 16,1 1 0-16,-5 1-1 15,-7 0-1-15,-12-1 1 0,-10 3 0 16,-12 0 0-1,-9-2 1-15,-6-3 0 0,-6 3 1 16,-1-3 8-16,0 0-1 16,0 0 7-16,0 0 12 15,0 0-2-15,0 0 2 16,0 0-18-16,-5-3-9 16,-10-2-5-16,-2-3 5 15,-8 0 1-15,-2-3 5 16,-5-2-5-16,-3-5 0 15,-2-3 0-15,2-3-1 16,0-2 0-16,-3-4-2 16,1 1-5-16,4 3-7 15,-1 1-1-15,4 2-6 16,3 4 14-16,0 3 5 0,1 1 1 16,5 2-9-16,3 1-8 15,3 2-2-15,4 4 3 16,5 1 5-16,0 2 5 15,5 3 7-15,-2 0 1 16,3 0 6-16,0 0-7 16,0 0 0-16,0 0-11 15,0 0 11-15,0 0 1 16,0 0-1-16,4 5 1 16,6 5-1-16,0 5 1 15,0 2 8-15,0 3 0 16,-2 2-8-16,2 4 6 15,0 2-5-15,-1 6-1 0,6 3-1 16,0 6 0-16,4 4 0 16,-1 2 1-16,-1 2 0 15,-1-3 0-15,-2-2-1 16,-2-6 0-16,-2-7-6 16,-2-6 5-16,0-7 1 15,-4-7-1-15,0-2 0 16,0-5 1-16,-3-2-8 15,-1-1 8-15,3-1 0 16,-3-2-6-16,0 0 6 16,0 0-10-16,1 0-20 15,2 0-9-15,-2-8-23 0,6-7 55 16,1-4 7-16,2-8 0 16,3-5 1-16,3-10-1 15,1-7 1-15,2-9 2 16,1-6-2-16,2-1 0 15,-2 3 1-15,-3 8-2 16,0 10 0-16,-5 9-1 16,-3 10-6-16,-2 7-21 15,-2 3-10-15,1 2-2 16,0 1-29-16,-2 3-35 16,-2 0-64-16,0 3-147 15,-2 3-474-15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24T08:28:40.695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18 1573 0,'0'0'273'15,"0"0"-104"-15,0 0-34 16,0 0 5-16,0 0-5 15,0 0-33-15,0 0-12 16,0 0 9-16,2 0-9 16,13 0-32-16,-6 0 3 0,-1 0-1 15,1 0-6-15,14 0-8 16,-3 0-11-16,6 0-11 16,9 0-5-16,6 0-2 15,2 0-8-15,6 0 1 16,9 0-4-16,3 0 0 15,8 0-4-15,-2 0 8 16,11 0-4-16,-3 0 5 16,1 0-10-16,-1-3 7 15,-6 3-1-15,1 0-6 16,-1-1 5-16,-2 1-5 16,-6 0 5-16,-4 0-6 15,-4 0 6-15,-4 0-5 0,0 0 5 16,-11 0-5-16,2 0 0 15,3 0 0-15,-8 0 0 16,6 0 5-16,-1 0-5 16,-5 0 0-16,3 0 11 15,2 0-12-15,-5 0 0 16,0 0 1-16,-4 0 6 16,1 0-7-16,-6 0 1 15,0 0 0-15,-5 0 0 16,2 0 0-16,-6 0 0 15,15 0-1-15,-6 0-1 16,3 0 1-16,3-3 2 16,11 3-1-16,-2-2 0 0,-7 2 5 15,7 0-4 1,-4-3 5-16,-2 3-7 0,-3 0 0 16,3 0 2-16,0 0-2 15,-4 0 0-15,4 0 1 16,0-2 4-16,-3 2-4 15,2-2-1-15,1 2 0 16,0 0 0-16,0 0 1 16,-4 0-1-16,4 0 2 15,0 0 4-15,0 0-5 16,5 0-1-16,1 0 1 16,-4 0 1-16,4 0-1 15,-1 0 7-15,4 0-7 16,-7 0 0-16,10 0 0 15,-10 0 0-15,7 0 0 0,-7 0 0 16,1 0-1-16,-3 0 1 16,-4 0 1-16,13 0-1 15,-1 0-1-15,-2 0 1 16,2 0-1-16,1 0 0 16,-4 0 0-16,3 0 0 15,-2 0 0-15,-3 0 0 16,-1 0 0-16,-2 0 1 15,0 0-1-15,-1 0 1 16,-2 0-1-16,3 0 1 16,0 0-1-16,-1 0 1 15,1 0-1-15,6 0 1 0,-7 0 0 16,1 0 0-16,6 0-1 16,-12 0 1-16,2 0-1 15,4 0 1-15,-3 0 0 16,-3 0-1-16,-3 0 1 15,-3 0-1-15,12 0 1 16,-9 0-1-16,0 0 0 16,-3 0 1-16,3 0-1 15,0 0 0-15,0 0 0 16,0 0 0-16,0 0 0 16,-3 0 0-16,4 0 0 15,-1 0-1-15,0 0 2 16,0 0-1-16,6 0 0 0,-1 0 0 15,-5 0 0 1,3 0 0-16,-6 2 0 0,9-2 0 16,-6 0 0-16,0 2-1 15,-5-2 1-15,2 0 1 16,3 3-1-16,-9-3 0 16,1 0 1-16,5 0-1 15,-6 0 0-15,0 0 1 16,1 0-1-16,-1 0 0 15,1 0 0-15,-1 0 0 16,-3 0 0-16,4 0 0 16,-1 0 0-16,0 0-1 15,1 0 1-15,5 0 0 16,-3 0 0-16,6 0 0 16,0 0 1-16,6 0-1 0,-6 0 0 15,0 0-1-15,0 0 1 16,-8 0 0-16,5 0 1 15,-6 0-1-15,6 0 0 16,-5 0 0-16,2 0 1 16,3 0-1-16,-6 0 0 15,1 0 1-15,5 0-1 16,-3 0 0-16,-2 0-1 16,-1 0 0-16,0 0 1 15,1 0-1-15,-4 0 1 0,4 0 0 16,-1 0-1-1,-3 0 1-15,-5 0 0 0,0 0 0 16,-9 0 1-16,3 0-1 16,-3 0 1-16,5 0-1 15,-2 0 0-15,3 0 0 16,3 0 0-16,-6 0-1 16,2 0 1-16,-2 0 0 15,-3 0 0-15,6 0 0 16,-3 0 0-16,-3 0 0 15,6 0 0-15,-6 0 0 16,0 0 2-16,0 0-2 16,0 0 0-16,0 0 0 15,0 0-1-15,0 0-1 16,0 0 1-16,0 0-5 0,9 0 4 16,-9 0 2-1,8 0-1-15,-8 0-5 0,0 0 4 16,9 0 2-16,-9 0 0 15,0 0-8-15,0 0-43 16,0 0-61-16,0 0-128 16,-17 2-213-16,-7 5-467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24T08:28:43.593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33 1512 0,'0'0'282'15,"0"0"-119"1,0 0-47-16,0 0 10 0,0 0 0 16,0 0-28-16,0 0-24 15,49 0 3-15,-26 0 11 16,-3 0-10-16,6 0-13 16,6 0 4-16,11-2-3 15,1-1-36-15,5 0-11 16,12 0-2-16,-3-2 71 15,11 3-43-15,-2 0-24 16,2 0-12-16,-11 2 2 16,9 0-11-16,-15-2 0 15,6 2 1-15,-6 0 8 16,-9 0-9-16,0-3 0 16,-2 3 1-16,-6 0 9 0,8 0-8 15,-8 0 4-15,5 0 6 16,-5 0-11-16,0 0 7 15,5 0-7-15,-5-2 7 16,8 2-7-16,-2 0 5 16,-6-3 1-16,-1 3-6 15,-2 0-1-15,-3-1 6 16,3 1-6-16,-6 0 0 16,0 0 6-16,-3 0-4 15,-2 0-1-15,-7 0 1 16,3 0 4-16,1 0-5 15,-4 0 9-15,4 0-9 16,-1 0 5-16,-5 0-5 0,5 0-1 16,0 0 1-16,6 0 16 15,3 0-11-15,1 0-5 16,4 0 0-16,-5 0 1 16,0 0-2-16,6 0 1 15,-6 0 0-15,-5 0-1 16,-4 0 7-16,-3 0-6 15,-5 0 0-15,0 0-1 16,-1 0 0-16,1 0 1 16,0 0 0-16,-1 0-1 15,-2 0 1-15,3 0-1 16,0 0 2-16,2 0 3 0,-2 0-4 16,0 0-1-1,5 0 1-15,-5 0-1 0,-1 0 1 16,1 0 0-16,0 0-1 15,-1 0 1-15,1 0-1 16,0 0 0-16,0 0 1 16,5 0-1-16,-2 0 1 15,2 0 0-15,3 0-1 16,1 0 1-16,-1 0-1 16,0 0 2-16,-2 0-2 15,2 0 1-15,-5 0-1 16,2 0 1-16,4 0-1 15,-7 0 1-15,4 0 0 16,-7 0-1-16,7 0 0 16,-6 0 0-16,-1 0-1 0,1 0 1 15,0 0 0-15,2 0 0 16,-2 0 1-16,5 0-1 16,-2 0 1-16,2 0-1 15,-5 0 1-15,0 0-1 16,5 0 1-16,-5 0-1 15,0 0 0-15,-1 0 1 16,1 0 0-16,0 0-1 16,-1 0 0-16,-5 0-1 15,6 0 0-15,0 0 1 16,-4 0 0-16,-2 0 0 16,3 0 0-16,-3 0 0 15,-3 0 1-15,6 0-1 0,-6 0 6 16,0 0 0-16,0 0-5 15,0 0 5-15,0 0-6 16,0 0 0-16,0 0-9 16,0 0-38-16,0 0-84 15,0 0-141-15,0 0-304 16,0 0-986-16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1A5D06E-F42E-49FD-A10C-D0B5962CD1BD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4E8BE01-39CE-436E-8753-81C47537DC3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990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47688" y="890588"/>
            <a:ext cx="7905751" cy="444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dfce81f19_0_45:notes"/>
          <p:cNvSpPr txBox="1">
            <a:spLocks noGrp="1"/>
          </p:cNvSpPr>
          <p:nvPr>
            <p:ph type="body" idx="1"/>
          </p:nvPr>
        </p:nvSpPr>
        <p:spPr>
          <a:xfrm>
            <a:off x="681028" y="5635316"/>
            <a:ext cx="5448215" cy="5338720"/>
          </a:xfrm>
          <a:prstGeom prst="rect">
            <a:avLst/>
          </a:prstGeom>
        </p:spPr>
        <p:txBody>
          <a:bodyPr spcFirstLastPara="1" wrap="square" lIns="101488" tIns="101488" rIns="101488" bIns="10148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6475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89852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0422e07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47688" y="890588"/>
            <a:ext cx="7905751" cy="444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0422e078_0_20:notes"/>
          <p:cNvSpPr txBox="1">
            <a:spLocks noGrp="1"/>
          </p:cNvSpPr>
          <p:nvPr>
            <p:ph type="body" idx="1"/>
          </p:nvPr>
        </p:nvSpPr>
        <p:spPr>
          <a:xfrm>
            <a:off x="681028" y="5635316"/>
            <a:ext cx="5448215" cy="5338720"/>
          </a:xfrm>
          <a:prstGeom prst="rect">
            <a:avLst/>
          </a:prstGeom>
        </p:spPr>
        <p:txBody>
          <a:bodyPr spcFirstLastPara="1" wrap="square" lIns="101488" tIns="101488" rIns="101488" bIns="10148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276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49597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73087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83671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09678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89908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6926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40131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08566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63613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4114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127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56488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2860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61699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65863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1100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40554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95255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7549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64030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07321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52732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23452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0048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29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83955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55582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997047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052041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91948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114866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348455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773520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502398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285857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39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989898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64044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368342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0228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50109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384389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218703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0AA5F-34D1-9045-900D-5021EE68639F}" type="slidenum">
              <a:rPr kumimoji="1" lang="ko-KR" altLang="en-US" smtClean="0"/>
              <a:t>46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18793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47688" y="890588"/>
            <a:ext cx="7905751" cy="444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dfce81f19_0_45:notes"/>
          <p:cNvSpPr txBox="1">
            <a:spLocks noGrp="1"/>
          </p:cNvSpPr>
          <p:nvPr>
            <p:ph type="body" idx="1"/>
          </p:nvPr>
        </p:nvSpPr>
        <p:spPr>
          <a:xfrm>
            <a:off x="681028" y="5635316"/>
            <a:ext cx="5448215" cy="5338720"/>
          </a:xfrm>
          <a:prstGeom prst="rect">
            <a:avLst/>
          </a:prstGeom>
        </p:spPr>
        <p:txBody>
          <a:bodyPr spcFirstLastPara="1" wrap="square" lIns="101488" tIns="101488" rIns="101488" bIns="10148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82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156423-008E-4342-A3B3-522D55734492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A51A453-56CA-4303-A9D9-D93A71ABCA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32"/>
            <a:ext cx="12192000" cy="6868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4003692"/>
            <a:ext cx="7691703" cy="693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</a:t>
            </a:r>
            <a:r>
              <a:rPr lang="en-US" altLang="ko-KR" sz="36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비타민 </a:t>
            </a:r>
            <a:r>
              <a:rPr lang="en-US" altLang="ko-KR" sz="36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D </a:t>
            </a:r>
            <a:r>
              <a:rPr lang="ko-KR" altLang="en-US" sz="36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교육자료</a:t>
            </a:r>
            <a:r>
              <a:rPr lang="ko-KR" altLang="en-US" sz="3600" b="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 </a:t>
            </a:r>
            <a:endParaRPr lang="en-US" altLang="ko-Kore-KR" sz="3600" b="0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34" charset="-128"/>
            </a:endParaRPr>
          </a:p>
        </p:txBody>
      </p:sp>
      <p:sp>
        <p:nvSpPr>
          <p:cNvPr id="9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647298" y="6448094"/>
            <a:ext cx="5630371" cy="15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"/>
              <a:buNone/>
              <a:defRPr sz="4800" b="1" i="0" u="none" strike="noStrike" cap="none">
                <a:solidFill>
                  <a:schemeClr val="dk1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마케팅본부 상품 기획팀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Final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ver. </a:t>
            </a:r>
            <a:r>
              <a:rPr lang="en-US" altLang="ko-KR" sz="1000" b="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2022. </a:t>
            </a:r>
            <a:r>
              <a:rPr lang="en-US" altLang="ko-KR" sz="1000" b="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11. 08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3" y="413171"/>
            <a:ext cx="1443395" cy="2578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2438722"/>
            <a:ext cx="7691703" cy="693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ore-KR" sz="30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GENERAL BALANCE VITAMIN D </a:t>
            </a:r>
          </a:p>
          <a:p>
            <a:pPr algn="ctr"/>
            <a:r>
              <a:rPr lang="en-US" altLang="ko-Kore-KR" sz="30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Training Material</a:t>
            </a:r>
            <a:endParaRPr lang="en-US" altLang="ko-Kore-KR" sz="3000" b="1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34" charset="-128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5914332" y="3733800"/>
            <a:ext cx="3633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/>
          <p:cNvGrpSpPr/>
          <p:nvPr userDrawn="1"/>
        </p:nvGrpSpPr>
        <p:grpSpPr>
          <a:xfrm>
            <a:off x="11124333" y="6525505"/>
            <a:ext cx="911609" cy="400110"/>
            <a:chOff x="11273589" y="6549720"/>
            <a:chExt cx="806116" cy="400110"/>
          </a:xfrm>
        </p:grpSpPr>
        <p:sp>
          <p:nvSpPr>
            <p:cNvPr id="2" name="직사각형 1"/>
            <p:cNvSpPr/>
            <p:nvPr userDrawn="1"/>
          </p:nvSpPr>
          <p:spPr>
            <a:xfrm>
              <a:off x="11273589" y="6557211"/>
              <a:ext cx="806116" cy="19250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 userDrawn="1"/>
          </p:nvSpPr>
          <p:spPr>
            <a:xfrm>
              <a:off x="11276596" y="6549720"/>
              <a:ext cx="8001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내부 교육용</a:t>
              </a:r>
              <a:endPara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6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8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394630" y="3954873"/>
            <a:ext cx="4343403" cy="102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CONTENTS.</a:t>
            </a:r>
            <a:endParaRPr lang="en-US" altLang="ko-KR" sz="6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505650" y="284444"/>
            <a:ext cx="2963890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  <a:endParaRPr lang="en-US" altLang="ko-KR" sz="3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7945740" y="284444"/>
            <a:ext cx="2963888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  <a:endParaRPr lang="en-US" altLang="ko-KR" sz="3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505650" y="2684630"/>
            <a:ext cx="2963890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  <a:endParaRPr lang="en-US" altLang="ko-KR" sz="3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7945740" y="2684630"/>
            <a:ext cx="2963888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  <a:endParaRPr lang="en-US" altLang="ko-KR" sz="3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505650" y="4771996"/>
            <a:ext cx="2963890" cy="55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  <a:endParaRPr lang="en-US" altLang="ko-KR" sz="3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980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873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4" y="413172"/>
            <a:ext cx="1084520" cy="193756"/>
          </a:xfrm>
          <a:prstGeom prst="rect">
            <a:avLst/>
          </a:prstGeom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85" y="1245267"/>
            <a:ext cx="5954844" cy="424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3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9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2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1" y="-42055"/>
            <a:ext cx="12192000" cy="69000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73" b="-1574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6065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156423-008E-4342-A3B3-522D55734492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A51A453-56CA-4303-A9D9-D93A71ABCA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568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156423-008E-4342-A3B3-522D55734492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A51A453-56CA-4303-A9D9-D93A71ABCA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605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156423-008E-4342-A3B3-522D55734492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A51A453-56CA-4303-A9D9-D93A71ABCA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562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156423-008E-4342-A3B3-522D55734492}" type="datetimeFigureOut">
              <a:rPr lang="ko-KR" altLang="en-US" smtClean="0"/>
              <a:pPr/>
              <a:t>2022-11-07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6A51A453-56CA-4303-A9D9-D93A71ABCA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4125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 userDrawn="1">
  <p:cSld name="Opening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8732"/>
          </a:xfrm>
          <a:prstGeom prst="rect">
            <a:avLst/>
          </a:prstGeom>
        </p:spPr>
      </p:pic>
      <p:sp>
        <p:nvSpPr>
          <p:cNvPr id="5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647298" y="6448094"/>
            <a:ext cx="5630371" cy="15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"/>
              <a:buNone/>
              <a:defRPr sz="4800" b="1" i="0" u="none" strike="noStrike" cap="none">
                <a:solidFill>
                  <a:schemeClr val="dk1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마케팅본부 상품 기획팀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Final</a:t>
            </a:r>
            <a:r>
              <a:rPr lang="en-US" altLang="ko-KR" sz="100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ver. </a:t>
            </a:r>
            <a:r>
              <a:rPr lang="en-US" altLang="ko-KR" sz="1000" b="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2022. 11. 08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3" y="413171"/>
            <a:ext cx="1443395" cy="2578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250149" y="3219985"/>
            <a:ext cx="7691703" cy="4180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ore-KR" sz="4800" b="1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34" charset="-128"/>
              </a:rPr>
              <a:t>E.O.D</a:t>
            </a:r>
            <a:endParaRPr lang="en-US" altLang="ko-Kore-KR" sz="4800" b="1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153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514500" y="2798200"/>
            <a:ext cx="3163200" cy="12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ctrTitle" idx="2"/>
          </p:nvPr>
        </p:nvSpPr>
        <p:spPr>
          <a:xfrm>
            <a:off x="520395" y="268871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920595" y="875304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3" hasCustomPrompt="1"/>
          </p:nvPr>
        </p:nvSpPr>
        <p:spPr>
          <a:xfrm>
            <a:off x="2824597" y="725931"/>
            <a:ext cx="14768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4" hasCustomPrompt="1"/>
          </p:nvPr>
        </p:nvSpPr>
        <p:spPr>
          <a:xfrm>
            <a:off x="2807208" y="2021077"/>
            <a:ext cx="14768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5" hasCustomPrompt="1"/>
          </p:nvPr>
        </p:nvSpPr>
        <p:spPr>
          <a:xfrm>
            <a:off x="2807208" y="3316224"/>
            <a:ext cx="14768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6" hasCustomPrompt="1"/>
          </p:nvPr>
        </p:nvSpPr>
        <p:spPr>
          <a:xfrm>
            <a:off x="7896011" y="2790184"/>
            <a:ext cx="14296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7" hasCustomPrompt="1"/>
          </p:nvPr>
        </p:nvSpPr>
        <p:spPr>
          <a:xfrm>
            <a:off x="7896011" y="4149781"/>
            <a:ext cx="14296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8" hasCustomPrompt="1"/>
          </p:nvPr>
        </p:nvSpPr>
        <p:spPr>
          <a:xfrm>
            <a:off x="7896011" y="5509377"/>
            <a:ext cx="14296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맑은 고딕" panose="020B0503020000020004" pitchFamily="50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나눔스퀘어"/>
              <a:buNone/>
              <a:defRPr sz="6400">
                <a:latin typeface="나눔스퀘어"/>
                <a:ea typeface="나눔스퀘어"/>
                <a:cs typeface="나눔스퀘어"/>
                <a:sym typeface="나눔스퀘어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9"/>
          </p:nvPr>
        </p:nvSpPr>
        <p:spPr>
          <a:xfrm>
            <a:off x="520395" y="1557139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3"/>
          </p:nvPr>
        </p:nvSpPr>
        <p:spPr>
          <a:xfrm>
            <a:off x="920595" y="2163569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14"/>
          </p:nvPr>
        </p:nvSpPr>
        <p:spPr>
          <a:xfrm>
            <a:off x="520395" y="2855115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5"/>
          </p:nvPr>
        </p:nvSpPr>
        <p:spPr>
          <a:xfrm>
            <a:off x="920595" y="3461541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6"/>
          </p:nvPr>
        </p:nvSpPr>
        <p:spPr>
          <a:xfrm>
            <a:off x="9082077" y="2366907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7"/>
          </p:nvPr>
        </p:nvSpPr>
        <p:spPr>
          <a:xfrm>
            <a:off x="9082077" y="2973340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 idx="18"/>
          </p:nvPr>
        </p:nvSpPr>
        <p:spPr>
          <a:xfrm>
            <a:off x="9082077" y="3732127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9"/>
          </p:nvPr>
        </p:nvSpPr>
        <p:spPr>
          <a:xfrm>
            <a:off x="9082077" y="4338556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ctrTitle" idx="20"/>
          </p:nvPr>
        </p:nvSpPr>
        <p:spPr>
          <a:xfrm>
            <a:off x="9082077" y="5081804"/>
            <a:ext cx="263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맑은 고딕" panose="020B0503020000020004" pitchFamily="50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1"/>
          </p:nvPr>
        </p:nvSpPr>
        <p:spPr>
          <a:xfrm>
            <a:off x="9082077" y="5688231"/>
            <a:ext cx="2232400" cy="7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맑은 고딕" panose="020B0503020000020004" pitchFamily="50" charset="-127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0167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92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.xml"/><Relationship Id="rId5" Type="http://schemas.openxmlformats.org/officeDocument/2006/relationships/image" Target="../media/image20.png"/><Relationship Id="rId10" Type="http://schemas.openxmlformats.org/officeDocument/2006/relationships/image" Target="../media/image17.emf"/><Relationship Id="rId4" Type="http://schemas.microsoft.com/office/2007/relationships/hdphoto" Target="../media/hdphoto3.wdp"/><Relationship Id="rId9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microsoft.com/office/2007/relationships/hdphoto" Target="../media/hdphoto5.wdp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microsoft.com/office/2007/relationships/hdphoto" Target="../media/hdphoto7.wdp"/><Relationship Id="rId5" Type="http://schemas.openxmlformats.org/officeDocument/2006/relationships/image" Target="../media/image26.png"/><Relationship Id="rId15" Type="http://schemas.microsoft.com/office/2007/relationships/hdphoto" Target="../media/hdphoto8.wdp"/><Relationship Id="rId10" Type="http://schemas.openxmlformats.org/officeDocument/2006/relationships/image" Target="../media/image29.png"/><Relationship Id="rId4" Type="http://schemas.microsoft.com/office/2007/relationships/hdphoto" Target="../media/hdphoto4.wdp"/><Relationship Id="rId9" Type="http://schemas.microsoft.com/office/2007/relationships/hdphoto" Target="../media/hdphoto6.wdp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emf"/><Relationship Id="rId5" Type="http://schemas.openxmlformats.org/officeDocument/2006/relationships/customXml" Target="../ink/ink6.xml"/><Relationship Id="rId4" Type="http://schemas.openxmlformats.org/officeDocument/2006/relationships/image" Target="../media/image5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45.png"/><Relationship Id="rId7" Type="http://schemas.openxmlformats.org/officeDocument/2006/relationships/customXml" Target="../ink/ink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emf"/><Relationship Id="rId5" Type="http://schemas.openxmlformats.org/officeDocument/2006/relationships/customXml" Target="../ink/ink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microsoft.com/office/2007/relationships/hdphoto" Target="../media/hdphoto10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49.jpeg"/><Relationship Id="rId15" Type="http://schemas.openxmlformats.org/officeDocument/2006/relationships/image" Target="../media/image57.pn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Relationship Id="rId1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8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9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jp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emf"/><Relationship Id="rId5" Type="http://schemas.openxmlformats.org/officeDocument/2006/relationships/customXml" Target="../ink/ink10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2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microsoft.com/office/2007/relationships/hdphoto" Target="../media/hdphoto13.wdp"/><Relationship Id="rId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7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2.xml"/><Relationship Id="rId5" Type="http://schemas.openxmlformats.org/officeDocument/2006/relationships/image" Target="../media/image7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5.wdp"/><Relationship Id="rId5" Type="http://schemas.openxmlformats.org/officeDocument/2006/relationships/image" Target="../media/image104.png"/><Relationship Id="rId4" Type="http://schemas.microsoft.com/office/2007/relationships/hdphoto" Target="../media/hdphoto14.wdp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07.png"/><Relationship Id="rId5" Type="http://schemas.openxmlformats.org/officeDocument/2006/relationships/diagramLayout" Target="../diagrams/layout1.xml"/><Relationship Id="rId10" Type="http://schemas.microsoft.com/office/2007/relationships/hdphoto" Target="../media/hdphoto14.wdp"/><Relationship Id="rId4" Type="http://schemas.openxmlformats.org/officeDocument/2006/relationships/diagramData" Target="../diagrams/data1.xml"/><Relationship Id="rId9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4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863523" y="2743204"/>
            <a:ext cx="8495818" cy="3229336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74074" y="1666397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은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 광고로 인하여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8475" y="3246346"/>
            <a:ext cx="52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08.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09.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2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1550" y="3252133"/>
            <a:ext cx="94051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질병의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아닌 것을 건강기능식품으로 인식할 우려가 있는 표시 또는 광고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기만하는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근거 없이 자기 또는 자기의 식품 등을 다른 영업자나 다른 영업자의 식품 등과 부당하게 비교하는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영업자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준수 사항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부패 사행성 조장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892699" y="1753146"/>
            <a:ext cx="682668" cy="1133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9777" y="2912149"/>
            <a:ext cx="9499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 </a:t>
            </a:r>
          </a:p>
        </p:txBody>
      </p:sp>
      <p:sp>
        <p:nvSpPr>
          <p:cNvPr id="7" name="설명선 1 6"/>
          <p:cNvSpPr/>
          <p:nvPr/>
        </p:nvSpPr>
        <p:spPr>
          <a:xfrm>
            <a:off x="671332" y="1250066"/>
            <a:ext cx="816015" cy="468775"/>
          </a:xfrm>
          <a:prstGeom prst="borderCallout1">
            <a:avLst>
              <a:gd name="adj1" fmla="val 48379"/>
              <a:gd name="adj2" fmla="val 102305"/>
              <a:gd name="adj3" fmla="val 91512"/>
              <a:gd name="adj4" fmla="val 147483"/>
            </a:avLst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91286" y="1295805"/>
            <a:ext cx="7844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3440" y="6046328"/>
            <a:ext cx="86700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등의 표시 ∙ 광고에 관한 법률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약칭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식품표시광고법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[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2020. 4. 7 ] [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법률 제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17246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2020. 4. 7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7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식품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표시 ∙ 광고에 관한 법률 시행 규칙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2019. 4. 25 ] [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총리 령 제 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1535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2019. 4. 25 </a:t>
            </a:r>
            <a:r>
              <a:rPr lang="ko-KR" altLang="en-US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4518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491796" y="771657"/>
            <a:ext cx="2963890" cy="43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개요</a:t>
            </a:r>
            <a:endParaRPr lang="en-US" altLang="ko-KR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5651" y="1217776"/>
            <a:ext cx="3497339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 실태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 인증 내용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종류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흡수율이 높은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000" baseline="-2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 과정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대사 과정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 원인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보충제의 필요성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45740" y="1217776"/>
            <a:ext cx="349733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질병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새로운 조명 ①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비타민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효능 ①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└ 비만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당뇨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고혈압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0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945740" y="771657"/>
            <a:ext cx="3287452" cy="43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최신 연구</a:t>
            </a:r>
            <a:endParaRPr lang="en-US" altLang="ko-KR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491796" y="3159614"/>
            <a:ext cx="2963890" cy="44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en-US" altLang="ko-KR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05651" y="3624093"/>
            <a:ext cx="3497339" cy="92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질병예방을 위한 수치</a:t>
            </a:r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</a:t>
            </a:r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영양소 기준치</a:t>
            </a:r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가이드라인 ① 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가이드라인 과잉 섭취에 대한 우려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945740" y="3159614"/>
            <a:ext cx="2963888" cy="44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endParaRPr lang="en-US" altLang="ko-KR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45740" y="3605698"/>
            <a:ext cx="3497339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함께하면 좋은 제품</a:t>
            </a:r>
            <a:endParaRPr lang="en-US" altLang="ko-KR" sz="10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FAQ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491796" y="5280316"/>
            <a:ext cx="2963890" cy="44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2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5651" y="5777361"/>
            <a:ext cx="3497339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sz="1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특장점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10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4" y="413172"/>
            <a:ext cx="1084520" cy="1937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6408" y="2959426"/>
            <a:ext cx="61791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개요</a:t>
            </a:r>
            <a:endParaRPr lang="ko-KR" altLang="en-US" sz="45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888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1071507" y="5839504"/>
            <a:ext cx="4798872" cy="400110"/>
            <a:chOff x="3250619" y="6324783"/>
            <a:chExt cx="4798872" cy="400110"/>
          </a:xfrm>
        </p:grpSpPr>
        <p:sp>
          <p:nvSpPr>
            <p:cNvPr id="15" name="TextBox 14"/>
            <p:cNvSpPr txBox="1"/>
            <p:nvPr/>
          </p:nvSpPr>
          <p:spPr>
            <a:xfrm>
              <a:off x="3250619" y="6324783"/>
              <a:ext cx="479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2017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 질병관리본부 국민건강통계 자료를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통한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한국인 비타민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결핍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현황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50620" y="6523281"/>
              <a:ext cx="320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* </a:t>
              </a:r>
              <a:r>
                <a:rPr lang="ko-KR" altLang="en-US" sz="7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출처 </a:t>
              </a:r>
              <a:r>
                <a:rPr lang="en-US" altLang="ko-KR" sz="7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7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한국질병관리본부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058928" y="2517109"/>
            <a:ext cx="4609850" cy="3050301"/>
            <a:chOff x="7626974" y="249382"/>
            <a:chExt cx="4609850" cy="3050301"/>
          </a:xfrm>
        </p:grpSpPr>
        <p:sp>
          <p:nvSpPr>
            <p:cNvPr id="47" name="설명선 1(테두리 없음) 46"/>
            <p:cNvSpPr/>
            <p:nvPr/>
          </p:nvSpPr>
          <p:spPr>
            <a:xfrm>
              <a:off x="8763000" y="249382"/>
              <a:ext cx="1108363" cy="881967"/>
            </a:xfrm>
            <a:prstGeom prst="callout1">
              <a:avLst/>
            </a:prstGeom>
            <a:solidFill>
              <a:srgbClr val="F09456"/>
            </a:solidFill>
            <a:ln>
              <a:solidFill>
                <a:srgbClr val="F09456"/>
              </a:solidFill>
              <a:prstDash val="sysDash"/>
            </a:ln>
            <a:scene3d>
              <a:camera prst="isometricOffAxis2Left"/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순서도: 연결자 13"/>
            <p:cNvSpPr/>
            <p:nvPr/>
          </p:nvSpPr>
          <p:spPr>
            <a:xfrm>
              <a:off x="7626974" y="2550825"/>
              <a:ext cx="1690208" cy="748858"/>
            </a:xfrm>
            <a:prstGeom prst="flowChartConnector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순서도: 연결자 33"/>
            <p:cNvSpPr/>
            <p:nvPr/>
          </p:nvSpPr>
          <p:spPr>
            <a:xfrm>
              <a:off x="7626974" y="2324482"/>
              <a:ext cx="1690208" cy="748858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순서도: 연결자 34"/>
            <p:cNvSpPr/>
            <p:nvPr/>
          </p:nvSpPr>
          <p:spPr>
            <a:xfrm>
              <a:off x="9582733" y="2550825"/>
              <a:ext cx="1690208" cy="748858"/>
            </a:xfrm>
            <a:prstGeom prst="flowChartConnector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순서도: 연결자 35"/>
            <p:cNvSpPr/>
            <p:nvPr/>
          </p:nvSpPr>
          <p:spPr>
            <a:xfrm>
              <a:off x="9582733" y="2324482"/>
              <a:ext cx="1690208" cy="748858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41" r="44716"/>
            <a:stretch/>
          </p:blipFill>
          <p:spPr>
            <a:xfrm>
              <a:off x="8159917" y="1131349"/>
              <a:ext cx="693137" cy="1750063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52" r="30227"/>
            <a:stretch/>
          </p:blipFill>
          <p:spPr>
            <a:xfrm>
              <a:off x="10257916" y="1131349"/>
              <a:ext cx="515366" cy="178084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96988" y="337256"/>
              <a:ext cx="1929554" cy="769441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성인 남자</a:t>
              </a:r>
              <a:endPara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91.3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%</a:t>
              </a:r>
              <a:endParaRPr lang="ko-KR" altLang="en-US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설명선 1(테두리 없음) 47"/>
            <p:cNvSpPr/>
            <p:nvPr/>
          </p:nvSpPr>
          <p:spPr>
            <a:xfrm>
              <a:off x="10773282" y="249382"/>
              <a:ext cx="1108363" cy="881967"/>
            </a:xfrm>
            <a:prstGeom prst="callout1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  <a:prstDash val="sysDash"/>
            </a:ln>
            <a:scene3d>
              <a:camera prst="isometricOffAxis2Left"/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307270" y="337256"/>
              <a:ext cx="1929554" cy="769441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성인 여자</a:t>
              </a:r>
              <a:endPara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3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95.9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%</a:t>
              </a:r>
              <a:endParaRPr lang="ko-KR" altLang="en-US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모서리가 둥근 직사각형 52"/>
          <p:cNvSpPr/>
          <p:nvPr/>
        </p:nvSpPr>
        <p:spPr>
          <a:xfrm>
            <a:off x="9994630" y="2741654"/>
            <a:ext cx="623454" cy="318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 실태</a:t>
            </a:r>
          </a:p>
        </p:txBody>
      </p:sp>
      <p:cxnSp>
        <p:nvCxnSpPr>
          <p:cNvPr id="69" name="직선 연결선 68"/>
          <p:cNvCxnSpPr/>
          <p:nvPr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733016" y="2383311"/>
            <a:ext cx="3790709" cy="3654691"/>
            <a:chOff x="6580447" y="2679537"/>
            <a:chExt cx="3541614" cy="341453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03" b="100000" l="539" r="99521">
                          <a14:foregroundMark x1="67744" y1="14165" x2="23818" y2="78692"/>
                          <a14:foregroundMark x1="30640" y1="79177" x2="88091" y2="77119"/>
                          <a14:foregroundMark x1="35428" y1="90254" x2="75105" y2="83354"/>
                          <a14:foregroundMark x1="25853" y1="85593" x2="65530" y2="81780"/>
                          <a14:foregroundMark x1="18851" y1="88680" x2="11011" y2="22276"/>
                          <a14:foregroundMark x1="45542" y1="4479" x2="3471" y2="9504"/>
                          <a14:foregroundMark x1="67265" y1="16404" x2="90664" y2="29722"/>
                          <a14:foregroundMark x1="79593" y1="42010" x2="95990" y2="54479"/>
                          <a14:foregroundMark x1="98205" y1="25242" x2="99042" y2="47881"/>
                          <a14:foregroundMark x1="16158" y1="4298" x2="16158" y2="4298"/>
                          <a14:backgroundMark x1="84381" y1="2724" x2="97187" y2="2724"/>
                          <a14:backgroundMark x1="83303" y1="4116" x2="87253" y2="3269"/>
                          <a14:backgroundMark x1="84680" y1="6174" x2="99761" y2="5690"/>
                          <a14:backgroundMark x1="82286" y1="3269" x2="82286" y2="3269"/>
                          <a14:backgroundMark x1="81089" y1="847" x2="81089" y2="8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3"/>
            <a:stretch/>
          </p:blipFill>
          <p:spPr>
            <a:xfrm>
              <a:off x="6580447" y="2679539"/>
              <a:ext cx="3541614" cy="34145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reflection blurRad="6350" stA="50000" endA="275" endPos="40000" dist="101600" dir="5400000" sy="-100000" algn="bl" rotWithShape="0"/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  <p:sp>
          <p:nvSpPr>
            <p:cNvPr id="3" name="직사각형 2"/>
            <p:cNvSpPr/>
            <p:nvPr/>
          </p:nvSpPr>
          <p:spPr>
            <a:xfrm>
              <a:off x="9398643" y="2679537"/>
              <a:ext cx="723418" cy="2488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3" b="100000" l="539" r="99521">
                        <a14:foregroundMark x1="67744" y1="14165" x2="23818" y2="78692"/>
                        <a14:foregroundMark x1="30640" y1="79177" x2="88091" y2="77119"/>
                        <a14:foregroundMark x1="35428" y1="90254" x2="75105" y2="83354"/>
                        <a14:foregroundMark x1="25853" y1="85593" x2="65530" y2="81780"/>
                        <a14:foregroundMark x1="18851" y1="88680" x2="11011" y2="22276"/>
                        <a14:foregroundMark x1="45542" y1="4479" x2="3471" y2="9504"/>
                        <a14:foregroundMark x1="67265" y1="16404" x2="90664" y2="29722"/>
                        <a14:foregroundMark x1="79593" y1="42010" x2="95990" y2="54479"/>
                        <a14:foregroundMark x1="98205" y1="25242" x2="99042" y2="47881"/>
                        <a14:foregroundMark x1="16158" y1="4298" x2="16158" y2="4298"/>
                        <a14:backgroundMark x1="84381" y1="2724" x2="97187" y2="2724"/>
                        <a14:backgroundMark x1="83303" y1="4116" x2="87253" y2="3269"/>
                        <a14:backgroundMark x1="84680" y1="6174" x2="99761" y2="5690"/>
                        <a14:backgroundMark x1="82286" y1="3269" x2="82286" y2="3269"/>
                        <a14:backgroundMark x1="81089" y1="847" x2="81089" y2="8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77" r="23107" b="79203"/>
          <a:stretch/>
        </p:blipFill>
        <p:spPr>
          <a:xfrm>
            <a:off x="6439900" y="2716068"/>
            <a:ext cx="4506301" cy="545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grpSp>
        <p:nvGrpSpPr>
          <p:cNvPr id="58" name="그룹 57"/>
          <p:cNvGrpSpPr/>
          <p:nvPr/>
        </p:nvGrpSpPr>
        <p:grpSpPr>
          <a:xfrm>
            <a:off x="2059434" y="1380281"/>
            <a:ext cx="7935196" cy="555733"/>
            <a:chOff x="3425532" y="1622990"/>
            <a:chExt cx="7935196" cy="555733"/>
          </a:xfrm>
        </p:grpSpPr>
        <p:sp>
          <p:nvSpPr>
            <p:cNvPr id="4" name="TextBox 3"/>
            <p:cNvSpPr txBox="1"/>
            <p:nvPr/>
          </p:nvSpPr>
          <p:spPr>
            <a:xfrm>
              <a:off x="3425532" y="1622990"/>
              <a:ext cx="7935196" cy="536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ko-KR" altLang="en-US" sz="28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대한민국 국민 </a:t>
              </a:r>
              <a:r>
                <a:rPr lang="en-US" altLang="ko-KR" sz="28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90% </a:t>
              </a:r>
              <a:r>
                <a:rPr lang="ko-KR" altLang="en-US" sz="28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28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28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부족</a:t>
              </a:r>
              <a:r>
                <a:rPr lang="en-US" altLang="ko-KR" sz="28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r>
                <a:rPr lang="ko-KR" altLang="en-US" sz="28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28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448932" y="2159099"/>
              <a:ext cx="5843452" cy="19624"/>
            </a:xfrm>
            <a:prstGeom prst="line">
              <a:avLst/>
            </a:prstGeom>
            <a:ln w="28575">
              <a:solidFill>
                <a:srgbClr val="F0945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326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 실태</a:t>
            </a: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053" y="2962564"/>
            <a:ext cx="3826749" cy="2500746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2374911" y="5965060"/>
            <a:ext cx="28355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7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Atherosclerosis </a:t>
            </a:r>
            <a:r>
              <a:rPr lang="en-US" altLang="ko-KR" sz="7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215 (2011) </a:t>
            </a:r>
            <a:r>
              <a:rPr lang="en-US" altLang="ko-KR" sz="7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Atherosclerosis </a:t>
            </a:r>
            <a:r>
              <a:rPr lang="en-US" altLang="ko-KR" sz="7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journal</a:t>
            </a:r>
            <a:endParaRPr lang="ko-KR" altLang="en-US" sz="7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01445" y="5653712"/>
            <a:ext cx="25875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부족 국가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4"/>
          <a:srcRect l="3233" t="4507" r="4190" b="4097"/>
          <a:stretch/>
        </p:blipFill>
        <p:spPr>
          <a:xfrm>
            <a:off x="1586345" y="2962564"/>
            <a:ext cx="4114800" cy="2500746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692236" y="3967019"/>
            <a:ext cx="200890" cy="1496291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046016" y="5653712"/>
            <a:ext cx="29252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결핍증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연도별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환자수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추이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800225" y="1429762"/>
            <a:ext cx="8255107" cy="877163"/>
            <a:chOff x="3341472" y="1127067"/>
            <a:chExt cx="8255107" cy="877163"/>
          </a:xfrm>
        </p:grpSpPr>
        <p:sp>
          <p:nvSpPr>
            <p:cNvPr id="5" name="직사각형 4"/>
            <p:cNvSpPr/>
            <p:nvPr/>
          </p:nvSpPr>
          <p:spPr>
            <a:xfrm>
              <a:off x="6246656" y="1761683"/>
              <a:ext cx="3594529" cy="173148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41472" y="1127067"/>
              <a:ext cx="8255107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실내 활동이 점차 많아지고</a:t>
              </a:r>
              <a:r>
                <a:rPr lang="en-US" altLang="ko-KR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자외선으로 인한 피부 건강을 우려해 햇빛에 노출되기 </a:t>
              </a:r>
              <a:endParaRPr lang="en-US" altLang="ko-K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7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꺼려하는 분들이 많아지면서 </a:t>
              </a:r>
              <a:r>
                <a:rPr lang="ko-KR" altLang="en-US" sz="17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대한민국 국민 </a:t>
              </a:r>
              <a:r>
                <a:rPr lang="en-US" altLang="ko-KR" sz="17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90%</a:t>
              </a:r>
              <a:r>
                <a:rPr lang="ko-KR" altLang="en-US" sz="17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비타민 </a:t>
              </a:r>
              <a:r>
                <a:rPr lang="en-US" altLang="ko-KR" sz="17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7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결핍</a:t>
              </a:r>
              <a:r>
                <a:rPr lang="ko-KR" alt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노출되어 있음</a:t>
              </a:r>
              <a:r>
                <a:rPr lang="en-US" altLang="ko-KR" sz="17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endParaRPr lang="ko-KR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3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 인증 내용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5056" y="1492628"/>
            <a:ext cx="380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일일 </a:t>
            </a:r>
            <a:r>
              <a:rPr lang="ko-KR" altLang="en-US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섭취량</a:t>
            </a:r>
            <a:r>
              <a:rPr lang="ko-KR" altLang="en-US" sz="2800" b="1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800" b="1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3~10 </a:t>
            </a:r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㎍ </a:t>
            </a:r>
            <a:r>
              <a:rPr lang="en-US" altLang="ko-KR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(120-400 </a:t>
            </a:r>
            <a:r>
              <a:rPr lang="en-US" altLang="ko-KR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IU</a:t>
            </a:r>
            <a:r>
              <a:rPr lang="en-US" altLang="ko-KR" sz="2000" baseline="30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0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206100" y="1397497"/>
            <a:ext cx="4041635" cy="1461818"/>
            <a:chOff x="8742217" y="963782"/>
            <a:chExt cx="2867585" cy="1037176"/>
          </a:xfrm>
        </p:grpSpPr>
        <p:sp>
          <p:nvSpPr>
            <p:cNvPr id="3" name="한쪽 모서리가 잘린 사각형 2"/>
            <p:cNvSpPr/>
            <p:nvPr/>
          </p:nvSpPr>
          <p:spPr>
            <a:xfrm>
              <a:off x="8742217" y="963782"/>
              <a:ext cx="2219016" cy="1037176"/>
            </a:xfrm>
            <a:prstGeom prst="snip1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07091" y="1080258"/>
              <a:ext cx="1770855" cy="240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bg2">
                      <a:lumMod val="1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*IU </a:t>
              </a:r>
              <a:r>
                <a:rPr lang="ko-KR" altLang="en-US" sz="1600" b="1" dirty="0">
                  <a:solidFill>
                    <a:schemeClr val="bg2">
                      <a:lumMod val="1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단위 란</a:t>
              </a:r>
              <a:r>
                <a:rPr lang="en-US" altLang="ko-KR" sz="1600" b="1" dirty="0" smtClean="0">
                  <a:solidFill>
                    <a:schemeClr val="bg2">
                      <a:lumMod val="1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8847807" y="1396810"/>
              <a:ext cx="2761995" cy="4585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International Unit </a:t>
              </a:r>
              <a:r>
                <a:rPr lang="en-US" altLang="ko-KR" sz="12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국제 단위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</a:t>
              </a:r>
              <a:endPara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국제적으로</a:t>
              </a:r>
              <a:r>
                <a:rPr lang="en-US" altLang="ko-KR" sz="12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통일하여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혼란 없이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사용하기 </a:t>
              </a:r>
              <a:endPara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위하여 설정한 단위</a:t>
              </a:r>
              <a:r>
                <a:rPr lang="en-US" altLang="ko-KR" sz="12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en-US" altLang="ko-KR" sz="1200" b="1" u="sng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1200" u="sng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㎍</a:t>
              </a:r>
              <a:r>
                <a:rPr lang="en-US" altLang="ko-KR" sz="1200" b="1" u="sng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200" b="1" u="sng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= 40 IU</a:t>
              </a:r>
              <a:endParaRPr lang="ko-KR" altLang="en-US" sz="1200" b="1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955156" y="5498778"/>
            <a:ext cx="21429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칼슘과 인이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흡수되어 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이용되는데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필요합니다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9982" y="3290141"/>
            <a:ext cx="2326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864107" y="5498778"/>
            <a:ext cx="2143257" cy="653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뼈의 형성과 유지에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필요 합니다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822112" y="5498778"/>
            <a:ext cx="233585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 발생 위험 감소에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줍니다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8" t="25656" r="84567" b="52627"/>
          <a:stretch/>
        </p:blipFill>
        <p:spPr>
          <a:xfrm>
            <a:off x="5311917" y="3783451"/>
            <a:ext cx="1530927" cy="1489363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2" t="-606" r="42277" b="78889"/>
          <a:stretch/>
        </p:blipFill>
        <p:spPr>
          <a:xfrm>
            <a:off x="8139798" y="3854070"/>
            <a:ext cx="1530927" cy="1489363"/>
          </a:xfrm>
          <a:prstGeom prst="rect">
            <a:avLst/>
          </a:prstGeom>
        </p:spPr>
      </p:pic>
      <p:cxnSp>
        <p:nvCxnSpPr>
          <p:cNvPr id="10" name="직선 연결선 9"/>
          <p:cNvCxnSpPr/>
          <p:nvPr/>
        </p:nvCxnSpPr>
        <p:spPr>
          <a:xfrm>
            <a:off x="1955156" y="3490196"/>
            <a:ext cx="319786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2227707" y="3877519"/>
            <a:ext cx="1700438" cy="1433836"/>
            <a:chOff x="3632418" y="3861049"/>
            <a:chExt cx="1358847" cy="1145802"/>
          </a:xfrm>
        </p:grpSpPr>
        <p:sp>
          <p:nvSpPr>
            <p:cNvPr id="13" name="타원 12"/>
            <p:cNvSpPr/>
            <p:nvPr/>
          </p:nvSpPr>
          <p:spPr>
            <a:xfrm>
              <a:off x="3672527" y="3861049"/>
              <a:ext cx="1145804" cy="1145802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42" t="79625" r="20987" b="72"/>
            <a:stretch/>
          </p:blipFill>
          <p:spPr>
            <a:xfrm>
              <a:off x="3768146" y="3992595"/>
              <a:ext cx="925707" cy="841932"/>
            </a:xfrm>
            <a:prstGeom prst="rect">
              <a:avLst/>
            </a:prstGeom>
          </p:spPr>
        </p:pic>
        <p:grpSp>
          <p:nvGrpSpPr>
            <p:cNvPr id="12" name="그룹 11"/>
            <p:cNvGrpSpPr/>
            <p:nvPr/>
          </p:nvGrpSpPr>
          <p:grpSpPr>
            <a:xfrm>
              <a:off x="3632418" y="3911570"/>
              <a:ext cx="335425" cy="330070"/>
              <a:chOff x="3632418" y="3911570"/>
              <a:chExt cx="433891" cy="426964"/>
            </a:xfrm>
          </p:grpSpPr>
          <p:sp>
            <p:nvSpPr>
              <p:cNvPr id="11" name="타원 10"/>
              <p:cNvSpPr/>
              <p:nvPr/>
            </p:nvSpPr>
            <p:spPr>
              <a:xfrm>
                <a:off x="3639345" y="3911570"/>
                <a:ext cx="426964" cy="4269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632418" y="3953129"/>
                <a:ext cx="433891" cy="318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Ca</a:t>
                </a:r>
                <a:endParaRPr lang="ko-KR" altLang="en-US" sz="14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>
              <a:off x="4655840" y="4365104"/>
              <a:ext cx="335425" cy="330070"/>
              <a:chOff x="3632418" y="3911570"/>
              <a:chExt cx="433891" cy="426964"/>
            </a:xfrm>
          </p:grpSpPr>
          <p:sp>
            <p:nvSpPr>
              <p:cNvPr id="35" name="타원 34"/>
              <p:cNvSpPr/>
              <p:nvPr/>
            </p:nvSpPr>
            <p:spPr>
              <a:xfrm>
                <a:off x="3639345" y="3911570"/>
                <a:ext cx="426964" cy="4269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632418" y="3953129"/>
                <a:ext cx="433891" cy="334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500" b="1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</a:t>
                </a:r>
                <a:endParaRPr lang="ko-KR" altLang="en-US" sz="15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cxnSp>
        <p:nvCxnSpPr>
          <p:cNvPr id="20" name="직선 연결선 19"/>
          <p:cNvCxnSpPr/>
          <p:nvPr/>
        </p:nvCxnSpPr>
        <p:spPr>
          <a:xfrm>
            <a:off x="4613282" y="3877519"/>
            <a:ext cx="0" cy="24170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7459333" y="3877519"/>
            <a:ext cx="0" cy="24170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960096" y="3490196"/>
            <a:ext cx="319786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58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그룹 79"/>
          <p:cNvGrpSpPr/>
          <p:nvPr/>
        </p:nvGrpSpPr>
        <p:grpSpPr>
          <a:xfrm>
            <a:off x="3002969" y="1289539"/>
            <a:ext cx="7044494" cy="4924424"/>
            <a:chOff x="2724150" y="1219200"/>
            <a:chExt cx="7044494" cy="4924424"/>
          </a:xfrm>
        </p:grpSpPr>
        <p:sp>
          <p:nvSpPr>
            <p:cNvPr id="19" name="직사각형 18"/>
            <p:cNvSpPr/>
            <p:nvPr/>
          </p:nvSpPr>
          <p:spPr>
            <a:xfrm>
              <a:off x="2724150" y="1219200"/>
              <a:ext cx="6858000" cy="4924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51" y="1376164"/>
              <a:ext cx="6648449" cy="4624586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4591921" y="1982346"/>
              <a:ext cx="4896000" cy="576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828925" y="2812728"/>
              <a:ext cx="1715370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endPara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828925" y="4462222"/>
              <a:ext cx="1715370" cy="4053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근원</a:t>
              </a:r>
              <a:endPara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828925" y="4825587"/>
              <a:ext cx="1715370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 비타민 </a:t>
              </a:r>
              <a:r>
                <a:rPr lang="en-US" altLang="ko-KR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endPara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828925" y="5191827"/>
              <a:ext cx="1715370" cy="4053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반감기</a:t>
              </a:r>
              <a:endPara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828925" y="5543936"/>
              <a:ext cx="1715370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5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활성형의</a:t>
              </a:r>
              <a:r>
                <a:rPr lang="ko-KR" altLang="en-US" sz="15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작용</a:t>
              </a:r>
              <a:endParaRPr lang="en-US" altLang="ko-KR" sz="15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4582395" y="1476126"/>
              <a:ext cx="488545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영양제로 섭취가 가능한 비타민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라고 하면 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aseline="-25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 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 비타민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D</a:t>
              </a:r>
              <a:r>
                <a:rPr lang="en-US" altLang="ko-KR" sz="1100" baseline="-25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 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</a:t>
              </a:r>
              <a:endPara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fontAlgn="ctr"/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두가지를 일컫는다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aseline="-25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인지 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aseline="-25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인지에 </a:t>
              </a:r>
              <a:r>
                <a:rPr lang="ko-KR" altLang="en-US" sz="1100" b="1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따라 체내 흡수율이 다르다</a:t>
              </a:r>
              <a:r>
                <a:rPr lang="en-US" altLang="ko-KR" sz="1100" b="1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591921" y="2143810"/>
              <a:ext cx="259252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b="1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="1" baseline="-25000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900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(</a:t>
              </a:r>
              <a:r>
                <a:rPr lang="en-US" altLang="ko-KR" sz="9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Ergocalciferol</a:t>
              </a:r>
              <a:r>
                <a:rPr lang="en-US" altLang="ko-KR" sz="9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7176120" y="2143810"/>
              <a:ext cx="259252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b="1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="1" baseline="-25000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en-US" altLang="ko-KR" sz="1100" b="1" dirty="0" smtClean="0">
                  <a:solidFill>
                    <a:schemeClr val="dk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9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(Cholecalciferol)</a:t>
              </a:r>
              <a:endParaRPr lang="en-US" altLang="ko-KR" sz="9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591920" y="4559137"/>
              <a:ext cx="2437529" cy="261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식물성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 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효모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버섯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7035839" y="4559139"/>
              <a:ext cx="24520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동물성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 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햇볕을 쬐면 생성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4582395" y="4945360"/>
              <a:ext cx="488545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시중에 효모에서 추출한 </a:t>
              </a:r>
              <a:r>
                <a:rPr lang="en-US" altLang="ko-KR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</a:t>
              </a:r>
              <a:r>
                <a:rPr lang="ko-KR" altLang="en-US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 비타민</a:t>
              </a:r>
              <a:r>
                <a:rPr lang="en-US" altLang="ko-KR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D’ </a:t>
              </a:r>
              <a:r>
                <a:rPr lang="ko-KR" altLang="en-US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라고 판매되는 제품들은 </a:t>
              </a:r>
              <a:r>
                <a:rPr lang="ko-KR" altLang="en-US" sz="1000" b="1" dirty="0" smtClean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000" b="1" dirty="0" smtClean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000" b="1" baseline="-25000" dirty="0" smtClean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000" b="1" dirty="0">
                  <a:solidFill>
                    <a:schemeClr val="accent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해당</a:t>
              </a:r>
              <a:endParaRPr lang="en-US" altLang="ko-KR" sz="1000" b="1" u="sng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4591920" y="5296737"/>
              <a:ext cx="2437529" cy="261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ko-KR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13</a:t>
              </a:r>
              <a:r>
                <a:rPr lang="ko-KR" altLang="en-US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7035839" y="5296739"/>
              <a:ext cx="24520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ko-KR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21</a:t>
              </a:r>
              <a:r>
                <a:rPr lang="ko-KR" altLang="en-US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591920" y="5649852"/>
              <a:ext cx="2437529" cy="261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50%(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수용체 결합도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035839" y="5649854"/>
              <a:ext cx="24520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100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%(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수용체 결합도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3" name="그림 72"/>
            <p:cNvPicPr>
              <a:picLocks noChangeAspect="1"/>
            </p:cNvPicPr>
            <p:nvPr/>
          </p:nvPicPr>
          <p:blipFill rotWithShape="1">
            <a:blip r:embed="rId4"/>
            <a:srcRect b="9700"/>
            <a:stretch/>
          </p:blipFill>
          <p:spPr>
            <a:xfrm>
              <a:off x="4912562" y="2987055"/>
              <a:ext cx="1674514" cy="1392907"/>
            </a:xfrm>
            <a:prstGeom prst="rect">
              <a:avLst/>
            </a:prstGeom>
          </p:spPr>
        </p:pic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/>
            <a:srcRect r="4896" b="17580"/>
            <a:stretch/>
          </p:blipFill>
          <p:spPr>
            <a:xfrm>
              <a:off x="7407229" y="3063255"/>
              <a:ext cx="1584371" cy="1246134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4591920" y="2780928"/>
              <a:ext cx="243752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식물성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aseline="-25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10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에르고칼시페롤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7032104" y="2780928"/>
              <a:ext cx="243752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ko-KR" altLang="en-US" sz="11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</a:t>
              </a:r>
              <a:r>
                <a:rPr lang="ko-KR" altLang="en-US" sz="11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물성</a:t>
              </a:r>
              <a:r>
                <a:rPr lang="ko-KR" altLang="en-US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비타민 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altLang="ko-KR" sz="1100" baseline="-25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1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콜레칼시페롤</a:t>
              </a:r>
              <a:r>
                <a:rPr lang="en-US" altLang="ko-KR" sz="11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b="1" u="sng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종류 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1200" baseline="-25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20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흡수율이 높은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1200" baseline="-250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516" b="94841" l="19974" r="77267"/>
                    </a14:imgEffect>
                  </a14:imgLayer>
                </a14:imgProps>
              </a:ext>
            </a:extLst>
          </a:blip>
          <a:srcRect l="14136" t="5877" r="15684"/>
          <a:stretch/>
        </p:blipFill>
        <p:spPr>
          <a:xfrm>
            <a:off x="559371" y="1414665"/>
            <a:ext cx="2400300" cy="218785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60048" y="4285582"/>
            <a:ext cx="7266354" cy="116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에는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형태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있지만 가장 널리 연구된 것은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이다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2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ergocalciferol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주로 식물과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무척추동물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합성되고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(cholecalciferol)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척추동물에서 합성되는데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가지 모두 영양제로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이용된다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0BF8F17-9E56-462D-B8ED-980C1047873B}"/>
              </a:ext>
            </a:extLst>
          </p:cNvPr>
          <p:cNvSpPr txBox="1"/>
          <p:nvPr/>
        </p:nvSpPr>
        <p:spPr>
          <a:xfrm>
            <a:off x="442381" y="3804601"/>
            <a:ext cx="4905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체내  활성도  및  흡수율이  높은  </a:t>
            </a:r>
            <a:r>
              <a:rPr lang="en-US" altLang="ko-KR" sz="2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2000" b="1" spc="-15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en-US" sz="2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60048" y="5527264"/>
            <a:ext cx="6096000" cy="6106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중 </a:t>
            </a: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="1" u="sng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중에서 생체이용률과 흡수율이 가장 높다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이에 따라 전세계적으로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가장 많이 권하고 있는 상태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/>
          <a:srcRect l="6584" r="5435"/>
          <a:stretch/>
        </p:blipFill>
        <p:spPr>
          <a:xfrm>
            <a:off x="6350515" y="1538406"/>
            <a:ext cx="4573999" cy="43118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잉크 15"/>
              <p14:cNvContentPartPr/>
              <p14:nvPr/>
            </p14:nvContentPartPr>
            <p14:xfrm>
              <a:off x="9251166" y="3572383"/>
              <a:ext cx="2135880" cy="28080"/>
            </p14:xfrm>
          </p:contentPart>
        </mc:Choice>
        <mc:Fallback xmlns="">
          <p:pic>
            <p:nvPicPr>
              <p:cNvPr id="16" name="잉크 1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31726" y="3528463"/>
                <a:ext cx="217872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잉크 28"/>
              <p14:cNvContentPartPr/>
              <p14:nvPr/>
            </p14:nvContentPartPr>
            <p14:xfrm>
              <a:off x="11319699" y="3202635"/>
              <a:ext cx="391702" cy="369748"/>
            </p14:xfrm>
          </p:contentPart>
        </mc:Choice>
        <mc:Fallback xmlns="">
          <p:pic>
            <p:nvPicPr>
              <p:cNvPr id="29" name="잉크 2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309978" y="3181753"/>
                <a:ext cx="411503" cy="411151"/>
              </a:xfrm>
              <a:prstGeom prst="rect">
                <a:avLst/>
              </a:prstGeom>
            </p:spPr>
          </p:pic>
        </mc:Fallback>
      </mc:AlternateContent>
      <p:cxnSp>
        <p:nvCxnSpPr>
          <p:cNvPr id="20" name="직선 연결선 19"/>
          <p:cNvCxnSpPr/>
          <p:nvPr/>
        </p:nvCxnSpPr>
        <p:spPr>
          <a:xfrm>
            <a:off x="5479236" y="1334155"/>
            <a:ext cx="0" cy="50060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9047287" y="3289630"/>
            <a:ext cx="251459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900" baseline="-25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900" baseline="-25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동일 하게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했을 경우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="1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흡수율이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4-5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 높게 나타남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32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합성 과정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6379785" y="2782531"/>
            <a:ext cx="5812215" cy="2867542"/>
            <a:chOff x="5884902" y="2782531"/>
            <a:chExt cx="5812215" cy="2867542"/>
          </a:xfrm>
        </p:grpSpPr>
        <p:sp>
          <p:nvSpPr>
            <p:cNvPr id="38" name="TextBox 37"/>
            <p:cNvSpPr txBox="1"/>
            <p:nvPr/>
          </p:nvSpPr>
          <p:spPr>
            <a:xfrm>
              <a:off x="5995738" y="3387915"/>
              <a:ext cx="5701379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3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3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풍부한 식품은 계란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버섯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30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등푸른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생선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동물의 간 등 입니다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만약 비타민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D3 1000IU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음식으로 섭취한다면 </a:t>
              </a:r>
              <a:endPara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계란은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40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우유는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250ml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기준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10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컵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연어는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마리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</a:t>
              </a:r>
              <a:endPara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해당합니다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endPara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이렇게 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매일 먹는 것이 불가능 할 뿐더러 먹을 수 있어도 </a:t>
              </a:r>
              <a:endPara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포화자빙산이나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콜레스테롤의 과량 섭취 우려가 있습니다</a:t>
              </a:r>
              <a:r>
                <a:rPr lang="en-US" altLang="ko-KR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BF8F17-9E56-462D-B8ED-980C1047873B}"/>
                </a:ext>
              </a:extLst>
            </p:cNvPr>
            <p:cNvSpPr txBox="1"/>
            <p:nvPr/>
          </p:nvSpPr>
          <p:spPr>
            <a:xfrm>
              <a:off x="5884902" y="2782531"/>
              <a:ext cx="38507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식품</a:t>
              </a:r>
              <a:r>
                <a:rPr lang="ko-KR" altLang="en-US" sz="2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 통한 </a:t>
              </a:r>
              <a:r>
                <a:rPr lang="ko-KR" altLang="en-US" sz="2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2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2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 합성 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6" name="잉크 15"/>
                <p14:cNvContentPartPr/>
                <p14:nvPr/>
              </p14:nvContentPartPr>
              <p14:xfrm flipV="1">
                <a:off x="6039634" y="3089607"/>
                <a:ext cx="3435960" cy="45719"/>
              </p14:xfrm>
            </p:contentPart>
          </mc:Choice>
          <mc:Fallback xmlns="">
            <p:pic>
              <p:nvPicPr>
                <p:cNvPr id="16" name="잉크 15"/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flipV="1">
                  <a:off x="6019833" y="3042044"/>
                  <a:ext cx="3478801" cy="13678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그룹 7"/>
          <p:cNvGrpSpPr/>
          <p:nvPr/>
        </p:nvGrpSpPr>
        <p:grpSpPr>
          <a:xfrm>
            <a:off x="673591" y="1685741"/>
            <a:ext cx="5488431" cy="4084849"/>
            <a:chOff x="268133" y="2158181"/>
            <a:chExt cx="5488431" cy="4084849"/>
          </a:xfrm>
        </p:grpSpPr>
        <p:grpSp>
          <p:nvGrpSpPr>
            <p:cNvPr id="6" name="그룹 5"/>
            <p:cNvGrpSpPr/>
            <p:nvPr/>
          </p:nvGrpSpPr>
          <p:grpSpPr>
            <a:xfrm>
              <a:off x="268133" y="2248374"/>
              <a:ext cx="5488431" cy="3994656"/>
              <a:chOff x="268133" y="2248374"/>
              <a:chExt cx="5488431" cy="3994656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268133" y="2248374"/>
                <a:ext cx="4974729" cy="7539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5"/>
              <a:srcRect l="5113" t="-7110" b="7901"/>
              <a:stretch/>
            </p:blipFill>
            <p:spPr>
              <a:xfrm>
                <a:off x="781835" y="2490250"/>
                <a:ext cx="4974729" cy="3752780"/>
              </a:xfrm>
              <a:prstGeom prst="rect">
                <a:avLst/>
              </a:prstGeom>
            </p:spPr>
          </p:pic>
        </p:grpSp>
        <p:sp>
          <p:nvSpPr>
            <p:cNvPr id="3" name="직사각형 2"/>
            <p:cNvSpPr/>
            <p:nvPr/>
          </p:nvSpPr>
          <p:spPr>
            <a:xfrm>
              <a:off x="1403421" y="2158181"/>
              <a:ext cx="3799438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7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| </a:t>
              </a:r>
              <a:r>
                <a:rPr lang="ko-KR" altLang="en-US" sz="17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식품 </a:t>
              </a:r>
              <a:r>
                <a:rPr lang="ko-KR" altLang="en-US" sz="17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별 </a:t>
              </a:r>
              <a:r>
                <a:rPr lang="en-US" altLang="ko-KR" sz="17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17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회 분량 당 비타민</a:t>
              </a:r>
              <a:r>
                <a:rPr lang="en-US" altLang="ko-KR" sz="17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7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함량</a:t>
              </a:r>
              <a:r>
                <a:rPr lang="en-US" altLang="ko-KR" sz="17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7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|</a:t>
              </a:r>
              <a:endPara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56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합성 과정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6747" y="3379206"/>
            <a:ext cx="5448117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유일하게 식품으로 섭취하지 않아도 햇빛을 통해 피부에서 합성이 됩니다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결핍을 예방하기 위해서는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일주일에 적어도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번 이상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오전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시부터 오후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 사이에 팔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다리에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 정도 자외선 차단제를 바르지 않고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실외에서 햇빛을 쬐는 것이 필요하다고 권장하고 있습니다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0BF8F17-9E56-462D-B8ED-980C1047873B}"/>
              </a:ext>
            </a:extLst>
          </p:cNvPr>
          <p:cNvSpPr txBox="1"/>
          <p:nvPr/>
        </p:nvSpPr>
        <p:spPr>
          <a:xfrm>
            <a:off x="6405911" y="2773822"/>
            <a:ext cx="415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자외선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통한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합성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잉크 15"/>
              <p14:cNvContentPartPr/>
              <p14:nvPr/>
            </p14:nvContentPartPr>
            <p14:xfrm>
              <a:off x="6560643" y="3126617"/>
              <a:ext cx="3814280" cy="45719"/>
            </p14:xfrm>
          </p:contentPart>
        </mc:Choice>
        <mc:Fallback xmlns="">
          <p:pic>
            <p:nvPicPr>
              <p:cNvPr id="16" name="잉크 1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0843" y="3083458"/>
                <a:ext cx="3857481" cy="13606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5"/>
          <a:srcRect l="3192" r="6676" b="12351"/>
          <a:stretch/>
        </p:blipFill>
        <p:spPr>
          <a:xfrm>
            <a:off x="1111217" y="1854841"/>
            <a:ext cx="4696683" cy="39439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763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93" y="1702563"/>
            <a:ext cx="5668346" cy="221001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대사 과정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" t="1619" r="2525" b="1491"/>
          <a:stretch/>
        </p:blipFill>
        <p:spPr>
          <a:xfrm>
            <a:off x="6982691" y="1378527"/>
            <a:ext cx="4364182" cy="4558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722844" y="4292034"/>
            <a:ext cx="5448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칼슘 관련 효능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9228" y="4603687"/>
            <a:ext cx="5448117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u="sng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활성형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="1" u="sng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u="sng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9228" y="4946654"/>
            <a:ext cx="568553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소장에서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칼슘과 인의 흡수를 도와주고 </a:t>
            </a:r>
            <a:endParaRPr lang="en-US" altLang="ko-KR" sz="13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신장에서는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 재흡수를 촉진시켜 소변으로 빠져나가는 양을</a:t>
            </a:r>
            <a:r>
              <a:rPr lang="en-US" altLang="ko-KR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줄인다</a:t>
            </a:r>
            <a:r>
              <a:rPr lang="en-US" altLang="ko-KR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뼈에서는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칼슘이 빠져나가는 것을 방지 한다</a:t>
            </a:r>
            <a:r>
              <a:rPr lang="en-US" altLang="ko-KR" sz="13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3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38339" y="1948263"/>
            <a:ext cx="4266120" cy="171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세포에는 콜레스테롤의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대사물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중의 하나인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7-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디하이드로콜레스테롤이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존재한다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햇빛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속 자외선을 받게 되면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Pro-vitamin D</a:t>
            </a:r>
            <a:r>
              <a:rPr lang="en-US" altLang="ko-KR" sz="1200" baseline="-25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전환된다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피부에서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합성된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간에서 대사를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거쳐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25-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히드록시비타민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칼시디올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전환되고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신장에서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한번 더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대사를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거친 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1,25-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히드록시비타민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칼시트리올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변환된다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23593" y="4388651"/>
            <a:ext cx="45719" cy="1548021"/>
          </a:xfrm>
          <a:prstGeom prst="rect">
            <a:avLst/>
          </a:prstGeom>
          <a:solidFill>
            <a:srgbClr val="F09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80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3794" y="1958546"/>
            <a:ext cx="9000000" cy="4494790"/>
          </a:xfrm>
          <a:prstGeom prst="rect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결핍 원인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1576" y="1316388"/>
            <a:ext cx="658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햇빛이나 식품으로 합성 가능하지만</a:t>
            </a:r>
            <a:r>
              <a:rPr lang="ko-KR" altLang="en-US" sz="20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결핍이 생기는 이유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2031136" y="4187080"/>
            <a:ext cx="4658120" cy="1493340"/>
            <a:chOff x="1445957" y="4199520"/>
            <a:chExt cx="4658120" cy="1493340"/>
          </a:xfrm>
        </p:grpSpPr>
        <p:sp>
          <p:nvSpPr>
            <p:cNvPr id="25" name="TextBox 24"/>
            <p:cNvSpPr txBox="1"/>
            <p:nvPr/>
          </p:nvSpPr>
          <p:spPr>
            <a:xfrm>
              <a:off x="2450148" y="4199520"/>
              <a:ext cx="3653929" cy="405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비만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50148" y="4584864"/>
              <a:ext cx="365392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 지용성이기 때문에 지방세포가 비타민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흡수한다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endParaRPr lang="en-US" altLang="ko-KR" sz="9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9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지용성 </a:t>
              </a:r>
              <a:r>
                <a:rPr lang="ko-KR" altLang="en-US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비타민은 체내에 들어왔을 때 지방조직에 저장됨</a:t>
              </a:r>
              <a:r>
                <a:rPr lang="en-US" altLang="ko-KR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ko-KR" altLang="en-US" sz="9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지방조직이 </a:t>
              </a:r>
              <a:r>
                <a:rPr lang="ko-KR" altLang="en-US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많을 수록 간이 아닌 지방에 저장됨 </a:t>
              </a:r>
              <a:endPara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9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비만도</a:t>
              </a:r>
              <a:r>
                <a:rPr lang="en-US" altLang="ko-KR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(BMI) 1% </a:t>
              </a:r>
              <a:r>
                <a:rPr lang="ko-KR" altLang="en-US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증가할 때마다 혈중 비타민</a:t>
              </a:r>
              <a:r>
                <a:rPr lang="en-US" altLang="ko-KR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 1.15% </a:t>
              </a:r>
              <a:r>
                <a:rPr lang="ko-KR" altLang="en-US" sz="9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감소</a:t>
              </a:r>
              <a:endParaRPr lang="ko-KR" altLang="en-US" sz="900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" name="직선 연결선 2"/>
            <p:cNvCxnSpPr/>
            <p:nvPr/>
          </p:nvCxnSpPr>
          <p:spPr>
            <a:xfrm>
              <a:off x="2566090" y="5003356"/>
              <a:ext cx="34153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4" t="44503" r="76254" b="35188"/>
            <a:stretch/>
          </p:blipFill>
          <p:spPr>
            <a:xfrm>
              <a:off x="1445957" y="4370614"/>
              <a:ext cx="861544" cy="917386"/>
            </a:xfrm>
            <a:prstGeom prst="rect">
              <a:avLst/>
            </a:prstGeom>
          </p:spPr>
        </p:pic>
      </p:grpSp>
      <p:grpSp>
        <p:nvGrpSpPr>
          <p:cNvPr id="14" name="그룹 13"/>
          <p:cNvGrpSpPr/>
          <p:nvPr/>
        </p:nvGrpSpPr>
        <p:grpSpPr>
          <a:xfrm>
            <a:off x="2039369" y="2202165"/>
            <a:ext cx="4649887" cy="884864"/>
            <a:chOff x="1454190" y="1742913"/>
            <a:chExt cx="4649887" cy="884864"/>
          </a:xfrm>
        </p:grpSpPr>
        <p:sp>
          <p:nvSpPr>
            <p:cNvPr id="20" name="TextBox 19"/>
            <p:cNvSpPr txBox="1"/>
            <p:nvPr/>
          </p:nvSpPr>
          <p:spPr>
            <a:xfrm>
              <a:off x="2450148" y="1805986"/>
              <a:ext cx="3653929" cy="405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노인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50148" y="2138641"/>
              <a:ext cx="3653929" cy="293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70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 이상에서는 </a:t>
              </a:r>
              <a:r>
                <a:rPr lang="ko-KR" altLang="en-US" sz="1000" u="sng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000" u="sng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합성이 최대 </a:t>
              </a:r>
              <a:r>
                <a:rPr lang="en-US" altLang="ko-KR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75% </a:t>
              </a:r>
              <a:r>
                <a:rPr lang="ko-KR" altLang="en-US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까지 감소</a:t>
              </a:r>
              <a:endParaRPr lang="ko-KR" altLang="en-US" sz="10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79" t="67274" r="26089" b="12417"/>
            <a:stretch/>
          </p:blipFill>
          <p:spPr>
            <a:xfrm>
              <a:off x="1454190" y="1742913"/>
              <a:ext cx="831001" cy="884864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2227199" y="5500718"/>
            <a:ext cx="4462057" cy="673968"/>
            <a:chOff x="1642020" y="5610049"/>
            <a:chExt cx="4462057" cy="673968"/>
          </a:xfrm>
        </p:grpSpPr>
        <p:sp>
          <p:nvSpPr>
            <p:cNvPr id="27" name="TextBox 26"/>
            <p:cNvSpPr txBox="1"/>
            <p:nvPr/>
          </p:nvSpPr>
          <p:spPr>
            <a:xfrm>
              <a:off x="2450148" y="5610049"/>
              <a:ext cx="3653929" cy="403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자외선차단제 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50148" y="6007516"/>
              <a:ext cx="36539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SPF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15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면 </a:t>
              </a:r>
              <a:r>
                <a:rPr lang="ko-KR" altLang="en-US" sz="1000" u="sng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000" u="sng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합성이 </a:t>
              </a:r>
              <a:r>
                <a:rPr lang="en-US" altLang="ko-KR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99% </a:t>
              </a:r>
              <a:r>
                <a:rPr lang="ko-KR" altLang="en-US" sz="1000" u="sng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차단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된다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92" r="85818" b="26181"/>
            <a:stretch/>
          </p:blipFill>
          <p:spPr>
            <a:xfrm>
              <a:off x="1642020" y="5687461"/>
              <a:ext cx="516919" cy="596556"/>
            </a:xfrm>
            <a:prstGeom prst="rect">
              <a:avLst/>
            </a:prstGeom>
          </p:spPr>
        </p:pic>
      </p:grpSp>
      <p:grpSp>
        <p:nvGrpSpPr>
          <p:cNvPr id="17" name="그룹 16"/>
          <p:cNvGrpSpPr/>
          <p:nvPr/>
        </p:nvGrpSpPr>
        <p:grpSpPr>
          <a:xfrm>
            <a:off x="6681622" y="3198422"/>
            <a:ext cx="3725788" cy="913589"/>
            <a:chOff x="6611173" y="2996952"/>
            <a:chExt cx="3725788" cy="913589"/>
          </a:xfrm>
        </p:grpSpPr>
        <p:sp>
          <p:nvSpPr>
            <p:cNvPr id="29" name="TextBox 28"/>
            <p:cNvSpPr txBox="1"/>
            <p:nvPr/>
          </p:nvSpPr>
          <p:spPr>
            <a:xfrm>
              <a:off x="7618203" y="2996952"/>
              <a:ext cx="2718758" cy="405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시각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618203" y="3418647"/>
              <a:ext cx="27187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피부에서 생성하려면 자외선</a:t>
              </a:r>
              <a:endPara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지수가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이상인 시간에 햇빛을 쫴야 한다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95" t="81145" r="-77" b="-2072"/>
            <a:stretch/>
          </p:blipFill>
          <p:spPr>
            <a:xfrm>
              <a:off x="6611173" y="3009253"/>
              <a:ext cx="780972" cy="901288"/>
            </a:xfrm>
            <a:prstGeom prst="rect">
              <a:avLst/>
            </a:prstGeom>
          </p:spPr>
        </p:pic>
      </p:grpSp>
      <p:grpSp>
        <p:nvGrpSpPr>
          <p:cNvPr id="15" name="그룹 14"/>
          <p:cNvGrpSpPr/>
          <p:nvPr/>
        </p:nvGrpSpPr>
        <p:grpSpPr>
          <a:xfrm>
            <a:off x="6692537" y="2265238"/>
            <a:ext cx="3714873" cy="810901"/>
            <a:chOff x="6622088" y="1805986"/>
            <a:chExt cx="3714873" cy="810901"/>
          </a:xfrm>
        </p:grpSpPr>
        <p:sp>
          <p:nvSpPr>
            <p:cNvPr id="21" name="TextBox 20"/>
            <p:cNvSpPr txBox="1"/>
            <p:nvPr/>
          </p:nvSpPr>
          <p:spPr>
            <a:xfrm>
              <a:off x="7618203" y="1805986"/>
              <a:ext cx="2718758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대기오염</a:t>
              </a:r>
              <a:r>
                <a:rPr lang="en-US" altLang="ko-KR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미세먼지</a:t>
              </a:r>
              <a:r>
                <a:rPr lang="en-US" altLang="ko-KR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18203" y="2185289"/>
              <a:ext cx="2718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공기중에서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UVB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차단한다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0" t="15676" r="17104" b="22253"/>
            <a:stretch/>
          </p:blipFill>
          <p:spPr>
            <a:xfrm>
              <a:off x="6622088" y="1858846"/>
              <a:ext cx="759141" cy="758041"/>
            </a:xfrm>
            <a:prstGeom prst="rect">
              <a:avLst/>
            </a:prstGeom>
          </p:spPr>
        </p:pic>
      </p:grpSp>
      <p:grpSp>
        <p:nvGrpSpPr>
          <p:cNvPr id="13" name="그룹 12"/>
          <p:cNvGrpSpPr/>
          <p:nvPr/>
        </p:nvGrpSpPr>
        <p:grpSpPr>
          <a:xfrm>
            <a:off x="1851199" y="3198422"/>
            <a:ext cx="4838057" cy="1023816"/>
            <a:chOff x="1266020" y="2996952"/>
            <a:chExt cx="4838057" cy="1023816"/>
          </a:xfrm>
        </p:grpSpPr>
        <p:sp>
          <p:nvSpPr>
            <p:cNvPr id="23" name="TextBox 22"/>
            <p:cNvSpPr txBox="1"/>
            <p:nvPr/>
          </p:nvSpPr>
          <p:spPr>
            <a:xfrm>
              <a:off x="2450148" y="2996952"/>
              <a:ext cx="3653929" cy="405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까만 피부</a:t>
              </a:r>
              <a:endPara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50148" y="3418647"/>
              <a:ext cx="365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까만 피부에는 멜라닌 색소가 많은데 멜라닌 색소가 </a:t>
              </a:r>
              <a:endPara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많으면 비타민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 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합성을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방해함</a:t>
              </a:r>
              <a:endPara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020" y="2996952"/>
              <a:ext cx="1232583" cy="1023816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7688652" y="4302142"/>
            <a:ext cx="2718758" cy="405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고도</a:t>
            </a:r>
            <a:endParaRPr lang="en-US" altLang="ko-KR" sz="1500" b="1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88652" y="4687486"/>
            <a:ext cx="3001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고도가 낮은 지역은 대기가 자외선을 흡수한다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495104" y="1324784"/>
            <a:ext cx="360275" cy="383316"/>
          </a:xfrm>
          <a:prstGeom prst="rect">
            <a:avLst/>
          </a:prstGeom>
        </p:spPr>
      </p:pic>
      <p:cxnSp>
        <p:nvCxnSpPr>
          <p:cNvPr id="41" name="직선 연결선 40"/>
          <p:cNvCxnSpPr/>
          <p:nvPr/>
        </p:nvCxnSpPr>
        <p:spPr>
          <a:xfrm>
            <a:off x="1573794" y="1958546"/>
            <a:ext cx="9000000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1573794" y="6453336"/>
            <a:ext cx="9000000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6" name="그림 4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978" y="4243117"/>
            <a:ext cx="670362" cy="78723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090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결핍 원인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801576" y="1001157"/>
            <a:ext cx="6588849" cy="420498"/>
            <a:chOff x="2801576" y="934541"/>
            <a:chExt cx="6588849" cy="420498"/>
          </a:xfrm>
        </p:grpSpPr>
        <p:sp>
          <p:nvSpPr>
            <p:cNvPr id="19" name="TextBox 18"/>
            <p:cNvSpPr txBox="1"/>
            <p:nvPr/>
          </p:nvSpPr>
          <p:spPr>
            <a:xfrm>
              <a:off x="2801576" y="954929"/>
              <a:ext cx="6588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위도와 계절</a:t>
              </a:r>
              <a:endParaRPr lang="ko-KR" altLang="en-US" sz="20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5089185" y="934541"/>
              <a:ext cx="360275" cy="383316"/>
            </a:xfrm>
            <a:prstGeom prst="rect">
              <a:avLst/>
            </a:prstGeom>
          </p:spPr>
        </p:pic>
      </p:grpSp>
      <p:cxnSp>
        <p:nvCxnSpPr>
          <p:cNvPr id="41" name="직선 연결선 40"/>
          <p:cNvCxnSpPr/>
          <p:nvPr/>
        </p:nvCxnSpPr>
        <p:spPr>
          <a:xfrm>
            <a:off x="1620807" y="1915003"/>
            <a:ext cx="8964827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1613587" y="6505587"/>
            <a:ext cx="8964827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6" name="그림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45" y="2101647"/>
            <a:ext cx="5312640" cy="350135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042386" y="1480459"/>
            <a:ext cx="88015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우리나라는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충분히 합성할 수 있는 위도가 아님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여름을 제외하고 </a:t>
            </a:r>
            <a:r>
              <a:rPr lang="ko-KR" altLang="en-US" sz="14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합성하기 어려움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54251" y="3698438"/>
            <a:ext cx="17652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한국의 위도는 </a:t>
            </a:r>
            <a:r>
              <a:rPr lang="en-US" altLang="ko-KR" sz="1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37</a:t>
            </a:r>
            <a:r>
              <a:rPr lang="ko-KR" altLang="en-US" sz="1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685668" y="6055994"/>
            <a:ext cx="374173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대한민국의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결핍이 심각한 이유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0" t="41353" r="16532" b="42757"/>
          <a:stretch/>
        </p:blipFill>
        <p:spPr>
          <a:xfrm rot="16200000">
            <a:off x="4422689" y="6060354"/>
            <a:ext cx="260667" cy="37694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5760" y="5746106"/>
            <a:ext cx="115475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살고 있는 지역이 고위도일수록 자외선의 집적도가 떨어지게 되므로 적도를 중심으로 북위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35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 이상에서는 늦봄부터 초가을 까지만 비타민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잘 합성할 수 있음</a:t>
            </a:r>
            <a:endParaRPr lang="ko-KR" altLang="en-US" sz="12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467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411422" y="2819667"/>
            <a:ext cx="2077444" cy="2077444"/>
          </a:xfrm>
          <a:prstGeom prst="ellipse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08879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보충제의 필요성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107667" y="2363269"/>
            <a:ext cx="5483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보건복지부와 한국영양학회에서 발행한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‘2020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한국인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영양소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기준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따르면 한국인의 식단에는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풍부한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 식품이 적다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따라서 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식품만으로 비타민 </a:t>
            </a:r>
            <a:r>
              <a:rPr lang="en-US" altLang="ko-KR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</a:t>
            </a:r>
            <a:endParaRPr lang="en-US" altLang="ko-KR" sz="1400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하기 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어려움</a:t>
            </a:r>
            <a:r>
              <a:rPr lang="en-US" altLang="ko-KR" sz="12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07667" y="4077899"/>
            <a:ext cx="59114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하버드 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T.H.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챈 보건대학원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(Harvard T.H. Chan School of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Public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Health)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발행한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음식 섭취 가이드라인의 식품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피라미드를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보면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 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합성이나 음식 섭취만으로 </a:t>
            </a: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충분한</a:t>
            </a:r>
            <a:r>
              <a:rPr lang="en-US" altLang="ko-KR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양의 비타민 </a:t>
            </a:r>
            <a:r>
              <a:rPr lang="en-US" altLang="ko-KR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얻지 못하면 </a:t>
            </a:r>
            <a:endParaRPr lang="en-US" altLang="ko-KR" sz="1400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영양제로 </a:t>
            </a:r>
            <a:r>
              <a:rPr lang="ko-KR" altLang="en-US" sz="14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 섭취할 것을 </a:t>
            </a:r>
            <a:r>
              <a:rPr lang="ko-KR" altLang="en-US" sz="14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하고 있음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06893" y="1727876"/>
            <a:ext cx="5862197" cy="3914613"/>
            <a:chOff x="304102" y="2117331"/>
            <a:chExt cx="5862197" cy="3914613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681" b="96044" l="12465" r="73513"/>
                      </a14:imgEffect>
                    </a14:imgLayer>
                  </a14:imgProps>
                </a:ext>
              </a:extLst>
            </a:blip>
            <a:srcRect l="4978" t="18554" r="18834" b="4069"/>
            <a:stretch/>
          </p:blipFill>
          <p:spPr>
            <a:xfrm>
              <a:off x="582059" y="2398030"/>
              <a:ext cx="5584240" cy="3633914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5"/>
            <a:srcRect l="4978" t="60475" r="81947" b="19418"/>
            <a:stretch/>
          </p:blipFill>
          <p:spPr>
            <a:xfrm>
              <a:off x="521135" y="3603099"/>
              <a:ext cx="1192242" cy="11747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304102" y="2117331"/>
              <a:ext cx="34571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600" b="1" dirty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The Healthy Eating Pyramid </a:t>
              </a:r>
              <a:r>
                <a:rPr lang="en-US" altLang="ko-KR" sz="16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6088034" y="2008575"/>
            <a:ext cx="5483229" cy="434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  <a:endParaRPr lang="en-US" altLang="ko-KR" sz="17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107667" y="3752871"/>
            <a:ext cx="5483229" cy="434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136286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54" y="2907175"/>
            <a:ext cx="61791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4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최신 연구</a:t>
            </a:r>
            <a:endParaRPr lang="ko-KR" altLang="en-US" sz="45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4" y="413172"/>
            <a:ext cx="1084520" cy="19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4" y="2219134"/>
            <a:ext cx="3170361" cy="359954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7065" t="2805" r="11516" b="5100"/>
          <a:stretch/>
        </p:blipFill>
        <p:spPr>
          <a:xfrm>
            <a:off x="3775877" y="2219133"/>
            <a:ext cx="2798491" cy="351692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241" y="2219133"/>
            <a:ext cx="3540368" cy="3516922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>
            <a:off x="7167643" y="2219133"/>
            <a:ext cx="17585" cy="351692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4281" y="5930913"/>
            <a:ext cx="923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구루병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29940" y="5794608"/>
            <a:ext cx="923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828675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 flipV="1">
            <a:off x="0" y="1216421"/>
            <a:ext cx="12192000" cy="212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56" r="69907" b="62500"/>
          <a:stretch/>
        </p:blipFill>
        <p:spPr>
          <a:xfrm>
            <a:off x="6189784" y="781294"/>
            <a:ext cx="2374163" cy="1871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10720" y="498434"/>
            <a:ext cx="658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대표적 결핍증 구루병과 골다공증</a:t>
            </a:r>
            <a:endParaRPr lang="ko-KR" altLang="en-US" sz="2000" b="1" u="sng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351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402" y="2390097"/>
            <a:ext cx="793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비타민이 아니다</a:t>
            </a:r>
            <a:r>
              <a:rPr lang="en-US" altLang="ko-KR" sz="2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dirty="0">
                <a:solidFill>
                  <a:srgbClr val="E91D2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호르몬이다</a:t>
            </a:r>
            <a:r>
              <a:rPr lang="en-US" altLang="ko-KR" sz="2800" b="1" dirty="0">
                <a:solidFill>
                  <a:srgbClr val="E91D2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endParaRPr lang="ko-KR" altLang="en-US" sz="2800" b="1" dirty="0">
              <a:solidFill>
                <a:srgbClr val="E91D2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잉크 17"/>
              <p14:cNvContentPartPr/>
              <p14:nvPr/>
            </p14:nvContentPartPr>
            <p14:xfrm>
              <a:off x="7596443" y="2876846"/>
              <a:ext cx="1738080" cy="47520"/>
            </p14:xfrm>
          </p:contentPart>
        </mc:Choice>
        <mc:Fallback xmlns="">
          <p:pic>
            <p:nvPicPr>
              <p:cNvPr id="18" name="잉크 1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84923" y="2866766"/>
                <a:ext cx="175860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잉크 19"/>
              <p14:cNvContentPartPr/>
              <p14:nvPr/>
            </p14:nvContentPartPr>
            <p14:xfrm>
              <a:off x="9065603" y="2283249"/>
              <a:ext cx="268920" cy="239400"/>
            </p14:xfrm>
          </p:contentPart>
        </mc:Choice>
        <mc:Fallback xmlns="">
          <p:pic>
            <p:nvPicPr>
              <p:cNvPr id="20" name="잉크 1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50843" y="2267769"/>
                <a:ext cx="299520" cy="27072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직사각형 1"/>
          <p:cNvSpPr/>
          <p:nvPr/>
        </p:nvSpPr>
        <p:spPr>
          <a:xfrm>
            <a:off x="2252680" y="3267514"/>
            <a:ext cx="83860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실제로는 호르몬이다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호르몬이란 내분비샘에서 합성되고 분비되어 특정 조직이나 기관의 생리작용을 조절하는 화학물질을 의미한다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햇빛을 받으면 피부에서 합성되는 스테로이드계 호르몬이다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9483" y="349316"/>
            <a:ext cx="217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7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401" y="1907814"/>
            <a:ext cx="8522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뼈</a:t>
            </a:r>
            <a:r>
              <a:rPr lang="ko-KR" altLang="en-US" sz="2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건강과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예방으로만 알려졌던 </a:t>
            </a:r>
          </a:p>
          <a:p>
            <a:pPr algn="ctr"/>
            <a:r>
              <a:rPr lang="ko-KR" altLang="en-US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</a:t>
            </a:r>
            <a:r>
              <a:rPr lang="ko-KR" altLang="en-US" sz="28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의학계의 관심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커져가는 이유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824888" y="3500083"/>
            <a:ext cx="8221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부족에 대한 여러가지 충격적인 연구 결과가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발표됨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근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골격계에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영향을 줄 뿐 만 아니라 암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질환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당뇨병 등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수많은 질환과 연관성이 알려지게 됨</a:t>
            </a:r>
            <a:endParaRPr lang="en-US" altLang="ko-KR" sz="1600" b="1" u="sng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측정이 점점 보편화 됨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065200" y="3577575"/>
            <a:ext cx="719652" cy="230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31331" y="3577575"/>
            <a:ext cx="824390" cy="261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01.</a:t>
            </a:r>
            <a:endParaRPr lang="ko-KR" altLang="en-US" sz="1100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065200" y="4072926"/>
            <a:ext cx="719652" cy="230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031332" y="4072926"/>
            <a:ext cx="1069925" cy="261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02.</a:t>
            </a:r>
            <a:endParaRPr lang="ko-KR" altLang="en-US" sz="1100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065200" y="4770565"/>
            <a:ext cx="719652" cy="230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031332" y="4766193"/>
            <a:ext cx="1357788" cy="261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03.</a:t>
            </a:r>
            <a:endParaRPr lang="ko-KR" altLang="en-US" sz="1100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09483" y="349316"/>
            <a:ext cx="2171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95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질병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9983" y="1145940"/>
            <a:ext cx="6588849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전세계적으로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연구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활발히 진행</a:t>
            </a:r>
          </a:p>
        </p:txBody>
      </p:sp>
      <p:cxnSp>
        <p:nvCxnSpPr>
          <p:cNvPr id="41" name="직선 연결선 40"/>
          <p:cNvCxnSpPr/>
          <p:nvPr/>
        </p:nvCxnSpPr>
        <p:spPr>
          <a:xfrm>
            <a:off x="1236000" y="1958546"/>
            <a:ext cx="9720000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1236000" y="6453336"/>
            <a:ext cx="9720000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/>
          <a:srcRect t="6260" r="7199"/>
          <a:stretch/>
        </p:blipFill>
        <p:spPr>
          <a:xfrm>
            <a:off x="6135718" y="2599943"/>
            <a:ext cx="4394663" cy="28219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5" name="그룹 4"/>
          <p:cNvGrpSpPr/>
          <p:nvPr/>
        </p:nvGrpSpPr>
        <p:grpSpPr>
          <a:xfrm>
            <a:off x="2020199" y="5578293"/>
            <a:ext cx="3530743" cy="261610"/>
            <a:chOff x="2493472" y="5449041"/>
            <a:chExt cx="3883817" cy="261610"/>
          </a:xfrm>
        </p:grpSpPr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70" t="41353" r="16532" b="42757"/>
            <a:stretch/>
          </p:blipFill>
          <p:spPr>
            <a:xfrm rot="16200000">
              <a:off x="2525784" y="5490649"/>
              <a:ext cx="144876" cy="209500"/>
            </a:xfrm>
            <a:prstGeom prst="rect">
              <a:avLst/>
            </a:prstGeom>
          </p:spPr>
        </p:pic>
        <p:sp>
          <p:nvSpPr>
            <p:cNvPr id="3" name="직사각형 2"/>
            <p:cNvSpPr/>
            <p:nvPr/>
          </p:nvSpPr>
          <p:spPr>
            <a:xfrm>
              <a:off x="2621100" y="5449041"/>
              <a:ext cx="375618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대한 임상 진행 건수 </a:t>
              </a:r>
              <a:r>
                <a:rPr lang="en-US" altLang="ko-KR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106,065</a:t>
              </a:r>
              <a:r>
                <a:rPr lang="ko-KR" altLang="en-US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건</a:t>
              </a:r>
              <a:r>
                <a:rPr lang="en-US" altLang="ko-KR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(2011)</a:t>
              </a:r>
              <a:r>
                <a:rPr lang="ko-KR" altLang="en-US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7908" y="2603088"/>
            <a:ext cx="4308327" cy="28196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7" name="TextBox 26"/>
          <p:cNvSpPr txBox="1"/>
          <p:nvPr/>
        </p:nvSpPr>
        <p:spPr>
          <a:xfrm>
            <a:off x="7262374" y="5579768"/>
            <a:ext cx="356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</a:t>
            </a:r>
            <a:r>
              <a:rPr lang="ko-KR" altLang="en-US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9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Endocrinol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Metab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Clin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 Am 41 (2012) 571-594</a:t>
            </a:r>
            <a:endParaRPr lang="ko-KR" altLang="en-US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1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질병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5199" y="1331204"/>
            <a:ext cx="766637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 연구결과</a:t>
            </a:r>
            <a:r>
              <a:rPr lang="en-US" altLang="ko-KR" sz="1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질병에 </a:t>
            </a:r>
            <a:r>
              <a:rPr lang="ko-KR" altLang="en-US" sz="19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9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9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영향</a:t>
            </a:r>
            <a:r>
              <a:rPr lang="ko-KR" altLang="en-US" sz="1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미친다고 알려짐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70196" y="6525060"/>
            <a:ext cx="35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출처 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9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Endocrinol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Metab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Clin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 Am 41 (2012) 571-594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002" y="2005315"/>
            <a:ext cx="3570311" cy="251396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822830" y="4705773"/>
            <a:ext cx="508187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또는 자외선에 의해서 만들어진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최종적으로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1,25(OH)</a:t>
            </a:r>
            <a:r>
              <a:rPr lang="en-US" altLang="ko-KR" sz="1200" baseline="-38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활성형으로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되어 혈관을 타고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운반되다가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필요한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내로 이동하고 세포 내에서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상의 특정한 단백질 유전정보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부분이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작동하여 그 기관에 필요한 단백질의 합성을 도와주게 됨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>
              <a:lnSpc>
                <a:spcPts val="1500"/>
              </a:lnSpc>
            </a:pPr>
            <a:r>
              <a:rPr lang="ko-KR" altLang="en-US" sz="12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결국 </a:t>
            </a:r>
            <a:r>
              <a:rPr lang="ko-KR" altLang="en-US" sz="12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뼈 뿐만 아니라 </a:t>
            </a:r>
            <a:r>
              <a:rPr lang="en-US" altLang="ko-KR" sz="12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VDR</a:t>
            </a:r>
            <a:r>
              <a:rPr lang="ko-KR" altLang="en-US" sz="12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 있는 </a:t>
            </a:r>
            <a:endParaRPr lang="en-US" altLang="ko-KR" sz="1200" b="1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>
              <a:lnSpc>
                <a:spcPts val="1500"/>
              </a:lnSpc>
            </a:pPr>
            <a:r>
              <a:rPr lang="ko-KR" altLang="en-US" sz="12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모든 </a:t>
            </a:r>
            <a:r>
              <a:rPr lang="ko-KR" altLang="en-US" sz="12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세포에 </a:t>
            </a:r>
            <a:r>
              <a:rPr lang="ko-KR" altLang="en-US" sz="12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비타민 </a:t>
            </a:r>
            <a:r>
              <a:rPr lang="en-US" altLang="ko-KR" sz="12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D</a:t>
            </a:r>
            <a:r>
              <a:rPr lang="ko-KR" altLang="en-US" sz="12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가 작용하여 질병 예방에 영향을 미침 </a:t>
            </a:r>
            <a:endParaRPr lang="ko-KR" altLang="en-US" sz="12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20385" y="1953867"/>
            <a:ext cx="5784144" cy="3891358"/>
            <a:chOff x="1106254" y="1772371"/>
            <a:chExt cx="5061381" cy="3405110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4"/>
            <a:srcRect r="13713" b="-26"/>
            <a:stretch/>
          </p:blipFill>
          <p:spPr>
            <a:xfrm>
              <a:off x="1106254" y="1772371"/>
              <a:ext cx="5061381" cy="3405110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4510216" y="5060092"/>
              <a:ext cx="1657419" cy="117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잉크 10"/>
              <p14:cNvContentPartPr/>
              <p14:nvPr/>
            </p14:nvContentPartPr>
            <p14:xfrm>
              <a:off x="4825924" y="1576151"/>
              <a:ext cx="2310895" cy="78477"/>
            </p14:xfrm>
          </p:contentPart>
        </mc:Choice>
        <mc:Fallback xmlns="">
          <p:pic>
            <p:nvPicPr>
              <p:cNvPr id="11" name="잉크 1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07564" y="1531463"/>
                <a:ext cx="2351936" cy="1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잉크 11"/>
              <p14:cNvContentPartPr/>
              <p14:nvPr/>
            </p14:nvContentPartPr>
            <p14:xfrm>
              <a:off x="7645622" y="1071644"/>
              <a:ext cx="409320" cy="259560"/>
            </p14:xfrm>
          </p:contentPart>
        </mc:Choice>
        <mc:Fallback xmlns="">
          <p:pic>
            <p:nvPicPr>
              <p:cNvPr id="12" name="잉크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35902" y="1052204"/>
                <a:ext cx="428760" cy="2988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타원 12"/>
          <p:cNvSpPr/>
          <p:nvPr/>
        </p:nvSpPr>
        <p:spPr>
          <a:xfrm>
            <a:off x="8539873" y="3261055"/>
            <a:ext cx="1081216" cy="1081216"/>
          </a:xfrm>
          <a:prstGeom prst="ellipse">
            <a:avLst/>
          </a:prstGeom>
          <a:noFill/>
          <a:ln>
            <a:solidFill>
              <a:srgbClr val="F09456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44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314654" y="1483629"/>
            <a:ext cx="6209200" cy="4532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결핍과 질병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50619" y="1665603"/>
            <a:ext cx="6209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ko-KR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전신에 작용하는 호르몬과 같다</a:t>
            </a:r>
            <a:r>
              <a:rPr lang="en-US" altLang="ko-KR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endParaRPr lang="en-US" altLang="ko-KR" sz="1600" b="1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8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밝혀진 합성과 대사 과정</a:t>
            </a:r>
          </a:p>
          <a:p>
            <a:pPr algn="ctr">
              <a:lnSpc>
                <a:spcPts val="1800"/>
              </a:lnSpc>
            </a:pPr>
            <a:endParaRPr lang="ko-KR" altLang="en-US" sz="14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196060" y="3985390"/>
            <a:ext cx="4672626" cy="925330"/>
            <a:chOff x="6365584" y="4282118"/>
            <a:chExt cx="4672626" cy="92533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20" t="46919" r="65807" b="34178"/>
            <a:stretch/>
          </p:blipFill>
          <p:spPr>
            <a:xfrm>
              <a:off x="6365584" y="4413303"/>
              <a:ext cx="936168" cy="794145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81" t="46531" r="3132" b="34603"/>
            <a:stretch/>
          </p:blipFill>
          <p:spPr>
            <a:xfrm>
              <a:off x="8253289" y="4404527"/>
              <a:ext cx="891692" cy="787472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3" t="48026" r="19042" b="34386"/>
            <a:stretch/>
          </p:blipFill>
          <p:spPr>
            <a:xfrm>
              <a:off x="9140862" y="4420862"/>
              <a:ext cx="997840" cy="754802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7" t="18685" r="83464" b="59726"/>
            <a:stretch/>
          </p:blipFill>
          <p:spPr>
            <a:xfrm>
              <a:off x="10158806" y="4282118"/>
              <a:ext cx="879404" cy="862731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98" t="21808" r="34615" b="59134"/>
            <a:stretch/>
          </p:blipFill>
          <p:spPr>
            <a:xfrm>
              <a:off x="7261297" y="4417504"/>
              <a:ext cx="935551" cy="761519"/>
            </a:xfrm>
            <a:prstGeom prst="rect">
              <a:avLst/>
            </a:prstGeom>
          </p:spPr>
        </p:pic>
      </p:grp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8"/>
          <a:srcRect l="6746" t="10191" r="7665"/>
          <a:stretch/>
        </p:blipFill>
        <p:spPr>
          <a:xfrm>
            <a:off x="785785" y="2251865"/>
            <a:ext cx="4095650" cy="4072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2" name="직사각형 1"/>
          <p:cNvSpPr/>
          <p:nvPr/>
        </p:nvSpPr>
        <p:spPr>
          <a:xfrm>
            <a:off x="814299" y="1379126"/>
            <a:ext cx="4095650" cy="838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2604" y="1538896"/>
            <a:ext cx="2356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VITAMIN D DEFICIENCY</a:t>
            </a:r>
          </a:p>
          <a:p>
            <a:pPr algn="ctr"/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Affects Every Part of the Body</a:t>
            </a:r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868480" y="1772742"/>
            <a:ext cx="104146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814299" y="1772742"/>
            <a:ext cx="1041469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5734194" y="2289090"/>
            <a:ext cx="5553039" cy="1483898"/>
            <a:chOff x="5873482" y="2476820"/>
            <a:chExt cx="5553039" cy="1483898"/>
          </a:xfrm>
        </p:grpSpPr>
        <p:grpSp>
          <p:nvGrpSpPr>
            <p:cNvPr id="17" name="그룹 16"/>
            <p:cNvGrpSpPr/>
            <p:nvPr/>
          </p:nvGrpSpPr>
          <p:grpSpPr>
            <a:xfrm>
              <a:off x="7881695" y="2476820"/>
              <a:ext cx="1625625" cy="1314621"/>
              <a:chOff x="7881695" y="2670603"/>
              <a:chExt cx="1625625" cy="1314621"/>
            </a:xfrm>
          </p:grpSpPr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404" t="46088" r="3834" b="33138"/>
              <a:stretch/>
            </p:blipFill>
            <p:spPr>
              <a:xfrm>
                <a:off x="8210507" y="2670603"/>
                <a:ext cx="968000" cy="843069"/>
              </a:xfrm>
              <a:prstGeom prst="rect">
                <a:avLst/>
              </a:prstGeom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7881695" y="3554337"/>
                <a:ext cx="16256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dirty="0" smtClean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  비타민</a:t>
                </a:r>
                <a:r>
                  <a:rPr lang="en-US" altLang="ko-KR" sz="1100" dirty="0" smtClean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D</a:t>
                </a:r>
                <a:r>
                  <a:rPr lang="en-US" altLang="ko-KR" sz="1100" baseline="-25000" dirty="0" smtClean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</a:p>
              <a:p>
                <a:pPr algn="ctr"/>
                <a:r>
                  <a:rPr lang="en-US" altLang="ko-KR" sz="1100" dirty="0" smtClean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(</a:t>
                </a:r>
                <a:r>
                  <a:rPr lang="ko-KR" altLang="en-US" sz="1100" dirty="0" err="1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콜레칼시페롤</a:t>
                </a:r>
                <a:r>
                  <a:rPr lang="en-US" altLang="ko-KR" sz="1100" dirty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endParaRPr lang="ko-KR" altLang="en-US" sz="11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9555468" y="2492972"/>
              <a:ext cx="1871053" cy="1467746"/>
              <a:chOff x="9555468" y="2686755"/>
              <a:chExt cx="1871053" cy="1467746"/>
            </a:xfrm>
          </p:grpSpPr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7" t="46227" r="82153" b="34769"/>
              <a:stretch/>
            </p:blipFill>
            <p:spPr>
              <a:xfrm>
                <a:off x="10054756" y="2686755"/>
                <a:ext cx="983454" cy="794358"/>
              </a:xfrm>
              <a:prstGeom prst="rect">
                <a:avLst/>
              </a:prstGeom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9555468" y="3554337"/>
                <a:ext cx="1871053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F0945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중간 형태의 비타민</a:t>
                </a:r>
                <a:endParaRPr lang="en-US" altLang="ko-KR" sz="11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en-US" altLang="ko-KR" sz="1100" dirty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25-</a:t>
                </a:r>
                <a:r>
                  <a:rPr lang="ko-KR" altLang="en-US" sz="1100" dirty="0" err="1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히드록시비타민</a:t>
                </a:r>
                <a:r>
                  <a:rPr lang="en-US" altLang="ko-KR" sz="1100" dirty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D</a:t>
                </a:r>
                <a:r>
                  <a:rPr lang="en-US" altLang="ko-KR" sz="1100" baseline="-25000" dirty="0">
                    <a:solidFill>
                      <a:schemeClr val="bg2">
                        <a:lumMod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endParaRPr lang="ko-KR" altLang="en-US" sz="1100" baseline="-250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endParaRPr lang="ko-KR" altLang="en-US" sz="1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5873482" y="2700003"/>
              <a:ext cx="1664745" cy="883831"/>
              <a:chOff x="5552533" y="2904425"/>
              <a:chExt cx="1664745" cy="883831"/>
            </a:xfrm>
          </p:grpSpPr>
          <p:pic>
            <p:nvPicPr>
              <p:cNvPr id="37" name="그림 36"/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75956" y="2958925"/>
                <a:ext cx="941322" cy="733912"/>
              </a:xfrm>
              <a:prstGeom prst="rect">
                <a:avLst/>
              </a:prstGeom>
            </p:spPr>
          </p:pic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100000" l="9979" r="89991">
                            <a14:foregroundMark x1="21984" y1="23707" x2="21984" y2="23707"/>
                            <a14:foregroundMark x1="52132" y1="7953" x2="52132" y2="7953"/>
                            <a14:foregroundMark x1="78168" y1="20290" x2="78168" y2="20290"/>
                            <a14:foregroundMark x1="80889" y1="44270" x2="80889" y2="44270"/>
                            <a14:foregroundMark x1="74751" y1="65497" x2="74751" y2="65497"/>
                            <a14:foregroundMark x1="50076" y1="73057" x2="50076" y2="73057"/>
                            <a14:foregroundMark x1="32930" y1="67554" x2="32930" y2="67554"/>
                            <a14:foregroundMark x1="21984" y1="49078" x2="21984" y2="49078"/>
                            <a14:foregroundMark x1="51436" y1="80587" x2="51436" y2="8058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2533" y="2904425"/>
                <a:ext cx="883831" cy="883831"/>
              </a:xfrm>
              <a:prstGeom prst="rect">
                <a:avLst/>
              </a:prstGeom>
            </p:spPr>
          </p:pic>
        </p:grpSp>
        <p:pic>
          <p:nvPicPr>
            <p:cNvPr id="47" name="그림 46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70" t="41353" r="16532" b="42757"/>
            <a:stretch/>
          </p:blipFill>
          <p:spPr>
            <a:xfrm rot="16200000">
              <a:off x="7738342" y="2955524"/>
              <a:ext cx="286706" cy="376906"/>
            </a:xfrm>
            <a:prstGeom prst="rect">
              <a:avLst/>
            </a:prstGeom>
          </p:spPr>
        </p:pic>
        <p:pic>
          <p:nvPicPr>
            <p:cNvPr id="48" name="그림 47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70" t="41353" r="16532" b="42757"/>
            <a:stretch/>
          </p:blipFill>
          <p:spPr>
            <a:xfrm rot="16200000">
              <a:off x="9381460" y="2955524"/>
              <a:ext cx="286706" cy="376906"/>
            </a:xfrm>
            <a:prstGeom prst="rect">
              <a:avLst/>
            </a:prstGeom>
          </p:spPr>
        </p:pic>
      </p:grpSp>
      <p:sp>
        <p:nvSpPr>
          <p:cNvPr id="21" name="직사각형 20"/>
          <p:cNvSpPr/>
          <p:nvPr/>
        </p:nvSpPr>
        <p:spPr>
          <a:xfrm>
            <a:off x="5964786" y="3972494"/>
            <a:ext cx="5135174" cy="1150569"/>
          </a:xfrm>
          <a:prstGeom prst="rect">
            <a:avLst/>
          </a:prstGeom>
          <a:noFill/>
          <a:ln w="15240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26865" y="5333207"/>
            <a:ext cx="6405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수용체가 각 기관에 존재해 신장 뿐만 아니라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기관에서 </a:t>
            </a:r>
            <a:r>
              <a:rPr lang="ko-KR" altLang="en-US" sz="1200" b="1" u="sng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활성형으로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바뀌어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유전자 전사 작용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필요한것들을 만들어 냄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)”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한다고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밝혀짐에 따라 의학계에서 다양한 연구가 진행 중임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32001" y="4797152"/>
            <a:ext cx="535075" cy="2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7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Kidneys</a:t>
            </a:r>
            <a:endParaRPr lang="ko-KR" altLang="en-US" sz="7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77080" y="4797152"/>
            <a:ext cx="535075" cy="2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7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Lungs</a:t>
            </a:r>
            <a:endParaRPr lang="ko-KR" altLang="en-US" sz="7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236744" y="4797152"/>
            <a:ext cx="535075" cy="2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7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Skin</a:t>
            </a:r>
            <a:endParaRPr lang="ko-KR" altLang="en-US" sz="7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209184" y="4797152"/>
            <a:ext cx="535075" cy="2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7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Ovarian</a:t>
            </a:r>
            <a:endParaRPr lang="ko-KR" altLang="en-US" sz="7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262865" y="4797152"/>
            <a:ext cx="535075" cy="2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7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Brain</a:t>
            </a:r>
            <a:endParaRPr lang="ko-KR" altLang="en-US" sz="7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983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새로운 조명 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27997" y="5742101"/>
            <a:ext cx="8179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뼈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골다공증에 도움이 된다는 연구 외에 여러 기관에 </a:t>
            </a:r>
            <a:r>
              <a:rPr lang="ko-KR" altLang="en-US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수용체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(VDR)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분포되어 있어 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각종 </a:t>
            </a: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질병에 </a:t>
            </a:r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관련 있다는 연구결과들이 입증되기 시작함 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/>
          <a:srcRect l="5619" r="4005"/>
          <a:stretch/>
        </p:blipFill>
        <p:spPr>
          <a:xfrm>
            <a:off x="5794925" y="1082600"/>
            <a:ext cx="4435002" cy="4218605"/>
          </a:xfrm>
          <a:prstGeom prst="rect">
            <a:avLst/>
          </a:prstGeom>
        </p:spPr>
      </p:pic>
      <p:pic>
        <p:nvPicPr>
          <p:cNvPr id="44" name="Picture 2" descr="smartmockups_keo38vpv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04" y="1663742"/>
            <a:ext cx="4608863" cy="384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924" y="1800869"/>
            <a:ext cx="3904974" cy="37606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018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 설명선 5"/>
          <p:cNvSpPr/>
          <p:nvPr/>
        </p:nvSpPr>
        <p:spPr>
          <a:xfrm>
            <a:off x="720620" y="4951539"/>
            <a:ext cx="5873960" cy="1297460"/>
          </a:xfrm>
          <a:prstGeom prst="wedgeRectCallout">
            <a:avLst>
              <a:gd name="adj1" fmla="val 40077"/>
              <a:gd name="adj2" fmla="val 86310"/>
            </a:avLst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새로운 조명 ②</a:t>
            </a:r>
          </a:p>
        </p:txBody>
      </p:sp>
      <p:pic>
        <p:nvPicPr>
          <p:cNvPr id="15" name="Picture 2" descr="https://blogfiles.pstatic.net/20110822_221/drugsales1_13139875183140ANRD_JPEG/%C6%E4%B5%F0%BF%C0%C5%B0%B5%F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39" y="1663399"/>
            <a:ext cx="3673645" cy="398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/>
          <a:srcRect l="3043" t="7296" r="3232" b="5439"/>
          <a:stretch/>
        </p:blipFill>
        <p:spPr>
          <a:xfrm>
            <a:off x="7358192" y="2897619"/>
            <a:ext cx="4138304" cy="11376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2965139" y="1827558"/>
            <a:ext cx="43402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7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미국소아과학회에서는 </a:t>
            </a:r>
            <a:r>
              <a:rPr lang="en-US" altLang="ko-KR" sz="17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7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신생아부터</a:t>
            </a:r>
            <a:r>
              <a:rPr lang="en-US" altLang="ko-KR" sz="17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17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7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반드시 </a:t>
            </a:r>
            <a:r>
              <a:rPr lang="ko-KR" altLang="en-US" sz="170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70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700" dirty="0" err="1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보충제를</a:t>
            </a:r>
            <a:r>
              <a:rPr lang="ko-KR" altLang="en-US" sz="170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섭취할 것을 </a:t>
            </a:r>
            <a:r>
              <a:rPr lang="ko-KR" altLang="en-US" sz="170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권고</a:t>
            </a:r>
            <a:endParaRPr lang="ko-KR" altLang="en-US" sz="170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60" y="1915557"/>
            <a:ext cx="1981823" cy="60183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65660" y="3132545"/>
            <a:ext cx="67317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2008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미국소아과학회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(American Academy of Pediatrics)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신생아에서 </a:t>
            </a:r>
            <a:r>
              <a:rPr lang="en-US" altLang="ko-KR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대까지 </a:t>
            </a:r>
            <a:r>
              <a:rPr lang="ko-KR" altLang="en-US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하루 권장섭취량을 </a:t>
            </a:r>
            <a:r>
              <a:rPr lang="en-US" altLang="ko-KR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200IU</a:t>
            </a:r>
            <a:r>
              <a:rPr lang="ko-KR" altLang="en-US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400IU</a:t>
            </a:r>
            <a:r>
              <a:rPr lang="ko-KR" altLang="en-US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lang="en-US" altLang="ko-KR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늘렸다</a:t>
            </a:r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보스턴에서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열린 미국소아과학회 회의에서 발표된 이 같은 조치는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뼈의 건강 유지만이 아니라 암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당뇨병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심장병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많은 질병 위험을 감소시키는 효과가 있다는 연구결과들이 잇따라 발표된 데 따른 것이다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961323" y="5049510"/>
            <a:ext cx="56332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새로운 권장 섭취량 대상은 모유만 먹거나 모유와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조제유를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함께 먹는 아기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우유를 적게 마시거나 전혀 마시지 않는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아이들이며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이런 아이들이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하루 </a:t>
            </a:r>
            <a:r>
              <a:rPr lang="en-US" altLang="ko-KR" sz="12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400IU</a:t>
            </a:r>
            <a:r>
              <a:rPr lang="ko-KR" altLang="en-US" sz="12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채우려면 비타민</a:t>
            </a:r>
            <a:r>
              <a:rPr lang="en-US" altLang="ko-KR" sz="12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u="sng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보충제를</a:t>
            </a:r>
            <a:r>
              <a:rPr lang="ko-KR" altLang="en-US" sz="1200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먹어야 할 것이다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라고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밝혔다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20620" y="2957032"/>
            <a:ext cx="587396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20620" y="4796938"/>
            <a:ext cx="587396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58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새로운 조명 ③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533252" y="5038925"/>
            <a:ext cx="6248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2011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미국 </a:t>
            </a:r>
            <a:r>
              <a:rPr lang="ko-KR" altLang="en-US" sz="1200" b="1" u="sng" dirty="0" err="1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내분비학회</a:t>
            </a:r>
            <a:r>
              <a:rPr lang="ko-KR" altLang="en-US" sz="12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전문가들은 </a:t>
            </a:r>
            <a:r>
              <a:rPr lang="ko-KR" altLang="en-US" sz="12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부족의 진단</a:t>
            </a:r>
            <a:r>
              <a:rPr lang="en-US" altLang="ko-KR" sz="12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 </a:t>
            </a:r>
            <a:r>
              <a:rPr lang="ko-KR" altLang="en-US" sz="12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예방과 </a:t>
            </a:r>
            <a:r>
              <a:rPr lang="ko-KR" altLang="en-US" sz="12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관련된 </a:t>
            </a:r>
            <a:endParaRPr lang="en-US" altLang="ko-KR" sz="1200" b="1" u="sng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새로운 </a:t>
            </a:r>
            <a:r>
              <a:rPr lang="ko-KR" altLang="en-US" sz="120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가이드라인을 제시하였다</a:t>
            </a:r>
            <a:r>
              <a:rPr lang="en-US" altLang="ko-KR" sz="1200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최소권장량을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19-70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세는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600IU,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70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 이상은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800IU, 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임신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∙수유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중인 여성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600IU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권고하고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뼈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골다공증 질환 외에도 다양한 질병의 치료 및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예방에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효능이 있다고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강조하였다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12246" y="1425809"/>
            <a:ext cx="4085204" cy="4807057"/>
            <a:chOff x="1337370" y="2180026"/>
            <a:chExt cx="3545790" cy="4172329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1" t="1794" r="4954" b="2696"/>
            <a:stretch/>
          </p:blipFill>
          <p:spPr>
            <a:xfrm>
              <a:off x="1337370" y="2180026"/>
              <a:ext cx="3545790" cy="4172329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4"/>
            <a:srcRect l="12542"/>
            <a:stretch/>
          </p:blipFill>
          <p:spPr>
            <a:xfrm rot="20690860">
              <a:off x="1849153" y="2452487"/>
              <a:ext cx="2501380" cy="3487431"/>
            </a:xfrm>
            <a:prstGeom prst="rect">
              <a:avLst/>
            </a:prstGeom>
          </p:spPr>
        </p:pic>
      </p:grp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l="2264" r="4604"/>
          <a:stretch/>
        </p:blipFill>
        <p:spPr>
          <a:xfrm>
            <a:off x="5533253" y="1265627"/>
            <a:ext cx="4721425" cy="357814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0265131" y="2927487"/>
            <a:ext cx="1294898" cy="526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304406" y="2975443"/>
            <a:ext cx="1271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 </a:t>
            </a:r>
            <a:endParaRPr lang="en-US" altLang="ko-KR" sz="12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위험을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지닌 자 </a:t>
            </a:r>
          </a:p>
        </p:txBody>
      </p:sp>
      <p:sp>
        <p:nvSpPr>
          <p:cNvPr id="4" name="오른쪽 화살표 3"/>
          <p:cNvSpPr/>
          <p:nvPr/>
        </p:nvSpPr>
        <p:spPr>
          <a:xfrm rot="10800000">
            <a:off x="9881694" y="3017388"/>
            <a:ext cx="491377" cy="29361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95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①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572188" y="5805912"/>
            <a:ext cx="6184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비만도 수치가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씩 증가할 때마다 </a:t>
            </a:r>
            <a:r>
              <a:rPr lang="ko-KR" altLang="en-US" sz="16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6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수치가 </a:t>
            </a:r>
            <a:r>
              <a:rPr lang="en-US" altLang="ko-KR" sz="16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1.15%</a:t>
            </a:r>
            <a:r>
              <a:rPr lang="ko-KR" altLang="en-US" sz="160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감소</a:t>
            </a:r>
            <a:endParaRPr lang="en-US" altLang="ko-KR" sz="1600" b="1" u="sng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56108" y="2111539"/>
            <a:ext cx="4591178" cy="4032927"/>
            <a:chOff x="943931" y="2060006"/>
            <a:chExt cx="4906839" cy="4341331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931" y="2060006"/>
              <a:ext cx="4871671" cy="2420467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22" y="4504797"/>
              <a:ext cx="4776748" cy="1896540"/>
            </a:xfrm>
            <a:prstGeom prst="rect">
              <a:avLst/>
            </a:prstGeom>
          </p:spPr>
        </p:pic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5696" y="1850711"/>
            <a:ext cx="4969445" cy="37463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8307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비만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429695" y="3974630"/>
            <a:ext cx="1923671" cy="369332"/>
          </a:xfrm>
          <a:prstGeom prst="rect">
            <a:avLst/>
          </a:prstGeom>
          <a:solidFill>
            <a:srgbClr val="FF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345587" y="3974630"/>
            <a:ext cx="21948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몸무게↑ 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↓ 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잉크 3"/>
              <p14:cNvContentPartPr/>
              <p14:nvPr/>
            </p14:nvContentPartPr>
            <p14:xfrm>
              <a:off x="11307492" y="5508912"/>
              <a:ext cx="353986" cy="297000"/>
            </p14:xfrm>
          </p:contentPart>
        </mc:Choice>
        <mc:Fallback xmlns="">
          <p:pic>
            <p:nvPicPr>
              <p:cNvPr id="4" name="잉크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97769" y="5495608"/>
                <a:ext cx="373792" cy="32972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68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5648321" y="6245144"/>
            <a:ext cx="1753966" cy="85987"/>
          </a:xfrm>
          <a:prstGeom prst="rect">
            <a:avLst/>
          </a:prstGeom>
          <a:solidFill>
            <a:srgbClr val="FF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866430" y="6046521"/>
            <a:ext cx="2750804" cy="75605"/>
          </a:xfrm>
          <a:prstGeom prst="rect">
            <a:avLst/>
          </a:prstGeom>
          <a:solidFill>
            <a:srgbClr val="FF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611924" y="5173430"/>
            <a:ext cx="6096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비만한 쥐의 뇌 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시상하부로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28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동안 주입하고 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대조군과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비교함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투입군은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대조군에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비해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배를 먹지 않았으며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28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일만에 체중이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24%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감소함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반해 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대조군은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체중이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전혀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변하지 않음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뇌의 시상하부가 체중을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조절하고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혈당을 감소시키는데 뇌의 시상하부에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작용하는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수용체가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존재한다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시상하부에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투입함으로서 체중이 감소되고 </a:t>
            </a: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혈당이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감소된다는 사실이 밝혀짐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①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611924" y="4851555"/>
            <a:ext cx="57907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연구결과</a:t>
            </a:r>
            <a:endParaRPr lang="ko-KR" altLang="en-US" sz="12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24" y="2172802"/>
            <a:ext cx="3815860" cy="405325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13" y="2115778"/>
            <a:ext cx="4084426" cy="433985"/>
          </a:xfrm>
          <a:prstGeom prst="rect">
            <a:avLst/>
          </a:prstGeom>
          <a:ln w="3175" cap="sq">
            <a:noFill/>
            <a:prstDash val="solid"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/>
          <a:srcRect l="699" r="1217" b="1666"/>
          <a:stretch/>
        </p:blipFill>
        <p:spPr>
          <a:xfrm>
            <a:off x="6577042" y="2289749"/>
            <a:ext cx="3614581" cy="226598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68307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비만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97627" y="1450690"/>
            <a:ext cx="40945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뇌를 통해 </a:t>
            </a:r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체중 감소 </a:t>
            </a:r>
            <a:r>
              <a: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혈당 </a:t>
            </a: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조절</a:t>
            </a:r>
            <a:endParaRPr lang="en-US" altLang="ko-KR" sz="15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6240016" y="5008003"/>
            <a:ext cx="508401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611924" y="1843271"/>
            <a:ext cx="571210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611924" y="1356293"/>
            <a:ext cx="571210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36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②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9865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당뇨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82406" y="5450194"/>
            <a:ext cx="4094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인슐린 저항성을 줄여주는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AMPK 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효소에</a:t>
            </a:r>
            <a:endParaRPr lang="en-US" altLang="ko-KR" sz="14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관여 하는 것으로 밝혀짐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277507" y="2958070"/>
            <a:ext cx="3362813" cy="3446606"/>
            <a:chOff x="840924" y="2830407"/>
            <a:chExt cx="3814357" cy="4170786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/>
            <a:srcRect r="3191"/>
            <a:stretch/>
          </p:blipFill>
          <p:spPr>
            <a:xfrm>
              <a:off x="1987736" y="3593165"/>
              <a:ext cx="2667545" cy="34080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0924" y="2830407"/>
              <a:ext cx="3008058" cy="38384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3" name="TextBox 32"/>
          <p:cNvSpPr txBox="1"/>
          <p:nvPr/>
        </p:nvSpPr>
        <p:spPr>
          <a:xfrm>
            <a:off x="158921" y="2057890"/>
            <a:ext cx="534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2007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핀란드 헬싱키 국립보건 연구원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천여 명 추적 분석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217736" y="2395445"/>
            <a:ext cx="2742646" cy="244809"/>
          </a:xfrm>
          <a:prstGeom prst="rect">
            <a:avLst/>
          </a:prstGeom>
          <a:solidFill>
            <a:srgbClr val="F09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농도↑ 당뇨병 위험</a:t>
            </a:r>
            <a:r>
              <a:rPr lang="en-US" altLang="ko-KR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↓ 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038" y="2118994"/>
            <a:ext cx="5503985" cy="30959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69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93197" y="1500907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당뇨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3362" y="1982207"/>
            <a:ext cx="501333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 세포와 실험 쥐 모델을 이용한 연구를 통해 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</a:t>
            </a:r>
            <a:endParaRPr lang="en-US" altLang="ko-KR" sz="14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7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손상된 베타세포 치료에 유용한 것으로 증명됨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l="10101" t="6432" r="6125" b="25233"/>
          <a:stretch/>
        </p:blipFill>
        <p:spPr>
          <a:xfrm>
            <a:off x="1417317" y="2733746"/>
            <a:ext cx="4070409" cy="19269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975" y="5029137"/>
            <a:ext cx="6375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동물 모델에서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활성을 강화시켜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형 당뇨병 진행을 억제함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왼쪽은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당뇨병을 가진 쥐의 췌장에 있는 손상된 인슐린 양성 베타세포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빨간색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오른쪽은 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활성제와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BRD9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억제제를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병용 투여해 베타세포가 보호되고 있는 모습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440" y="4379813"/>
            <a:ext cx="923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대조군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58430" y="4360613"/>
            <a:ext cx="2896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투여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/>
          <a:srcRect t="1265" b="3648"/>
          <a:stretch/>
        </p:blipFill>
        <p:spPr>
          <a:xfrm>
            <a:off x="6464273" y="1500907"/>
            <a:ext cx="4509911" cy="482017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375597" y="5473801"/>
            <a:ext cx="5328953" cy="44063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59600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당뇨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18309" y="1495211"/>
            <a:ext cx="5285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2013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년도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서울 의대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하버드 의대 공동발표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 임상실험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78" y="2319162"/>
            <a:ext cx="4255757" cy="262540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18309" y="2509351"/>
            <a:ext cx="18477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농도 </a:t>
            </a: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10ng/mL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18309" y="3807251"/>
            <a:ext cx="18477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농도 </a:t>
            </a: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20ng/mL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endParaRPr lang="en-US" altLang="ko-KR" sz="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8309" y="2963591"/>
            <a:ext cx="19429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농도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10-19ng/mL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97841" y="4723418"/>
            <a:ext cx="443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혈중 정상 농도 </a:t>
            </a:r>
            <a:r>
              <a:rPr lang="en-US" altLang="ko-KR" sz="11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 ng/mL </a:t>
            </a:r>
            <a:r>
              <a:rPr lang="ko-KR" altLang="en-US" sz="11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 기준으로 분류함 </a:t>
            </a:r>
            <a:endParaRPr lang="ko-KR" altLang="en-US" sz="11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797649"/>
              </p:ext>
            </p:extLst>
          </p:nvPr>
        </p:nvGraphicFramePr>
        <p:xfrm>
          <a:off x="6569048" y="2408435"/>
          <a:ext cx="4682425" cy="223017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863730">
                  <a:extLst>
                    <a:ext uri="{9D8B030D-6E8A-4147-A177-3AD203B41FA5}">
                      <a16:colId xmlns:a16="http://schemas.microsoft.com/office/drawing/2014/main" val="1486991280"/>
                    </a:ext>
                  </a:extLst>
                </a:gridCol>
                <a:gridCol w="939565">
                  <a:extLst>
                    <a:ext uri="{9D8B030D-6E8A-4147-A177-3AD203B41FA5}">
                      <a16:colId xmlns:a16="http://schemas.microsoft.com/office/drawing/2014/main" val="3240244798"/>
                    </a:ext>
                  </a:extLst>
                </a:gridCol>
                <a:gridCol w="939565">
                  <a:extLst>
                    <a:ext uri="{9D8B030D-6E8A-4147-A177-3AD203B41FA5}">
                      <a16:colId xmlns:a16="http://schemas.microsoft.com/office/drawing/2014/main" val="1409107495"/>
                    </a:ext>
                  </a:extLst>
                </a:gridCol>
                <a:gridCol w="939565">
                  <a:extLst>
                    <a:ext uri="{9D8B030D-6E8A-4147-A177-3AD203B41FA5}">
                      <a16:colId xmlns:a16="http://schemas.microsoft.com/office/drawing/2014/main" val="1486707327"/>
                    </a:ext>
                  </a:extLst>
                </a:gridCol>
              </a:tblGrid>
              <a:tr h="4034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25(OH)D ng/mL </a:t>
                      </a:r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 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>
                    <a:solidFill>
                      <a:srgbClr val="F094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>
                    <a:solidFill>
                      <a:srgbClr val="F094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20~10</a:t>
                      </a:r>
                      <a:endParaRPr lang="en-US" altLang="ko-KR" sz="9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>
                    <a:solidFill>
                      <a:srgbClr val="F094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 </a:t>
                      </a:r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이하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>
                    <a:solidFill>
                      <a:srgbClr val="F094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556163"/>
                  </a:ext>
                </a:extLst>
              </a:tr>
              <a:tr h="29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 </a:t>
                      </a:r>
                      <a:r>
                        <a:rPr lang="en-US" altLang="ko-KR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3.22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extLst>
                  <a:ext uri="{0D108BD9-81ED-4DB2-BD59-A6C34878D82A}">
                    <a16:rowId xmlns:a16="http://schemas.microsoft.com/office/drawing/2014/main" val="975659199"/>
                  </a:ext>
                </a:extLst>
              </a:tr>
              <a:tr h="29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 </a:t>
                      </a:r>
                      <a:r>
                        <a:rPr lang="en-US" altLang="ko-KR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extLst>
                  <a:ext uri="{0D108BD9-81ED-4DB2-BD59-A6C34878D82A}">
                    <a16:rowId xmlns:a16="http://schemas.microsoft.com/office/drawing/2014/main" val="1952960089"/>
                  </a:ext>
                </a:extLst>
              </a:tr>
              <a:tr h="29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 </a:t>
                      </a:r>
                      <a:r>
                        <a:rPr lang="en-US" altLang="ko-KR" sz="9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3.23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extLst>
                  <a:ext uri="{0D108BD9-81ED-4DB2-BD59-A6C34878D82A}">
                    <a16:rowId xmlns:a16="http://schemas.microsoft.com/office/drawing/2014/main" val="1017252091"/>
                  </a:ext>
                </a:extLst>
              </a:tr>
              <a:tr h="95259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*</a:t>
                      </a:r>
                      <a:r>
                        <a:rPr lang="en-US" altLang="ko-KR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MV  :  </a:t>
                      </a:r>
                      <a:r>
                        <a:rPr lang="ko-KR" altLang="en-US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나이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성별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담배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음주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식이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운동 등 생활습관 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고혈압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800" u="none" strike="noStrike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고지혈증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모델 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: MV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고려</a:t>
                      </a:r>
                      <a:b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모델 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: MV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와 </a:t>
                      </a:r>
                      <a:r>
                        <a:rPr lang="ko-KR" altLang="en-US" sz="800" u="none" strike="noStrike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비만도만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고려</a:t>
                      </a:r>
                      <a:b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8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모델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: MV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와 비만도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인슐린 내성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(IR)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 인슐린 분비 속도</a:t>
                      </a:r>
                      <a:r>
                        <a:rPr lang="en-US" altLang="ko-KR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(IGI)</a:t>
                      </a:r>
                      <a:r>
                        <a:rPr lang="ko-KR" altLang="en-US" sz="8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고려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26" marR="6126" marT="6126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63217"/>
                  </a:ext>
                </a:extLst>
              </a:tr>
            </a:tbl>
          </a:graphicData>
        </a:graphic>
      </p:graphicFrame>
      <p:cxnSp>
        <p:nvCxnSpPr>
          <p:cNvPr id="3" name="직선 화살표 연결선 2"/>
          <p:cNvCxnSpPr/>
          <p:nvPr/>
        </p:nvCxnSpPr>
        <p:spPr>
          <a:xfrm>
            <a:off x="4305550" y="2597865"/>
            <a:ext cx="327005" cy="0"/>
          </a:xfrm>
          <a:prstGeom prst="straightConnector1">
            <a:avLst/>
          </a:prstGeom>
          <a:ln>
            <a:solidFill>
              <a:srgbClr val="F094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4305550" y="3058092"/>
            <a:ext cx="327005" cy="0"/>
          </a:xfrm>
          <a:prstGeom prst="straightConnector1">
            <a:avLst/>
          </a:prstGeom>
          <a:ln>
            <a:solidFill>
              <a:srgbClr val="F094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4305550" y="3911936"/>
            <a:ext cx="327005" cy="0"/>
          </a:xfrm>
          <a:prstGeom prst="straightConnector1">
            <a:avLst/>
          </a:prstGeom>
          <a:ln>
            <a:solidFill>
              <a:srgbClr val="F094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6353" y="5129602"/>
            <a:ext cx="47764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b="1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b="1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혈중농도가 낮은 사람 일 수록 </a:t>
            </a:r>
            <a:r>
              <a:rPr lang="en-US" altLang="ko-KR" sz="1000" b="1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b="1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형 당뇨병 발병률이 높아짐</a:t>
            </a:r>
            <a:r>
              <a:rPr lang="en-US" altLang="ko-KR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비만이나 고혈압</a:t>
            </a:r>
            <a:r>
              <a:rPr lang="en-US" altLang="ko-KR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err="1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당뇨병 유발인자가 전혀 없더라도 </a:t>
            </a:r>
            <a:endParaRPr lang="en-US" altLang="ko-KR" sz="1000" dirty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0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농도가 낮으면 </a:t>
            </a:r>
            <a:r>
              <a:rPr lang="en-US" altLang="ko-KR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형 당뇨병을 유발할 수 있음이 입증됨</a:t>
            </a:r>
            <a:r>
              <a:rPr lang="en-US" altLang="ko-KR" sz="10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26535" y="5504081"/>
            <a:ext cx="5380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낮았을 때 </a:t>
            </a:r>
            <a:r>
              <a:rPr lang="en-US" altLang="ko-KR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후 당뇨병 발병률 </a:t>
            </a:r>
            <a:r>
              <a:rPr lang="en-US" altLang="ko-KR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3.2</a:t>
            </a:r>
            <a:r>
              <a:rPr lang="ko-KR" altLang="en-US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증가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111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5975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고혈압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27902" y="2061379"/>
            <a:ext cx="4490674" cy="3123578"/>
            <a:chOff x="1186998" y="3024224"/>
            <a:chExt cx="4490674" cy="3123578"/>
          </a:xfrm>
        </p:grpSpPr>
        <p:grpSp>
          <p:nvGrpSpPr>
            <p:cNvPr id="4" name="그룹 3"/>
            <p:cNvGrpSpPr/>
            <p:nvPr/>
          </p:nvGrpSpPr>
          <p:grpSpPr>
            <a:xfrm>
              <a:off x="1186998" y="3024224"/>
              <a:ext cx="4490674" cy="3123578"/>
              <a:chOff x="1101289" y="3143802"/>
              <a:chExt cx="4490674" cy="3123578"/>
            </a:xfrm>
          </p:grpSpPr>
          <p:pic>
            <p:nvPicPr>
              <p:cNvPr id="40" name="그림 39"/>
              <p:cNvPicPr>
                <a:picLocks noChangeAspect="1"/>
              </p:cNvPicPr>
              <p:nvPr/>
            </p:nvPicPr>
            <p:blipFill rotWithShape="1">
              <a:blip r:embed="rId3"/>
              <a:srcRect l="990"/>
              <a:stretch/>
            </p:blipFill>
            <p:spPr>
              <a:xfrm>
                <a:off x="1101289" y="3143802"/>
                <a:ext cx="4490674" cy="312357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noFill/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</p:spPr>
          </p:pic>
          <p:sp>
            <p:nvSpPr>
              <p:cNvPr id="41" name="직사각형 40"/>
              <p:cNvSpPr/>
              <p:nvPr/>
            </p:nvSpPr>
            <p:spPr>
              <a:xfrm>
                <a:off x="1236266" y="5584720"/>
                <a:ext cx="3563391" cy="5534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100" b="1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비타민 </a:t>
                </a:r>
                <a:r>
                  <a:rPr lang="en-US" altLang="ko-KR" sz="1100" b="1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D</a:t>
                </a:r>
                <a:r>
                  <a:rPr lang="ko-KR" altLang="en-US" sz="1100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의 </a:t>
                </a:r>
                <a:r>
                  <a:rPr lang="ko-KR" altLang="en-US" sz="1100" b="1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역할</a:t>
                </a:r>
                <a:endParaRPr lang="en-US" altLang="ko-KR" sz="1100" b="1" dirty="0" smtClean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endParaRPr>
              </a:p>
              <a:p>
                <a:r>
                  <a:rPr lang="en-US" altLang="ko-KR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Renin</a:t>
                </a:r>
                <a:r>
                  <a:rPr lang="ko-KR" altLang="en-US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과 </a:t>
                </a:r>
                <a:r>
                  <a:rPr lang="en-US" altLang="ko-KR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Angiotensin II</a:t>
                </a:r>
                <a:r>
                  <a:rPr lang="ko-KR" altLang="en-US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를 억제</a:t>
                </a:r>
                <a:r>
                  <a:rPr lang="en-US" altLang="ko-KR" sz="90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 </a:t>
                </a:r>
                <a:r>
                  <a:rPr lang="ko-KR" altLang="en-US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 혈관 탄력성 유지</a:t>
                </a:r>
                <a:r>
                  <a:rPr lang="en-US" altLang="ko-KR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, </a:t>
                </a:r>
              </a:p>
              <a:p>
                <a:r>
                  <a:rPr lang="ko-KR" altLang="en-US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혈관 확장 인자 분비 </a:t>
                </a:r>
                <a:r>
                  <a:rPr lang="en-US" altLang="ko-KR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 </a:t>
                </a:r>
                <a:r>
                  <a:rPr lang="ko-KR" altLang="en-US" sz="9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혈압상승 억제 </a:t>
                </a:r>
                <a:endPara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44" name="직선 화살표 연결선 43"/>
              <p:cNvCxnSpPr>
                <a:stCxn id="47" idx="7"/>
              </p:cNvCxnSpPr>
              <p:nvPr/>
            </p:nvCxnSpPr>
            <p:spPr>
              <a:xfrm flipV="1">
                <a:off x="2246141" y="3623953"/>
                <a:ext cx="1181682" cy="13021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>
                <a:stCxn id="43" idx="0"/>
              </p:cNvCxnSpPr>
              <p:nvPr/>
            </p:nvCxnSpPr>
            <p:spPr>
              <a:xfrm flipH="1" flipV="1">
                <a:off x="3559780" y="3623953"/>
                <a:ext cx="412842" cy="6135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2927998" y="3268682"/>
                <a:ext cx="1122161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혈압상승인자</a:t>
                </a:r>
                <a:endPara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43" name="타원 42"/>
            <p:cNvSpPr/>
            <p:nvPr/>
          </p:nvSpPr>
          <p:spPr>
            <a:xfrm>
              <a:off x="3690259" y="4117945"/>
              <a:ext cx="736144" cy="55601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1703512" y="4725144"/>
              <a:ext cx="736144" cy="55601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15" name="표 14"/>
          <p:cNvGraphicFramePr>
            <a:graphicFrameLocks noGrp="1"/>
          </p:cNvGraphicFramePr>
          <p:nvPr>
            <p:extLst/>
          </p:nvPr>
        </p:nvGraphicFramePr>
        <p:xfrm>
          <a:off x="1532708" y="5397793"/>
          <a:ext cx="3088504" cy="9074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44252">
                  <a:extLst>
                    <a:ext uri="{9D8B030D-6E8A-4147-A177-3AD203B41FA5}">
                      <a16:colId xmlns:a16="http://schemas.microsoft.com/office/drawing/2014/main" val="2256748254"/>
                    </a:ext>
                  </a:extLst>
                </a:gridCol>
                <a:gridCol w="1544252">
                  <a:extLst>
                    <a:ext uri="{9D8B030D-6E8A-4147-A177-3AD203B41FA5}">
                      <a16:colId xmlns:a16="http://schemas.microsoft.com/office/drawing/2014/main" val="2634161169"/>
                    </a:ext>
                  </a:extLst>
                </a:gridCol>
              </a:tblGrid>
              <a:tr h="234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 농도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혈압 저하 비교치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371415"/>
                  </a:ext>
                </a:extLst>
              </a:tr>
              <a:tr h="3231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ng/mL </a:t>
                      </a:r>
                      <a:r>
                        <a:rPr lang="ko-KR" altLang="en-US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사람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734817"/>
                  </a:ext>
                </a:extLst>
              </a:tr>
              <a:tr h="3404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15 ng/mL </a:t>
                      </a:r>
                      <a:r>
                        <a:rPr lang="ko-KR" altLang="en-US" sz="1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사람</a:t>
                      </a:r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0945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2.67</a:t>
                      </a:r>
                      <a:endParaRPr lang="ko-KR" altLang="en-US" sz="1400" b="1" dirty="0">
                        <a:solidFill>
                          <a:srgbClr val="F09456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8197330"/>
                  </a:ext>
                </a:extLst>
              </a:tr>
            </a:tbl>
          </a:graphicData>
        </a:graphic>
      </p:graphicFrame>
      <p:cxnSp>
        <p:nvCxnSpPr>
          <p:cNvPr id="21" name="직선 화살표 연결선 20"/>
          <p:cNvCxnSpPr/>
          <p:nvPr/>
        </p:nvCxnSpPr>
        <p:spPr>
          <a:xfrm>
            <a:off x="4159821" y="6134352"/>
            <a:ext cx="6422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808170" y="5888130"/>
            <a:ext cx="2817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비타민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농도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↓ </a:t>
            </a:r>
          </a:p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고혈압 발생률이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2.67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 높음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/>
          <a:srcRect r="2977" b="2549"/>
          <a:stretch/>
        </p:blipFill>
        <p:spPr>
          <a:xfrm>
            <a:off x="7669095" y="2134342"/>
            <a:ext cx="3131688" cy="2901471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910171" y="1538093"/>
            <a:ext cx="450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영국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옥스퍼드 의대 포함 학교 협동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발표내용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51471" y="5642225"/>
            <a:ext cx="450072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고혈압 발생의 원인은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만여명 대상 검사 결과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600"/>
              </a:lnSpc>
            </a:pPr>
            <a:r>
              <a:rPr lang="ko-KR" altLang="en-US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10% 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증가하면 고혈압 발생위험이 </a:t>
            </a:r>
            <a:r>
              <a:rPr lang="en-US" altLang="ko-KR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8% </a:t>
            </a:r>
            <a:r>
              <a:rPr lang="ko-KR" altLang="en-US" sz="12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감소</a:t>
            </a:r>
            <a:endParaRPr lang="en-US" altLang="ko-KR" sz="1200" b="1" u="sng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6997700" y="1457488"/>
            <a:ext cx="0" cy="489230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7" name="잉크 66"/>
              <p14:cNvContentPartPr/>
              <p14:nvPr/>
            </p14:nvContentPartPr>
            <p14:xfrm>
              <a:off x="11358728" y="5856459"/>
              <a:ext cx="293465" cy="246222"/>
            </p14:xfrm>
          </p:contentPart>
        </mc:Choice>
        <mc:Fallback xmlns="">
          <p:pic>
            <p:nvPicPr>
              <p:cNvPr id="67" name="잉크 6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49006" y="5842760"/>
                <a:ext cx="313269" cy="279388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678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476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</a:t>
            </a:r>
            <a:r>
              <a:rPr lang="ko-KR" altLang="en-US" sz="1600" b="1" dirty="0" err="1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5511800" y="1457488"/>
            <a:ext cx="0" cy="489230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t="4022" r="2176"/>
          <a:stretch/>
        </p:blipFill>
        <p:spPr>
          <a:xfrm>
            <a:off x="352086" y="3410372"/>
            <a:ext cx="4896921" cy="276823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33902" y="6525060"/>
            <a:ext cx="35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Atherosclerosis 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215 (2011) Atherosclerosis journal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4307" y="2489322"/>
            <a:ext cx="45688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치료제로 가장 많이 쓰이는 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Statin(</a:t>
            </a:r>
            <a:r>
              <a:rPr lang="ko-KR" altLang="en-US" sz="11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스타틴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계열의</a:t>
            </a:r>
            <a:endParaRPr lang="en-US" altLang="ko-KR" sz="11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약들은 근육을 파괴시켜 초기에는 근육통을 일으키며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심해지면 신장병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신부전증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여러 증상을 유발하여 사망하게 함 </a:t>
            </a:r>
            <a:endParaRPr lang="ko-KR" altLang="en-US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6617" y="2159556"/>
            <a:ext cx="36442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치료제의 대표적인 부작용  </a:t>
            </a:r>
            <a:endParaRPr lang="en-US" altLang="ko-KR" sz="13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065949"/>
              </p:ext>
            </p:extLst>
          </p:nvPr>
        </p:nvGraphicFramePr>
        <p:xfrm>
          <a:off x="6002090" y="1823252"/>
          <a:ext cx="5465033" cy="89358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289120">
                  <a:extLst>
                    <a:ext uri="{9D8B030D-6E8A-4147-A177-3AD203B41FA5}">
                      <a16:colId xmlns:a16="http://schemas.microsoft.com/office/drawing/2014/main" val="2542672812"/>
                    </a:ext>
                  </a:extLst>
                </a:gridCol>
                <a:gridCol w="1855045">
                  <a:extLst>
                    <a:ext uri="{9D8B030D-6E8A-4147-A177-3AD203B41FA5}">
                      <a16:colId xmlns:a16="http://schemas.microsoft.com/office/drawing/2014/main" val="754671502"/>
                    </a:ext>
                  </a:extLst>
                </a:gridCol>
                <a:gridCol w="1320868">
                  <a:extLst>
                    <a:ext uri="{9D8B030D-6E8A-4147-A177-3AD203B41FA5}">
                      <a16:colId xmlns:a16="http://schemas.microsoft.com/office/drawing/2014/main" val="4200639230"/>
                    </a:ext>
                  </a:extLst>
                </a:gridCol>
              </a:tblGrid>
              <a:tr h="28893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Statin </a:t>
                      </a:r>
                      <a:r>
                        <a:rPr lang="ko-KR" altLang="en-US" sz="10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 근육질환 발생률 </a:t>
                      </a:r>
                      <a:endParaRPr lang="ko-KR" altLang="en-US" sz="10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0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b="1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 농도</a:t>
                      </a:r>
                      <a:r>
                        <a:rPr lang="en-US" altLang="ko-KR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(ng/mL)</a:t>
                      </a:r>
                      <a:endParaRPr lang="en-US" altLang="ko-KR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226874"/>
                  </a:ext>
                </a:extLst>
              </a:tr>
              <a:tr h="3282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  <a:r>
                        <a:rPr lang="ko-KR" altLang="en-US" sz="10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이하인 사람</a:t>
                      </a:r>
                      <a:endParaRPr lang="ko-KR" altLang="en-US" sz="10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</a:t>
                      </a:r>
                      <a:r>
                        <a:rPr lang="ko-KR" altLang="en-US" sz="10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사람</a:t>
                      </a:r>
                      <a:endParaRPr lang="ko-KR" altLang="en-US" sz="10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08418914"/>
                  </a:ext>
                </a:extLst>
              </a:tr>
              <a:tr h="276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62.10%</a:t>
                      </a:r>
                      <a:endParaRPr lang="en-US" altLang="ko-KR" sz="10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1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17.60%</a:t>
                      </a:r>
                      <a:endParaRPr lang="en-US" altLang="ko-KR" sz="11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28401983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5931262" y="1472916"/>
            <a:ext cx="32707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비타민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근육통 감소 </a:t>
            </a:r>
            <a:endParaRPr lang="ko-KR" altLang="en-US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5876" y="3153877"/>
            <a:ext cx="626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고지혈증약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스타틴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약효를 높임</a:t>
            </a:r>
            <a:endParaRPr lang="ko-KR" altLang="en-US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066730"/>
              </p:ext>
            </p:extLst>
          </p:nvPr>
        </p:nvGraphicFramePr>
        <p:xfrm>
          <a:off x="6002090" y="3672954"/>
          <a:ext cx="5470891" cy="92725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123793">
                  <a:extLst>
                    <a:ext uri="{9D8B030D-6E8A-4147-A177-3AD203B41FA5}">
                      <a16:colId xmlns:a16="http://schemas.microsoft.com/office/drawing/2014/main" val="476015659"/>
                    </a:ext>
                  </a:extLst>
                </a:gridCol>
                <a:gridCol w="1712756">
                  <a:extLst>
                    <a:ext uri="{9D8B030D-6E8A-4147-A177-3AD203B41FA5}">
                      <a16:colId xmlns:a16="http://schemas.microsoft.com/office/drawing/2014/main" val="1304401698"/>
                    </a:ext>
                  </a:extLst>
                </a:gridCol>
                <a:gridCol w="1634342">
                  <a:extLst>
                    <a:ext uri="{9D8B030D-6E8A-4147-A177-3AD203B41FA5}">
                      <a16:colId xmlns:a16="http://schemas.microsoft.com/office/drawing/2014/main" val="1883677358"/>
                    </a:ext>
                  </a:extLst>
                </a:gridCol>
              </a:tblGrid>
              <a:tr h="326695"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ko-KR" alt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u="none" strike="noStrike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혈중농도</a:t>
                      </a:r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(ng/mL)</a:t>
                      </a:r>
                      <a:endParaRPr lang="en-US" altLang="ko-KR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ko-KR" alt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병용 안함</a:t>
                      </a:r>
                      <a:endParaRPr lang="ko-KR" alt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ko-KR" altLang="en-US" sz="1000" b="1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b="1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en-US" altLang="ko-KR" sz="1000" b="1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 IU  </a:t>
                      </a:r>
                      <a:r>
                        <a:rPr lang="ko-KR" altLang="en-US" sz="1000" b="1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병용</a:t>
                      </a:r>
                      <a:endParaRPr lang="ko-KR" altLang="en-US" sz="1000" b="1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94460873"/>
                  </a:ext>
                </a:extLst>
              </a:tr>
              <a:tr h="312491"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Total Cholesterol (</a:t>
                      </a:r>
                      <a:r>
                        <a:rPr lang="en-US" sz="1000" u="none" strike="noStrike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mlg</a:t>
                      </a:r>
                      <a:r>
                        <a:rPr 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/dl)</a:t>
                      </a:r>
                      <a:endParaRPr 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169</a:t>
                      </a:r>
                      <a:endParaRPr lang="en-US" altLang="ko-KR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altLang="ko-KR" sz="1000" b="1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  <a:endParaRPr lang="en-US" altLang="ko-KR" sz="1000" b="1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9764448"/>
                  </a:ext>
                </a:extLst>
              </a:tr>
              <a:tr h="288064"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LDL Cholesterol (</a:t>
                      </a:r>
                      <a:r>
                        <a:rPr lang="en-US" sz="1000" u="none" strike="noStrike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mlg</a:t>
                      </a:r>
                      <a:r>
                        <a:rPr 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/dl)</a:t>
                      </a:r>
                      <a:endParaRPr 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1" hangingPunct="1"/>
                      <a:r>
                        <a:rPr lang="en-US" altLang="ko-KR" sz="1000" b="1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1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98078298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6071940" y="3410372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Atorvastatin 45 mg/day </a:t>
            </a:r>
            <a:r>
              <a:rPr lang="ko-KR" altLang="en-US" sz="900" dirty="0" err="1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투약자</a:t>
            </a:r>
            <a:endParaRPr lang="ko-KR" altLang="en-US" sz="9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31262" y="5045276"/>
            <a:ext cx="626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결핍일 수록 중성 지질이 높음 </a:t>
            </a: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595955"/>
              </p:ext>
            </p:extLst>
          </p:nvPr>
        </p:nvGraphicFramePr>
        <p:xfrm>
          <a:off x="6002090" y="5402962"/>
          <a:ext cx="5449646" cy="821037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274634">
                  <a:extLst>
                    <a:ext uri="{9D8B030D-6E8A-4147-A177-3AD203B41FA5}">
                      <a16:colId xmlns:a16="http://schemas.microsoft.com/office/drawing/2014/main" val="2419690521"/>
                    </a:ext>
                  </a:extLst>
                </a:gridCol>
                <a:gridCol w="1687021">
                  <a:extLst>
                    <a:ext uri="{9D8B030D-6E8A-4147-A177-3AD203B41FA5}">
                      <a16:colId xmlns:a16="http://schemas.microsoft.com/office/drawing/2014/main" val="1254118545"/>
                    </a:ext>
                  </a:extLst>
                </a:gridCol>
                <a:gridCol w="1487991">
                  <a:extLst>
                    <a:ext uri="{9D8B030D-6E8A-4147-A177-3AD203B41FA5}">
                      <a16:colId xmlns:a16="http://schemas.microsoft.com/office/drawing/2014/main" val="3742317400"/>
                    </a:ext>
                  </a:extLst>
                </a:gridCol>
              </a:tblGrid>
              <a:tr h="27367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  <a:endParaRPr lang="ko-KR" alt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000" b="1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b="1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b="1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혈중농도에 </a:t>
                      </a:r>
                      <a:r>
                        <a:rPr lang="ko-KR" altLang="en-US" sz="1000" b="1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따른 중성지질 수치 </a:t>
                      </a:r>
                      <a:endParaRPr lang="ko-KR" altLang="en-US" sz="1000" b="1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4529"/>
                  </a:ext>
                </a:extLst>
              </a:tr>
              <a:tr h="2736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활성형</a:t>
                      </a:r>
                      <a:r>
                        <a:rPr lang="ko-KR" alt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농도</a:t>
                      </a:r>
                      <a:endParaRPr lang="ko-KR" alt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</a:rPr>
                        <a:t>21.03 ng/mL</a:t>
                      </a:r>
                      <a:endParaRPr 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</a:rPr>
                        <a:t>37.06 ng/mL</a:t>
                      </a:r>
                      <a:endParaRPr 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5834322"/>
                  </a:ext>
                </a:extLst>
              </a:tr>
              <a:tr h="2736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중성지질 </a:t>
                      </a:r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159 mg/dl </a:t>
                      </a:r>
                      <a:r>
                        <a:rPr lang="ko-KR" altLang="en-US" sz="1000" u="none" strike="noStrike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자</a:t>
                      </a:r>
                      <a:endParaRPr lang="ko-KR" altLang="en-US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32.80%</a:t>
                      </a:r>
                      <a:endParaRPr lang="en-US" altLang="ko-KR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00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23.80%</a:t>
                      </a:r>
                      <a:endParaRPr lang="en-US" altLang="ko-KR" sz="100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32098422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365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⑤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71476" y="1457488"/>
            <a:ext cx="409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면역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5511800" y="1457488"/>
            <a:ext cx="0" cy="489230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33902" y="6525060"/>
            <a:ext cx="35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Endocrinal Diabetes </a:t>
            </a:r>
            <a:r>
              <a:rPr lang="en-US" altLang="ko-KR" sz="9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Nutr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2017;64:162-73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4307" y="5391728"/>
            <a:ext cx="4568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 세포 </a:t>
            </a:r>
            <a:r>
              <a:rPr lang="ko-KR" altLang="en-US" sz="11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마크로파지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세포성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면역인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T-cell, </a:t>
            </a:r>
            <a:r>
              <a:rPr lang="ko-KR" altLang="en-US" sz="11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체액성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면역인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B-cell, </a:t>
            </a:r>
          </a:p>
          <a:p>
            <a:pPr algn="ctr"/>
            <a:r>
              <a:rPr lang="ko-KR" altLang="en-US" sz="11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수지상세포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면역세포에 가장 중요 인자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비타민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관여함</a:t>
            </a:r>
          </a:p>
        </p:txBody>
      </p:sp>
      <p:pic>
        <p:nvPicPr>
          <p:cNvPr id="24" name="Picture 2" descr="https://multimedia.elsevier.es/PublicationsMultimediaV1/item/multimedia/S2530018017300471:gr5.jpeg?xkr=ue/ImdikoIMrsJoerZ+w997EogCnBdOOD93cPFbanNf23BlP/DWEpPOpuWlfofnyqxn4xVHcGY2cyFujnbUAmEol6LYTDvLwf+Q75bCjMYSsE/P9S5ZHjXDBm0AZa2QCg3Nmn5OITLgzCtOGrg5gZXMKBHSHanL5nzcj4Uf8Xa9efi28aQAYQvj2ogRd5aMTFdBRAjEoDMg5faVsHGajrPVfJSlfEXFAVddr0b1NQDmTYds1lKpeSS8AvJ/ejzFLQUeRnJ6DGGuX8Wi88+uY3mtS1OdYkkuPe+q32/B7d6s+Iw0nsMpR6BOaDHyive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6"/>
          <a:stretch/>
        </p:blipFill>
        <p:spPr bwMode="auto">
          <a:xfrm>
            <a:off x="474821" y="2174579"/>
            <a:ext cx="4694079" cy="282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igure 3. From Abuzeid, Akbar, &amp; Zacharek (2012), available at http://www.medscape.com/viewarticle/757649_4, originally reprinted from “Vitamin D and musculoskeletal health” by Wolff, A.E., Jones, A.N., &amp; Hansen, K.E. 2008, Nature Clinical Practice Rheumatology, 4(11), p.585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23" y="1457488"/>
            <a:ext cx="4670761" cy="293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990918" y="4714619"/>
            <a:ext cx="58091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바이러스나 세균이 침입하여 세포막의 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TRL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수용체에 결합되면 염증 </a:t>
            </a:r>
            <a:r>
              <a:rPr lang="ko-KR" altLang="en-US" sz="11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유별인자인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1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NfkB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발동하며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이에 따라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유전자를 작동시켜 </a:t>
            </a:r>
            <a:r>
              <a:rPr lang="ko-KR" altLang="en-US" sz="1100" b="1" u="sng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내인성</a:t>
            </a:r>
            <a:r>
              <a:rPr lang="ko-KR" altLang="en-US" sz="11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면역기능을 진행시켜 </a:t>
            </a:r>
            <a:endParaRPr lang="en-US" altLang="ko-KR" sz="1100" b="1" u="sng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u="sng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생리적항생물질인 </a:t>
            </a:r>
            <a:r>
              <a:rPr lang="en-US" altLang="ko-KR" sz="1100" b="1" u="sng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Cathelicidine</a:t>
            </a:r>
            <a:r>
              <a:rPr lang="ko-KR" altLang="en-US" sz="11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합성해 줌</a:t>
            </a:r>
            <a:r>
              <a:rPr lang="en-US" altLang="ko-KR" sz="1100" b="1" u="sng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이는 아토피를 유발하는 포도상구균을 </a:t>
            </a:r>
            <a:endParaRPr lang="en-US" altLang="ko-KR" sz="11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제거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하는 역할도 하므로 아토피 증상 개선에도 효과적 </a:t>
            </a:r>
          </a:p>
        </p:txBody>
      </p:sp>
      <p:sp>
        <p:nvSpPr>
          <p:cNvPr id="28" name="타원 27"/>
          <p:cNvSpPr/>
          <p:nvPr/>
        </p:nvSpPr>
        <p:spPr>
          <a:xfrm>
            <a:off x="9685066" y="3486608"/>
            <a:ext cx="1088018" cy="686857"/>
          </a:xfrm>
          <a:prstGeom prst="ellipse">
            <a:avLst/>
          </a:prstGeom>
          <a:noFill/>
          <a:ln w="38100">
            <a:solidFill>
              <a:srgbClr val="F09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79434" y="3555366"/>
            <a:ext cx="14468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의해 </a:t>
            </a:r>
            <a:endParaRPr lang="en-US" altLang="ko-KR" sz="1100" b="1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생성되는 </a:t>
            </a:r>
            <a:endParaRPr lang="en-US" altLang="ko-KR" sz="1100" b="1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생리적 항생물질 </a:t>
            </a:r>
            <a:endParaRPr lang="ko-KR" altLang="en-US" sz="11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577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새롭게 밝혀지는 효능 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7191" y="1457488"/>
            <a:ext cx="2960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 면역 </a:t>
            </a:r>
            <a:r>
              <a:rPr lang="en-US" altLang="ko-KR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1909" y="6522320"/>
            <a:ext cx="35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The 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Pediatric Infectious Disease Journal 2013 May 20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21580" y="1134323"/>
            <a:ext cx="27695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소아 중이염 예방</a:t>
            </a:r>
            <a:endParaRPr lang="ko-KR" altLang="en-US" sz="13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/>
          <a:srcRect l="3398" t="5621" r="5737" b="6084"/>
          <a:stretch/>
        </p:blipFill>
        <p:spPr>
          <a:xfrm>
            <a:off x="3766193" y="1529506"/>
            <a:ext cx="3716139" cy="142746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/>
          <a:srcRect t="8789" b="1086"/>
          <a:stretch/>
        </p:blipFill>
        <p:spPr>
          <a:xfrm>
            <a:off x="3658879" y="4401032"/>
            <a:ext cx="3923040" cy="128125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11586" y="5795046"/>
            <a:ext cx="45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1</a:t>
            </a:r>
            <a:r>
              <a:rPr lang="ko-KR" altLang="en-US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en-US" altLang="ko-KR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 IU</a:t>
            </a:r>
            <a:r>
              <a:rPr lang="ko-KR" altLang="en-US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</a:t>
            </a:r>
            <a:r>
              <a:rPr lang="ko-KR" altLang="en-US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시</a:t>
            </a:r>
            <a:endParaRPr lang="en-US" altLang="ko-KR" sz="9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아토피 </a:t>
            </a:r>
            <a:r>
              <a:rPr lang="ko-KR" altLang="en-US" sz="9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증상</a:t>
            </a:r>
            <a:r>
              <a:rPr lang="en-US" altLang="ko-KR" sz="9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범위가 </a:t>
            </a:r>
            <a:r>
              <a:rPr lang="ko-KR" altLang="en-US" sz="9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  <a:r>
              <a:rPr lang="en-US" altLang="ko-KR" sz="9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SCORAD </a:t>
            </a:r>
            <a:r>
              <a:rPr lang="en-US" altLang="ko-KR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Index(</a:t>
            </a:r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아토피 지수</a:t>
            </a:r>
            <a:r>
              <a:rPr lang="en-US" altLang="ko-KR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감소</a:t>
            </a:r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5003796" y="5986614"/>
            <a:ext cx="0" cy="14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711586" y="3015463"/>
            <a:ext cx="4568867" cy="507831"/>
            <a:chOff x="847048" y="5411538"/>
            <a:chExt cx="4568867" cy="507831"/>
          </a:xfrm>
        </p:grpSpPr>
        <p:sp>
          <p:nvSpPr>
            <p:cNvPr id="31" name="TextBox 30"/>
            <p:cNvSpPr txBox="1"/>
            <p:nvPr/>
          </p:nvSpPr>
          <p:spPr>
            <a:xfrm>
              <a:off x="847048" y="5411538"/>
              <a:ext cx="456886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소아 중이염의 경우</a:t>
              </a:r>
              <a:r>
                <a:rPr lang="en-US" altLang="ko-KR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</a:p>
            <a:p>
              <a:r>
                <a:rPr lang="ko-KR" altLang="en-US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</a:t>
              </a:r>
              <a:r>
                <a:rPr lang="en-US" altLang="ko-KR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 1000 IU</a:t>
              </a:r>
              <a:r>
                <a:rPr lang="ko-KR" altLang="en-US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</a:t>
              </a:r>
              <a:r>
                <a:rPr lang="en-US" altLang="ko-KR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r>
                <a:rPr lang="ko-KR" altLang="en-US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개월간 </a:t>
              </a:r>
              <a:r>
                <a:rPr lang="ko-KR" altLang="en-US" sz="900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복용 시켰을 </a:t>
              </a:r>
              <a:r>
                <a:rPr lang="ko-KR" altLang="en-US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때 중이염 재발률이 </a:t>
              </a:r>
              <a:r>
                <a:rPr lang="en-US" altLang="ko-KR" sz="900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50% </a:t>
              </a:r>
              <a:endParaRPr lang="en-US" altLang="ko-KR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9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 </a:t>
              </a:r>
              <a:r>
                <a:rPr lang="en-US" altLang="ko-KR" sz="9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17%</a:t>
              </a:r>
              <a:r>
                <a:rPr lang="ko-KR" altLang="en-US" sz="9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로 감소함 </a:t>
              </a:r>
              <a:endParaRPr lang="ko-KR" altLang="en-US" sz="9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4" name="직선 화살표 연결선 33"/>
            <p:cNvCxnSpPr/>
            <p:nvPr/>
          </p:nvCxnSpPr>
          <p:spPr>
            <a:xfrm>
              <a:off x="1805400" y="5731608"/>
              <a:ext cx="0" cy="144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5"/>
          <a:srcRect r="2572" b="9661"/>
          <a:stretch/>
        </p:blipFill>
        <p:spPr>
          <a:xfrm>
            <a:off x="7627476" y="1476810"/>
            <a:ext cx="4109647" cy="1397009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6526" y="4330099"/>
            <a:ext cx="4179497" cy="136227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67453" y="4533176"/>
            <a:ext cx="3156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천식을 유발하는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Th1, </a:t>
            </a:r>
            <a:r>
              <a:rPr lang="ko-KR" altLang="en-US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염증을 유발하는</a:t>
            </a:r>
            <a:endParaRPr lang="en-US" altLang="ko-KR" sz="1200" dirty="0" smtClean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600"/>
              </a:lnSpc>
            </a:pPr>
            <a:r>
              <a:rPr lang="ko-KR" altLang="en-US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Th17 </a:t>
            </a:r>
            <a:r>
              <a:rPr lang="ko-KR" altLang="en-US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  <a:r>
              <a:rPr lang="en-US" altLang="ko-KR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과민반응을 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억제하는 </a:t>
            </a:r>
            <a:endParaRPr lang="en-US" altLang="ko-KR" sz="1200" dirty="0" smtClean="0"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600"/>
              </a:lnSpc>
            </a:pPr>
            <a:r>
              <a:rPr lang="ko-KR" altLang="en-US" sz="1200" dirty="0" smtClean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조절 </a:t>
            </a:r>
            <a:r>
              <a:rPr lang="en-US" altLang="ko-KR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</a:t>
            </a:r>
            <a:r>
              <a:rPr lang="ko-KR" altLang="en-US" sz="1200" dirty="0">
                <a:solidFill>
                  <a:srgbClr val="3333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증가에 도움 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7"/>
          <a:srcRect t="5824" r="4328"/>
          <a:stretch/>
        </p:blipFill>
        <p:spPr>
          <a:xfrm>
            <a:off x="257021" y="2097126"/>
            <a:ext cx="3141037" cy="2303906"/>
          </a:xfrm>
          <a:prstGeom prst="rect">
            <a:avLst/>
          </a:prstGeom>
        </p:spPr>
      </p:pic>
      <p:cxnSp>
        <p:nvCxnSpPr>
          <p:cNvPr id="39" name="직선 화살표 연결선 38"/>
          <p:cNvCxnSpPr/>
          <p:nvPr/>
        </p:nvCxnSpPr>
        <p:spPr>
          <a:xfrm>
            <a:off x="6890626" y="5972760"/>
            <a:ext cx="0" cy="14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3" name="그룹 12"/>
          <p:cNvGrpSpPr/>
          <p:nvPr/>
        </p:nvGrpSpPr>
        <p:grpSpPr>
          <a:xfrm>
            <a:off x="3750569" y="1146783"/>
            <a:ext cx="717559" cy="261610"/>
            <a:chOff x="3750569" y="1146783"/>
            <a:chExt cx="717559" cy="261610"/>
          </a:xfrm>
        </p:grpSpPr>
        <p:sp>
          <p:nvSpPr>
            <p:cNvPr id="9" name="직사각형 8"/>
            <p:cNvSpPr/>
            <p:nvPr/>
          </p:nvSpPr>
          <p:spPr>
            <a:xfrm>
              <a:off x="3788440" y="1179489"/>
              <a:ext cx="625900" cy="176035"/>
            </a:xfrm>
            <a:prstGeom prst="rect">
              <a:avLst/>
            </a:prstGeom>
            <a:solidFill>
              <a:srgbClr val="FFE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750569" y="1146783"/>
              <a:ext cx="7175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Check 1.</a:t>
              </a:r>
              <a:endParaRPr lang="ko-KR" altLang="en-US" sz="11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621580" y="4005064"/>
            <a:ext cx="27695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아토피 증상 감소</a:t>
            </a:r>
            <a:endParaRPr lang="ko-KR" altLang="en-US" sz="13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22133" y="1134323"/>
            <a:ext cx="12028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천식 질병 감소</a:t>
            </a:r>
            <a:endParaRPr lang="ko-KR" altLang="en-US" sz="13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29658" y="4005064"/>
            <a:ext cx="165254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호흡 기능 증가</a:t>
            </a:r>
            <a:endParaRPr lang="ko-KR" altLang="en-US" sz="13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7559608" y="1146783"/>
            <a:ext cx="0" cy="560636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H="1">
            <a:off x="3533811" y="3768261"/>
            <a:ext cx="820331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그룹 67"/>
          <p:cNvGrpSpPr/>
          <p:nvPr/>
        </p:nvGrpSpPr>
        <p:grpSpPr>
          <a:xfrm>
            <a:off x="3750569" y="4022650"/>
            <a:ext cx="717559" cy="261610"/>
            <a:chOff x="3750569" y="1146783"/>
            <a:chExt cx="717559" cy="261610"/>
          </a:xfrm>
        </p:grpSpPr>
        <p:sp>
          <p:nvSpPr>
            <p:cNvPr id="69" name="직사각형 68"/>
            <p:cNvSpPr/>
            <p:nvPr/>
          </p:nvSpPr>
          <p:spPr>
            <a:xfrm>
              <a:off x="3788440" y="1179489"/>
              <a:ext cx="625900" cy="176035"/>
            </a:xfrm>
            <a:prstGeom prst="rect">
              <a:avLst/>
            </a:prstGeom>
            <a:solidFill>
              <a:srgbClr val="FFE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750569" y="1146783"/>
              <a:ext cx="7175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Check 2.</a:t>
              </a:r>
              <a:endParaRPr lang="ko-KR" altLang="en-US" sz="11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7707809" y="1146783"/>
            <a:ext cx="717559" cy="261610"/>
            <a:chOff x="3750569" y="1146783"/>
            <a:chExt cx="717559" cy="261610"/>
          </a:xfrm>
        </p:grpSpPr>
        <p:sp>
          <p:nvSpPr>
            <p:cNvPr id="72" name="직사각형 71"/>
            <p:cNvSpPr/>
            <p:nvPr/>
          </p:nvSpPr>
          <p:spPr>
            <a:xfrm>
              <a:off x="3788440" y="1179489"/>
              <a:ext cx="625900" cy="176035"/>
            </a:xfrm>
            <a:prstGeom prst="rect">
              <a:avLst/>
            </a:prstGeom>
            <a:solidFill>
              <a:srgbClr val="FFE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750569" y="1146783"/>
              <a:ext cx="7175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Check 3.</a:t>
              </a:r>
              <a:endParaRPr lang="ko-KR" altLang="en-US" sz="11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7707809" y="4022650"/>
            <a:ext cx="717559" cy="261610"/>
            <a:chOff x="3750569" y="1146783"/>
            <a:chExt cx="717559" cy="261610"/>
          </a:xfrm>
        </p:grpSpPr>
        <p:sp>
          <p:nvSpPr>
            <p:cNvPr id="75" name="직사각형 74"/>
            <p:cNvSpPr/>
            <p:nvPr/>
          </p:nvSpPr>
          <p:spPr>
            <a:xfrm>
              <a:off x="3788440" y="1179489"/>
              <a:ext cx="625900" cy="176035"/>
            </a:xfrm>
            <a:prstGeom prst="rect">
              <a:avLst/>
            </a:prstGeom>
            <a:solidFill>
              <a:srgbClr val="FFE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750569" y="1146783"/>
              <a:ext cx="7175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Check 4.</a:t>
              </a:r>
              <a:endParaRPr lang="ko-KR" altLang="en-US" sz="11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798625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최신 연구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69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408" y="2730826"/>
            <a:ext cx="61791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4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4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복용 관련</a:t>
            </a:r>
            <a:endParaRPr lang="en-US" altLang="ko-KR" sz="44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가이드 라인</a:t>
            </a:r>
            <a:endParaRPr lang="ko-KR" altLang="en-US" sz="4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59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402" y="1568600"/>
            <a:ext cx="7935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</a:t>
            </a:r>
            <a:r>
              <a:rPr lang="ko-KR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농도에 따른 예방 가능 질병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04485" y="349316"/>
            <a:ext cx="238818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5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5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5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 예방을 위한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수치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69788" l="0" r="99126">
                        <a14:foregroundMark x1="76399" y1="68290" x2="83566" y2="67541"/>
                        <a14:foregroundMark x1="83566" y1="67915" x2="94930" y2="67790"/>
                        <a14:foregroundMark x1="70017" y1="68040" x2="80507" y2="67665"/>
                      </a14:backgroundRemoval>
                    </a14:imgEffect>
                  </a14:imgLayer>
                </a14:imgProps>
              </a:ext>
            </a:extLst>
          </a:blip>
          <a:srcRect b="33176"/>
          <a:stretch/>
        </p:blipFill>
        <p:spPr>
          <a:xfrm>
            <a:off x="2030152" y="2155711"/>
            <a:ext cx="7794125" cy="359868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97262" y="5892892"/>
            <a:ext cx="356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Chart</a:t>
            </a:r>
            <a:r>
              <a:rPr lang="ko-KR" altLang="en-US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prepared by : garland CF, </a:t>
            </a:r>
            <a:r>
              <a:rPr lang="en-US" altLang="ko-KR" sz="9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Baggerly</a:t>
            </a:r>
            <a:r>
              <a:rPr lang="en-US" altLang="ko-KR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CA</a:t>
            </a:r>
            <a:endParaRPr lang="ko-KR" altLang="en-US" sz="9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8076" y="2017212"/>
            <a:ext cx="1125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비타민</a:t>
            </a:r>
            <a:r>
              <a:rPr lang="en-US" altLang="ko-KR" sz="1200" dirty="0" smtClean="0"/>
              <a:t>D </a:t>
            </a:r>
            <a:r>
              <a:rPr lang="ko-KR" altLang="en-US" sz="1200" dirty="0" smtClean="0"/>
              <a:t>수치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3691303" y="4668717"/>
            <a:ext cx="1411919" cy="325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20ng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에서는</a:t>
            </a:r>
            <a:endParaRPr lang="en-US" altLang="ko-KR" sz="10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구루병만 예방 가능 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153399" y="3864220"/>
            <a:ext cx="1535723" cy="373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40-60ng</a:t>
            </a:r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에서는</a:t>
            </a:r>
            <a:endParaRPr lang="en-US" altLang="ko-KR" sz="10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대부분 질환 예방 가능 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38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직사각형 76"/>
          <p:cNvSpPr/>
          <p:nvPr/>
        </p:nvSpPr>
        <p:spPr>
          <a:xfrm>
            <a:off x="498652" y="3935720"/>
            <a:ext cx="6574323" cy="2409179"/>
          </a:xfrm>
          <a:prstGeom prst="rect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8652" y="1346324"/>
            <a:ext cx="6574323" cy="2409179"/>
          </a:xfrm>
          <a:prstGeom prst="rect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046089" y="2210539"/>
            <a:ext cx="763524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검사는 혈액검사로 이루어진다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수치를 진단하여 정확한 모니터링이 가능</a:t>
            </a:r>
            <a:endParaRPr lang="en-US" altLang="ko-KR" sz="11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비타민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농도가 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20ng/ml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미만인 경우를 </a:t>
            </a:r>
            <a:endParaRPr lang="en-US" altLang="ko-KR" sz="11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결핍상태라고 하며 검사자의 정확한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수치를 알 수 있다</a:t>
            </a:r>
            <a:r>
              <a:rPr lang="en-US" altLang="ko-KR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대략적 비용 </a:t>
            </a:r>
            <a:r>
              <a:rPr lang="en-US" altLang="ko-KR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12,000</a:t>
            </a:r>
            <a:r>
              <a:rPr lang="ko-KR" altLang="en-US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~15,000</a:t>
            </a:r>
            <a:r>
              <a:rPr lang="ko-KR" altLang="en-US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9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3"/>
          <a:srcRect r="7450"/>
          <a:stretch/>
        </p:blipFill>
        <p:spPr>
          <a:xfrm>
            <a:off x="681533" y="1513505"/>
            <a:ext cx="2275028" cy="210551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046089" y="4487153"/>
            <a:ext cx="22942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25-OH Vitamin D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혈액검사결과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46089" y="4786863"/>
            <a:ext cx="3253154" cy="1237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10ng/ml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이하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심한 결핍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10-20ng/ml 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20-30ng/ml 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30ng/ml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 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40-70ng/ml 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150ng/ml : </a:t>
            </a:r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중독 </a:t>
            </a:r>
            <a:endParaRPr lang="ko-KR" altLang="en-US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8652" y="5278920"/>
            <a:ext cx="24490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</a:t>
            </a:r>
            <a:endParaRPr lang="en-US" altLang="ko-KR" sz="1100" b="1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경우 평균 </a:t>
            </a:r>
            <a:r>
              <a:rPr lang="en-US" altLang="ko-KR" sz="11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15~18ng/ml </a:t>
            </a:r>
            <a:r>
              <a:rPr lang="ko-KR" altLang="en-US" sz="11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  <a:endParaRPr lang="en-US" altLang="ko-KR" sz="1100" b="1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 상태</a:t>
            </a:r>
            <a:endParaRPr lang="en-US" altLang="ko-KR" sz="1100" b="1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70202" l="1974" r="100000">
                        <a14:foregroundMark x1="25493" y1="88384" x2="25493" y2="88384"/>
                        <a14:foregroundMark x1="19572" y1="73737" x2="19572" y2="73737"/>
                        <a14:foregroundMark x1="12993" y1="91919" x2="36513" y2="88384"/>
                        <a14:backgroundMark x1="21711" y1="75758" x2="21711" y2="75758"/>
                        <a14:backgroundMark x1="14145" y1="88384" x2="36513" y2="83838"/>
                      </a14:backgroundRemoval>
                    </a14:imgEffect>
                  </a14:imgLayer>
                </a14:imgProps>
              </a:ext>
            </a:extLst>
          </a:blip>
          <a:srcRect l="1670" t="4662" r="-1670" b="5153"/>
          <a:stretch/>
        </p:blipFill>
        <p:spPr>
          <a:xfrm>
            <a:off x="739140" y="4701695"/>
            <a:ext cx="2209801" cy="60704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7263865" y="1322190"/>
            <a:ext cx="17491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검사결과 예시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7377696" y="1757211"/>
            <a:ext cx="4227564" cy="4024513"/>
            <a:chOff x="546475" y="1692172"/>
            <a:chExt cx="4436699" cy="3708696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6475" y="1692172"/>
              <a:ext cx="4436699" cy="3708696"/>
            </a:xfrm>
            <a:prstGeom prst="rect">
              <a:avLst/>
            </a:prstGeom>
          </p:spPr>
        </p:pic>
        <p:sp>
          <p:nvSpPr>
            <p:cNvPr id="64" name="직사각형 63"/>
            <p:cNvSpPr/>
            <p:nvPr/>
          </p:nvSpPr>
          <p:spPr>
            <a:xfrm>
              <a:off x="755452" y="3042703"/>
              <a:ext cx="2607578" cy="503817"/>
            </a:xfrm>
            <a:prstGeom prst="rect">
              <a:avLst/>
            </a:prstGeom>
            <a:noFill/>
            <a:ln w="28575">
              <a:solidFill>
                <a:srgbClr val="F094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046089" y="1894770"/>
            <a:ext cx="297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5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53633" y="357011"/>
            <a:ext cx="238818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6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1718584" y="1164692"/>
            <a:ext cx="3363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ko-KR" altLang="en-US" sz="16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 영양소</a:t>
            </a:r>
            <a:r>
              <a:rPr lang="ko-KR" altLang="en-US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기준치 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/>
          <a:srcRect t="3221" r="4669" b="4549"/>
          <a:stretch/>
        </p:blipFill>
        <p:spPr>
          <a:xfrm>
            <a:off x="1590973" y="1634585"/>
            <a:ext cx="3846176" cy="3566309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312176" y="5731577"/>
            <a:ext cx="6096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충분 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섭취량 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건강을 유지하는데 충분한 양을 설정한 수치</a:t>
            </a:r>
            <a:r>
              <a:rPr lang="en-US" altLang="ko-KR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1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건강한 사람들의 영양소 섭취량 중앙값을 기준으로 설정</a:t>
            </a:r>
            <a:endParaRPr lang="en-US" altLang="ko-KR" sz="11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312176" y="6243159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상한 섭취량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인체에 유해한 영향이 나타나지 않는 최대 영양소 섭취 수준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14334" y="5200894"/>
            <a:ext cx="2396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10mcg = 400IU / 100mcg = 4000IU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1294882" y="5754831"/>
            <a:ext cx="0" cy="288000"/>
          </a:xfrm>
          <a:prstGeom prst="line">
            <a:avLst/>
          </a:prstGeom>
          <a:ln>
            <a:solidFill>
              <a:srgbClr val="F094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1294882" y="6230456"/>
            <a:ext cx="0" cy="288000"/>
          </a:xfrm>
          <a:prstGeom prst="line">
            <a:avLst/>
          </a:prstGeom>
          <a:ln>
            <a:solidFill>
              <a:srgbClr val="F094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66473" y="1208970"/>
            <a:ext cx="2976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학회에 따른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비타민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기준치 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146" y="1649824"/>
            <a:ext cx="4603652" cy="3757275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6453146" y="5658111"/>
            <a:ext cx="50564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여러 학회에 따르면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성인의 경우 하루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800~1,000IU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정도의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권장하고 있지만 실내 활동 증가 및 자외선 차단제 사용 등으로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햇빛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노출이 제한 되거나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농도가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30ng/mL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이하로 </a:t>
            </a:r>
            <a:endParaRPr lang="en-US" altLang="ko-KR" sz="11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부족한 경우에는 하루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2000IU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섭취가 바람직함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1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영양소 기준치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04485" y="349316"/>
            <a:ext cx="238818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58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1066650" y="1576273"/>
            <a:ext cx="2976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검사를 시행한 경우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973" y="1561033"/>
            <a:ext cx="8858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Case</a:t>
            </a:r>
            <a:r>
              <a:rPr lang="en-US" altLang="ko-KR" sz="14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1.</a:t>
            </a:r>
            <a:endParaRPr lang="ko-KR" altLang="en-US" sz="14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19205" y="1607199"/>
            <a:ext cx="64385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농도 측정은 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개월에 한번씩 하여 목표에 따라 복용량을 결정해야함</a:t>
            </a: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084619"/>
              </p:ext>
            </p:extLst>
          </p:nvPr>
        </p:nvGraphicFramePr>
        <p:xfrm>
          <a:off x="433019" y="2323173"/>
          <a:ext cx="3631370" cy="2376003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808067">
                  <a:extLst>
                    <a:ext uri="{9D8B030D-6E8A-4147-A177-3AD203B41FA5}">
                      <a16:colId xmlns:a16="http://schemas.microsoft.com/office/drawing/2014/main" val="2820254837"/>
                    </a:ext>
                  </a:extLst>
                </a:gridCol>
                <a:gridCol w="1823303">
                  <a:extLst>
                    <a:ext uri="{9D8B030D-6E8A-4147-A177-3AD203B41FA5}">
                      <a16:colId xmlns:a16="http://schemas.microsoft.com/office/drawing/2014/main" val="3801662932"/>
                    </a:ext>
                  </a:extLst>
                </a:gridCol>
              </a:tblGrid>
              <a:tr h="33427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혈중농도가 </a:t>
                      </a:r>
                      <a:r>
                        <a:rPr lang="en-US" altLang="ko-KR" sz="1400" b="1" u="sng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10-20ng/mL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자</a:t>
                      </a:r>
                      <a:endParaRPr lang="ko-KR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4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09012"/>
                  </a:ext>
                </a:extLst>
              </a:tr>
              <a:tr h="330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도달 목표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복용 량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543409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500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32824530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1,700 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5820315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3,200 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9161080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4,900 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65681079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7,000 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16957103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9,700 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74271903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451199"/>
              </p:ext>
            </p:extLst>
          </p:nvPr>
        </p:nvGraphicFramePr>
        <p:xfrm>
          <a:off x="8133078" y="2323173"/>
          <a:ext cx="3659750" cy="237599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822197">
                  <a:extLst>
                    <a:ext uri="{9D8B030D-6E8A-4147-A177-3AD203B41FA5}">
                      <a16:colId xmlns:a16="http://schemas.microsoft.com/office/drawing/2014/main" val="3998531802"/>
                    </a:ext>
                  </a:extLst>
                </a:gridCol>
                <a:gridCol w="1837553">
                  <a:extLst>
                    <a:ext uri="{9D8B030D-6E8A-4147-A177-3AD203B41FA5}">
                      <a16:colId xmlns:a16="http://schemas.microsoft.com/office/drawing/2014/main" val="3408789662"/>
                    </a:ext>
                  </a:extLst>
                </a:gridCol>
              </a:tblGrid>
              <a:tr h="4272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혈중농도가 </a:t>
                      </a:r>
                      <a:r>
                        <a:rPr lang="en-US" altLang="ko-KR" sz="1400" b="1" u="sng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30-40ng/mL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32515"/>
                  </a:ext>
                </a:extLst>
              </a:tr>
              <a:tr h="26027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12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도달 목표</a:t>
                      </a:r>
                      <a:endParaRPr lang="ko-KR" altLang="en-US" sz="1200" b="1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2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복용 량</a:t>
                      </a:r>
                      <a:endParaRPr lang="ko-KR" altLang="en-US" sz="1200" b="1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420779"/>
                  </a:ext>
                </a:extLst>
              </a:tr>
              <a:tr h="422125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ng/mL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46473750"/>
                  </a:ext>
                </a:extLst>
              </a:tr>
              <a:tr h="422125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ng/mL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2,500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73113933"/>
                  </a:ext>
                </a:extLst>
              </a:tr>
              <a:tr h="422125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ng/mL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4,600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59102590"/>
                  </a:ext>
                </a:extLst>
              </a:tr>
              <a:tr h="422125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ng/mL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7,300 </a:t>
                      </a:r>
                      <a:r>
                        <a:rPr lang="en-US" sz="1100" u="none" strike="noStrike" kern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9611225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652968"/>
              </p:ext>
            </p:extLst>
          </p:nvPr>
        </p:nvGraphicFramePr>
        <p:xfrm>
          <a:off x="4176539" y="2323174"/>
          <a:ext cx="3844389" cy="23760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914130">
                  <a:extLst>
                    <a:ext uri="{9D8B030D-6E8A-4147-A177-3AD203B41FA5}">
                      <a16:colId xmlns:a16="http://schemas.microsoft.com/office/drawing/2014/main" val="3998531802"/>
                    </a:ext>
                  </a:extLst>
                </a:gridCol>
                <a:gridCol w="1930259">
                  <a:extLst>
                    <a:ext uri="{9D8B030D-6E8A-4147-A177-3AD203B41FA5}">
                      <a16:colId xmlns:a16="http://schemas.microsoft.com/office/drawing/2014/main" val="3408789662"/>
                    </a:ext>
                  </a:extLst>
                </a:gridCol>
              </a:tblGrid>
              <a:tr h="39898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 </a:t>
                      </a:r>
                      <a:r>
                        <a:rPr lang="en-US" altLang="ko-KR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 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혈중농도가 </a:t>
                      </a:r>
                      <a:r>
                        <a:rPr lang="en-US" altLang="ko-KR" sz="1400" b="1" u="sng" strike="noStrike" kern="12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20-30ng/mL</a:t>
                      </a:r>
                      <a:r>
                        <a:rPr lang="ko-KR" altLang="en-US" sz="14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945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32515"/>
                  </a:ext>
                </a:extLst>
              </a:tr>
              <a:tr h="2754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도달 목표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9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복용 량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9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420779"/>
                  </a:ext>
                </a:extLst>
              </a:tr>
              <a:tr h="3403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F09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600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F09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3113933"/>
                  </a:ext>
                </a:extLst>
              </a:tr>
              <a:tr h="3403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59102590"/>
                  </a:ext>
                </a:extLst>
              </a:tr>
              <a:tr h="3403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3,700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9611225"/>
                  </a:ext>
                </a:extLst>
              </a:tr>
              <a:tr h="3403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11539209"/>
                  </a:ext>
                </a:extLst>
              </a:tr>
              <a:tr h="3403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 ng/mL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8,600 </a:t>
                      </a:r>
                      <a:r>
                        <a:rPr lang="en-US" sz="11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IU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2398478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440873" y="5136952"/>
            <a:ext cx="923544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통계적으로 </a:t>
            </a: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꾸준히 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1000IU</a:t>
            </a:r>
            <a:r>
              <a:rPr lang="ko-KR" altLang="en-US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섭취하면</a:t>
            </a:r>
            <a:endParaRPr lang="en-US" altLang="ko-KR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600"/>
              </a:lnSpc>
            </a:pPr>
            <a:r>
              <a:rPr lang="ko-KR" altLang="en-US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수치가 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10ng/mL 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정도 올라감 </a:t>
            </a:r>
            <a:endParaRPr lang="en-US" altLang="ko-KR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ex) 20ng/mL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경우 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40ng/mL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목표 농도 일 경우 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2000IU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섭취 권장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잉크 10"/>
              <p14:cNvContentPartPr/>
              <p14:nvPr/>
            </p14:nvContentPartPr>
            <p14:xfrm>
              <a:off x="5350980" y="5438280"/>
              <a:ext cx="2158200" cy="6480"/>
            </p14:xfrm>
          </p:contentPart>
        </mc:Choice>
        <mc:Fallback xmlns="">
          <p:pic>
            <p:nvPicPr>
              <p:cNvPr id="11" name="잉크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9100" y="5409840"/>
                <a:ext cx="218412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잉크 11"/>
              <p14:cNvContentPartPr/>
              <p14:nvPr/>
            </p14:nvContentPartPr>
            <p14:xfrm>
              <a:off x="5773980" y="5759400"/>
              <a:ext cx="980640" cy="11160"/>
            </p14:xfrm>
          </p:contentPart>
        </mc:Choice>
        <mc:Fallback xmlns="">
          <p:pic>
            <p:nvPicPr>
              <p:cNvPr id="12" name="잉크 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62820" y="5730960"/>
                <a:ext cx="1005840" cy="644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직사각형 12"/>
          <p:cNvSpPr/>
          <p:nvPr/>
        </p:nvSpPr>
        <p:spPr>
          <a:xfrm>
            <a:off x="2000506" y="6525060"/>
            <a:ext cx="81909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Bouillon, R. How to Define Optimal Vitamin D Status. In Vitamin D, Third Edition, by Feldman D, 2011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 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4485" y="349316"/>
            <a:ext cx="23881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11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9264352" y="4114800"/>
            <a:ext cx="2194560" cy="1181100"/>
          </a:xfrm>
          <a:prstGeom prst="rect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30980" y="4114800"/>
            <a:ext cx="2194560" cy="1181100"/>
          </a:xfrm>
          <a:prstGeom prst="rect">
            <a:avLst/>
          </a:prstGeom>
          <a:solidFill>
            <a:srgbClr val="FFF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6650" y="1576273"/>
            <a:ext cx="7947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검사를 시행하지 않거나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 이상 따로 섭취하지 않은 경우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973" y="1561033"/>
            <a:ext cx="8858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Case</a:t>
            </a:r>
            <a:r>
              <a:rPr lang="en-US" altLang="ko-KR" sz="14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endParaRPr lang="ko-KR" altLang="en-US" sz="14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4270" y="1938475"/>
            <a:ext cx="10032012" cy="6694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4000-5000 IU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6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-12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동안 섭취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6-12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이후 건강 유지 용량으로 매일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2000IU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섭취할 것을 권장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2000IU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섭취를 중단할 경우 혈중 농도는 다시 낮아짐  </a:t>
            </a: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1" t="1775" r="1221" b="18953"/>
          <a:stretch/>
        </p:blipFill>
        <p:spPr>
          <a:xfrm>
            <a:off x="6492240" y="3543844"/>
            <a:ext cx="2486238" cy="2164845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3934748" y="3878580"/>
            <a:ext cx="2424454" cy="1615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5000 IU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섭취하면 </a:t>
            </a:r>
            <a:endParaRPr lang="en-US" altLang="ko-KR" sz="105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 범위인 </a:t>
            </a:r>
            <a:r>
              <a:rPr lang="en-US" altLang="ko-KR" sz="105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40ng/mL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올라가고 </a:t>
            </a:r>
            <a:endParaRPr lang="en-US" altLang="ko-KR" sz="105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섭취 시 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60ng/mL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도달함</a:t>
            </a:r>
            <a:endParaRPr lang="ko-KR" altLang="en-US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1775" r="50076" b="22886"/>
          <a:stretch/>
        </p:blipFill>
        <p:spPr>
          <a:xfrm>
            <a:off x="1043789" y="3147061"/>
            <a:ext cx="2984619" cy="2484728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773863" y="4267200"/>
            <a:ext cx="272901" cy="876300"/>
          </a:xfrm>
          <a:prstGeom prst="rect">
            <a:avLst/>
          </a:prstGeom>
          <a:noFill/>
          <a:ln w="19050">
            <a:solidFill>
              <a:srgbClr val="F09456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569720" y="3147061"/>
            <a:ext cx="2057400" cy="967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40872" y="3251063"/>
            <a:ext cx="24381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매일 비타민 </a:t>
            </a:r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13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5000 IU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씩 섭취한 그룹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165662" y="3048000"/>
            <a:ext cx="181281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72064" y="3251063"/>
            <a:ext cx="24381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매일 비타민 </a:t>
            </a:r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13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10,000 IU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씩 섭취한 그룹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192344" y="3878580"/>
            <a:ext cx="2424454" cy="1615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10,000 IU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섭취하면 </a:t>
            </a:r>
            <a:endParaRPr lang="en-US" altLang="ko-KR" sz="105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 범위인 </a:t>
            </a:r>
            <a:r>
              <a:rPr lang="en-US" altLang="ko-KR" sz="1050" b="1" u="sng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050" b="1" u="sng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0ng/mL</a:t>
            </a: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올라가고 </a:t>
            </a:r>
            <a:endParaRPr lang="en-US" altLang="ko-KR" sz="105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최고치에서 유지됨</a:t>
            </a:r>
            <a:endParaRPr lang="ko-KR" altLang="en-US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 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4485" y="349316"/>
            <a:ext cx="238818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471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3"/>
          <a:stretch/>
        </p:blipFill>
        <p:spPr>
          <a:xfrm>
            <a:off x="6974382" y="1787605"/>
            <a:ext cx="3640193" cy="198497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35" y="1306149"/>
            <a:ext cx="4046995" cy="102625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l="2874" r="4818"/>
          <a:stretch/>
        </p:blipFill>
        <p:spPr>
          <a:xfrm>
            <a:off x="917244" y="2385214"/>
            <a:ext cx="3926001" cy="264079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514125" y="5615323"/>
            <a:ext cx="4811172" cy="510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5000 IU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섭취 시 혈중 비타민 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농도가 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40ng/mL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정도로 유지 되었음이 확인됨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잉섭취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해도 혈중농도가 지속적으로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상승곡선을 나타낸 것이 아니라 </a:t>
            </a:r>
            <a:r>
              <a:rPr lang="ko-KR" altLang="en-US" sz="10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일정 수준 유지함 </a:t>
            </a:r>
            <a:endParaRPr lang="ko-KR" altLang="en-US" sz="10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005" y="5202309"/>
            <a:ext cx="6098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캐나다에서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17,000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명을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추적 조사한 결과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(2009-2013)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0" name="Picture 2" descr="http://www.henrylahore.com/VitD.h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761" y="3810696"/>
            <a:ext cx="3727341" cy="20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6639187" y="1343119"/>
            <a:ext cx="4519246" cy="3291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Vitamin D Dosage and Toxicity</a:t>
            </a:r>
            <a:endParaRPr lang="ko-KR" altLang="en-US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654100" y="1997310"/>
            <a:ext cx="536331" cy="152517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51424" y="5995240"/>
            <a:ext cx="6678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 개월간 </a:t>
            </a: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고용량을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섭취해도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100ng/mL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넘기기 어렵다는 것을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나타내는 그래프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98679" y="2729819"/>
            <a:ext cx="24062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10,000 IU</a:t>
            </a:r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까지도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 섭취용량으로 문제 없음</a:t>
            </a:r>
            <a:endParaRPr lang="en-US" altLang="ko-KR" sz="11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>
            <a:off x="5763260" y="1364543"/>
            <a:ext cx="0" cy="489230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과잉 섭취에 대한 우려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04485" y="349316"/>
            <a:ext cx="238818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복용 가이드 라인</a:t>
            </a:r>
            <a:endParaRPr lang="ko-KR" altLang="en-US" sz="12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149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829656" y="1440399"/>
            <a:ext cx="520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20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20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20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더 똑똑하게 보충하는 방법 </a:t>
            </a:r>
            <a:r>
              <a:rPr lang="en-US" altLang="ko-KR" sz="2000" b="1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2000" b="1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6335" r="11625"/>
          <a:stretch/>
        </p:blipFill>
        <p:spPr>
          <a:xfrm>
            <a:off x="8340626" y="3975398"/>
            <a:ext cx="2645704" cy="275856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23714" y="4795991"/>
            <a:ext cx="6555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0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4659" y="2441393"/>
            <a:ext cx="32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칼슘을 돕습니다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4659" y="277933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부족하면 애써 보충한 칼슘이 무용지물일 수 있습니다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0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체내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 형태인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칼시트리올이 칼슘의 흡수와 이용을 돕기 때문입니다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0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특성으로 인해 식약처에서는 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대해 </a:t>
            </a:r>
            <a:endParaRPr lang="en-US" altLang="ko-KR" sz="10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칼슘과 인이 흡수되고 이용되는데 필요</a:t>
            </a:r>
            <a:r>
              <a:rPr lang="en-US" altLang="ko-KR" sz="1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하다는 가능성을 인정했습니다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991220" y="2441393"/>
            <a:ext cx="5173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와 같은 지방과 함께 섭취하면 좋습니다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91220" y="2779334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물이 아닌 </a:t>
            </a:r>
            <a:r>
              <a:rPr lang="ko-KR" altLang="en-US" sz="10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기름에 녹는 지용성 비타민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0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따라서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보충하기로 결심했다면 오메가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-3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함께 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배합된</a:t>
            </a:r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보충제를</a:t>
            </a: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드시거나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0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음식으로 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섭취하실때는 비타민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함유된 식품을 질 좋은 기름과 함께 조리하시는 것을 추천 드립니다</a:t>
            </a:r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endParaRPr lang="ko-KR" altLang="en-US" sz="1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685049" y="4763333"/>
            <a:ext cx="6555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00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52" y="4107638"/>
            <a:ext cx="2494086" cy="249408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04481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함께하면 좋은 제품 </a:t>
            </a:r>
          </a:p>
        </p:txBody>
      </p:sp>
    </p:spTree>
    <p:extLst>
      <p:ext uri="{BB962C8B-B14F-4D97-AF65-F5344CB8AC3E}">
        <p14:creationId xmlns:p14="http://schemas.microsoft.com/office/powerpoint/2010/main" val="274120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350682" y="1000312"/>
            <a:ext cx="9073399" cy="1479402"/>
            <a:chOff x="1350682" y="1000312"/>
            <a:chExt cx="9073399" cy="1479402"/>
          </a:xfrm>
        </p:grpSpPr>
        <p:sp>
          <p:nvSpPr>
            <p:cNvPr id="19" name="TextBox 18"/>
            <p:cNvSpPr txBox="1"/>
            <p:nvPr/>
          </p:nvSpPr>
          <p:spPr>
            <a:xfrm>
              <a:off x="1350682" y="1000312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Q.</a:t>
              </a:r>
              <a:endParaRPr lang="ko-KR" altLang="en-US" sz="30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844" y="1179695"/>
              <a:ext cx="8517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의약품으로 나온 </a:t>
              </a:r>
              <a:r>
                <a:rPr lang="ko-KR" altLang="en-US" sz="1400" b="1" dirty="0" err="1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활성형</a:t>
              </a:r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비타민 </a:t>
              </a:r>
              <a:r>
                <a:rPr lang="en-US" altLang="ko-KR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더 좋은지</a:t>
              </a:r>
              <a:r>
                <a:rPr lang="en-US" altLang="ko-KR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아니면 건강기능식품으로 섭취가 더 나은지</a:t>
              </a:r>
              <a:r>
                <a:rPr lang="en-US" altLang="ko-KR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6844" y="1566644"/>
              <a:ext cx="8517237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혈액 중에는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99.95%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간에서 바뀐 중간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활성형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대부분이고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신장을 한번 더 거친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활성형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형태는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0.05%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체내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다양한 세포들은 중간형태의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받아들여 스스로 필요할 때 변화하여 쓰입니다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endParaRPr lang="en-US" altLang="ko-KR" sz="11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따라서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굳이 신장에서 활성화된 형태의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섭취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 칼슘 </a:t>
              </a:r>
              <a:r>
                <a:rPr lang="ko-KR" altLang="en-US" sz="1100" dirty="0" err="1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작용에만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효과가 있고 최근 밝혀지는 다양한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 역할을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수행할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 없습니다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50682" y="1557873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8DF4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A.</a:t>
              </a:r>
              <a:endParaRPr lang="ko-KR" altLang="en-US" sz="3000" b="1" dirty="0">
                <a:solidFill>
                  <a:srgbClr val="F8DF4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1350682" y="2557184"/>
            <a:ext cx="9073399" cy="1087655"/>
            <a:chOff x="1350682" y="2433817"/>
            <a:chExt cx="9073399" cy="1087655"/>
          </a:xfrm>
        </p:grpSpPr>
        <p:sp>
          <p:nvSpPr>
            <p:cNvPr id="37" name="TextBox 36"/>
            <p:cNvSpPr txBox="1"/>
            <p:nvPr/>
          </p:nvSpPr>
          <p:spPr>
            <a:xfrm>
              <a:off x="1350682" y="2433817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Q.</a:t>
              </a:r>
              <a:endParaRPr lang="ko-KR" altLang="en-US" sz="30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06844" y="2607224"/>
              <a:ext cx="8517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 비타민</a:t>
              </a:r>
              <a:r>
                <a:rPr lang="en-US" altLang="ko-KR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좋을까 합성 </a:t>
              </a:r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좋을까</a:t>
              </a:r>
              <a:r>
                <a:rPr lang="en-US" altLang="ko-KR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  <a:endPara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6844" y="3028159"/>
              <a:ext cx="85172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D2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비해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D3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흡수율과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효능 면에서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우수합니다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천연이라고 하는 비타민은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D2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형에 해당합니다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따라서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효모나 곰팡이 등에서 추출한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 비타민의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경우 흡수율이 떨어집니다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50682" y="2967474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8DF4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A.</a:t>
              </a:r>
              <a:endParaRPr lang="ko-KR" altLang="en-US" sz="3000" b="1" dirty="0">
                <a:solidFill>
                  <a:srgbClr val="F8DF4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350682" y="3893507"/>
            <a:ext cx="9073399" cy="1164626"/>
            <a:chOff x="1350682" y="3855370"/>
            <a:chExt cx="9073399" cy="1164626"/>
          </a:xfrm>
        </p:grpSpPr>
        <p:sp>
          <p:nvSpPr>
            <p:cNvPr id="41" name="TextBox 40"/>
            <p:cNvSpPr txBox="1"/>
            <p:nvPr/>
          </p:nvSpPr>
          <p:spPr>
            <a:xfrm>
              <a:off x="1350682" y="3855370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Q.</a:t>
              </a:r>
              <a:endParaRPr lang="ko-KR" altLang="en-US" sz="30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06844" y="3998897"/>
              <a:ext cx="8517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칼슘제를</a:t>
              </a:r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복용하고 있으면 따로 </a:t>
              </a:r>
              <a:r>
                <a:rPr lang="ko-KR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400" b="1" dirty="0" smtClean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섭취할 필요가 없을까요</a:t>
              </a:r>
              <a:r>
                <a:rPr lang="en-US" altLang="ko-KR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  <a:endPara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06844" y="4419832"/>
              <a:ext cx="8517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혈액 내에서 칼슘 농도는 일정하게 유지되며 이를 칼슘의 항상성이라고 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 농도가 낮아 칼슘이 뼈로 흡수되는 양이 줄게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되면 뼈에서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칼슘이 용출되어 뼈가 약해지고 골다공증을 유발할 수 있습니다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칼슘은 식품으로 흔하게 섭취할 수 있는 영양소이지만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 식품에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제한적이라 반드시 보충제로 섭취가 필요합니다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50682" y="4377075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8DF4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A.</a:t>
              </a:r>
              <a:endParaRPr lang="ko-KR" altLang="en-US" sz="3000" b="1" dirty="0">
                <a:solidFill>
                  <a:srgbClr val="F8DF4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350682" y="5306802"/>
            <a:ext cx="9073399" cy="1087655"/>
            <a:chOff x="1350682" y="5306802"/>
            <a:chExt cx="9073399" cy="1087655"/>
          </a:xfrm>
        </p:grpSpPr>
        <p:sp>
          <p:nvSpPr>
            <p:cNvPr id="45" name="TextBox 44"/>
            <p:cNvSpPr txBox="1"/>
            <p:nvPr/>
          </p:nvSpPr>
          <p:spPr>
            <a:xfrm>
              <a:off x="1350682" y="5306802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0945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Q.</a:t>
              </a:r>
              <a:endParaRPr lang="ko-KR" altLang="en-US" sz="3000" b="1" dirty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06844" y="5462281"/>
              <a:ext cx="8517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식품으로 질병예방을 위한 하루 권장량을 충족시키려면 어떤 음식을 얼마나 섭취해야 할까요</a:t>
              </a:r>
              <a:r>
                <a:rPr lang="en-US" altLang="ko-KR" sz="1400" b="1" dirty="0">
                  <a:solidFill>
                    <a:schemeClr val="bg2">
                      <a:lumMod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?</a:t>
              </a:r>
              <a:endPara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06844" y="5883216"/>
              <a:ext cx="85172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 </a:t>
              </a:r>
              <a:r>
                <a:rPr lang="en-US" altLang="ko-KR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D3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1000IU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음식으로 섭취한다면 계란은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40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우유는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250ml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기준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10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컵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연어는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마리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대구 간유 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스푼의 섭취가 필요합니다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ko-KR" altLang="en-US" sz="1100" dirty="0" smtClean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다만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계란을 해당 양 만큼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매일 먹을 수 있다고 하더라도 콜레스테롤의 위험성이 있습니다</a:t>
              </a:r>
              <a:r>
                <a:rPr lang="en-US" altLang="ko-KR" sz="1100" dirty="0">
                  <a:solidFill>
                    <a:schemeClr val="bg2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50682" y="5840459"/>
              <a:ext cx="7780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F8DF4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A.</a:t>
              </a:r>
              <a:endParaRPr lang="ko-KR" altLang="en-US" sz="3000" b="1" dirty="0">
                <a:solidFill>
                  <a:srgbClr val="F8DF4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1" name="직선 연결선 50"/>
          <p:cNvCxnSpPr/>
          <p:nvPr/>
        </p:nvCxnSpPr>
        <p:spPr>
          <a:xfrm flipH="1">
            <a:off x="1350683" y="2456070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 flipH="1">
            <a:off x="1350683" y="3764263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1350683" y="5175120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804481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FAQ</a:t>
            </a:r>
            <a:endParaRPr lang="ko-KR" altLang="en-US" sz="12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95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804481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599474" y="2396565"/>
            <a:ext cx="8528423" cy="35918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15798" y="2679183"/>
            <a:ext cx="5653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en-US" altLang="ko-KR" sz="1200" baseline="-25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단일 기능 성분의 건강기능식품을 찾으시는 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칼슘의 흡수율이 낮으신 분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칼슘 흡수를 높이고자 하는 분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또는 학업으로 인해 야외활동 기회가 적으신 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골밀도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뼈가 취약해지는 갱년기 여성분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 결과 부족 또는 결핍에 해당 하시는 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비만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자외선 차단제 등으로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흡수가 저해될 가능성이 있으신 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결핍에 의한 대사증후군을 예방하고자 하시는 분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뼈와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골밀도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관련 기능 외에 새롭게 밝혀진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효능을 기대하시는 분 </a:t>
            </a: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3592" y="2679183"/>
            <a:ext cx="5228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rgbClr val="F0945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08.</a:t>
            </a:r>
            <a:endParaRPr lang="en-US" altLang="ko-KR" sz="1200" dirty="0">
              <a:solidFill>
                <a:srgbClr val="F0945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이런 분께 추천 드립니다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sz="12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3686" y="2027233"/>
            <a:ext cx="6017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POINT!</a:t>
            </a:r>
          </a:p>
        </p:txBody>
      </p:sp>
    </p:spTree>
    <p:extLst>
      <p:ext uri="{BB962C8B-B14F-4D97-AF65-F5344CB8AC3E}">
        <p14:creationId xmlns:p14="http://schemas.microsoft.com/office/powerpoint/2010/main" val="45408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804481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밸런스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335" r="100000">
                        <a14:foregroundMark x1="17421" y1="6099" x2="93665" y2="5816"/>
                        <a14:foregroundMark x1="26018" y1="19574" x2="62217" y2="17872"/>
                      </a14:backgroundRemoval>
                    </a14:imgEffect>
                  </a14:imgLayer>
                </a14:imgProps>
              </a:ext>
            </a:extLst>
          </a:blip>
          <a:srcRect l="6022" r="3842" b="1658"/>
          <a:stretch/>
        </p:blipFill>
        <p:spPr>
          <a:xfrm>
            <a:off x="1463124" y="2989363"/>
            <a:ext cx="1252765" cy="21801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2" name="그룹 1"/>
          <p:cNvGrpSpPr/>
          <p:nvPr/>
        </p:nvGrpSpPr>
        <p:grpSpPr>
          <a:xfrm>
            <a:off x="2856518" y="2235462"/>
            <a:ext cx="2083552" cy="2721659"/>
            <a:chOff x="2605269" y="2897007"/>
            <a:chExt cx="2083552" cy="2721659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198" b="29338" l="6215" r="23381">
                          <a14:foregroundMark x1="7732" y1="26586" x2="17647" y2="27938"/>
                          <a14:foregroundMark x1="7325" y1="26726" x2="7251" y2="5597"/>
                          <a14:foregroundMark x1="7436" y1="5504" x2="9656" y2="4431"/>
                          <a14:foregroundMark x1="10211" y1="4618" x2="18424" y2="4711"/>
                          <a14:foregroundMark x1="7103" y1="5364" x2="8805" y2="4524"/>
                          <a14:foregroundMark x1="6918" y1="5364" x2="9064" y2="4291"/>
                          <a14:foregroundMark x1="19793" y1="4478" x2="9286" y2="4198"/>
                          <a14:foregroundMark x1="18757" y1="27659" x2="21791" y2="24720"/>
                          <a14:foregroundMark x1="19349" y1="24580" x2="22789" y2="22761"/>
                          <a14:foregroundMark x1="21347" y1="25420" x2="23381" y2="237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1" t="2228" r="76385" b="68926"/>
            <a:stretch/>
          </p:blipFill>
          <p:spPr>
            <a:xfrm>
              <a:off x="2605269" y="2897007"/>
              <a:ext cx="2083552" cy="2721659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05269" y="3131167"/>
              <a:ext cx="1353458" cy="2253341"/>
            </a:xfrm>
            <a:prstGeom prst="rect">
              <a:avLst/>
            </a:prstGeom>
            <a:scene3d>
              <a:camera prst="orthographicFront">
                <a:rot lat="1020000" lon="660000" rev="0"/>
              </a:camera>
              <a:lightRig rig="threePt" dir="t"/>
            </a:scene3d>
          </p:spPr>
        </p:pic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896841"/>
              </p:ext>
            </p:extLst>
          </p:nvPr>
        </p:nvGraphicFramePr>
        <p:xfrm>
          <a:off x="5502400" y="1110842"/>
          <a:ext cx="5400730" cy="5405707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700365">
                  <a:extLst>
                    <a:ext uri="{9D8B030D-6E8A-4147-A177-3AD203B41FA5}">
                      <a16:colId xmlns:a16="http://schemas.microsoft.com/office/drawing/2014/main" val="2235466851"/>
                    </a:ext>
                  </a:extLst>
                </a:gridCol>
                <a:gridCol w="2700365">
                  <a:extLst>
                    <a:ext uri="{9D8B030D-6E8A-4147-A177-3AD203B41FA5}">
                      <a16:colId xmlns:a16="http://schemas.microsoft.com/office/drawing/2014/main" val="1651086956"/>
                    </a:ext>
                  </a:extLst>
                </a:gridCol>
              </a:tblGrid>
              <a:tr h="38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smtClean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endParaRPr lang="ko-KR" altLang="en-US" sz="1050" b="0" kern="1200" dirty="0">
                        <a:solidFill>
                          <a:schemeClr val="accent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제너럴 밸런스 비타민 </a:t>
                      </a:r>
                      <a:r>
                        <a:rPr lang="en-US" altLang="ko-KR" sz="1200" kern="1200" dirty="0" smtClean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  <a:endParaRPr lang="ko-KR" altLang="en-US" sz="1200" b="0" kern="1200" dirty="0">
                        <a:solidFill>
                          <a:schemeClr val="accent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215948"/>
                  </a:ext>
                </a:extLst>
              </a:tr>
              <a:tr h="38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유형</a:t>
                      </a:r>
                      <a:endParaRPr lang="ko-KR" altLang="en-US" sz="105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건강기능식품 </a:t>
                      </a:r>
                      <a:endParaRPr lang="ko-KR" altLang="en-US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291981"/>
                  </a:ext>
                </a:extLst>
              </a:tr>
              <a:tr h="38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내용량</a:t>
                      </a:r>
                      <a:endParaRPr lang="ko-KR" altLang="en-US" sz="105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400mg * 60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캡슐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</a:t>
                      </a:r>
                      <a:r>
                        <a:rPr lang="ko-KR" altLang="en-US" sz="900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개월분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/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미정</a:t>
                      </a:r>
                      <a:endParaRPr lang="ko-KR" altLang="en-US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1131580"/>
                  </a:ext>
                </a:extLst>
              </a:tr>
              <a:tr h="36349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섭취방법</a:t>
                      </a:r>
                      <a:endParaRPr lang="ko-KR" altLang="en-US" sz="1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1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정을 물과 함께 섭취 </a:t>
                      </a:r>
                      <a:endParaRPr lang="ko-KR" altLang="en-US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647207"/>
                  </a:ext>
                </a:extLst>
              </a:tr>
              <a:tr h="73207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1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원료명</a:t>
                      </a:r>
                      <a:r>
                        <a:rPr lang="ko-KR" altLang="en-US" sz="105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5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비타민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D3</a:t>
                      </a:r>
                      <a:r>
                        <a:rPr lang="ko-KR" altLang="en-US" sz="900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혼합제제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말토덱스트린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옥수수전분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무수결정포도당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치커리뿌리추출물분말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900" kern="12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유채유분말</a:t>
                      </a:r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옥수수단백분말 </a:t>
                      </a:r>
                      <a:endParaRPr lang="ko-KR" altLang="en-US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6044446"/>
                  </a:ext>
                </a:extLst>
              </a:tr>
              <a:tr h="389455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제품가격</a:t>
                      </a:r>
                      <a:endParaRPr lang="ko-KR" altLang="en-US" sz="105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22,900</a:t>
                      </a:r>
                      <a:r>
                        <a:rPr lang="ko-KR" altLang="en-US" sz="9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514288"/>
                  </a:ext>
                </a:extLst>
              </a:tr>
              <a:tr h="2752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영양 기능 정보</a:t>
                      </a:r>
                      <a:endParaRPr lang="ko-KR" altLang="en-US" sz="105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60576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220230"/>
              </p:ext>
            </p:extLst>
          </p:nvPr>
        </p:nvGraphicFramePr>
        <p:xfrm>
          <a:off x="8068197" y="3839043"/>
          <a:ext cx="2834933" cy="7717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34933">
                  <a:extLst>
                    <a:ext uri="{9D8B030D-6E8A-4147-A177-3AD203B41FA5}">
                      <a16:colId xmlns:a16="http://schemas.microsoft.com/office/drawing/2014/main" val="4097578667"/>
                    </a:ext>
                  </a:extLst>
                </a:gridCol>
              </a:tblGrid>
              <a:tr h="16103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영양</a:t>
                      </a:r>
                      <a:r>
                        <a:rPr lang="en-US" altLang="ko-KR" sz="800" dirty="0" smtClean="0"/>
                        <a:t>·</a:t>
                      </a:r>
                      <a:r>
                        <a:rPr lang="ko-KR" altLang="en-US" sz="800" dirty="0" smtClean="0"/>
                        <a:t>기능 정보</a:t>
                      </a:r>
                      <a:endParaRPr lang="ko-KR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140333"/>
                  </a:ext>
                </a:extLst>
              </a:tr>
              <a:tr h="3450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[</a:t>
                      </a:r>
                      <a:r>
                        <a:rPr lang="ko-KR" altLang="en-US" sz="800" dirty="0" smtClean="0"/>
                        <a:t>비타민 </a:t>
                      </a:r>
                      <a:r>
                        <a:rPr lang="en-US" altLang="ko-KR" sz="800" dirty="0" smtClean="0"/>
                        <a:t>D]</a:t>
                      </a:r>
                      <a:r>
                        <a:rPr lang="ko-KR" altLang="en-US" sz="800" dirty="0" smtClean="0"/>
                        <a:t>칼슘과 인이 흡수되고 이용되는데 필요</a:t>
                      </a:r>
                      <a:r>
                        <a:rPr lang="en-US" altLang="ko-KR" sz="800" dirty="0" smtClean="0"/>
                        <a:t>. </a:t>
                      </a:r>
                      <a:r>
                        <a:rPr lang="ko-KR" altLang="en-US" sz="800" dirty="0" smtClean="0"/>
                        <a:t>뼈의 형성과 유지에 필요</a:t>
                      </a:r>
                      <a:r>
                        <a:rPr lang="en-US" altLang="ko-KR" sz="800" dirty="0" smtClean="0"/>
                        <a:t>. </a:t>
                      </a:r>
                      <a:r>
                        <a:rPr lang="ko-KR" altLang="en-US" sz="800" dirty="0" smtClean="0"/>
                        <a:t>골다공증발생 위험 감소에 도움을 줌</a:t>
                      </a:r>
                      <a:r>
                        <a:rPr lang="en-US" altLang="ko-KR" sz="800" dirty="0" smtClean="0"/>
                        <a:t>.</a:t>
                      </a:r>
                      <a:endParaRPr lang="ko-KR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35294"/>
                  </a:ext>
                </a:extLst>
              </a:tr>
              <a:tr h="20948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일 섭취량 </a:t>
                      </a:r>
                      <a:r>
                        <a:rPr lang="en-US" altLang="ko-KR" sz="800" dirty="0" smtClean="0"/>
                        <a:t>: 1</a:t>
                      </a:r>
                      <a:r>
                        <a:rPr lang="ko-KR" altLang="en-US" sz="800" dirty="0" smtClean="0"/>
                        <a:t>정 </a:t>
                      </a:r>
                      <a:r>
                        <a:rPr lang="en-US" altLang="ko-KR" sz="800" dirty="0" smtClean="0"/>
                        <a:t>(400 mg)/</a:t>
                      </a:r>
                      <a:r>
                        <a:rPr lang="ko-KR" altLang="en-US" sz="800" dirty="0" smtClean="0"/>
                        <a:t>총 </a:t>
                      </a:r>
                      <a:r>
                        <a:rPr lang="en-US" altLang="ko-KR" sz="800" dirty="0" smtClean="0"/>
                        <a:t>60</a:t>
                      </a:r>
                      <a:r>
                        <a:rPr lang="ko-KR" altLang="en-US" sz="800" dirty="0" smtClean="0"/>
                        <a:t>일 섭취량 </a:t>
                      </a:r>
                      <a:r>
                        <a:rPr lang="en-US" altLang="ko-KR" sz="800" dirty="0" smtClean="0"/>
                        <a:t>(24 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21364"/>
                  </a:ext>
                </a:extLst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708714"/>
              </p:ext>
            </p:extLst>
          </p:nvPr>
        </p:nvGraphicFramePr>
        <p:xfrm>
          <a:off x="8068197" y="4831872"/>
          <a:ext cx="2834934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44978">
                  <a:extLst>
                    <a:ext uri="{9D8B030D-6E8A-4147-A177-3AD203B41FA5}">
                      <a16:colId xmlns:a16="http://schemas.microsoft.com/office/drawing/2014/main" val="4097578667"/>
                    </a:ext>
                  </a:extLst>
                </a:gridCol>
                <a:gridCol w="944978">
                  <a:extLst>
                    <a:ext uri="{9D8B030D-6E8A-4147-A177-3AD203B41FA5}">
                      <a16:colId xmlns:a16="http://schemas.microsoft.com/office/drawing/2014/main" val="60552310"/>
                    </a:ext>
                  </a:extLst>
                </a:gridCol>
                <a:gridCol w="944978">
                  <a:extLst>
                    <a:ext uri="{9D8B030D-6E8A-4147-A177-3AD203B41FA5}">
                      <a16:colId xmlns:a16="http://schemas.microsoft.com/office/drawing/2014/main" val="811369731"/>
                    </a:ext>
                  </a:extLst>
                </a:gridCol>
              </a:tblGrid>
              <a:tr h="1577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dirty="0" smtClean="0"/>
                        <a:t>1</a:t>
                      </a:r>
                      <a:r>
                        <a:rPr lang="ko-KR" altLang="en-US" sz="600" dirty="0" smtClean="0"/>
                        <a:t>일 섭취량</a:t>
                      </a:r>
                      <a:endParaRPr lang="ko-KR" altLang="en-U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00" dirty="0" smtClean="0"/>
                        <a:t>함량</a:t>
                      </a:r>
                      <a:endParaRPr lang="ko-KR" altLang="en-U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dirty="0" smtClean="0"/>
                        <a:t>&amp;</a:t>
                      </a:r>
                      <a:r>
                        <a:rPr lang="ko-KR" altLang="en-US" sz="600" dirty="0" smtClean="0"/>
                        <a:t>영양성분기준치</a:t>
                      </a:r>
                      <a:endParaRPr lang="ko-KR" altLang="en-U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140333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열량</a:t>
                      </a:r>
                      <a:endParaRPr lang="ko-KR" altLang="en-US" sz="7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 kcal</a:t>
                      </a:r>
                      <a:endParaRPr lang="ko-KR" altLang="en-US" sz="7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35294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탄수화물</a:t>
                      </a:r>
                      <a:endParaRPr lang="en-US" altLang="ko-KR" sz="7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21364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단백질</a:t>
                      </a:r>
                      <a:endParaRPr lang="en-US" altLang="ko-KR" sz="7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53618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지방</a:t>
                      </a:r>
                      <a:endParaRPr lang="en-US" altLang="ko-KR" sz="7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89902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나트륨</a:t>
                      </a:r>
                      <a:endParaRPr lang="en-US" altLang="ko-KR" sz="7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125001"/>
                  </a:ext>
                </a:extLst>
              </a:tr>
              <a:tr h="1840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비타민 </a:t>
                      </a:r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㎍</a:t>
                      </a:r>
                      <a:endParaRPr lang="en-US" altLang="ko-KR" sz="70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06718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049601" y="6294912"/>
            <a:ext cx="2413322" cy="18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80" dirty="0" smtClean="0">
                <a:solidFill>
                  <a:schemeClr val="bg2">
                    <a:lumMod val="75000"/>
                  </a:schemeClr>
                </a:solidFill>
              </a:rPr>
              <a:t>※</a:t>
            </a:r>
            <a:r>
              <a:rPr lang="en-US" altLang="ko-KR" sz="580" dirty="0">
                <a:solidFill>
                  <a:schemeClr val="bg2">
                    <a:lumMod val="75000"/>
                  </a:schemeClr>
                </a:solidFill>
              </a:rPr>
              <a:t>%</a:t>
            </a:r>
            <a:r>
              <a:rPr lang="ko-KR" altLang="en-US" sz="580" dirty="0" smtClean="0">
                <a:solidFill>
                  <a:schemeClr val="bg2">
                    <a:lumMod val="75000"/>
                  </a:schemeClr>
                </a:solidFill>
              </a:rPr>
              <a:t>영양성분 기준치 </a:t>
            </a:r>
            <a:r>
              <a:rPr lang="en-US" altLang="ko-KR" sz="580" dirty="0" smtClean="0">
                <a:solidFill>
                  <a:schemeClr val="bg2">
                    <a:lumMod val="75000"/>
                  </a:schemeClr>
                </a:solidFill>
              </a:rPr>
              <a:t>: 1</a:t>
            </a:r>
            <a:r>
              <a:rPr lang="ko-KR" altLang="en-US" sz="580" dirty="0" smtClean="0">
                <a:solidFill>
                  <a:schemeClr val="bg2">
                    <a:lumMod val="75000"/>
                  </a:schemeClr>
                </a:solidFill>
              </a:rPr>
              <a:t>일 영양성분 기준치에 대한 비율</a:t>
            </a:r>
            <a:endParaRPr lang="ko-KR" altLang="en-US" sz="58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19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/>
          <a:srcRect l="-2265" t="-615" r="2265" b="615"/>
          <a:stretch/>
        </p:blipFill>
        <p:spPr>
          <a:xfrm>
            <a:off x="302445" y="1898247"/>
            <a:ext cx="3864571" cy="2667965"/>
          </a:xfrm>
          <a:prstGeom prst="rect">
            <a:avLst/>
          </a:prstGeom>
          <a:effectLst/>
        </p:spPr>
      </p:pic>
      <p:sp>
        <p:nvSpPr>
          <p:cNvPr id="57" name="TextBox 56"/>
          <p:cNvSpPr txBox="1"/>
          <p:nvPr/>
        </p:nvSpPr>
        <p:spPr>
          <a:xfrm>
            <a:off x="1804481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59821" y="364705"/>
            <a:ext cx="297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밸런스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특장점</a:t>
            </a:r>
            <a:endParaRPr lang="ko-KR" altLang="en-US" sz="12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096237" y="1760638"/>
            <a:ext cx="5810250" cy="3941233"/>
            <a:chOff x="3238501" y="1778000"/>
            <a:chExt cx="5810250" cy="3941233"/>
          </a:xfrm>
        </p:grpSpPr>
        <p:graphicFrame>
          <p:nvGraphicFramePr>
            <p:cNvPr id="3" name="다이어그램 2"/>
            <p:cNvGraphicFramePr/>
            <p:nvPr>
              <p:extLst>
                <p:ext uri="{D42A27DB-BD31-4B8C-83A1-F6EECF244321}">
                  <p14:modId xmlns:p14="http://schemas.microsoft.com/office/powerpoint/2010/main" val="138100681"/>
                </p:ext>
              </p:extLst>
            </p:nvPr>
          </p:nvGraphicFramePr>
          <p:xfrm>
            <a:off x="3238501" y="1778000"/>
            <a:ext cx="5810250" cy="39412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4" name="직사각형 3"/>
            <p:cNvSpPr/>
            <p:nvPr/>
          </p:nvSpPr>
          <p:spPr>
            <a:xfrm>
              <a:off x="3367249" y="2135486"/>
              <a:ext cx="6275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Point</a:t>
              </a:r>
            </a:p>
            <a:p>
              <a:pPr algn="ctr"/>
              <a:r>
                <a:rPr lang="en-US" altLang="ko-KR" sz="1400" b="1" dirty="0" smtClean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01.</a:t>
              </a:r>
              <a:endParaRPr lang="ko-KR" altLang="en-US" sz="1400" b="1" dirty="0">
                <a:ln w="66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733744" y="3038882"/>
              <a:ext cx="6275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Point</a:t>
              </a:r>
            </a:p>
            <a:p>
              <a:pPr algn="ctr"/>
              <a:r>
                <a:rPr lang="en-US" altLang="ko-KR" sz="1400" b="1" dirty="0" smtClean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02.</a:t>
              </a:r>
              <a:endParaRPr lang="ko-KR" altLang="en-US" sz="1400" b="1" dirty="0">
                <a:ln w="66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362522" y="4876702"/>
              <a:ext cx="6275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Point</a:t>
              </a:r>
            </a:p>
            <a:p>
              <a:pPr algn="ctr"/>
              <a:r>
                <a:rPr lang="en-US" altLang="ko-KR" sz="1400" b="1" dirty="0" smtClean="0">
                  <a:ln w="6600">
                    <a:solidFill>
                      <a:srgbClr val="FFC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04.</a:t>
              </a:r>
              <a:endParaRPr lang="ko-KR" altLang="en-US" sz="1400" b="1" dirty="0">
                <a:ln w="66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6335" r="100000">
                        <a14:foregroundMark x1="17421" y1="6099" x2="93665" y2="5816"/>
                        <a14:foregroundMark x1="26018" y1="19574" x2="62217" y2="17872"/>
                      </a14:backgroundRemoval>
                    </a14:imgEffect>
                  </a14:imgLayer>
                </a14:imgProps>
              </a:ext>
            </a:extLst>
          </a:blip>
          <a:srcRect l="6022" t="2963" r="3842" b="1659"/>
          <a:stretch/>
        </p:blipFill>
        <p:spPr>
          <a:xfrm>
            <a:off x="3285041" y="2384385"/>
            <a:ext cx="1436914" cy="242521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6" name="그룹 5"/>
          <p:cNvGrpSpPr/>
          <p:nvPr/>
        </p:nvGrpSpPr>
        <p:grpSpPr>
          <a:xfrm>
            <a:off x="9789094" y="1455135"/>
            <a:ext cx="2508760" cy="886224"/>
            <a:chOff x="8028992" y="1648721"/>
            <a:chExt cx="2508760" cy="88622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992" y="1648721"/>
              <a:ext cx="2295625" cy="886224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>
            <a:xfrm>
              <a:off x="8754608" y="1772902"/>
              <a:ext cx="56301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3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&lt;</a:t>
              </a:r>
              <a:endParaRPr lang="ko-KR" alt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8106437" y="1822453"/>
              <a:ext cx="7192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Vitamin</a:t>
              </a:r>
            </a:p>
            <a:p>
              <a:pPr algn="ctr"/>
              <a:r>
                <a:rPr lang="en-US" altLang="ko-KR" sz="14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</a:t>
              </a:r>
              <a:r>
                <a:rPr lang="en-US" altLang="ko-KR" sz="1400" b="1" baseline="-25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ko-KR" altLang="en-US" sz="1400" b="1" baseline="-25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273588" y="1822453"/>
              <a:ext cx="7558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Vitamin</a:t>
              </a:r>
            </a:p>
            <a:p>
              <a:pPr algn="ctr"/>
              <a:r>
                <a:rPr lang="en-US" altLang="ko-KR" sz="14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</a:t>
              </a:r>
              <a:r>
                <a:rPr lang="en-US" altLang="ko-KR" sz="1400" b="1" baseline="-25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lang="ko-KR" altLang="en-US" sz="1400" b="1" baseline="-25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9781876" y="1894350"/>
              <a:ext cx="755876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UP</a:t>
              </a:r>
              <a:endParaRPr lang="ko-KR" altLang="en-US" sz="900" b="1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5593310" y="3937062"/>
            <a:ext cx="627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ln w="66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Point</a:t>
            </a:r>
          </a:p>
          <a:p>
            <a:pPr algn="ctr"/>
            <a:r>
              <a:rPr lang="en-US" altLang="ko-KR" sz="1400" b="1" dirty="0" smtClean="0">
                <a:ln w="66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  <a:endParaRPr lang="ko-KR" altLang="en-US" sz="1400" b="1" dirty="0">
              <a:ln w="6600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66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6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4278</Words>
  <Application>Microsoft Office PowerPoint</Application>
  <PresentationFormat>와이드스크린</PresentationFormat>
  <Paragraphs>685</Paragraphs>
  <Slides>47</Slides>
  <Notes>46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5" baseType="lpstr">
      <vt:lpstr>맑은 고딕</vt:lpstr>
      <vt:lpstr>Malgun Gothic Semilight</vt:lpstr>
      <vt:lpstr>Arial</vt:lpstr>
      <vt:lpstr>나눔스퀘어</vt:lpstr>
      <vt:lpstr>Microsoft YaHei</vt:lpstr>
      <vt:lpstr>나눔고딕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이은수</cp:lastModifiedBy>
  <cp:revision>135</cp:revision>
  <cp:lastPrinted>2022-10-05T06:52:27Z</cp:lastPrinted>
  <dcterms:created xsi:type="dcterms:W3CDTF">2022-08-25T01:03:21Z</dcterms:created>
  <dcterms:modified xsi:type="dcterms:W3CDTF">2022-11-07T04:14:59Z</dcterms:modified>
</cp:coreProperties>
</file>