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57" r:id="rId5"/>
    <p:sldId id="258" r:id="rId6"/>
    <p:sldId id="260" r:id="rId7"/>
    <p:sldId id="261" r:id="rId8"/>
    <p:sldId id="262" r:id="rId9"/>
    <p:sldId id="263" r:id="rId10"/>
    <p:sldId id="264" r:id="rId11"/>
    <p:sldId id="265" r:id="rId12"/>
    <p:sldId id="266" r:id="rId13"/>
    <p:sldId id="296" r:id="rId14"/>
    <p:sldId id="267" r:id="rId15"/>
    <p:sldId id="268" r:id="rId16"/>
    <p:sldId id="269" r:id="rId17"/>
    <p:sldId id="270" r:id="rId18"/>
    <p:sldId id="271" r:id="rId19"/>
    <p:sldId id="272" r:id="rId20"/>
    <p:sldId id="273" r:id="rId21"/>
    <p:sldId id="274" r:id="rId22"/>
    <p:sldId id="275" r:id="rId23"/>
    <p:sldId id="276" r:id="rId24"/>
    <p:sldId id="277" r:id="rId25"/>
    <p:sldId id="291" r:id="rId26"/>
    <p:sldId id="278" r:id="rId27"/>
    <p:sldId id="279" r:id="rId28"/>
    <p:sldId id="280" r:id="rId29"/>
    <p:sldId id="281" r:id="rId30"/>
    <p:sldId id="282" r:id="rId31"/>
    <p:sldId id="283" r:id="rId32"/>
    <p:sldId id="284" r:id="rId33"/>
    <p:sldId id="29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99"/>
    <a:srgbClr val="FF00FF"/>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8E46BD-5F33-446B-B8E0-D2DE5555DE25}" v="6" dt="2023-03-21T15:46:33.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NGHEE PARK" userId="6515e9a0a379bb30" providerId="LiveId" clId="{4C8E46BD-5F33-446B-B8E0-D2DE5555DE25}"/>
    <pc:docChg chg="modSld">
      <pc:chgData name="YOUNGHEE PARK" userId="6515e9a0a379bb30" providerId="LiveId" clId="{4C8E46BD-5F33-446B-B8E0-D2DE5555DE25}" dt="2023-03-21T15:47:19.125" v="69" actId="1076"/>
      <pc:docMkLst>
        <pc:docMk/>
      </pc:docMkLst>
      <pc:sldChg chg="addSp modSp mod">
        <pc:chgData name="YOUNGHEE PARK" userId="6515e9a0a379bb30" providerId="LiveId" clId="{4C8E46BD-5F33-446B-B8E0-D2DE5555DE25}" dt="2023-03-21T15:47:19.125" v="69" actId="1076"/>
        <pc:sldMkLst>
          <pc:docMk/>
          <pc:sldMk cId="882648532" sldId="266"/>
        </pc:sldMkLst>
        <pc:spChg chg="add mod">
          <ac:chgData name="YOUNGHEE PARK" userId="6515e9a0a379bb30" providerId="LiveId" clId="{4C8E46BD-5F33-446B-B8E0-D2DE5555DE25}" dt="2023-03-21T15:45:04.262" v="14" actId="20577"/>
          <ac:spMkLst>
            <pc:docMk/>
            <pc:sldMk cId="882648532" sldId="266"/>
            <ac:spMk id="7" creationId="{E9E5606A-B847-533C-7D5D-C7D8FF6D7CA9}"/>
          </ac:spMkLst>
        </pc:spChg>
        <pc:spChg chg="add mod">
          <ac:chgData name="YOUNGHEE PARK" userId="6515e9a0a379bb30" providerId="LiveId" clId="{4C8E46BD-5F33-446B-B8E0-D2DE5555DE25}" dt="2023-03-21T15:47:03.087" v="67" actId="20577"/>
          <ac:spMkLst>
            <pc:docMk/>
            <pc:sldMk cId="882648532" sldId="266"/>
            <ac:spMk id="8" creationId="{F9E4D6F3-E3B9-F206-D967-EEF047EF9573}"/>
          </ac:spMkLst>
        </pc:spChg>
        <pc:spChg chg="add mod">
          <ac:chgData name="YOUNGHEE PARK" userId="6515e9a0a379bb30" providerId="LiveId" clId="{4C8E46BD-5F33-446B-B8E0-D2DE5555DE25}" dt="2023-03-21T15:45:29.868" v="27" actId="1076"/>
          <ac:spMkLst>
            <pc:docMk/>
            <pc:sldMk cId="882648532" sldId="266"/>
            <ac:spMk id="9" creationId="{521DC9DC-BE4C-B9AA-6275-FC136BE9A634}"/>
          </ac:spMkLst>
        </pc:spChg>
        <pc:spChg chg="add mod">
          <ac:chgData name="YOUNGHEE PARK" userId="6515e9a0a379bb30" providerId="LiveId" clId="{4C8E46BD-5F33-446B-B8E0-D2DE5555DE25}" dt="2023-03-21T15:46:26.863" v="50" actId="20577"/>
          <ac:spMkLst>
            <pc:docMk/>
            <pc:sldMk cId="882648532" sldId="266"/>
            <ac:spMk id="10" creationId="{3417AAB6-81E2-394A-D2FF-E87250317B79}"/>
          </ac:spMkLst>
        </pc:spChg>
        <pc:spChg chg="add mod">
          <ac:chgData name="YOUNGHEE PARK" userId="6515e9a0a379bb30" providerId="LiveId" clId="{4C8E46BD-5F33-446B-B8E0-D2DE5555DE25}" dt="2023-03-21T15:46:09.614" v="42" actId="20577"/>
          <ac:spMkLst>
            <pc:docMk/>
            <pc:sldMk cId="882648532" sldId="266"/>
            <ac:spMk id="11" creationId="{84EAAD37-173F-F261-8E45-3C8B2D1C6018}"/>
          </ac:spMkLst>
        </pc:spChg>
        <pc:spChg chg="add mod">
          <ac:chgData name="YOUNGHEE PARK" userId="6515e9a0a379bb30" providerId="LiveId" clId="{4C8E46BD-5F33-446B-B8E0-D2DE5555DE25}" dt="2023-03-21T15:45:50.670" v="36" actId="20577"/>
          <ac:spMkLst>
            <pc:docMk/>
            <pc:sldMk cId="882648532" sldId="266"/>
            <ac:spMk id="12" creationId="{D6CA1AFD-E72E-17C8-BEEA-FF90F8C0133D}"/>
          </ac:spMkLst>
        </pc:spChg>
        <pc:spChg chg="add mod">
          <ac:chgData name="YOUNGHEE PARK" userId="6515e9a0a379bb30" providerId="LiveId" clId="{4C8E46BD-5F33-446B-B8E0-D2DE5555DE25}" dt="2023-03-21T15:47:19.125" v="69" actId="1076"/>
          <ac:spMkLst>
            <pc:docMk/>
            <pc:sldMk cId="882648532" sldId="266"/>
            <ac:spMk id="13" creationId="{599EC72E-E998-A826-C73B-4F53F8B57155}"/>
          </ac:spMkLst>
        </pc:spChg>
        <pc:picChg chg="mod">
          <ac:chgData name="YOUNGHEE PARK" userId="6515e9a0a379bb30" providerId="LiveId" clId="{4C8E46BD-5F33-446B-B8E0-D2DE5555DE25}" dt="2023-03-21T15:46:14.131" v="44" actId="1037"/>
          <ac:picMkLst>
            <pc:docMk/>
            <pc:sldMk cId="882648532" sldId="266"/>
            <ac:picMk id="4" creationId="{4BC13650-D398-6C38-B586-C86293F36DF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037A-24BF-0F5C-5F34-A6C69F19C1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FED5BC-5DC2-7FFA-218B-3AC102BC12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5DD8B0-3684-EACD-52C3-AF429953DA4B}"/>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5" name="Footer Placeholder 4">
            <a:extLst>
              <a:ext uri="{FF2B5EF4-FFF2-40B4-BE49-F238E27FC236}">
                <a16:creationId xmlns:a16="http://schemas.microsoft.com/office/drawing/2014/main" id="{36CCFB5E-653A-DB25-9FED-ECF54B35A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CE4F1D-ACB8-E639-23A3-8736B5432266}"/>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389358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7C63-C0E4-1FA7-2B36-AB73D37818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03C89D-AA41-573D-0AB5-D3C7923E8E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ADD2CE-5BCE-FD00-9BD1-50CF47BABCFB}"/>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5" name="Footer Placeholder 4">
            <a:extLst>
              <a:ext uri="{FF2B5EF4-FFF2-40B4-BE49-F238E27FC236}">
                <a16:creationId xmlns:a16="http://schemas.microsoft.com/office/drawing/2014/main" id="{898A5216-F127-8DFF-45D2-35EA1B8D7F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C90487-728D-8690-0B16-F6FE33FC6152}"/>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212520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60386-3A44-991E-36C6-B51E2942CB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580D69-3E37-1EDC-54E4-509F90B961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58FEB7-C67A-4F68-1D00-D54CD0C2149A}"/>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5" name="Footer Placeholder 4">
            <a:extLst>
              <a:ext uri="{FF2B5EF4-FFF2-40B4-BE49-F238E27FC236}">
                <a16:creationId xmlns:a16="http://schemas.microsoft.com/office/drawing/2014/main" id="{F50E4EFF-2014-9B99-E871-6EC3EF842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CABD82-8108-A6DE-8624-9A2EF749CEB2}"/>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588222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45D4A-4E85-5158-0C28-8CF95EFA3A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9C1C41-6339-05DF-322C-58DC0D700C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A60FEC-B7CE-D4A1-713C-DF5E450E83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27C1A5-9F0F-E305-5F0D-5D6EF89A7A71}"/>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6" name="Footer Placeholder 5">
            <a:extLst>
              <a:ext uri="{FF2B5EF4-FFF2-40B4-BE49-F238E27FC236}">
                <a16:creationId xmlns:a16="http://schemas.microsoft.com/office/drawing/2014/main" id="{5974D2DF-A1FE-E10A-EACD-6D1F651F1E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E6DAB9-9827-BD4A-B644-A19DBC567C69}"/>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395027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7959-B592-60E2-EBE1-C52F657014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2EE57D-50E6-C449-E52F-E92C35AC1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E01541-C967-2943-4CEA-8081D33A34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EDCC13-9573-1827-1BAE-8DD1B5F81A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EF1CD8-CC69-944F-62DD-8A7BFE1E5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BAE8EC-8487-3EEE-2565-650F6F31031F}"/>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8" name="Footer Placeholder 7">
            <a:extLst>
              <a:ext uri="{FF2B5EF4-FFF2-40B4-BE49-F238E27FC236}">
                <a16:creationId xmlns:a16="http://schemas.microsoft.com/office/drawing/2014/main" id="{794DCF20-73A3-0BFC-503B-85DB5C799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414786-6C6C-D15B-635D-2269ABA31160}"/>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137090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CEEE8-4BD9-966F-61C3-51F1A05D1D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68EFC7-3F75-B943-6053-17E091819523}"/>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4" name="Footer Placeholder 3">
            <a:extLst>
              <a:ext uri="{FF2B5EF4-FFF2-40B4-BE49-F238E27FC236}">
                <a16:creationId xmlns:a16="http://schemas.microsoft.com/office/drawing/2014/main" id="{279363EB-7E3E-7966-3DED-54B51999F7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0E7820-CD4C-9C71-8D9A-804671231D2F}"/>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3321016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313D4F-8857-7EBD-FD07-ED1766B05310}"/>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3" name="Footer Placeholder 2">
            <a:extLst>
              <a:ext uri="{FF2B5EF4-FFF2-40B4-BE49-F238E27FC236}">
                <a16:creationId xmlns:a16="http://schemas.microsoft.com/office/drawing/2014/main" id="{8C59C9D6-D7ED-CF5B-4351-0D5A5E3DCF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336667-35A8-0413-DE5C-2CF6DAEFC611}"/>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408580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1A66-2717-2F9B-9B08-1B191F794D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7EE7BE-087B-3CEA-F50A-51656C1C0A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C3338B-7887-FCBB-F6BE-B1E47A2E90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395CB-BEE2-FD44-6347-46F79C8AA774}"/>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6" name="Footer Placeholder 5">
            <a:extLst>
              <a:ext uri="{FF2B5EF4-FFF2-40B4-BE49-F238E27FC236}">
                <a16:creationId xmlns:a16="http://schemas.microsoft.com/office/drawing/2014/main" id="{87848CDE-95BA-DFDD-0848-6B2D2401AA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43BB11-AC72-CCDF-1242-8FA906762E0E}"/>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2071934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891BC-9643-C7CF-498C-B30C03A345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B3BB17-30DB-A430-1543-D3AD0A353A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46C95C-7F74-F2BB-D57B-3B89CAEDEC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7D6A57-62B2-199C-19CE-B68BD84DB279}"/>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6" name="Footer Placeholder 5">
            <a:extLst>
              <a:ext uri="{FF2B5EF4-FFF2-40B4-BE49-F238E27FC236}">
                <a16:creationId xmlns:a16="http://schemas.microsoft.com/office/drawing/2014/main" id="{5EEF8DFE-AB46-0AB4-C6AB-C3740D8B3D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3698B4-D1C9-403F-9563-4F1CBCF50AD7}"/>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318854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307A-7B9D-B503-B6D1-F173AF66B0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7DE7BA-1F20-BE82-121A-D9AD0EC020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77BA8A-BC23-03D0-4067-4FFA4F7C95E4}"/>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5" name="Footer Placeholder 4">
            <a:extLst>
              <a:ext uri="{FF2B5EF4-FFF2-40B4-BE49-F238E27FC236}">
                <a16:creationId xmlns:a16="http://schemas.microsoft.com/office/drawing/2014/main" id="{76A4C482-29B5-B019-6B35-31AFEC0A49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621C4C-3872-582B-3C31-A0AF1787C7A5}"/>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147403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07435E-64EB-423E-888F-B8343334D4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E34D25-F0D2-5A7A-7A95-3A9CA520E8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948A5-8594-1502-47DB-B1ABF6AB02FD}"/>
              </a:ext>
            </a:extLst>
          </p:cNvPr>
          <p:cNvSpPr>
            <a:spLocks noGrp="1"/>
          </p:cNvSpPr>
          <p:nvPr>
            <p:ph type="dt" sz="half" idx="10"/>
          </p:nvPr>
        </p:nvSpPr>
        <p:spPr/>
        <p:txBody>
          <a:bodyPr/>
          <a:lstStyle/>
          <a:p>
            <a:fld id="{6F34E9A4-1987-4186-9539-5C72968E175D}" type="datetimeFigureOut">
              <a:rPr lang="en-US" smtClean="0"/>
              <a:t>3/21/2023</a:t>
            </a:fld>
            <a:endParaRPr lang="en-US"/>
          </a:p>
        </p:txBody>
      </p:sp>
      <p:sp>
        <p:nvSpPr>
          <p:cNvPr id="5" name="Footer Placeholder 4">
            <a:extLst>
              <a:ext uri="{FF2B5EF4-FFF2-40B4-BE49-F238E27FC236}">
                <a16:creationId xmlns:a16="http://schemas.microsoft.com/office/drawing/2014/main" id="{0DB2C7DF-5EA0-8C6E-0B71-A0B96ED3F9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6B92E-81B5-775B-F353-AF180E1BC8FA}"/>
              </a:ext>
            </a:extLst>
          </p:cNvPr>
          <p:cNvSpPr>
            <a:spLocks noGrp="1"/>
          </p:cNvSpPr>
          <p:nvPr>
            <p:ph type="sldNum" sz="quarter" idx="12"/>
          </p:nvPr>
        </p:nvSpPr>
        <p:spPr/>
        <p:txBody>
          <a:bodyPr/>
          <a:lstStyle/>
          <a:p>
            <a:fld id="{28F67CEC-2E74-473B-B04C-1F9CF4EDC3E2}" type="slidenum">
              <a:rPr lang="en-US" smtClean="0"/>
              <a:t>‹#›</a:t>
            </a:fld>
            <a:endParaRPr lang="en-US"/>
          </a:p>
        </p:txBody>
      </p:sp>
    </p:spTree>
    <p:extLst>
      <p:ext uri="{BB962C8B-B14F-4D97-AF65-F5344CB8AC3E}">
        <p14:creationId xmlns:p14="http://schemas.microsoft.com/office/powerpoint/2010/main" val="4075009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FC9A88-0F5A-2B8B-D4FD-8755FC8831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A040A2-0202-DA55-CC11-78AC72A90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63E6D6-76AD-284C-CD8D-8F2A4E0BF1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34E9A4-1987-4186-9539-5C72968E175D}" type="datetimeFigureOut">
              <a:rPr lang="en-US" smtClean="0"/>
              <a:t>3/21/2023</a:t>
            </a:fld>
            <a:endParaRPr lang="en-US"/>
          </a:p>
        </p:txBody>
      </p:sp>
      <p:sp>
        <p:nvSpPr>
          <p:cNvPr id="5" name="Footer Placeholder 4">
            <a:extLst>
              <a:ext uri="{FF2B5EF4-FFF2-40B4-BE49-F238E27FC236}">
                <a16:creationId xmlns:a16="http://schemas.microsoft.com/office/drawing/2014/main" id="{35AB65DC-584A-81F2-1091-CBCD22EEFD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0286F7-4C29-48D4-CE67-F4606300D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F67CEC-2E74-473B-B04C-1F9CF4EDC3E2}" type="slidenum">
              <a:rPr lang="en-US" smtClean="0"/>
              <a:t>‹#›</a:t>
            </a:fld>
            <a:endParaRPr lang="en-US"/>
          </a:p>
        </p:txBody>
      </p:sp>
    </p:spTree>
    <p:extLst>
      <p:ext uri="{BB962C8B-B14F-4D97-AF65-F5344CB8AC3E}">
        <p14:creationId xmlns:p14="http://schemas.microsoft.com/office/powerpoint/2010/main" val="570218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38.jpg"/><Relationship Id="rId7" Type="http://schemas.openxmlformats.org/officeDocument/2006/relationships/image" Target="../media/image44.jp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 Id="rId9" Type="http://schemas.openxmlformats.org/officeDocument/2006/relationships/image" Target="../media/image46.jpg"/></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1.xml"/><Relationship Id="rId5" Type="http://schemas.openxmlformats.org/officeDocument/2006/relationships/image" Target="../media/image50.jp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g"/><Relationship Id="rId7" Type="http://schemas.openxmlformats.org/officeDocument/2006/relationships/image" Target="../media/image57.jp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1.jpg"/><Relationship Id="rId5" Type="http://schemas.openxmlformats.org/officeDocument/2006/relationships/image" Target="../media/image55.jp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jp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image" Target="../media/image62.png"/><Relationship Id="rId16"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2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jpg"/><Relationship Id="rId4" Type="http://schemas.openxmlformats.org/officeDocument/2006/relationships/image" Target="../media/image82.jpg"/></Relationships>
</file>

<file path=ppt/slides/_rels/slide2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F4C5302F-40F7-DA2A-421D-77054E73E8AE}"/>
              </a:ext>
            </a:extLst>
          </p:cNvPr>
          <p:cNvPicPr>
            <a:picLocks noChangeAspect="1"/>
          </p:cNvPicPr>
          <p:nvPr/>
        </p:nvPicPr>
        <p:blipFill rotWithShape="1">
          <a:blip r:embed="rId2"/>
          <a:srcRect l="425" t="-1" r="741" b="-1"/>
          <a:stretch/>
        </p:blipFill>
        <p:spPr>
          <a:xfrm>
            <a:off x="0" y="0"/>
            <a:ext cx="12188952" cy="6856718"/>
          </a:xfrm>
          <a:prstGeom prst="rect">
            <a:avLst/>
          </a:prstGeom>
        </p:spPr>
      </p:pic>
      <p:grpSp>
        <p:nvGrpSpPr>
          <p:cNvPr id="8" name="object 5">
            <a:extLst>
              <a:ext uri="{FF2B5EF4-FFF2-40B4-BE49-F238E27FC236}">
                <a16:creationId xmlns:a16="http://schemas.microsoft.com/office/drawing/2014/main" id="{07E70C31-C7C0-799F-BC2E-BEA5252E38FB}"/>
              </a:ext>
            </a:extLst>
          </p:cNvPr>
          <p:cNvGrpSpPr/>
          <p:nvPr/>
        </p:nvGrpSpPr>
        <p:grpSpPr>
          <a:xfrm>
            <a:off x="1396495" y="1842517"/>
            <a:ext cx="10066036" cy="4571184"/>
            <a:chOff x="1851655" y="2171001"/>
            <a:chExt cx="10066036" cy="4571184"/>
          </a:xfrm>
        </p:grpSpPr>
        <p:pic>
          <p:nvPicPr>
            <p:cNvPr id="9" name="object 6">
              <a:extLst>
                <a:ext uri="{FF2B5EF4-FFF2-40B4-BE49-F238E27FC236}">
                  <a16:creationId xmlns:a16="http://schemas.microsoft.com/office/drawing/2014/main" id="{7E558247-FF30-0706-AA50-129BB7F64806}"/>
                </a:ext>
              </a:extLst>
            </p:cNvPr>
            <p:cNvPicPr/>
            <p:nvPr/>
          </p:nvPicPr>
          <p:blipFill>
            <a:blip r:embed="rId3" cstate="print"/>
            <a:stretch>
              <a:fillRect/>
            </a:stretch>
          </p:blipFill>
          <p:spPr>
            <a:xfrm>
              <a:off x="1851655" y="2171001"/>
              <a:ext cx="1807554" cy="304800"/>
            </a:xfrm>
            <a:prstGeom prst="rect">
              <a:avLst/>
            </a:prstGeom>
          </p:spPr>
        </p:pic>
        <p:pic>
          <p:nvPicPr>
            <p:cNvPr id="11" name="object 7">
              <a:extLst>
                <a:ext uri="{FF2B5EF4-FFF2-40B4-BE49-F238E27FC236}">
                  <a16:creationId xmlns:a16="http://schemas.microsoft.com/office/drawing/2014/main" id="{93FD97C0-924D-8B7B-9893-E46F08B23E31}"/>
                </a:ext>
              </a:extLst>
            </p:cNvPr>
            <p:cNvPicPr/>
            <p:nvPr/>
          </p:nvPicPr>
          <p:blipFill>
            <a:blip r:embed="rId4" cstate="print"/>
            <a:stretch>
              <a:fillRect/>
            </a:stretch>
          </p:blipFill>
          <p:spPr>
            <a:xfrm>
              <a:off x="5086750" y="2242200"/>
              <a:ext cx="5877970" cy="2680352"/>
            </a:xfrm>
            <a:prstGeom prst="rect">
              <a:avLst/>
            </a:prstGeom>
          </p:spPr>
        </p:pic>
        <p:pic>
          <p:nvPicPr>
            <p:cNvPr id="12" name="object 8">
              <a:extLst>
                <a:ext uri="{FF2B5EF4-FFF2-40B4-BE49-F238E27FC236}">
                  <a16:creationId xmlns:a16="http://schemas.microsoft.com/office/drawing/2014/main" id="{11519803-ABA2-C8E5-BFE6-BE93DCA388E3}"/>
                </a:ext>
              </a:extLst>
            </p:cNvPr>
            <p:cNvPicPr/>
            <p:nvPr/>
          </p:nvPicPr>
          <p:blipFill>
            <a:blip r:embed="rId3" cstate="print"/>
            <a:stretch>
              <a:fillRect/>
            </a:stretch>
          </p:blipFill>
          <p:spPr>
            <a:xfrm>
              <a:off x="11190801" y="6619613"/>
              <a:ext cx="726890" cy="122572"/>
            </a:xfrm>
            <a:prstGeom prst="rect">
              <a:avLst/>
            </a:prstGeom>
          </p:spPr>
        </p:pic>
      </p:grpSp>
      <p:sp>
        <p:nvSpPr>
          <p:cNvPr id="14" name="object 3">
            <a:extLst>
              <a:ext uri="{FF2B5EF4-FFF2-40B4-BE49-F238E27FC236}">
                <a16:creationId xmlns:a16="http://schemas.microsoft.com/office/drawing/2014/main" id="{743012A2-CEB7-8C7F-357A-3CB2A64E1906}"/>
              </a:ext>
            </a:extLst>
          </p:cNvPr>
          <p:cNvSpPr txBox="1"/>
          <p:nvPr/>
        </p:nvSpPr>
        <p:spPr>
          <a:xfrm>
            <a:off x="1295778" y="2622181"/>
            <a:ext cx="2900680" cy="1016000"/>
          </a:xfrm>
          <a:prstGeom prst="rect">
            <a:avLst/>
          </a:prstGeom>
        </p:spPr>
        <p:txBody>
          <a:bodyPr vert="horz" wrap="square" lIns="0" tIns="12700" rIns="0" bIns="0" rtlCol="0">
            <a:spAutoFit/>
          </a:bodyPr>
          <a:lstStyle/>
          <a:p>
            <a:pPr marL="12700">
              <a:lnSpc>
                <a:spcPct val="100000"/>
              </a:lnSpc>
              <a:spcBef>
                <a:spcPts val="100"/>
              </a:spcBef>
            </a:pPr>
            <a:r>
              <a:rPr sz="6500" b="1" spc="35" dirty="0">
                <a:solidFill>
                  <a:srgbClr val="FFFFFF"/>
                </a:solidFill>
                <a:latin typeface="Malgun Gothic"/>
                <a:cs typeface="Malgun Gothic"/>
              </a:rPr>
              <a:t>LAPY</a:t>
            </a:r>
            <a:r>
              <a:rPr sz="6500" b="1" spc="-100" dirty="0">
                <a:solidFill>
                  <a:srgbClr val="FFFFFF"/>
                </a:solidFill>
                <a:latin typeface="Malgun Gothic"/>
                <a:cs typeface="Malgun Gothic"/>
              </a:rPr>
              <a:t> </a:t>
            </a:r>
            <a:r>
              <a:rPr sz="6500" b="1" dirty="0">
                <a:solidFill>
                  <a:srgbClr val="FFFFFF"/>
                </a:solidFill>
                <a:latin typeface="Malgun Gothic"/>
                <a:cs typeface="Malgun Gothic"/>
              </a:rPr>
              <a:t>V</a:t>
            </a:r>
            <a:endParaRPr sz="6500" dirty="0">
              <a:latin typeface="Malgun Gothic"/>
              <a:cs typeface="Malgun Gothic"/>
            </a:endParaRPr>
          </a:p>
        </p:txBody>
      </p:sp>
      <p:sp>
        <p:nvSpPr>
          <p:cNvPr id="16" name="object 4">
            <a:extLst>
              <a:ext uri="{FF2B5EF4-FFF2-40B4-BE49-F238E27FC236}">
                <a16:creationId xmlns:a16="http://schemas.microsoft.com/office/drawing/2014/main" id="{AACF62E4-124B-47D4-E91A-D1AC227AF72F}"/>
              </a:ext>
            </a:extLst>
          </p:cNvPr>
          <p:cNvSpPr txBox="1"/>
          <p:nvPr/>
        </p:nvSpPr>
        <p:spPr>
          <a:xfrm>
            <a:off x="1091028" y="6502400"/>
            <a:ext cx="5350411" cy="302647"/>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Malgun Gothic"/>
                <a:cs typeface="Malgun Gothic"/>
              </a:rPr>
              <a:t>·</a:t>
            </a:r>
            <a:r>
              <a:rPr sz="900" spc="-5" dirty="0">
                <a:solidFill>
                  <a:srgbClr val="FFFFFF"/>
                </a:solidFill>
                <a:latin typeface="Malgun Gothic"/>
                <a:cs typeface="Malgun Gothic"/>
              </a:rPr>
              <a:t> </a:t>
            </a:r>
            <a:r>
              <a:rPr lang="en-US" sz="900" b="1" dirty="0">
                <a:solidFill>
                  <a:srgbClr val="FFFFFF"/>
                </a:solidFill>
                <a:latin typeface="Malgun Gothic"/>
                <a:cs typeface="Malgun Gothic"/>
              </a:rPr>
              <a:t>This material is for internal educational purposes only. Please refrain from external use.
</a:t>
            </a:r>
            <a:endParaRPr sz="900" dirty="0">
              <a:latin typeface="Malgun Gothic"/>
              <a:cs typeface="Malgun Gothic"/>
            </a:endParaRPr>
          </a:p>
        </p:txBody>
      </p:sp>
    </p:spTree>
    <p:extLst>
      <p:ext uri="{BB962C8B-B14F-4D97-AF65-F5344CB8AC3E}">
        <p14:creationId xmlns:p14="http://schemas.microsoft.com/office/powerpoint/2010/main" val="1196555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C5302F-40F7-DA2A-421D-77054E73E8AE}"/>
              </a:ext>
            </a:extLst>
          </p:cNvPr>
          <p:cNvPicPr>
            <a:picLocks noChangeAspect="1"/>
          </p:cNvPicPr>
          <p:nvPr/>
        </p:nvPicPr>
        <p:blipFill rotWithShape="1">
          <a:blip r:embed="rId2"/>
          <a:srcRect l="425" t="-1" r="741" b="-1"/>
          <a:stretch/>
        </p:blipFill>
        <p:spPr>
          <a:xfrm>
            <a:off x="3048" y="-9296"/>
            <a:ext cx="12188952" cy="6856718"/>
          </a:xfrm>
          <a:prstGeom prst="rect">
            <a:avLst/>
          </a:prstGeom>
        </p:spPr>
      </p:pic>
      <p:sp>
        <p:nvSpPr>
          <p:cNvPr id="2" name="object 13">
            <a:extLst>
              <a:ext uri="{FF2B5EF4-FFF2-40B4-BE49-F238E27FC236}">
                <a16:creationId xmlns:a16="http://schemas.microsoft.com/office/drawing/2014/main" id="{B53F237C-08F7-894D-FBF1-20134BFFCB17}"/>
              </a:ext>
            </a:extLst>
          </p:cNvPr>
          <p:cNvSpPr txBox="1"/>
          <p:nvPr/>
        </p:nvSpPr>
        <p:spPr>
          <a:xfrm>
            <a:off x="216640" y="6530825"/>
            <a:ext cx="3279140" cy="348813"/>
          </a:xfrm>
          <a:prstGeom prst="rect">
            <a:avLst/>
          </a:prstGeom>
        </p:spPr>
        <p:txBody>
          <a:bodyPr vert="horz" wrap="square" lIns="0" tIns="12700" rIns="0" bIns="0" rtlCol="0">
            <a:spAutoFit/>
          </a:bodyPr>
          <a:lstStyle/>
          <a:p>
            <a:pPr marL="12700">
              <a:lnSpc>
                <a:spcPct val="100000"/>
              </a:lnSpc>
              <a:spcBef>
                <a:spcPts val="100"/>
              </a:spcBef>
            </a:pPr>
            <a:r>
              <a:rPr sz="700" spc="-5" dirty="0">
                <a:solidFill>
                  <a:srgbClr val="FFFFFF"/>
                </a:solidFill>
                <a:latin typeface="Malgun Gothic"/>
                <a:cs typeface="Malgun Gothic"/>
              </a:rPr>
              <a:t>[</a:t>
            </a:r>
            <a:r>
              <a:rPr lang="en-US" sz="700" spc="-5" dirty="0">
                <a:solidFill>
                  <a:schemeClr val="bg1"/>
                </a:solidFill>
                <a:latin typeface="Malgun Gothic"/>
                <a:cs typeface="Malgun Gothic"/>
              </a:rPr>
              <a:t>Excerpt] Article 45 of the Medical Device Law Enforcement Regulations (Scope of Medical Device Advertising, etc.) &lt; Amended July 29, 2015 &gt;</a:t>
            </a:r>
            <a:r>
              <a:rPr lang="en-US" sz="700" spc="-5" dirty="0">
                <a:latin typeface="Malgun Gothic"/>
                <a:cs typeface="Malgun Gothic"/>
              </a:rPr>
              <a:t>
</a:t>
            </a:r>
            <a:endParaRPr sz="700" dirty="0">
              <a:latin typeface="Malgun Gothic"/>
              <a:cs typeface="Malgun Gothic"/>
            </a:endParaRPr>
          </a:p>
        </p:txBody>
      </p:sp>
      <p:sp>
        <p:nvSpPr>
          <p:cNvPr id="3" name="object 12">
            <a:extLst>
              <a:ext uri="{FF2B5EF4-FFF2-40B4-BE49-F238E27FC236}">
                <a16:creationId xmlns:a16="http://schemas.microsoft.com/office/drawing/2014/main" id="{8F2DDFE3-9E53-B9DA-C150-96B760536CBD}"/>
              </a:ext>
            </a:extLst>
          </p:cNvPr>
          <p:cNvSpPr txBox="1"/>
          <p:nvPr/>
        </p:nvSpPr>
        <p:spPr>
          <a:xfrm>
            <a:off x="-150321" y="2365008"/>
            <a:ext cx="3653044" cy="382156"/>
          </a:xfrm>
          <a:prstGeom prst="rect">
            <a:avLst/>
          </a:prstGeom>
        </p:spPr>
        <p:txBody>
          <a:bodyPr vert="horz" wrap="square" lIns="0" tIns="12700" rIns="0" bIns="0" rtlCol="0">
            <a:spAutoFit/>
          </a:bodyPr>
          <a:lstStyle/>
          <a:p>
            <a:pPr marL="118745" marR="5080" indent="-106680" algn="ctr">
              <a:lnSpc>
                <a:spcPct val="100000"/>
              </a:lnSpc>
              <a:spcBef>
                <a:spcPts val="100"/>
              </a:spcBef>
            </a:pPr>
            <a:r>
              <a:rPr sz="2400" b="1" dirty="0">
                <a:solidFill>
                  <a:schemeClr val="bg1"/>
                </a:solidFill>
                <a:latin typeface="Malgun Gothic"/>
                <a:cs typeface="Malgun Gothic"/>
              </a:rPr>
              <a:t>Im</a:t>
            </a:r>
            <a:r>
              <a:rPr sz="2400" b="1" spc="-5" dirty="0">
                <a:solidFill>
                  <a:schemeClr val="bg1"/>
                </a:solidFill>
                <a:latin typeface="Malgun Gothic"/>
                <a:cs typeface="Malgun Gothic"/>
              </a:rPr>
              <a:t>p</a:t>
            </a:r>
            <a:r>
              <a:rPr sz="2400" b="1" spc="5" dirty="0">
                <a:solidFill>
                  <a:schemeClr val="bg1"/>
                </a:solidFill>
                <a:latin typeface="Malgun Gothic"/>
                <a:cs typeface="Malgun Gothic"/>
              </a:rPr>
              <a:t>o</a:t>
            </a:r>
            <a:r>
              <a:rPr sz="2400" b="1" spc="-10" dirty="0">
                <a:solidFill>
                  <a:schemeClr val="bg1"/>
                </a:solidFill>
                <a:latin typeface="Malgun Gothic"/>
                <a:cs typeface="Malgun Gothic"/>
              </a:rPr>
              <a:t>r</a:t>
            </a:r>
            <a:r>
              <a:rPr sz="2400" b="1" dirty="0">
                <a:solidFill>
                  <a:schemeClr val="bg1"/>
                </a:solidFill>
                <a:latin typeface="Malgun Gothic"/>
                <a:cs typeface="Malgun Gothic"/>
              </a:rPr>
              <a:t>t</a:t>
            </a:r>
            <a:r>
              <a:rPr sz="2400" b="1" spc="-10" dirty="0">
                <a:solidFill>
                  <a:schemeClr val="bg1"/>
                </a:solidFill>
                <a:latin typeface="Malgun Gothic"/>
                <a:cs typeface="Malgun Gothic"/>
              </a:rPr>
              <a:t>a</a:t>
            </a:r>
            <a:r>
              <a:rPr sz="2400" b="1" dirty="0">
                <a:solidFill>
                  <a:schemeClr val="bg1"/>
                </a:solidFill>
                <a:latin typeface="Malgun Gothic"/>
                <a:cs typeface="Malgun Gothic"/>
              </a:rPr>
              <a:t>nt  Notice</a:t>
            </a:r>
            <a:endParaRPr sz="2400" dirty="0">
              <a:solidFill>
                <a:schemeClr val="bg1"/>
              </a:solidFill>
              <a:latin typeface="Malgun Gothic"/>
              <a:cs typeface="Malgun Gothic"/>
            </a:endParaRPr>
          </a:p>
        </p:txBody>
      </p:sp>
      <p:sp>
        <p:nvSpPr>
          <p:cNvPr id="4" name="object 11">
            <a:extLst>
              <a:ext uri="{FF2B5EF4-FFF2-40B4-BE49-F238E27FC236}">
                <a16:creationId xmlns:a16="http://schemas.microsoft.com/office/drawing/2014/main" id="{3C6CA8BA-9F9D-D24C-EEE5-DD4D901273F1}"/>
              </a:ext>
            </a:extLst>
          </p:cNvPr>
          <p:cNvSpPr txBox="1"/>
          <p:nvPr/>
        </p:nvSpPr>
        <p:spPr>
          <a:xfrm>
            <a:off x="1928574" y="152768"/>
            <a:ext cx="9997438" cy="986232"/>
          </a:xfrm>
          <a:prstGeom prst="rect">
            <a:avLst/>
          </a:prstGeom>
        </p:spPr>
        <p:txBody>
          <a:bodyPr vert="horz" wrap="square" lIns="0" tIns="12700" rIns="0" bIns="0" rtlCol="0">
            <a:spAutoFit/>
          </a:bodyPr>
          <a:lstStyle/>
          <a:p>
            <a:pPr marL="12700" marR="5080">
              <a:lnSpc>
                <a:spcPct val="131700"/>
              </a:lnSpc>
              <a:spcBef>
                <a:spcPts val="100"/>
              </a:spcBef>
            </a:pPr>
            <a:r>
              <a:rPr lang="en-US" sz="1200" b="1" dirty="0">
                <a:solidFill>
                  <a:schemeClr val="bg1"/>
                </a:solidFill>
                <a:latin typeface="Malgun Gothic"/>
                <a:cs typeface="Malgun Gothic"/>
              </a:rPr>
              <a:t>G-Coop Co., Ltd. strives for a healthy advertising culture so that all members are not harmed by hype.  Please refer to the relevant laws below and cooperate so as not to lead to false hype.
</a:t>
            </a:r>
            <a:r>
              <a:rPr lang="en-US" sz="1200" b="1" dirty="0">
                <a:solidFill>
                  <a:srgbClr val="FFC000"/>
                </a:solidFill>
                <a:latin typeface="Malgun Gothic"/>
                <a:cs typeface="Malgun Gothic"/>
              </a:rPr>
              <a:t>This material is for internal training purposes and cannot be exported or posted separately.
</a:t>
            </a:r>
            <a:endParaRPr sz="1200" dirty="0">
              <a:latin typeface="Malgun Gothic"/>
              <a:cs typeface="Malgun Gothic"/>
            </a:endParaRPr>
          </a:p>
        </p:txBody>
      </p:sp>
      <p:pic>
        <p:nvPicPr>
          <p:cNvPr id="10" name="Picture 9">
            <a:extLst>
              <a:ext uri="{FF2B5EF4-FFF2-40B4-BE49-F238E27FC236}">
                <a16:creationId xmlns:a16="http://schemas.microsoft.com/office/drawing/2014/main" id="{8DA9B694-1234-2B26-976C-B3F102CF7C78}"/>
              </a:ext>
            </a:extLst>
          </p:cNvPr>
          <p:cNvPicPr>
            <a:picLocks noChangeAspect="1"/>
          </p:cNvPicPr>
          <p:nvPr/>
        </p:nvPicPr>
        <p:blipFill>
          <a:blip r:embed="rId3"/>
          <a:stretch>
            <a:fillRect/>
          </a:stretch>
        </p:blipFill>
        <p:spPr>
          <a:xfrm>
            <a:off x="0" y="10578"/>
            <a:ext cx="1811836" cy="458551"/>
          </a:xfrm>
          <a:prstGeom prst="rect">
            <a:avLst/>
          </a:prstGeom>
        </p:spPr>
      </p:pic>
      <p:sp>
        <p:nvSpPr>
          <p:cNvPr id="16" name="Rectangle 15">
            <a:extLst>
              <a:ext uri="{FF2B5EF4-FFF2-40B4-BE49-F238E27FC236}">
                <a16:creationId xmlns:a16="http://schemas.microsoft.com/office/drawing/2014/main" id="{20A884D0-103D-2330-47AC-6CEE7B2954F5}"/>
              </a:ext>
            </a:extLst>
          </p:cNvPr>
          <p:cNvSpPr/>
          <p:nvPr/>
        </p:nvSpPr>
        <p:spPr>
          <a:xfrm>
            <a:off x="3649296" y="1150241"/>
            <a:ext cx="6614130" cy="351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2865">
              <a:lnSpc>
                <a:spcPct val="100000"/>
              </a:lnSpc>
              <a:spcBef>
                <a:spcPts val="100"/>
              </a:spcBef>
            </a:pPr>
            <a:endParaRPr lang="en-US" sz="1400" b="1" spc="-100" dirty="0">
              <a:solidFill>
                <a:srgbClr val="404040"/>
              </a:solidFill>
              <a:latin typeface="Malgun Gothic"/>
              <a:cs typeface="Malgun Gothic"/>
            </a:endParaRPr>
          </a:p>
          <a:p>
            <a:pPr marL="62865">
              <a:lnSpc>
                <a:spcPct val="100000"/>
              </a:lnSpc>
              <a:spcBef>
                <a:spcPts val="100"/>
              </a:spcBef>
            </a:pPr>
            <a:r>
              <a:rPr lang="en-US" sz="1400" b="1" spc="-100" dirty="0">
                <a:solidFill>
                  <a:srgbClr val="404040"/>
                </a:solidFill>
                <a:latin typeface="Malgun Gothic"/>
                <a:cs typeface="Malgun Gothic"/>
              </a:rPr>
              <a:t>Laws Against Medical Device Hype
</a:t>
            </a:r>
          </a:p>
        </p:txBody>
      </p:sp>
      <p:pic>
        <p:nvPicPr>
          <p:cNvPr id="19" name="Picture 18">
            <a:extLst>
              <a:ext uri="{FF2B5EF4-FFF2-40B4-BE49-F238E27FC236}">
                <a16:creationId xmlns:a16="http://schemas.microsoft.com/office/drawing/2014/main" id="{197C6C18-66EE-9E2E-ED7E-C979E2B7785F}"/>
              </a:ext>
            </a:extLst>
          </p:cNvPr>
          <p:cNvPicPr>
            <a:picLocks noChangeAspect="1"/>
          </p:cNvPicPr>
          <p:nvPr/>
        </p:nvPicPr>
        <p:blipFill>
          <a:blip r:embed="rId4"/>
          <a:stretch>
            <a:fillRect/>
          </a:stretch>
        </p:blipFill>
        <p:spPr>
          <a:xfrm>
            <a:off x="3649296" y="1501699"/>
            <a:ext cx="6614130" cy="5309640"/>
          </a:xfrm>
          <a:prstGeom prst="rect">
            <a:avLst/>
          </a:prstGeom>
        </p:spPr>
      </p:pic>
    </p:spTree>
    <p:extLst>
      <p:ext uri="{BB962C8B-B14F-4D97-AF65-F5344CB8AC3E}">
        <p14:creationId xmlns:p14="http://schemas.microsoft.com/office/powerpoint/2010/main" val="2791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C5302F-40F7-DA2A-421D-77054E73E8AE}"/>
              </a:ext>
            </a:extLst>
          </p:cNvPr>
          <p:cNvPicPr>
            <a:picLocks noChangeAspect="1"/>
          </p:cNvPicPr>
          <p:nvPr/>
        </p:nvPicPr>
        <p:blipFill rotWithShape="1">
          <a:blip r:embed="rId2"/>
          <a:srcRect l="425" t="-1" r="741" b="-1"/>
          <a:stretch/>
        </p:blipFill>
        <p:spPr>
          <a:xfrm>
            <a:off x="3048" y="1282"/>
            <a:ext cx="12188952" cy="6856718"/>
          </a:xfrm>
          <a:prstGeom prst="rect">
            <a:avLst/>
          </a:prstGeom>
        </p:spPr>
      </p:pic>
      <p:sp>
        <p:nvSpPr>
          <p:cNvPr id="2" name="object 6">
            <a:extLst>
              <a:ext uri="{FF2B5EF4-FFF2-40B4-BE49-F238E27FC236}">
                <a16:creationId xmlns:a16="http://schemas.microsoft.com/office/drawing/2014/main" id="{70FCD70C-2E8C-18C5-0268-FDA1E32C39F3}"/>
              </a:ext>
            </a:extLst>
          </p:cNvPr>
          <p:cNvSpPr txBox="1">
            <a:spLocks/>
          </p:cNvSpPr>
          <p:nvPr/>
        </p:nvSpPr>
        <p:spPr>
          <a:xfrm>
            <a:off x="3423968" y="497964"/>
            <a:ext cx="5075975" cy="1028487"/>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6600" spc="-10" dirty="0">
                <a:solidFill>
                  <a:srgbClr val="FFFFFF"/>
                </a:solidFill>
                <a:latin typeface="Kokila" panose="020B0604020202020204" pitchFamily="34" charset="0"/>
                <a:cs typeface="Kokila" panose="020B0604020202020204" pitchFamily="34" charset="0"/>
              </a:rPr>
              <a:t>GCOOP</a:t>
            </a:r>
            <a:r>
              <a:rPr lang="en-US" sz="6600" spc="-25" dirty="0">
                <a:solidFill>
                  <a:srgbClr val="FFFFFF"/>
                </a:solidFill>
                <a:latin typeface="Kokila" panose="020B0604020202020204" pitchFamily="34" charset="0"/>
                <a:cs typeface="Kokila" panose="020B0604020202020204" pitchFamily="34" charset="0"/>
              </a:rPr>
              <a:t> </a:t>
            </a:r>
            <a:r>
              <a:rPr lang="en-US" sz="6600" spc="-5" dirty="0">
                <a:solidFill>
                  <a:srgbClr val="FFFFFF"/>
                </a:solidFill>
                <a:latin typeface="Kokila" panose="020B0604020202020204" pitchFamily="34" charset="0"/>
                <a:cs typeface="Kokila" panose="020B0604020202020204" pitchFamily="34" charset="0"/>
              </a:rPr>
              <a:t>LAPY</a:t>
            </a:r>
            <a:r>
              <a:rPr lang="en-US" sz="6600" spc="-35" dirty="0">
                <a:solidFill>
                  <a:srgbClr val="FFFFFF"/>
                </a:solidFill>
                <a:latin typeface="Kokila" panose="020B0604020202020204" pitchFamily="34" charset="0"/>
                <a:cs typeface="Kokila" panose="020B0604020202020204" pitchFamily="34" charset="0"/>
              </a:rPr>
              <a:t> </a:t>
            </a:r>
            <a:r>
              <a:rPr lang="en-US" sz="6600" dirty="0">
                <a:solidFill>
                  <a:srgbClr val="FFFFFF"/>
                </a:solidFill>
                <a:latin typeface="Kokila" panose="020B0604020202020204" pitchFamily="34" charset="0"/>
                <a:cs typeface="Kokila" panose="020B0604020202020204" pitchFamily="34" charset="0"/>
              </a:rPr>
              <a:t>V</a:t>
            </a:r>
            <a:endParaRPr lang="en-US" sz="6600" dirty="0">
              <a:latin typeface="Kokila" panose="020B0604020202020204" pitchFamily="34" charset="0"/>
              <a:cs typeface="Kokila" panose="020B0604020202020204" pitchFamily="34" charset="0"/>
            </a:endParaRPr>
          </a:p>
        </p:txBody>
      </p:sp>
      <p:sp>
        <p:nvSpPr>
          <p:cNvPr id="4" name="object 5">
            <a:extLst>
              <a:ext uri="{FF2B5EF4-FFF2-40B4-BE49-F238E27FC236}">
                <a16:creationId xmlns:a16="http://schemas.microsoft.com/office/drawing/2014/main" id="{1F680982-6E2B-7BC3-3B2E-A1D4732E99C6}"/>
              </a:ext>
            </a:extLst>
          </p:cNvPr>
          <p:cNvSpPr txBox="1"/>
          <p:nvPr/>
        </p:nvSpPr>
        <p:spPr>
          <a:xfrm rot="5400000">
            <a:off x="2031321" y="1123066"/>
            <a:ext cx="492443" cy="2778670"/>
          </a:xfrm>
          <a:prstGeom prst="rect">
            <a:avLst/>
          </a:prstGeom>
        </p:spPr>
        <p:txBody>
          <a:bodyPr vert="vert270" wrap="square" lIns="0" tIns="80010" rIns="0" bIns="0" rtlCol="0">
            <a:spAutoFit/>
          </a:bodyPr>
          <a:lstStyle/>
          <a:p>
            <a:pPr marL="12700" algn="ctr">
              <a:lnSpc>
                <a:spcPct val="100000"/>
              </a:lnSpc>
              <a:spcBef>
                <a:spcPts val="630"/>
              </a:spcBef>
            </a:pPr>
            <a:r>
              <a:rPr sz="3200" b="1" spc="-10" dirty="0">
                <a:solidFill>
                  <a:srgbClr val="FFFFFF"/>
                </a:solidFill>
                <a:latin typeface="Malgun Gothic"/>
                <a:cs typeface="Malgun Gothic"/>
              </a:rPr>
              <a:t>CONTENTS</a:t>
            </a:r>
            <a:endParaRPr sz="6000" dirty="0">
              <a:latin typeface="Malgun Gothic"/>
              <a:cs typeface="Malgun Gothic"/>
            </a:endParaRPr>
          </a:p>
        </p:txBody>
      </p:sp>
      <p:sp>
        <p:nvSpPr>
          <p:cNvPr id="5" name="object 7">
            <a:extLst>
              <a:ext uri="{FF2B5EF4-FFF2-40B4-BE49-F238E27FC236}">
                <a16:creationId xmlns:a16="http://schemas.microsoft.com/office/drawing/2014/main" id="{046E3BEB-EC13-4D9E-B23B-5C7F52A87A42}"/>
              </a:ext>
            </a:extLst>
          </p:cNvPr>
          <p:cNvSpPr txBox="1"/>
          <p:nvPr/>
        </p:nvSpPr>
        <p:spPr>
          <a:xfrm>
            <a:off x="4209645" y="1767421"/>
            <a:ext cx="5262540" cy="4276812"/>
          </a:xfrm>
          <a:prstGeom prst="rect">
            <a:avLst/>
          </a:prstGeom>
        </p:spPr>
        <p:txBody>
          <a:bodyPr vert="horz" wrap="square" lIns="0" tIns="158750" rIns="0" bIns="0" rtlCol="0">
            <a:spAutoFit/>
          </a:bodyPr>
          <a:lstStyle/>
          <a:p>
            <a:pPr marL="355600" indent="-342900">
              <a:lnSpc>
                <a:spcPct val="100000"/>
              </a:lnSpc>
              <a:spcBef>
                <a:spcPts val="1250"/>
              </a:spcBef>
              <a:buFont typeface="+mj-lt"/>
              <a:buAutoNum type="arabicPeriod"/>
              <a:tabLst>
                <a:tab pos="354965" algn="l"/>
                <a:tab pos="355600" algn="l"/>
              </a:tabLst>
            </a:pPr>
            <a:r>
              <a:rPr lang="en-US" b="1" dirty="0">
                <a:solidFill>
                  <a:srgbClr val="FFFFFF"/>
                </a:solidFill>
                <a:latin typeface="Malgun Gothic"/>
                <a:cs typeface="Malgun Gothic"/>
              </a:rPr>
              <a:t>Product Overview
Comparison with Existing Product
Product Features 
Product Configuration</a:t>
            </a:r>
            <a:endParaRPr sz="1800" dirty="0">
              <a:latin typeface="Malgun Gothic"/>
              <a:cs typeface="Malgun Gothic"/>
            </a:endParaRPr>
          </a:p>
          <a:p>
            <a:pPr marL="355600" indent="-342900">
              <a:lnSpc>
                <a:spcPct val="100000"/>
              </a:lnSpc>
              <a:spcBef>
                <a:spcPts val="1035"/>
              </a:spcBef>
              <a:buFont typeface="+mj-lt"/>
              <a:buAutoNum type="arabicPeriod"/>
              <a:tabLst>
                <a:tab pos="354965" algn="l"/>
                <a:tab pos="355600" algn="l"/>
              </a:tabLst>
            </a:pPr>
            <a:r>
              <a:rPr lang="en-US" sz="1800" b="1" dirty="0">
                <a:solidFill>
                  <a:srgbClr val="FFFFFF"/>
                </a:solidFill>
                <a:latin typeface="Malgun Gothic"/>
                <a:cs typeface="Malgun Gothic"/>
              </a:rPr>
              <a:t>How to Use</a:t>
            </a:r>
            <a:endParaRPr sz="1800" dirty="0">
              <a:latin typeface="Malgun Gothic"/>
              <a:cs typeface="Malgun Gothic"/>
            </a:endParaRPr>
          </a:p>
          <a:p>
            <a:pPr marL="355600" indent="-342900">
              <a:lnSpc>
                <a:spcPct val="100000"/>
              </a:lnSpc>
              <a:spcBef>
                <a:spcPts val="1030"/>
              </a:spcBef>
              <a:buFont typeface="+mj-lt"/>
              <a:buAutoNum type="arabicPeriod"/>
              <a:tabLst>
                <a:tab pos="354965" algn="l"/>
                <a:tab pos="355600" algn="l"/>
              </a:tabLst>
            </a:pPr>
            <a:r>
              <a:rPr lang="en-US" b="1" dirty="0">
                <a:solidFill>
                  <a:srgbClr val="FFFFFF"/>
                </a:solidFill>
                <a:latin typeface="Malgun Gothic"/>
                <a:cs typeface="Malgun Gothic"/>
              </a:rPr>
              <a:t>Storage Method</a:t>
            </a:r>
            <a:endParaRPr sz="1800" dirty="0">
              <a:latin typeface="Malgun Gothic"/>
              <a:cs typeface="Malgun Gothic"/>
            </a:endParaRPr>
          </a:p>
          <a:p>
            <a:pPr marL="355600" indent="-342900">
              <a:lnSpc>
                <a:spcPct val="100000"/>
              </a:lnSpc>
              <a:spcBef>
                <a:spcPts val="1150"/>
              </a:spcBef>
              <a:buFont typeface="+mj-lt"/>
              <a:buAutoNum type="arabicPeriod"/>
              <a:tabLst>
                <a:tab pos="354965" algn="l"/>
                <a:tab pos="355600" algn="l"/>
              </a:tabLst>
            </a:pPr>
            <a:r>
              <a:rPr lang="en-US" b="1" dirty="0">
                <a:solidFill>
                  <a:srgbClr val="FFFFFF"/>
                </a:solidFill>
                <a:latin typeface="Malgun Gothic"/>
                <a:cs typeface="Malgun Gothic"/>
              </a:rPr>
              <a:t>Environment and Storage Conditions
Recommended for
</a:t>
            </a:r>
            <a:r>
              <a:rPr lang="en-US" sz="1800" b="1" dirty="0">
                <a:solidFill>
                  <a:srgbClr val="FFFFFF"/>
                </a:solidFill>
                <a:latin typeface="Malgun Gothic"/>
                <a:cs typeface="Malgun Gothic"/>
              </a:rPr>
              <a:t>Product Contents</a:t>
            </a:r>
            <a:endParaRPr sz="1800" dirty="0">
              <a:latin typeface="Malgun Gothic"/>
              <a:cs typeface="Malgun Gothic"/>
            </a:endParaRPr>
          </a:p>
          <a:p>
            <a:pPr marL="355600" indent="-342900">
              <a:lnSpc>
                <a:spcPct val="100000"/>
              </a:lnSpc>
              <a:spcBef>
                <a:spcPts val="1035"/>
              </a:spcBef>
              <a:buFont typeface="+mj-lt"/>
              <a:buAutoNum type="arabicPeriod"/>
              <a:tabLst>
                <a:tab pos="355600" algn="l"/>
              </a:tabLst>
            </a:pPr>
            <a:r>
              <a:rPr lang="en-US" b="1" dirty="0">
                <a:solidFill>
                  <a:srgbClr val="FFFFFF"/>
                </a:solidFill>
                <a:latin typeface="Malgun Gothic"/>
                <a:cs typeface="Malgun Gothic"/>
              </a:rPr>
              <a:t>Precautions and Safety Warnings</a:t>
            </a:r>
            <a:endParaRPr sz="1800" dirty="0">
              <a:latin typeface="Malgun Gothic"/>
              <a:cs typeface="Malgun Gothic"/>
            </a:endParaRPr>
          </a:p>
        </p:txBody>
      </p:sp>
    </p:spTree>
    <p:extLst>
      <p:ext uri="{BB962C8B-B14F-4D97-AF65-F5344CB8AC3E}">
        <p14:creationId xmlns:p14="http://schemas.microsoft.com/office/powerpoint/2010/main" val="2240631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6">
            <a:extLst>
              <a:ext uri="{FF2B5EF4-FFF2-40B4-BE49-F238E27FC236}">
                <a16:creationId xmlns:a16="http://schemas.microsoft.com/office/drawing/2014/main" id="{37E83BAC-DBDE-13ED-6FEB-926B3D6D31DD}"/>
              </a:ext>
            </a:extLst>
          </p:cNvPr>
          <p:cNvSpPr txBox="1"/>
          <p:nvPr/>
        </p:nvSpPr>
        <p:spPr>
          <a:xfrm>
            <a:off x="665082" y="4305952"/>
            <a:ext cx="3022998" cy="1266128"/>
          </a:xfrm>
          <a:prstGeom prst="rect">
            <a:avLst/>
          </a:prstGeom>
        </p:spPr>
        <p:txBody>
          <a:bodyPr vert="horz" wrap="square" lIns="91440" tIns="45720" rIns="91440" bIns="45720" rtlCol="0" anchor="b">
            <a:normAutofit lnSpcReduction="10000"/>
          </a:bodyPr>
          <a:lstStyle/>
          <a:p>
            <a:pPr marL="12700" algn="ctr">
              <a:lnSpc>
                <a:spcPct val="90000"/>
              </a:lnSpc>
              <a:spcBef>
                <a:spcPct val="0"/>
              </a:spcBef>
              <a:spcAft>
                <a:spcPts val="600"/>
              </a:spcAft>
            </a:pPr>
            <a:r>
              <a:rPr lang="en-US" sz="4400" dirty="0">
                <a:solidFill>
                  <a:schemeClr val="bg1"/>
                </a:solidFill>
                <a:latin typeface="Malgun Gothic" panose="020B0503020000020004" pitchFamily="34" charset="-127"/>
                <a:ea typeface="Malgun Gothic" panose="020B0503020000020004" pitchFamily="34" charset="-127"/>
                <a:cs typeface="+mj-cs"/>
              </a:rPr>
              <a:t>Product Overview</a:t>
            </a:r>
          </a:p>
        </p:txBody>
      </p:sp>
      <p:pic>
        <p:nvPicPr>
          <p:cNvPr id="3" name="object 7">
            <a:extLst>
              <a:ext uri="{FF2B5EF4-FFF2-40B4-BE49-F238E27FC236}">
                <a16:creationId xmlns:a16="http://schemas.microsoft.com/office/drawing/2014/main" id="{7EFDC91E-854A-29C4-D9A2-4094D9D8D7F8}"/>
              </a:ext>
            </a:extLst>
          </p:cNvPr>
          <p:cNvPicPr/>
          <p:nvPr/>
        </p:nvPicPr>
        <p:blipFill rotWithShape="1">
          <a:blip r:embed="rId2" cstate="print"/>
          <a:srcRect t="23634" b="4782"/>
          <a:stretch/>
        </p:blipFill>
        <p:spPr>
          <a:xfrm>
            <a:off x="0" y="152400"/>
            <a:ext cx="12191980" cy="3992880"/>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0" name="Group 9">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1" name="Freeform: Shape 10">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object 8">
            <a:extLst>
              <a:ext uri="{FF2B5EF4-FFF2-40B4-BE49-F238E27FC236}">
                <a16:creationId xmlns:a16="http://schemas.microsoft.com/office/drawing/2014/main" id="{8C7D7A70-B749-6FF6-88C5-35C0EB2919F3}"/>
              </a:ext>
            </a:extLst>
          </p:cNvPr>
          <p:cNvSpPr txBox="1"/>
          <p:nvPr/>
        </p:nvSpPr>
        <p:spPr>
          <a:xfrm>
            <a:off x="4668681" y="4052217"/>
            <a:ext cx="7309959" cy="1297791"/>
          </a:xfrm>
          <a:prstGeom prst="rect">
            <a:avLst/>
          </a:prstGeom>
        </p:spPr>
        <p:txBody>
          <a:bodyPr vert="horz" wrap="square" lIns="0" tIns="12700" rIns="0" bIns="0" rtlCol="0">
            <a:spAutoFit/>
          </a:bodyPr>
          <a:lstStyle/>
          <a:p>
            <a:pPr marL="88900">
              <a:lnSpc>
                <a:spcPct val="100000"/>
              </a:lnSpc>
              <a:spcBef>
                <a:spcPts val="100"/>
              </a:spcBef>
            </a:pPr>
            <a:r>
              <a:rPr lang="en-US" sz="1600" b="1" spc="-20" dirty="0" err="1">
                <a:solidFill>
                  <a:srgbClr val="FFFFFF"/>
                </a:solidFill>
                <a:latin typeface="Malgun Gothic"/>
                <a:cs typeface="Malgun Gothic"/>
              </a:rPr>
              <a:t>Lapy</a:t>
            </a:r>
            <a:r>
              <a:rPr lang="en-US" sz="1600" b="1" spc="-20" dirty="0">
                <a:solidFill>
                  <a:srgbClr val="FFFFFF"/>
                </a:solidFill>
                <a:latin typeface="Malgun Gothic"/>
                <a:cs typeface="Malgun Gothic"/>
              </a:rPr>
              <a:t> </a:t>
            </a:r>
            <a:r>
              <a:rPr sz="1600" b="1" dirty="0">
                <a:solidFill>
                  <a:srgbClr val="FFFFFF"/>
                </a:solidFill>
                <a:latin typeface="Malgun Gothic"/>
                <a:cs typeface="Malgun Gothic"/>
              </a:rPr>
              <a:t>V</a:t>
            </a:r>
            <a:r>
              <a:rPr sz="1600" b="1" spc="-20" dirty="0">
                <a:solidFill>
                  <a:srgbClr val="FFFFFF"/>
                </a:solidFill>
                <a:latin typeface="Malgun Gothic"/>
                <a:cs typeface="Malgun Gothic"/>
              </a:rPr>
              <a:t> </a:t>
            </a:r>
            <a:r>
              <a:rPr lang="en-US" sz="1600" b="1" spc="-20" dirty="0">
                <a:solidFill>
                  <a:srgbClr val="FFFFFF"/>
                </a:solidFill>
                <a:latin typeface="Malgun Gothic"/>
                <a:cs typeface="Malgun Gothic"/>
              </a:rPr>
              <a:t>means…</a:t>
            </a:r>
            <a:r>
              <a:rPr sz="1600" b="1" spc="-20" dirty="0">
                <a:solidFill>
                  <a:srgbClr val="FFFFFF"/>
                </a:solidFill>
                <a:latin typeface="Malgun Gothic"/>
                <a:cs typeface="Malgun Gothic"/>
              </a:rPr>
              <a:t> </a:t>
            </a:r>
            <a:endParaRPr lang="en-US" sz="1600" b="1" spc="-20" dirty="0">
              <a:solidFill>
                <a:srgbClr val="FFFFFF"/>
              </a:solidFill>
              <a:latin typeface="Malgun Gothic"/>
              <a:cs typeface="Malgun Gothic"/>
            </a:endParaRPr>
          </a:p>
          <a:p>
            <a:pPr marL="88900">
              <a:lnSpc>
                <a:spcPct val="100000"/>
              </a:lnSpc>
              <a:spcBef>
                <a:spcPts val="100"/>
              </a:spcBef>
            </a:pPr>
            <a:r>
              <a:rPr sz="1500" spc="5" dirty="0">
                <a:solidFill>
                  <a:schemeClr val="bg1"/>
                </a:solidFill>
                <a:latin typeface="Malgun Gothic"/>
                <a:cs typeface="Malgun Gothic"/>
              </a:rPr>
              <a:t>LAPY</a:t>
            </a:r>
            <a:r>
              <a:rPr lang="en-US" sz="1500" spc="5" dirty="0">
                <a:solidFill>
                  <a:schemeClr val="bg1"/>
                </a:solidFill>
                <a:latin typeface="Malgun Gothic"/>
                <a:cs typeface="Malgun Gothic"/>
              </a:rPr>
              <a:t> is a compound word of </a:t>
            </a:r>
            <a:r>
              <a:rPr sz="2000" b="1" spc="5" dirty="0">
                <a:solidFill>
                  <a:schemeClr val="bg1"/>
                </a:solidFill>
                <a:latin typeface="Malgun Gothic"/>
                <a:cs typeface="Malgun Gothic"/>
              </a:rPr>
              <a:t>LA</a:t>
            </a:r>
            <a:r>
              <a:rPr sz="1500" spc="5" dirty="0">
                <a:solidFill>
                  <a:schemeClr val="bg1"/>
                </a:solidFill>
                <a:latin typeface="Malgun Gothic"/>
                <a:cs typeface="Malgun Gothic"/>
              </a:rPr>
              <a:t>SER</a:t>
            </a:r>
            <a:r>
              <a:rPr sz="1500" spc="-20" dirty="0">
                <a:solidFill>
                  <a:schemeClr val="bg1"/>
                </a:solidFill>
                <a:latin typeface="Malgun Gothic"/>
                <a:cs typeface="Malgun Gothic"/>
              </a:rPr>
              <a:t> </a:t>
            </a:r>
            <a:r>
              <a:rPr sz="1500" spc="-5" dirty="0">
                <a:solidFill>
                  <a:schemeClr val="bg1"/>
                </a:solidFill>
                <a:latin typeface="Malgun Gothic"/>
                <a:cs typeface="Malgun Gothic"/>
              </a:rPr>
              <a:t>+THER</a:t>
            </a:r>
            <a:r>
              <a:rPr lang="en-US" sz="1500" spc="-5" dirty="0">
                <a:solidFill>
                  <a:schemeClr val="bg1"/>
                </a:solidFill>
                <a:latin typeface="Malgun Gothic"/>
                <a:cs typeface="Malgun Gothic"/>
              </a:rPr>
              <a:t>A</a:t>
            </a:r>
            <a:r>
              <a:rPr sz="2000" b="1" spc="-5" dirty="0">
                <a:solidFill>
                  <a:schemeClr val="bg1"/>
                </a:solidFill>
                <a:latin typeface="Malgun Gothic"/>
                <a:cs typeface="Malgun Gothic"/>
              </a:rPr>
              <a:t>PY</a:t>
            </a:r>
            <a:r>
              <a:rPr lang="en-US" sz="2000" b="1" spc="-5" dirty="0">
                <a:solidFill>
                  <a:schemeClr val="bg1"/>
                </a:solidFill>
                <a:latin typeface="Malgun Gothic"/>
                <a:cs typeface="Malgun Gothic"/>
              </a:rPr>
              <a:t> </a:t>
            </a:r>
            <a:r>
              <a:rPr lang="en-US" sz="1500" dirty="0">
                <a:solidFill>
                  <a:schemeClr val="bg1"/>
                </a:solidFill>
                <a:latin typeface="Malgun Gothic"/>
                <a:cs typeface="Malgun Gothic"/>
              </a:rPr>
              <a:t>meaning “laser treatment.”
 “V</a:t>
            </a:r>
            <a:r>
              <a:rPr lang="en-US" sz="1500" spc="-5" dirty="0">
                <a:solidFill>
                  <a:schemeClr val="bg1"/>
                </a:solidFill>
                <a:latin typeface="Malgun Gothic"/>
                <a:cs typeface="Malgun Gothic"/>
              </a:rPr>
              <a:t>” is a Roman numeral, meaning the </a:t>
            </a:r>
            <a:r>
              <a:rPr lang="en-US" sz="1500" b="1" spc="-5" dirty="0">
                <a:solidFill>
                  <a:srgbClr val="CC3399"/>
                </a:solidFill>
                <a:latin typeface="Malgun Gothic"/>
                <a:cs typeface="Malgun Gothic"/>
              </a:rPr>
              <a:t>5th generation</a:t>
            </a:r>
            <a:r>
              <a:rPr lang="en-US" sz="1500" spc="-5" dirty="0">
                <a:solidFill>
                  <a:schemeClr val="bg1"/>
                </a:solidFill>
                <a:latin typeface="Malgun Gothic"/>
                <a:cs typeface="Malgun Gothic"/>
              </a:rPr>
              <a:t>, which is an upgrade over the previous 4th generation.
</a:t>
            </a:r>
            <a:endParaRPr sz="1500" dirty="0">
              <a:solidFill>
                <a:schemeClr val="bg1"/>
              </a:solidFill>
              <a:latin typeface="Malgun Gothic"/>
              <a:cs typeface="Malgun Gothic"/>
            </a:endParaRPr>
          </a:p>
        </p:txBody>
      </p:sp>
      <p:sp>
        <p:nvSpPr>
          <p:cNvPr id="5" name="object 9">
            <a:extLst>
              <a:ext uri="{FF2B5EF4-FFF2-40B4-BE49-F238E27FC236}">
                <a16:creationId xmlns:a16="http://schemas.microsoft.com/office/drawing/2014/main" id="{41C03E31-53C8-88D0-C050-5AC251406451}"/>
              </a:ext>
            </a:extLst>
          </p:cNvPr>
          <p:cNvSpPr txBox="1"/>
          <p:nvPr/>
        </p:nvSpPr>
        <p:spPr>
          <a:xfrm>
            <a:off x="4668681" y="5322872"/>
            <a:ext cx="7045799" cy="1605568"/>
          </a:xfrm>
          <a:prstGeom prst="rect">
            <a:avLst/>
          </a:prstGeom>
        </p:spPr>
        <p:txBody>
          <a:bodyPr vert="horz" wrap="square" lIns="0" tIns="12700" rIns="0" bIns="0" rtlCol="0">
            <a:spAutoFit/>
          </a:bodyPr>
          <a:lstStyle/>
          <a:p>
            <a:pPr marL="73660">
              <a:lnSpc>
                <a:spcPct val="100000"/>
              </a:lnSpc>
              <a:spcBef>
                <a:spcPts val="100"/>
              </a:spcBef>
            </a:pPr>
            <a:r>
              <a:rPr lang="en-US" sz="1600" b="1" dirty="0">
                <a:solidFill>
                  <a:srgbClr val="FFFFFF"/>
                </a:solidFill>
                <a:latin typeface="Malgun Gothic"/>
                <a:cs typeface="Malgun Gothic"/>
              </a:rPr>
              <a:t>Development Background of GCOOP LAPY V</a:t>
            </a:r>
            <a:endParaRPr sz="1600" dirty="0">
              <a:latin typeface="Malgun Gothic"/>
              <a:cs typeface="Malgun Gothic"/>
            </a:endParaRPr>
          </a:p>
          <a:p>
            <a:pPr>
              <a:lnSpc>
                <a:spcPct val="100000"/>
              </a:lnSpc>
              <a:spcBef>
                <a:spcPts val="15"/>
              </a:spcBef>
            </a:pPr>
            <a:endParaRPr sz="1250" dirty="0">
              <a:latin typeface="Malgun Gothic"/>
              <a:cs typeface="Malgun Gothic"/>
            </a:endParaRPr>
          </a:p>
          <a:p>
            <a:pPr marL="12700">
              <a:lnSpc>
                <a:spcPct val="100000"/>
              </a:lnSpc>
            </a:pPr>
            <a:r>
              <a:rPr sz="1500" dirty="0">
                <a:solidFill>
                  <a:schemeClr val="bg1"/>
                </a:solidFill>
                <a:latin typeface="Malgun Gothic"/>
                <a:cs typeface="Malgun Gothic"/>
              </a:rPr>
              <a:t>①</a:t>
            </a:r>
            <a:r>
              <a:rPr sz="1500" spc="-20" dirty="0">
                <a:solidFill>
                  <a:schemeClr val="bg1"/>
                </a:solidFill>
                <a:latin typeface="Malgun Gothic"/>
                <a:cs typeface="Malgun Gothic"/>
              </a:rPr>
              <a:t> </a:t>
            </a:r>
            <a:r>
              <a:rPr lang="en-US" sz="1500" dirty="0">
                <a:solidFill>
                  <a:schemeClr val="bg1"/>
                </a:solidFill>
                <a:latin typeface="Malgun Gothic"/>
                <a:cs typeface="Malgun Gothic"/>
              </a:rPr>
              <a:t>Need for next-generation products that compensate for the shortcomings of existing products (low-temperature burns, etc.)
</a:t>
            </a:r>
            <a:r>
              <a:rPr sz="1500" dirty="0">
                <a:solidFill>
                  <a:schemeClr val="bg1"/>
                </a:solidFill>
                <a:latin typeface="Malgun Gothic"/>
                <a:cs typeface="Malgun Gothic"/>
              </a:rPr>
              <a:t>②</a:t>
            </a:r>
            <a:r>
              <a:rPr sz="1500" spc="-20" dirty="0">
                <a:solidFill>
                  <a:schemeClr val="bg1"/>
                </a:solidFill>
                <a:latin typeface="Malgun Gothic"/>
                <a:cs typeface="Malgun Gothic"/>
              </a:rPr>
              <a:t> </a:t>
            </a:r>
            <a:r>
              <a:rPr lang="en-US" sz="1500" dirty="0">
                <a:solidFill>
                  <a:schemeClr val="bg1"/>
                </a:solidFill>
                <a:latin typeface="Malgun Gothic"/>
                <a:cs typeface="Malgun Gothic"/>
              </a:rPr>
              <a:t>As our name brand product, it is necessary to secure competitiveness in the market (patent)</a:t>
            </a:r>
            <a:r>
              <a:rPr lang="en-US" sz="1500" dirty="0">
                <a:solidFill>
                  <a:srgbClr val="7F7F7F"/>
                </a:solidFill>
                <a:latin typeface="Malgun Gothic"/>
                <a:cs typeface="Malgun Gothic"/>
              </a:rPr>
              <a:t>
</a:t>
            </a:r>
            <a:endParaRPr sz="1500" dirty="0">
              <a:latin typeface="Malgun Gothic"/>
              <a:cs typeface="Malgun Gothic"/>
            </a:endParaRPr>
          </a:p>
        </p:txBody>
      </p:sp>
    </p:spTree>
    <p:extLst>
      <p:ext uri="{BB962C8B-B14F-4D97-AF65-F5344CB8AC3E}">
        <p14:creationId xmlns:p14="http://schemas.microsoft.com/office/powerpoint/2010/main" val="108422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1">
            <a:extLst>
              <a:ext uri="{FF2B5EF4-FFF2-40B4-BE49-F238E27FC236}">
                <a16:creationId xmlns:a16="http://schemas.microsoft.com/office/drawing/2014/main" id="{85C605C7-9C79-EA99-48E9-71BAF1C21EDF}"/>
              </a:ext>
            </a:extLst>
          </p:cNvPr>
          <p:cNvPicPr/>
          <p:nvPr/>
        </p:nvPicPr>
        <p:blipFill>
          <a:blip r:embed="rId2" cstate="print"/>
          <a:stretch>
            <a:fillRect/>
          </a:stretch>
        </p:blipFill>
        <p:spPr>
          <a:xfrm>
            <a:off x="1256961" y="951464"/>
            <a:ext cx="3140111" cy="796423"/>
          </a:xfrm>
          <a:prstGeom prst="rect">
            <a:avLst/>
          </a:prstGeom>
        </p:spPr>
      </p:pic>
      <p:grpSp>
        <p:nvGrpSpPr>
          <p:cNvPr id="3" name="object 8">
            <a:extLst>
              <a:ext uri="{FF2B5EF4-FFF2-40B4-BE49-F238E27FC236}">
                <a16:creationId xmlns:a16="http://schemas.microsoft.com/office/drawing/2014/main" id="{1555DCFC-F625-BBA6-E050-8F73CA2BF676}"/>
              </a:ext>
            </a:extLst>
          </p:cNvPr>
          <p:cNvGrpSpPr/>
          <p:nvPr/>
        </p:nvGrpSpPr>
        <p:grpSpPr>
          <a:xfrm>
            <a:off x="966604" y="2104268"/>
            <a:ext cx="3686454" cy="1565576"/>
            <a:chOff x="966604" y="2104268"/>
            <a:chExt cx="3686454" cy="1565576"/>
          </a:xfrm>
        </p:grpSpPr>
        <p:pic>
          <p:nvPicPr>
            <p:cNvPr id="4" name="object 9">
              <a:extLst>
                <a:ext uri="{FF2B5EF4-FFF2-40B4-BE49-F238E27FC236}">
                  <a16:creationId xmlns:a16="http://schemas.microsoft.com/office/drawing/2014/main" id="{A0384F6D-CBEB-5D12-0E94-37DCBED5E31C}"/>
                </a:ext>
              </a:extLst>
            </p:cNvPr>
            <p:cNvPicPr/>
            <p:nvPr/>
          </p:nvPicPr>
          <p:blipFill>
            <a:blip r:embed="rId3" cstate="print"/>
            <a:stretch>
              <a:fillRect/>
            </a:stretch>
          </p:blipFill>
          <p:spPr>
            <a:xfrm>
              <a:off x="979321" y="2104268"/>
              <a:ext cx="3673737" cy="1565576"/>
            </a:xfrm>
            <a:prstGeom prst="rect">
              <a:avLst/>
            </a:prstGeom>
          </p:spPr>
        </p:pic>
        <p:pic>
          <p:nvPicPr>
            <p:cNvPr id="5" name="object 10">
              <a:extLst>
                <a:ext uri="{FF2B5EF4-FFF2-40B4-BE49-F238E27FC236}">
                  <a16:creationId xmlns:a16="http://schemas.microsoft.com/office/drawing/2014/main" id="{AC7AFEF9-1F6B-6423-0045-7F4467F7A9CF}"/>
                </a:ext>
              </a:extLst>
            </p:cNvPr>
            <p:cNvPicPr/>
            <p:nvPr/>
          </p:nvPicPr>
          <p:blipFill>
            <a:blip r:embed="rId4" cstate="print"/>
            <a:stretch>
              <a:fillRect/>
            </a:stretch>
          </p:blipFill>
          <p:spPr>
            <a:xfrm>
              <a:off x="966604" y="2347446"/>
              <a:ext cx="685408" cy="685408"/>
            </a:xfrm>
            <a:prstGeom prst="rect">
              <a:avLst/>
            </a:prstGeom>
            <a:effectLst>
              <a:outerShdw blurRad="50800" dist="38100" dir="2700000" algn="tl" rotWithShape="0">
                <a:prstClr val="black">
                  <a:alpha val="40000"/>
                </a:prstClr>
              </a:outerShdw>
            </a:effectLst>
          </p:spPr>
        </p:pic>
      </p:grpSp>
      <p:grpSp>
        <p:nvGrpSpPr>
          <p:cNvPr id="6" name="object 11">
            <a:extLst>
              <a:ext uri="{FF2B5EF4-FFF2-40B4-BE49-F238E27FC236}">
                <a16:creationId xmlns:a16="http://schemas.microsoft.com/office/drawing/2014/main" id="{88E8406E-B5DE-4030-C961-FD5F524FA5FF}"/>
              </a:ext>
            </a:extLst>
          </p:cNvPr>
          <p:cNvGrpSpPr/>
          <p:nvPr/>
        </p:nvGrpSpPr>
        <p:grpSpPr>
          <a:xfrm>
            <a:off x="840437" y="3732201"/>
            <a:ext cx="3556635" cy="1500505"/>
            <a:chOff x="1068842" y="4003372"/>
            <a:chExt cx="3556635" cy="1500505"/>
          </a:xfrm>
        </p:grpSpPr>
        <p:pic>
          <p:nvPicPr>
            <p:cNvPr id="7" name="object 12">
              <a:extLst>
                <a:ext uri="{FF2B5EF4-FFF2-40B4-BE49-F238E27FC236}">
                  <a16:creationId xmlns:a16="http://schemas.microsoft.com/office/drawing/2014/main" id="{1DCF8858-3DF3-941C-91DE-9719CFA67B11}"/>
                </a:ext>
              </a:extLst>
            </p:cNvPr>
            <p:cNvPicPr/>
            <p:nvPr/>
          </p:nvPicPr>
          <p:blipFill>
            <a:blip r:embed="rId5" cstate="print"/>
            <a:stretch>
              <a:fillRect/>
            </a:stretch>
          </p:blipFill>
          <p:spPr>
            <a:xfrm>
              <a:off x="1068842" y="4003372"/>
              <a:ext cx="3556567" cy="1499967"/>
            </a:xfrm>
            <a:prstGeom prst="rect">
              <a:avLst/>
            </a:prstGeom>
            <a:effectLst>
              <a:outerShdw blurRad="50800" dist="38100" dir="2700000" algn="tl" rotWithShape="0">
                <a:prstClr val="black">
                  <a:alpha val="40000"/>
                </a:prstClr>
              </a:outerShdw>
            </a:effectLst>
          </p:spPr>
        </p:pic>
        <p:sp>
          <p:nvSpPr>
            <p:cNvPr id="8" name="object 13">
              <a:extLst>
                <a:ext uri="{FF2B5EF4-FFF2-40B4-BE49-F238E27FC236}">
                  <a16:creationId xmlns:a16="http://schemas.microsoft.com/office/drawing/2014/main" id="{6EEB50D7-FD87-6C9C-86A2-E3779F919693}"/>
                </a:ext>
              </a:extLst>
            </p:cNvPr>
            <p:cNvSpPr/>
            <p:nvPr/>
          </p:nvSpPr>
          <p:spPr>
            <a:xfrm>
              <a:off x="1537713" y="4106839"/>
              <a:ext cx="222250" cy="1042035"/>
            </a:xfrm>
            <a:custGeom>
              <a:avLst/>
              <a:gdLst/>
              <a:ahLst/>
              <a:cxnLst/>
              <a:rect l="l" t="t" r="r" b="b"/>
              <a:pathLst>
                <a:path w="222250" h="1042035">
                  <a:moveTo>
                    <a:pt x="0" y="0"/>
                  </a:moveTo>
                  <a:lnTo>
                    <a:pt x="222255" y="0"/>
                  </a:lnTo>
                  <a:lnTo>
                    <a:pt x="222255" y="1041756"/>
                  </a:lnTo>
                  <a:lnTo>
                    <a:pt x="0" y="1041756"/>
                  </a:lnTo>
                  <a:lnTo>
                    <a:pt x="0" y="0"/>
                  </a:lnTo>
                  <a:close/>
                </a:path>
              </a:pathLst>
            </a:custGeom>
            <a:ln w="63500">
              <a:solidFill>
                <a:srgbClr val="FFC000"/>
              </a:solidFill>
            </a:ln>
            <a:effectLst>
              <a:outerShdw blurRad="50800" dist="38100" dir="2700000" algn="tl" rotWithShape="0">
                <a:prstClr val="black">
                  <a:alpha val="40000"/>
                </a:prstClr>
              </a:outerShdw>
            </a:effectLst>
          </p:spPr>
          <p:txBody>
            <a:bodyPr wrap="square" lIns="0" tIns="0" rIns="0" bIns="0" rtlCol="0"/>
            <a:lstStyle/>
            <a:p>
              <a:endParaRPr/>
            </a:p>
          </p:txBody>
        </p:sp>
        <p:sp>
          <p:nvSpPr>
            <p:cNvPr id="9" name="object 14">
              <a:extLst>
                <a:ext uri="{FF2B5EF4-FFF2-40B4-BE49-F238E27FC236}">
                  <a16:creationId xmlns:a16="http://schemas.microsoft.com/office/drawing/2014/main" id="{92567A9E-C55D-BB21-9175-181B85EE5AD4}"/>
                </a:ext>
              </a:extLst>
            </p:cNvPr>
            <p:cNvSpPr/>
            <p:nvPr/>
          </p:nvSpPr>
          <p:spPr>
            <a:xfrm>
              <a:off x="3936393" y="4106839"/>
              <a:ext cx="222250" cy="1042035"/>
            </a:xfrm>
            <a:custGeom>
              <a:avLst/>
              <a:gdLst/>
              <a:ahLst/>
              <a:cxnLst/>
              <a:rect l="l" t="t" r="r" b="b"/>
              <a:pathLst>
                <a:path w="222250" h="1042035">
                  <a:moveTo>
                    <a:pt x="0" y="0"/>
                  </a:moveTo>
                  <a:lnTo>
                    <a:pt x="222255" y="0"/>
                  </a:lnTo>
                  <a:lnTo>
                    <a:pt x="222255" y="1041756"/>
                  </a:lnTo>
                  <a:lnTo>
                    <a:pt x="0" y="1041756"/>
                  </a:lnTo>
                  <a:lnTo>
                    <a:pt x="0" y="0"/>
                  </a:lnTo>
                  <a:close/>
                </a:path>
              </a:pathLst>
            </a:custGeom>
            <a:ln w="63500">
              <a:solidFill>
                <a:srgbClr val="FFC000"/>
              </a:solidFill>
            </a:ln>
            <a:effectLst>
              <a:outerShdw blurRad="50800" dist="38100" dir="2700000" algn="tl" rotWithShape="0">
                <a:prstClr val="black">
                  <a:alpha val="40000"/>
                </a:prstClr>
              </a:outerShdw>
            </a:effectLst>
          </p:spPr>
          <p:txBody>
            <a:bodyPr wrap="square" lIns="0" tIns="0" rIns="0" bIns="0" rtlCol="0"/>
            <a:lstStyle/>
            <a:p>
              <a:endParaRPr/>
            </a:p>
          </p:txBody>
        </p:sp>
      </p:grpSp>
      <p:sp>
        <p:nvSpPr>
          <p:cNvPr id="10" name="object 15">
            <a:extLst>
              <a:ext uri="{FF2B5EF4-FFF2-40B4-BE49-F238E27FC236}">
                <a16:creationId xmlns:a16="http://schemas.microsoft.com/office/drawing/2014/main" id="{859380DD-06CF-D81A-1C3A-1D620CB71268}"/>
              </a:ext>
            </a:extLst>
          </p:cNvPr>
          <p:cNvSpPr txBox="1"/>
          <p:nvPr/>
        </p:nvSpPr>
        <p:spPr>
          <a:xfrm>
            <a:off x="979321" y="5554370"/>
            <a:ext cx="4612621" cy="764312"/>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rgbClr val="7F7F7F"/>
                </a:solidFill>
                <a:latin typeface="Malgun Gothic"/>
                <a:cs typeface="Malgun Gothic"/>
              </a:rPr>
              <a:t>Equipped with 18 high-efficiency lasers
</a:t>
            </a:r>
            <a:endParaRPr sz="1500" dirty="0">
              <a:latin typeface="Malgun Gothic"/>
              <a:cs typeface="Malgun Gothic"/>
            </a:endParaRPr>
          </a:p>
          <a:p>
            <a:pPr marL="34925">
              <a:lnSpc>
                <a:spcPct val="100000"/>
              </a:lnSpc>
            </a:pPr>
            <a:r>
              <a:rPr sz="1200" b="1" spc="-5" dirty="0">
                <a:solidFill>
                  <a:srgbClr val="7F7F7F"/>
                </a:solidFill>
                <a:latin typeface="Malgun Gothic"/>
                <a:cs typeface="Malgun Gothic"/>
              </a:rPr>
              <a:t>870nm</a:t>
            </a:r>
            <a:r>
              <a:rPr sz="1200" b="1" spc="-10" dirty="0">
                <a:solidFill>
                  <a:srgbClr val="7F7F7F"/>
                </a:solidFill>
                <a:latin typeface="Malgun Gothic"/>
                <a:cs typeface="Malgun Gothic"/>
              </a:rPr>
              <a:t> </a:t>
            </a:r>
            <a:r>
              <a:rPr lang="en-US" sz="1200" b="1" dirty="0">
                <a:solidFill>
                  <a:srgbClr val="7F7F7F"/>
                </a:solidFill>
                <a:latin typeface="Malgun Gothic"/>
                <a:cs typeface="Malgun Gothic"/>
              </a:rPr>
              <a:t>Equipped with 30 infrared wavelengths (invisible)
</a:t>
            </a:r>
            <a:endParaRPr sz="1000" dirty="0">
              <a:latin typeface="Malgun Gothic"/>
              <a:cs typeface="Malgun Gothic"/>
            </a:endParaRPr>
          </a:p>
        </p:txBody>
      </p:sp>
      <p:sp>
        <p:nvSpPr>
          <p:cNvPr id="12" name="object 27">
            <a:extLst>
              <a:ext uri="{FF2B5EF4-FFF2-40B4-BE49-F238E27FC236}">
                <a16:creationId xmlns:a16="http://schemas.microsoft.com/office/drawing/2014/main" id="{65D0A067-850D-963C-BEDA-5EF5D9BCD187}"/>
              </a:ext>
            </a:extLst>
          </p:cNvPr>
          <p:cNvSpPr/>
          <p:nvPr/>
        </p:nvSpPr>
        <p:spPr>
          <a:xfrm>
            <a:off x="636146" y="5522466"/>
            <a:ext cx="204469" cy="249439"/>
          </a:xfrm>
          <a:custGeom>
            <a:avLst/>
            <a:gdLst/>
            <a:ahLst/>
            <a:cxnLst/>
            <a:rect l="l" t="t" r="r" b="b"/>
            <a:pathLst>
              <a:path w="204469" h="330200">
                <a:moveTo>
                  <a:pt x="0" y="34029"/>
                </a:moveTo>
                <a:lnTo>
                  <a:pt x="2674" y="20783"/>
                </a:lnTo>
                <a:lnTo>
                  <a:pt x="9966" y="9966"/>
                </a:lnTo>
                <a:lnTo>
                  <a:pt x="20783" y="2674"/>
                </a:lnTo>
                <a:lnTo>
                  <a:pt x="34029" y="0"/>
                </a:lnTo>
                <a:lnTo>
                  <a:pt x="170142" y="0"/>
                </a:lnTo>
                <a:lnTo>
                  <a:pt x="183388" y="2674"/>
                </a:lnTo>
                <a:lnTo>
                  <a:pt x="194205" y="9966"/>
                </a:lnTo>
                <a:lnTo>
                  <a:pt x="201497" y="20783"/>
                </a:lnTo>
                <a:lnTo>
                  <a:pt x="204172" y="34029"/>
                </a:lnTo>
                <a:lnTo>
                  <a:pt x="204172" y="295969"/>
                </a:lnTo>
                <a:lnTo>
                  <a:pt x="201497" y="309215"/>
                </a:lnTo>
                <a:lnTo>
                  <a:pt x="194205" y="320032"/>
                </a:lnTo>
                <a:lnTo>
                  <a:pt x="183388" y="327324"/>
                </a:lnTo>
                <a:lnTo>
                  <a:pt x="170142" y="329999"/>
                </a:lnTo>
                <a:lnTo>
                  <a:pt x="34029" y="329999"/>
                </a:lnTo>
                <a:lnTo>
                  <a:pt x="20783" y="327324"/>
                </a:lnTo>
                <a:lnTo>
                  <a:pt x="9966" y="320032"/>
                </a:lnTo>
                <a:lnTo>
                  <a:pt x="2674" y="309215"/>
                </a:lnTo>
                <a:lnTo>
                  <a:pt x="0" y="295969"/>
                </a:lnTo>
                <a:lnTo>
                  <a:pt x="0" y="34029"/>
                </a:lnTo>
                <a:close/>
              </a:path>
            </a:pathLst>
          </a:custGeom>
          <a:ln w="63500">
            <a:solidFill>
              <a:srgbClr val="2E75B6"/>
            </a:solidFill>
          </a:ln>
        </p:spPr>
        <p:txBody>
          <a:bodyPr wrap="square" lIns="0" tIns="0" rIns="0" bIns="0" rtlCol="0"/>
          <a:lstStyle/>
          <a:p>
            <a:endParaRPr/>
          </a:p>
        </p:txBody>
      </p:sp>
      <p:sp>
        <p:nvSpPr>
          <p:cNvPr id="13" name="object 16">
            <a:extLst>
              <a:ext uri="{FF2B5EF4-FFF2-40B4-BE49-F238E27FC236}">
                <a16:creationId xmlns:a16="http://schemas.microsoft.com/office/drawing/2014/main" id="{4C5B08F2-2BC8-D3AA-827F-E1B8879662F7}"/>
              </a:ext>
            </a:extLst>
          </p:cNvPr>
          <p:cNvSpPr/>
          <p:nvPr/>
        </p:nvSpPr>
        <p:spPr>
          <a:xfrm>
            <a:off x="636145" y="5923940"/>
            <a:ext cx="204469" cy="337667"/>
          </a:xfrm>
          <a:custGeom>
            <a:avLst/>
            <a:gdLst/>
            <a:ahLst/>
            <a:cxnLst/>
            <a:rect l="l" t="t" r="r" b="b"/>
            <a:pathLst>
              <a:path w="125730" h="376554">
                <a:moveTo>
                  <a:pt x="0" y="0"/>
                </a:moveTo>
                <a:lnTo>
                  <a:pt x="125613" y="0"/>
                </a:lnTo>
                <a:lnTo>
                  <a:pt x="125613" y="376434"/>
                </a:lnTo>
                <a:lnTo>
                  <a:pt x="0" y="376434"/>
                </a:lnTo>
                <a:lnTo>
                  <a:pt x="0" y="0"/>
                </a:lnTo>
                <a:close/>
              </a:path>
            </a:pathLst>
          </a:custGeom>
          <a:ln w="63500">
            <a:solidFill>
              <a:srgbClr val="FFC000"/>
            </a:solidFill>
          </a:ln>
        </p:spPr>
        <p:txBody>
          <a:bodyPr wrap="square" lIns="0" tIns="0" rIns="0" bIns="0" rtlCol="0"/>
          <a:lstStyle/>
          <a:p>
            <a:endParaRPr/>
          </a:p>
        </p:txBody>
      </p:sp>
      <p:sp>
        <p:nvSpPr>
          <p:cNvPr id="15" name="object 20">
            <a:extLst>
              <a:ext uri="{FF2B5EF4-FFF2-40B4-BE49-F238E27FC236}">
                <a16:creationId xmlns:a16="http://schemas.microsoft.com/office/drawing/2014/main" id="{BA0CD3AB-51CB-6B0A-383F-A5AB36042093}"/>
              </a:ext>
            </a:extLst>
          </p:cNvPr>
          <p:cNvSpPr txBox="1"/>
          <p:nvPr/>
        </p:nvSpPr>
        <p:spPr>
          <a:xfrm>
            <a:off x="6257736" y="711790"/>
            <a:ext cx="5285860" cy="577081"/>
          </a:xfrm>
          <a:prstGeom prst="rect">
            <a:avLst/>
          </a:prstGeom>
        </p:spPr>
        <p:txBody>
          <a:bodyPr vert="horz" wrap="square" lIns="0" tIns="12700" rIns="0" bIns="0" rtlCol="0">
            <a:spAutoFit/>
          </a:bodyPr>
          <a:lstStyle/>
          <a:p>
            <a:pPr marL="646430">
              <a:lnSpc>
                <a:spcPts val="1430"/>
              </a:lnSpc>
              <a:spcBef>
                <a:spcPts val="100"/>
              </a:spcBef>
            </a:pPr>
            <a:r>
              <a:rPr sz="1200" b="1" spc="-5" dirty="0">
                <a:latin typeface="Malgun Gothic"/>
                <a:cs typeface="Malgun Gothic"/>
              </a:rPr>
              <a:t>[1</a:t>
            </a:r>
            <a:r>
              <a:rPr lang="en-US" sz="1200" b="1" spc="-5" baseline="30000" dirty="0">
                <a:latin typeface="Malgun Gothic"/>
                <a:cs typeface="Malgun Gothic"/>
              </a:rPr>
              <a:t>st</a:t>
            </a:r>
            <a:r>
              <a:rPr lang="en-US" sz="1200" b="1" spc="-5" dirty="0">
                <a:latin typeface="Malgun Gothic"/>
                <a:cs typeface="Malgun Gothic"/>
              </a:rPr>
              <a:t> </a:t>
            </a:r>
            <a:r>
              <a:rPr sz="1200" b="1" spc="-5" dirty="0">
                <a:latin typeface="Malgun Gothic"/>
                <a:cs typeface="Malgun Gothic"/>
              </a:rPr>
              <a:t>]</a:t>
            </a:r>
            <a:r>
              <a:rPr sz="1200" b="1" spc="360" dirty="0">
                <a:latin typeface="Malgun Gothic"/>
                <a:cs typeface="Malgun Gothic"/>
              </a:rPr>
              <a:t> </a:t>
            </a:r>
            <a:r>
              <a:rPr lang="en-US" sz="1200" b="1" dirty="0">
                <a:latin typeface="Malgun Gothic"/>
                <a:cs typeface="Malgun Gothic"/>
              </a:rPr>
              <a:t>Pain relief
</a:t>
            </a:r>
            <a:r>
              <a:rPr sz="1200" b="1" spc="-5" dirty="0">
                <a:latin typeface="Malgun Gothic"/>
                <a:cs typeface="Malgun Gothic"/>
              </a:rPr>
              <a:t>[2</a:t>
            </a:r>
            <a:r>
              <a:rPr lang="en-US" sz="1200" b="1" spc="-5" baseline="30000" dirty="0">
                <a:latin typeface="Malgun Gothic"/>
                <a:cs typeface="Malgun Gothic"/>
              </a:rPr>
              <a:t>nd</a:t>
            </a:r>
            <a:r>
              <a:rPr lang="en-US" sz="1200" b="1" spc="-5" dirty="0">
                <a:latin typeface="Malgun Gothic"/>
                <a:cs typeface="Malgun Gothic"/>
              </a:rPr>
              <a:t> </a:t>
            </a:r>
            <a:r>
              <a:rPr sz="1200" b="1" spc="-5" dirty="0">
                <a:latin typeface="Malgun Gothic"/>
                <a:cs typeface="Malgun Gothic"/>
              </a:rPr>
              <a:t>]</a:t>
            </a:r>
            <a:r>
              <a:rPr sz="1200" b="1" spc="405" dirty="0">
                <a:latin typeface="Malgun Gothic"/>
                <a:cs typeface="Malgun Gothic"/>
              </a:rPr>
              <a:t> </a:t>
            </a:r>
            <a:r>
              <a:rPr lang="en-US" sz="1200" b="1" dirty="0">
                <a:latin typeface="Malgun Gothic"/>
                <a:cs typeface="Malgun Gothic"/>
              </a:rPr>
              <a:t>Knee degenerative arthritis pain relief</a:t>
            </a:r>
            <a:r>
              <a:rPr lang="en-US" sz="1200" dirty="0">
                <a:latin typeface="Malgun Gothic"/>
                <a:cs typeface="Malgun Gothic"/>
              </a:rPr>
              <a:t> </a:t>
            </a:r>
            <a:r>
              <a:rPr lang="en-US" sz="900" dirty="0">
                <a:latin typeface="Malgun Gothic"/>
                <a:cs typeface="Malgun Gothic"/>
              </a:rPr>
              <a:t>(clinical trial planned)
</a:t>
            </a:r>
            <a:endParaRPr sz="900" dirty="0">
              <a:latin typeface="Malgun Gothic"/>
              <a:cs typeface="Malgun Gothic"/>
            </a:endParaRPr>
          </a:p>
        </p:txBody>
      </p:sp>
      <p:graphicFrame>
        <p:nvGraphicFramePr>
          <p:cNvPr id="18" name="object 23">
            <a:extLst>
              <a:ext uri="{FF2B5EF4-FFF2-40B4-BE49-F238E27FC236}">
                <a16:creationId xmlns:a16="http://schemas.microsoft.com/office/drawing/2014/main" id="{48A0AB2E-2821-CCC8-DF94-16BBF6C7BEE5}"/>
              </a:ext>
            </a:extLst>
          </p:cNvPr>
          <p:cNvGraphicFramePr>
            <a:graphicFrameLocks noGrp="1"/>
          </p:cNvGraphicFramePr>
          <p:nvPr>
            <p:extLst>
              <p:ext uri="{D42A27DB-BD31-4B8C-83A1-F6EECF244321}">
                <p14:modId xmlns:p14="http://schemas.microsoft.com/office/powerpoint/2010/main" val="1184544094"/>
              </p:ext>
            </p:extLst>
          </p:nvPr>
        </p:nvGraphicFramePr>
        <p:xfrm>
          <a:off x="6106668" y="1871855"/>
          <a:ext cx="4520038" cy="4736794"/>
        </p:xfrm>
        <a:graphic>
          <a:graphicData uri="http://schemas.openxmlformats.org/drawingml/2006/table">
            <a:tbl>
              <a:tblPr firstRow="1" bandRow="1">
                <a:tableStyleId>{2D5ABB26-0587-4C30-8999-92F81FD0307C}</a:tableStyleId>
              </a:tblPr>
              <a:tblGrid>
                <a:gridCol w="1432527">
                  <a:extLst>
                    <a:ext uri="{9D8B030D-6E8A-4147-A177-3AD203B41FA5}">
                      <a16:colId xmlns:a16="http://schemas.microsoft.com/office/drawing/2014/main" val="20000"/>
                    </a:ext>
                  </a:extLst>
                </a:gridCol>
                <a:gridCol w="3087511">
                  <a:extLst>
                    <a:ext uri="{9D8B030D-6E8A-4147-A177-3AD203B41FA5}">
                      <a16:colId xmlns:a16="http://schemas.microsoft.com/office/drawing/2014/main" val="20001"/>
                    </a:ext>
                  </a:extLst>
                </a:gridCol>
              </a:tblGrid>
              <a:tr h="298828">
                <a:tc>
                  <a:txBody>
                    <a:bodyPr/>
                    <a:lstStyle/>
                    <a:p>
                      <a:pPr algn="ctr">
                        <a:lnSpc>
                          <a:spcPct val="100000"/>
                        </a:lnSpc>
                        <a:spcBef>
                          <a:spcPts val="395"/>
                        </a:spcBef>
                      </a:pPr>
                      <a:r>
                        <a:rPr lang="en-US" sz="1300" b="1" dirty="0">
                          <a:solidFill>
                            <a:srgbClr val="203864"/>
                          </a:solidFill>
                          <a:latin typeface="Malgun Gothic"/>
                          <a:cs typeface="Malgun Gothic"/>
                        </a:rPr>
                        <a:t>Item Name</a:t>
                      </a:r>
                      <a:endParaRPr sz="1300" dirty="0">
                        <a:latin typeface="Malgun Gothic"/>
                        <a:cs typeface="Malgun Gothic"/>
                      </a:endParaRPr>
                    </a:p>
                  </a:txBody>
                  <a:tcPr marL="0" marR="0" marT="50165" marB="0">
                    <a:lnR w="9525">
                      <a:solidFill>
                        <a:srgbClr val="2E75B6"/>
                      </a:solidFill>
                      <a:prstDash val="solid"/>
                    </a:lnR>
                    <a:lnT w="19050">
                      <a:solidFill>
                        <a:srgbClr val="4472C4"/>
                      </a:solidFill>
                      <a:prstDash val="solid"/>
                    </a:lnT>
                    <a:lnB w="19050">
                      <a:solidFill>
                        <a:srgbClr val="4472C4"/>
                      </a:solidFill>
                      <a:prstDash val="solid"/>
                    </a:lnB>
                  </a:tcPr>
                </a:tc>
                <a:tc>
                  <a:txBody>
                    <a:bodyPr/>
                    <a:lstStyle/>
                    <a:p>
                      <a:pPr algn="ctr">
                        <a:lnSpc>
                          <a:spcPct val="100000"/>
                        </a:lnSpc>
                        <a:spcBef>
                          <a:spcPts val="395"/>
                        </a:spcBef>
                      </a:pPr>
                      <a:r>
                        <a:rPr sz="1300" b="1" spc="-5" dirty="0">
                          <a:solidFill>
                            <a:srgbClr val="203864"/>
                          </a:solidFill>
                          <a:latin typeface="Malgun Gothic"/>
                          <a:cs typeface="Malgun Gothic"/>
                        </a:rPr>
                        <a:t>Infrared</a:t>
                      </a:r>
                      <a:r>
                        <a:rPr sz="1300" b="1" spc="-25" dirty="0">
                          <a:solidFill>
                            <a:srgbClr val="203864"/>
                          </a:solidFill>
                          <a:latin typeface="Malgun Gothic"/>
                          <a:cs typeface="Malgun Gothic"/>
                        </a:rPr>
                        <a:t> </a:t>
                      </a:r>
                      <a:r>
                        <a:rPr sz="1300" b="1" spc="-5" dirty="0">
                          <a:solidFill>
                            <a:srgbClr val="203864"/>
                          </a:solidFill>
                          <a:latin typeface="Malgun Gothic"/>
                          <a:cs typeface="Malgun Gothic"/>
                        </a:rPr>
                        <a:t>Therapeutic</a:t>
                      </a:r>
                      <a:r>
                        <a:rPr sz="1300" b="1" spc="-15" dirty="0">
                          <a:solidFill>
                            <a:srgbClr val="203864"/>
                          </a:solidFill>
                          <a:latin typeface="Malgun Gothic"/>
                          <a:cs typeface="Malgun Gothic"/>
                        </a:rPr>
                        <a:t> </a:t>
                      </a:r>
                      <a:r>
                        <a:rPr sz="1300" b="1" dirty="0">
                          <a:solidFill>
                            <a:srgbClr val="203864"/>
                          </a:solidFill>
                          <a:latin typeface="Malgun Gothic"/>
                          <a:cs typeface="Malgun Gothic"/>
                        </a:rPr>
                        <a:t>Device</a:t>
                      </a:r>
                      <a:endParaRPr sz="1300">
                        <a:latin typeface="Malgun Gothic"/>
                        <a:cs typeface="Malgun Gothic"/>
                      </a:endParaRPr>
                    </a:p>
                  </a:txBody>
                  <a:tcPr marL="0" marR="0" marT="50165" marB="0">
                    <a:lnL w="9525">
                      <a:solidFill>
                        <a:srgbClr val="2E75B6"/>
                      </a:solidFill>
                      <a:prstDash val="solid"/>
                    </a:lnL>
                    <a:lnT w="19050">
                      <a:solidFill>
                        <a:srgbClr val="4472C4"/>
                      </a:solidFill>
                      <a:prstDash val="solid"/>
                    </a:lnT>
                    <a:lnB w="19050">
                      <a:solidFill>
                        <a:srgbClr val="4472C4"/>
                      </a:solidFill>
                      <a:prstDash val="solid"/>
                    </a:lnB>
                  </a:tcPr>
                </a:tc>
                <a:extLst>
                  <a:ext uri="{0D108BD9-81ED-4DB2-BD59-A6C34878D82A}">
                    <a16:rowId xmlns:a16="http://schemas.microsoft.com/office/drawing/2014/main" val="10000"/>
                  </a:ext>
                </a:extLst>
              </a:tr>
              <a:tr h="298827">
                <a:tc>
                  <a:txBody>
                    <a:bodyPr/>
                    <a:lstStyle/>
                    <a:p>
                      <a:pPr algn="ctr">
                        <a:lnSpc>
                          <a:spcPct val="100000"/>
                        </a:lnSpc>
                        <a:spcBef>
                          <a:spcPts val="520"/>
                        </a:spcBef>
                      </a:pPr>
                      <a:r>
                        <a:rPr lang="en-US" sz="1100" b="1" dirty="0">
                          <a:solidFill>
                            <a:srgbClr val="595959"/>
                          </a:solidFill>
                          <a:latin typeface="Malgun Gothic"/>
                          <a:cs typeface="Malgun Gothic"/>
                        </a:rPr>
                        <a:t>Model</a:t>
                      </a:r>
                      <a:endParaRPr sz="1100" dirty="0">
                        <a:latin typeface="Malgun Gothic"/>
                        <a:cs typeface="Malgun Gothic"/>
                      </a:endParaRPr>
                    </a:p>
                  </a:txBody>
                  <a:tcPr marL="0" marR="0" marT="66040" marB="0" anchor="ctr">
                    <a:lnR w="9525">
                      <a:solidFill>
                        <a:srgbClr val="2E75B6"/>
                      </a:solidFill>
                      <a:prstDash val="solid"/>
                    </a:lnR>
                    <a:lnT w="19050">
                      <a:solidFill>
                        <a:srgbClr val="4472C4"/>
                      </a:solidFill>
                      <a:prstDash val="solid"/>
                    </a:lnT>
                    <a:solidFill>
                      <a:srgbClr val="D9E2F3"/>
                    </a:solidFill>
                  </a:tcPr>
                </a:tc>
                <a:tc>
                  <a:txBody>
                    <a:bodyPr/>
                    <a:lstStyle/>
                    <a:p>
                      <a:pPr algn="ctr">
                        <a:lnSpc>
                          <a:spcPct val="100000"/>
                        </a:lnSpc>
                        <a:spcBef>
                          <a:spcPts val="445"/>
                        </a:spcBef>
                      </a:pPr>
                      <a:r>
                        <a:rPr sz="1200" spc="-5" dirty="0">
                          <a:solidFill>
                            <a:srgbClr val="595959"/>
                          </a:solidFill>
                          <a:latin typeface="Malgun Gothic"/>
                          <a:cs typeface="Malgun Gothic"/>
                        </a:rPr>
                        <a:t>GB-WR21001MDR</a:t>
                      </a:r>
                      <a:endParaRPr sz="1200" dirty="0">
                        <a:latin typeface="Malgun Gothic"/>
                        <a:cs typeface="Malgun Gothic"/>
                      </a:endParaRPr>
                    </a:p>
                  </a:txBody>
                  <a:tcPr marL="0" marR="0" marT="56515" marB="0" anchor="ctr">
                    <a:lnL w="9525">
                      <a:solidFill>
                        <a:srgbClr val="2E75B6"/>
                      </a:solidFill>
                      <a:prstDash val="solid"/>
                    </a:lnL>
                    <a:lnT w="19050">
                      <a:solidFill>
                        <a:srgbClr val="4472C4"/>
                      </a:solidFill>
                      <a:prstDash val="solid"/>
                    </a:lnT>
                    <a:solidFill>
                      <a:srgbClr val="D9E2F3"/>
                    </a:solidFill>
                  </a:tcPr>
                </a:tc>
                <a:extLst>
                  <a:ext uri="{0D108BD9-81ED-4DB2-BD59-A6C34878D82A}">
                    <a16:rowId xmlns:a16="http://schemas.microsoft.com/office/drawing/2014/main" val="10001"/>
                  </a:ext>
                </a:extLst>
              </a:tr>
              <a:tr h="298827">
                <a:tc>
                  <a:txBody>
                    <a:bodyPr/>
                    <a:lstStyle/>
                    <a:p>
                      <a:pPr algn="ctr">
                        <a:lnSpc>
                          <a:spcPct val="100000"/>
                        </a:lnSpc>
                        <a:spcBef>
                          <a:spcPts val="520"/>
                        </a:spcBef>
                      </a:pPr>
                      <a:r>
                        <a:rPr lang="en-US" sz="1100" b="1" spc="-5" dirty="0">
                          <a:solidFill>
                            <a:srgbClr val="595959"/>
                          </a:solidFill>
                          <a:latin typeface="Malgun Gothic"/>
                          <a:cs typeface="Malgun Gothic"/>
                        </a:rPr>
                        <a:t>FDA registration number</a:t>
                      </a:r>
                      <a:endParaRPr sz="1100" dirty="0">
                        <a:latin typeface="Malgun Gothic"/>
                        <a:cs typeface="Malgun Gothic"/>
                      </a:endParaRPr>
                    </a:p>
                  </a:txBody>
                  <a:tcPr marL="0" marR="0" marT="66040" marB="0" anchor="ctr">
                    <a:lnR w="9525">
                      <a:solidFill>
                        <a:srgbClr val="2E75B6"/>
                      </a:solidFill>
                      <a:prstDash val="solid"/>
                    </a:lnR>
                  </a:tcPr>
                </a:tc>
                <a:tc>
                  <a:txBody>
                    <a:bodyPr/>
                    <a:lstStyle/>
                    <a:p>
                      <a:pPr algn="ctr">
                        <a:lnSpc>
                          <a:spcPct val="100000"/>
                        </a:lnSpc>
                        <a:spcBef>
                          <a:spcPts val="445"/>
                        </a:spcBef>
                      </a:pPr>
                      <a:r>
                        <a:rPr sz="1200" dirty="0">
                          <a:solidFill>
                            <a:srgbClr val="595959"/>
                          </a:solidFill>
                          <a:latin typeface="Malgun Gothic"/>
                          <a:cs typeface="Malgun Gothic"/>
                        </a:rPr>
                        <a:t>D469830</a:t>
                      </a:r>
                      <a:endParaRPr sz="1200" dirty="0">
                        <a:latin typeface="Malgun Gothic"/>
                        <a:cs typeface="Malgun Gothic"/>
                      </a:endParaRPr>
                    </a:p>
                  </a:txBody>
                  <a:tcPr marL="0" marR="0" marT="56515" marB="0" anchor="ctr">
                    <a:lnL w="9525">
                      <a:solidFill>
                        <a:srgbClr val="2E75B6"/>
                      </a:solidFill>
                      <a:prstDash val="solid"/>
                    </a:lnL>
                  </a:tcPr>
                </a:tc>
                <a:extLst>
                  <a:ext uri="{0D108BD9-81ED-4DB2-BD59-A6C34878D82A}">
                    <a16:rowId xmlns:a16="http://schemas.microsoft.com/office/drawing/2014/main" val="10002"/>
                  </a:ext>
                </a:extLst>
              </a:tr>
              <a:tr h="607150">
                <a:tc>
                  <a:txBody>
                    <a:bodyPr/>
                    <a:lstStyle/>
                    <a:p>
                      <a:pPr algn="ctr">
                        <a:lnSpc>
                          <a:spcPct val="100000"/>
                        </a:lnSpc>
                        <a:spcBef>
                          <a:spcPts val="5"/>
                        </a:spcBef>
                      </a:pPr>
                      <a:r>
                        <a:rPr lang="en-US" sz="1100" b="1" dirty="0">
                          <a:solidFill>
                            <a:srgbClr val="595959"/>
                          </a:solidFill>
                          <a:latin typeface="Malgun Gothic"/>
                          <a:cs typeface="Malgun Gothic"/>
                        </a:rPr>
                        <a:t>Purpose of Use</a:t>
                      </a:r>
                      <a:endParaRPr sz="1100" dirty="0">
                        <a:latin typeface="Malgun Gothic"/>
                        <a:cs typeface="Malgun Gothic"/>
                      </a:endParaRPr>
                    </a:p>
                  </a:txBody>
                  <a:tcPr marL="0" marR="0" marT="6350" marB="0" anchor="ctr">
                    <a:lnR w="9525">
                      <a:solidFill>
                        <a:srgbClr val="2E75B6"/>
                      </a:solidFill>
                      <a:prstDash val="solid"/>
                    </a:lnR>
                    <a:solidFill>
                      <a:srgbClr val="D9E2F3"/>
                    </a:solidFill>
                  </a:tcPr>
                </a:tc>
                <a:tc>
                  <a:txBody>
                    <a:bodyPr/>
                    <a:lstStyle/>
                    <a:p>
                      <a:pPr marL="479425" marR="471805" algn="ctr">
                        <a:lnSpc>
                          <a:spcPct val="105500"/>
                        </a:lnSpc>
                        <a:spcBef>
                          <a:spcPts val="254"/>
                        </a:spcBef>
                      </a:pPr>
                      <a:r>
                        <a:rPr lang="en-US" sz="1100" spc="25" dirty="0">
                          <a:solidFill>
                            <a:srgbClr val="595959"/>
                          </a:solidFill>
                          <a:latin typeface="Malgun Gothic"/>
                          <a:cs typeface="Malgun Gothic"/>
                        </a:rPr>
                        <a:t>A device that uses light energy (laser) radiated to the skin for the purpose of pain relief, etc.</a:t>
                      </a:r>
                      <a:endParaRPr sz="1100" dirty="0">
                        <a:latin typeface="Malgun Gothic"/>
                        <a:cs typeface="Malgun Gothic"/>
                      </a:endParaRPr>
                    </a:p>
                  </a:txBody>
                  <a:tcPr marL="0" marR="0" marT="32384" marB="0" anchor="ctr">
                    <a:lnL w="9525">
                      <a:solidFill>
                        <a:srgbClr val="2E75B6"/>
                      </a:solidFill>
                      <a:prstDash val="solid"/>
                    </a:lnL>
                    <a:solidFill>
                      <a:srgbClr val="D9E2F3"/>
                    </a:solidFill>
                  </a:tcPr>
                </a:tc>
                <a:extLst>
                  <a:ext uri="{0D108BD9-81ED-4DB2-BD59-A6C34878D82A}">
                    <a16:rowId xmlns:a16="http://schemas.microsoft.com/office/drawing/2014/main" val="10003"/>
                  </a:ext>
                </a:extLst>
              </a:tr>
              <a:tr h="298828">
                <a:tc>
                  <a:txBody>
                    <a:bodyPr/>
                    <a:lstStyle/>
                    <a:p>
                      <a:pPr algn="ctr">
                        <a:lnSpc>
                          <a:spcPct val="100000"/>
                        </a:lnSpc>
                        <a:spcBef>
                          <a:spcPts val="515"/>
                        </a:spcBef>
                      </a:pPr>
                      <a:r>
                        <a:rPr lang="en-US" sz="1100" b="1" dirty="0">
                          <a:solidFill>
                            <a:srgbClr val="595959"/>
                          </a:solidFill>
                          <a:latin typeface="Malgun Gothic"/>
                          <a:cs typeface="Malgun Gothic"/>
                        </a:rPr>
                        <a:t>Low-power semiconductor devices</a:t>
                      </a:r>
                      <a:endParaRPr sz="1100" dirty="0">
                        <a:latin typeface="Malgun Gothic"/>
                        <a:cs typeface="Malgun Gothic"/>
                      </a:endParaRPr>
                    </a:p>
                  </a:txBody>
                  <a:tcPr marL="0" marR="0" marT="65405" marB="0" anchor="ctr">
                    <a:lnR w="9525">
                      <a:solidFill>
                        <a:srgbClr val="2E75B6"/>
                      </a:solidFill>
                      <a:prstDash val="solid"/>
                    </a:lnR>
                  </a:tcPr>
                </a:tc>
                <a:tc>
                  <a:txBody>
                    <a:bodyPr/>
                    <a:lstStyle/>
                    <a:p>
                      <a:pPr algn="ctr">
                        <a:lnSpc>
                          <a:spcPct val="100000"/>
                        </a:lnSpc>
                        <a:spcBef>
                          <a:spcPts val="464"/>
                        </a:spcBef>
                      </a:pPr>
                      <a:r>
                        <a:rPr lang="en-US" sz="1200" dirty="0">
                          <a:solidFill>
                            <a:srgbClr val="595959"/>
                          </a:solidFill>
                          <a:latin typeface="Malgun Gothic"/>
                          <a:cs typeface="Malgun Gothic"/>
                        </a:rPr>
                        <a:t> 408 laser beams</a:t>
                      </a:r>
                      <a:endParaRPr sz="1200" dirty="0">
                        <a:latin typeface="Malgun Gothic"/>
                        <a:cs typeface="Malgun Gothic"/>
                      </a:endParaRPr>
                    </a:p>
                  </a:txBody>
                  <a:tcPr marL="0" marR="0" marT="59054" marB="0" anchor="ctr">
                    <a:lnL w="9525">
                      <a:solidFill>
                        <a:srgbClr val="2E75B6"/>
                      </a:solidFill>
                      <a:prstDash val="solid"/>
                    </a:lnL>
                  </a:tcPr>
                </a:tc>
                <a:extLst>
                  <a:ext uri="{0D108BD9-81ED-4DB2-BD59-A6C34878D82A}">
                    <a16:rowId xmlns:a16="http://schemas.microsoft.com/office/drawing/2014/main" val="10004"/>
                  </a:ext>
                </a:extLst>
              </a:tr>
              <a:tr h="298827">
                <a:tc>
                  <a:txBody>
                    <a:bodyPr/>
                    <a:lstStyle/>
                    <a:p>
                      <a:pPr algn="ctr">
                        <a:lnSpc>
                          <a:spcPct val="100000"/>
                        </a:lnSpc>
                        <a:spcBef>
                          <a:spcPts val="515"/>
                        </a:spcBef>
                      </a:pPr>
                      <a:r>
                        <a:rPr lang="en-US" sz="1100" b="1" dirty="0">
                          <a:solidFill>
                            <a:srgbClr val="595959"/>
                          </a:solidFill>
                          <a:latin typeface="Malgun Gothic"/>
                          <a:cs typeface="Malgun Gothic"/>
                        </a:rPr>
                        <a:t>Safety control device</a:t>
                      </a:r>
                      <a:endParaRPr sz="1100" dirty="0">
                        <a:latin typeface="Malgun Gothic"/>
                        <a:cs typeface="Malgun Gothic"/>
                      </a:endParaRPr>
                    </a:p>
                  </a:txBody>
                  <a:tcPr marL="0" marR="0" marT="65405" marB="0" anchor="ctr">
                    <a:lnR w="9525">
                      <a:solidFill>
                        <a:srgbClr val="2E75B6"/>
                      </a:solidFill>
                      <a:prstDash val="solid"/>
                    </a:lnR>
                    <a:solidFill>
                      <a:srgbClr val="D9E2F3"/>
                    </a:solidFill>
                  </a:tcPr>
                </a:tc>
                <a:tc>
                  <a:txBody>
                    <a:bodyPr/>
                    <a:lstStyle/>
                    <a:p>
                      <a:pPr algn="ctr">
                        <a:lnSpc>
                          <a:spcPct val="100000"/>
                        </a:lnSpc>
                        <a:spcBef>
                          <a:spcPts val="459"/>
                        </a:spcBef>
                      </a:pPr>
                      <a:r>
                        <a:rPr lang="en-US" sz="1200" dirty="0">
                          <a:solidFill>
                            <a:srgbClr val="595959"/>
                          </a:solidFill>
                          <a:latin typeface="Malgun Gothic"/>
                          <a:cs typeface="Malgun Gothic"/>
                        </a:rPr>
                        <a:t>Overload cut-off device, temperature control device</a:t>
                      </a:r>
                      <a:endParaRPr sz="1200" dirty="0">
                        <a:latin typeface="Malgun Gothic"/>
                        <a:cs typeface="Malgun Gothic"/>
                      </a:endParaRPr>
                    </a:p>
                  </a:txBody>
                  <a:tcPr marL="0" marR="0" marT="58419" marB="0" anchor="ctr">
                    <a:lnL w="9525">
                      <a:solidFill>
                        <a:srgbClr val="2E75B6"/>
                      </a:solidFill>
                      <a:prstDash val="solid"/>
                    </a:lnL>
                    <a:solidFill>
                      <a:srgbClr val="D9E2F3"/>
                    </a:solidFill>
                  </a:tcPr>
                </a:tc>
                <a:extLst>
                  <a:ext uri="{0D108BD9-81ED-4DB2-BD59-A6C34878D82A}">
                    <a16:rowId xmlns:a16="http://schemas.microsoft.com/office/drawing/2014/main" val="10005"/>
                  </a:ext>
                </a:extLst>
              </a:tr>
              <a:tr h="298827">
                <a:tc>
                  <a:txBody>
                    <a:bodyPr/>
                    <a:lstStyle/>
                    <a:p>
                      <a:pPr algn="ctr">
                        <a:lnSpc>
                          <a:spcPct val="100000"/>
                        </a:lnSpc>
                        <a:spcBef>
                          <a:spcPts val="515"/>
                        </a:spcBef>
                      </a:pPr>
                      <a:r>
                        <a:rPr lang="en-US" sz="1100" b="1" dirty="0">
                          <a:solidFill>
                            <a:srgbClr val="595959"/>
                          </a:solidFill>
                          <a:latin typeface="Malgun Gothic"/>
                          <a:cs typeface="Malgun Gothic"/>
                        </a:rPr>
                        <a:t>Rated voltage</a:t>
                      </a:r>
                      <a:endParaRPr sz="1100" dirty="0">
                        <a:latin typeface="Malgun Gothic"/>
                        <a:cs typeface="Malgun Gothic"/>
                      </a:endParaRPr>
                    </a:p>
                  </a:txBody>
                  <a:tcPr marL="0" marR="0" marT="65404" marB="0" anchor="ctr">
                    <a:lnR w="9525">
                      <a:solidFill>
                        <a:srgbClr val="2E75B6"/>
                      </a:solidFill>
                      <a:prstDash val="solid"/>
                    </a:lnR>
                  </a:tcPr>
                </a:tc>
                <a:tc>
                  <a:txBody>
                    <a:bodyPr/>
                    <a:lstStyle/>
                    <a:p>
                      <a:pPr algn="ctr">
                        <a:lnSpc>
                          <a:spcPct val="100000"/>
                        </a:lnSpc>
                        <a:spcBef>
                          <a:spcPts val="459"/>
                        </a:spcBef>
                      </a:pPr>
                      <a:r>
                        <a:rPr sz="1200" spc="-10" dirty="0">
                          <a:solidFill>
                            <a:srgbClr val="595959"/>
                          </a:solidFill>
                          <a:latin typeface="Malgun Gothic"/>
                          <a:cs typeface="Malgun Gothic"/>
                        </a:rPr>
                        <a:t>AC</a:t>
                      </a:r>
                      <a:r>
                        <a:rPr sz="1200" spc="-40" dirty="0">
                          <a:solidFill>
                            <a:srgbClr val="595959"/>
                          </a:solidFill>
                          <a:latin typeface="Malgun Gothic"/>
                          <a:cs typeface="Malgun Gothic"/>
                        </a:rPr>
                        <a:t> </a:t>
                      </a:r>
                      <a:r>
                        <a:rPr sz="1200" spc="-10" dirty="0">
                          <a:solidFill>
                            <a:srgbClr val="595959"/>
                          </a:solidFill>
                          <a:latin typeface="Malgun Gothic"/>
                          <a:cs typeface="Malgun Gothic"/>
                        </a:rPr>
                        <a:t>100~240V,50/60Hz</a:t>
                      </a:r>
                      <a:endParaRPr sz="1200">
                        <a:latin typeface="Malgun Gothic"/>
                        <a:cs typeface="Malgun Gothic"/>
                      </a:endParaRPr>
                    </a:p>
                  </a:txBody>
                  <a:tcPr marL="0" marR="0" marT="58419" marB="0" anchor="ctr">
                    <a:lnL w="9525">
                      <a:solidFill>
                        <a:srgbClr val="2E75B6"/>
                      </a:solidFill>
                      <a:prstDash val="solid"/>
                    </a:lnL>
                  </a:tcPr>
                </a:tc>
                <a:extLst>
                  <a:ext uri="{0D108BD9-81ED-4DB2-BD59-A6C34878D82A}">
                    <a16:rowId xmlns:a16="http://schemas.microsoft.com/office/drawing/2014/main" val="10006"/>
                  </a:ext>
                </a:extLst>
              </a:tr>
              <a:tr h="538570">
                <a:tc>
                  <a:txBody>
                    <a:bodyPr/>
                    <a:lstStyle/>
                    <a:p>
                      <a:pPr algn="ctr">
                        <a:lnSpc>
                          <a:spcPct val="100000"/>
                        </a:lnSpc>
                      </a:pPr>
                      <a:r>
                        <a:rPr lang="en-US" sz="1100" b="1" dirty="0">
                          <a:solidFill>
                            <a:srgbClr val="595959"/>
                          </a:solidFill>
                          <a:latin typeface="Malgun Gothic"/>
                          <a:cs typeface="Malgun Gothic"/>
                        </a:rPr>
                        <a:t>Laser wavelength and power</a:t>
                      </a:r>
                      <a:endParaRPr sz="1100" dirty="0">
                        <a:latin typeface="Malgun Gothic"/>
                        <a:cs typeface="Malgun Gothic"/>
                      </a:endParaRPr>
                    </a:p>
                  </a:txBody>
                  <a:tcPr marL="0" marR="0" marT="1270" marB="0" anchor="ctr">
                    <a:lnR w="9525">
                      <a:solidFill>
                        <a:srgbClr val="2E75B6"/>
                      </a:solidFill>
                      <a:prstDash val="solid"/>
                    </a:lnR>
                    <a:solidFill>
                      <a:srgbClr val="D9E2F3"/>
                    </a:solidFill>
                  </a:tcPr>
                </a:tc>
                <a:tc>
                  <a:txBody>
                    <a:bodyPr/>
                    <a:lstStyle/>
                    <a:p>
                      <a:pPr marL="1013460" marR="825500" indent="-179705" algn="ctr">
                        <a:lnSpc>
                          <a:spcPct val="100000"/>
                        </a:lnSpc>
                        <a:spcBef>
                          <a:spcPts val="325"/>
                        </a:spcBef>
                      </a:pPr>
                      <a:r>
                        <a:rPr sz="1000" spc="-5" dirty="0">
                          <a:solidFill>
                            <a:srgbClr val="595959"/>
                          </a:solidFill>
                          <a:latin typeface="Malgun Gothic"/>
                          <a:cs typeface="Malgun Gothic"/>
                        </a:rPr>
                        <a:t>LED</a:t>
                      </a:r>
                      <a:r>
                        <a:rPr sz="1000" spc="-30" dirty="0">
                          <a:solidFill>
                            <a:srgbClr val="595959"/>
                          </a:solidFill>
                          <a:latin typeface="Malgun Gothic"/>
                          <a:cs typeface="Malgun Gothic"/>
                        </a:rPr>
                        <a:t> </a:t>
                      </a:r>
                      <a:r>
                        <a:rPr sz="1000" dirty="0">
                          <a:solidFill>
                            <a:srgbClr val="595959"/>
                          </a:solidFill>
                          <a:latin typeface="Malgun Gothic"/>
                          <a:cs typeface="Malgun Gothic"/>
                        </a:rPr>
                        <a:t>:</a:t>
                      </a:r>
                      <a:r>
                        <a:rPr sz="1000" spc="-20" dirty="0">
                          <a:solidFill>
                            <a:srgbClr val="595959"/>
                          </a:solidFill>
                          <a:latin typeface="Malgun Gothic"/>
                          <a:cs typeface="Malgun Gothic"/>
                        </a:rPr>
                        <a:t> </a:t>
                      </a:r>
                      <a:r>
                        <a:rPr sz="1000" spc="-5" dirty="0">
                          <a:solidFill>
                            <a:srgbClr val="595959"/>
                          </a:solidFill>
                          <a:latin typeface="Malgun Gothic"/>
                          <a:cs typeface="Malgun Gothic"/>
                        </a:rPr>
                        <a:t>12.0mW/cm²,</a:t>
                      </a:r>
                      <a:r>
                        <a:rPr sz="1000" spc="-20" dirty="0">
                          <a:solidFill>
                            <a:srgbClr val="595959"/>
                          </a:solidFill>
                          <a:latin typeface="Malgun Gothic"/>
                          <a:cs typeface="Malgun Gothic"/>
                        </a:rPr>
                        <a:t> </a:t>
                      </a:r>
                      <a:r>
                        <a:rPr sz="1000" spc="-5" dirty="0">
                          <a:solidFill>
                            <a:srgbClr val="595959"/>
                          </a:solidFill>
                          <a:latin typeface="Malgun Gothic"/>
                          <a:cs typeface="Malgun Gothic"/>
                        </a:rPr>
                        <a:t>650nm </a:t>
                      </a:r>
                      <a:r>
                        <a:rPr sz="1000" spc="-335" dirty="0">
                          <a:solidFill>
                            <a:srgbClr val="595959"/>
                          </a:solidFill>
                          <a:latin typeface="Malgun Gothic"/>
                          <a:cs typeface="Malgun Gothic"/>
                        </a:rPr>
                        <a:t> </a:t>
                      </a:r>
                      <a:r>
                        <a:rPr sz="1000" spc="-5" dirty="0">
                          <a:solidFill>
                            <a:srgbClr val="595959"/>
                          </a:solidFill>
                          <a:latin typeface="Malgun Gothic"/>
                          <a:cs typeface="Malgun Gothic"/>
                        </a:rPr>
                        <a:t>3.0m</a:t>
                      </a:r>
                      <a:r>
                        <a:rPr sz="1000" spc="-20" dirty="0">
                          <a:solidFill>
                            <a:srgbClr val="595959"/>
                          </a:solidFill>
                          <a:latin typeface="Malgun Gothic"/>
                          <a:cs typeface="Malgun Gothic"/>
                        </a:rPr>
                        <a:t> </a:t>
                      </a:r>
                      <a:r>
                        <a:rPr sz="1000" spc="-5" dirty="0">
                          <a:solidFill>
                            <a:srgbClr val="595959"/>
                          </a:solidFill>
                          <a:latin typeface="Malgun Gothic"/>
                          <a:cs typeface="Malgun Gothic"/>
                        </a:rPr>
                        <a:t>W/cm²,</a:t>
                      </a:r>
                      <a:r>
                        <a:rPr lang="en-US" sz="1000" spc="-10" dirty="0">
                          <a:solidFill>
                            <a:srgbClr val="595959"/>
                          </a:solidFill>
                          <a:latin typeface="Malgun Gothic"/>
                          <a:cs typeface="Malgun Gothic"/>
                        </a:rPr>
                        <a:t> </a:t>
                      </a:r>
                      <a:r>
                        <a:rPr sz="1000" spc="-5" dirty="0">
                          <a:solidFill>
                            <a:srgbClr val="595959"/>
                          </a:solidFill>
                          <a:latin typeface="Malgun Gothic"/>
                          <a:cs typeface="Malgun Gothic"/>
                        </a:rPr>
                        <a:t>870nm</a:t>
                      </a:r>
                      <a:endParaRPr sz="1000" dirty="0">
                        <a:latin typeface="Malgun Gothic"/>
                        <a:cs typeface="Malgun Gothic"/>
                      </a:endParaRPr>
                    </a:p>
                    <a:p>
                      <a:pPr marL="777240" algn="ctr">
                        <a:lnSpc>
                          <a:spcPct val="100000"/>
                        </a:lnSpc>
                      </a:pPr>
                      <a:r>
                        <a:rPr sz="1000" dirty="0">
                          <a:solidFill>
                            <a:srgbClr val="595959"/>
                          </a:solidFill>
                          <a:latin typeface="Malgun Gothic"/>
                          <a:cs typeface="Malgun Gothic"/>
                        </a:rPr>
                        <a:t>Laser</a:t>
                      </a:r>
                      <a:r>
                        <a:rPr sz="1000" spc="-25" dirty="0">
                          <a:solidFill>
                            <a:srgbClr val="595959"/>
                          </a:solidFill>
                          <a:latin typeface="Malgun Gothic"/>
                          <a:cs typeface="Malgun Gothic"/>
                        </a:rPr>
                        <a:t> </a:t>
                      </a:r>
                      <a:r>
                        <a:rPr sz="1000" spc="-5" dirty="0">
                          <a:solidFill>
                            <a:srgbClr val="595959"/>
                          </a:solidFill>
                          <a:latin typeface="Malgun Gothic"/>
                          <a:cs typeface="Malgun Gothic"/>
                        </a:rPr>
                        <a:t>diode</a:t>
                      </a:r>
                      <a:r>
                        <a:rPr sz="1000" spc="-20" dirty="0">
                          <a:solidFill>
                            <a:srgbClr val="595959"/>
                          </a:solidFill>
                          <a:latin typeface="Malgun Gothic"/>
                          <a:cs typeface="Malgun Gothic"/>
                        </a:rPr>
                        <a:t> </a:t>
                      </a:r>
                      <a:r>
                        <a:rPr sz="1000" dirty="0">
                          <a:solidFill>
                            <a:srgbClr val="595959"/>
                          </a:solidFill>
                          <a:latin typeface="Malgun Gothic"/>
                          <a:cs typeface="Malgun Gothic"/>
                        </a:rPr>
                        <a:t>:</a:t>
                      </a:r>
                      <a:r>
                        <a:rPr sz="1000" spc="-10" dirty="0">
                          <a:solidFill>
                            <a:srgbClr val="595959"/>
                          </a:solidFill>
                          <a:latin typeface="Malgun Gothic"/>
                          <a:cs typeface="Malgun Gothic"/>
                        </a:rPr>
                        <a:t> </a:t>
                      </a:r>
                      <a:r>
                        <a:rPr sz="1000" spc="-5" dirty="0">
                          <a:solidFill>
                            <a:srgbClr val="595959"/>
                          </a:solidFill>
                          <a:latin typeface="Malgun Gothic"/>
                          <a:cs typeface="Malgun Gothic"/>
                        </a:rPr>
                        <a:t>3.0mW,</a:t>
                      </a:r>
                      <a:r>
                        <a:rPr sz="1000" spc="-15" dirty="0">
                          <a:solidFill>
                            <a:srgbClr val="595959"/>
                          </a:solidFill>
                          <a:latin typeface="Malgun Gothic"/>
                          <a:cs typeface="Malgun Gothic"/>
                        </a:rPr>
                        <a:t> </a:t>
                      </a:r>
                      <a:r>
                        <a:rPr sz="1000" spc="-5" dirty="0">
                          <a:solidFill>
                            <a:srgbClr val="595959"/>
                          </a:solidFill>
                          <a:latin typeface="Malgun Gothic"/>
                          <a:cs typeface="Malgun Gothic"/>
                        </a:rPr>
                        <a:t>650nm</a:t>
                      </a:r>
                      <a:endParaRPr sz="1000" dirty="0">
                        <a:latin typeface="Malgun Gothic"/>
                        <a:cs typeface="Malgun Gothic"/>
                      </a:endParaRPr>
                    </a:p>
                  </a:txBody>
                  <a:tcPr marL="0" marR="0" marT="41275" marB="0" anchor="ctr">
                    <a:lnL w="9525">
                      <a:solidFill>
                        <a:srgbClr val="2E75B6"/>
                      </a:solidFill>
                      <a:prstDash val="solid"/>
                    </a:lnL>
                    <a:solidFill>
                      <a:srgbClr val="D9E2F3"/>
                    </a:solidFill>
                  </a:tcPr>
                </a:tc>
                <a:extLst>
                  <a:ext uri="{0D108BD9-81ED-4DB2-BD59-A6C34878D82A}">
                    <a16:rowId xmlns:a16="http://schemas.microsoft.com/office/drawing/2014/main" val="10007"/>
                  </a:ext>
                </a:extLst>
              </a:tr>
              <a:tr h="298828">
                <a:tc>
                  <a:txBody>
                    <a:bodyPr/>
                    <a:lstStyle/>
                    <a:p>
                      <a:pPr algn="ctr">
                        <a:lnSpc>
                          <a:spcPct val="100000"/>
                        </a:lnSpc>
                        <a:spcBef>
                          <a:spcPts val="520"/>
                        </a:spcBef>
                      </a:pPr>
                      <a:r>
                        <a:rPr lang="en-US" sz="1100" b="1" dirty="0">
                          <a:solidFill>
                            <a:srgbClr val="595959"/>
                          </a:solidFill>
                          <a:latin typeface="Malgun Gothic"/>
                          <a:cs typeface="Malgun Gothic"/>
                        </a:rPr>
                        <a:t>Power Consumption</a:t>
                      </a:r>
                      <a:endParaRPr sz="1100" dirty="0">
                        <a:latin typeface="Malgun Gothic"/>
                        <a:cs typeface="Malgun Gothic"/>
                      </a:endParaRPr>
                    </a:p>
                  </a:txBody>
                  <a:tcPr marL="0" marR="0" marT="66040" marB="0" anchor="ctr">
                    <a:lnR w="9525">
                      <a:solidFill>
                        <a:srgbClr val="2E75B6"/>
                      </a:solidFill>
                      <a:prstDash val="solid"/>
                    </a:lnR>
                  </a:tcPr>
                </a:tc>
                <a:tc>
                  <a:txBody>
                    <a:bodyPr/>
                    <a:lstStyle/>
                    <a:p>
                      <a:pPr algn="ctr">
                        <a:lnSpc>
                          <a:spcPct val="100000"/>
                        </a:lnSpc>
                        <a:spcBef>
                          <a:spcPts val="445"/>
                        </a:spcBef>
                      </a:pPr>
                      <a:r>
                        <a:rPr sz="1200" spc="-20" dirty="0">
                          <a:solidFill>
                            <a:srgbClr val="595959"/>
                          </a:solidFill>
                          <a:latin typeface="Malgun Gothic"/>
                          <a:cs typeface="Malgun Gothic"/>
                        </a:rPr>
                        <a:t>12VA</a:t>
                      </a:r>
                      <a:endParaRPr sz="1200">
                        <a:latin typeface="Malgun Gothic"/>
                        <a:cs typeface="Malgun Gothic"/>
                      </a:endParaRPr>
                    </a:p>
                  </a:txBody>
                  <a:tcPr marL="0" marR="0" marT="56515" marB="0" anchor="ctr">
                    <a:lnL w="9525">
                      <a:solidFill>
                        <a:srgbClr val="2E75B6"/>
                      </a:solidFill>
                      <a:prstDash val="solid"/>
                    </a:lnL>
                  </a:tcPr>
                </a:tc>
                <a:extLst>
                  <a:ext uri="{0D108BD9-81ED-4DB2-BD59-A6C34878D82A}">
                    <a16:rowId xmlns:a16="http://schemas.microsoft.com/office/drawing/2014/main" val="10008"/>
                  </a:ext>
                </a:extLst>
              </a:tr>
              <a:tr h="298827">
                <a:tc>
                  <a:txBody>
                    <a:bodyPr/>
                    <a:lstStyle/>
                    <a:p>
                      <a:pPr algn="ctr">
                        <a:lnSpc>
                          <a:spcPct val="100000"/>
                        </a:lnSpc>
                        <a:spcBef>
                          <a:spcPts val="520"/>
                        </a:spcBef>
                      </a:pPr>
                      <a:r>
                        <a:rPr lang="en-US" sz="1100" b="1" dirty="0">
                          <a:solidFill>
                            <a:srgbClr val="595959"/>
                          </a:solidFill>
                          <a:latin typeface="Malgun Gothic"/>
                          <a:cs typeface="Malgun Gothic"/>
                        </a:rPr>
                        <a:t>Weight / Package Weight</a:t>
                      </a:r>
                      <a:endParaRPr sz="1100" dirty="0">
                        <a:latin typeface="Malgun Gothic"/>
                        <a:cs typeface="Malgun Gothic"/>
                      </a:endParaRPr>
                    </a:p>
                  </a:txBody>
                  <a:tcPr marL="0" marR="0" marT="66040" marB="0" anchor="ctr">
                    <a:lnR w="9525">
                      <a:solidFill>
                        <a:srgbClr val="2E75B6"/>
                      </a:solidFill>
                      <a:prstDash val="solid"/>
                    </a:lnR>
                    <a:solidFill>
                      <a:srgbClr val="D9E2F3"/>
                    </a:solidFill>
                  </a:tcPr>
                </a:tc>
                <a:tc>
                  <a:txBody>
                    <a:bodyPr/>
                    <a:lstStyle/>
                    <a:p>
                      <a:pPr algn="ctr">
                        <a:lnSpc>
                          <a:spcPct val="100000"/>
                        </a:lnSpc>
                        <a:spcBef>
                          <a:spcPts val="465"/>
                        </a:spcBef>
                      </a:pPr>
                      <a:r>
                        <a:rPr sz="1200" spc="-5" dirty="0">
                          <a:solidFill>
                            <a:srgbClr val="595959"/>
                          </a:solidFill>
                          <a:latin typeface="Malgun Gothic"/>
                          <a:cs typeface="Malgun Gothic"/>
                        </a:rPr>
                        <a:t>3.6(1,650g)</a:t>
                      </a:r>
                      <a:r>
                        <a:rPr sz="1200" spc="-10" dirty="0">
                          <a:solidFill>
                            <a:srgbClr val="595959"/>
                          </a:solidFill>
                          <a:latin typeface="Malgun Gothic"/>
                          <a:cs typeface="Malgun Gothic"/>
                        </a:rPr>
                        <a:t> </a:t>
                      </a:r>
                      <a:r>
                        <a:rPr sz="1200" dirty="0">
                          <a:solidFill>
                            <a:srgbClr val="595959"/>
                          </a:solidFill>
                          <a:latin typeface="Malgun Gothic"/>
                          <a:cs typeface="Malgun Gothic"/>
                        </a:rPr>
                        <a:t>/ 4.1</a:t>
                      </a:r>
                      <a:r>
                        <a:rPr sz="1200" spc="5" dirty="0">
                          <a:solidFill>
                            <a:srgbClr val="595959"/>
                          </a:solidFill>
                          <a:latin typeface="Malgun Gothic"/>
                          <a:cs typeface="Malgun Gothic"/>
                        </a:rPr>
                        <a:t> </a:t>
                      </a:r>
                      <a:r>
                        <a:rPr sz="1200" spc="-5" dirty="0">
                          <a:solidFill>
                            <a:srgbClr val="595959"/>
                          </a:solidFill>
                          <a:latin typeface="Malgun Gothic"/>
                          <a:cs typeface="Malgun Gothic"/>
                        </a:rPr>
                        <a:t>lb(1,875g)</a:t>
                      </a:r>
                      <a:endParaRPr sz="1200" dirty="0">
                        <a:latin typeface="Malgun Gothic"/>
                        <a:cs typeface="Malgun Gothic"/>
                      </a:endParaRPr>
                    </a:p>
                  </a:txBody>
                  <a:tcPr marL="0" marR="0" marT="59055" marB="0" anchor="ctr">
                    <a:lnL w="9525">
                      <a:solidFill>
                        <a:srgbClr val="2E75B6"/>
                      </a:solidFill>
                      <a:prstDash val="solid"/>
                    </a:lnL>
                    <a:solidFill>
                      <a:srgbClr val="D9E2F3"/>
                    </a:solidFill>
                  </a:tcPr>
                </a:tc>
                <a:extLst>
                  <a:ext uri="{0D108BD9-81ED-4DB2-BD59-A6C34878D82A}">
                    <a16:rowId xmlns:a16="http://schemas.microsoft.com/office/drawing/2014/main" val="10009"/>
                  </a:ext>
                </a:extLst>
              </a:tr>
              <a:tr h="298828">
                <a:tc>
                  <a:txBody>
                    <a:bodyPr/>
                    <a:lstStyle/>
                    <a:p>
                      <a:pPr algn="ctr">
                        <a:lnSpc>
                          <a:spcPct val="100000"/>
                        </a:lnSpc>
                        <a:spcBef>
                          <a:spcPts val="520"/>
                        </a:spcBef>
                      </a:pPr>
                      <a:r>
                        <a:rPr lang="en-US" sz="1100" b="1" dirty="0" err="1">
                          <a:solidFill>
                            <a:srgbClr val="595959"/>
                          </a:solidFill>
                          <a:latin typeface="Malgun Gothic"/>
                          <a:cs typeface="Malgun Gothic"/>
                        </a:rPr>
                        <a:t>Mfg</a:t>
                      </a:r>
                      <a:r>
                        <a:rPr lang="en-US" sz="1100" b="1" dirty="0">
                          <a:solidFill>
                            <a:srgbClr val="595959"/>
                          </a:solidFill>
                          <a:latin typeface="Malgun Gothic"/>
                          <a:cs typeface="Malgun Gothic"/>
                        </a:rPr>
                        <a:t> number, date of manufacture</a:t>
                      </a:r>
                      <a:endParaRPr sz="1100" dirty="0">
                        <a:latin typeface="Malgun Gothic"/>
                        <a:cs typeface="Malgun Gothic"/>
                      </a:endParaRPr>
                    </a:p>
                  </a:txBody>
                  <a:tcPr marL="0" marR="0" marT="66040" marB="0" anchor="ctr">
                    <a:lnR w="9525">
                      <a:solidFill>
                        <a:srgbClr val="2E75B6"/>
                      </a:solidFill>
                      <a:prstDash val="solid"/>
                    </a:lnR>
                    <a:lnB w="19050">
                      <a:solidFill>
                        <a:srgbClr val="4472C4"/>
                      </a:solidFill>
                      <a:prstDash val="solid"/>
                    </a:lnB>
                  </a:tcPr>
                </a:tc>
                <a:tc>
                  <a:txBody>
                    <a:bodyPr/>
                    <a:lstStyle/>
                    <a:p>
                      <a:pPr algn="ctr">
                        <a:lnSpc>
                          <a:spcPct val="100000"/>
                        </a:lnSpc>
                        <a:spcBef>
                          <a:spcPts val="465"/>
                        </a:spcBef>
                      </a:pPr>
                      <a:r>
                        <a:rPr lang="en-US" sz="1200" dirty="0">
                          <a:solidFill>
                            <a:srgbClr val="595959"/>
                          </a:solidFill>
                          <a:latin typeface="Malgun Gothic"/>
                          <a:cs typeface="Malgun Gothic"/>
                        </a:rPr>
                        <a:t>See back of product controller
</a:t>
                      </a:r>
                      <a:endParaRPr sz="1200" dirty="0">
                        <a:latin typeface="Malgun Gothic"/>
                        <a:cs typeface="Malgun Gothic"/>
                      </a:endParaRPr>
                    </a:p>
                  </a:txBody>
                  <a:tcPr marL="0" marR="0" marT="59055" marB="0" anchor="ctr">
                    <a:lnL w="9525">
                      <a:solidFill>
                        <a:srgbClr val="2E75B6"/>
                      </a:solidFill>
                      <a:prstDash val="solid"/>
                    </a:lnL>
                    <a:lnB w="19050">
                      <a:solidFill>
                        <a:srgbClr val="4472C4"/>
                      </a:solidFill>
                      <a:prstDash val="solid"/>
                    </a:lnB>
                  </a:tcPr>
                </a:tc>
                <a:extLst>
                  <a:ext uri="{0D108BD9-81ED-4DB2-BD59-A6C34878D82A}">
                    <a16:rowId xmlns:a16="http://schemas.microsoft.com/office/drawing/2014/main" val="10010"/>
                  </a:ext>
                </a:extLst>
              </a:tr>
            </a:tbl>
          </a:graphicData>
        </a:graphic>
      </p:graphicFrame>
      <p:sp>
        <p:nvSpPr>
          <p:cNvPr id="11" name="Rectangle 10">
            <a:extLst>
              <a:ext uri="{FF2B5EF4-FFF2-40B4-BE49-F238E27FC236}">
                <a16:creationId xmlns:a16="http://schemas.microsoft.com/office/drawing/2014/main" id="{B9B6BFDE-2FD7-D3C8-4C3B-9CE5836FE3D2}"/>
              </a:ext>
            </a:extLst>
          </p:cNvPr>
          <p:cNvSpPr/>
          <p:nvPr/>
        </p:nvSpPr>
        <p:spPr>
          <a:xfrm>
            <a:off x="5384800" y="285105"/>
            <a:ext cx="1422400" cy="234518"/>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bg1"/>
                </a:solidFill>
                <a:latin typeface="Malgun Gothic" panose="020B0503020000020004" pitchFamily="34" charset="-127"/>
                <a:ea typeface="Malgun Gothic" panose="020B0503020000020004" pitchFamily="34" charset="-127"/>
              </a:rPr>
              <a:t>Medical Devices</a:t>
            </a:r>
          </a:p>
        </p:txBody>
      </p:sp>
      <p:sp>
        <p:nvSpPr>
          <p:cNvPr id="14" name="Rectangle 13">
            <a:extLst>
              <a:ext uri="{FF2B5EF4-FFF2-40B4-BE49-F238E27FC236}">
                <a16:creationId xmlns:a16="http://schemas.microsoft.com/office/drawing/2014/main" id="{F7A83649-FD4C-CE31-5828-FF1360CBD24A}"/>
              </a:ext>
            </a:extLst>
          </p:cNvPr>
          <p:cNvSpPr/>
          <p:nvPr/>
        </p:nvSpPr>
        <p:spPr>
          <a:xfrm>
            <a:off x="6807201" y="223025"/>
            <a:ext cx="3376366" cy="40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US FDA Medical Device Level 2 </a:t>
            </a:r>
          </a:p>
          <a:p>
            <a:r>
              <a:rPr lang="en-US" sz="1200" b="1" dirty="0">
                <a:solidFill>
                  <a:schemeClr val="tx1"/>
                </a:solidFill>
                <a:latin typeface="Malgun Gothic" panose="020B0503020000020004" pitchFamily="34" charset="-127"/>
                <a:ea typeface="Malgun Gothic" panose="020B0503020000020004" pitchFamily="34" charset="-127"/>
              </a:rPr>
              <a:t>Registered Medical Laser Irradiator Level 3</a:t>
            </a:r>
          </a:p>
        </p:txBody>
      </p:sp>
      <p:sp>
        <p:nvSpPr>
          <p:cNvPr id="21" name="Rectangle 20">
            <a:extLst>
              <a:ext uri="{FF2B5EF4-FFF2-40B4-BE49-F238E27FC236}">
                <a16:creationId xmlns:a16="http://schemas.microsoft.com/office/drawing/2014/main" id="{26DFF072-84EB-9430-2437-F056330B2806}"/>
              </a:ext>
            </a:extLst>
          </p:cNvPr>
          <p:cNvSpPr/>
          <p:nvPr/>
        </p:nvSpPr>
        <p:spPr>
          <a:xfrm>
            <a:off x="5384800" y="765813"/>
            <a:ext cx="1422399" cy="234518"/>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Malgun Gothic" panose="020B0503020000020004" pitchFamily="34" charset="-127"/>
                <a:ea typeface="Malgun Gothic" panose="020B0503020000020004" pitchFamily="34" charset="-127"/>
              </a:rPr>
              <a:t>Efficacy</a:t>
            </a:r>
          </a:p>
        </p:txBody>
      </p:sp>
      <p:sp>
        <p:nvSpPr>
          <p:cNvPr id="22" name="Rectangle 21">
            <a:extLst>
              <a:ext uri="{FF2B5EF4-FFF2-40B4-BE49-F238E27FC236}">
                <a16:creationId xmlns:a16="http://schemas.microsoft.com/office/drawing/2014/main" id="{FB3F35F4-ADAB-D5CF-C7E0-003B17406E50}"/>
              </a:ext>
            </a:extLst>
          </p:cNvPr>
          <p:cNvSpPr/>
          <p:nvPr/>
        </p:nvSpPr>
        <p:spPr>
          <a:xfrm>
            <a:off x="6807200" y="1277838"/>
            <a:ext cx="3376366" cy="40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General Bio Co., Ltd. (Medical device manufacturing industry GMP acquisition 10.17.2022</a:t>
            </a:r>
          </a:p>
        </p:txBody>
      </p:sp>
      <p:sp>
        <p:nvSpPr>
          <p:cNvPr id="23" name="Rectangle 22">
            <a:extLst>
              <a:ext uri="{FF2B5EF4-FFF2-40B4-BE49-F238E27FC236}">
                <a16:creationId xmlns:a16="http://schemas.microsoft.com/office/drawing/2014/main" id="{B9E22600-8F7D-069C-F327-421B490B543E}"/>
              </a:ext>
            </a:extLst>
          </p:cNvPr>
          <p:cNvSpPr/>
          <p:nvPr/>
        </p:nvSpPr>
        <p:spPr>
          <a:xfrm>
            <a:off x="5384800" y="1217390"/>
            <a:ext cx="1422400" cy="234518"/>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Malgun Gothic" panose="020B0503020000020004" pitchFamily="34" charset="-127"/>
                <a:ea typeface="Malgun Gothic" panose="020B0503020000020004" pitchFamily="34" charset="-127"/>
              </a:rPr>
              <a:t>Manufacturer</a:t>
            </a:r>
          </a:p>
        </p:txBody>
      </p:sp>
    </p:spTree>
    <p:extLst>
      <p:ext uri="{BB962C8B-B14F-4D97-AF65-F5344CB8AC3E}">
        <p14:creationId xmlns:p14="http://schemas.microsoft.com/office/powerpoint/2010/main" val="4188581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AC8915DE-50D0-0EF9-4C77-888C6CAB357D}"/>
              </a:ext>
            </a:extLst>
          </p:cNvPr>
          <p:cNvSpPr txBox="1"/>
          <p:nvPr/>
        </p:nvSpPr>
        <p:spPr>
          <a:xfrm>
            <a:off x="3815672" y="567929"/>
            <a:ext cx="4560651" cy="320601"/>
          </a:xfrm>
          <a:prstGeom prst="rect">
            <a:avLst/>
          </a:prstGeom>
        </p:spPr>
        <p:txBody>
          <a:bodyPr vert="horz" wrap="square" lIns="0" tIns="12700" rIns="0" bIns="0" rtlCol="0">
            <a:spAutoFit/>
          </a:bodyPr>
          <a:lstStyle/>
          <a:p>
            <a:pPr marL="12700" algn="ctr">
              <a:lnSpc>
                <a:spcPct val="100000"/>
              </a:lnSpc>
              <a:spcBef>
                <a:spcPts val="100"/>
              </a:spcBef>
            </a:pPr>
            <a:r>
              <a:rPr lang="en-US" sz="2000" b="1" dirty="0">
                <a:latin typeface="Malgun Gothic"/>
                <a:cs typeface="Malgun Gothic"/>
              </a:rPr>
              <a:t>Comparison with Existing Products</a:t>
            </a:r>
            <a:endParaRPr sz="2000" b="1" dirty="0">
              <a:latin typeface="Malgun Gothic"/>
              <a:cs typeface="Malgun Gothic"/>
            </a:endParaRPr>
          </a:p>
        </p:txBody>
      </p:sp>
      <p:sp>
        <p:nvSpPr>
          <p:cNvPr id="3" name="object 6">
            <a:extLst>
              <a:ext uri="{FF2B5EF4-FFF2-40B4-BE49-F238E27FC236}">
                <a16:creationId xmlns:a16="http://schemas.microsoft.com/office/drawing/2014/main" id="{3235253C-6CB1-29FA-8B24-FE83CB1B7CAF}"/>
              </a:ext>
            </a:extLst>
          </p:cNvPr>
          <p:cNvSpPr txBox="1">
            <a:spLocks/>
          </p:cNvSpPr>
          <p:nvPr/>
        </p:nvSpPr>
        <p:spPr>
          <a:xfrm>
            <a:off x="1667038" y="1184381"/>
            <a:ext cx="8857921" cy="228268"/>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gn="l">
              <a:lnSpc>
                <a:spcPct val="100000"/>
              </a:lnSpc>
              <a:spcBef>
                <a:spcPts val="100"/>
              </a:spcBef>
              <a:tabLst>
                <a:tab pos="4156075" algn="l"/>
              </a:tabLst>
            </a:pPr>
            <a:r>
              <a:rPr lang="en-US" altLang="ko-KR" sz="1400" b="1" dirty="0">
                <a:solidFill>
                  <a:srgbClr val="262626"/>
                </a:solidFill>
                <a:latin typeface="+mn-ea"/>
                <a:ea typeface="+mn-ea"/>
              </a:rPr>
              <a:t>Overall Competitiveness Advantage|</a:t>
            </a:r>
            <a:r>
              <a:rPr lang="ko-KR" altLang="en-US" sz="1400" b="1" spc="-10" dirty="0">
                <a:solidFill>
                  <a:srgbClr val="262626"/>
                </a:solidFill>
                <a:latin typeface="+mn-ea"/>
                <a:ea typeface="+mn-ea"/>
              </a:rPr>
              <a:t> </a:t>
            </a:r>
            <a:r>
              <a:rPr lang="en-US" altLang="ko-KR" sz="1400" b="1" dirty="0">
                <a:solidFill>
                  <a:srgbClr val="595959"/>
                </a:solidFill>
                <a:latin typeface="+mn-ea"/>
                <a:ea typeface="+mn-ea"/>
                <a:cs typeface="Malgun Gothic"/>
              </a:rPr>
              <a:t>Design</a:t>
            </a:r>
            <a:r>
              <a:rPr lang="en-US" altLang="ko-KR" sz="1400" b="1" dirty="0">
                <a:solidFill>
                  <a:srgbClr val="262626"/>
                </a:solidFill>
                <a:latin typeface="+mn-ea"/>
                <a:ea typeface="+mn-ea"/>
              </a:rPr>
              <a:t> |</a:t>
            </a:r>
            <a:r>
              <a:rPr lang="ko-KR" altLang="en-US" sz="1400" b="1" spc="-10" dirty="0">
                <a:solidFill>
                  <a:srgbClr val="595959"/>
                </a:solidFill>
                <a:latin typeface="+mn-ea"/>
                <a:ea typeface="+mn-ea"/>
                <a:cs typeface="Malgun Gothic"/>
              </a:rPr>
              <a:t> </a:t>
            </a:r>
            <a:r>
              <a:rPr lang="en-US" altLang="ko-KR" sz="1400" b="1" spc="-10" dirty="0">
                <a:solidFill>
                  <a:srgbClr val="595959"/>
                </a:solidFill>
                <a:latin typeface="+mn-ea"/>
                <a:ea typeface="+mn-ea"/>
                <a:cs typeface="Malgun Gothic"/>
              </a:rPr>
              <a:t>Free</a:t>
            </a:r>
            <a:r>
              <a:rPr lang="ko-KR" altLang="en-US" sz="1400" b="1" spc="-5" dirty="0">
                <a:solidFill>
                  <a:srgbClr val="595959"/>
                </a:solidFill>
                <a:latin typeface="+mn-ea"/>
                <a:ea typeface="+mn-ea"/>
                <a:cs typeface="Malgun Gothic"/>
              </a:rPr>
              <a:t> </a:t>
            </a:r>
            <a:r>
              <a:rPr lang="en-US" altLang="ko-KR" sz="1400" b="1" spc="-15" dirty="0">
                <a:solidFill>
                  <a:srgbClr val="595959"/>
                </a:solidFill>
                <a:latin typeface="+mn-ea"/>
                <a:ea typeface="+mn-ea"/>
                <a:cs typeface="Malgun Gothic"/>
              </a:rPr>
              <a:t>Voltage</a:t>
            </a:r>
            <a:r>
              <a:rPr lang="en-US" altLang="ko-KR" sz="1400" b="1" dirty="0">
                <a:solidFill>
                  <a:srgbClr val="262626"/>
                </a:solidFill>
                <a:latin typeface="+mn-ea"/>
                <a:ea typeface="+mn-ea"/>
              </a:rPr>
              <a:t> |</a:t>
            </a:r>
            <a:r>
              <a:rPr lang="en-US" altLang="ko-KR" sz="1400" b="1" spc="-15" dirty="0">
                <a:solidFill>
                  <a:srgbClr val="595959"/>
                </a:solidFill>
                <a:latin typeface="+mn-ea"/>
                <a:ea typeface="+mn-ea"/>
                <a:cs typeface="Malgun Gothic"/>
              </a:rPr>
              <a:t> </a:t>
            </a:r>
            <a:r>
              <a:rPr lang="fr-FR" altLang="ko-KR" sz="1400" b="1" dirty="0">
                <a:solidFill>
                  <a:srgbClr val="595959"/>
                </a:solidFill>
                <a:latin typeface="+mn-ea"/>
                <a:ea typeface="+mn-ea"/>
                <a:cs typeface="Malgun Gothic"/>
              </a:rPr>
              <a:t>Performance</a:t>
            </a:r>
            <a:r>
              <a:rPr lang="en-US" altLang="ko-KR" sz="1400" b="1" dirty="0">
                <a:solidFill>
                  <a:srgbClr val="262626"/>
                </a:solidFill>
                <a:latin typeface="+mn-ea"/>
                <a:ea typeface="+mn-ea"/>
              </a:rPr>
              <a:t> |</a:t>
            </a:r>
            <a:r>
              <a:rPr lang="fr-FR" altLang="ko-KR" sz="1400" b="1" dirty="0">
                <a:solidFill>
                  <a:srgbClr val="595959"/>
                </a:solidFill>
                <a:latin typeface="+mn-ea"/>
                <a:ea typeface="+mn-ea"/>
                <a:cs typeface="Malgun Gothic"/>
              </a:rPr>
              <a:t> </a:t>
            </a:r>
            <a:r>
              <a:rPr lang="fr-FR" altLang="ko-KR" sz="1400" b="1" dirty="0" err="1">
                <a:solidFill>
                  <a:srgbClr val="595959"/>
                </a:solidFill>
                <a:latin typeface="+mn-ea"/>
                <a:ea typeface="+mn-ea"/>
                <a:cs typeface="Malgun Gothic"/>
              </a:rPr>
              <a:t>Convenience</a:t>
            </a:r>
            <a:r>
              <a:rPr lang="en-US" altLang="ko-KR" sz="1400" b="1" dirty="0">
                <a:solidFill>
                  <a:srgbClr val="262626"/>
                </a:solidFill>
                <a:latin typeface="+mn-ea"/>
                <a:ea typeface="+mn-ea"/>
              </a:rPr>
              <a:t> |</a:t>
            </a:r>
            <a:r>
              <a:rPr lang="fr-FR" altLang="ko-KR" sz="1400" b="1" dirty="0">
                <a:solidFill>
                  <a:srgbClr val="595959"/>
                </a:solidFill>
                <a:latin typeface="+mn-ea"/>
                <a:ea typeface="+mn-ea"/>
                <a:cs typeface="Malgun Gothic"/>
              </a:rPr>
              <a:t> Fit</a:t>
            </a:r>
            <a:r>
              <a:rPr lang="en-US" altLang="ko-KR" sz="1400" b="1" dirty="0">
                <a:solidFill>
                  <a:srgbClr val="262626"/>
                </a:solidFill>
                <a:latin typeface="+mn-ea"/>
                <a:ea typeface="+mn-ea"/>
              </a:rPr>
              <a:t> |</a:t>
            </a:r>
            <a:r>
              <a:rPr lang="fr-FR" altLang="ko-KR" sz="1400" b="1" dirty="0">
                <a:solidFill>
                  <a:srgbClr val="595959"/>
                </a:solidFill>
                <a:latin typeface="+mn-ea"/>
                <a:ea typeface="+mn-ea"/>
                <a:cs typeface="Malgun Gothic"/>
              </a:rPr>
              <a:t> Storage</a:t>
            </a:r>
            <a:r>
              <a:rPr lang="en-US" altLang="ko-KR" sz="1400" b="1" dirty="0">
                <a:solidFill>
                  <a:srgbClr val="262626"/>
                </a:solidFill>
                <a:latin typeface="+mn-ea"/>
                <a:ea typeface="+mn-ea"/>
              </a:rPr>
              <a:t> </a:t>
            </a:r>
            <a:endParaRPr lang="ko-KR" altLang="en-US" sz="1400" b="1" dirty="0">
              <a:latin typeface="+mn-ea"/>
              <a:ea typeface="+mn-ea"/>
              <a:cs typeface="Malgun Gothic"/>
            </a:endParaRPr>
          </a:p>
        </p:txBody>
      </p:sp>
      <p:graphicFrame>
        <p:nvGraphicFramePr>
          <p:cNvPr id="4" name="object 3">
            <a:extLst>
              <a:ext uri="{FF2B5EF4-FFF2-40B4-BE49-F238E27FC236}">
                <a16:creationId xmlns:a16="http://schemas.microsoft.com/office/drawing/2014/main" id="{6D0B1BC2-B59F-19FF-7FE0-CBEC0BD06FEC}"/>
              </a:ext>
            </a:extLst>
          </p:cNvPr>
          <p:cNvGraphicFramePr>
            <a:graphicFrameLocks noGrp="1"/>
          </p:cNvGraphicFramePr>
          <p:nvPr>
            <p:extLst>
              <p:ext uri="{D42A27DB-BD31-4B8C-83A1-F6EECF244321}">
                <p14:modId xmlns:p14="http://schemas.microsoft.com/office/powerpoint/2010/main" val="1130565834"/>
              </p:ext>
            </p:extLst>
          </p:nvPr>
        </p:nvGraphicFramePr>
        <p:xfrm>
          <a:off x="302990" y="1752093"/>
          <a:ext cx="11586019" cy="4091433"/>
        </p:xfrm>
        <a:graphic>
          <a:graphicData uri="http://schemas.openxmlformats.org/drawingml/2006/table">
            <a:tbl>
              <a:tblPr firstRow="1" bandRow="1">
                <a:tableStyleId>{2D5ABB26-0587-4C30-8999-92F81FD0307C}</a:tableStyleId>
              </a:tblPr>
              <a:tblGrid>
                <a:gridCol w="2431340">
                  <a:extLst>
                    <a:ext uri="{9D8B030D-6E8A-4147-A177-3AD203B41FA5}">
                      <a16:colId xmlns:a16="http://schemas.microsoft.com/office/drawing/2014/main" val="20000"/>
                    </a:ext>
                  </a:extLst>
                </a:gridCol>
                <a:gridCol w="3806813">
                  <a:extLst>
                    <a:ext uri="{9D8B030D-6E8A-4147-A177-3AD203B41FA5}">
                      <a16:colId xmlns:a16="http://schemas.microsoft.com/office/drawing/2014/main" val="20001"/>
                    </a:ext>
                  </a:extLst>
                </a:gridCol>
                <a:gridCol w="3443116">
                  <a:extLst>
                    <a:ext uri="{9D8B030D-6E8A-4147-A177-3AD203B41FA5}">
                      <a16:colId xmlns:a16="http://schemas.microsoft.com/office/drawing/2014/main" val="20002"/>
                    </a:ext>
                  </a:extLst>
                </a:gridCol>
                <a:gridCol w="1904750">
                  <a:extLst>
                    <a:ext uri="{9D8B030D-6E8A-4147-A177-3AD203B41FA5}">
                      <a16:colId xmlns:a16="http://schemas.microsoft.com/office/drawing/2014/main" val="20003"/>
                    </a:ext>
                  </a:extLst>
                </a:gridCol>
              </a:tblGrid>
              <a:tr h="188933">
                <a:tc>
                  <a:txBody>
                    <a:bodyPr/>
                    <a:lstStyle/>
                    <a:p>
                      <a:pPr algn="ctr">
                        <a:lnSpc>
                          <a:spcPct val="100000"/>
                        </a:lnSpc>
                        <a:spcBef>
                          <a:spcPts val="635"/>
                        </a:spcBef>
                      </a:pPr>
                      <a:r>
                        <a:rPr lang="en-US" sz="1500" b="1" dirty="0">
                          <a:solidFill>
                            <a:srgbClr val="FFFFFF"/>
                          </a:solidFill>
                          <a:latin typeface="Malgun Gothic"/>
                          <a:cs typeface="Malgun Gothic"/>
                        </a:rPr>
                        <a:t>Category</a:t>
                      </a:r>
                      <a:endParaRPr sz="1500" dirty="0">
                        <a:latin typeface="Malgun Gothic"/>
                        <a:cs typeface="Malgun Gothic"/>
                      </a:endParaRPr>
                    </a:p>
                  </a:txBody>
                  <a:tcPr marL="0" marR="0" marT="80645" marB="0">
                    <a:lnR w="19050">
                      <a:solidFill>
                        <a:srgbClr val="9DC3E6"/>
                      </a:solidFill>
                      <a:prstDash val="solid"/>
                    </a:lnR>
                    <a:solidFill>
                      <a:srgbClr val="4472C4"/>
                    </a:solidFill>
                  </a:tcPr>
                </a:tc>
                <a:tc>
                  <a:txBody>
                    <a:bodyPr/>
                    <a:lstStyle/>
                    <a:p>
                      <a:pPr algn="ctr">
                        <a:lnSpc>
                          <a:spcPct val="100000"/>
                        </a:lnSpc>
                        <a:spcBef>
                          <a:spcPts val="635"/>
                        </a:spcBef>
                      </a:pPr>
                      <a:r>
                        <a:rPr sz="1500" b="1" spc="5" dirty="0">
                          <a:solidFill>
                            <a:srgbClr val="FFFFFF"/>
                          </a:solidFill>
                          <a:latin typeface="Malgun Gothic"/>
                          <a:cs typeface="Malgun Gothic"/>
                        </a:rPr>
                        <a:t>LAPY</a:t>
                      </a:r>
                      <a:r>
                        <a:rPr sz="1500" b="1" spc="-55" dirty="0">
                          <a:solidFill>
                            <a:srgbClr val="FFFFFF"/>
                          </a:solidFill>
                          <a:latin typeface="Malgun Gothic"/>
                          <a:cs typeface="Malgun Gothic"/>
                        </a:rPr>
                        <a:t> </a:t>
                      </a:r>
                      <a:r>
                        <a:rPr sz="1500" b="1" dirty="0">
                          <a:solidFill>
                            <a:srgbClr val="FFFFFF"/>
                          </a:solidFill>
                          <a:latin typeface="Malgun Gothic"/>
                          <a:cs typeface="Malgun Gothic"/>
                        </a:rPr>
                        <a:t>V</a:t>
                      </a:r>
                      <a:endParaRPr sz="1500" dirty="0">
                        <a:latin typeface="Malgun Gothic"/>
                        <a:cs typeface="Malgun Gothic"/>
                      </a:endParaRPr>
                    </a:p>
                  </a:txBody>
                  <a:tcPr marL="0" marR="0" marT="80645" marB="0">
                    <a:lnL w="19050">
                      <a:solidFill>
                        <a:srgbClr val="9DC3E6"/>
                      </a:solidFill>
                      <a:prstDash val="solid"/>
                    </a:lnL>
                    <a:lnR w="6350">
                      <a:solidFill>
                        <a:srgbClr val="B4C7E7"/>
                      </a:solidFill>
                      <a:prstDash val="solid"/>
                    </a:lnR>
                    <a:solidFill>
                      <a:srgbClr val="4472C4"/>
                    </a:solidFill>
                  </a:tcPr>
                </a:tc>
                <a:tc>
                  <a:txBody>
                    <a:bodyPr/>
                    <a:lstStyle/>
                    <a:p>
                      <a:pPr algn="ctr">
                        <a:lnSpc>
                          <a:spcPct val="100000"/>
                        </a:lnSpc>
                        <a:spcBef>
                          <a:spcPts val="635"/>
                        </a:spcBef>
                      </a:pPr>
                      <a:r>
                        <a:rPr lang="en-US" sz="1500" b="1" dirty="0">
                          <a:solidFill>
                            <a:srgbClr val="FFFFFF"/>
                          </a:solidFill>
                          <a:latin typeface="Malgun Gothic"/>
                          <a:cs typeface="Malgun Gothic"/>
                        </a:rPr>
                        <a:t>Existing Product</a:t>
                      </a:r>
                      <a:r>
                        <a:rPr sz="1500" b="1" spc="-30" dirty="0">
                          <a:solidFill>
                            <a:srgbClr val="FFFFFF"/>
                          </a:solidFill>
                          <a:latin typeface="Malgun Gothic"/>
                          <a:cs typeface="Malgun Gothic"/>
                        </a:rPr>
                        <a:t> </a:t>
                      </a:r>
                      <a:r>
                        <a:rPr sz="1100" b="1" spc="-5" dirty="0">
                          <a:solidFill>
                            <a:srgbClr val="FFFFFF"/>
                          </a:solidFill>
                          <a:latin typeface="Malgun Gothic"/>
                          <a:cs typeface="Malgun Gothic"/>
                        </a:rPr>
                        <a:t>(GCOOP</a:t>
                      </a:r>
                      <a:r>
                        <a:rPr sz="1100" b="1" spc="-25" dirty="0">
                          <a:solidFill>
                            <a:srgbClr val="FFFFFF"/>
                          </a:solidFill>
                          <a:latin typeface="Malgun Gothic"/>
                          <a:cs typeface="Malgun Gothic"/>
                        </a:rPr>
                        <a:t> </a:t>
                      </a:r>
                      <a:r>
                        <a:rPr sz="1100" b="1" spc="-5" dirty="0">
                          <a:solidFill>
                            <a:srgbClr val="FFFFFF"/>
                          </a:solidFill>
                          <a:latin typeface="Malgun Gothic"/>
                          <a:cs typeface="Malgun Gothic"/>
                        </a:rPr>
                        <a:t>402</a:t>
                      </a:r>
                      <a:r>
                        <a:rPr sz="1100" b="1" spc="-15" dirty="0">
                          <a:solidFill>
                            <a:srgbClr val="FFFFFF"/>
                          </a:solidFill>
                          <a:latin typeface="Malgun Gothic"/>
                          <a:cs typeface="Malgun Gothic"/>
                        </a:rPr>
                        <a:t> </a:t>
                      </a:r>
                      <a:r>
                        <a:rPr sz="1100" b="1" spc="-5" dirty="0">
                          <a:solidFill>
                            <a:srgbClr val="FFFFFF"/>
                          </a:solidFill>
                          <a:latin typeface="Malgun Gothic"/>
                          <a:cs typeface="Malgun Gothic"/>
                        </a:rPr>
                        <a:t>VIP)</a:t>
                      </a:r>
                      <a:endParaRPr sz="1100" dirty="0">
                        <a:latin typeface="Malgun Gothic"/>
                        <a:cs typeface="Malgun Gothic"/>
                      </a:endParaRPr>
                    </a:p>
                  </a:txBody>
                  <a:tcPr marL="0" marR="0" marT="80645" marB="0">
                    <a:lnL w="6350">
                      <a:solidFill>
                        <a:srgbClr val="B4C7E7"/>
                      </a:solidFill>
                      <a:prstDash val="solid"/>
                    </a:lnL>
                    <a:lnR w="6350">
                      <a:solidFill>
                        <a:srgbClr val="B4C7E7"/>
                      </a:solidFill>
                      <a:prstDash val="solid"/>
                    </a:lnR>
                    <a:solidFill>
                      <a:srgbClr val="4472C4"/>
                    </a:solidFill>
                  </a:tcPr>
                </a:tc>
                <a:tc>
                  <a:txBody>
                    <a:bodyPr/>
                    <a:lstStyle/>
                    <a:p>
                      <a:pPr algn="ctr">
                        <a:lnSpc>
                          <a:spcPct val="100000"/>
                        </a:lnSpc>
                        <a:spcBef>
                          <a:spcPts val="635"/>
                        </a:spcBef>
                      </a:pPr>
                      <a:r>
                        <a:rPr lang="en-US" sz="1500" b="1" dirty="0">
                          <a:solidFill>
                            <a:srgbClr val="FFFFFF"/>
                          </a:solidFill>
                          <a:latin typeface="Malgun Gothic"/>
                          <a:cs typeface="Malgun Gothic"/>
                        </a:rPr>
                        <a:t>Competitiveness</a:t>
                      </a:r>
                      <a:endParaRPr sz="1500" dirty="0">
                        <a:latin typeface="Malgun Gothic"/>
                        <a:cs typeface="Malgun Gothic"/>
                      </a:endParaRPr>
                    </a:p>
                  </a:txBody>
                  <a:tcPr marL="0" marR="0" marT="80645" marB="0">
                    <a:lnL w="6350">
                      <a:solidFill>
                        <a:srgbClr val="B4C7E7"/>
                      </a:solidFill>
                      <a:prstDash val="solid"/>
                    </a:lnL>
                    <a:solidFill>
                      <a:srgbClr val="4472C4"/>
                    </a:solidFill>
                  </a:tcPr>
                </a:tc>
                <a:extLst>
                  <a:ext uri="{0D108BD9-81ED-4DB2-BD59-A6C34878D82A}">
                    <a16:rowId xmlns:a16="http://schemas.microsoft.com/office/drawing/2014/main" val="10000"/>
                  </a:ext>
                </a:extLst>
              </a:tr>
              <a:tr h="1340889">
                <a:tc>
                  <a:txBody>
                    <a:bodyPr/>
                    <a:lstStyle/>
                    <a:p>
                      <a:pPr algn="ctr">
                        <a:lnSpc>
                          <a:spcPct val="100000"/>
                        </a:lnSpc>
                      </a:pPr>
                      <a:endParaRPr sz="1700" dirty="0">
                        <a:latin typeface="Times New Roman"/>
                        <a:cs typeface="Times New Roman"/>
                      </a:endParaRPr>
                    </a:p>
                    <a:p>
                      <a:pPr algn="ctr">
                        <a:lnSpc>
                          <a:spcPct val="100000"/>
                        </a:lnSpc>
                      </a:pPr>
                      <a:endParaRPr sz="1700" dirty="0">
                        <a:latin typeface="Times New Roman"/>
                        <a:cs typeface="Times New Roman"/>
                      </a:endParaRPr>
                    </a:p>
                    <a:p>
                      <a:pPr algn="ctr">
                        <a:lnSpc>
                          <a:spcPct val="100000"/>
                        </a:lnSpc>
                        <a:spcBef>
                          <a:spcPts val="1315"/>
                        </a:spcBef>
                      </a:pPr>
                      <a:r>
                        <a:rPr lang="en-US" sz="1300" b="1" dirty="0">
                          <a:solidFill>
                            <a:srgbClr val="404040"/>
                          </a:solidFill>
                          <a:latin typeface="Malgun Gothic"/>
                          <a:cs typeface="Malgun Gothic"/>
                        </a:rPr>
                        <a:t>Design</a:t>
                      </a:r>
                      <a:endParaRPr sz="1300" dirty="0">
                        <a:latin typeface="Malgun Gothic"/>
                        <a:cs typeface="Malgun Gothic"/>
                      </a:endParaRPr>
                    </a:p>
                  </a:txBody>
                  <a:tcPr marL="0" marR="0" marT="0" marB="0" anchor="ctr">
                    <a:lnL w="9525">
                      <a:solidFill>
                        <a:srgbClr val="4472C4"/>
                      </a:solidFill>
                      <a:prstDash val="solid"/>
                    </a:lnL>
                    <a:lnR w="19050">
                      <a:solidFill>
                        <a:srgbClr val="9DC3E6"/>
                      </a:solidFill>
                      <a:prstDash val="solid"/>
                    </a:lnR>
                    <a:lnB w="9525">
                      <a:solidFill>
                        <a:srgbClr val="4472C4"/>
                      </a:solidFill>
                      <a:prstDash val="solid"/>
                    </a:lnB>
                  </a:tcPr>
                </a:tc>
                <a:tc>
                  <a:txBody>
                    <a:bodyPr/>
                    <a:lstStyle/>
                    <a:p>
                      <a:pPr algn="ctr">
                        <a:lnSpc>
                          <a:spcPct val="100000"/>
                        </a:lnSpc>
                      </a:pPr>
                      <a:endParaRPr sz="1100" dirty="0">
                        <a:latin typeface="Times New Roman"/>
                        <a:cs typeface="Times New Roman"/>
                      </a:endParaRPr>
                    </a:p>
                  </a:txBody>
                  <a:tcPr marL="0" marR="0" marT="0" marB="0" anchor="ctr">
                    <a:lnL w="19050">
                      <a:solidFill>
                        <a:srgbClr val="9DC3E6"/>
                      </a:solidFill>
                      <a:prstDash val="solid"/>
                    </a:lnL>
                    <a:lnR w="6350">
                      <a:solidFill>
                        <a:srgbClr val="B4C7E7"/>
                      </a:solidFill>
                      <a:prstDash val="solid"/>
                    </a:lnR>
                    <a:lnB w="9525">
                      <a:solidFill>
                        <a:srgbClr val="4472C4"/>
                      </a:solidFill>
                      <a:prstDash val="solid"/>
                    </a:lnB>
                  </a:tcPr>
                </a:tc>
                <a:tc>
                  <a:txBody>
                    <a:bodyPr/>
                    <a:lstStyle/>
                    <a:p>
                      <a:pPr algn="ctr">
                        <a:lnSpc>
                          <a:spcPct val="100000"/>
                        </a:lnSpc>
                      </a:pPr>
                      <a:endParaRPr sz="1100" dirty="0">
                        <a:latin typeface="Times New Roman"/>
                        <a:cs typeface="Times New Roman"/>
                      </a:endParaRPr>
                    </a:p>
                  </a:txBody>
                  <a:tcPr marL="0" marR="0" marT="0" marB="0" anchor="ctr">
                    <a:lnL w="6350">
                      <a:solidFill>
                        <a:srgbClr val="B4C7E7"/>
                      </a:solidFill>
                      <a:prstDash val="solid"/>
                    </a:lnL>
                    <a:lnR w="6350">
                      <a:solidFill>
                        <a:srgbClr val="B4C7E7"/>
                      </a:solidFill>
                      <a:prstDash val="solid"/>
                    </a:lnR>
                    <a:lnB w="9525">
                      <a:solidFill>
                        <a:srgbClr val="4472C4"/>
                      </a:solidFill>
                      <a:prstDash val="solid"/>
                    </a:lnB>
                  </a:tcPr>
                </a:tc>
                <a:tc>
                  <a:txBody>
                    <a:bodyPr/>
                    <a:lstStyle/>
                    <a:p>
                      <a:pPr algn="ctr">
                        <a:lnSpc>
                          <a:spcPct val="100000"/>
                        </a:lnSpc>
                      </a:pPr>
                      <a:endParaRPr sz="1700" dirty="0">
                        <a:latin typeface="Times New Roman"/>
                        <a:cs typeface="Times New Roman"/>
                      </a:endParaRPr>
                    </a:p>
                    <a:p>
                      <a:pPr algn="ctr">
                        <a:lnSpc>
                          <a:spcPct val="100000"/>
                        </a:lnSpc>
                      </a:pPr>
                      <a:endParaRPr sz="1700" dirty="0">
                        <a:latin typeface="Times New Roman"/>
                        <a:cs typeface="Times New Roman"/>
                      </a:endParaRPr>
                    </a:p>
                    <a:p>
                      <a:pPr algn="ctr">
                        <a:lnSpc>
                          <a:spcPct val="100000"/>
                        </a:lnSpc>
                        <a:spcBef>
                          <a:spcPts val="1315"/>
                        </a:spcBef>
                      </a:pPr>
                      <a:r>
                        <a:rPr lang="en-US" sz="1300" dirty="0">
                          <a:solidFill>
                            <a:srgbClr val="7F7F7F"/>
                          </a:solidFill>
                          <a:latin typeface="Malgun Gothic"/>
                          <a:cs typeface="Malgun Gothic"/>
                        </a:rPr>
                        <a:t>Predominant</a:t>
                      </a:r>
                      <a:endParaRPr sz="1300" dirty="0">
                        <a:latin typeface="Malgun Gothic"/>
                        <a:cs typeface="Malgun Gothic"/>
                      </a:endParaRPr>
                    </a:p>
                  </a:txBody>
                  <a:tcPr marL="0" marR="0" marT="0" marB="0" anchor="ctr">
                    <a:lnL w="6350">
                      <a:solidFill>
                        <a:srgbClr val="B4C7E7"/>
                      </a:solidFill>
                      <a:prstDash val="solid"/>
                    </a:lnL>
                    <a:lnR w="9525">
                      <a:solidFill>
                        <a:srgbClr val="4472C4"/>
                      </a:solidFill>
                      <a:prstDash val="solid"/>
                    </a:lnR>
                    <a:lnB w="9525">
                      <a:solidFill>
                        <a:srgbClr val="4472C4"/>
                      </a:solidFill>
                      <a:prstDash val="solid"/>
                    </a:lnB>
                  </a:tcPr>
                </a:tc>
                <a:extLst>
                  <a:ext uri="{0D108BD9-81ED-4DB2-BD59-A6C34878D82A}">
                    <a16:rowId xmlns:a16="http://schemas.microsoft.com/office/drawing/2014/main" val="10001"/>
                  </a:ext>
                </a:extLst>
              </a:tr>
              <a:tr h="483231">
                <a:tc>
                  <a:txBody>
                    <a:bodyPr/>
                    <a:lstStyle/>
                    <a:p>
                      <a:pPr algn="ctr">
                        <a:lnSpc>
                          <a:spcPct val="100000"/>
                        </a:lnSpc>
                        <a:spcBef>
                          <a:spcPts val="1125"/>
                        </a:spcBef>
                      </a:pPr>
                      <a:r>
                        <a:rPr lang="en-US" sz="1300" b="1" dirty="0">
                          <a:solidFill>
                            <a:srgbClr val="404040"/>
                          </a:solidFill>
                          <a:latin typeface="Malgun Gothic"/>
                          <a:cs typeface="Malgun Gothic"/>
                        </a:rPr>
                        <a:t>Core Components</a:t>
                      </a:r>
                      <a:endParaRPr sz="1300" dirty="0">
                        <a:latin typeface="Malgun Gothic"/>
                        <a:cs typeface="Malgun Gothic"/>
                      </a:endParaRPr>
                    </a:p>
                  </a:txBody>
                  <a:tcPr marL="0" marR="0" marT="142875" marB="0" anchor="ctr">
                    <a:lnL w="9525">
                      <a:solidFill>
                        <a:srgbClr val="4472C4"/>
                      </a:solidFill>
                      <a:prstDash val="solid"/>
                    </a:lnL>
                    <a:lnR w="19050">
                      <a:solidFill>
                        <a:srgbClr val="9DC3E6"/>
                      </a:solidFill>
                      <a:prstDash val="solid"/>
                    </a:lnR>
                    <a:lnT w="9525">
                      <a:solidFill>
                        <a:srgbClr val="4472C4"/>
                      </a:solidFill>
                      <a:prstDash val="solid"/>
                    </a:lnT>
                    <a:lnB w="9525">
                      <a:solidFill>
                        <a:srgbClr val="4472C4"/>
                      </a:solidFill>
                      <a:prstDash val="solid"/>
                    </a:lnB>
                  </a:tcPr>
                </a:tc>
                <a:tc>
                  <a:txBody>
                    <a:bodyPr/>
                    <a:lstStyle/>
                    <a:p>
                      <a:pPr algn="ctr">
                        <a:lnSpc>
                          <a:spcPts val="1530"/>
                        </a:lnSpc>
                        <a:spcBef>
                          <a:spcPts val="570"/>
                        </a:spcBef>
                      </a:pPr>
                      <a:r>
                        <a:rPr lang="en-US" sz="1300" b="1" dirty="0">
                          <a:solidFill>
                            <a:srgbClr val="7F7F7F"/>
                          </a:solidFill>
                          <a:latin typeface="Malgun Gothic"/>
                          <a:cs typeface="Malgun Gothic"/>
                        </a:rPr>
                        <a:t>408 light sources 
</a:t>
                      </a:r>
                      <a:r>
                        <a:rPr lang="en-US" sz="900" b="1" dirty="0">
                          <a:solidFill>
                            <a:srgbClr val="7F7F7F"/>
                          </a:solidFill>
                          <a:latin typeface="Malgun Gothic"/>
                          <a:cs typeface="Malgun Gothic"/>
                        </a:rPr>
                        <a:t>(18 high-efficiency lasers + 30 infrared ones)</a:t>
                      </a:r>
                      <a:endParaRPr sz="900" dirty="0">
                        <a:latin typeface="Malgun Gothic"/>
                        <a:cs typeface="Malgun Gothic"/>
                      </a:endParaRPr>
                    </a:p>
                  </a:txBody>
                  <a:tcPr marL="0" marR="0" marT="72390" marB="0" anchor="ctr">
                    <a:lnL w="19050">
                      <a:solidFill>
                        <a:srgbClr val="9DC3E6"/>
                      </a:solidFill>
                      <a:prstDash val="solid"/>
                    </a:lnL>
                    <a:lnR w="6350">
                      <a:solidFill>
                        <a:srgbClr val="B4C7E7"/>
                      </a:solidFill>
                      <a:prstDash val="solid"/>
                    </a:lnR>
                    <a:lnT w="9525">
                      <a:solidFill>
                        <a:srgbClr val="4472C4"/>
                      </a:solidFill>
                      <a:prstDash val="solid"/>
                    </a:lnT>
                    <a:lnB w="9525">
                      <a:solidFill>
                        <a:srgbClr val="4472C4"/>
                      </a:solidFill>
                      <a:prstDash val="solid"/>
                    </a:lnB>
                    <a:solidFill>
                      <a:srgbClr val="FFFEF3"/>
                    </a:solidFill>
                  </a:tcPr>
                </a:tc>
                <a:tc>
                  <a:txBody>
                    <a:bodyPr/>
                    <a:lstStyle/>
                    <a:p>
                      <a:pPr algn="ctr">
                        <a:lnSpc>
                          <a:spcPct val="100000"/>
                        </a:lnSpc>
                        <a:spcBef>
                          <a:spcPts val="1125"/>
                        </a:spcBef>
                      </a:pPr>
                      <a:r>
                        <a:rPr lang="en-US" sz="1300" dirty="0">
                          <a:solidFill>
                            <a:srgbClr val="7F7F7F"/>
                          </a:solidFill>
                          <a:latin typeface="Malgun Gothic"/>
                          <a:cs typeface="Malgun Gothic"/>
                        </a:rPr>
                        <a:t>402 light sources</a:t>
                      </a:r>
                      <a:endParaRPr sz="1300" dirty="0">
                        <a:latin typeface="Malgun Gothic"/>
                        <a:cs typeface="Malgun Gothic"/>
                      </a:endParaRPr>
                    </a:p>
                  </a:txBody>
                  <a:tcPr marL="0" marR="0" marT="142875" marB="0" anchor="ctr">
                    <a:lnL w="6350">
                      <a:solidFill>
                        <a:srgbClr val="B4C7E7"/>
                      </a:solidFill>
                      <a:prstDash val="solid"/>
                    </a:lnL>
                    <a:lnR w="6350">
                      <a:solidFill>
                        <a:srgbClr val="B4C7E7"/>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1125"/>
                        </a:spcBef>
                      </a:pPr>
                      <a:r>
                        <a:rPr lang="en-US" sz="1300" dirty="0">
                          <a:solidFill>
                            <a:srgbClr val="7F7F7F"/>
                          </a:solidFill>
                          <a:latin typeface="Malgun Gothic"/>
                          <a:cs typeface="Malgun Gothic"/>
                        </a:rPr>
                        <a:t>Predominant</a:t>
                      </a:r>
                      <a:endParaRPr sz="1300" dirty="0">
                        <a:latin typeface="Malgun Gothic"/>
                        <a:cs typeface="Malgun Gothic"/>
                      </a:endParaRPr>
                    </a:p>
                  </a:txBody>
                  <a:tcPr marL="0" marR="0" marT="142875" marB="0" anchor="ctr">
                    <a:lnL w="6350">
                      <a:solidFill>
                        <a:srgbClr val="B4C7E7"/>
                      </a:solidFill>
                      <a:prstDash val="solid"/>
                    </a:lnL>
                    <a:lnR w="9525">
                      <a:solidFill>
                        <a:srgbClr val="4472C4"/>
                      </a:solidFill>
                      <a:prstDash val="solid"/>
                    </a:lnR>
                    <a:lnT w="9525">
                      <a:solidFill>
                        <a:srgbClr val="4472C4"/>
                      </a:solidFill>
                      <a:prstDash val="solid"/>
                    </a:lnT>
                    <a:lnB w="9525">
                      <a:solidFill>
                        <a:srgbClr val="4472C4"/>
                      </a:solidFill>
                      <a:prstDash val="solid"/>
                    </a:lnB>
                  </a:tcPr>
                </a:tc>
                <a:extLst>
                  <a:ext uri="{0D108BD9-81ED-4DB2-BD59-A6C34878D82A}">
                    <a16:rowId xmlns:a16="http://schemas.microsoft.com/office/drawing/2014/main" val="10002"/>
                  </a:ext>
                </a:extLst>
              </a:tr>
              <a:tr h="391007">
                <a:tc>
                  <a:txBody>
                    <a:bodyPr/>
                    <a:lstStyle/>
                    <a:p>
                      <a:pPr algn="ctr">
                        <a:lnSpc>
                          <a:spcPct val="100000"/>
                        </a:lnSpc>
                        <a:spcBef>
                          <a:spcPts val="750"/>
                        </a:spcBef>
                      </a:pPr>
                      <a:r>
                        <a:rPr lang="en-US" sz="1300" b="1" dirty="0">
                          <a:solidFill>
                            <a:srgbClr val="404040"/>
                          </a:solidFill>
                          <a:latin typeface="Malgun Gothic"/>
                          <a:cs typeface="Malgun Gothic"/>
                        </a:rPr>
                        <a:t>Fit / Adhesion</a:t>
                      </a:r>
                      <a:endParaRPr sz="1300" dirty="0">
                        <a:latin typeface="Malgun Gothic"/>
                        <a:cs typeface="Malgun Gothic"/>
                      </a:endParaRPr>
                    </a:p>
                  </a:txBody>
                  <a:tcPr marL="0" marR="0" marT="95250" marB="0" anchor="ctr">
                    <a:lnL w="9525">
                      <a:solidFill>
                        <a:srgbClr val="4472C4"/>
                      </a:solidFill>
                      <a:prstDash val="solid"/>
                    </a:lnL>
                    <a:lnR w="19050">
                      <a:solidFill>
                        <a:srgbClr val="9DC3E6"/>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750"/>
                        </a:spcBef>
                      </a:pPr>
                      <a:r>
                        <a:rPr sz="1300" b="1" dirty="0">
                          <a:solidFill>
                            <a:srgbClr val="7F7F7F"/>
                          </a:solidFill>
                          <a:latin typeface="Malgun Gothic"/>
                          <a:cs typeface="Malgun Gothic"/>
                        </a:rPr>
                        <a:t>Flexible</a:t>
                      </a:r>
                      <a:r>
                        <a:rPr sz="1300" b="1" spc="-20" dirty="0">
                          <a:solidFill>
                            <a:srgbClr val="7F7F7F"/>
                          </a:solidFill>
                          <a:latin typeface="Malgun Gothic"/>
                          <a:cs typeface="Malgun Gothic"/>
                        </a:rPr>
                        <a:t> </a:t>
                      </a:r>
                      <a:r>
                        <a:rPr lang="en-US" sz="1300" b="1" dirty="0">
                          <a:solidFill>
                            <a:srgbClr val="7F7F7F"/>
                          </a:solidFill>
                          <a:latin typeface="Malgun Gothic"/>
                          <a:cs typeface="Malgun Gothic"/>
                        </a:rPr>
                        <a:t>Silicon</a:t>
                      </a:r>
                      <a:r>
                        <a:rPr sz="1300" b="1" spc="-10" dirty="0">
                          <a:solidFill>
                            <a:srgbClr val="7F7F7F"/>
                          </a:solidFill>
                          <a:latin typeface="Malgun Gothic"/>
                          <a:cs typeface="Malgun Gothic"/>
                        </a:rPr>
                        <a:t> </a:t>
                      </a:r>
                      <a:r>
                        <a:rPr sz="1300" b="1" dirty="0">
                          <a:solidFill>
                            <a:srgbClr val="7F7F7F"/>
                          </a:solidFill>
                          <a:latin typeface="Malgun Gothic"/>
                          <a:cs typeface="Malgun Gothic"/>
                        </a:rPr>
                        <a:t>:</a:t>
                      </a:r>
                      <a:r>
                        <a:rPr sz="1300" b="1" spc="-15" dirty="0">
                          <a:solidFill>
                            <a:srgbClr val="7F7F7F"/>
                          </a:solidFill>
                          <a:latin typeface="Malgun Gothic"/>
                          <a:cs typeface="Malgun Gothic"/>
                        </a:rPr>
                        <a:t> </a:t>
                      </a:r>
                      <a:r>
                        <a:rPr lang="en-US" sz="1300" b="1" spc="-15" dirty="0">
                          <a:solidFill>
                            <a:srgbClr val="7F7F7F"/>
                          </a:solidFill>
                          <a:latin typeface="Malgun Gothic"/>
                          <a:cs typeface="Malgun Gothic"/>
                        </a:rPr>
                        <a:t>G</a:t>
                      </a:r>
                      <a:r>
                        <a:rPr sz="1300" b="1" spc="-10" dirty="0">
                          <a:solidFill>
                            <a:srgbClr val="7F7F7F"/>
                          </a:solidFill>
                          <a:latin typeface="Malgun Gothic"/>
                          <a:cs typeface="Malgun Gothic"/>
                        </a:rPr>
                        <a:t>ood</a:t>
                      </a:r>
                      <a:r>
                        <a:rPr lang="en-US" sz="1300" b="1" spc="-10" dirty="0">
                          <a:solidFill>
                            <a:srgbClr val="7F7F7F"/>
                          </a:solidFill>
                          <a:latin typeface="Malgun Gothic"/>
                          <a:cs typeface="Malgun Gothic"/>
                        </a:rPr>
                        <a:t> Adhesion</a:t>
                      </a:r>
                      <a:endParaRPr sz="1300" dirty="0">
                        <a:latin typeface="Malgun Gothic"/>
                        <a:cs typeface="Malgun Gothic"/>
                      </a:endParaRPr>
                    </a:p>
                  </a:txBody>
                  <a:tcPr marL="0" marR="0" marT="95250" marB="0" anchor="ctr">
                    <a:lnL w="19050">
                      <a:solidFill>
                        <a:srgbClr val="9DC3E6"/>
                      </a:solidFill>
                      <a:prstDash val="solid"/>
                    </a:lnL>
                    <a:lnR w="6350">
                      <a:solidFill>
                        <a:srgbClr val="B4C7E7"/>
                      </a:solidFill>
                      <a:prstDash val="solid"/>
                    </a:lnR>
                    <a:lnT w="9525">
                      <a:solidFill>
                        <a:srgbClr val="4472C4"/>
                      </a:solidFill>
                      <a:prstDash val="solid"/>
                    </a:lnT>
                    <a:lnB w="9525">
                      <a:solidFill>
                        <a:srgbClr val="4472C4"/>
                      </a:solidFill>
                      <a:prstDash val="solid"/>
                    </a:lnB>
                    <a:solidFill>
                      <a:srgbClr val="FFFEF3"/>
                    </a:solidFill>
                  </a:tcPr>
                </a:tc>
                <a:tc>
                  <a:txBody>
                    <a:bodyPr/>
                    <a:lstStyle/>
                    <a:p>
                      <a:pPr algn="ctr">
                        <a:lnSpc>
                          <a:spcPct val="100000"/>
                        </a:lnSpc>
                        <a:spcBef>
                          <a:spcPts val="750"/>
                        </a:spcBef>
                      </a:pPr>
                      <a:r>
                        <a:rPr sz="1300" spc="-10" dirty="0">
                          <a:solidFill>
                            <a:srgbClr val="7F7F7F"/>
                          </a:solidFill>
                          <a:latin typeface="Malgun Gothic"/>
                          <a:cs typeface="Malgun Gothic"/>
                        </a:rPr>
                        <a:t>Hard </a:t>
                      </a:r>
                      <a:r>
                        <a:rPr lang="en-US" sz="1300" spc="-10" dirty="0">
                          <a:solidFill>
                            <a:srgbClr val="7F7F7F"/>
                          </a:solidFill>
                          <a:latin typeface="Malgun Gothic"/>
                          <a:cs typeface="Malgun Gothic"/>
                        </a:rPr>
                        <a:t>Plastic </a:t>
                      </a:r>
                      <a:r>
                        <a:rPr sz="1300" dirty="0">
                          <a:solidFill>
                            <a:srgbClr val="7F7F7F"/>
                          </a:solidFill>
                          <a:latin typeface="Malgun Gothic"/>
                          <a:cs typeface="Malgun Gothic"/>
                        </a:rPr>
                        <a:t>:</a:t>
                      </a:r>
                      <a:r>
                        <a:rPr sz="1300" spc="-10" dirty="0">
                          <a:solidFill>
                            <a:srgbClr val="7F7F7F"/>
                          </a:solidFill>
                          <a:latin typeface="Malgun Gothic"/>
                          <a:cs typeface="Malgun Gothic"/>
                        </a:rPr>
                        <a:t> </a:t>
                      </a:r>
                      <a:r>
                        <a:rPr lang="en-US" sz="1300" spc="-10" dirty="0">
                          <a:solidFill>
                            <a:srgbClr val="7F7F7F"/>
                          </a:solidFill>
                          <a:latin typeface="Malgun Gothic"/>
                          <a:cs typeface="Malgun Gothic"/>
                        </a:rPr>
                        <a:t>Not good adhesion</a:t>
                      </a:r>
                      <a:endParaRPr sz="1300" dirty="0">
                        <a:latin typeface="Malgun Gothic"/>
                        <a:cs typeface="Malgun Gothic"/>
                      </a:endParaRPr>
                    </a:p>
                  </a:txBody>
                  <a:tcPr marL="0" marR="0" marT="95250" marB="0" anchor="ctr">
                    <a:lnL w="6350">
                      <a:solidFill>
                        <a:srgbClr val="B4C7E7"/>
                      </a:solidFill>
                      <a:prstDash val="solid"/>
                    </a:lnL>
                    <a:lnR w="6350">
                      <a:solidFill>
                        <a:srgbClr val="B4C7E7"/>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750"/>
                        </a:spcBef>
                      </a:pPr>
                      <a:r>
                        <a:rPr lang="en-US" sz="1300" dirty="0">
                          <a:solidFill>
                            <a:srgbClr val="7F7F7F"/>
                          </a:solidFill>
                          <a:latin typeface="Malgun Gothic"/>
                          <a:cs typeface="Malgun Gothic"/>
                        </a:rPr>
                        <a:t>Predominant</a:t>
                      </a:r>
                      <a:endParaRPr sz="1300" dirty="0">
                        <a:latin typeface="Malgun Gothic"/>
                        <a:cs typeface="Malgun Gothic"/>
                      </a:endParaRPr>
                    </a:p>
                  </a:txBody>
                  <a:tcPr marL="0" marR="0" marT="95250" marB="0" anchor="ctr">
                    <a:lnL w="6350">
                      <a:solidFill>
                        <a:srgbClr val="B4C7E7"/>
                      </a:solidFill>
                      <a:prstDash val="solid"/>
                    </a:lnL>
                    <a:lnR w="9525">
                      <a:solidFill>
                        <a:srgbClr val="4472C4"/>
                      </a:solidFill>
                      <a:prstDash val="solid"/>
                    </a:lnR>
                    <a:lnT w="9525">
                      <a:solidFill>
                        <a:srgbClr val="4472C4"/>
                      </a:solidFill>
                      <a:prstDash val="solid"/>
                    </a:lnT>
                    <a:lnB w="9525">
                      <a:solidFill>
                        <a:srgbClr val="4472C4"/>
                      </a:solidFill>
                      <a:prstDash val="solid"/>
                    </a:lnB>
                  </a:tcPr>
                </a:tc>
                <a:extLst>
                  <a:ext uri="{0D108BD9-81ED-4DB2-BD59-A6C34878D82A}">
                    <a16:rowId xmlns:a16="http://schemas.microsoft.com/office/drawing/2014/main" val="10003"/>
                  </a:ext>
                </a:extLst>
              </a:tr>
              <a:tr h="424184">
                <a:tc>
                  <a:txBody>
                    <a:bodyPr/>
                    <a:lstStyle/>
                    <a:p>
                      <a:pPr algn="ctr">
                        <a:lnSpc>
                          <a:spcPct val="100000"/>
                        </a:lnSpc>
                        <a:spcBef>
                          <a:spcPts val="885"/>
                        </a:spcBef>
                      </a:pPr>
                      <a:r>
                        <a:rPr lang="en-US" sz="1300" b="1" dirty="0">
                          <a:solidFill>
                            <a:srgbClr val="404040"/>
                          </a:solidFill>
                          <a:latin typeface="Malgun Gothic"/>
                          <a:cs typeface="Malgun Gothic"/>
                        </a:rPr>
                        <a:t>Storage</a:t>
                      </a:r>
                      <a:endParaRPr sz="1300" dirty="0">
                        <a:latin typeface="Malgun Gothic"/>
                        <a:cs typeface="Malgun Gothic"/>
                      </a:endParaRPr>
                    </a:p>
                  </a:txBody>
                  <a:tcPr marL="0" marR="0" marT="112395" marB="0" anchor="ctr">
                    <a:lnL w="9525">
                      <a:solidFill>
                        <a:srgbClr val="4472C4"/>
                      </a:solidFill>
                      <a:prstDash val="solid"/>
                    </a:lnL>
                    <a:lnR w="19050">
                      <a:solidFill>
                        <a:srgbClr val="9DC3E6"/>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885"/>
                        </a:spcBef>
                      </a:pPr>
                      <a:r>
                        <a:rPr lang="en-US" sz="1300" b="1" spc="-5" dirty="0">
                          <a:solidFill>
                            <a:srgbClr val="7F7F7F"/>
                          </a:solidFill>
                          <a:latin typeface="Malgun Gothic"/>
                          <a:cs typeface="Malgun Gothic"/>
                        </a:rPr>
                        <a:t>Convenient for storing (4-folds)</a:t>
                      </a:r>
                      <a:endParaRPr sz="1300" dirty="0">
                        <a:latin typeface="Malgun Gothic"/>
                        <a:cs typeface="Malgun Gothic"/>
                      </a:endParaRPr>
                    </a:p>
                  </a:txBody>
                  <a:tcPr marL="0" marR="0" marT="112395" marB="0" anchor="ctr">
                    <a:lnL w="19050">
                      <a:solidFill>
                        <a:srgbClr val="9DC3E6"/>
                      </a:solidFill>
                      <a:prstDash val="solid"/>
                    </a:lnL>
                    <a:lnR w="6350">
                      <a:solidFill>
                        <a:srgbClr val="B4C7E7"/>
                      </a:solidFill>
                      <a:prstDash val="solid"/>
                    </a:lnR>
                    <a:lnT w="9525">
                      <a:solidFill>
                        <a:srgbClr val="4472C4"/>
                      </a:solidFill>
                      <a:prstDash val="solid"/>
                    </a:lnT>
                    <a:lnB w="9525">
                      <a:solidFill>
                        <a:srgbClr val="4472C4"/>
                      </a:solidFill>
                      <a:prstDash val="solid"/>
                    </a:lnB>
                    <a:solidFill>
                      <a:srgbClr val="FFFEF3"/>
                    </a:solidFill>
                  </a:tcPr>
                </a:tc>
                <a:tc>
                  <a:txBody>
                    <a:bodyPr/>
                    <a:lstStyle/>
                    <a:p>
                      <a:pPr algn="ctr">
                        <a:lnSpc>
                          <a:spcPct val="100000"/>
                        </a:lnSpc>
                        <a:spcBef>
                          <a:spcPts val="885"/>
                        </a:spcBef>
                      </a:pPr>
                      <a:r>
                        <a:rPr lang="en-US" sz="1300" spc="-5" dirty="0">
                          <a:solidFill>
                            <a:srgbClr val="7F7F7F"/>
                          </a:solidFill>
                          <a:latin typeface="Malgun Gothic"/>
                          <a:cs typeface="Malgun Gothic"/>
                        </a:rPr>
                        <a:t>Inconvenient for storing (6-folds)</a:t>
                      </a:r>
                      <a:endParaRPr sz="1300" dirty="0">
                        <a:latin typeface="Malgun Gothic"/>
                        <a:cs typeface="Malgun Gothic"/>
                      </a:endParaRPr>
                    </a:p>
                  </a:txBody>
                  <a:tcPr marL="0" marR="0" marT="112395" marB="0" anchor="ctr">
                    <a:lnL w="6350">
                      <a:solidFill>
                        <a:srgbClr val="B4C7E7"/>
                      </a:solidFill>
                      <a:prstDash val="solid"/>
                    </a:lnL>
                    <a:lnR w="6350">
                      <a:solidFill>
                        <a:srgbClr val="B4C7E7"/>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885"/>
                        </a:spcBef>
                      </a:pPr>
                      <a:r>
                        <a:rPr lang="en-US" sz="1300" dirty="0">
                          <a:solidFill>
                            <a:srgbClr val="7F7F7F"/>
                          </a:solidFill>
                          <a:latin typeface="Malgun Gothic"/>
                          <a:cs typeface="Malgun Gothic"/>
                        </a:rPr>
                        <a:t>Predominant</a:t>
                      </a:r>
                      <a:endParaRPr sz="1300" dirty="0">
                        <a:latin typeface="Malgun Gothic"/>
                        <a:cs typeface="Malgun Gothic"/>
                      </a:endParaRPr>
                    </a:p>
                  </a:txBody>
                  <a:tcPr marL="0" marR="0" marT="112395" marB="0" anchor="ctr">
                    <a:lnL w="6350">
                      <a:solidFill>
                        <a:srgbClr val="B4C7E7"/>
                      </a:solidFill>
                      <a:prstDash val="solid"/>
                    </a:lnL>
                    <a:lnR w="9525">
                      <a:solidFill>
                        <a:srgbClr val="4472C4"/>
                      </a:solidFill>
                      <a:prstDash val="solid"/>
                    </a:lnR>
                    <a:lnT w="9525">
                      <a:solidFill>
                        <a:srgbClr val="4472C4"/>
                      </a:solidFill>
                      <a:prstDash val="solid"/>
                    </a:lnT>
                    <a:lnB w="9525">
                      <a:solidFill>
                        <a:srgbClr val="4472C4"/>
                      </a:solidFill>
                      <a:prstDash val="solid"/>
                    </a:lnB>
                  </a:tcPr>
                </a:tc>
                <a:extLst>
                  <a:ext uri="{0D108BD9-81ED-4DB2-BD59-A6C34878D82A}">
                    <a16:rowId xmlns:a16="http://schemas.microsoft.com/office/drawing/2014/main" val="10004"/>
                  </a:ext>
                </a:extLst>
              </a:tr>
              <a:tr h="613592">
                <a:tc>
                  <a:txBody>
                    <a:bodyPr/>
                    <a:lstStyle/>
                    <a:p>
                      <a:pPr algn="ctr">
                        <a:lnSpc>
                          <a:spcPct val="100000"/>
                        </a:lnSpc>
                        <a:spcBef>
                          <a:spcPts val="15"/>
                        </a:spcBef>
                      </a:pPr>
                      <a:endParaRPr sz="1400" dirty="0">
                        <a:latin typeface="Times New Roman"/>
                        <a:cs typeface="Times New Roman"/>
                      </a:endParaRPr>
                    </a:p>
                    <a:p>
                      <a:pPr algn="ctr">
                        <a:lnSpc>
                          <a:spcPct val="100000"/>
                        </a:lnSpc>
                      </a:pPr>
                      <a:r>
                        <a:rPr lang="en-US" sz="1300" b="1" dirty="0">
                          <a:solidFill>
                            <a:srgbClr val="404040"/>
                          </a:solidFill>
                          <a:latin typeface="Malgun Gothic"/>
                          <a:cs typeface="Malgun Gothic"/>
                        </a:rPr>
                        <a:t>Portability</a:t>
                      </a:r>
                      <a:endParaRPr sz="1300" dirty="0">
                        <a:latin typeface="Malgun Gothic"/>
                        <a:cs typeface="Malgun Gothic"/>
                      </a:endParaRPr>
                    </a:p>
                  </a:txBody>
                  <a:tcPr marL="0" marR="0" marT="1905" marB="0" anchor="ctr">
                    <a:lnL w="9525">
                      <a:solidFill>
                        <a:srgbClr val="4472C4"/>
                      </a:solidFill>
                      <a:prstDash val="solid"/>
                    </a:lnL>
                    <a:lnR w="19050">
                      <a:solidFill>
                        <a:srgbClr val="9DC3E6"/>
                      </a:solidFill>
                      <a:prstDash val="solid"/>
                    </a:lnR>
                    <a:lnT w="9525">
                      <a:solidFill>
                        <a:srgbClr val="4472C4"/>
                      </a:solidFill>
                      <a:prstDash val="solid"/>
                    </a:lnT>
                    <a:lnB w="9525">
                      <a:solidFill>
                        <a:srgbClr val="4472C4"/>
                      </a:solidFill>
                      <a:prstDash val="solid"/>
                    </a:lnB>
                  </a:tcPr>
                </a:tc>
                <a:tc>
                  <a:txBody>
                    <a:bodyPr/>
                    <a:lstStyle/>
                    <a:p>
                      <a:pPr algn="ctr">
                        <a:lnSpc>
                          <a:spcPts val="1530"/>
                        </a:lnSpc>
                        <a:spcBef>
                          <a:spcPts val="1025"/>
                        </a:spcBef>
                      </a:pPr>
                      <a:r>
                        <a:rPr lang="en-US" sz="1300" b="1" dirty="0">
                          <a:solidFill>
                            <a:srgbClr val="7F7F7F"/>
                          </a:solidFill>
                          <a:latin typeface="Malgun Gothic"/>
                          <a:cs typeface="Malgun Gothic"/>
                        </a:rPr>
                        <a:t>Dedicated USB cable
</a:t>
                      </a:r>
                      <a:r>
                        <a:rPr lang="en-US" sz="1000" b="1" dirty="0">
                          <a:solidFill>
                            <a:srgbClr val="7F7F7F"/>
                          </a:solidFill>
                          <a:latin typeface="Malgun Gothic"/>
                          <a:cs typeface="Malgun Gothic"/>
                        </a:rPr>
                        <a:t>(Power bank 20000mAh 12V output)</a:t>
                      </a:r>
                      <a:endParaRPr sz="1000" dirty="0">
                        <a:latin typeface="Malgun Gothic"/>
                        <a:cs typeface="Malgun Gothic"/>
                      </a:endParaRPr>
                    </a:p>
                  </a:txBody>
                  <a:tcPr marL="0" marR="0" marT="130175" marB="0" anchor="ctr">
                    <a:lnL w="19050">
                      <a:solidFill>
                        <a:srgbClr val="9DC3E6"/>
                      </a:solidFill>
                      <a:prstDash val="solid"/>
                    </a:lnL>
                    <a:lnR w="6350">
                      <a:solidFill>
                        <a:srgbClr val="B4C7E7"/>
                      </a:solidFill>
                      <a:prstDash val="solid"/>
                    </a:lnR>
                    <a:lnT w="9525">
                      <a:solidFill>
                        <a:srgbClr val="4472C4"/>
                      </a:solidFill>
                      <a:prstDash val="solid"/>
                    </a:lnT>
                    <a:lnB w="9525">
                      <a:solidFill>
                        <a:srgbClr val="4472C4"/>
                      </a:solidFill>
                      <a:prstDash val="solid"/>
                    </a:lnB>
                    <a:solidFill>
                      <a:srgbClr val="FFFEF3"/>
                    </a:solidFill>
                  </a:tcPr>
                </a:tc>
                <a:tc>
                  <a:txBody>
                    <a:bodyPr/>
                    <a:lstStyle/>
                    <a:p>
                      <a:pPr algn="ctr">
                        <a:lnSpc>
                          <a:spcPct val="100000"/>
                        </a:lnSpc>
                        <a:spcBef>
                          <a:spcPts val="15"/>
                        </a:spcBef>
                      </a:pPr>
                      <a:endParaRPr sz="1400" dirty="0">
                        <a:latin typeface="Times New Roman"/>
                        <a:cs typeface="Times New Roman"/>
                      </a:endParaRPr>
                    </a:p>
                    <a:p>
                      <a:pPr algn="ctr">
                        <a:lnSpc>
                          <a:spcPct val="100000"/>
                        </a:lnSpc>
                      </a:pPr>
                      <a:r>
                        <a:rPr lang="en-US" sz="1300" dirty="0">
                          <a:solidFill>
                            <a:srgbClr val="7F7F7F"/>
                          </a:solidFill>
                          <a:latin typeface="Malgun Gothic"/>
                          <a:cs typeface="Malgun Gothic"/>
                        </a:rPr>
                        <a:t>Not possible</a:t>
                      </a:r>
                      <a:endParaRPr sz="1300" dirty="0">
                        <a:latin typeface="Malgun Gothic"/>
                        <a:cs typeface="Malgun Gothic"/>
                      </a:endParaRPr>
                    </a:p>
                  </a:txBody>
                  <a:tcPr marL="0" marR="0" marT="1905" marB="0" anchor="ctr">
                    <a:lnL w="6350">
                      <a:solidFill>
                        <a:srgbClr val="B4C7E7"/>
                      </a:solidFill>
                      <a:prstDash val="solid"/>
                    </a:lnL>
                    <a:lnR w="6350">
                      <a:solidFill>
                        <a:srgbClr val="B4C7E7"/>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15"/>
                        </a:spcBef>
                      </a:pPr>
                      <a:endParaRPr sz="1400" dirty="0">
                        <a:latin typeface="Times New Roman"/>
                        <a:cs typeface="Times New Roman"/>
                      </a:endParaRPr>
                    </a:p>
                    <a:p>
                      <a:pPr algn="ctr">
                        <a:lnSpc>
                          <a:spcPct val="100000"/>
                        </a:lnSpc>
                      </a:pPr>
                      <a:r>
                        <a:rPr lang="en-US" sz="1300" dirty="0">
                          <a:solidFill>
                            <a:srgbClr val="7F7F7F"/>
                          </a:solidFill>
                          <a:latin typeface="Malgun Gothic"/>
                          <a:cs typeface="Malgun Gothic"/>
                        </a:rPr>
                        <a:t>Predominant</a:t>
                      </a:r>
                      <a:endParaRPr sz="1300" dirty="0">
                        <a:latin typeface="Malgun Gothic"/>
                        <a:cs typeface="Malgun Gothic"/>
                      </a:endParaRPr>
                    </a:p>
                  </a:txBody>
                  <a:tcPr marL="0" marR="0" marT="1905" marB="0" anchor="ctr">
                    <a:lnL w="6350">
                      <a:solidFill>
                        <a:srgbClr val="B4C7E7"/>
                      </a:solidFill>
                      <a:prstDash val="solid"/>
                    </a:lnL>
                    <a:lnR w="9525">
                      <a:solidFill>
                        <a:srgbClr val="4472C4"/>
                      </a:solidFill>
                      <a:prstDash val="solid"/>
                    </a:lnR>
                    <a:lnT w="9525">
                      <a:solidFill>
                        <a:srgbClr val="4472C4"/>
                      </a:solidFill>
                      <a:prstDash val="solid"/>
                    </a:lnT>
                    <a:lnB w="9525">
                      <a:solidFill>
                        <a:srgbClr val="4472C4"/>
                      </a:solidFill>
                      <a:prstDash val="solid"/>
                    </a:lnB>
                  </a:tcPr>
                </a:tc>
                <a:extLst>
                  <a:ext uri="{0D108BD9-81ED-4DB2-BD59-A6C34878D82A}">
                    <a16:rowId xmlns:a16="http://schemas.microsoft.com/office/drawing/2014/main" val="10005"/>
                  </a:ext>
                </a:extLst>
              </a:tr>
              <a:tr h="405637">
                <a:tc>
                  <a:txBody>
                    <a:bodyPr/>
                    <a:lstStyle/>
                    <a:p>
                      <a:pPr algn="ctr">
                        <a:lnSpc>
                          <a:spcPct val="100000"/>
                        </a:lnSpc>
                        <a:spcBef>
                          <a:spcPts val="825"/>
                        </a:spcBef>
                      </a:pPr>
                      <a:r>
                        <a:rPr sz="1300" b="1" spc="-5" dirty="0">
                          <a:solidFill>
                            <a:srgbClr val="404040"/>
                          </a:solidFill>
                          <a:latin typeface="Malgun Gothic"/>
                          <a:cs typeface="Malgun Gothic"/>
                        </a:rPr>
                        <a:t>Free</a:t>
                      </a:r>
                      <a:r>
                        <a:rPr sz="1300" b="1" spc="-30" dirty="0">
                          <a:solidFill>
                            <a:srgbClr val="404040"/>
                          </a:solidFill>
                          <a:latin typeface="Malgun Gothic"/>
                          <a:cs typeface="Malgun Gothic"/>
                        </a:rPr>
                        <a:t> </a:t>
                      </a:r>
                      <a:r>
                        <a:rPr sz="1300" b="1" spc="-20" dirty="0">
                          <a:solidFill>
                            <a:srgbClr val="404040"/>
                          </a:solidFill>
                          <a:latin typeface="Malgun Gothic"/>
                          <a:cs typeface="Malgun Gothic"/>
                        </a:rPr>
                        <a:t>Voltage</a:t>
                      </a:r>
                      <a:endParaRPr sz="1300">
                        <a:latin typeface="Malgun Gothic"/>
                        <a:cs typeface="Malgun Gothic"/>
                      </a:endParaRPr>
                    </a:p>
                  </a:txBody>
                  <a:tcPr marL="0" marR="0" marT="104775" marB="0" anchor="ctr">
                    <a:lnL w="9525">
                      <a:solidFill>
                        <a:srgbClr val="4472C4"/>
                      </a:solidFill>
                      <a:prstDash val="solid"/>
                    </a:lnL>
                    <a:lnR w="19050">
                      <a:solidFill>
                        <a:srgbClr val="9DC3E6"/>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825"/>
                        </a:spcBef>
                      </a:pPr>
                      <a:r>
                        <a:rPr lang="en-US" sz="1300" b="1" dirty="0">
                          <a:solidFill>
                            <a:srgbClr val="7F7F7F"/>
                          </a:solidFill>
                          <a:latin typeface="Malgun Gothic"/>
                          <a:cs typeface="Malgun Gothic"/>
                        </a:rPr>
                        <a:t>Available: Worldwide Export Share</a:t>
                      </a:r>
                      <a:endParaRPr sz="1300" dirty="0">
                        <a:latin typeface="Malgun Gothic"/>
                        <a:cs typeface="Malgun Gothic"/>
                      </a:endParaRPr>
                    </a:p>
                  </a:txBody>
                  <a:tcPr marL="0" marR="0" marT="104775" marB="0" anchor="ctr">
                    <a:lnL w="19050">
                      <a:solidFill>
                        <a:srgbClr val="9DC3E6"/>
                      </a:solidFill>
                      <a:prstDash val="solid"/>
                    </a:lnL>
                    <a:lnR w="6350">
                      <a:solidFill>
                        <a:srgbClr val="B4C7E7"/>
                      </a:solidFill>
                      <a:prstDash val="solid"/>
                    </a:lnR>
                    <a:lnT w="9525">
                      <a:solidFill>
                        <a:srgbClr val="4472C4"/>
                      </a:solidFill>
                      <a:prstDash val="solid"/>
                    </a:lnT>
                    <a:lnB w="9525">
                      <a:solidFill>
                        <a:srgbClr val="4472C4"/>
                      </a:solidFill>
                      <a:prstDash val="solid"/>
                    </a:lnB>
                    <a:solidFill>
                      <a:srgbClr val="FFFEF3"/>
                    </a:solidFill>
                  </a:tcPr>
                </a:tc>
                <a:tc>
                  <a:txBody>
                    <a:bodyPr/>
                    <a:lstStyle/>
                    <a:p>
                      <a:pPr algn="ctr">
                        <a:lnSpc>
                          <a:spcPct val="100000"/>
                        </a:lnSpc>
                        <a:spcBef>
                          <a:spcPts val="825"/>
                        </a:spcBef>
                      </a:pPr>
                      <a:r>
                        <a:rPr lang="en-US" sz="1300" dirty="0">
                          <a:solidFill>
                            <a:srgbClr val="7F7F7F"/>
                          </a:solidFill>
                          <a:latin typeface="Malgun Gothic"/>
                          <a:cs typeface="Malgun Gothic"/>
                        </a:rPr>
                        <a:t>Not possible: Regional power supply model required</a:t>
                      </a:r>
                      <a:endParaRPr sz="1300" dirty="0">
                        <a:latin typeface="Malgun Gothic"/>
                        <a:cs typeface="Malgun Gothic"/>
                      </a:endParaRPr>
                    </a:p>
                  </a:txBody>
                  <a:tcPr marL="0" marR="0" marT="104775" marB="0" anchor="ctr">
                    <a:lnL w="6350">
                      <a:solidFill>
                        <a:srgbClr val="B4C7E7"/>
                      </a:solidFill>
                      <a:prstDash val="solid"/>
                    </a:lnL>
                    <a:lnR w="6350">
                      <a:solidFill>
                        <a:srgbClr val="B4C7E7"/>
                      </a:solidFill>
                      <a:prstDash val="solid"/>
                    </a:lnR>
                    <a:lnT w="9525">
                      <a:solidFill>
                        <a:srgbClr val="4472C4"/>
                      </a:solidFill>
                      <a:prstDash val="solid"/>
                    </a:lnT>
                    <a:lnB w="9525">
                      <a:solidFill>
                        <a:srgbClr val="4472C4"/>
                      </a:solidFill>
                      <a:prstDash val="solid"/>
                    </a:lnB>
                  </a:tcPr>
                </a:tc>
                <a:tc>
                  <a:txBody>
                    <a:bodyPr/>
                    <a:lstStyle/>
                    <a:p>
                      <a:pPr algn="ctr">
                        <a:lnSpc>
                          <a:spcPct val="100000"/>
                        </a:lnSpc>
                        <a:spcBef>
                          <a:spcPts val="825"/>
                        </a:spcBef>
                      </a:pPr>
                      <a:r>
                        <a:rPr lang="en-US" sz="1300" dirty="0">
                          <a:solidFill>
                            <a:srgbClr val="7F7F7F"/>
                          </a:solidFill>
                          <a:latin typeface="Malgun Gothic"/>
                          <a:cs typeface="Malgun Gothic"/>
                        </a:rPr>
                        <a:t>Predominant</a:t>
                      </a:r>
                      <a:endParaRPr sz="1300" dirty="0">
                        <a:latin typeface="Malgun Gothic"/>
                        <a:cs typeface="Malgun Gothic"/>
                      </a:endParaRPr>
                    </a:p>
                  </a:txBody>
                  <a:tcPr marL="0" marR="0" marT="104775" marB="0" anchor="ctr">
                    <a:lnL w="6350">
                      <a:solidFill>
                        <a:srgbClr val="B4C7E7"/>
                      </a:solidFill>
                      <a:prstDash val="solid"/>
                    </a:lnL>
                    <a:lnR w="9525">
                      <a:solidFill>
                        <a:srgbClr val="4472C4"/>
                      </a:solidFill>
                      <a:prstDash val="solid"/>
                    </a:lnR>
                    <a:lnT w="9525">
                      <a:solidFill>
                        <a:srgbClr val="4472C4"/>
                      </a:solidFill>
                      <a:prstDash val="solid"/>
                    </a:lnT>
                    <a:lnB w="9525">
                      <a:solidFill>
                        <a:srgbClr val="4472C4"/>
                      </a:solidFill>
                      <a:prstDash val="solid"/>
                    </a:lnB>
                  </a:tcPr>
                </a:tc>
                <a:extLst>
                  <a:ext uri="{0D108BD9-81ED-4DB2-BD59-A6C34878D82A}">
                    <a16:rowId xmlns:a16="http://schemas.microsoft.com/office/drawing/2014/main" val="10006"/>
                  </a:ext>
                </a:extLst>
              </a:tr>
            </a:tbl>
          </a:graphicData>
        </a:graphic>
      </p:graphicFrame>
      <p:pic>
        <p:nvPicPr>
          <p:cNvPr id="5" name="object 8">
            <a:extLst>
              <a:ext uri="{FF2B5EF4-FFF2-40B4-BE49-F238E27FC236}">
                <a16:creationId xmlns:a16="http://schemas.microsoft.com/office/drawing/2014/main" id="{3D251AC9-6E9F-4F3B-81AE-6D7117CE93D6}"/>
              </a:ext>
            </a:extLst>
          </p:cNvPr>
          <p:cNvPicPr/>
          <p:nvPr/>
        </p:nvPicPr>
        <p:blipFill>
          <a:blip r:embed="rId2" cstate="print"/>
          <a:stretch>
            <a:fillRect/>
          </a:stretch>
        </p:blipFill>
        <p:spPr>
          <a:xfrm>
            <a:off x="3650847" y="2286383"/>
            <a:ext cx="2177650" cy="891073"/>
          </a:xfrm>
          <a:prstGeom prst="rect">
            <a:avLst/>
          </a:prstGeom>
        </p:spPr>
      </p:pic>
      <p:pic>
        <p:nvPicPr>
          <p:cNvPr id="6" name="object 7">
            <a:extLst>
              <a:ext uri="{FF2B5EF4-FFF2-40B4-BE49-F238E27FC236}">
                <a16:creationId xmlns:a16="http://schemas.microsoft.com/office/drawing/2014/main" id="{671CC793-216D-2A8A-8912-AAB54EB6DD49}"/>
              </a:ext>
            </a:extLst>
          </p:cNvPr>
          <p:cNvPicPr/>
          <p:nvPr/>
        </p:nvPicPr>
        <p:blipFill>
          <a:blip r:embed="rId3" cstate="print"/>
          <a:stretch>
            <a:fillRect/>
          </a:stretch>
        </p:blipFill>
        <p:spPr>
          <a:xfrm>
            <a:off x="7112694" y="2202714"/>
            <a:ext cx="2197607" cy="1356359"/>
          </a:xfrm>
          <a:prstGeom prst="rect">
            <a:avLst/>
          </a:prstGeom>
        </p:spPr>
      </p:pic>
    </p:spTree>
    <p:extLst>
      <p:ext uri="{BB962C8B-B14F-4D97-AF65-F5344CB8AC3E}">
        <p14:creationId xmlns:p14="http://schemas.microsoft.com/office/powerpoint/2010/main" val="4080111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id="{D594C5D2-8F70-6315-DD78-1EF0E00B6688}"/>
              </a:ext>
            </a:extLst>
          </p:cNvPr>
          <p:cNvSpPr txBox="1">
            <a:spLocks/>
          </p:cNvSpPr>
          <p:nvPr/>
        </p:nvSpPr>
        <p:spPr>
          <a:xfrm>
            <a:off x="3216397" y="437986"/>
            <a:ext cx="5759205" cy="702756"/>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000" b="1" dirty="0">
                <a:solidFill>
                  <a:srgbClr val="262626"/>
                </a:solidFill>
                <a:latin typeface="+mj-ea"/>
              </a:rPr>
              <a:t>Product Features</a:t>
            </a:r>
          </a:p>
          <a:p>
            <a:pPr marL="12700">
              <a:lnSpc>
                <a:spcPct val="100000"/>
              </a:lnSpc>
              <a:spcBef>
                <a:spcPts val="100"/>
              </a:spcBef>
            </a:pPr>
            <a:r>
              <a:rPr lang="en-US" altLang="ko-KR" sz="2400" b="1" dirty="0">
                <a:solidFill>
                  <a:srgbClr val="262626"/>
                </a:solidFill>
              </a:rPr>
              <a:t>Combination of Three Light Sources</a:t>
            </a:r>
            <a:endParaRPr lang="ko-KR" altLang="en-US" sz="2400" b="1" dirty="0">
              <a:solidFill>
                <a:srgbClr val="262626"/>
              </a:solidFill>
            </a:endParaRPr>
          </a:p>
        </p:txBody>
      </p:sp>
      <p:pic>
        <p:nvPicPr>
          <p:cNvPr id="4" name="object 7">
            <a:extLst>
              <a:ext uri="{FF2B5EF4-FFF2-40B4-BE49-F238E27FC236}">
                <a16:creationId xmlns:a16="http://schemas.microsoft.com/office/drawing/2014/main" id="{C250154C-EFB9-B0CA-D67C-49C4B684705E}"/>
              </a:ext>
            </a:extLst>
          </p:cNvPr>
          <p:cNvPicPr/>
          <p:nvPr/>
        </p:nvPicPr>
        <p:blipFill>
          <a:blip r:embed="rId2" cstate="print"/>
          <a:stretch>
            <a:fillRect/>
          </a:stretch>
        </p:blipFill>
        <p:spPr>
          <a:xfrm>
            <a:off x="1608955" y="1523998"/>
            <a:ext cx="3775021" cy="2897207"/>
          </a:xfrm>
          <a:prstGeom prst="rect">
            <a:avLst/>
          </a:prstGeom>
        </p:spPr>
      </p:pic>
      <p:pic>
        <p:nvPicPr>
          <p:cNvPr id="5" name="object 6">
            <a:extLst>
              <a:ext uri="{FF2B5EF4-FFF2-40B4-BE49-F238E27FC236}">
                <a16:creationId xmlns:a16="http://schemas.microsoft.com/office/drawing/2014/main" id="{99A484ED-0762-C3D0-2A3D-C1DDA05D8973}"/>
              </a:ext>
            </a:extLst>
          </p:cNvPr>
          <p:cNvPicPr/>
          <p:nvPr/>
        </p:nvPicPr>
        <p:blipFill>
          <a:blip r:embed="rId3" cstate="print"/>
          <a:stretch>
            <a:fillRect/>
          </a:stretch>
        </p:blipFill>
        <p:spPr>
          <a:xfrm>
            <a:off x="6031312" y="1597138"/>
            <a:ext cx="4976223" cy="2824067"/>
          </a:xfrm>
          <a:prstGeom prst="rect">
            <a:avLst/>
          </a:prstGeom>
        </p:spPr>
      </p:pic>
      <p:sp>
        <p:nvSpPr>
          <p:cNvPr id="6" name="object 8">
            <a:extLst>
              <a:ext uri="{FF2B5EF4-FFF2-40B4-BE49-F238E27FC236}">
                <a16:creationId xmlns:a16="http://schemas.microsoft.com/office/drawing/2014/main" id="{587A3318-B9E0-12CE-200E-1A488EA522F0}"/>
              </a:ext>
            </a:extLst>
          </p:cNvPr>
          <p:cNvSpPr txBox="1"/>
          <p:nvPr/>
        </p:nvSpPr>
        <p:spPr>
          <a:xfrm>
            <a:off x="2545012" y="4656424"/>
            <a:ext cx="7101973" cy="1654299"/>
          </a:xfrm>
          <a:prstGeom prst="rect">
            <a:avLst/>
          </a:prstGeom>
        </p:spPr>
        <p:txBody>
          <a:bodyPr vert="horz" wrap="square" lIns="0" tIns="12700" rIns="0" bIns="0" rtlCol="0">
            <a:spAutoFit/>
          </a:bodyPr>
          <a:lstStyle/>
          <a:p>
            <a:pPr marL="298450" indent="-285750">
              <a:lnSpc>
                <a:spcPct val="100000"/>
              </a:lnSpc>
              <a:spcBef>
                <a:spcPts val="100"/>
              </a:spcBef>
              <a:buFont typeface="Arial" panose="020B0604020202020204" pitchFamily="34" charset="0"/>
              <a:buChar char="•"/>
            </a:pPr>
            <a:r>
              <a:rPr lang="en-US" sz="1500" b="1" dirty="0">
                <a:solidFill>
                  <a:srgbClr val="595959"/>
                </a:solidFill>
                <a:latin typeface="Malgun Gothic"/>
                <a:cs typeface="Malgun Gothic"/>
              </a:rPr>
              <a:t>18 high-efficiency lasers</a:t>
            </a:r>
            <a:r>
              <a:rPr lang="en-US" sz="1500" dirty="0">
                <a:solidFill>
                  <a:srgbClr val="595959"/>
                </a:solidFill>
                <a:latin typeface="Malgun Gothic"/>
                <a:cs typeface="Malgun Gothic"/>
              </a:rPr>
              <a:t> + </a:t>
            </a:r>
            <a:r>
              <a:rPr lang="en-US" sz="1500" b="1" dirty="0">
                <a:solidFill>
                  <a:srgbClr val="595959"/>
                </a:solidFill>
                <a:latin typeface="Malgun Gothic"/>
                <a:cs typeface="Malgun Gothic"/>
              </a:rPr>
              <a:t>30 infrared</a:t>
            </a:r>
            <a:r>
              <a:rPr lang="en-US" sz="1500" dirty="0">
                <a:solidFill>
                  <a:srgbClr val="595959"/>
                </a:solidFill>
                <a:latin typeface="Malgun Gothic"/>
                <a:cs typeface="Malgun Gothic"/>
              </a:rPr>
              <a:t> + </a:t>
            </a:r>
            <a:r>
              <a:rPr lang="en-US" sz="1500" b="1" dirty="0">
                <a:solidFill>
                  <a:srgbClr val="595959"/>
                </a:solidFill>
                <a:latin typeface="Malgun Gothic"/>
                <a:cs typeface="Malgun Gothic"/>
              </a:rPr>
              <a:t>360 identical to existing product</a:t>
            </a:r>
            <a:r>
              <a:rPr lang="en-US" sz="1500" dirty="0">
                <a:solidFill>
                  <a:srgbClr val="595959"/>
                </a:solidFill>
                <a:latin typeface="Malgun Gothic"/>
                <a:cs typeface="Malgun Gothic"/>
              </a:rPr>
              <a:t> = </a:t>
            </a:r>
            <a:r>
              <a:rPr lang="en-US" sz="1500" b="1" dirty="0">
                <a:solidFill>
                  <a:srgbClr val="FF0000"/>
                </a:solidFill>
                <a:latin typeface="Malgun Gothic"/>
                <a:cs typeface="Malgun Gothic"/>
              </a:rPr>
              <a:t>408 total</a:t>
            </a:r>
            <a:r>
              <a:rPr lang="en-US" sz="1500" dirty="0">
                <a:solidFill>
                  <a:srgbClr val="FF0000"/>
                </a:solidFill>
                <a:latin typeface="Malgun Gothic"/>
                <a:cs typeface="Malgun Gothic"/>
              </a:rPr>
              <a:t> applications
</a:t>
            </a:r>
            <a:r>
              <a:rPr lang="en-US" sz="1500" b="1" dirty="0">
                <a:solidFill>
                  <a:srgbClr val="595959"/>
                </a:solidFill>
                <a:latin typeface="Malgun Gothic"/>
                <a:cs typeface="Malgun Gothic"/>
              </a:rPr>
              <a:t>High-efficiency laser</a:t>
            </a:r>
            <a:r>
              <a:rPr lang="en-US" sz="1500" dirty="0">
                <a:solidFill>
                  <a:srgbClr val="595959"/>
                </a:solidFill>
                <a:latin typeface="Malgun Gothic"/>
                <a:cs typeface="Malgun Gothic"/>
              </a:rPr>
              <a:t> effectively </a:t>
            </a:r>
            <a:r>
              <a:rPr lang="en-US" sz="1500" b="1" dirty="0">
                <a:solidFill>
                  <a:srgbClr val="595959"/>
                </a:solidFill>
                <a:latin typeface="Malgun Gothic"/>
                <a:cs typeface="Malgun Gothic"/>
              </a:rPr>
              <a:t>concentrates on the pain area</a:t>
            </a:r>
            <a:r>
              <a:rPr lang="en-US" sz="1500" dirty="0">
                <a:solidFill>
                  <a:srgbClr val="595959"/>
                </a:solidFill>
                <a:latin typeface="Malgun Gothic"/>
                <a:cs typeface="Malgun Gothic"/>
              </a:rPr>
              <a:t> to provide </a:t>
            </a:r>
            <a:r>
              <a:rPr lang="en-US" sz="1500" b="1" dirty="0">
                <a:solidFill>
                  <a:srgbClr val="595959"/>
                </a:solidFill>
                <a:latin typeface="Malgun Gothic"/>
                <a:cs typeface="Malgun Gothic"/>
              </a:rPr>
              <a:t>pain care faster</a:t>
            </a:r>
            <a:r>
              <a:rPr lang="en-US" sz="1500" dirty="0">
                <a:solidFill>
                  <a:srgbClr val="595959"/>
                </a:solidFill>
                <a:latin typeface="Malgun Gothic"/>
                <a:cs typeface="Malgun Gothic"/>
              </a:rPr>
              <a:t> and more </a:t>
            </a:r>
            <a:r>
              <a:rPr lang="en-US" sz="1500" b="1" dirty="0">
                <a:solidFill>
                  <a:srgbClr val="595959"/>
                </a:solidFill>
                <a:latin typeface="Malgun Gothic"/>
                <a:cs typeface="Malgun Gothic"/>
              </a:rPr>
              <a:t>effectively </a:t>
            </a:r>
            <a:r>
              <a:rPr lang="en-US" sz="1500" dirty="0">
                <a:solidFill>
                  <a:srgbClr val="595959"/>
                </a:solidFill>
                <a:latin typeface="Malgun Gothic"/>
                <a:cs typeface="Malgun Gothic"/>
              </a:rPr>
              <a:t>than existing products. Complex application of </a:t>
            </a:r>
            <a:r>
              <a:rPr lang="en-US" sz="1500" b="1" dirty="0">
                <a:solidFill>
                  <a:srgbClr val="595959"/>
                </a:solidFill>
                <a:latin typeface="Malgun Gothic"/>
                <a:cs typeface="Malgun Gothic"/>
              </a:rPr>
              <a:t>three light sources to quickly and effectively treat various pain causes</a:t>
            </a:r>
            <a:r>
              <a:rPr lang="en-US" sz="1500" dirty="0">
                <a:solidFill>
                  <a:srgbClr val="595959"/>
                </a:solidFill>
                <a:latin typeface="Malgun Gothic"/>
                <a:cs typeface="Malgun Gothic"/>
              </a:rPr>
              <a:t>
</a:t>
            </a:r>
            <a:r>
              <a:rPr lang="en-US" sz="1500" b="1" spc="-5" dirty="0">
                <a:solidFill>
                  <a:srgbClr val="595959"/>
                </a:solidFill>
                <a:latin typeface="Malgun Gothic"/>
                <a:cs typeface="Malgun Gothic"/>
              </a:rPr>
              <a:t>Three complex light sources</a:t>
            </a:r>
            <a:r>
              <a:rPr lang="en-US" sz="1500" spc="-5" dirty="0">
                <a:solidFill>
                  <a:srgbClr val="595959"/>
                </a:solidFill>
                <a:latin typeface="Malgun Gothic"/>
                <a:cs typeface="Malgun Gothic"/>
              </a:rPr>
              <a:t> can </a:t>
            </a:r>
            <a:r>
              <a:rPr lang="en-US" sz="1500" b="1" spc="-5" dirty="0">
                <a:solidFill>
                  <a:srgbClr val="595959"/>
                </a:solidFill>
                <a:latin typeface="Malgun Gothic"/>
                <a:cs typeface="Malgun Gothic"/>
              </a:rPr>
              <a:t>treat deep muscle and joint pain</a:t>
            </a:r>
            <a:r>
              <a:rPr lang="en-US" sz="1500" spc="-5" dirty="0">
                <a:solidFill>
                  <a:srgbClr val="595959"/>
                </a:solidFill>
                <a:latin typeface="Malgun Gothic"/>
                <a:cs typeface="Malgun Gothic"/>
              </a:rPr>
              <a:t> in skin</a:t>
            </a:r>
            <a:endParaRPr sz="1500" dirty="0">
              <a:latin typeface="Malgun Gothic"/>
              <a:cs typeface="Malgun Gothic"/>
            </a:endParaRPr>
          </a:p>
        </p:txBody>
      </p:sp>
    </p:spTree>
    <p:extLst>
      <p:ext uri="{BB962C8B-B14F-4D97-AF65-F5344CB8AC3E}">
        <p14:creationId xmlns:p14="http://schemas.microsoft.com/office/powerpoint/2010/main" val="3430214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0">
            <a:extLst>
              <a:ext uri="{FF2B5EF4-FFF2-40B4-BE49-F238E27FC236}">
                <a16:creationId xmlns:a16="http://schemas.microsoft.com/office/drawing/2014/main" id="{10D12CC0-0A40-9E6D-65CD-B1287A3B3191}"/>
              </a:ext>
            </a:extLst>
          </p:cNvPr>
          <p:cNvSpPr/>
          <p:nvPr/>
        </p:nvSpPr>
        <p:spPr>
          <a:xfrm>
            <a:off x="853751" y="4464934"/>
            <a:ext cx="267970" cy="400050"/>
          </a:xfrm>
          <a:custGeom>
            <a:avLst/>
            <a:gdLst/>
            <a:ahLst/>
            <a:cxnLst/>
            <a:rect l="l" t="t" r="r" b="b"/>
            <a:pathLst>
              <a:path w="267969" h="400050">
                <a:moveTo>
                  <a:pt x="133956" y="0"/>
                </a:moveTo>
                <a:lnTo>
                  <a:pt x="267912" y="199934"/>
                </a:lnTo>
                <a:lnTo>
                  <a:pt x="133956" y="399869"/>
                </a:lnTo>
                <a:lnTo>
                  <a:pt x="0" y="199934"/>
                </a:lnTo>
                <a:lnTo>
                  <a:pt x="133956" y="0"/>
                </a:lnTo>
                <a:close/>
              </a:path>
            </a:pathLst>
          </a:custGeom>
          <a:ln w="50800">
            <a:solidFill>
              <a:srgbClr val="2E75B6"/>
            </a:solidFill>
          </a:ln>
        </p:spPr>
        <p:txBody>
          <a:bodyPr wrap="square" lIns="0" tIns="0" rIns="0" bIns="0" rtlCol="0"/>
          <a:lstStyle/>
          <a:p>
            <a:endParaRPr/>
          </a:p>
        </p:txBody>
      </p:sp>
      <p:sp>
        <p:nvSpPr>
          <p:cNvPr id="11" name="object 16">
            <a:extLst>
              <a:ext uri="{FF2B5EF4-FFF2-40B4-BE49-F238E27FC236}">
                <a16:creationId xmlns:a16="http://schemas.microsoft.com/office/drawing/2014/main" id="{63E738D9-DCE7-A13D-974C-1BC4367FBEB2}"/>
              </a:ext>
            </a:extLst>
          </p:cNvPr>
          <p:cNvSpPr/>
          <p:nvPr/>
        </p:nvSpPr>
        <p:spPr>
          <a:xfrm>
            <a:off x="908743" y="5001331"/>
            <a:ext cx="125730" cy="376555"/>
          </a:xfrm>
          <a:custGeom>
            <a:avLst/>
            <a:gdLst/>
            <a:ahLst/>
            <a:cxnLst/>
            <a:rect l="l" t="t" r="r" b="b"/>
            <a:pathLst>
              <a:path w="125730" h="376554">
                <a:moveTo>
                  <a:pt x="0" y="0"/>
                </a:moveTo>
                <a:lnTo>
                  <a:pt x="125613" y="0"/>
                </a:lnTo>
                <a:lnTo>
                  <a:pt x="125613" y="376434"/>
                </a:lnTo>
                <a:lnTo>
                  <a:pt x="0" y="376434"/>
                </a:lnTo>
                <a:lnTo>
                  <a:pt x="0" y="0"/>
                </a:lnTo>
                <a:close/>
              </a:path>
            </a:pathLst>
          </a:custGeom>
          <a:ln w="50800">
            <a:solidFill>
              <a:srgbClr val="FFC000"/>
            </a:solidFill>
          </a:ln>
        </p:spPr>
        <p:txBody>
          <a:bodyPr wrap="square" lIns="0" tIns="0" rIns="0" bIns="0" rtlCol="0"/>
          <a:lstStyle/>
          <a:p>
            <a:endParaRPr/>
          </a:p>
        </p:txBody>
      </p:sp>
      <p:sp>
        <p:nvSpPr>
          <p:cNvPr id="12" name="object 18">
            <a:extLst>
              <a:ext uri="{FF2B5EF4-FFF2-40B4-BE49-F238E27FC236}">
                <a16:creationId xmlns:a16="http://schemas.microsoft.com/office/drawing/2014/main" id="{DCD68C52-2C4C-F3BA-0F47-6A4E871958CB}"/>
              </a:ext>
            </a:extLst>
          </p:cNvPr>
          <p:cNvSpPr/>
          <p:nvPr/>
        </p:nvSpPr>
        <p:spPr>
          <a:xfrm>
            <a:off x="843973" y="5554282"/>
            <a:ext cx="255270" cy="376555"/>
          </a:xfrm>
          <a:custGeom>
            <a:avLst/>
            <a:gdLst/>
            <a:ahLst/>
            <a:cxnLst/>
            <a:rect l="l" t="t" r="r" b="b"/>
            <a:pathLst>
              <a:path w="255269" h="376554">
                <a:moveTo>
                  <a:pt x="0" y="0"/>
                </a:moveTo>
                <a:lnTo>
                  <a:pt x="255153" y="0"/>
                </a:lnTo>
                <a:lnTo>
                  <a:pt x="255153" y="376434"/>
                </a:lnTo>
                <a:lnTo>
                  <a:pt x="0" y="376434"/>
                </a:lnTo>
                <a:lnTo>
                  <a:pt x="0" y="0"/>
                </a:lnTo>
                <a:close/>
              </a:path>
            </a:pathLst>
          </a:custGeom>
          <a:ln w="28575">
            <a:solidFill>
              <a:srgbClr val="ADD783"/>
            </a:solidFill>
          </a:ln>
        </p:spPr>
        <p:txBody>
          <a:bodyPr wrap="square" lIns="0" tIns="0" rIns="0" bIns="0" rtlCol="0"/>
          <a:lstStyle/>
          <a:p>
            <a:endParaRPr/>
          </a:p>
        </p:txBody>
      </p:sp>
      <p:sp>
        <p:nvSpPr>
          <p:cNvPr id="13" name="object 15">
            <a:extLst>
              <a:ext uri="{FF2B5EF4-FFF2-40B4-BE49-F238E27FC236}">
                <a16:creationId xmlns:a16="http://schemas.microsoft.com/office/drawing/2014/main" id="{B951257E-DAB3-7725-5F9F-105F9866DB94}"/>
              </a:ext>
            </a:extLst>
          </p:cNvPr>
          <p:cNvSpPr txBox="1"/>
          <p:nvPr/>
        </p:nvSpPr>
        <p:spPr>
          <a:xfrm>
            <a:off x="1254313" y="4556252"/>
            <a:ext cx="3181349" cy="394980"/>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rgbClr val="7F7F7F"/>
                </a:solidFill>
                <a:latin typeface="Malgun Gothic"/>
                <a:cs typeface="Malgun Gothic"/>
              </a:rPr>
              <a:t>Equipped with 18 high-efficiency lasers
</a:t>
            </a:r>
            <a:endParaRPr sz="1200" dirty="0">
              <a:latin typeface="Malgun Gothic"/>
              <a:cs typeface="Malgun Gothic"/>
            </a:endParaRPr>
          </a:p>
        </p:txBody>
      </p:sp>
      <p:sp>
        <p:nvSpPr>
          <p:cNvPr id="14" name="object 17">
            <a:extLst>
              <a:ext uri="{FF2B5EF4-FFF2-40B4-BE49-F238E27FC236}">
                <a16:creationId xmlns:a16="http://schemas.microsoft.com/office/drawing/2014/main" id="{7EE4B617-0158-1BDC-721C-CA94AD157CA2}"/>
              </a:ext>
            </a:extLst>
          </p:cNvPr>
          <p:cNvSpPr txBox="1"/>
          <p:nvPr/>
        </p:nvSpPr>
        <p:spPr>
          <a:xfrm>
            <a:off x="1254312" y="5086603"/>
            <a:ext cx="4343847" cy="39498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7F7F7F"/>
                </a:solidFill>
                <a:latin typeface="Malgun Gothic"/>
                <a:cs typeface="Malgun Gothic"/>
              </a:rPr>
              <a:t>870nm</a:t>
            </a:r>
            <a:r>
              <a:rPr sz="1200" b="1" spc="-10" dirty="0">
                <a:solidFill>
                  <a:srgbClr val="7F7F7F"/>
                </a:solidFill>
                <a:latin typeface="Malgun Gothic"/>
                <a:cs typeface="Malgun Gothic"/>
              </a:rPr>
              <a:t> </a:t>
            </a:r>
            <a:r>
              <a:rPr lang="en-US" sz="1200" b="1" dirty="0">
                <a:solidFill>
                  <a:srgbClr val="7F7F7F"/>
                </a:solidFill>
                <a:latin typeface="Malgun Gothic"/>
                <a:cs typeface="Malgun Gothic"/>
              </a:rPr>
              <a:t>Equipped with 30 infrared wavelengths (invisible)
</a:t>
            </a:r>
            <a:endParaRPr sz="1000" dirty="0">
              <a:latin typeface="Malgun Gothic"/>
              <a:cs typeface="Malgun Gothic"/>
            </a:endParaRPr>
          </a:p>
        </p:txBody>
      </p:sp>
      <p:sp>
        <p:nvSpPr>
          <p:cNvPr id="15" name="object 19">
            <a:extLst>
              <a:ext uri="{FF2B5EF4-FFF2-40B4-BE49-F238E27FC236}">
                <a16:creationId xmlns:a16="http://schemas.microsoft.com/office/drawing/2014/main" id="{2986906D-6A4F-48EE-F2D7-67C1C3FECBA1}"/>
              </a:ext>
            </a:extLst>
          </p:cNvPr>
          <p:cNvSpPr txBox="1"/>
          <p:nvPr/>
        </p:nvSpPr>
        <p:spPr>
          <a:xfrm>
            <a:off x="1254311" y="5638291"/>
            <a:ext cx="4343847" cy="579646"/>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rgbClr val="7F7F7F"/>
                </a:solidFill>
                <a:latin typeface="Malgun Gothic"/>
                <a:cs typeface="Malgun Gothic"/>
              </a:rPr>
              <a:t>Equipped with two temperature sensors for safety such as low-temperature images
</a:t>
            </a:r>
            <a:endParaRPr sz="1200" dirty="0">
              <a:latin typeface="Malgun Gothic"/>
              <a:cs typeface="Malgun Gothic"/>
            </a:endParaRPr>
          </a:p>
        </p:txBody>
      </p:sp>
      <p:sp>
        <p:nvSpPr>
          <p:cNvPr id="17" name="Rectangle 16">
            <a:extLst>
              <a:ext uri="{FF2B5EF4-FFF2-40B4-BE49-F238E27FC236}">
                <a16:creationId xmlns:a16="http://schemas.microsoft.com/office/drawing/2014/main" id="{EAE21E66-7AD9-896F-C556-32186E077CA5}"/>
              </a:ext>
            </a:extLst>
          </p:cNvPr>
          <p:cNvSpPr/>
          <p:nvPr/>
        </p:nvSpPr>
        <p:spPr>
          <a:xfrm>
            <a:off x="6682695" y="1346665"/>
            <a:ext cx="4974624" cy="39207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a:pPr>
            <a:r>
              <a:rPr lang="en-US" sz="1200" dirty="0">
                <a:solidFill>
                  <a:schemeClr val="tx1"/>
                </a:solidFill>
                <a:latin typeface="Malgun Gothic" panose="020B0503020000020004" pitchFamily="34" charset="-127"/>
                <a:ea typeface="Malgun Gothic" panose="020B0503020000020004" pitchFamily="34" charset="-127"/>
              </a:rPr>
              <a:t>18 high-efficiency lasers out of 408 light sources and </a:t>
            </a:r>
            <a:r>
              <a:rPr lang="en-US" sz="1200" b="1" dirty="0">
                <a:solidFill>
                  <a:schemeClr val="tx1"/>
                </a:solidFill>
                <a:latin typeface="Malgun Gothic" panose="020B0503020000020004" pitchFamily="34" charset="-127"/>
                <a:ea typeface="Malgun Gothic" panose="020B0503020000020004" pitchFamily="34" charset="-127"/>
              </a:rPr>
              <a:t>dual wavelengths (650nm, 870nm)</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a:p>
            <a:pPr marL="228600" indent="-228600">
              <a:buFont typeface="+mj-lt"/>
              <a:buAutoNum type="arabicPeriod"/>
            </a:pPr>
            <a:r>
              <a:rPr lang="en-US" sz="1200" dirty="0">
                <a:solidFill>
                  <a:schemeClr val="tx1"/>
                </a:solidFill>
                <a:latin typeface="Malgun Gothic" panose="020B0503020000020004" pitchFamily="34" charset="-127"/>
                <a:ea typeface="Malgun Gothic" panose="020B0503020000020004" pitchFamily="34" charset="-127"/>
              </a:rPr>
              <a:t>Eco-friendly silicone material with </a:t>
            </a:r>
            <a:r>
              <a:rPr lang="en-US" sz="1200" b="1" dirty="0">
                <a:solidFill>
                  <a:schemeClr val="tx1"/>
                </a:solidFill>
                <a:latin typeface="Malgun Gothic" panose="020B0503020000020004" pitchFamily="34" charset="-127"/>
                <a:ea typeface="Malgun Gothic" panose="020B0503020000020004" pitchFamily="34" charset="-127"/>
              </a:rPr>
              <a:t>flexible three-dimensional</a:t>
            </a:r>
            <a:r>
              <a:rPr lang="en-US" sz="1200" dirty="0">
                <a:solidFill>
                  <a:schemeClr val="tx1"/>
                </a:solidFill>
                <a:latin typeface="Malgun Gothic" panose="020B0503020000020004" pitchFamily="34" charset="-127"/>
                <a:ea typeface="Malgun Gothic" panose="020B0503020000020004" pitchFamily="34" charset="-127"/>
              </a:rPr>
              <a:t> structure that adheres closely to the skin, effectively applied to painful joint areas</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a:p>
            <a:pPr marL="228600" indent="-228600">
              <a:buFont typeface="+mj-lt"/>
              <a:buAutoNum type="arabicPeriod"/>
            </a:pPr>
            <a:r>
              <a:rPr lang="en-US" sz="1200" dirty="0">
                <a:solidFill>
                  <a:schemeClr val="tx1"/>
                </a:solidFill>
                <a:latin typeface="Malgun Gothic" panose="020B0503020000020004" pitchFamily="34" charset="-127"/>
                <a:ea typeface="Malgun Gothic" panose="020B0503020000020004" pitchFamily="34" charset="-127"/>
              </a:rPr>
              <a:t>Installation of two temperature sensors for the </a:t>
            </a:r>
            <a:r>
              <a:rPr lang="en-US" sz="1200" b="1" dirty="0">
                <a:solidFill>
                  <a:schemeClr val="tx1"/>
                </a:solidFill>
                <a:latin typeface="Malgun Gothic" panose="020B0503020000020004" pitchFamily="34" charset="-127"/>
                <a:ea typeface="Malgun Gothic" panose="020B0503020000020004" pitchFamily="34" charset="-127"/>
              </a:rPr>
              <a:t>prevention of low-temperature burns </a:t>
            </a:r>
            <a:r>
              <a:rPr lang="en-US" sz="1200" dirty="0">
                <a:solidFill>
                  <a:schemeClr val="tx1"/>
                </a:solidFill>
                <a:latin typeface="Malgun Gothic" panose="020B0503020000020004" pitchFamily="34" charset="-127"/>
                <a:ea typeface="Malgun Gothic" panose="020B0503020000020004" pitchFamily="34" charset="-127"/>
              </a:rPr>
              <a:t>(only 1 in existing 402VIP product)</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a:p>
            <a:pPr marL="228600" indent="-228600">
              <a:buFont typeface="+mj-lt"/>
              <a:buAutoNum type="arabicPeriod"/>
            </a:pPr>
            <a:r>
              <a:rPr lang="en-US" sz="1200" dirty="0">
                <a:solidFill>
                  <a:schemeClr val="tx1"/>
                </a:solidFill>
                <a:latin typeface="Malgun Gothic" panose="020B0503020000020004" pitchFamily="34" charset="-127"/>
                <a:ea typeface="Malgun Gothic" panose="020B0503020000020004" pitchFamily="34" charset="-127"/>
              </a:rPr>
              <a:t>Convenient use anytime, anywhere with power bank</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a:p>
            <a:pPr marL="228600" indent="-228600">
              <a:buFont typeface="+mj-lt"/>
              <a:buAutoNum type="arabicPeriod"/>
            </a:pPr>
            <a:r>
              <a:rPr lang="en-US" sz="1200" dirty="0">
                <a:solidFill>
                  <a:schemeClr val="tx1"/>
                </a:solidFill>
                <a:latin typeface="Malgun Gothic" panose="020B0503020000020004" pitchFamily="34" charset="-127"/>
                <a:ea typeface="Malgun Gothic" panose="020B0503020000020004" pitchFamily="34" charset="-127"/>
              </a:rPr>
              <a:t>Free voltage usage (for both domestic &amp; overseas)</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a:p>
            <a:pPr marL="228600" indent="-228600">
              <a:buFont typeface="+mj-lt"/>
              <a:buAutoNum type="arabicPeriod"/>
            </a:pPr>
            <a:r>
              <a:rPr lang="en-US" sz="1200" dirty="0">
                <a:solidFill>
                  <a:schemeClr val="tx1"/>
                </a:solidFill>
                <a:latin typeface="Malgun Gothic" panose="020B0503020000020004" pitchFamily="34" charset="-127"/>
                <a:ea typeface="Malgun Gothic" panose="020B0503020000020004" pitchFamily="34" charset="-127"/>
              </a:rPr>
              <a:t>Patent registration</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a:p>
            <a:pPr algn="ctr"/>
            <a:r>
              <a:rPr lang="en-US" sz="1200" b="1" dirty="0">
                <a:solidFill>
                  <a:schemeClr val="tx1"/>
                </a:solidFill>
                <a:latin typeface="Malgun Gothic" panose="020B0503020000020004" pitchFamily="34" charset="-127"/>
                <a:ea typeface="Malgun Gothic" panose="020B0503020000020004" pitchFamily="34" charset="-127"/>
              </a:rPr>
              <a:t>[Light survey machine for flexible knee joint </a:t>
            </a:r>
          </a:p>
          <a:p>
            <a:pPr algn="ctr"/>
            <a:r>
              <a:rPr lang="en-US" sz="1200" b="1" dirty="0">
                <a:solidFill>
                  <a:schemeClr val="tx1"/>
                </a:solidFill>
                <a:latin typeface="Malgun Gothic" panose="020B0503020000020004" pitchFamily="34" charset="-127"/>
                <a:ea typeface="Malgun Gothic" panose="020B0503020000020004" pitchFamily="34" charset="-127"/>
              </a:rPr>
              <a:t>integrated management] </a:t>
            </a:r>
          </a:p>
          <a:p>
            <a:pPr algn="ctr"/>
            <a:r>
              <a:rPr lang="en-US" sz="1200" b="1" dirty="0">
                <a:solidFill>
                  <a:schemeClr val="tx1"/>
                </a:solidFill>
                <a:latin typeface="Malgun Gothic" panose="020B0503020000020004" pitchFamily="34" charset="-127"/>
                <a:ea typeface="Malgun Gothic" panose="020B0503020000020004" pitchFamily="34" charset="-127"/>
              </a:rPr>
              <a:t>Approved from US FDA as Medical Device Level 2 </a:t>
            </a:r>
          </a:p>
          <a:p>
            <a:pPr marL="228600" indent="-228600">
              <a:buFont typeface="+mj-lt"/>
              <a:buAutoNum type="arabicPeriod"/>
            </a:pPr>
            <a:endParaRPr lang="en-US" sz="1200" dirty="0">
              <a:solidFill>
                <a:schemeClr val="tx1"/>
              </a:solidFill>
              <a:latin typeface="Malgun Gothic" panose="020B0503020000020004" pitchFamily="34" charset="-127"/>
              <a:ea typeface="Malgun Gothic" panose="020B0503020000020004" pitchFamily="34" charset="-127"/>
            </a:endParaRPr>
          </a:p>
        </p:txBody>
      </p:sp>
      <p:grpSp>
        <p:nvGrpSpPr>
          <p:cNvPr id="19" name="Group 18">
            <a:extLst>
              <a:ext uri="{FF2B5EF4-FFF2-40B4-BE49-F238E27FC236}">
                <a16:creationId xmlns:a16="http://schemas.microsoft.com/office/drawing/2014/main" id="{D9500239-FCD2-7678-25D4-0A2A94D8AE7F}"/>
              </a:ext>
            </a:extLst>
          </p:cNvPr>
          <p:cNvGrpSpPr/>
          <p:nvPr/>
        </p:nvGrpSpPr>
        <p:grpSpPr>
          <a:xfrm>
            <a:off x="434135" y="1870660"/>
            <a:ext cx="5612681" cy="2367126"/>
            <a:chOff x="434135" y="1870660"/>
            <a:chExt cx="5612681" cy="2367126"/>
          </a:xfrm>
        </p:grpSpPr>
        <p:pic>
          <p:nvPicPr>
            <p:cNvPr id="3" name="object 9">
              <a:extLst>
                <a:ext uri="{FF2B5EF4-FFF2-40B4-BE49-F238E27FC236}">
                  <a16:creationId xmlns:a16="http://schemas.microsoft.com/office/drawing/2014/main" id="{2C4D7773-58CB-EE77-28AA-9D6CF8DC31E2}"/>
                </a:ext>
              </a:extLst>
            </p:cNvPr>
            <p:cNvPicPr/>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434135" y="1870660"/>
              <a:ext cx="5612681" cy="2367126"/>
            </a:xfrm>
            <a:prstGeom prst="rect">
              <a:avLst/>
            </a:prstGeom>
          </p:spPr>
        </p:pic>
        <p:sp>
          <p:nvSpPr>
            <p:cNvPr id="4" name="object 10">
              <a:extLst>
                <a:ext uri="{FF2B5EF4-FFF2-40B4-BE49-F238E27FC236}">
                  <a16:creationId xmlns:a16="http://schemas.microsoft.com/office/drawing/2014/main" id="{C88B1CDE-41E7-EAD4-97B3-17A903C4D1B3}"/>
                </a:ext>
              </a:extLst>
            </p:cNvPr>
            <p:cNvSpPr/>
            <p:nvPr/>
          </p:nvSpPr>
          <p:spPr>
            <a:xfrm>
              <a:off x="3433203" y="2108606"/>
              <a:ext cx="894080" cy="1557020"/>
            </a:xfrm>
            <a:custGeom>
              <a:avLst/>
              <a:gdLst/>
              <a:ahLst/>
              <a:cxnLst/>
              <a:rect l="l" t="t" r="r" b="b"/>
              <a:pathLst>
                <a:path w="894079" h="1557020">
                  <a:moveTo>
                    <a:pt x="0" y="0"/>
                  </a:moveTo>
                  <a:lnTo>
                    <a:pt x="893935" y="0"/>
                  </a:lnTo>
                  <a:lnTo>
                    <a:pt x="893935" y="1556614"/>
                  </a:lnTo>
                  <a:lnTo>
                    <a:pt x="0" y="1556614"/>
                  </a:lnTo>
                  <a:lnTo>
                    <a:pt x="0" y="0"/>
                  </a:lnTo>
                  <a:close/>
                </a:path>
              </a:pathLst>
            </a:custGeom>
            <a:ln w="38100">
              <a:solidFill>
                <a:srgbClr val="00FF99"/>
              </a:solidFill>
            </a:ln>
          </p:spPr>
          <p:txBody>
            <a:bodyPr wrap="square" lIns="0" tIns="0" rIns="0" bIns="0" rtlCol="0"/>
            <a:lstStyle/>
            <a:p>
              <a:endParaRPr/>
            </a:p>
          </p:txBody>
        </p:sp>
        <p:sp>
          <p:nvSpPr>
            <p:cNvPr id="5" name="object 11">
              <a:extLst>
                <a:ext uri="{FF2B5EF4-FFF2-40B4-BE49-F238E27FC236}">
                  <a16:creationId xmlns:a16="http://schemas.microsoft.com/office/drawing/2014/main" id="{E187044D-3908-2CDE-5856-C70F21EEBAAB}"/>
                </a:ext>
              </a:extLst>
            </p:cNvPr>
            <p:cNvSpPr/>
            <p:nvPr/>
          </p:nvSpPr>
          <p:spPr>
            <a:xfrm>
              <a:off x="4965093" y="2118019"/>
              <a:ext cx="330835" cy="1550670"/>
            </a:xfrm>
            <a:custGeom>
              <a:avLst/>
              <a:gdLst/>
              <a:ahLst/>
              <a:cxnLst/>
              <a:rect l="l" t="t" r="r" b="b"/>
              <a:pathLst>
                <a:path w="330835" h="1550670">
                  <a:moveTo>
                    <a:pt x="0" y="0"/>
                  </a:moveTo>
                  <a:lnTo>
                    <a:pt x="330807" y="0"/>
                  </a:lnTo>
                  <a:lnTo>
                    <a:pt x="330807" y="1550562"/>
                  </a:lnTo>
                  <a:lnTo>
                    <a:pt x="0" y="1550562"/>
                  </a:lnTo>
                  <a:lnTo>
                    <a:pt x="0" y="0"/>
                  </a:lnTo>
                  <a:close/>
                </a:path>
              </a:pathLst>
            </a:custGeom>
            <a:ln w="50800">
              <a:solidFill>
                <a:srgbClr val="FFC000"/>
              </a:solidFill>
            </a:ln>
            <a:effectLst>
              <a:outerShdw blurRad="50800" dist="38100" dir="2700000" algn="tl" rotWithShape="0">
                <a:prstClr val="black">
                  <a:alpha val="40000"/>
                </a:prstClr>
              </a:outerShdw>
            </a:effectLst>
          </p:spPr>
          <p:txBody>
            <a:bodyPr wrap="square" lIns="0" tIns="0" rIns="0" bIns="0" rtlCol="0"/>
            <a:lstStyle/>
            <a:p>
              <a:endParaRPr/>
            </a:p>
          </p:txBody>
        </p:sp>
        <p:sp>
          <p:nvSpPr>
            <p:cNvPr id="6" name="object 12">
              <a:extLst>
                <a:ext uri="{FF2B5EF4-FFF2-40B4-BE49-F238E27FC236}">
                  <a16:creationId xmlns:a16="http://schemas.microsoft.com/office/drawing/2014/main" id="{AEAD6094-2756-417A-03D0-39C1E5B4C074}"/>
                </a:ext>
              </a:extLst>
            </p:cNvPr>
            <p:cNvSpPr/>
            <p:nvPr/>
          </p:nvSpPr>
          <p:spPr>
            <a:xfrm>
              <a:off x="2109215" y="2186575"/>
              <a:ext cx="951230" cy="1410335"/>
            </a:xfrm>
            <a:custGeom>
              <a:avLst/>
              <a:gdLst/>
              <a:ahLst/>
              <a:cxnLst/>
              <a:rect l="l" t="t" r="r" b="b"/>
              <a:pathLst>
                <a:path w="951230" h="1410335">
                  <a:moveTo>
                    <a:pt x="475488" y="0"/>
                  </a:moveTo>
                  <a:lnTo>
                    <a:pt x="950976" y="705032"/>
                  </a:lnTo>
                  <a:lnTo>
                    <a:pt x="475488" y="1410064"/>
                  </a:lnTo>
                  <a:lnTo>
                    <a:pt x="0" y="705032"/>
                  </a:lnTo>
                  <a:lnTo>
                    <a:pt x="475488" y="0"/>
                  </a:lnTo>
                  <a:close/>
                </a:path>
              </a:pathLst>
            </a:custGeom>
            <a:ln w="50800">
              <a:solidFill>
                <a:srgbClr val="0000FF"/>
              </a:solidFill>
            </a:ln>
          </p:spPr>
          <p:txBody>
            <a:bodyPr wrap="square" lIns="0" tIns="0" rIns="0" bIns="0" rtlCol="0"/>
            <a:lstStyle/>
            <a:p>
              <a:endParaRPr/>
            </a:p>
          </p:txBody>
        </p:sp>
        <p:sp>
          <p:nvSpPr>
            <p:cNvPr id="7" name="object 13">
              <a:extLst>
                <a:ext uri="{FF2B5EF4-FFF2-40B4-BE49-F238E27FC236}">
                  <a16:creationId xmlns:a16="http://schemas.microsoft.com/office/drawing/2014/main" id="{E9AE9108-FD90-9977-A520-4371694B9E20}"/>
                </a:ext>
              </a:extLst>
            </p:cNvPr>
            <p:cNvSpPr/>
            <p:nvPr/>
          </p:nvSpPr>
          <p:spPr>
            <a:xfrm>
              <a:off x="3377984" y="2186575"/>
              <a:ext cx="951230" cy="1410335"/>
            </a:xfrm>
            <a:custGeom>
              <a:avLst/>
              <a:gdLst/>
              <a:ahLst/>
              <a:cxnLst/>
              <a:rect l="l" t="t" r="r" b="b"/>
              <a:pathLst>
                <a:path w="951229" h="1410335">
                  <a:moveTo>
                    <a:pt x="475488" y="0"/>
                  </a:moveTo>
                  <a:lnTo>
                    <a:pt x="950976" y="705032"/>
                  </a:lnTo>
                  <a:lnTo>
                    <a:pt x="475488" y="1410064"/>
                  </a:lnTo>
                  <a:lnTo>
                    <a:pt x="0" y="705032"/>
                  </a:lnTo>
                  <a:lnTo>
                    <a:pt x="475488" y="0"/>
                  </a:lnTo>
                  <a:close/>
                </a:path>
              </a:pathLst>
            </a:custGeom>
            <a:ln w="50800">
              <a:solidFill>
                <a:srgbClr val="0000FF"/>
              </a:solidFill>
            </a:ln>
          </p:spPr>
          <p:txBody>
            <a:bodyPr wrap="square" lIns="0" tIns="0" rIns="0" bIns="0" rtlCol="0"/>
            <a:lstStyle/>
            <a:p>
              <a:endParaRPr/>
            </a:p>
          </p:txBody>
        </p:sp>
        <p:sp>
          <p:nvSpPr>
            <p:cNvPr id="16" name="Rectangle 15">
              <a:extLst>
                <a:ext uri="{FF2B5EF4-FFF2-40B4-BE49-F238E27FC236}">
                  <a16:creationId xmlns:a16="http://schemas.microsoft.com/office/drawing/2014/main" id="{C534C9AA-7361-1B16-335F-264B1ED36894}"/>
                </a:ext>
              </a:extLst>
            </p:cNvPr>
            <p:cNvSpPr/>
            <p:nvPr/>
          </p:nvSpPr>
          <p:spPr>
            <a:xfrm>
              <a:off x="898354" y="2061231"/>
              <a:ext cx="882933" cy="1557020"/>
            </a:xfrm>
            <a:prstGeom prst="rect">
              <a:avLst/>
            </a:prstGeom>
            <a:noFill/>
            <a:ln w="5715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bject 11">
              <a:extLst>
                <a:ext uri="{FF2B5EF4-FFF2-40B4-BE49-F238E27FC236}">
                  <a16:creationId xmlns:a16="http://schemas.microsoft.com/office/drawing/2014/main" id="{9766AE20-332A-8535-3D02-8FD10BCE7750}"/>
                </a:ext>
              </a:extLst>
            </p:cNvPr>
            <p:cNvSpPr/>
            <p:nvPr/>
          </p:nvSpPr>
          <p:spPr>
            <a:xfrm>
              <a:off x="1192909" y="2067581"/>
              <a:ext cx="330835" cy="1550670"/>
            </a:xfrm>
            <a:custGeom>
              <a:avLst/>
              <a:gdLst/>
              <a:ahLst/>
              <a:cxnLst/>
              <a:rect l="l" t="t" r="r" b="b"/>
              <a:pathLst>
                <a:path w="330835" h="1550670">
                  <a:moveTo>
                    <a:pt x="0" y="0"/>
                  </a:moveTo>
                  <a:lnTo>
                    <a:pt x="330807" y="0"/>
                  </a:lnTo>
                  <a:lnTo>
                    <a:pt x="330807" y="1550562"/>
                  </a:lnTo>
                  <a:lnTo>
                    <a:pt x="0" y="1550562"/>
                  </a:lnTo>
                  <a:lnTo>
                    <a:pt x="0" y="0"/>
                  </a:lnTo>
                  <a:close/>
                </a:path>
              </a:pathLst>
            </a:custGeom>
            <a:ln w="50800">
              <a:solidFill>
                <a:srgbClr val="FFC000"/>
              </a:solidFill>
            </a:ln>
            <a:effectLst>
              <a:outerShdw blurRad="50800" dist="38100" dir="2700000" algn="tl" rotWithShape="0">
                <a:prstClr val="black">
                  <a:alpha val="40000"/>
                </a:prstClr>
              </a:outerShdw>
            </a:effectLst>
          </p:spPr>
          <p:txBody>
            <a:bodyPr wrap="square" lIns="0" tIns="0" rIns="0" bIns="0" rtlCol="0"/>
            <a:lstStyle/>
            <a:p>
              <a:endParaRPr/>
            </a:p>
          </p:txBody>
        </p:sp>
      </p:grpSp>
    </p:spTree>
    <p:extLst>
      <p:ext uri="{BB962C8B-B14F-4D97-AF65-F5344CB8AC3E}">
        <p14:creationId xmlns:p14="http://schemas.microsoft.com/office/powerpoint/2010/main" val="47335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EBFDD63-E2B6-5F3D-832E-4866F4A379CD}"/>
              </a:ext>
            </a:extLst>
          </p:cNvPr>
          <p:cNvGrpSpPr/>
          <p:nvPr/>
        </p:nvGrpSpPr>
        <p:grpSpPr>
          <a:xfrm>
            <a:off x="851559" y="798690"/>
            <a:ext cx="5562601" cy="299720"/>
            <a:chOff x="851559" y="798690"/>
            <a:chExt cx="5562601" cy="299720"/>
          </a:xfrm>
        </p:grpSpPr>
        <p:sp>
          <p:nvSpPr>
            <p:cNvPr id="3" name="object 7">
              <a:extLst>
                <a:ext uri="{FF2B5EF4-FFF2-40B4-BE49-F238E27FC236}">
                  <a16:creationId xmlns:a16="http://schemas.microsoft.com/office/drawing/2014/main" id="{63EBB57B-E392-5C7F-12C0-B85E6300C17A}"/>
                </a:ext>
              </a:extLst>
            </p:cNvPr>
            <p:cNvSpPr txBox="1"/>
            <p:nvPr/>
          </p:nvSpPr>
          <p:spPr>
            <a:xfrm>
              <a:off x="2448584" y="798690"/>
              <a:ext cx="236855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235E7B"/>
                  </a:solidFill>
                  <a:latin typeface="Malgun Gothic"/>
                  <a:cs typeface="Malgun Gothic"/>
                </a:rPr>
                <a:t>THERAPY</a:t>
              </a:r>
              <a:r>
                <a:rPr sz="1800" b="1" spc="-30" dirty="0">
                  <a:solidFill>
                    <a:srgbClr val="235E7B"/>
                  </a:solidFill>
                  <a:latin typeface="Malgun Gothic"/>
                  <a:cs typeface="Malgun Gothic"/>
                </a:rPr>
                <a:t> </a:t>
              </a:r>
              <a:r>
                <a:rPr sz="1800" b="1" spc="-5" dirty="0">
                  <a:solidFill>
                    <a:srgbClr val="235E7B"/>
                  </a:solidFill>
                  <a:latin typeface="Malgun Gothic"/>
                  <a:cs typeface="Malgun Gothic"/>
                </a:rPr>
                <a:t>Application</a:t>
              </a:r>
              <a:endParaRPr sz="1800" dirty="0">
                <a:latin typeface="Malgun Gothic"/>
                <a:cs typeface="Malgun Gothic"/>
              </a:endParaRPr>
            </a:p>
          </p:txBody>
        </p:sp>
        <p:sp>
          <p:nvSpPr>
            <p:cNvPr id="4" name="object 56">
              <a:extLst>
                <a:ext uri="{FF2B5EF4-FFF2-40B4-BE49-F238E27FC236}">
                  <a16:creationId xmlns:a16="http://schemas.microsoft.com/office/drawing/2014/main" id="{04F638C4-ECE6-5461-3918-FB9CC5F9DA98}"/>
                </a:ext>
              </a:extLst>
            </p:cNvPr>
            <p:cNvSpPr/>
            <p:nvPr/>
          </p:nvSpPr>
          <p:spPr>
            <a:xfrm>
              <a:off x="851559" y="957343"/>
              <a:ext cx="1524000" cy="0"/>
            </a:xfrm>
            <a:custGeom>
              <a:avLst/>
              <a:gdLst/>
              <a:ahLst/>
              <a:cxnLst/>
              <a:rect l="l" t="t" r="r" b="b"/>
              <a:pathLst>
                <a:path w="1524000">
                  <a:moveTo>
                    <a:pt x="0" y="0"/>
                  </a:moveTo>
                  <a:lnTo>
                    <a:pt x="1524000" y="1"/>
                  </a:lnTo>
                </a:path>
              </a:pathLst>
            </a:custGeom>
            <a:ln w="15875">
              <a:solidFill>
                <a:srgbClr val="235E7B"/>
              </a:solidFill>
            </a:ln>
          </p:spPr>
          <p:txBody>
            <a:bodyPr wrap="square" lIns="0" tIns="0" rIns="0" bIns="0" rtlCol="0"/>
            <a:lstStyle/>
            <a:p>
              <a:endParaRPr dirty="0"/>
            </a:p>
          </p:txBody>
        </p:sp>
        <p:sp>
          <p:nvSpPr>
            <p:cNvPr id="5" name="object 57">
              <a:extLst>
                <a:ext uri="{FF2B5EF4-FFF2-40B4-BE49-F238E27FC236}">
                  <a16:creationId xmlns:a16="http://schemas.microsoft.com/office/drawing/2014/main" id="{68B525A6-6AA9-4A30-1BF0-94D457F2FAD8}"/>
                </a:ext>
              </a:extLst>
            </p:cNvPr>
            <p:cNvSpPr/>
            <p:nvPr/>
          </p:nvSpPr>
          <p:spPr>
            <a:xfrm>
              <a:off x="4890160" y="957343"/>
              <a:ext cx="1524000" cy="0"/>
            </a:xfrm>
            <a:custGeom>
              <a:avLst/>
              <a:gdLst/>
              <a:ahLst/>
              <a:cxnLst/>
              <a:rect l="l" t="t" r="r" b="b"/>
              <a:pathLst>
                <a:path w="1524000">
                  <a:moveTo>
                    <a:pt x="0" y="0"/>
                  </a:moveTo>
                  <a:lnTo>
                    <a:pt x="1524000" y="1"/>
                  </a:lnTo>
                </a:path>
              </a:pathLst>
            </a:custGeom>
            <a:ln w="15875">
              <a:solidFill>
                <a:srgbClr val="235E7B"/>
              </a:solidFill>
            </a:ln>
          </p:spPr>
          <p:txBody>
            <a:bodyPr wrap="square" lIns="0" tIns="0" rIns="0" bIns="0" rtlCol="0"/>
            <a:lstStyle/>
            <a:p>
              <a:endParaRPr/>
            </a:p>
          </p:txBody>
        </p:sp>
      </p:grpSp>
      <p:grpSp>
        <p:nvGrpSpPr>
          <p:cNvPr id="9" name="Group 8">
            <a:extLst>
              <a:ext uri="{FF2B5EF4-FFF2-40B4-BE49-F238E27FC236}">
                <a16:creationId xmlns:a16="http://schemas.microsoft.com/office/drawing/2014/main" id="{A8C9FEF6-6C9A-459D-0F07-18B676C324E9}"/>
              </a:ext>
            </a:extLst>
          </p:cNvPr>
          <p:cNvGrpSpPr/>
          <p:nvPr/>
        </p:nvGrpSpPr>
        <p:grpSpPr>
          <a:xfrm>
            <a:off x="3672681" y="1280160"/>
            <a:ext cx="2721727" cy="4297680"/>
            <a:chOff x="3627120" y="1836420"/>
            <a:chExt cx="2721727" cy="4297680"/>
          </a:xfrm>
        </p:grpSpPr>
        <p:grpSp>
          <p:nvGrpSpPr>
            <p:cNvPr id="12" name="object 8">
              <a:extLst>
                <a:ext uri="{FF2B5EF4-FFF2-40B4-BE49-F238E27FC236}">
                  <a16:creationId xmlns:a16="http://schemas.microsoft.com/office/drawing/2014/main" id="{E3E484A2-C423-9808-B338-3CB0A7CBB99B}"/>
                </a:ext>
              </a:extLst>
            </p:cNvPr>
            <p:cNvGrpSpPr/>
            <p:nvPr/>
          </p:nvGrpSpPr>
          <p:grpSpPr>
            <a:xfrm>
              <a:off x="3627120" y="1836420"/>
              <a:ext cx="1957070" cy="4297680"/>
              <a:chOff x="3627120" y="1836420"/>
              <a:chExt cx="1957070" cy="4297680"/>
            </a:xfrm>
          </p:grpSpPr>
          <p:pic>
            <p:nvPicPr>
              <p:cNvPr id="13" name="object 9">
                <a:extLst>
                  <a:ext uri="{FF2B5EF4-FFF2-40B4-BE49-F238E27FC236}">
                    <a16:creationId xmlns:a16="http://schemas.microsoft.com/office/drawing/2014/main" id="{313EFB75-92D7-AB0A-1073-D7DE049D5EA3}"/>
                  </a:ext>
                </a:extLst>
              </p:cNvPr>
              <p:cNvPicPr/>
              <p:nvPr/>
            </p:nvPicPr>
            <p:blipFill>
              <a:blip r:embed="rId2" cstate="print"/>
              <a:stretch>
                <a:fillRect/>
              </a:stretch>
            </p:blipFill>
            <p:spPr>
              <a:xfrm>
                <a:off x="3627120" y="1836420"/>
                <a:ext cx="1395294" cy="4297679"/>
              </a:xfrm>
              <a:prstGeom prst="rect">
                <a:avLst/>
              </a:prstGeom>
            </p:spPr>
          </p:pic>
          <p:sp>
            <p:nvSpPr>
              <p:cNvPr id="14" name="object 10">
                <a:extLst>
                  <a:ext uri="{FF2B5EF4-FFF2-40B4-BE49-F238E27FC236}">
                    <a16:creationId xmlns:a16="http://schemas.microsoft.com/office/drawing/2014/main" id="{5F824DA5-F908-216C-0DEE-4CBD92EA0910}"/>
                  </a:ext>
                </a:extLst>
              </p:cNvPr>
              <p:cNvSpPr/>
              <p:nvPr/>
            </p:nvSpPr>
            <p:spPr>
              <a:xfrm>
                <a:off x="4762500" y="2644141"/>
                <a:ext cx="693420" cy="76200"/>
              </a:xfrm>
              <a:custGeom>
                <a:avLst/>
                <a:gdLst/>
                <a:ahLst/>
                <a:cxnLst/>
                <a:rect l="l" t="t" r="r" b="b"/>
                <a:pathLst>
                  <a:path w="693420" h="76200">
                    <a:moveTo>
                      <a:pt x="38100" y="0"/>
                    </a:moveTo>
                    <a:lnTo>
                      <a:pt x="23269" y="2994"/>
                    </a:lnTo>
                    <a:lnTo>
                      <a:pt x="11159" y="11159"/>
                    </a:lnTo>
                    <a:lnTo>
                      <a:pt x="2994" y="23269"/>
                    </a:lnTo>
                    <a:lnTo>
                      <a:pt x="0" y="38100"/>
                    </a:lnTo>
                    <a:lnTo>
                      <a:pt x="2994" y="52929"/>
                    </a:lnTo>
                    <a:lnTo>
                      <a:pt x="11159" y="65040"/>
                    </a:lnTo>
                    <a:lnTo>
                      <a:pt x="23269" y="73205"/>
                    </a:lnTo>
                    <a:lnTo>
                      <a:pt x="38100" y="76200"/>
                    </a:lnTo>
                    <a:lnTo>
                      <a:pt x="52930" y="73205"/>
                    </a:lnTo>
                    <a:lnTo>
                      <a:pt x="65040" y="65040"/>
                    </a:lnTo>
                    <a:lnTo>
                      <a:pt x="73205" y="52929"/>
                    </a:lnTo>
                    <a:lnTo>
                      <a:pt x="75559" y="41275"/>
                    </a:lnTo>
                    <a:lnTo>
                      <a:pt x="38100" y="41275"/>
                    </a:lnTo>
                    <a:lnTo>
                      <a:pt x="38100" y="34925"/>
                    </a:lnTo>
                    <a:lnTo>
                      <a:pt x="75558" y="34924"/>
                    </a:lnTo>
                    <a:lnTo>
                      <a:pt x="73205" y="23269"/>
                    </a:lnTo>
                    <a:lnTo>
                      <a:pt x="65040" y="11159"/>
                    </a:lnTo>
                    <a:lnTo>
                      <a:pt x="52929" y="2994"/>
                    </a:lnTo>
                    <a:lnTo>
                      <a:pt x="38100" y="0"/>
                    </a:lnTo>
                    <a:close/>
                  </a:path>
                  <a:path w="693420" h="76200">
                    <a:moveTo>
                      <a:pt x="75558" y="34924"/>
                    </a:moveTo>
                    <a:lnTo>
                      <a:pt x="38100" y="34925"/>
                    </a:lnTo>
                    <a:lnTo>
                      <a:pt x="38100" y="41275"/>
                    </a:lnTo>
                    <a:lnTo>
                      <a:pt x="75559" y="41273"/>
                    </a:lnTo>
                    <a:lnTo>
                      <a:pt x="76200" y="38100"/>
                    </a:lnTo>
                    <a:lnTo>
                      <a:pt x="75558" y="34924"/>
                    </a:lnTo>
                    <a:close/>
                  </a:path>
                  <a:path w="693420" h="76200">
                    <a:moveTo>
                      <a:pt x="693420" y="34923"/>
                    </a:moveTo>
                    <a:lnTo>
                      <a:pt x="75558" y="34924"/>
                    </a:lnTo>
                    <a:lnTo>
                      <a:pt x="76200" y="38100"/>
                    </a:lnTo>
                    <a:lnTo>
                      <a:pt x="75559" y="41274"/>
                    </a:lnTo>
                    <a:lnTo>
                      <a:pt x="693420" y="41273"/>
                    </a:lnTo>
                    <a:lnTo>
                      <a:pt x="693420" y="34923"/>
                    </a:lnTo>
                    <a:close/>
                  </a:path>
                </a:pathLst>
              </a:custGeom>
              <a:solidFill>
                <a:srgbClr val="F298A7"/>
              </a:solidFill>
            </p:spPr>
            <p:txBody>
              <a:bodyPr wrap="square" lIns="0" tIns="0" rIns="0" bIns="0" rtlCol="0"/>
              <a:lstStyle/>
              <a:p>
                <a:endParaRPr/>
              </a:p>
            </p:txBody>
          </p:sp>
          <p:pic>
            <p:nvPicPr>
              <p:cNvPr id="15" name="object 11">
                <a:extLst>
                  <a:ext uri="{FF2B5EF4-FFF2-40B4-BE49-F238E27FC236}">
                    <a16:creationId xmlns:a16="http://schemas.microsoft.com/office/drawing/2014/main" id="{49354729-91DF-682E-57C8-577EC08C259D}"/>
                  </a:ext>
                </a:extLst>
              </p:cNvPr>
              <p:cNvPicPr/>
              <p:nvPr/>
            </p:nvPicPr>
            <p:blipFill>
              <a:blip r:embed="rId3" cstate="print"/>
              <a:stretch>
                <a:fillRect/>
              </a:stretch>
            </p:blipFill>
            <p:spPr>
              <a:xfrm>
                <a:off x="4721225" y="2610485"/>
                <a:ext cx="151130" cy="151130"/>
              </a:xfrm>
              <a:prstGeom prst="rect">
                <a:avLst/>
              </a:prstGeom>
            </p:spPr>
          </p:pic>
          <p:sp>
            <p:nvSpPr>
              <p:cNvPr id="16" name="object 12">
                <a:extLst>
                  <a:ext uri="{FF2B5EF4-FFF2-40B4-BE49-F238E27FC236}">
                    <a16:creationId xmlns:a16="http://schemas.microsoft.com/office/drawing/2014/main" id="{481C8732-C7CA-860A-CD5F-43C4AF92A4BD}"/>
                  </a:ext>
                </a:extLst>
              </p:cNvPr>
              <p:cNvSpPr/>
              <p:nvPr/>
            </p:nvSpPr>
            <p:spPr>
              <a:xfrm>
                <a:off x="4671060" y="2560320"/>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17" name="object 13">
                <a:extLst>
                  <a:ext uri="{FF2B5EF4-FFF2-40B4-BE49-F238E27FC236}">
                    <a16:creationId xmlns:a16="http://schemas.microsoft.com/office/drawing/2014/main" id="{93B91F76-64C1-D068-F6FA-8A436FC419D5}"/>
                  </a:ext>
                </a:extLst>
              </p:cNvPr>
              <p:cNvSpPr/>
              <p:nvPr/>
            </p:nvSpPr>
            <p:spPr>
              <a:xfrm>
                <a:off x="4762500" y="3027432"/>
                <a:ext cx="693420" cy="76200"/>
              </a:xfrm>
              <a:custGeom>
                <a:avLst/>
                <a:gdLst/>
                <a:ahLst/>
                <a:cxnLst/>
                <a:rect l="l" t="t" r="r" b="b"/>
                <a:pathLst>
                  <a:path w="693420" h="76200">
                    <a:moveTo>
                      <a:pt x="38100" y="0"/>
                    </a:moveTo>
                    <a:lnTo>
                      <a:pt x="23269" y="2994"/>
                    </a:lnTo>
                    <a:lnTo>
                      <a:pt x="11159" y="11159"/>
                    </a:lnTo>
                    <a:lnTo>
                      <a:pt x="2994" y="23270"/>
                    </a:lnTo>
                    <a:lnTo>
                      <a:pt x="0" y="38100"/>
                    </a:lnTo>
                    <a:lnTo>
                      <a:pt x="2994" y="52930"/>
                    </a:lnTo>
                    <a:lnTo>
                      <a:pt x="11159" y="65040"/>
                    </a:lnTo>
                    <a:lnTo>
                      <a:pt x="23269" y="73205"/>
                    </a:lnTo>
                    <a:lnTo>
                      <a:pt x="38100" y="76200"/>
                    </a:lnTo>
                    <a:lnTo>
                      <a:pt x="52930" y="73205"/>
                    </a:lnTo>
                    <a:lnTo>
                      <a:pt x="65040" y="65040"/>
                    </a:lnTo>
                    <a:lnTo>
                      <a:pt x="73205" y="52930"/>
                    </a:lnTo>
                    <a:lnTo>
                      <a:pt x="75559" y="41275"/>
                    </a:lnTo>
                    <a:lnTo>
                      <a:pt x="38100" y="41275"/>
                    </a:lnTo>
                    <a:lnTo>
                      <a:pt x="38100" y="34925"/>
                    </a:lnTo>
                    <a:lnTo>
                      <a:pt x="75558" y="34925"/>
                    </a:lnTo>
                    <a:lnTo>
                      <a:pt x="73205" y="23270"/>
                    </a:lnTo>
                    <a:lnTo>
                      <a:pt x="65040" y="11159"/>
                    </a:lnTo>
                    <a:lnTo>
                      <a:pt x="52929" y="2994"/>
                    </a:lnTo>
                    <a:lnTo>
                      <a:pt x="38100" y="0"/>
                    </a:lnTo>
                    <a:close/>
                  </a:path>
                  <a:path w="693420" h="76200">
                    <a:moveTo>
                      <a:pt x="75558" y="34925"/>
                    </a:moveTo>
                    <a:lnTo>
                      <a:pt x="38100" y="34925"/>
                    </a:lnTo>
                    <a:lnTo>
                      <a:pt x="38100" y="41275"/>
                    </a:lnTo>
                    <a:lnTo>
                      <a:pt x="75559" y="41275"/>
                    </a:lnTo>
                    <a:lnTo>
                      <a:pt x="76200" y="38100"/>
                    </a:lnTo>
                    <a:lnTo>
                      <a:pt x="75558" y="34925"/>
                    </a:lnTo>
                    <a:close/>
                  </a:path>
                  <a:path w="693420" h="76200">
                    <a:moveTo>
                      <a:pt x="693420" y="34925"/>
                    </a:moveTo>
                    <a:lnTo>
                      <a:pt x="75558" y="34925"/>
                    </a:lnTo>
                    <a:lnTo>
                      <a:pt x="76200" y="38100"/>
                    </a:lnTo>
                    <a:lnTo>
                      <a:pt x="75559" y="41275"/>
                    </a:lnTo>
                    <a:lnTo>
                      <a:pt x="693420" y="41275"/>
                    </a:lnTo>
                    <a:lnTo>
                      <a:pt x="693420" y="34925"/>
                    </a:lnTo>
                    <a:close/>
                  </a:path>
                </a:pathLst>
              </a:custGeom>
              <a:solidFill>
                <a:srgbClr val="F298A7"/>
              </a:solidFill>
            </p:spPr>
            <p:txBody>
              <a:bodyPr wrap="square" lIns="0" tIns="0" rIns="0" bIns="0" rtlCol="0"/>
              <a:lstStyle/>
              <a:p>
                <a:endParaRPr/>
              </a:p>
            </p:txBody>
          </p:sp>
          <p:pic>
            <p:nvPicPr>
              <p:cNvPr id="18" name="object 14">
                <a:extLst>
                  <a:ext uri="{FF2B5EF4-FFF2-40B4-BE49-F238E27FC236}">
                    <a16:creationId xmlns:a16="http://schemas.microsoft.com/office/drawing/2014/main" id="{46857A64-D210-F106-56CC-5778F627D434}"/>
                  </a:ext>
                </a:extLst>
              </p:cNvPr>
              <p:cNvPicPr/>
              <p:nvPr/>
            </p:nvPicPr>
            <p:blipFill>
              <a:blip r:embed="rId4" cstate="print"/>
              <a:stretch>
                <a:fillRect/>
              </a:stretch>
            </p:blipFill>
            <p:spPr>
              <a:xfrm>
                <a:off x="4721225" y="2993777"/>
                <a:ext cx="151130" cy="151130"/>
              </a:xfrm>
              <a:prstGeom prst="rect">
                <a:avLst/>
              </a:prstGeom>
            </p:spPr>
          </p:pic>
          <p:sp>
            <p:nvSpPr>
              <p:cNvPr id="19" name="object 15">
                <a:extLst>
                  <a:ext uri="{FF2B5EF4-FFF2-40B4-BE49-F238E27FC236}">
                    <a16:creationId xmlns:a16="http://schemas.microsoft.com/office/drawing/2014/main" id="{D4D49A69-9D31-28B1-2720-BB8FF8C4415D}"/>
                  </a:ext>
                </a:extLst>
              </p:cNvPr>
              <p:cNvSpPr/>
              <p:nvPr/>
            </p:nvSpPr>
            <p:spPr>
              <a:xfrm>
                <a:off x="4671060" y="2943612"/>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20" name="object 16">
                <a:extLst>
                  <a:ext uri="{FF2B5EF4-FFF2-40B4-BE49-F238E27FC236}">
                    <a16:creationId xmlns:a16="http://schemas.microsoft.com/office/drawing/2014/main" id="{6EC25267-B5DF-73AC-7EAE-BAE711DCCD4D}"/>
                  </a:ext>
                </a:extLst>
              </p:cNvPr>
              <p:cNvSpPr/>
              <p:nvPr/>
            </p:nvSpPr>
            <p:spPr>
              <a:xfrm>
                <a:off x="4762500" y="3353564"/>
                <a:ext cx="693420" cy="76200"/>
              </a:xfrm>
              <a:custGeom>
                <a:avLst/>
                <a:gdLst/>
                <a:ahLst/>
                <a:cxnLst/>
                <a:rect l="l" t="t" r="r" b="b"/>
                <a:pathLst>
                  <a:path w="693420" h="76200">
                    <a:moveTo>
                      <a:pt x="38100" y="0"/>
                    </a:moveTo>
                    <a:lnTo>
                      <a:pt x="23269" y="2994"/>
                    </a:lnTo>
                    <a:lnTo>
                      <a:pt x="11159" y="11159"/>
                    </a:lnTo>
                    <a:lnTo>
                      <a:pt x="2994" y="23270"/>
                    </a:lnTo>
                    <a:lnTo>
                      <a:pt x="0" y="38100"/>
                    </a:lnTo>
                    <a:lnTo>
                      <a:pt x="2994" y="52930"/>
                    </a:lnTo>
                    <a:lnTo>
                      <a:pt x="11159" y="65040"/>
                    </a:lnTo>
                    <a:lnTo>
                      <a:pt x="23269" y="73205"/>
                    </a:lnTo>
                    <a:lnTo>
                      <a:pt x="38100" y="76200"/>
                    </a:lnTo>
                    <a:lnTo>
                      <a:pt x="52930" y="73205"/>
                    </a:lnTo>
                    <a:lnTo>
                      <a:pt x="65040" y="65040"/>
                    </a:lnTo>
                    <a:lnTo>
                      <a:pt x="73205" y="52930"/>
                    </a:lnTo>
                    <a:lnTo>
                      <a:pt x="75559" y="41275"/>
                    </a:lnTo>
                    <a:lnTo>
                      <a:pt x="38100" y="41275"/>
                    </a:lnTo>
                    <a:lnTo>
                      <a:pt x="38100" y="34925"/>
                    </a:lnTo>
                    <a:lnTo>
                      <a:pt x="75558" y="34924"/>
                    </a:lnTo>
                    <a:lnTo>
                      <a:pt x="73205" y="23270"/>
                    </a:lnTo>
                    <a:lnTo>
                      <a:pt x="65040" y="11159"/>
                    </a:lnTo>
                    <a:lnTo>
                      <a:pt x="52929" y="2994"/>
                    </a:lnTo>
                    <a:lnTo>
                      <a:pt x="38100" y="0"/>
                    </a:lnTo>
                    <a:close/>
                  </a:path>
                  <a:path w="693420" h="76200">
                    <a:moveTo>
                      <a:pt x="75558" y="34924"/>
                    </a:moveTo>
                    <a:lnTo>
                      <a:pt x="38100" y="34925"/>
                    </a:lnTo>
                    <a:lnTo>
                      <a:pt x="38100" y="41275"/>
                    </a:lnTo>
                    <a:lnTo>
                      <a:pt x="75559" y="41273"/>
                    </a:lnTo>
                    <a:lnTo>
                      <a:pt x="76200" y="38100"/>
                    </a:lnTo>
                    <a:lnTo>
                      <a:pt x="75558" y="34924"/>
                    </a:lnTo>
                    <a:close/>
                  </a:path>
                  <a:path w="693420" h="76200">
                    <a:moveTo>
                      <a:pt x="693420" y="34923"/>
                    </a:moveTo>
                    <a:lnTo>
                      <a:pt x="75558" y="34924"/>
                    </a:lnTo>
                    <a:lnTo>
                      <a:pt x="76200" y="38100"/>
                    </a:lnTo>
                    <a:lnTo>
                      <a:pt x="75559" y="41274"/>
                    </a:lnTo>
                    <a:lnTo>
                      <a:pt x="693420" y="41273"/>
                    </a:lnTo>
                    <a:lnTo>
                      <a:pt x="693420" y="34923"/>
                    </a:lnTo>
                    <a:close/>
                  </a:path>
                </a:pathLst>
              </a:custGeom>
              <a:solidFill>
                <a:srgbClr val="F298A7"/>
              </a:solidFill>
            </p:spPr>
            <p:txBody>
              <a:bodyPr wrap="square" lIns="0" tIns="0" rIns="0" bIns="0" rtlCol="0"/>
              <a:lstStyle/>
              <a:p>
                <a:endParaRPr/>
              </a:p>
            </p:txBody>
          </p:sp>
          <p:pic>
            <p:nvPicPr>
              <p:cNvPr id="21" name="object 17">
                <a:extLst>
                  <a:ext uri="{FF2B5EF4-FFF2-40B4-BE49-F238E27FC236}">
                    <a16:creationId xmlns:a16="http://schemas.microsoft.com/office/drawing/2014/main" id="{68DD8039-59E7-B321-5EC7-8B9A79131894}"/>
                  </a:ext>
                </a:extLst>
              </p:cNvPr>
              <p:cNvPicPr/>
              <p:nvPr/>
            </p:nvPicPr>
            <p:blipFill>
              <a:blip r:embed="rId3" cstate="print"/>
              <a:stretch>
                <a:fillRect/>
              </a:stretch>
            </p:blipFill>
            <p:spPr>
              <a:xfrm>
                <a:off x="4721225" y="3319908"/>
                <a:ext cx="151130" cy="151130"/>
              </a:xfrm>
              <a:prstGeom prst="rect">
                <a:avLst/>
              </a:prstGeom>
            </p:spPr>
          </p:pic>
          <p:sp>
            <p:nvSpPr>
              <p:cNvPr id="22" name="object 18">
                <a:extLst>
                  <a:ext uri="{FF2B5EF4-FFF2-40B4-BE49-F238E27FC236}">
                    <a16:creationId xmlns:a16="http://schemas.microsoft.com/office/drawing/2014/main" id="{77A501B8-4E6C-F9C4-7CE5-CA4E82D5645D}"/>
                  </a:ext>
                </a:extLst>
              </p:cNvPr>
              <p:cNvSpPr/>
              <p:nvPr/>
            </p:nvSpPr>
            <p:spPr>
              <a:xfrm>
                <a:off x="4671060" y="3269743"/>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23" name="object 19">
                <a:extLst>
                  <a:ext uri="{FF2B5EF4-FFF2-40B4-BE49-F238E27FC236}">
                    <a16:creationId xmlns:a16="http://schemas.microsoft.com/office/drawing/2014/main" id="{E7A2E8AC-1927-EDB0-1A00-0C02033AB820}"/>
                  </a:ext>
                </a:extLst>
              </p:cNvPr>
              <p:cNvSpPr/>
              <p:nvPr/>
            </p:nvSpPr>
            <p:spPr>
              <a:xfrm>
                <a:off x="4890160" y="3918581"/>
                <a:ext cx="693420" cy="76200"/>
              </a:xfrm>
              <a:custGeom>
                <a:avLst/>
                <a:gdLst/>
                <a:ahLst/>
                <a:cxnLst/>
                <a:rect l="l" t="t" r="r" b="b"/>
                <a:pathLst>
                  <a:path w="693420" h="76200">
                    <a:moveTo>
                      <a:pt x="38098" y="0"/>
                    </a:moveTo>
                    <a:lnTo>
                      <a:pt x="23268" y="2994"/>
                    </a:lnTo>
                    <a:lnTo>
                      <a:pt x="11158" y="11159"/>
                    </a:lnTo>
                    <a:lnTo>
                      <a:pt x="2993" y="23269"/>
                    </a:lnTo>
                    <a:lnTo>
                      <a:pt x="0" y="38099"/>
                    </a:lnTo>
                    <a:lnTo>
                      <a:pt x="2994" y="52929"/>
                    </a:lnTo>
                    <a:lnTo>
                      <a:pt x="11159" y="65040"/>
                    </a:lnTo>
                    <a:lnTo>
                      <a:pt x="23269" y="73205"/>
                    </a:lnTo>
                    <a:lnTo>
                      <a:pt x="38100" y="76199"/>
                    </a:lnTo>
                    <a:lnTo>
                      <a:pt x="52929" y="73205"/>
                    </a:lnTo>
                    <a:lnTo>
                      <a:pt x="65040" y="65040"/>
                    </a:lnTo>
                    <a:lnTo>
                      <a:pt x="73205" y="52929"/>
                    </a:lnTo>
                    <a:lnTo>
                      <a:pt x="75558" y="41274"/>
                    </a:lnTo>
                    <a:lnTo>
                      <a:pt x="38100" y="41274"/>
                    </a:lnTo>
                    <a:lnTo>
                      <a:pt x="38100" y="34924"/>
                    </a:lnTo>
                    <a:lnTo>
                      <a:pt x="75558" y="34924"/>
                    </a:lnTo>
                    <a:lnTo>
                      <a:pt x="73205" y="23269"/>
                    </a:lnTo>
                    <a:lnTo>
                      <a:pt x="65040" y="11159"/>
                    </a:lnTo>
                    <a:lnTo>
                      <a:pt x="52929" y="2994"/>
                    </a:lnTo>
                    <a:lnTo>
                      <a:pt x="38098" y="0"/>
                    </a:lnTo>
                    <a:close/>
                  </a:path>
                  <a:path w="693420" h="76200">
                    <a:moveTo>
                      <a:pt x="75558" y="34924"/>
                    </a:moveTo>
                    <a:lnTo>
                      <a:pt x="38100" y="34924"/>
                    </a:lnTo>
                    <a:lnTo>
                      <a:pt x="38100" y="41274"/>
                    </a:lnTo>
                    <a:lnTo>
                      <a:pt x="75559" y="41273"/>
                    </a:lnTo>
                    <a:lnTo>
                      <a:pt x="76200" y="38099"/>
                    </a:lnTo>
                    <a:lnTo>
                      <a:pt x="75558" y="34924"/>
                    </a:lnTo>
                    <a:close/>
                  </a:path>
                  <a:path w="693420" h="76200">
                    <a:moveTo>
                      <a:pt x="693419" y="34923"/>
                    </a:moveTo>
                    <a:lnTo>
                      <a:pt x="75558" y="34924"/>
                    </a:lnTo>
                    <a:lnTo>
                      <a:pt x="76200" y="38099"/>
                    </a:lnTo>
                    <a:lnTo>
                      <a:pt x="75558" y="41274"/>
                    </a:lnTo>
                    <a:lnTo>
                      <a:pt x="693419" y="41273"/>
                    </a:lnTo>
                    <a:lnTo>
                      <a:pt x="693419" y="34923"/>
                    </a:lnTo>
                    <a:close/>
                  </a:path>
                </a:pathLst>
              </a:custGeom>
              <a:solidFill>
                <a:srgbClr val="F298A7"/>
              </a:solidFill>
            </p:spPr>
            <p:txBody>
              <a:bodyPr wrap="square" lIns="0" tIns="0" rIns="0" bIns="0" rtlCol="0"/>
              <a:lstStyle/>
              <a:p>
                <a:endParaRPr/>
              </a:p>
            </p:txBody>
          </p:sp>
          <p:pic>
            <p:nvPicPr>
              <p:cNvPr id="24" name="object 20">
                <a:extLst>
                  <a:ext uri="{FF2B5EF4-FFF2-40B4-BE49-F238E27FC236}">
                    <a16:creationId xmlns:a16="http://schemas.microsoft.com/office/drawing/2014/main" id="{961277E0-FC2D-8856-B855-10896AC24D84}"/>
                  </a:ext>
                </a:extLst>
              </p:cNvPr>
              <p:cNvPicPr/>
              <p:nvPr/>
            </p:nvPicPr>
            <p:blipFill>
              <a:blip r:embed="rId4" cstate="print"/>
              <a:stretch>
                <a:fillRect/>
              </a:stretch>
            </p:blipFill>
            <p:spPr>
              <a:xfrm>
                <a:off x="4848885" y="3884925"/>
                <a:ext cx="151130" cy="151130"/>
              </a:xfrm>
              <a:prstGeom prst="rect">
                <a:avLst/>
              </a:prstGeom>
            </p:spPr>
          </p:pic>
          <p:sp>
            <p:nvSpPr>
              <p:cNvPr id="25" name="object 21">
                <a:extLst>
                  <a:ext uri="{FF2B5EF4-FFF2-40B4-BE49-F238E27FC236}">
                    <a16:creationId xmlns:a16="http://schemas.microsoft.com/office/drawing/2014/main" id="{823DE7C3-B8B4-EF8E-9F00-92AE09E0F29D}"/>
                  </a:ext>
                </a:extLst>
              </p:cNvPr>
              <p:cNvSpPr/>
              <p:nvPr/>
            </p:nvSpPr>
            <p:spPr>
              <a:xfrm>
                <a:off x="4798720" y="3834759"/>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26" name="object 22">
                <a:extLst>
                  <a:ext uri="{FF2B5EF4-FFF2-40B4-BE49-F238E27FC236}">
                    <a16:creationId xmlns:a16="http://schemas.microsoft.com/office/drawing/2014/main" id="{E1A40B10-3A80-4F54-F0DC-E3FB376B1527}"/>
                  </a:ext>
                </a:extLst>
              </p:cNvPr>
              <p:cNvSpPr/>
              <p:nvPr/>
            </p:nvSpPr>
            <p:spPr>
              <a:xfrm>
                <a:off x="4530120" y="4494644"/>
                <a:ext cx="693420" cy="76200"/>
              </a:xfrm>
              <a:custGeom>
                <a:avLst/>
                <a:gdLst/>
                <a:ahLst/>
                <a:cxnLst/>
                <a:rect l="l" t="t" r="r" b="b"/>
                <a:pathLst>
                  <a:path w="693420" h="76200">
                    <a:moveTo>
                      <a:pt x="38100" y="0"/>
                    </a:moveTo>
                    <a:lnTo>
                      <a:pt x="23269" y="2994"/>
                    </a:lnTo>
                    <a:lnTo>
                      <a:pt x="11159" y="11159"/>
                    </a:lnTo>
                    <a:lnTo>
                      <a:pt x="2994" y="23270"/>
                    </a:lnTo>
                    <a:lnTo>
                      <a:pt x="0" y="38100"/>
                    </a:lnTo>
                    <a:lnTo>
                      <a:pt x="2994" y="52930"/>
                    </a:lnTo>
                    <a:lnTo>
                      <a:pt x="11159" y="65040"/>
                    </a:lnTo>
                    <a:lnTo>
                      <a:pt x="23269" y="73205"/>
                    </a:lnTo>
                    <a:lnTo>
                      <a:pt x="38100" y="76200"/>
                    </a:lnTo>
                    <a:lnTo>
                      <a:pt x="52929" y="73205"/>
                    </a:lnTo>
                    <a:lnTo>
                      <a:pt x="65040" y="65040"/>
                    </a:lnTo>
                    <a:lnTo>
                      <a:pt x="73205" y="52930"/>
                    </a:lnTo>
                    <a:lnTo>
                      <a:pt x="75558" y="41275"/>
                    </a:lnTo>
                    <a:lnTo>
                      <a:pt x="38100" y="41275"/>
                    </a:lnTo>
                    <a:lnTo>
                      <a:pt x="38100" y="34925"/>
                    </a:lnTo>
                    <a:lnTo>
                      <a:pt x="75558" y="34925"/>
                    </a:lnTo>
                    <a:lnTo>
                      <a:pt x="73205" y="23270"/>
                    </a:lnTo>
                    <a:lnTo>
                      <a:pt x="65040" y="11159"/>
                    </a:lnTo>
                    <a:lnTo>
                      <a:pt x="52929" y="2994"/>
                    </a:lnTo>
                    <a:lnTo>
                      <a:pt x="38100" y="0"/>
                    </a:lnTo>
                    <a:close/>
                  </a:path>
                  <a:path w="693420" h="76200">
                    <a:moveTo>
                      <a:pt x="75558" y="34925"/>
                    </a:moveTo>
                    <a:lnTo>
                      <a:pt x="38100" y="34925"/>
                    </a:lnTo>
                    <a:lnTo>
                      <a:pt x="38100" y="41275"/>
                    </a:lnTo>
                    <a:lnTo>
                      <a:pt x="75558" y="41275"/>
                    </a:lnTo>
                    <a:lnTo>
                      <a:pt x="76200" y="38100"/>
                    </a:lnTo>
                    <a:lnTo>
                      <a:pt x="75558" y="34925"/>
                    </a:lnTo>
                    <a:close/>
                  </a:path>
                  <a:path w="693420" h="76200">
                    <a:moveTo>
                      <a:pt x="693419" y="34925"/>
                    </a:moveTo>
                    <a:lnTo>
                      <a:pt x="75558" y="34925"/>
                    </a:lnTo>
                    <a:lnTo>
                      <a:pt x="76200" y="38100"/>
                    </a:lnTo>
                    <a:lnTo>
                      <a:pt x="75558" y="41275"/>
                    </a:lnTo>
                    <a:lnTo>
                      <a:pt x="693419" y="41275"/>
                    </a:lnTo>
                    <a:lnTo>
                      <a:pt x="693419" y="34925"/>
                    </a:lnTo>
                    <a:close/>
                  </a:path>
                </a:pathLst>
              </a:custGeom>
              <a:solidFill>
                <a:srgbClr val="F298A7"/>
              </a:solidFill>
            </p:spPr>
            <p:txBody>
              <a:bodyPr wrap="square" lIns="0" tIns="0" rIns="0" bIns="0" rtlCol="0"/>
              <a:lstStyle/>
              <a:p>
                <a:endParaRPr/>
              </a:p>
            </p:txBody>
          </p:sp>
          <p:pic>
            <p:nvPicPr>
              <p:cNvPr id="27" name="object 23">
                <a:extLst>
                  <a:ext uri="{FF2B5EF4-FFF2-40B4-BE49-F238E27FC236}">
                    <a16:creationId xmlns:a16="http://schemas.microsoft.com/office/drawing/2014/main" id="{401BC09E-C15F-0961-E5AB-3E74D0647DF5}"/>
                  </a:ext>
                </a:extLst>
              </p:cNvPr>
              <p:cNvPicPr/>
              <p:nvPr/>
            </p:nvPicPr>
            <p:blipFill>
              <a:blip r:embed="rId5" cstate="print"/>
              <a:stretch>
                <a:fillRect/>
              </a:stretch>
            </p:blipFill>
            <p:spPr>
              <a:xfrm>
                <a:off x="4488845" y="4460989"/>
                <a:ext cx="151130" cy="151130"/>
              </a:xfrm>
              <a:prstGeom prst="rect">
                <a:avLst/>
              </a:prstGeom>
            </p:spPr>
          </p:pic>
          <p:sp>
            <p:nvSpPr>
              <p:cNvPr id="28" name="object 24">
                <a:extLst>
                  <a:ext uri="{FF2B5EF4-FFF2-40B4-BE49-F238E27FC236}">
                    <a16:creationId xmlns:a16="http://schemas.microsoft.com/office/drawing/2014/main" id="{9290FB1B-2995-83E5-D8F7-BCC2CA951CA8}"/>
                  </a:ext>
                </a:extLst>
              </p:cNvPr>
              <p:cNvSpPr/>
              <p:nvPr/>
            </p:nvSpPr>
            <p:spPr>
              <a:xfrm>
                <a:off x="4438680" y="4410824"/>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29" name="object 25">
                <a:extLst>
                  <a:ext uri="{FF2B5EF4-FFF2-40B4-BE49-F238E27FC236}">
                    <a16:creationId xmlns:a16="http://schemas.microsoft.com/office/drawing/2014/main" id="{9E5F47FC-F703-455E-B4EA-5703D125AE88}"/>
                  </a:ext>
                </a:extLst>
              </p:cNvPr>
              <p:cNvSpPr/>
              <p:nvPr/>
            </p:nvSpPr>
            <p:spPr>
              <a:xfrm>
                <a:off x="4530120" y="4926693"/>
                <a:ext cx="693420" cy="76200"/>
              </a:xfrm>
              <a:custGeom>
                <a:avLst/>
                <a:gdLst/>
                <a:ahLst/>
                <a:cxnLst/>
                <a:rect l="l" t="t" r="r" b="b"/>
                <a:pathLst>
                  <a:path w="693420" h="76200">
                    <a:moveTo>
                      <a:pt x="38100" y="0"/>
                    </a:moveTo>
                    <a:lnTo>
                      <a:pt x="23269" y="2994"/>
                    </a:lnTo>
                    <a:lnTo>
                      <a:pt x="11159" y="11159"/>
                    </a:lnTo>
                    <a:lnTo>
                      <a:pt x="2994" y="23269"/>
                    </a:lnTo>
                    <a:lnTo>
                      <a:pt x="0" y="38100"/>
                    </a:lnTo>
                    <a:lnTo>
                      <a:pt x="2994" y="52929"/>
                    </a:lnTo>
                    <a:lnTo>
                      <a:pt x="11159" y="65040"/>
                    </a:lnTo>
                    <a:lnTo>
                      <a:pt x="23269" y="73205"/>
                    </a:lnTo>
                    <a:lnTo>
                      <a:pt x="38100" y="76200"/>
                    </a:lnTo>
                    <a:lnTo>
                      <a:pt x="52929" y="73205"/>
                    </a:lnTo>
                    <a:lnTo>
                      <a:pt x="65040" y="65040"/>
                    </a:lnTo>
                    <a:lnTo>
                      <a:pt x="73205" y="52929"/>
                    </a:lnTo>
                    <a:lnTo>
                      <a:pt x="75558" y="41275"/>
                    </a:lnTo>
                    <a:lnTo>
                      <a:pt x="38100" y="41275"/>
                    </a:lnTo>
                    <a:lnTo>
                      <a:pt x="38100" y="34925"/>
                    </a:lnTo>
                    <a:lnTo>
                      <a:pt x="75558" y="34924"/>
                    </a:lnTo>
                    <a:lnTo>
                      <a:pt x="73205" y="23269"/>
                    </a:lnTo>
                    <a:lnTo>
                      <a:pt x="65040" y="11159"/>
                    </a:lnTo>
                    <a:lnTo>
                      <a:pt x="52929" y="2994"/>
                    </a:lnTo>
                    <a:lnTo>
                      <a:pt x="38100" y="0"/>
                    </a:lnTo>
                    <a:close/>
                  </a:path>
                  <a:path w="693420" h="76200">
                    <a:moveTo>
                      <a:pt x="75558" y="34924"/>
                    </a:moveTo>
                    <a:lnTo>
                      <a:pt x="38100" y="34925"/>
                    </a:lnTo>
                    <a:lnTo>
                      <a:pt x="38100" y="41275"/>
                    </a:lnTo>
                    <a:lnTo>
                      <a:pt x="75559" y="41273"/>
                    </a:lnTo>
                    <a:lnTo>
                      <a:pt x="76200" y="38100"/>
                    </a:lnTo>
                    <a:lnTo>
                      <a:pt x="75558" y="34924"/>
                    </a:lnTo>
                    <a:close/>
                  </a:path>
                  <a:path w="693420" h="76200">
                    <a:moveTo>
                      <a:pt x="693419" y="34923"/>
                    </a:moveTo>
                    <a:lnTo>
                      <a:pt x="75558" y="34924"/>
                    </a:lnTo>
                    <a:lnTo>
                      <a:pt x="76200" y="38100"/>
                    </a:lnTo>
                    <a:lnTo>
                      <a:pt x="75558" y="41274"/>
                    </a:lnTo>
                    <a:lnTo>
                      <a:pt x="693419" y="41273"/>
                    </a:lnTo>
                    <a:lnTo>
                      <a:pt x="693419" y="34923"/>
                    </a:lnTo>
                    <a:close/>
                  </a:path>
                </a:pathLst>
              </a:custGeom>
              <a:solidFill>
                <a:srgbClr val="F298A7"/>
              </a:solidFill>
            </p:spPr>
            <p:txBody>
              <a:bodyPr wrap="square" lIns="0" tIns="0" rIns="0" bIns="0" rtlCol="0"/>
              <a:lstStyle/>
              <a:p>
                <a:endParaRPr/>
              </a:p>
            </p:txBody>
          </p:sp>
          <p:pic>
            <p:nvPicPr>
              <p:cNvPr id="30" name="object 26">
                <a:extLst>
                  <a:ext uri="{FF2B5EF4-FFF2-40B4-BE49-F238E27FC236}">
                    <a16:creationId xmlns:a16="http://schemas.microsoft.com/office/drawing/2014/main" id="{85FFA562-6FF7-19B3-949E-1BC45808561A}"/>
                  </a:ext>
                </a:extLst>
              </p:cNvPr>
              <p:cNvPicPr/>
              <p:nvPr/>
            </p:nvPicPr>
            <p:blipFill>
              <a:blip r:embed="rId6" cstate="print"/>
              <a:stretch>
                <a:fillRect/>
              </a:stretch>
            </p:blipFill>
            <p:spPr>
              <a:xfrm>
                <a:off x="4488845" y="4893036"/>
                <a:ext cx="151130" cy="151130"/>
              </a:xfrm>
              <a:prstGeom prst="rect">
                <a:avLst/>
              </a:prstGeom>
            </p:spPr>
          </p:pic>
          <p:sp>
            <p:nvSpPr>
              <p:cNvPr id="31" name="object 27">
                <a:extLst>
                  <a:ext uri="{FF2B5EF4-FFF2-40B4-BE49-F238E27FC236}">
                    <a16:creationId xmlns:a16="http://schemas.microsoft.com/office/drawing/2014/main" id="{0255C9E9-CF39-6442-F1B2-E3FB43EECA97}"/>
                  </a:ext>
                </a:extLst>
              </p:cNvPr>
              <p:cNvSpPr/>
              <p:nvPr/>
            </p:nvSpPr>
            <p:spPr>
              <a:xfrm>
                <a:off x="4438680" y="4842872"/>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32" name="object 28">
                <a:extLst>
                  <a:ext uri="{FF2B5EF4-FFF2-40B4-BE49-F238E27FC236}">
                    <a16:creationId xmlns:a16="http://schemas.microsoft.com/office/drawing/2014/main" id="{6A9048D5-DDCA-3265-97A0-B22980190411}"/>
                  </a:ext>
                </a:extLst>
              </p:cNvPr>
              <p:cNvSpPr/>
              <p:nvPr/>
            </p:nvSpPr>
            <p:spPr>
              <a:xfrm>
                <a:off x="4530120" y="5358741"/>
                <a:ext cx="693420" cy="76200"/>
              </a:xfrm>
              <a:custGeom>
                <a:avLst/>
                <a:gdLst/>
                <a:ahLst/>
                <a:cxnLst/>
                <a:rect l="l" t="t" r="r" b="b"/>
                <a:pathLst>
                  <a:path w="693420" h="76200">
                    <a:moveTo>
                      <a:pt x="38100" y="0"/>
                    </a:moveTo>
                    <a:lnTo>
                      <a:pt x="23269" y="2994"/>
                    </a:lnTo>
                    <a:lnTo>
                      <a:pt x="11159" y="11159"/>
                    </a:lnTo>
                    <a:lnTo>
                      <a:pt x="2994" y="23270"/>
                    </a:lnTo>
                    <a:lnTo>
                      <a:pt x="0" y="38099"/>
                    </a:lnTo>
                    <a:lnTo>
                      <a:pt x="2994" y="52930"/>
                    </a:lnTo>
                    <a:lnTo>
                      <a:pt x="11159" y="65040"/>
                    </a:lnTo>
                    <a:lnTo>
                      <a:pt x="23269" y="73205"/>
                    </a:lnTo>
                    <a:lnTo>
                      <a:pt x="38100" y="76199"/>
                    </a:lnTo>
                    <a:lnTo>
                      <a:pt x="52929" y="73205"/>
                    </a:lnTo>
                    <a:lnTo>
                      <a:pt x="65040" y="65040"/>
                    </a:lnTo>
                    <a:lnTo>
                      <a:pt x="73205" y="52930"/>
                    </a:lnTo>
                    <a:lnTo>
                      <a:pt x="75558" y="41274"/>
                    </a:lnTo>
                    <a:lnTo>
                      <a:pt x="38100" y="41274"/>
                    </a:lnTo>
                    <a:lnTo>
                      <a:pt x="38100" y="34924"/>
                    </a:lnTo>
                    <a:lnTo>
                      <a:pt x="75558" y="34924"/>
                    </a:lnTo>
                    <a:lnTo>
                      <a:pt x="73205" y="23269"/>
                    </a:lnTo>
                    <a:lnTo>
                      <a:pt x="65040" y="11159"/>
                    </a:lnTo>
                    <a:lnTo>
                      <a:pt x="52929" y="2994"/>
                    </a:lnTo>
                    <a:lnTo>
                      <a:pt x="38100" y="0"/>
                    </a:lnTo>
                    <a:close/>
                  </a:path>
                  <a:path w="693420" h="76200">
                    <a:moveTo>
                      <a:pt x="75558" y="34924"/>
                    </a:moveTo>
                    <a:lnTo>
                      <a:pt x="38100" y="34924"/>
                    </a:lnTo>
                    <a:lnTo>
                      <a:pt x="38100" y="41274"/>
                    </a:lnTo>
                    <a:lnTo>
                      <a:pt x="75559" y="41273"/>
                    </a:lnTo>
                    <a:lnTo>
                      <a:pt x="76200" y="38099"/>
                    </a:lnTo>
                    <a:lnTo>
                      <a:pt x="75558" y="34924"/>
                    </a:lnTo>
                    <a:close/>
                  </a:path>
                  <a:path w="693420" h="76200">
                    <a:moveTo>
                      <a:pt x="693419" y="34923"/>
                    </a:moveTo>
                    <a:lnTo>
                      <a:pt x="75558" y="34924"/>
                    </a:lnTo>
                    <a:lnTo>
                      <a:pt x="76200" y="38099"/>
                    </a:lnTo>
                    <a:lnTo>
                      <a:pt x="75559" y="41274"/>
                    </a:lnTo>
                    <a:lnTo>
                      <a:pt x="693419" y="41273"/>
                    </a:lnTo>
                    <a:lnTo>
                      <a:pt x="693419" y="34923"/>
                    </a:lnTo>
                    <a:close/>
                  </a:path>
                </a:pathLst>
              </a:custGeom>
              <a:solidFill>
                <a:srgbClr val="F298A7"/>
              </a:solidFill>
            </p:spPr>
            <p:txBody>
              <a:bodyPr wrap="square" lIns="0" tIns="0" rIns="0" bIns="0" rtlCol="0"/>
              <a:lstStyle/>
              <a:p>
                <a:endParaRPr/>
              </a:p>
            </p:txBody>
          </p:sp>
          <p:pic>
            <p:nvPicPr>
              <p:cNvPr id="33" name="object 29">
                <a:extLst>
                  <a:ext uri="{FF2B5EF4-FFF2-40B4-BE49-F238E27FC236}">
                    <a16:creationId xmlns:a16="http://schemas.microsoft.com/office/drawing/2014/main" id="{FE43E57B-F926-1E0E-55F1-F3D71CFE15B2}"/>
                  </a:ext>
                </a:extLst>
              </p:cNvPr>
              <p:cNvPicPr/>
              <p:nvPr/>
            </p:nvPicPr>
            <p:blipFill>
              <a:blip r:embed="rId6" cstate="print"/>
              <a:stretch>
                <a:fillRect/>
              </a:stretch>
            </p:blipFill>
            <p:spPr>
              <a:xfrm>
                <a:off x="4488845" y="5325084"/>
                <a:ext cx="151130" cy="151130"/>
              </a:xfrm>
              <a:prstGeom prst="rect">
                <a:avLst/>
              </a:prstGeom>
            </p:spPr>
          </p:pic>
          <p:sp>
            <p:nvSpPr>
              <p:cNvPr id="34" name="object 30">
                <a:extLst>
                  <a:ext uri="{FF2B5EF4-FFF2-40B4-BE49-F238E27FC236}">
                    <a16:creationId xmlns:a16="http://schemas.microsoft.com/office/drawing/2014/main" id="{0C28FBF2-26EE-DC65-3D21-3B52A3A75D6D}"/>
                  </a:ext>
                </a:extLst>
              </p:cNvPr>
              <p:cNvSpPr/>
              <p:nvPr/>
            </p:nvSpPr>
            <p:spPr>
              <a:xfrm>
                <a:off x="4438680" y="5274919"/>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sp>
            <p:nvSpPr>
              <p:cNvPr id="35" name="object 31">
                <a:extLst>
                  <a:ext uri="{FF2B5EF4-FFF2-40B4-BE49-F238E27FC236}">
                    <a16:creationId xmlns:a16="http://schemas.microsoft.com/office/drawing/2014/main" id="{0BB5CEBC-5D42-077D-8088-9EEB3DE8B09D}"/>
                  </a:ext>
                </a:extLst>
              </p:cNvPr>
              <p:cNvSpPr/>
              <p:nvPr/>
            </p:nvSpPr>
            <p:spPr>
              <a:xfrm>
                <a:off x="4499640" y="5790789"/>
                <a:ext cx="693420" cy="76200"/>
              </a:xfrm>
              <a:custGeom>
                <a:avLst/>
                <a:gdLst/>
                <a:ahLst/>
                <a:cxnLst/>
                <a:rect l="l" t="t" r="r" b="b"/>
                <a:pathLst>
                  <a:path w="693420" h="76200">
                    <a:moveTo>
                      <a:pt x="38100" y="0"/>
                    </a:moveTo>
                    <a:lnTo>
                      <a:pt x="23269" y="2994"/>
                    </a:lnTo>
                    <a:lnTo>
                      <a:pt x="11159" y="11159"/>
                    </a:lnTo>
                    <a:lnTo>
                      <a:pt x="2994" y="23269"/>
                    </a:lnTo>
                    <a:lnTo>
                      <a:pt x="0" y="38099"/>
                    </a:lnTo>
                    <a:lnTo>
                      <a:pt x="2994" y="52930"/>
                    </a:lnTo>
                    <a:lnTo>
                      <a:pt x="11159" y="65040"/>
                    </a:lnTo>
                    <a:lnTo>
                      <a:pt x="23269" y="73205"/>
                    </a:lnTo>
                    <a:lnTo>
                      <a:pt x="38100" y="76199"/>
                    </a:lnTo>
                    <a:lnTo>
                      <a:pt x="52929" y="73205"/>
                    </a:lnTo>
                    <a:lnTo>
                      <a:pt x="65040" y="65040"/>
                    </a:lnTo>
                    <a:lnTo>
                      <a:pt x="73205" y="52930"/>
                    </a:lnTo>
                    <a:lnTo>
                      <a:pt x="75558" y="41274"/>
                    </a:lnTo>
                    <a:lnTo>
                      <a:pt x="38100" y="41274"/>
                    </a:lnTo>
                    <a:lnTo>
                      <a:pt x="38100" y="34924"/>
                    </a:lnTo>
                    <a:lnTo>
                      <a:pt x="75558" y="34924"/>
                    </a:lnTo>
                    <a:lnTo>
                      <a:pt x="73205" y="23269"/>
                    </a:lnTo>
                    <a:lnTo>
                      <a:pt x="65040" y="11159"/>
                    </a:lnTo>
                    <a:lnTo>
                      <a:pt x="52929" y="2994"/>
                    </a:lnTo>
                    <a:lnTo>
                      <a:pt x="38100" y="0"/>
                    </a:lnTo>
                    <a:close/>
                  </a:path>
                  <a:path w="693420" h="76200">
                    <a:moveTo>
                      <a:pt x="75558" y="34924"/>
                    </a:moveTo>
                    <a:lnTo>
                      <a:pt x="38100" y="34924"/>
                    </a:lnTo>
                    <a:lnTo>
                      <a:pt x="38100" y="41274"/>
                    </a:lnTo>
                    <a:lnTo>
                      <a:pt x="75559" y="41273"/>
                    </a:lnTo>
                    <a:lnTo>
                      <a:pt x="76200" y="38099"/>
                    </a:lnTo>
                    <a:lnTo>
                      <a:pt x="75558" y="34924"/>
                    </a:lnTo>
                    <a:close/>
                  </a:path>
                  <a:path w="693420" h="76200">
                    <a:moveTo>
                      <a:pt x="693420" y="34923"/>
                    </a:moveTo>
                    <a:lnTo>
                      <a:pt x="75558" y="34924"/>
                    </a:lnTo>
                    <a:lnTo>
                      <a:pt x="76199" y="38099"/>
                    </a:lnTo>
                    <a:lnTo>
                      <a:pt x="75558" y="41274"/>
                    </a:lnTo>
                    <a:lnTo>
                      <a:pt x="693420" y="41273"/>
                    </a:lnTo>
                    <a:lnTo>
                      <a:pt x="693420" y="34923"/>
                    </a:lnTo>
                    <a:close/>
                  </a:path>
                </a:pathLst>
              </a:custGeom>
              <a:solidFill>
                <a:srgbClr val="F298A7"/>
              </a:solidFill>
            </p:spPr>
            <p:txBody>
              <a:bodyPr wrap="square" lIns="0" tIns="0" rIns="0" bIns="0" rtlCol="0"/>
              <a:lstStyle/>
              <a:p>
                <a:endParaRPr/>
              </a:p>
            </p:txBody>
          </p:sp>
          <p:pic>
            <p:nvPicPr>
              <p:cNvPr id="36" name="object 32">
                <a:extLst>
                  <a:ext uri="{FF2B5EF4-FFF2-40B4-BE49-F238E27FC236}">
                    <a16:creationId xmlns:a16="http://schemas.microsoft.com/office/drawing/2014/main" id="{3210C7A0-4A3F-FBAF-265F-E75AA8F5BBE4}"/>
                  </a:ext>
                </a:extLst>
              </p:cNvPr>
              <p:cNvPicPr/>
              <p:nvPr/>
            </p:nvPicPr>
            <p:blipFill>
              <a:blip r:embed="rId3" cstate="print"/>
              <a:stretch>
                <a:fillRect/>
              </a:stretch>
            </p:blipFill>
            <p:spPr>
              <a:xfrm>
                <a:off x="4458365" y="5757133"/>
                <a:ext cx="151130" cy="151130"/>
              </a:xfrm>
              <a:prstGeom prst="rect">
                <a:avLst/>
              </a:prstGeom>
            </p:spPr>
          </p:pic>
          <p:sp>
            <p:nvSpPr>
              <p:cNvPr id="37" name="object 33">
                <a:extLst>
                  <a:ext uri="{FF2B5EF4-FFF2-40B4-BE49-F238E27FC236}">
                    <a16:creationId xmlns:a16="http://schemas.microsoft.com/office/drawing/2014/main" id="{70930482-4F97-3E52-82F7-A125A563A27C}"/>
                  </a:ext>
                </a:extLst>
              </p:cNvPr>
              <p:cNvSpPr/>
              <p:nvPr/>
            </p:nvSpPr>
            <p:spPr>
              <a:xfrm>
                <a:off x="4408200" y="5706967"/>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pic>
            <p:nvPicPr>
              <p:cNvPr id="38" name="object 34">
                <a:extLst>
                  <a:ext uri="{FF2B5EF4-FFF2-40B4-BE49-F238E27FC236}">
                    <a16:creationId xmlns:a16="http://schemas.microsoft.com/office/drawing/2014/main" id="{D0BDAB90-DC74-3F93-0B3B-3EF75859695B}"/>
                  </a:ext>
                </a:extLst>
              </p:cNvPr>
              <p:cNvPicPr/>
              <p:nvPr/>
            </p:nvPicPr>
            <p:blipFill>
              <a:blip r:embed="rId3" cstate="print"/>
              <a:stretch>
                <a:fillRect/>
              </a:stretch>
            </p:blipFill>
            <p:spPr>
              <a:xfrm>
                <a:off x="4271645" y="2854325"/>
                <a:ext cx="151130" cy="151130"/>
              </a:xfrm>
              <a:prstGeom prst="rect">
                <a:avLst/>
              </a:prstGeom>
            </p:spPr>
          </p:pic>
          <p:sp>
            <p:nvSpPr>
              <p:cNvPr id="39" name="object 35">
                <a:extLst>
                  <a:ext uri="{FF2B5EF4-FFF2-40B4-BE49-F238E27FC236}">
                    <a16:creationId xmlns:a16="http://schemas.microsoft.com/office/drawing/2014/main" id="{C4F99141-79E4-7BAB-8700-87E7EC119590}"/>
                  </a:ext>
                </a:extLst>
              </p:cNvPr>
              <p:cNvSpPr/>
              <p:nvPr/>
            </p:nvSpPr>
            <p:spPr>
              <a:xfrm>
                <a:off x="4221480" y="2804160"/>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pic>
            <p:nvPicPr>
              <p:cNvPr id="40" name="object 36">
                <a:extLst>
                  <a:ext uri="{FF2B5EF4-FFF2-40B4-BE49-F238E27FC236}">
                    <a16:creationId xmlns:a16="http://schemas.microsoft.com/office/drawing/2014/main" id="{E26BF66E-D09A-249D-5D1F-390A29FBD687}"/>
                  </a:ext>
                </a:extLst>
              </p:cNvPr>
              <p:cNvPicPr/>
              <p:nvPr/>
            </p:nvPicPr>
            <p:blipFill>
              <a:blip r:embed="rId7" cstate="print"/>
              <a:stretch>
                <a:fillRect/>
              </a:stretch>
            </p:blipFill>
            <p:spPr>
              <a:xfrm>
                <a:off x="4309110" y="2891790"/>
                <a:ext cx="76200" cy="76200"/>
              </a:xfrm>
              <a:prstGeom prst="rect">
                <a:avLst/>
              </a:prstGeom>
            </p:spPr>
          </p:pic>
          <p:pic>
            <p:nvPicPr>
              <p:cNvPr id="41" name="object 37">
                <a:extLst>
                  <a:ext uri="{FF2B5EF4-FFF2-40B4-BE49-F238E27FC236}">
                    <a16:creationId xmlns:a16="http://schemas.microsoft.com/office/drawing/2014/main" id="{5065E0D1-CB03-BA22-2549-E42AE1F14C79}"/>
                  </a:ext>
                </a:extLst>
              </p:cNvPr>
              <p:cNvPicPr/>
              <p:nvPr/>
            </p:nvPicPr>
            <p:blipFill>
              <a:blip r:embed="rId3" cstate="print"/>
              <a:stretch>
                <a:fillRect/>
              </a:stretch>
            </p:blipFill>
            <p:spPr>
              <a:xfrm>
                <a:off x="4271645" y="3452877"/>
                <a:ext cx="151130" cy="151130"/>
              </a:xfrm>
              <a:prstGeom prst="rect">
                <a:avLst/>
              </a:prstGeom>
            </p:spPr>
          </p:pic>
          <p:sp>
            <p:nvSpPr>
              <p:cNvPr id="42" name="object 38">
                <a:extLst>
                  <a:ext uri="{FF2B5EF4-FFF2-40B4-BE49-F238E27FC236}">
                    <a16:creationId xmlns:a16="http://schemas.microsoft.com/office/drawing/2014/main" id="{A9012D1E-470F-9641-936F-66C35E6C8F58}"/>
                  </a:ext>
                </a:extLst>
              </p:cNvPr>
              <p:cNvSpPr/>
              <p:nvPr/>
            </p:nvSpPr>
            <p:spPr>
              <a:xfrm>
                <a:off x="4221480" y="3402712"/>
                <a:ext cx="251460" cy="251460"/>
              </a:xfrm>
              <a:custGeom>
                <a:avLst/>
                <a:gdLst/>
                <a:ahLst/>
                <a:cxnLst/>
                <a:rect l="l" t="t" r="r" b="b"/>
                <a:pathLst>
                  <a:path w="251460" h="251460">
                    <a:moveTo>
                      <a:pt x="0" y="125730"/>
                    </a:moveTo>
                    <a:lnTo>
                      <a:pt x="9880" y="76790"/>
                    </a:lnTo>
                    <a:lnTo>
                      <a:pt x="36825" y="36825"/>
                    </a:lnTo>
                    <a:lnTo>
                      <a:pt x="76790" y="9880"/>
                    </a:lnTo>
                    <a:lnTo>
                      <a:pt x="125730" y="0"/>
                    </a:lnTo>
                    <a:lnTo>
                      <a:pt x="174669" y="9880"/>
                    </a:lnTo>
                    <a:lnTo>
                      <a:pt x="214634" y="36825"/>
                    </a:lnTo>
                    <a:lnTo>
                      <a:pt x="241579" y="76790"/>
                    </a:lnTo>
                    <a:lnTo>
                      <a:pt x="251460" y="125730"/>
                    </a:lnTo>
                    <a:lnTo>
                      <a:pt x="241579" y="174669"/>
                    </a:lnTo>
                    <a:lnTo>
                      <a:pt x="214634" y="214634"/>
                    </a:lnTo>
                    <a:lnTo>
                      <a:pt x="174669" y="241579"/>
                    </a:lnTo>
                    <a:lnTo>
                      <a:pt x="125730" y="251460"/>
                    </a:lnTo>
                    <a:lnTo>
                      <a:pt x="76790" y="241579"/>
                    </a:lnTo>
                    <a:lnTo>
                      <a:pt x="36825" y="214634"/>
                    </a:lnTo>
                    <a:lnTo>
                      <a:pt x="9880" y="174669"/>
                    </a:lnTo>
                    <a:lnTo>
                      <a:pt x="0" y="125730"/>
                    </a:lnTo>
                    <a:close/>
                  </a:path>
                </a:pathLst>
              </a:custGeom>
              <a:ln w="6350">
                <a:solidFill>
                  <a:srgbClr val="F298A7"/>
                </a:solidFill>
              </a:ln>
            </p:spPr>
            <p:txBody>
              <a:bodyPr wrap="square" lIns="0" tIns="0" rIns="0" bIns="0" rtlCol="0"/>
              <a:lstStyle/>
              <a:p>
                <a:endParaRPr/>
              </a:p>
            </p:txBody>
          </p:sp>
          <p:pic>
            <p:nvPicPr>
              <p:cNvPr id="43" name="object 39">
                <a:extLst>
                  <a:ext uri="{FF2B5EF4-FFF2-40B4-BE49-F238E27FC236}">
                    <a16:creationId xmlns:a16="http://schemas.microsoft.com/office/drawing/2014/main" id="{92572CB6-1C84-4503-19BE-B7CE9F1EDCF6}"/>
                  </a:ext>
                </a:extLst>
              </p:cNvPr>
              <p:cNvPicPr/>
              <p:nvPr/>
            </p:nvPicPr>
            <p:blipFill>
              <a:blip r:embed="rId7" cstate="print"/>
              <a:stretch>
                <a:fillRect/>
              </a:stretch>
            </p:blipFill>
            <p:spPr>
              <a:xfrm>
                <a:off x="4309110" y="3490342"/>
                <a:ext cx="76200" cy="76200"/>
              </a:xfrm>
              <a:prstGeom prst="rect">
                <a:avLst/>
              </a:prstGeom>
            </p:spPr>
          </p:pic>
        </p:grpSp>
        <p:sp>
          <p:nvSpPr>
            <p:cNvPr id="45" name="object 46">
              <a:extLst>
                <a:ext uri="{FF2B5EF4-FFF2-40B4-BE49-F238E27FC236}">
                  <a16:creationId xmlns:a16="http://schemas.microsoft.com/office/drawing/2014/main" id="{2599678B-3E8D-9210-2D4E-230BF03F2597}"/>
                </a:ext>
              </a:extLst>
            </p:cNvPr>
            <p:cNvSpPr txBox="1"/>
            <p:nvPr/>
          </p:nvSpPr>
          <p:spPr>
            <a:xfrm>
              <a:off x="5601731" y="2584196"/>
              <a:ext cx="668180" cy="39498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7F7F7F"/>
                  </a:solidFill>
                  <a:latin typeface="Malgun Gothic"/>
                  <a:cs typeface="Malgun Gothic"/>
                </a:rPr>
                <a:t>Shoulder
</a:t>
              </a:r>
              <a:endParaRPr sz="1200" dirty="0">
                <a:latin typeface="Malgun Gothic"/>
                <a:cs typeface="Malgun Gothic"/>
              </a:endParaRPr>
            </a:p>
          </p:txBody>
        </p:sp>
        <p:sp>
          <p:nvSpPr>
            <p:cNvPr id="47" name="object 47">
              <a:extLst>
                <a:ext uri="{FF2B5EF4-FFF2-40B4-BE49-F238E27FC236}">
                  <a16:creationId xmlns:a16="http://schemas.microsoft.com/office/drawing/2014/main" id="{2F7AA715-6184-1AC6-C672-AB711DA33E9E}"/>
                </a:ext>
              </a:extLst>
            </p:cNvPr>
            <p:cNvSpPr txBox="1"/>
            <p:nvPr/>
          </p:nvSpPr>
          <p:spPr>
            <a:xfrm>
              <a:off x="5601730" y="2879852"/>
              <a:ext cx="747117" cy="566630"/>
            </a:xfrm>
            <a:prstGeom prst="rect">
              <a:avLst/>
            </a:prstGeom>
          </p:spPr>
          <p:txBody>
            <a:bodyPr vert="horz" wrap="square" lIns="0" tIns="12700" rIns="0" bIns="0" rtlCol="0">
              <a:spAutoFit/>
            </a:bodyPr>
            <a:lstStyle/>
            <a:p>
              <a:pPr marL="12700" marR="5080">
                <a:lnSpc>
                  <a:spcPct val="156700"/>
                </a:lnSpc>
                <a:spcBef>
                  <a:spcPts val="100"/>
                </a:spcBef>
              </a:pPr>
              <a:r>
                <a:rPr lang="en-US" sz="1200" dirty="0">
                  <a:solidFill>
                    <a:srgbClr val="7F7F7F"/>
                  </a:solidFill>
                  <a:latin typeface="Malgun Gothic"/>
                  <a:cs typeface="Malgun Gothic"/>
                </a:rPr>
                <a:t>Forearm</a:t>
              </a:r>
              <a:endParaRPr lang="en-US" sz="1200" spc="5" dirty="0">
                <a:solidFill>
                  <a:srgbClr val="7F7F7F"/>
                </a:solidFill>
                <a:latin typeface="Malgun Gothic"/>
                <a:cs typeface="Malgun Gothic"/>
              </a:endParaRPr>
            </a:p>
            <a:p>
              <a:pPr marL="12700" marR="5080">
                <a:lnSpc>
                  <a:spcPct val="156700"/>
                </a:lnSpc>
                <a:spcBef>
                  <a:spcPts val="100"/>
                </a:spcBef>
              </a:pPr>
              <a:r>
                <a:rPr lang="en-US" sz="1200" dirty="0">
                  <a:solidFill>
                    <a:srgbClr val="7F7F7F"/>
                  </a:solidFill>
                  <a:latin typeface="Malgun Gothic"/>
                  <a:cs typeface="Malgun Gothic"/>
                </a:rPr>
                <a:t>Elbow</a:t>
              </a:r>
              <a:endParaRPr sz="1200" dirty="0">
                <a:latin typeface="Malgun Gothic"/>
                <a:cs typeface="Malgun Gothic"/>
              </a:endParaRPr>
            </a:p>
          </p:txBody>
        </p:sp>
        <p:sp>
          <p:nvSpPr>
            <p:cNvPr id="48" name="object 48">
              <a:extLst>
                <a:ext uri="{FF2B5EF4-FFF2-40B4-BE49-F238E27FC236}">
                  <a16:creationId xmlns:a16="http://schemas.microsoft.com/office/drawing/2014/main" id="{9B0239B1-1B25-E7BF-69C7-8E604C54DBA9}"/>
                </a:ext>
              </a:extLst>
            </p:cNvPr>
            <p:cNvSpPr txBox="1"/>
            <p:nvPr/>
          </p:nvSpPr>
          <p:spPr>
            <a:xfrm>
              <a:off x="5601730" y="3846068"/>
              <a:ext cx="620049"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7F7F7F"/>
                  </a:solidFill>
                  <a:latin typeface="Malgun Gothic"/>
                  <a:cs typeface="Malgun Gothic"/>
                </a:rPr>
                <a:t>Wrist</a:t>
              </a:r>
              <a:endParaRPr sz="1200" dirty="0">
                <a:latin typeface="Malgun Gothic"/>
                <a:cs typeface="Malgun Gothic"/>
              </a:endParaRPr>
            </a:p>
          </p:txBody>
        </p:sp>
        <p:sp>
          <p:nvSpPr>
            <p:cNvPr id="49" name="object 50">
              <a:extLst>
                <a:ext uri="{FF2B5EF4-FFF2-40B4-BE49-F238E27FC236}">
                  <a16:creationId xmlns:a16="http://schemas.microsoft.com/office/drawing/2014/main" id="{D9986A2C-BA92-F205-5C45-4973A1F6FF39}"/>
                </a:ext>
              </a:extLst>
            </p:cNvPr>
            <p:cNvSpPr txBox="1"/>
            <p:nvPr/>
          </p:nvSpPr>
          <p:spPr>
            <a:xfrm>
              <a:off x="5350272" y="4854955"/>
              <a:ext cx="573008"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7F7F7F"/>
                  </a:solidFill>
                  <a:latin typeface="Malgun Gothic"/>
                  <a:cs typeface="Malgun Gothic"/>
                </a:rPr>
                <a:t>Knee</a:t>
              </a:r>
              <a:endParaRPr sz="1200" dirty="0">
                <a:latin typeface="Malgun Gothic"/>
                <a:cs typeface="Malgun Gothic"/>
              </a:endParaRPr>
            </a:p>
          </p:txBody>
        </p:sp>
        <p:sp>
          <p:nvSpPr>
            <p:cNvPr id="50" name="object 49">
              <a:extLst>
                <a:ext uri="{FF2B5EF4-FFF2-40B4-BE49-F238E27FC236}">
                  <a16:creationId xmlns:a16="http://schemas.microsoft.com/office/drawing/2014/main" id="{6F108312-EFB2-C548-2C4D-66EEC89E489F}"/>
                </a:ext>
              </a:extLst>
            </p:cNvPr>
            <p:cNvSpPr txBox="1"/>
            <p:nvPr/>
          </p:nvSpPr>
          <p:spPr>
            <a:xfrm>
              <a:off x="5350272" y="4443475"/>
              <a:ext cx="693420"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7F7F7F"/>
                  </a:solidFill>
                  <a:latin typeface="Malgun Gothic"/>
                  <a:cs typeface="Malgun Gothic"/>
                </a:rPr>
                <a:t>Thigh</a:t>
              </a:r>
              <a:endParaRPr sz="1200" dirty="0">
                <a:latin typeface="Malgun Gothic"/>
                <a:cs typeface="Malgun Gothic"/>
              </a:endParaRPr>
            </a:p>
          </p:txBody>
        </p:sp>
        <p:sp>
          <p:nvSpPr>
            <p:cNvPr id="51" name="object 51">
              <a:extLst>
                <a:ext uri="{FF2B5EF4-FFF2-40B4-BE49-F238E27FC236}">
                  <a16:creationId xmlns:a16="http://schemas.microsoft.com/office/drawing/2014/main" id="{B458218F-B3C1-EBD7-0F0E-DD6302064646}"/>
                </a:ext>
              </a:extLst>
            </p:cNvPr>
            <p:cNvSpPr txBox="1"/>
            <p:nvPr/>
          </p:nvSpPr>
          <p:spPr>
            <a:xfrm>
              <a:off x="5350272" y="5287771"/>
              <a:ext cx="330200"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7F7F7F"/>
                  </a:solidFill>
                  <a:latin typeface="Malgun Gothic"/>
                  <a:cs typeface="Malgun Gothic"/>
                </a:rPr>
                <a:t>Calf</a:t>
              </a:r>
              <a:endParaRPr sz="1200" dirty="0">
                <a:latin typeface="Malgun Gothic"/>
                <a:cs typeface="Malgun Gothic"/>
              </a:endParaRPr>
            </a:p>
          </p:txBody>
        </p:sp>
        <p:sp>
          <p:nvSpPr>
            <p:cNvPr id="52" name="object 52">
              <a:extLst>
                <a:ext uri="{FF2B5EF4-FFF2-40B4-BE49-F238E27FC236}">
                  <a16:creationId xmlns:a16="http://schemas.microsoft.com/office/drawing/2014/main" id="{161DF203-91E0-064F-3C5E-283776C016AF}"/>
                </a:ext>
              </a:extLst>
            </p:cNvPr>
            <p:cNvSpPr txBox="1"/>
            <p:nvPr/>
          </p:nvSpPr>
          <p:spPr>
            <a:xfrm>
              <a:off x="5243592" y="5726682"/>
              <a:ext cx="573008"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7F7F7F"/>
                  </a:solidFill>
                  <a:latin typeface="Malgun Gothic"/>
                  <a:cs typeface="Malgun Gothic"/>
                </a:rPr>
                <a:t>Ankle</a:t>
              </a:r>
              <a:endParaRPr sz="1200" dirty="0">
                <a:latin typeface="Malgun Gothic"/>
                <a:cs typeface="Malgun Gothic"/>
              </a:endParaRPr>
            </a:p>
          </p:txBody>
        </p:sp>
      </p:grpSp>
      <p:sp>
        <p:nvSpPr>
          <p:cNvPr id="53" name="object 5">
            <a:extLst>
              <a:ext uri="{FF2B5EF4-FFF2-40B4-BE49-F238E27FC236}">
                <a16:creationId xmlns:a16="http://schemas.microsoft.com/office/drawing/2014/main" id="{7A550343-F282-41BD-D78E-C398DE786FE4}"/>
              </a:ext>
            </a:extLst>
          </p:cNvPr>
          <p:cNvSpPr txBox="1"/>
          <p:nvPr/>
        </p:nvSpPr>
        <p:spPr>
          <a:xfrm>
            <a:off x="6758279" y="2545904"/>
            <a:ext cx="4899660" cy="1766189"/>
          </a:xfrm>
          <a:prstGeom prst="rect">
            <a:avLst/>
          </a:prstGeom>
        </p:spPr>
        <p:txBody>
          <a:bodyPr vert="horz" wrap="square" lIns="0" tIns="12700" rIns="0" bIns="0" rtlCol="0">
            <a:spAutoFit/>
          </a:bodyPr>
          <a:lstStyle/>
          <a:p>
            <a:pPr marL="12700" marR="5080" algn="ctr">
              <a:lnSpc>
                <a:spcPct val="145000"/>
              </a:lnSpc>
              <a:spcBef>
                <a:spcPts val="100"/>
              </a:spcBef>
            </a:pPr>
            <a:r>
              <a:rPr lang="en-US" sz="1600" b="1" u="sng" dirty="0">
                <a:solidFill>
                  <a:srgbClr val="235E7B"/>
                </a:solidFill>
                <a:uFill>
                  <a:solidFill>
                    <a:srgbClr val="235E7B"/>
                  </a:solidFill>
                </a:uFill>
                <a:latin typeface="Malgun Gothic"/>
                <a:cs typeface="Malgun Gothic"/>
              </a:rPr>
              <a:t>Pain-relieving medical device that closely adheres to the painful area and irradiates it intensively
</a:t>
            </a:r>
            <a:r>
              <a:rPr lang="en-US" sz="1600" dirty="0">
                <a:latin typeface="Malgun Gothic"/>
                <a:cs typeface="Malgun Gothic"/>
              </a:rPr>
              <a:t> LAPY adheres closely to various parts of the body with pain and directly irradiates the laser, so it improves pain and expect a quick remission.</a:t>
            </a:r>
            <a:endParaRPr sz="1600" dirty="0">
              <a:latin typeface="Malgun Gothic"/>
              <a:cs typeface="Malgun Gothic"/>
            </a:endParaRPr>
          </a:p>
        </p:txBody>
      </p:sp>
      <p:grpSp>
        <p:nvGrpSpPr>
          <p:cNvPr id="55" name="Group 54">
            <a:extLst>
              <a:ext uri="{FF2B5EF4-FFF2-40B4-BE49-F238E27FC236}">
                <a16:creationId xmlns:a16="http://schemas.microsoft.com/office/drawing/2014/main" id="{25F3F1C6-F41F-5553-0D71-7395824A0CD5}"/>
              </a:ext>
            </a:extLst>
          </p:cNvPr>
          <p:cNvGrpSpPr/>
          <p:nvPr/>
        </p:nvGrpSpPr>
        <p:grpSpPr>
          <a:xfrm>
            <a:off x="965404" y="1663059"/>
            <a:ext cx="2465818" cy="3733799"/>
            <a:chOff x="982980" y="2133600"/>
            <a:chExt cx="2465818" cy="3733799"/>
          </a:xfrm>
        </p:grpSpPr>
        <p:pic>
          <p:nvPicPr>
            <p:cNvPr id="6" name="object 40">
              <a:extLst>
                <a:ext uri="{FF2B5EF4-FFF2-40B4-BE49-F238E27FC236}">
                  <a16:creationId xmlns:a16="http://schemas.microsoft.com/office/drawing/2014/main" id="{E6BCDB90-2E90-6ECA-B8FF-C818D9DC1D70}"/>
                </a:ext>
              </a:extLst>
            </p:cNvPr>
            <p:cNvPicPr/>
            <p:nvPr/>
          </p:nvPicPr>
          <p:blipFill>
            <a:blip r:embed="rId8" cstate="print"/>
            <a:stretch>
              <a:fillRect/>
            </a:stretch>
          </p:blipFill>
          <p:spPr>
            <a:xfrm>
              <a:off x="982980" y="2133600"/>
              <a:ext cx="2185788" cy="3733799"/>
            </a:xfrm>
            <a:prstGeom prst="rect">
              <a:avLst/>
            </a:prstGeom>
          </p:spPr>
        </p:pic>
        <p:sp>
          <p:nvSpPr>
            <p:cNvPr id="7" name="object 41">
              <a:extLst>
                <a:ext uri="{FF2B5EF4-FFF2-40B4-BE49-F238E27FC236}">
                  <a16:creationId xmlns:a16="http://schemas.microsoft.com/office/drawing/2014/main" id="{7FE6CE71-6B73-DEF7-F600-508EBD99C03A}"/>
                </a:ext>
              </a:extLst>
            </p:cNvPr>
            <p:cNvSpPr txBox="1"/>
            <p:nvPr/>
          </p:nvSpPr>
          <p:spPr>
            <a:xfrm>
              <a:off x="1083399" y="2261753"/>
              <a:ext cx="936625" cy="948978"/>
            </a:xfrm>
            <a:prstGeom prst="rect">
              <a:avLst/>
            </a:prstGeom>
          </p:spPr>
          <p:txBody>
            <a:bodyPr vert="horz" wrap="square" lIns="0" tIns="12700" rIns="0" bIns="0" rtlCol="0">
              <a:spAutoFit/>
            </a:bodyPr>
            <a:lstStyle/>
            <a:p>
              <a:pPr marL="12700" marR="11430" indent="85725" algn="ctr">
                <a:lnSpc>
                  <a:spcPct val="100000"/>
                </a:lnSpc>
                <a:spcBef>
                  <a:spcPts val="100"/>
                </a:spcBef>
              </a:pPr>
              <a:r>
                <a:rPr lang="en-US" sz="1500" b="1" spc="-150" dirty="0">
                  <a:latin typeface="Malgun Gothic"/>
                  <a:cs typeface="Malgun Gothic"/>
                </a:rPr>
                <a:t>Accelerates healing of wounds
</a:t>
              </a:r>
              <a:endParaRPr sz="1500" dirty="0">
                <a:latin typeface="Malgun Gothic"/>
                <a:cs typeface="Malgun Gothic"/>
              </a:endParaRPr>
            </a:p>
          </p:txBody>
        </p:sp>
        <p:sp>
          <p:nvSpPr>
            <p:cNvPr id="8" name="object 43">
              <a:extLst>
                <a:ext uri="{FF2B5EF4-FFF2-40B4-BE49-F238E27FC236}">
                  <a16:creationId xmlns:a16="http://schemas.microsoft.com/office/drawing/2014/main" id="{245277C5-BF4B-742D-85AB-0B1B408ACD39}"/>
                </a:ext>
              </a:extLst>
            </p:cNvPr>
            <p:cNvSpPr txBox="1"/>
            <p:nvPr/>
          </p:nvSpPr>
          <p:spPr>
            <a:xfrm>
              <a:off x="1100578" y="3435792"/>
              <a:ext cx="936625" cy="718145"/>
            </a:xfrm>
            <a:prstGeom prst="rect">
              <a:avLst/>
            </a:prstGeom>
          </p:spPr>
          <p:txBody>
            <a:bodyPr vert="horz" wrap="square" lIns="0" tIns="12700" rIns="0" bIns="0" rtlCol="0">
              <a:spAutoFit/>
            </a:bodyPr>
            <a:lstStyle/>
            <a:p>
              <a:pPr marL="12700" algn="ctr">
                <a:lnSpc>
                  <a:spcPct val="100000"/>
                </a:lnSpc>
                <a:spcBef>
                  <a:spcPts val="100"/>
                </a:spcBef>
              </a:pPr>
              <a:r>
                <a:rPr lang="en-US" sz="1500" b="1" spc="-150" dirty="0">
                  <a:latin typeface="Malgun Gothic"/>
                  <a:cs typeface="Malgun Gothic"/>
                </a:rPr>
                <a:t>Knee arthritis
</a:t>
              </a:r>
              <a:endParaRPr sz="1500" dirty="0">
                <a:latin typeface="Malgun Gothic"/>
                <a:cs typeface="Malgun Gothic"/>
              </a:endParaRPr>
            </a:p>
          </p:txBody>
        </p:sp>
        <p:sp>
          <p:nvSpPr>
            <p:cNvPr id="10" name="object 45">
              <a:extLst>
                <a:ext uri="{FF2B5EF4-FFF2-40B4-BE49-F238E27FC236}">
                  <a16:creationId xmlns:a16="http://schemas.microsoft.com/office/drawing/2014/main" id="{151EB640-9343-FEF9-FE0E-2AEBFF1B5FF3}"/>
                </a:ext>
              </a:extLst>
            </p:cNvPr>
            <p:cNvSpPr txBox="1"/>
            <p:nvPr/>
          </p:nvSpPr>
          <p:spPr>
            <a:xfrm>
              <a:off x="2093160" y="5057247"/>
              <a:ext cx="1355638" cy="718145"/>
            </a:xfrm>
            <a:prstGeom prst="rect">
              <a:avLst/>
            </a:prstGeom>
          </p:spPr>
          <p:txBody>
            <a:bodyPr vert="horz" wrap="square" lIns="0" tIns="12700" rIns="0" bIns="0" rtlCol="0">
              <a:spAutoFit/>
            </a:bodyPr>
            <a:lstStyle/>
            <a:p>
              <a:pPr marL="12700">
                <a:lnSpc>
                  <a:spcPct val="100000"/>
                </a:lnSpc>
                <a:spcBef>
                  <a:spcPts val="100"/>
                </a:spcBef>
              </a:pPr>
              <a:r>
                <a:rPr lang="en-US" sz="1500" b="1" spc="-150" dirty="0">
                  <a:latin typeface="Malgun Gothic"/>
                  <a:cs typeface="Malgun Gothic"/>
                </a:rPr>
                <a:t>   Chronic inflammation
</a:t>
              </a:r>
              <a:endParaRPr sz="1500" dirty="0">
                <a:latin typeface="Malgun Gothic"/>
                <a:cs typeface="Malgun Gothic"/>
              </a:endParaRPr>
            </a:p>
          </p:txBody>
        </p:sp>
        <p:sp>
          <p:nvSpPr>
            <p:cNvPr id="11" name="object 42">
              <a:extLst>
                <a:ext uri="{FF2B5EF4-FFF2-40B4-BE49-F238E27FC236}">
                  <a16:creationId xmlns:a16="http://schemas.microsoft.com/office/drawing/2014/main" id="{85652B73-F2B2-D3A6-854C-CD244F809665}"/>
                </a:ext>
              </a:extLst>
            </p:cNvPr>
            <p:cNvSpPr txBox="1"/>
            <p:nvPr/>
          </p:nvSpPr>
          <p:spPr>
            <a:xfrm>
              <a:off x="2120442" y="3031350"/>
              <a:ext cx="1045092" cy="487313"/>
            </a:xfrm>
            <a:prstGeom prst="rect">
              <a:avLst/>
            </a:prstGeom>
          </p:spPr>
          <p:txBody>
            <a:bodyPr vert="horz" wrap="square" lIns="0" tIns="12700" rIns="0" bIns="0" rtlCol="0">
              <a:spAutoFit/>
            </a:bodyPr>
            <a:lstStyle/>
            <a:p>
              <a:pPr marL="12700">
                <a:lnSpc>
                  <a:spcPct val="100000"/>
                </a:lnSpc>
                <a:spcBef>
                  <a:spcPts val="100"/>
                </a:spcBef>
              </a:pPr>
              <a:r>
                <a:rPr lang="en-US" sz="1500" b="1" dirty="0">
                  <a:latin typeface="Malgun Gothic"/>
                  <a:cs typeface="Malgun Gothic"/>
                </a:rPr>
                <a:t>Pain relief
</a:t>
              </a:r>
              <a:endParaRPr sz="1500" dirty="0">
                <a:latin typeface="Malgun Gothic"/>
                <a:cs typeface="Malgun Gothic"/>
              </a:endParaRPr>
            </a:p>
          </p:txBody>
        </p:sp>
        <p:sp>
          <p:nvSpPr>
            <p:cNvPr id="44" name="object 41">
              <a:extLst>
                <a:ext uri="{FF2B5EF4-FFF2-40B4-BE49-F238E27FC236}">
                  <a16:creationId xmlns:a16="http://schemas.microsoft.com/office/drawing/2014/main" id="{7019B4D9-39F8-B9DC-CCEE-A6E5D7CAE8D6}"/>
                </a:ext>
              </a:extLst>
            </p:cNvPr>
            <p:cNvSpPr txBox="1"/>
            <p:nvPr/>
          </p:nvSpPr>
          <p:spPr>
            <a:xfrm>
              <a:off x="2093357" y="3921131"/>
              <a:ext cx="936625" cy="705321"/>
            </a:xfrm>
            <a:prstGeom prst="rect">
              <a:avLst/>
            </a:prstGeom>
          </p:spPr>
          <p:txBody>
            <a:bodyPr vert="horz" wrap="square" lIns="0" tIns="12700" rIns="0" bIns="0" rtlCol="0">
              <a:spAutoFit/>
            </a:bodyPr>
            <a:lstStyle/>
            <a:p>
              <a:pPr marL="12700" marR="11430" indent="85725" algn="ctr">
                <a:lnSpc>
                  <a:spcPct val="100000"/>
                </a:lnSpc>
                <a:spcBef>
                  <a:spcPts val="100"/>
                </a:spcBef>
              </a:pPr>
              <a:r>
                <a:rPr lang="en-US" sz="1500" b="1" spc="-150" dirty="0">
                  <a:latin typeface="Malgun Gothic"/>
                  <a:cs typeface="Malgun Gothic"/>
                </a:rPr>
                <a:t>Sport Injuries and sprains</a:t>
              </a:r>
              <a:endParaRPr sz="1500" dirty="0">
                <a:latin typeface="Malgun Gothic"/>
                <a:cs typeface="Malgun Gothic"/>
              </a:endParaRPr>
            </a:p>
          </p:txBody>
        </p:sp>
        <p:sp>
          <p:nvSpPr>
            <p:cNvPr id="46" name="object 41">
              <a:extLst>
                <a:ext uri="{FF2B5EF4-FFF2-40B4-BE49-F238E27FC236}">
                  <a16:creationId xmlns:a16="http://schemas.microsoft.com/office/drawing/2014/main" id="{14EC8FAE-A2CE-444E-44E8-4654A2595772}"/>
                </a:ext>
              </a:extLst>
            </p:cNvPr>
            <p:cNvSpPr txBox="1"/>
            <p:nvPr/>
          </p:nvSpPr>
          <p:spPr>
            <a:xfrm>
              <a:off x="1064429" y="4566266"/>
              <a:ext cx="936625" cy="474489"/>
            </a:xfrm>
            <a:prstGeom prst="rect">
              <a:avLst/>
            </a:prstGeom>
          </p:spPr>
          <p:txBody>
            <a:bodyPr vert="horz" wrap="square" lIns="0" tIns="12700" rIns="0" bIns="0" rtlCol="0">
              <a:spAutoFit/>
            </a:bodyPr>
            <a:lstStyle/>
            <a:p>
              <a:pPr marL="12700" marR="11430" indent="85725" algn="ctr">
                <a:lnSpc>
                  <a:spcPct val="100000"/>
                </a:lnSpc>
                <a:spcBef>
                  <a:spcPts val="100"/>
                </a:spcBef>
              </a:pPr>
              <a:r>
                <a:rPr lang="en-US" sz="1500" b="1" spc="-150" dirty="0">
                  <a:latin typeface="Malgun Gothic"/>
                  <a:cs typeface="Malgun Gothic"/>
                </a:rPr>
                <a:t>Soft tissue injuries</a:t>
              </a:r>
              <a:endParaRPr sz="1500" dirty="0">
                <a:latin typeface="Malgun Gothic"/>
                <a:cs typeface="Malgun Gothic"/>
              </a:endParaRPr>
            </a:p>
          </p:txBody>
        </p:sp>
      </p:grpSp>
    </p:spTree>
    <p:extLst>
      <p:ext uri="{BB962C8B-B14F-4D97-AF65-F5344CB8AC3E}">
        <p14:creationId xmlns:p14="http://schemas.microsoft.com/office/powerpoint/2010/main" val="3364012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6F432B85-991F-AE1C-14D8-555697BF6229}"/>
              </a:ext>
            </a:extLst>
          </p:cNvPr>
          <p:cNvSpPr txBox="1"/>
          <p:nvPr/>
        </p:nvSpPr>
        <p:spPr>
          <a:xfrm>
            <a:off x="733742" y="601241"/>
            <a:ext cx="10724515" cy="1751762"/>
          </a:xfrm>
          <a:prstGeom prst="rect">
            <a:avLst/>
          </a:prstGeom>
        </p:spPr>
        <p:txBody>
          <a:bodyPr vert="horz" wrap="square" lIns="0" tIns="12700" rIns="0" bIns="0" rtlCol="0">
            <a:spAutoFit/>
          </a:bodyPr>
          <a:lstStyle/>
          <a:p>
            <a:pPr marL="12700">
              <a:lnSpc>
                <a:spcPct val="100000"/>
              </a:lnSpc>
              <a:spcBef>
                <a:spcPts val="100"/>
              </a:spcBef>
            </a:pPr>
            <a:r>
              <a:rPr b="1" dirty="0">
                <a:solidFill>
                  <a:srgbClr val="595959"/>
                </a:solidFill>
                <a:latin typeface="Malgun Gothic"/>
                <a:cs typeface="Malgun Gothic"/>
              </a:rPr>
              <a:t>A T</a:t>
            </a:r>
            <a:r>
              <a:rPr b="1" spc="-10" dirty="0">
                <a:solidFill>
                  <a:srgbClr val="595959"/>
                </a:solidFill>
                <a:latin typeface="Malgun Gothic"/>
                <a:cs typeface="Malgun Gothic"/>
              </a:rPr>
              <a:t> </a:t>
            </a:r>
            <a:r>
              <a:rPr b="1" spc="-5" dirty="0">
                <a:solidFill>
                  <a:srgbClr val="595959"/>
                </a:solidFill>
                <a:latin typeface="Malgun Gothic"/>
                <a:cs typeface="Malgun Gothic"/>
              </a:rPr>
              <a:t>P</a:t>
            </a:r>
            <a:r>
              <a:rPr lang="en-US" b="1" spc="-5" dirty="0">
                <a:solidFill>
                  <a:srgbClr val="595959"/>
                </a:solidFill>
                <a:latin typeface="Malgun Gothic"/>
                <a:cs typeface="Malgun Gothic"/>
              </a:rPr>
              <a:t> </a:t>
            </a:r>
            <a:r>
              <a:rPr spc="-5" dirty="0">
                <a:solidFill>
                  <a:srgbClr val="595959"/>
                </a:solidFill>
                <a:latin typeface="Malgun Gothic"/>
                <a:cs typeface="Malgun Gothic"/>
              </a:rPr>
              <a:t>(</a:t>
            </a:r>
            <a:r>
              <a:rPr b="1" spc="-5" dirty="0">
                <a:solidFill>
                  <a:srgbClr val="595959"/>
                </a:solidFill>
                <a:latin typeface="Malgun Gothic"/>
                <a:cs typeface="Malgun Gothic"/>
              </a:rPr>
              <a:t>A</a:t>
            </a:r>
            <a:r>
              <a:rPr spc="-5" dirty="0">
                <a:solidFill>
                  <a:srgbClr val="595959"/>
                </a:solidFill>
                <a:latin typeface="Malgun Gothic"/>
                <a:cs typeface="Malgun Gothic"/>
              </a:rPr>
              <a:t>denosine</a:t>
            </a:r>
            <a:r>
              <a:rPr dirty="0">
                <a:solidFill>
                  <a:srgbClr val="595959"/>
                </a:solidFill>
                <a:latin typeface="Malgun Gothic"/>
                <a:cs typeface="Malgun Gothic"/>
              </a:rPr>
              <a:t> </a:t>
            </a:r>
            <a:r>
              <a:rPr b="1" spc="-15" dirty="0">
                <a:solidFill>
                  <a:srgbClr val="595959"/>
                </a:solidFill>
                <a:latin typeface="Malgun Gothic"/>
                <a:cs typeface="Malgun Gothic"/>
              </a:rPr>
              <a:t>T</a:t>
            </a:r>
            <a:r>
              <a:rPr spc="-15" dirty="0">
                <a:solidFill>
                  <a:srgbClr val="595959"/>
                </a:solidFill>
                <a:latin typeface="Malgun Gothic"/>
                <a:cs typeface="Malgun Gothic"/>
              </a:rPr>
              <a:t>ri</a:t>
            </a:r>
            <a:r>
              <a:rPr b="1" spc="-15" dirty="0">
                <a:solidFill>
                  <a:srgbClr val="595959"/>
                </a:solidFill>
                <a:latin typeface="Malgun Gothic"/>
                <a:cs typeface="Malgun Gothic"/>
              </a:rPr>
              <a:t>P</a:t>
            </a:r>
            <a:r>
              <a:rPr spc="-15" dirty="0">
                <a:solidFill>
                  <a:srgbClr val="595959"/>
                </a:solidFill>
                <a:latin typeface="Malgun Gothic"/>
                <a:cs typeface="Malgun Gothic"/>
              </a:rPr>
              <a:t>hosphate</a:t>
            </a:r>
            <a:r>
              <a:rPr b="1" spc="-15" dirty="0">
                <a:solidFill>
                  <a:srgbClr val="595959"/>
                </a:solidFill>
                <a:latin typeface="Malgun Gothic"/>
                <a:cs typeface="Malgun Gothic"/>
              </a:rPr>
              <a:t>)</a:t>
            </a:r>
            <a:endParaRPr dirty="0">
              <a:latin typeface="Malgun Gothic"/>
              <a:cs typeface="Malgun Gothic"/>
            </a:endParaRPr>
          </a:p>
          <a:p>
            <a:pPr marL="12700">
              <a:lnSpc>
                <a:spcPct val="100000"/>
              </a:lnSpc>
              <a:spcBef>
                <a:spcPts val="950"/>
              </a:spcBef>
            </a:pPr>
            <a:r>
              <a:rPr lang="en-US" sz="1400" spc="-50" dirty="0">
                <a:latin typeface="Malgun Gothic"/>
                <a:cs typeface="Malgun Gothic"/>
              </a:rPr>
              <a:t>ATP is an organic compound that supplies </a:t>
            </a:r>
            <a:r>
              <a:rPr lang="en-US" sz="1400" b="1" spc="-50" dirty="0">
                <a:latin typeface="Malgun Gothic"/>
                <a:cs typeface="Malgun Gothic"/>
              </a:rPr>
              <a:t>energy to carry out various vital activities</a:t>
            </a:r>
            <a:r>
              <a:rPr lang="en-US" sz="1400" spc="-50" dirty="0">
                <a:latin typeface="Malgun Gothic"/>
                <a:cs typeface="Malgun Gothic"/>
              </a:rPr>
              <a:t> in living cells, such as muscle contraction, conduction of excitation in nerve cells, and synthesis of substances.
</a:t>
            </a:r>
            <a:r>
              <a:rPr lang="en-US" sz="1400" dirty="0">
                <a:latin typeface="Malgun Gothic"/>
                <a:cs typeface="Malgun Gothic"/>
              </a:rPr>
              <a:t>In other words, it is also called the energy currency of the cell. It is a monomer necessary for RNA synthesis and is later converted into </a:t>
            </a:r>
            <a:r>
              <a:rPr lang="en-US" sz="1400" dirty="0" err="1">
                <a:latin typeface="Malgun Gothic"/>
                <a:cs typeface="Malgun Gothic"/>
              </a:rPr>
              <a:t>dATP</a:t>
            </a:r>
            <a:r>
              <a:rPr lang="en-US" sz="1400" dirty="0">
                <a:latin typeface="Malgun Gothic"/>
                <a:cs typeface="Malgun Gothic"/>
              </a:rPr>
              <a:t> to become a monomer necessary for DNA synthesis. It also regulates many biochemical pathways.
</a:t>
            </a:r>
            <a:r>
              <a:rPr lang="en-US" sz="1400" spc="-30" dirty="0">
                <a:latin typeface="Malgun Gothic"/>
                <a:cs typeface="Malgun Gothic"/>
              </a:rPr>
              <a:t>It also performs important functions outside the cell, which are </a:t>
            </a:r>
            <a:r>
              <a:rPr lang="en-US" sz="1400" b="1" spc="-30" dirty="0">
                <a:latin typeface="Malgun Gothic"/>
                <a:cs typeface="Malgun Gothic"/>
              </a:rPr>
              <a:t>released from wounded cells to reduce pain and heal.</a:t>
            </a:r>
            <a:endParaRPr sz="1400" dirty="0">
              <a:latin typeface="Malgun Gothic"/>
              <a:cs typeface="Malgun Gothic"/>
            </a:endParaRPr>
          </a:p>
        </p:txBody>
      </p:sp>
      <p:grpSp>
        <p:nvGrpSpPr>
          <p:cNvPr id="3" name="object 5">
            <a:extLst>
              <a:ext uri="{FF2B5EF4-FFF2-40B4-BE49-F238E27FC236}">
                <a16:creationId xmlns:a16="http://schemas.microsoft.com/office/drawing/2014/main" id="{12F3C895-3227-F009-8AB3-2638F1B6C445}"/>
              </a:ext>
            </a:extLst>
          </p:cNvPr>
          <p:cNvGrpSpPr/>
          <p:nvPr/>
        </p:nvGrpSpPr>
        <p:grpSpPr>
          <a:xfrm>
            <a:off x="3587058" y="2776543"/>
            <a:ext cx="4857750" cy="3317240"/>
            <a:chOff x="3147749" y="3213958"/>
            <a:chExt cx="4857750" cy="3317240"/>
          </a:xfrm>
        </p:grpSpPr>
        <p:pic>
          <p:nvPicPr>
            <p:cNvPr id="4" name="object 6">
              <a:extLst>
                <a:ext uri="{FF2B5EF4-FFF2-40B4-BE49-F238E27FC236}">
                  <a16:creationId xmlns:a16="http://schemas.microsoft.com/office/drawing/2014/main" id="{3F8C7674-6F30-FABB-33BF-0DA8A2BAD174}"/>
                </a:ext>
              </a:extLst>
            </p:cNvPr>
            <p:cNvPicPr/>
            <p:nvPr/>
          </p:nvPicPr>
          <p:blipFill>
            <a:blip r:embed="rId2" cstate="print"/>
            <a:stretch>
              <a:fillRect/>
            </a:stretch>
          </p:blipFill>
          <p:spPr>
            <a:xfrm>
              <a:off x="3364693" y="4202202"/>
              <a:ext cx="4444251" cy="2328673"/>
            </a:xfrm>
            <a:prstGeom prst="rect">
              <a:avLst/>
            </a:prstGeom>
          </p:spPr>
        </p:pic>
        <p:pic>
          <p:nvPicPr>
            <p:cNvPr id="5" name="object 7">
              <a:extLst>
                <a:ext uri="{FF2B5EF4-FFF2-40B4-BE49-F238E27FC236}">
                  <a16:creationId xmlns:a16="http://schemas.microsoft.com/office/drawing/2014/main" id="{140D5464-6294-FFF5-F261-0E4C0BFFBE36}"/>
                </a:ext>
              </a:extLst>
            </p:cNvPr>
            <p:cNvPicPr/>
            <p:nvPr/>
          </p:nvPicPr>
          <p:blipFill>
            <a:blip r:embed="rId3" cstate="print"/>
            <a:stretch>
              <a:fillRect/>
            </a:stretch>
          </p:blipFill>
          <p:spPr>
            <a:xfrm>
              <a:off x="4075130" y="3213958"/>
              <a:ext cx="3146579" cy="1361857"/>
            </a:xfrm>
            <a:prstGeom prst="rect">
              <a:avLst/>
            </a:prstGeom>
          </p:spPr>
        </p:pic>
        <p:sp>
          <p:nvSpPr>
            <p:cNvPr id="6" name="object 8">
              <a:extLst>
                <a:ext uri="{FF2B5EF4-FFF2-40B4-BE49-F238E27FC236}">
                  <a16:creationId xmlns:a16="http://schemas.microsoft.com/office/drawing/2014/main" id="{671DB1AA-E9BD-9118-CE24-5E79EF5D721F}"/>
                </a:ext>
              </a:extLst>
            </p:cNvPr>
            <p:cNvSpPr/>
            <p:nvPr/>
          </p:nvSpPr>
          <p:spPr>
            <a:xfrm>
              <a:off x="3147745" y="4314901"/>
              <a:ext cx="4857750" cy="244475"/>
            </a:xfrm>
            <a:custGeom>
              <a:avLst/>
              <a:gdLst/>
              <a:ahLst/>
              <a:cxnLst/>
              <a:rect l="l" t="t" r="r" b="b"/>
              <a:pathLst>
                <a:path w="4857750" h="244475">
                  <a:moveTo>
                    <a:pt x="2444737" y="134442"/>
                  </a:moveTo>
                  <a:lnTo>
                    <a:pt x="76263" y="50076"/>
                  </a:lnTo>
                  <a:lnTo>
                    <a:pt x="76276" y="49618"/>
                  </a:lnTo>
                  <a:lnTo>
                    <a:pt x="77508" y="15163"/>
                  </a:lnTo>
                  <a:lnTo>
                    <a:pt x="0" y="50533"/>
                  </a:lnTo>
                  <a:lnTo>
                    <a:pt x="74790" y="91325"/>
                  </a:lnTo>
                  <a:lnTo>
                    <a:pt x="76034" y="56413"/>
                  </a:lnTo>
                  <a:lnTo>
                    <a:pt x="2444508" y="140792"/>
                  </a:lnTo>
                  <a:lnTo>
                    <a:pt x="2444737" y="134442"/>
                  </a:lnTo>
                  <a:close/>
                </a:path>
                <a:path w="4857750" h="244475">
                  <a:moveTo>
                    <a:pt x="4857153" y="30314"/>
                  </a:moveTo>
                  <a:lnTo>
                    <a:pt x="4777537" y="0"/>
                  </a:lnTo>
                  <a:lnTo>
                    <a:pt x="4781016" y="34747"/>
                  </a:lnTo>
                  <a:lnTo>
                    <a:pt x="2753461" y="237718"/>
                  </a:lnTo>
                  <a:lnTo>
                    <a:pt x="2754084" y="244030"/>
                  </a:lnTo>
                  <a:lnTo>
                    <a:pt x="4781651" y="41071"/>
                  </a:lnTo>
                  <a:lnTo>
                    <a:pt x="4785131" y="75819"/>
                  </a:lnTo>
                  <a:lnTo>
                    <a:pt x="4852149" y="33489"/>
                  </a:lnTo>
                  <a:lnTo>
                    <a:pt x="4857153" y="30314"/>
                  </a:lnTo>
                  <a:close/>
                </a:path>
              </a:pathLst>
            </a:custGeom>
            <a:solidFill>
              <a:srgbClr val="BB457A"/>
            </a:solidFill>
          </p:spPr>
          <p:txBody>
            <a:bodyPr wrap="square" lIns="0" tIns="0" rIns="0" bIns="0" rtlCol="0"/>
            <a:lstStyle/>
            <a:p>
              <a:endParaRPr/>
            </a:p>
          </p:txBody>
        </p:sp>
      </p:grpSp>
      <p:sp>
        <p:nvSpPr>
          <p:cNvPr id="8" name="object 11">
            <a:extLst>
              <a:ext uri="{FF2B5EF4-FFF2-40B4-BE49-F238E27FC236}">
                <a16:creationId xmlns:a16="http://schemas.microsoft.com/office/drawing/2014/main" id="{FE30ACEA-77AE-E36B-E652-07D1AD43E5FF}"/>
              </a:ext>
            </a:extLst>
          </p:cNvPr>
          <p:cNvSpPr txBox="1"/>
          <p:nvPr/>
        </p:nvSpPr>
        <p:spPr>
          <a:xfrm>
            <a:off x="8465201" y="3764787"/>
            <a:ext cx="2840355" cy="2374111"/>
          </a:xfrm>
          <a:prstGeom prst="rect">
            <a:avLst/>
          </a:prstGeom>
        </p:spPr>
        <p:txBody>
          <a:bodyPr vert="horz" wrap="square" lIns="0" tIns="12700" rIns="0" bIns="0" rtlCol="0">
            <a:spAutoFit/>
          </a:bodyPr>
          <a:lstStyle/>
          <a:p>
            <a:pPr marL="43180">
              <a:lnSpc>
                <a:spcPct val="100000"/>
              </a:lnSpc>
              <a:spcBef>
                <a:spcPts val="100"/>
              </a:spcBef>
            </a:pPr>
            <a:r>
              <a:rPr sz="1800" b="1" spc="-5" dirty="0">
                <a:solidFill>
                  <a:srgbClr val="BB457A"/>
                </a:solidFill>
                <a:latin typeface="Malgun Gothic"/>
                <a:cs typeface="Malgun Gothic"/>
              </a:rPr>
              <a:t>870nm</a:t>
            </a:r>
            <a:endParaRPr sz="1800" dirty="0">
              <a:latin typeface="Malgun Gothic"/>
              <a:cs typeface="Malgun Gothic"/>
            </a:endParaRPr>
          </a:p>
          <a:p>
            <a:pPr marL="12700">
              <a:lnSpc>
                <a:spcPct val="100000"/>
              </a:lnSpc>
              <a:spcBef>
                <a:spcPts val="1170"/>
              </a:spcBef>
            </a:pPr>
            <a:r>
              <a:rPr sz="1300" b="1" spc="-5" dirty="0">
                <a:latin typeface="Malgun Gothic"/>
                <a:cs typeface="Malgun Gothic"/>
              </a:rPr>
              <a:t>870nm</a:t>
            </a:r>
            <a:r>
              <a:rPr lang="en-US" sz="1300" b="1" spc="-5" dirty="0">
                <a:latin typeface="Malgun Gothic"/>
                <a:cs typeface="Malgun Gothic"/>
              </a:rPr>
              <a:t> Increases </a:t>
            </a:r>
            <a:r>
              <a:rPr sz="1300" b="1" spc="-35" dirty="0">
                <a:latin typeface="Malgun Gothic"/>
                <a:cs typeface="Malgun Gothic"/>
              </a:rPr>
              <a:t>ATP</a:t>
            </a:r>
            <a:r>
              <a:rPr sz="1300" b="1" spc="-25" dirty="0">
                <a:latin typeface="Malgun Gothic"/>
                <a:cs typeface="Malgun Gothic"/>
              </a:rPr>
              <a:t> </a:t>
            </a:r>
            <a:r>
              <a:rPr lang="en-US" sz="1300" b="1" dirty="0">
                <a:latin typeface="Malgun Gothic"/>
                <a:cs typeface="Malgun Gothic"/>
              </a:rPr>
              <a:t>Production</a:t>
            </a:r>
          </a:p>
          <a:p>
            <a:pPr marL="12700" marR="5080">
              <a:lnSpc>
                <a:spcPct val="110000"/>
              </a:lnSpc>
              <a:spcBef>
                <a:spcPts val="525"/>
              </a:spcBef>
            </a:pPr>
            <a:r>
              <a:rPr lang="en-US" sz="1100" u="sng" dirty="0">
                <a:uFill>
                  <a:solidFill>
                    <a:srgbClr val="595959"/>
                  </a:solidFill>
                </a:uFill>
                <a:latin typeface="Malgun Gothic"/>
                <a:cs typeface="Malgun Gothic"/>
              </a:rPr>
              <a:t>The enzyme that determines how efficiently cells convert to ATP has the highest absorption rate at 870nm.
</a:t>
            </a:r>
            <a:r>
              <a:rPr lang="en-US" sz="1100" dirty="0">
                <a:uFill>
                  <a:solidFill>
                    <a:srgbClr val="595959"/>
                  </a:solidFill>
                </a:uFill>
                <a:latin typeface="Malgun Gothic"/>
                <a:cs typeface="Malgun Gothic"/>
              </a:rPr>
              <a:t>This means that regardless of the molecular state of the enzyme, accelerates the absorption process and increases cellular ATP production.
</a:t>
            </a:r>
            <a:endParaRPr sz="1100" dirty="0">
              <a:latin typeface="Malgun Gothic"/>
              <a:cs typeface="Malgun Gothic"/>
            </a:endParaRPr>
          </a:p>
        </p:txBody>
      </p:sp>
      <p:sp>
        <p:nvSpPr>
          <p:cNvPr id="10" name="Rectangle 9">
            <a:extLst>
              <a:ext uri="{FF2B5EF4-FFF2-40B4-BE49-F238E27FC236}">
                <a16:creationId xmlns:a16="http://schemas.microsoft.com/office/drawing/2014/main" id="{380B4FA1-C232-D34A-049E-B3C6DCD04E0B}"/>
              </a:ext>
            </a:extLst>
          </p:cNvPr>
          <p:cNvSpPr/>
          <p:nvPr/>
        </p:nvSpPr>
        <p:spPr>
          <a:xfrm>
            <a:off x="733742" y="3429000"/>
            <a:ext cx="2853312" cy="2664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solidFill>
                  <a:srgbClr val="CC3399"/>
                </a:solidFill>
                <a:latin typeface="Malgun Gothic" panose="020B0503020000020004" pitchFamily="34" charset="-127"/>
                <a:ea typeface="Malgun Gothic" panose="020B0503020000020004" pitchFamily="34" charset="-127"/>
              </a:rPr>
              <a:t>650nm</a:t>
            </a:r>
          </a:p>
          <a:p>
            <a:pPr algn="r"/>
            <a:endParaRPr lang="en-US" b="1" dirty="0">
              <a:solidFill>
                <a:srgbClr val="CC3399"/>
              </a:solidFill>
              <a:latin typeface="Malgun Gothic" panose="020B0503020000020004" pitchFamily="34" charset="-127"/>
              <a:ea typeface="Malgun Gothic" panose="020B0503020000020004" pitchFamily="34" charset="-127"/>
            </a:endParaRPr>
          </a:p>
          <a:p>
            <a:r>
              <a:rPr lang="en-US" sz="1200" b="1" dirty="0">
                <a:solidFill>
                  <a:schemeClr val="tx1"/>
                </a:solidFill>
                <a:latin typeface="Malgun Gothic" panose="020B0503020000020004" pitchFamily="34" charset="-127"/>
                <a:ea typeface="Malgun Gothic" panose="020B0503020000020004" pitchFamily="34" charset="-127"/>
              </a:rPr>
              <a:t>650nm Accelerates Surface Healing</a:t>
            </a:r>
          </a:p>
          <a:p>
            <a:endParaRPr lang="en-US" sz="1100" dirty="0">
              <a:solidFill>
                <a:schemeClr val="tx1"/>
              </a:solidFill>
              <a:latin typeface="Malgun Gothic" panose="020B0503020000020004" pitchFamily="34" charset="-127"/>
              <a:ea typeface="Malgun Gothic" panose="020B0503020000020004" pitchFamily="34" charset="-127"/>
            </a:endParaRPr>
          </a:p>
          <a:p>
            <a:r>
              <a:rPr lang="en-US" sz="1100" dirty="0">
                <a:solidFill>
                  <a:schemeClr val="tx1"/>
                </a:solidFill>
                <a:latin typeface="Malgun Gothic" panose="020B0503020000020004" pitchFamily="34" charset="-127"/>
                <a:ea typeface="Malgun Gothic" panose="020B0503020000020004" pitchFamily="34" charset="-127"/>
              </a:rPr>
              <a:t>If we irradiate 650nm, which is the wavelength at which melanin in our skin is well absorbed, large doses can be administered to the surface area.  Wavelengths inhibit bacteria and cells because it can promote growth.  Laser treatment has amazing results in wound healing and scar tissue control. </a:t>
            </a:r>
          </a:p>
        </p:txBody>
      </p:sp>
    </p:spTree>
    <p:extLst>
      <p:ext uri="{BB962C8B-B14F-4D97-AF65-F5344CB8AC3E}">
        <p14:creationId xmlns:p14="http://schemas.microsoft.com/office/powerpoint/2010/main" val="340791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6">
            <a:extLst>
              <a:ext uri="{FF2B5EF4-FFF2-40B4-BE49-F238E27FC236}">
                <a16:creationId xmlns:a16="http://schemas.microsoft.com/office/drawing/2014/main" id="{EFE39207-E9DB-A4FD-D9F3-0527BE7852A9}"/>
              </a:ext>
            </a:extLst>
          </p:cNvPr>
          <p:cNvSpPr txBox="1"/>
          <p:nvPr/>
        </p:nvSpPr>
        <p:spPr>
          <a:xfrm>
            <a:off x="3614042" y="605325"/>
            <a:ext cx="5315198" cy="320601"/>
          </a:xfrm>
          <a:prstGeom prst="rect">
            <a:avLst/>
          </a:prstGeom>
        </p:spPr>
        <p:txBody>
          <a:bodyPr vert="horz" wrap="square" lIns="0" tIns="12700" rIns="0" bIns="0" rtlCol="0">
            <a:spAutoFit/>
          </a:bodyPr>
          <a:lstStyle/>
          <a:p>
            <a:pPr marL="12700" algn="ctr">
              <a:lnSpc>
                <a:spcPct val="100000"/>
              </a:lnSpc>
              <a:spcBef>
                <a:spcPts val="100"/>
              </a:spcBef>
            </a:pPr>
            <a:r>
              <a:rPr lang="en-US" sz="2000" b="1" dirty="0">
                <a:solidFill>
                  <a:srgbClr val="262626"/>
                </a:solidFill>
                <a:latin typeface="Malgun Gothic"/>
                <a:cs typeface="Malgun Gothic"/>
              </a:rPr>
              <a:t>Principles of Inflammation Treatment</a:t>
            </a:r>
            <a:endParaRPr sz="2000" dirty="0">
              <a:latin typeface="Malgun Gothic"/>
              <a:cs typeface="Malgun Gothic"/>
            </a:endParaRPr>
          </a:p>
        </p:txBody>
      </p:sp>
      <p:sp>
        <p:nvSpPr>
          <p:cNvPr id="3" name="object 27">
            <a:extLst>
              <a:ext uri="{FF2B5EF4-FFF2-40B4-BE49-F238E27FC236}">
                <a16:creationId xmlns:a16="http://schemas.microsoft.com/office/drawing/2014/main" id="{DAA7AD5F-D3CF-C2BE-C517-4FDC901DF85D}"/>
              </a:ext>
            </a:extLst>
          </p:cNvPr>
          <p:cNvSpPr txBox="1"/>
          <p:nvPr/>
        </p:nvSpPr>
        <p:spPr>
          <a:xfrm>
            <a:off x="1162735" y="1674367"/>
            <a:ext cx="1902460" cy="505267"/>
          </a:xfrm>
          <a:prstGeom prst="rect">
            <a:avLst/>
          </a:prstGeom>
        </p:spPr>
        <p:txBody>
          <a:bodyPr vert="horz" wrap="square" lIns="0" tIns="12700" rIns="0" bIns="0" rtlCol="0">
            <a:spAutoFit/>
          </a:bodyPr>
          <a:lstStyle/>
          <a:p>
            <a:pPr marL="12700" algn="ctr">
              <a:lnSpc>
                <a:spcPct val="100000"/>
              </a:lnSpc>
              <a:spcBef>
                <a:spcPts val="100"/>
              </a:spcBef>
            </a:pPr>
            <a:r>
              <a:rPr lang="en-US" sz="1600" b="1" dirty="0">
                <a:solidFill>
                  <a:srgbClr val="595959"/>
                </a:solidFill>
                <a:latin typeface="Malgun Gothic"/>
                <a:cs typeface="Malgun Gothic"/>
              </a:rPr>
              <a:t>Occurrence of inflammation</a:t>
            </a:r>
            <a:endParaRPr sz="1600" dirty="0">
              <a:latin typeface="Malgun Gothic"/>
              <a:cs typeface="Malgun Gothic"/>
            </a:endParaRPr>
          </a:p>
        </p:txBody>
      </p:sp>
      <p:sp>
        <p:nvSpPr>
          <p:cNvPr id="5" name="object 36">
            <a:extLst>
              <a:ext uri="{FF2B5EF4-FFF2-40B4-BE49-F238E27FC236}">
                <a16:creationId xmlns:a16="http://schemas.microsoft.com/office/drawing/2014/main" id="{F5CDC586-D8CF-7F9F-A31E-0AD7B13DDABE}"/>
              </a:ext>
            </a:extLst>
          </p:cNvPr>
          <p:cNvSpPr txBox="1"/>
          <p:nvPr/>
        </p:nvSpPr>
        <p:spPr>
          <a:xfrm>
            <a:off x="4536326" y="1680636"/>
            <a:ext cx="3470630" cy="1979388"/>
          </a:xfrm>
          <a:prstGeom prst="rect">
            <a:avLst/>
          </a:prstGeom>
        </p:spPr>
        <p:txBody>
          <a:bodyPr vert="horz" wrap="square" lIns="0" tIns="108585" rIns="0" bIns="0" rtlCol="0">
            <a:spAutoFit/>
          </a:bodyPr>
          <a:lstStyle/>
          <a:p>
            <a:pPr algn="ctr">
              <a:lnSpc>
                <a:spcPct val="100000"/>
              </a:lnSpc>
              <a:spcBef>
                <a:spcPts val="855"/>
              </a:spcBef>
            </a:pPr>
            <a:r>
              <a:rPr lang="en-US" sz="1500" b="1" dirty="0">
                <a:solidFill>
                  <a:srgbClr val="595959"/>
                </a:solidFill>
                <a:latin typeface="Malgun Gothic"/>
                <a:cs typeface="Malgun Gothic"/>
              </a:rPr>
              <a:t>If you are caught off guard, you can suffer for the rest of your life with…
</a:t>
            </a:r>
            <a:r>
              <a:rPr lang="en-US" sz="2800" b="1" dirty="0">
                <a:solidFill>
                  <a:srgbClr val="595959"/>
                </a:solidFill>
                <a:latin typeface="Malgun Gothic"/>
                <a:cs typeface="Malgun Gothic"/>
              </a:rPr>
              <a:t>Chronic Inflammation Management</a:t>
            </a:r>
            <a:endParaRPr sz="2800" dirty="0">
              <a:latin typeface="Malgun Gothic"/>
              <a:cs typeface="Malgun Gothic"/>
            </a:endParaRPr>
          </a:p>
        </p:txBody>
      </p:sp>
      <p:grpSp>
        <p:nvGrpSpPr>
          <p:cNvPr id="6" name="object 21">
            <a:extLst>
              <a:ext uri="{FF2B5EF4-FFF2-40B4-BE49-F238E27FC236}">
                <a16:creationId xmlns:a16="http://schemas.microsoft.com/office/drawing/2014/main" id="{A0B33A4D-26F9-253F-6F3E-EF1D10C0C341}"/>
              </a:ext>
            </a:extLst>
          </p:cNvPr>
          <p:cNvGrpSpPr/>
          <p:nvPr/>
        </p:nvGrpSpPr>
        <p:grpSpPr>
          <a:xfrm>
            <a:off x="3496523" y="3612621"/>
            <a:ext cx="5329555" cy="1814830"/>
            <a:chOff x="3420432" y="3659705"/>
            <a:chExt cx="5329555" cy="1814830"/>
          </a:xfrm>
        </p:grpSpPr>
        <p:sp>
          <p:nvSpPr>
            <p:cNvPr id="7" name="object 22">
              <a:extLst>
                <a:ext uri="{FF2B5EF4-FFF2-40B4-BE49-F238E27FC236}">
                  <a16:creationId xmlns:a16="http://schemas.microsoft.com/office/drawing/2014/main" id="{82C979D9-77C3-83E8-26F7-A066205C3C2B}"/>
                </a:ext>
              </a:extLst>
            </p:cNvPr>
            <p:cNvSpPr/>
            <p:nvPr/>
          </p:nvSpPr>
          <p:spPr>
            <a:xfrm>
              <a:off x="4303776" y="4181856"/>
              <a:ext cx="4446270" cy="1243965"/>
            </a:xfrm>
            <a:custGeom>
              <a:avLst/>
              <a:gdLst/>
              <a:ahLst/>
              <a:cxnLst/>
              <a:rect l="l" t="t" r="r" b="b"/>
              <a:pathLst>
                <a:path w="4446270" h="1243964">
                  <a:moveTo>
                    <a:pt x="3824140" y="0"/>
                  </a:moveTo>
                  <a:lnTo>
                    <a:pt x="3824140" y="310894"/>
                  </a:lnTo>
                  <a:lnTo>
                    <a:pt x="0" y="310894"/>
                  </a:lnTo>
                  <a:lnTo>
                    <a:pt x="0" y="932689"/>
                  </a:lnTo>
                  <a:lnTo>
                    <a:pt x="3824140" y="932689"/>
                  </a:lnTo>
                  <a:lnTo>
                    <a:pt x="3824140" y="1243584"/>
                  </a:lnTo>
                  <a:lnTo>
                    <a:pt x="4445927" y="621794"/>
                  </a:lnTo>
                  <a:lnTo>
                    <a:pt x="3824140" y="0"/>
                  </a:lnTo>
                  <a:close/>
                </a:path>
              </a:pathLst>
            </a:custGeom>
            <a:solidFill>
              <a:srgbClr val="A5A5A5">
                <a:alpha val="50199"/>
              </a:srgbClr>
            </a:solidFill>
          </p:spPr>
          <p:txBody>
            <a:bodyPr wrap="square" lIns="0" tIns="0" rIns="0" bIns="0" rtlCol="0"/>
            <a:lstStyle/>
            <a:p>
              <a:endParaRPr/>
            </a:p>
          </p:txBody>
        </p:sp>
        <p:pic>
          <p:nvPicPr>
            <p:cNvPr id="8" name="object 23">
              <a:extLst>
                <a:ext uri="{FF2B5EF4-FFF2-40B4-BE49-F238E27FC236}">
                  <a16:creationId xmlns:a16="http://schemas.microsoft.com/office/drawing/2014/main" id="{B58DF573-CD6B-9DAA-7BC3-2871EA3554C6}"/>
                </a:ext>
              </a:extLst>
            </p:cNvPr>
            <p:cNvPicPr/>
            <p:nvPr/>
          </p:nvPicPr>
          <p:blipFill>
            <a:blip r:embed="rId2" cstate="print"/>
            <a:stretch>
              <a:fillRect/>
            </a:stretch>
          </p:blipFill>
          <p:spPr>
            <a:xfrm>
              <a:off x="3420432" y="3659705"/>
              <a:ext cx="4066979" cy="1814501"/>
            </a:xfrm>
            <a:prstGeom prst="rect">
              <a:avLst/>
            </a:prstGeom>
          </p:spPr>
        </p:pic>
      </p:grpSp>
      <p:sp>
        <p:nvSpPr>
          <p:cNvPr id="9" name="object 35">
            <a:extLst>
              <a:ext uri="{FF2B5EF4-FFF2-40B4-BE49-F238E27FC236}">
                <a16:creationId xmlns:a16="http://schemas.microsoft.com/office/drawing/2014/main" id="{8C39999A-1F56-0EA5-C088-F7F1B5C60F95}"/>
              </a:ext>
            </a:extLst>
          </p:cNvPr>
          <p:cNvSpPr txBox="1"/>
          <p:nvPr/>
        </p:nvSpPr>
        <p:spPr>
          <a:xfrm>
            <a:off x="9314271" y="1674367"/>
            <a:ext cx="1680366" cy="505267"/>
          </a:xfrm>
          <a:prstGeom prst="rect">
            <a:avLst/>
          </a:prstGeom>
        </p:spPr>
        <p:txBody>
          <a:bodyPr vert="horz" wrap="square" lIns="0" tIns="12700" rIns="0" bIns="0" rtlCol="0">
            <a:spAutoFit/>
          </a:bodyPr>
          <a:lstStyle/>
          <a:p>
            <a:pPr marL="12700" algn="ctr">
              <a:lnSpc>
                <a:spcPct val="100000"/>
              </a:lnSpc>
              <a:spcBef>
                <a:spcPts val="100"/>
              </a:spcBef>
            </a:pPr>
            <a:r>
              <a:rPr lang="en-US" sz="1600" b="1" dirty="0">
                <a:solidFill>
                  <a:srgbClr val="2F5597"/>
                </a:solidFill>
                <a:latin typeface="Malgun Gothic"/>
                <a:cs typeface="Malgun Gothic"/>
              </a:rPr>
              <a:t>Treatment of inflammation</a:t>
            </a:r>
            <a:endParaRPr sz="1600" dirty="0">
              <a:latin typeface="Malgun Gothic"/>
              <a:cs typeface="Malgun Gothic"/>
            </a:endParaRPr>
          </a:p>
        </p:txBody>
      </p:sp>
      <p:grpSp>
        <p:nvGrpSpPr>
          <p:cNvPr id="10" name="object 3">
            <a:extLst>
              <a:ext uri="{FF2B5EF4-FFF2-40B4-BE49-F238E27FC236}">
                <a16:creationId xmlns:a16="http://schemas.microsoft.com/office/drawing/2014/main" id="{B3F136BD-158A-A858-FA63-D068E8B10050}"/>
              </a:ext>
            </a:extLst>
          </p:cNvPr>
          <p:cNvGrpSpPr/>
          <p:nvPr/>
        </p:nvGrpSpPr>
        <p:grpSpPr>
          <a:xfrm>
            <a:off x="9012808" y="2301113"/>
            <a:ext cx="2329180" cy="512445"/>
            <a:chOff x="9012808" y="2301113"/>
            <a:chExt cx="2329180" cy="512445"/>
          </a:xfrm>
        </p:grpSpPr>
        <p:pic>
          <p:nvPicPr>
            <p:cNvPr id="11" name="object 4">
              <a:extLst>
                <a:ext uri="{FF2B5EF4-FFF2-40B4-BE49-F238E27FC236}">
                  <a16:creationId xmlns:a16="http://schemas.microsoft.com/office/drawing/2014/main" id="{6F51BA28-43BB-7AD1-0A47-FA6C85EF8235}"/>
                </a:ext>
              </a:extLst>
            </p:cNvPr>
            <p:cNvPicPr/>
            <p:nvPr/>
          </p:nvPicPr>
          <p:blipFill>
            <a:blip r:embed="rId3" cstate="print"/>
            <a:stretch>
              <a:fillRect/>
            </a:stretch>
          </p:blipFill>
          <p:spPr>
            <a:xfrm>
              <a:off x="9015984" y="2304288"/>
              <a:ext cx="2322576" cy="505968"/>
            </a:xfrm>
            <a:prstGeom prst="rect">
              <a:avLst/>
            </a:prstGeom>
          </p:spPr>
        </p:pic>
        <p:sp>
          <p:nvSpPr>
            <p:cNvPr id="12" name="object 5">
              <a:extLst>
                <a:ext uri="{FF2B5EF4-FFF2-40B4-BE49-F238E27FC236}">
                  <a16:creationId xmlns:a16="http://schemas.microsoft.com/office/drawing/2014/main" id="{08DEC229-4B3A-EC42-5D64-A569C0F228B7}"/>
                </a:ext>
              </a:extLst>
            </p:cNvPr>
            <p:cNvSpPr/>
            <p:nvPr/>
          </p:nvSpPr>
          <p:spPr>
            <a:xfrm>
              <a:off x="9015983" y="2304288"/>
              <a:ext cx="2322830" cy="506095"/>
            </a:xfrm>
            <a:custGeom>
              <a:avLst/>
              <a:gdLst/>
              <a:ahLst/>
              <a:cxnLst/>
              <a:rect l="l" t="t" r="r" b="b"/>
              <a:pathLst>
                <a:path w="2322829" h="506094">
                  <a:moveTo>
                    <a:pt x="0" y="84330"/>
                  </a:moveTo>
                  <a:lnTo>
                    <a:pt x="6627" y="51505"/>
                  </a:lnTo>
                  <a:lnTo>
                    <a:pt x="24699" y="24699"/>
                  </a:lnTo>
                  <a:lnTo>
                    <a:pt x="51505" y="6627"/>
                  </a:lnTo>
                  <a:lnTo>
                    <a:pt x="84330" y="0"/>
                  </a:lnTo>
                  <a:lnTo>
                    <a:pt x="2238245" y="0"/>
                  </a:lnTo>
                  <a:lnTo>
                    <a:pt x="2271070" y="6627"/>
                  </a:lnTo>
                  <a:lnTo>
                    <a:pt x="2297876" y="24699"/>
                  </a:lnTo>
                  <a:lnTo>
                    <a:pt x="2315948" y="51505"/>
                  </a:lnTo>
                  <a:lnTo>
                    <a:pt x="2322576" y="84330"/>
                  </a:lnTo>
                  <a:lnTo>
                    <a:pt x="2322576" y="421637"/>
                  </a:lnTo>
                  <a:lnTo>
                    <a:pt x="2315948" y="454462"/>
                  </a:lnTo>
                  <a:lnTo>
                    <a:pt x="2297876" y="481268"/>
                  </a:lnTo>
                  <a:lnTo>
                    <a:pt x="2271070" y="499340"/>
                  </a:lnTo>
                  <a:lnTo>
                    <a:pt x="2238245" y="505968"/>
                  </a:lnTo>
                  <a:lnTo>
                    <a:pt x="84330" y="505968"/>
                  </a:lnTo>
                  <a:lnTo>
                    <a:pt x="51505" y="499340"/>
                  </a:lnTo>
                  <a:lnTo>
                    <a:pt x="24699" y="481268"/>
                  </a:lnTo>
                  <a:lnTo>
                    <a:pt x="6627" y="454462"/>
                  </a:lnTo>
                  <a:lnTo>
                    <a:pt x="0" y="421637"/>
                  </a:lnTo>
                  <a:lnTo>
                    <a:pt x="0" y="84330"/>
                  </a:lnTo>
                  <a:close/>
                </a:path>
              </a:pathLst>
            </a:custGeom>
            <a:ln w="6350">
              <a:solidFill>
                <a:srgbClr val="4472C4"/>
              </a:solidFill>
            </a:ln>
          </p:spPr>
          <p:txBody>
            <a:bodyPr wrap="square" lIns="0" tIns="0" rIns="0" bIns="0" rtlCol="0"/>
            <a:lstStyle/>
            <a:p>
              <a:endParaRPr/>
            </a:p>
          </p:txBody>
        </p:sp>
      </p:grpSp>
      <p:grpSp>
        <p:nvGrpSpPr>
          <p:cNvPr id="13" name="object 3">
            <a:extLst>
              <a:ext uri="{FF2B5EF4-FFF2-40B4-BE49-F238E27FC236}">
                <a16:creationId xmlns:a16="http://schemas.microsoft.com/office/drawing/2014/main" id="{036A053F-E174-C15E-906E-AD6D42DCD08D}"/>
              </a:ext>
            </a:extLst>
          </p:cNvPr>
          <p:cNvGrpSpPr/>
          <p:nvPr/>
        </p:nvGrpSpPr>
        <p:grpSpPr>
          <a:xfrm>
            <a:off x="9012682" y="2832606"/>
            <a:ext cx="2329180" cy="512445"/>
            <a:chOff x="9012808" y="2301113"/>
            <a:chExt cx="2329180" cy="512445"/>
          </a:xfrm>
        </p:grpSpPr>
        <p:pic>
          <p:nvPicPr>
            <p:cNvPr id="14" name="object 4">
              <a:extLst>
                <a:ext uri="{FF2B5EF4-FFF2-40B4-BE49-F238E27FC236}">
                  <a16:creationId xmlns:a16="http://schemas.microsoft.com/office/drawing/2014/main" id="{779F4267-570F-435A-7BC4-9C2EA603F08D}"/>
                </a:ext>
              </a:extLst>
            </p:cNvPr>
            <p:cNvPicPr/>
            <p:nvPr/>
          </p:nvPicPr>
          <p:blipFill>
            <a:blip r:embed="rId3" cstate="print"/>
            <a:stretch>
              <a:fillRect/>
            </a:stretch>
          </p:blipFill>
          <p:spPr>
            <a:xfrm>
              <a:off x="9015984" y="2304288"/>
              <a:ext cx="2322576" cy="505968"/>
            </a:xfrm>
            <a:prstGeom prst="rect">
              <a:avLst/>
            </a:prstGeom>
          </p:spPr>
        </p:pic>
        <p:sp>
          <p:nvSpPr>
            <p:cNvPr id="15" name="object 5">
              <a:extLst>
                <a:ext uri="{FF2B5EF4-FFF2-40B4-BE49-F238E27FC236}">
                  <a16:creationId xmlns:a16="http://schemas.microsoft.com/office/drawing/2014/main" id="{D1E055B2-34F5-68BF-DE08-414D6714BC2C}"/>
                </a:ext>
              </a:extLst>
            </p:cNvPr>
            <p:cNvSpPr/>
            <p:nvPr/>
          </p:nvSpPr>
          <p:spPr>
            <a:xfrm>
              <a:off x="9015983" y="2304288"/>
              <a:ext cx="2322830" cy="506095"/>
            </a:xfrm>
            <a:custGeom>
              <a:avLst/>
              <a:gdLst/>
              <a:ahLst/>
              <a:cxnLst/>
              <a:rect l="l" t="t" r="r" b="b"/>
              <a:pathLst>
                <a:path w="2322829" h="506094">
                  <a:moveTo>
                    <a:pt x="0" y="84330"/>
                  </a:moveTo>
                  <a:lnTo>
                    <a:pt x="6627" y="51505"/>
                  </a:lnTo>
                  <a:lnTo>
                    <a:pt x="24699" y="24699"/>
                  </a:lnTo>
                  <a:lnTo>
                    <a:pt x="51505" y="6627"/>
                  </a:lnTo>
                  <a:lnTo>
                    <a:pt x="84330" y="0"/>
                  </a:lnTo>
                  <a:lnTo>
                    <a:pt x="2238245" y="0"/>
                  </a:lnTo>
                  <a:lnTo>
                    <a:pt x="2271070" y="6627"/>
                  </a:lnTo>
                  <a:lnTo>
                    <a:pt x="2297876" y="24699"/>
                  </a:lnTo>
                  <a:lnTo>
                    <a:pt x="2315948" y="51505"/>
                  </a:lnTo>
                  <a:lnTo>
                    <a:pt x="2322576" y="84330"/>
                  </a:lnTo>
                  <a:lnTo>
                    <a:pt x="2322576" y="421637"/>
                  </a:lnTo>
                  <a:lnTo>
                    <a:pt x="2315948" y="454462"/>
                  </a:lnTo>
                  <a:lnTo>
                    <a:pt x="2297876" y="481268"/>
                  </a:lnTo>
                  <a:lnTo>
                    <a:pt x="2271070" y="499340"/>
                  </a:lnTo>
                  <a:lnTo>
                    <a:pt x="2238245" y="505968"/>
                  </a:lnTo>
                  <a:lnTo>
                    <a:pt x="84330" y="505968"/>
                  </a:lnTo>
                  <a:lnTo>
                    <a:pt x="51505" y="499340"/>
                  </a:lnTo>
                  <a:lnTo>
                    <a:pt x="24699" y="481268"/>
                  </a:lnTo>
                  <a:lnTo>
                    <a:pt x="6627" y="454462"/>
                  </a:lnTo>
                  <a:lnTo>
                    <a:pt x="0" y="421637"/>
                  </a:lnTo>
                  <a:lnTo>
                    <a:pt x="0" y="84330"/>
                  </a:lnTo>
                  <a:close/>
                </a:path>
              </a:pathLst>
            </a:custGeom>
            <a:ln w="6350">
              <a:solidFill>
                <a:srgbClr val="4472C4"/>
              </a:solidFill>
            </a:ln>
          </p:spPr>
          <p:txBody>
            <a:bodyPr wrap="square" lIns="0" tIns="0" rIns="0" bIns="0" rtlCol="0"/>
            <a:lstStyle/>
            <a:p>
              <a:endParaRPr/>
            </a:p>
          </p:txBody>
        </p:sp>
      </p:grpSp>
      <p:grpSp>
        <p:nvGrpSpPr>
          <p:cNvPr id="16" name="object 3">
            <a:extLst>
              <a:ext uri="{FF2B5EF4-FFF2-40B4-BE49-F238E27FC236}">
                <a16:creationId xmlns:a16="http://schemas.microsoft.com/office/drawing/2014/main" id="{5ECC12D6-F18E-D99D-943E-E377CF1B3463}"/>
              </a:ext>
            </a:extLst>
          </p:cNvPr>
          <p:cNvGrpSpPr/>
          <p:nvPr/>
        </p:nvGrpSpPr>
        <p:grpSpPr>
          <a:xfrm>
            <a:off x="9015857" y="3382941"/>
            <a:ext cx="2329180" cy="512445"/>
            <a:chOff x="9012808" y="2301113"/>
            <a:chExt cx="2329180" cy="512445"/>
          </a:xfrm>
        </p:grpSpPr>
        <p:pic>
          <p:nvPicPr>
            <p:cNvPr id="17" name="object 4">
              <a:extLst>
                <a:ext uri="{FF2B5EF4-FFF2-40B4-BE49-F238E27FC236}">
                  <a16:creationId xmlns:a16="http://schemas.microsoft.com/office/drawing/2014/main" id="{B6F1BC2E-37D4-98E2-852F-066F8404CE3C}"/>
                </a:ext>
              </a:extLst>
            </p:cNvPr>
            <p:cNvPicPr/>
            <p:nvPr/>
          </p:nvPicPr>
          <p:blipFill>
            <a:blip r:embed="rId3" cstate="print"/>
            <a:stretch>
              <a:fillRect/>
            </a:stretch>
          </p:blipFill>
          <p:spPr>
            <a:xfrm>
              <a:off x="9015984" y="2304288"/>
              <a:ext cx="2322576" cy="505968"/>
            </a:xfrm>
            <a:prstGeom prst="rect">
              <a:avLst/>
            </a:prstGeom>
          </p:spPr>
        </p:pic>
        <p:sp>
          <p:nvSpPr>
            <p:cNvPr id="18" name="object 5">
              <a:extLst>
                <a:ext uri="{FF2B5EF4-FFF2-40B4-BE49-F238E27FC236}">
                  <a16:creationId xmlns:a16="http://schemas.microsoft.com/office/drawing/2014/main" id="{CB96CA74-1990-B86D-7743-B9E2030632B4}"/>
                </a:ext>
              </a:extLst>
            </p:cNvPr>
            <p:cNvSpPr/>
            <p:nvPr/>
          </p:nvSpPr>
          <p:spPr>
            <a:xfrm>
              <a:off x="9015983" y="2304288"/>
              <a:ext cx="2322830" cy="506095"/>
            </a:xfrm>
            <a:custGeom>
              <a:avLst/>
              <a:gdLst/>
              <a:ahLst/>
              <a:cxnLst/>
              <a:rect l="l" t="t" r="r" b="b"/>
              <a:pathLst>
                <a:path w="2322829" h="506094">
                  <a:moveTo>
                    <a:pt x="0" y="84330"/>
                  </a:moveTo>
                  <a:lnTo>
                    <a:pt x="6627" y="51505"/>
                  </a:lnTo>
                  <a:lnTo>
                    <a:pt x="24699" y="24699"/>
                  </a:lnTo>
                  <a:lnTo>
                    <a:pt x="51505" y="6627"/>
                  </a:lnTo>
                  <a:lnTo>
                    <a:pt x="84330" y="0"/>
                  </a:lnTo>
                  <a:lnTo>
                    <a:pt x="2238245" y="0"/>
                  </a:lnTo>
                  <a:lnTo>
                    <a:pt x="2271070" y="6627"/>
                  </a:lnTo>
                  <a:lnTo>
                    <a:pt x="2297876" y="24699"/>
                  </a:lnTo>
                  <a:lnTo>
                    <a:pt x="2315948" y="51505"/>
                  </a:lnTo>
                  <a:lnTo>
                    <a:pt x="2322576" y="84330"/>
                  </a:lnTo>
                  <a:lnTo>
                    <a:pt x="2322576" y="421637"/>
                  </a:lnTo>
                  <a:lnTo>
                    <a:pt x="2315948" y="454462"/>
                  </a:lnTo>
                  <a:lnTo>
                    <a:pt x="2297876" y="481268"/>
                  </a:lnTo>
                  <a:lnTo>
                    <a:pt x="2271070" y="499340"/>
                  </a:lnTo>
                  <a:lnTo>
                    <a:pt x="2238245" y="505968"/>
                  </a:lnTo>
                  <a:lnTo>
                    <a:pt x="84330" y="505968"/>
                  </a:lnTo>
                  <a:lnTo>
                    <a:pt x="51505" y="499340"/>
                  </a:lnTo>
                  <a:lnTo>
                    <a:pt x="24699" y="481268"/>
                  </a:lnTo>
                  <a:lnTo>
                    <a:pt x="6627" y="454462"/>
                  </a:lnTo>
                  <a:lnTo>
                    <a:pt x="0" y="421637"/>
                  </a:lnTo>
                  <a:lnTo>
                    <a:pt x="0" y="84330"/>
                  </a:lnTo>
                  <a:close/>
                </a:path>
              </a:pathLst>
            </a:custGeom>
            <a:ln w="6350">
              <a:solidFill>
                <a:srgbClr val="4472C4"/>
              </a:solidFill>
            </a:ln>
          </p:spPr>
          <p:txBody>
            <a:bodyPr wrap="square" lIns="0" tIns="0" rIns="0" bIns="0" rtlCol="0"/>
            <a:lstStyle/>
            <a:p>
              <a:endParaRPr/>
            </a:p>
          </p:txBody>
        </p:sp>
      </p:grpSp>
      <p:grpSp>
        <p:nvGrpSpPr>
          <p:cNvPr id="19" name="object 3">
            <a:extLst>
              <a:ext uri="{FF2B5EF4-FFF2-40B4-BE49-F238E27FC236}">
                <a16:creationId xmlns:a16="http://schemas.microsoft.com/office/drawing/2014/main" id="{FC881961-6C90-F6B1-4CE1-C1544549EF85}"/>
              </a:ext>
            </a:extLst>
          </p:cNvPr>
          <p:cNvGrpSpPr/>
          <p:nvPr/>
        </p:nvGrpSpPr>
        <p:grpSpPr>
          <a:xfrm>
            <a:off x="9015857" y="3936324"/>
            <a:ext cx="2329180" cy="512445"/>
            <a:chOff x="9012808" y="2301113"/>
            <a:chExt cx="2329180" cy="512445"/>
          </a:xfrm>
        </p:grpSpPr>
        <p:pic>
          <p:nvPicPr>
            <p:cNvPr id="20" name="object 4">
              <a:extLst>
                <a:ext uri="{FF2B5EF4-FFF2-40B4-BE49-F238E27FC236}">
                  <a16:creationId xmlns:a16="http://schemas.microsoft.com/office/drawing/2014/main" id="{1E2CC330-AF22-89AE-FB18-A0240415564C}"/>
                </a:ext>
              </a:extLst>
            </p:cNvPr>
            <p:cNvPicPr/>
            <p:nvPr/>
          </p:nvPicPr>
          <p:blipFill>
            <a:blip r:embed="rId3" cstate="print"/>
            <a:stretch>
              <a:fillRect/>
            </a:stretch>
          </p:blipFill>
          <p:spPr>
            <a:xfrm>
              <a:off x="9015984" y="2304288"/>
              <a:ext cx="2322576" cy="505968"/>
            </a:xfrm>
            <a:prstGeom prst="rect">
              <a:avLst/>
            </a:prstGeom>
          </p:spPr>
        </p:pic>
        <p:sp>
          <p:nvSpPr>
            <p:cNvPr id="21" name="object 5">
              <a:extLst>
                <a:ext uri="{FF2B5EF4-FFF2-40B4-BE49-F238E27FC236}">
                  <a16:creationId xmlns:a16="http://schemas.microsoft.com/office/drawing/2014/main" id="{743448C9-58E1-5286-BC27-F23C138E0BE8}"/>
                </a:ext>
              </a:extLst>
            </p:cNvPr>
            <p:cNvSpPr/>
            <p:nvPr/>
          </p:nvSpPr>
          <p:spPr>
            <a:xfrm>
              <a:off x="9015983" y="2304288"/>
              <a:ext cx="2322830" cy="506095"/>
            </a:xfrm>
            <a:custGeom>
              <a:avLst/>
              <a:gdLst/>
              <a:ahLst/>
              <a:cxnLst/>
              <a:rect l="l" t="t" r="r" b="b"/>
              <a:pathLst>
                <a:path w="2322829" h="506094">
                  <a:moveTo>
                    <a:pt x="0" y="84330"/>
                  </a:moveTo>
                  <a:lnTo>
                    <a:pt x="6627" y="51505"/>
                  </a:lnTo>
                  <a:lnTo>
                    <a:pt x="24699" y="24699"/>
                  </a:lnTo>
                  <a:lnTo>
                    <a:pt x="51505" y="6627"/>
                  </a:lnTo>
                  <a:lnTo>
                    <a:pt x="84330" y="0"/>
                  </a:lnTo>
                  <a:lnTo>
                    <a:pt x="2238245" y="0"/>
                  </a:lnTo>
                  <a:lnTo>
                    <a:pt x="2271070" y="6627"/>
                  </a:lnTo>
                  <a:lnTo>
                    <a:pt x="2297876" y="24699"/>
                  </a:lnTo>
                  <a:lnTo>
                    <a:pt x="2315948" y="51505"/>
                  </a:lnTo>
                  <a:lnTo>
                    <a:pt x="2322576" y="84330"/>
                  </a:lnTo>
                  <a:lnTo>
                    <a:pt x="2322576" y="421637"/>
                  </a:lnTo>
                  <a:lnTo>
                    <a:pt x="2315948" y="454462"/>
                  </a:lnTo>
                  <a:lnTo>
                    <a:pt x="2297876" y="481268"/>
                  </a:lnTo>
                  <a:lnTo>
                    <a:pt x="2271070" y="499340"/>
                  </a:lnTo>
                  <a:lnTo>
                    <a:pt x="2238245" y="505968"/>
                  </a:lnTo>
                  <a:lnTo>
                    <a:pt x="84330" y="505968"/>
                  </a:lnTo>
                  <a:lnTo>
                    <a:pt x="51505" y="499340"/>
                  </a:lnTo>
                  <a:lnTo>
                    <a:pt x="24699" y="481268"/>
                  </a:lnTo>
                  <a:lnTo>
                    <a:pt x="6627" y="454462"/>
                  </a:lnTo>
                  <a:lnTo>
                    <a:pt x="0" y="421637"/>
                  </a:lnTo>
                  <a:lnTo>
                    <a:pt x="0" y="84330"/>
                  </a:lnTo>
                  <a:close/>
                </a:path>
              </a:pathLst>
            </a:custGeom>
            <a:ln w="6350">
              <a:solidFill>
                <a:srgbClr val="4472C4"/>
              </a:solidFill>
            </a:ln>
          </p:spPr>
          <p:txBody>
            <a:bodyPr wrap="square" lIns="0" tIns="0" rIns="0" bIns="0" rtlCol="0"/>
            <a:lstStyle/>
            <a:p>
              <a:endParaRPr/>
            </a:p>
          </p:txBody>
        </p:sp>
      </p:grpSp>
      <p:grpSp>
        <p:nvGrpSpPr>
          <p:cNvPr id="22" name="object 3">
            <a:extLst>
              <a:ext uri="{FF2B5EF4-FFF2-40B4-BE49-F238E27FC236}">
                <a16:creationId xmlns:a16="http://schemas.microsoft.com/office/drawing/2014/main" id="{89858749-6967-44C9-DB56-CC10A8B5FC25}"/>
              </a:ext>
            </a:extLst>
          </p:cNvPr>
          <p:cNvGrpSpPr/>
          <p:nvPr/>
        </p:nvGrpSpPr>
        <p:grpSpPr>
          <a:xfrm>
            <a:off x="9015857" y="5037664"/>
            <a:ext cx="2329180" cy="512445"/>
            <a:chOff x="9012808" y="2301113"/>
            <a:chExt cx="2329180" cy="512445"/>
          </a:xfrm>
        </p:grpSpPr>
        <p:pic>
          <p:nvPicPr>
            <p:cNvPr id="23" name="object 4">
              <a:extLst>
                <a:ext uri="{FF2B5EF4-FFF2-40B4-BE49-F238E27FC236}">
                  <a16:creationId xmlns:a16="http://schemas.microsoft.com/office/drawing/2014/main" id="{5C3B5F53-F2FF-FDCC-5942-3B01AE215D54}"/>
                </a:ext>
              </a:extLst>
            </p:cNvPr>
            <p:cNvPicPr/>
            <p:nvPr/>
          </p:nvPicPr>
          <p:blipFill>
            <a:blip r:embed="rId3" cstate="print"/>
            <a:stretch>
              <a:fillRect/>
            </a:stretch>
          </p:blipFill>
          <p:spPr>
            <a:xfrm>
              <a:off x="9015984" y="2304288"/>
              <a:ext cx="2322576" cy="505968"/>
            </a:xfrm>
            <a:prstGeom prst="rect">
              <a:avLst/>
            </a:prstGeom>
          </p:spPr>
        </p:pic>
        <p:sp>
          <p:nvSpPr>
            <p:cNvPr id="24" name="object 5">
              <a:extLst>
                <a:ext uri="{FF2B5EF4-FFF2-40B4-BE49-F238E27FC236}">
                  <a16:creationId xmlns:a16="http://schemas.microsoft.com/office/drawing/2014/main" id="{3CAF6FE5-326E-B5BF-DB82-4BF58C4BFBC7}"/>
                </a:ext>
              </a:extLst>
            </p:cNvPr>
            <p:cNvSpPr/>
            <p:nvPr/>
          </p:nvSpPr>
          <p:spPr>
            <a:xfrm>
              <a:off x="9015983" y="2304288"/>
              <a:ext cx="2322830" cy="506095"/>
            </a:xfrm>
            <a:custGeom>
              <a:avLst/>
              <a:gdLst/>
              <a:ahLst/>
              <a:cxnLst/>
              <a:rect l="l" t="t" r="r" b="b"/>
              <a:pathLst>
                <a:path w="2322829" h="506094">
                  <a:moveTo>
                    <a:pt x="0" y="84330"/>
                  </a:moveTo>
                  <a:lnTo>
                    <a:pt x="6627" y="51505"/>
                  </a:lnTo>
                  <a:lnTo>
                    <a:pt x="24699" y="24699"/>
                  </a:lnTo>
                  <a:lnTo>
                    <a:pt x="51505" y="6627"/>
                  </a:lnTo>
                  <a:lnTo>
                    <a:pt x="84330" y="0"/>
                  </a:lnTo>
                  <a:lnTo>
                    <a:pt x="2238245" y="0"/>
                  </a:lnTo>
                  <a:lnTo>
                    <a:pt x="2271070" y="6627"/>
                  </a:lnTo>
                  <a:lnTo>
                    <a:pt x="2297876" y="24699"/>
                  </a:lnTo>
                  <a:lnTo>
                    <a:pt x="2315948" y="51505"/>
                  </a:lnTo>
                  <a:lnTo>
                    <a:pt x="2322576" y="84330"/>
                  </a:lnTo>
                  <a:lnTo>
                    <a:pt x="2322576" y="421637"/>
                  </a:lnTo>
                  <a:lnTo>
                    <a:pt x="2315948" y="454462"/>
                  </a:lnTo>
                  <a:lnTo>
                    <a:pt x="2297876" y="481268"/>
                  </a:lnTo>
                  <a:lnTo>
                    <a:pt x="2271070" y="499340"/>
                  </a:lnTo>
                  <a:lnTo>
                    <a:pt x="2238245" y="505968"/>
                  </a:lnTo>
                  <a:lnTo>
                    <a:pt x="84330" y="505968"/>
                  </a:lnTo>
                  <a:lnTo>
                    <a:pt x="51505" y="499340"/>
                  </a:lnTo>
                  <a:lnTo>
                    <a:pt x="24699" y="481268"/>
                  </a:lnTo>
                  <a:lnTo>
                    <a:pt x="6627" y="454462"/>
                  </a:lnTo>
                  <a:lnTo>
                    <a:pt x="0" y="421637"/>
                  </a:lnTo>
                  <a:lnTo>
                    <a:pt x="0" y="84330"/>
                  </a:lnTo>
                  <a:close/>
                </a:path>
              </a:pathLst>
            </a:custGeom>
            <a:ln w="6350">
              <a:solidFill>
                <a:srgbClr val="4472C4"/>
              </a:solidFill>
            </a:ln>
          </p:spPr>
          <p:txBody>
            <a:bodyPr wrap="square" lIns="0" tIns="0" rIns="0" bIns="0" rtlCol="0"/>
            <a:lstStyle/>
            <a:p>
              <a:endParaRPr/>
            </a:p>
          </p:txBody>
        </p:sp>
      </p:grpSp>
      <p:grpSp>
        <p:nvGrpSpPr>
          <p:cNvPr id="25" name="object 3">
            <a:extLst>
              <a:ext uri="{FF2B5EF4-FFF2-40B4-BE49-F238E27FC236}">
                <a16:creationId xmlns:a16="http://schemas.microsoft.com/office/drawing/2014/main" id="{7DE84A7E-6003-472F-7DD4-1D45DABF2ABC}"/>
              </a:ext>
            </a:extLst>
          </p:cNvPr>
          <p:cNvGrpSpPr/>
          <p:nvPr/>
        </p:nvGrpSpPr>
        <p:grpSpPr>
          <a:xfrm>
            <a:off x="9015857" y="4485072"/>
            <a:ext cx="2329180" cy="512445"/>
            <a:chOff x="9012808" y="2301113"/>
            <a:chExt cx="2329180" cy="512445"/>
          </a:xfrm>
        </p:grpSpPr>
        <p:pic>
          <p:nvPicPr>
            <p:cNvPr id="26" name="object 4">
              <a:extLst>
                <a:ext uri="{FF2B5EF4-FFF2-40B4-BE49-F238E27FC236}">
                  <a16:creationId xmlns:a16="http://schemas.microsoft.com/office/drawing/2014/main" id="{03C45498-0835-321B-B8BD-D6589F9BD240}"/>
                </a:ext>
              </a:extLst>
            </p:cNvPr>
            <p:cNvPicPr/>
            <p:nvPr/>
          </p:nvPicPr>
          <p:blipFill>
            <a:blip r:embed="rId3" cstate="print"/>
            <a:stretch>
              <a:fillRect/>
            </a:stretch>
          </p:blipFill>
          <p:spPr>
            <a:xfrm>
              <a:off x="9015984" y="2304288"/>
              <a:ext cx="2322576" cy="505968"/>
            </a:xfrm>
            <a:prstGeom prst="rect">
              <a:avLst/>
            </a:prstGeom>
          </p:spPr>
        </p:pic>
        <p:sp>
          <p:nvSpPr>
            <p:cNvPr id="27" name="object 5">
              <a:extLst>
                <a:ext uri="{FF2B5EF4-FFF2-40B4-BE49-F238E27FC236}">
                  <a16:creationId xmlns:a16="http://schemas.microsoft.com/office/drawing/2014/main" id="{A4AB36C4-84AB-B5D6-1302-DA03B075E77D}"/>
                </a:ext>
              </a:extLst>
            </p:cNvPr>
            <p:cNvSpPr/>
            <p:nvPr/>
          </p:nvSpPr>
          <p:spPr>
            <a:xfrm>
              <a:off x="9015983" y="2304288"/>
              <a:ext cx="2322830" cy="506095"/>
            </a:xfrm>
            <a:custGeom>
              <a:avLst/>
              <a:gdLst/>
              <a:ahLst/>
              <a:cxnLst/>
              <a:rect l="l" t="t" r="r" b="b"/>
              <a:pathLst>
                <a:path w="2322829" h="506094">
                  <a:moveTo>
                    <a:pt x="0" y="84330"/>
                  </a:moveTo>
                  <a:lnTo>
                    <a:pt x="6627" y="51505"/>
                  </a:lnTo>
                  <a:lnTo>
                    <a:pt x="24699" y="24699"/>
                  </a:lnTo>
                  <a:lnTo>
                    <a:pt x="51505" y="6627"/>
                  </a:lnTo>
                  <a:lnTo>
                    <a:pt x="84330" y="0"/>
                  </a:lnTo>
                  <a:lnTo>
                    <a:pt x="2238245" y="0"/>
                  </a:lnTo>
                  <a:lnTo>
                    <a:pt x="2271070" y="6627"/>
                  </a:lnTo>
                  <a:lnTo>
                    <a:pt x="2297876" y="24699"/>
                  </a:lnTo>
                  <a:lnTo>
                    <a:pt x="2315948" y="51505"/>
                  </a:lnTo>
                  <a:lnTo>
                    <a:pt x="2322576" y="84330"/>
                  </a:lnTo>
                  <a:lnTo>
                    <a:pt x="2322576" y="421637"/>
                  </a:lnTo>
                  <a:lnTo>
                    <a:pt x="2315948" y="454462"/>
                  </a:lnTo>
                  <a:lnTo>
                    <a:pt x="2297876" y="481268"/>
                  </a:lnTo>
                  <a:lnTo>
                    <a:pt x="2271070" y="499340"/>
                  </a:lnTo>
                  <a:lnTo>
                    <a:pt x="2238245" y="505968"/>
                  </a:lnTo>
                  <a:lnTo>
                    <a:pt x="84330" y="505968"/>
                  </a:lnTo>
                  <a:lnTo>
                    <a:pt x="51505" y="499340"/>
                  </a:lnTo>
                  <a:lnTo>
                    <a:pt x="24699" y="481268"/>
                  </a:lnTo>
                  <a:lnTo>
                    <a:pt x="6627" y="454462"/>
                  </a:lnTo>
                  <a:lnTo>
                    <a:pt x="0" y="421637"/>
                  </a:lnTo>
                  <a:lnTo>
                    <a:pt x="0" y="84330"/>
                  </a:lnTo>
                  <a:close/>
                </a:path>
              </a:pathLst>
            </a:custGeom>
            <a:ln w="6350">
              <a:solidFill>
                <a:srgbClr val="4472C4"/>
              </a:solidFill>
            </a:ln>
          </p:spPr>
          <p:txBody>
            <a:bodyPr wrap="square" lIns="0" tIns="0" rIns="0" bIns="0" rtlCol="0"/>
            <a:lstStyle/>
            <a:p>
              <a:endParaRPr/>
            </a:p>
          </p:txBody>
        </p:sp>
      </p:grpSp>
      <p:sp>
        <p:nvSpPr>
          <p:cNvPr id="28" name="object 29">
            <a:extLst>
              <a:ext uri="{FF2B5EF4-FFF2-40B4-BE49-F238E27FC236}">
                <a16:creationId xmlns:a16="http://schemas.microsoft.com/office/drawing/2014/main" id="{F4D9E108-1C8A-2735-CBFD-9B7453F421E2}"/>
              </a:ext>
            </a:extLst>
          </p:cNvPr>
          <p:cNvSpPr txBox="1"/>
          <p:nvPr/>
        </p:nvSpPr>
        <p:spPr>
          <a:xfrm>
            <a:off x="9050491" y="2383227"/>
            <a:ext cx="2207927" cy="518091"/>
          </a:xfrm>
          <a:prstGeom prst="rect">
            <a:avLst/>
          </a:prstGeom>
        </p:spPr>
        <p:txBody>
          <a:bodyPr vert="horz" wrap="square" lIns="0" tIns="12700" rIns="0" bIns="0" rtlCol="0">
            <a:spAutoFit/>
          </a:bodyPr>
          <a:lstStyle/>
          <a:p>
            <a:pPr marL="12700" algn="ctr">
              <a:lnSpc>
                <a:spcPct val="100000"/>
              </a:lnSpc>
              <a:spcBef>
                <a:spcPts val="100"/>
              </a:spcBef>
            </a:pPr>
            <a:r>
              <a:rPr lang="en-US" sz="1600" b="1" dirty="0">
                <a:solidFill>
                  <a:srgbClr val="FFFFFF"/>
                </a:solidFill>
                <a:latin typeface="Malgun Gothic"/>
                <a:cs typeface="Malgun Gothic"/>
              </a:rPr>
              <a:t>Increased blood count
</a:t>
            </a:r>
            <a:endParaRPr sz="1600" dirty="0">
              <a:latin typeface="Malgun Gothic"/>
              <a:cs typeface="Malgun Gothic"/>
            </a:endParaRPr>
          </a:p>
        </p:txBody>
      </p:sp>
      <p:sp>
        <p:nvSpPr>
          <p:cNvPr id="29" name="object 30">
            <a:extLst>
              <a:ext uri="{FF2B5EF4-FFF2-40B4-BE49-F238E27FC236}">
                <a16:creationId xmlns:a16="http://schemas.microsoft.com/office/drawing/2014/main" id="{8DC2DB1A-BA82-F1CA-CAF7-3A69B0ABD36F}"/>
              </a:ext>
            </a:extLst>
          </p:cNvPr>
          <p:cNvSpPr txBox="1"/>
          <p:nvPr/>
        </p:nvSpPr>
        <p:spPr>
          <a:xfrm>
            <a:off x="9050491" y="2890936"/>
            <a:ext cx="2406212" cy="518091"/>
          </a:xfrm>
          <a:prstGeom prst="rect">
            <a:avLst/>
          </a:prstGeom>
        </p:spPr>
        <p:txBody>
          <a:bodyPr vert="horz" wrap="square" lIns="0" tIns="12700" rIns="0" bIns="0" rtlCol="0">
            <a:spAutoFit/>
          </a:bodyPr>
          <a:lstStyle/>
          <a:p>
            <a:pPr marL="12700">
              <a:lnSpc>
                <a:spcPct val="100000"/>
              </a:lnSpc>
              <a:spcBef>
                <a:spcPts val="100"/>
              </a:spcBef>
            </a:pPr>
            <a:r>
              <a:rPr lang="en-US" sz="1600" b="1" dirty="0">
                <a:solidFill>
                  <a:srgbClr val="FFFFFF"/>
                </a:solidFill>
                <a:latin typeface="Malgun Gothic"/>
                <a:cs typeface="Malgun Gothic"/>
              </a:rPr>
              <a:t>Increased blood quality
</a:t>
            </a:r>
            <a:endParaRPr sz="1600" dirty="0">
              <a:latin typeface="Malgun Gothic"/>
              <a:cs typeface="Malgun Gothic"/>
            </a:endParaRPr>
          </a:p>
        </p:txBody>
      </p:sp>
      <p:sp>
        <p:nvSpPr>
          <p:cNvPr id="30" name="object 31">
            <a:extLst>
              <a:ext uri="{FF2B5EF4-FFF2-40B4-BE49-F238E27FC236}">
                <a16:creationId xmlns:a16="http://schemas.microsoft.com/office/drawing/2014/main" id="{798D3860-B22B-866A-668D-1ABB54D04A99}"/>
              </a:ext>
            </a:extLst>
          </p:cNvPr>
          <p:cNvSpPr txBox="1"/>
          <p:nvPr/>
        </p:nvSpPr>
        <p:spPr>
          <a:xfrm>
            <a:off x="9650573" y="3480415"/>
            <a:ext cx="1216738" cy="518091"/>
          </a:xfrm>
          <a:prstGeom prst="rect">
            <a:avLst/>
          </a:prstGeom>
        </p:spPr>
        <p:txBody>
          <a:bodyPr vert="horz" wrap="square" lIns="0" tIns="12700" rIns="0" bIns="0" rtlCol="0">
            <a:spAutoFit/>
          </a:bodyPr>
          <a:lstStyle/>
          <a:p>
            <a:pPr marL="12700">
              <a:lnSpc>
                <a:spcPct val="100000"/>
              </a:lnSpc>
              <a:spcBef>
                <a:spcPts val="100"/>
              </a:spcBef>
            </a:pPr>
            <a:r>
              <a:rPr lang="en-US" sz="1600" b="1" dirty="0">
                <a:solidFill>
                  <a:srgbClr val="FFFFFF"/>
                </a:solidFill>
                <a:latin typeface="Malgun Gothic"/>
                <a:cs typeface="Malgun Gothic"/>
              </a:rPr>
              <a:t>Cell growth
</a:t>
            </a:r>
            <a:endParaRPr sz="1600" dirty="0">
              <a:latin typeface="Malgun Gothic"/>
              <a:cs typeface="Malgun Gothic"/>
            </a:endParaRPr>
          </a:p>
        </p:txBody>
      </p:sp>
      <p:sp>
        <p:nvSpPr>
          <p:cNvPr id="31" name="object 32">
            <a:extLst>
              <a:ext uri="{FF2B5EF4-FFF2-40B4-BE49-F238E27FC236}">
                <a16:creationId xmlns:a16="http://schemas.microsoft.com/office/drawing/2014/main" id="{E25A34D5-287C-7530-4CB7-297CF7C6055F}"/>
              </a:ext>
            </a:extLst>
          </p:cNvPr>
          <p:cNvSpPr txBox="1"/>
          <p:nvPr/>
        </p:nvSpPr>
        <p:spPr>
          <a:xfrm>
            <a:off x="9404939" y="3915025"/>
            <a:ext cx="2051764" cy="764312"/>
          </a:xfrm>
          <a:prstGeom prst="rect">
            <a:avLst/>
          </a:prstGeom>
        </p:spPr>
        <p:txBody>
          <a:bodyPr vert="horz" wrap="square" lIns="0" tIns="12700" rIns="0" bIns="0" rtlCol="0">
            <a:spAutoFit/>
          </a:bodyPr>
          <a:lstStyle/>
          <a:p>
            <a:pPr marL="12700">
              <a:lnSpc>
                <a:spcPct val="100000"/>
              </a:lnSpc>
              <a:spcBef>
                <a:spcPts val="100"/>
              </a:spcBef>
            </a:pPr>
            <a:r>
              <a:rPr lang="en-US" sz="1600" b="1" dirty="0">
                <a:solidFill>
                  <a:srgbClr val="FFFFFF"/>
                </a:solidFill>
                <a:latin typeface="Malgun Gothic"/>
                <a:cs typeface="Malgun Gothic"/>
              </a:rPr>
              <a:t>Reduces chronic inflammation
</a:t>
            </a:r>
            <a:endParaRPr sz="1600" dirty="0">
              <a:latin typeface="Malgun Gothic"/>
              <a:cs typeface="Malgun Gothic"/>
            </a:endParaRPr>
          </a:p>
        </p:txBody>
      </p:sp>
      <p:sp>
        <p:nvSpPr>
          <p:cNvPr id="32" name="object 33">
            <a:extLst>
              <a:ext uri="{FF2B5EF4-FFF2-40B4-BE49-F238E27FC236}">
                <a16:creationId xmlns:a16="http://schemas.microsoft.com/office/drawing/2014/main" id="{8BA8F900-BA65-30B3-51EB-357AE4929ED5}"/>
              </a:ext>
            </a:extLst>
          </p:cNvPr>
          <p:cNvSpPr txBox="1"/>
          <p:nvPr/>
        </p:nvSpPr>
        <p:spPr>
          <a:xfrm>
            <a:off x="9273459" y="4572628"/>
            <a:ext cx="1960275" cy="259045"/>
          </a:xfrm>
          <a:prstGeom prst="rect">
            <a:avLst/>
          </a:prstGeom>
        </p:spPr>
        <p:txBody>
          <a:bodyPr vert="horz" wrap="square" lIns="0" tIns="12700" rIns="0" bIns="0" rtlCol="0">
            <a:spAutoFit/>
          </a:bodyPr>
          <a:lstStyle/>
          <a:p>
            <a:pPr marL="12700">
              <a:lnSpc>
                <a:spcPct val="100000"/>
              </a:lnSpc>
              <a:spcBef>
                <a:spcPts val="100"/>
              </a:spcBef>
            </a:pPr>
            <a:r>
              <a:rPr lang="en-US" sz="1600" b="1" dirty="0">
                <a:solidFill>
                  <a:srgbClr val="FFFFFF"/>
                </a:solidFill>
                <a:latin typeface="Malgun Gothic"/>
                <a:cs typeface="Malgun Gothic"/>
              </a:rPr>
              <a:t>Strengthen Muscles</a:t>
            </a:r>
            <a:endParaRPr sz="1600" dirty="0">
              <a:latin typeface="Malgun Gothic"/>
              <a:cs typeface="Malgun Gothic"/>
            </a:endParaRPr>
          </a:p>
        </p:txBody>
      </p:sp>
      <p:sp>
        <p:nvSpPr>
          <p:cNvPr id="33" name="object 34">
            <a:extLst>
              <a:ext uri="{FF2B5EF4-FFF2-40B4-BE49-F238E27FC236}">
                <a16:creationId xmlns:a16="http://schemas.microsoft.com/office/drawing/2014/main" id="{09FC29A3-F2E9-1E3D-16B5-D5B148DC1D3B}"/>
              </a:ext>
            </a:extLst>
          </p:cNvPr>
          <p:cNvSpPr txBox="1"/>
          <p:nvPr/>
        </p:nvSpPr>
        <p:spPr>
          <a:xfrm>
            <a:off x="9204960" y="5056872"/>
            <a:ext cx="1881027" cy="505267"/>
          </a:xfrm>
          <a:prstGeom prst="rect">
            <a:avLst/>
          </a:prstGeom>
        </p:spPr>
        <p:txBody>
          <a:bodyPr vert="horz" wrap="square" lIns="0" tIns="12700" rIns="0" bIns="0" rtlCol="0">
            <a:spAutoFit/>
          </a:bodyPr>
          <a:lstStyle/>
          <a:p>
            <a:pPr marL="12700" algn="ctr">
              <a:lnSpc>
                <a:spcPct val="100000"/>
              </a:lnSpc>
              <a:spcBef>
                <a:spcPts val="100"/>
              </a:spcBef>
            </a:pPr>
            <a:r>
              <a:rPr lang="en-US" sz="1600" b="1" dirty="0">
                <a:solidFill>
                  <a:srgbClr val="FFFFFF"/>
                </a:solidFill>
                <a:latin typeface="Malgun Gothic"/>
                <a:cs typeface="Malgun Gothic"/>
              </a:rPr>
              <a:t>Treatment of Disease</a:t>
            </a:r>
            <a:endParaRPr sz="1600" dirty="0">
              <a:latin typeface="Malgun Gothic"/>
              <a:cs typeface="Malgun Gothic"/>
            </a:endParaRPr>
          </a:p>
        </p:txBody>
      </p:sp>
      <p:sp>
        <p:nvSpPr>
          <p:cNvPr id="34" name="Rectangle 33">
            <a:extLst>
              <a:ext uri="{FF2B5EF4-FFF2-40B4-BE49-F238E27FC236}">
                <a16:creationId xmlns:a16="http://schemas.microsoft.com/office/drawing/2014/main" id="{04B8D165-E381-5F7F-9923-76AA35A7D80B}"/>
              </a:ext>
            </a:extLst>
          </p:cNvPr>
          <p:cNvSpPr/>
          <p:nvPr/>
        </p:nvSpPr>
        <p:spPr>
          <a:xfrm>
            <a:off x="805242" y="2552191"/>
            <a:ext cx="2614937" cy="26414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Decrease in amount of blood</a:t>
            </a:r>
          </a:p>
          <a:p>
            <a:pPr algn="ctr"/>
            <a:endParaRPr lang="en-US" sz="1200" dirty="0">
              <a:solidFill>
                <a:schemeClr val="tx1"/>
              </a:solidFill>
              <a:latin typeface="Malgun Gothic" panose="020B0503020000020004" pitchFamily="34" charset="-127"/>
              <a:ea typeface="Malgun Gothic" panose="020B0503020000020004" pitchFamily="34" charset="-127"/>
            </a:endParaRPr>
          </a:p>
          <a:p>
            <a:pPr algn="ctr"/>
            <a:r>
              <a:rPr lang="en-US" sz="1200" dirty="0">
                <a:solidFill>
                  <a:schemeClr val="tx1"/>
                </a:solidFill>
                <a:latin typeface="Malgun Gothic" panose="020B0503020000020004" pitchFamily="34" charset="-127"/>
                <a:ea typeface="Malgun Gothic" panose="020B0503020000020004" pitchFamily="34" charset="-127"/>
              </a:rPr>
              <a:t>Deterioration of blood quality</a:t>
            </a:r>
          </a:p>
          <a:p>
            <a:pPr algn="ctr"/>
            <a:endParaRPr lang="en-US" sz="1200" dirty="0">
              <a:solidFill>
                <a:schemeClr val="tx1"/>
              </a:solidFill>
              <a:latin typeface="Malgun Gothic" panose="020B0503020000020004" pitchFamily="34" charset="-127"/>
              <a:ea typeface="Malgun Gothic" panose="020B0503020000020004" pitchFamily="34" charset="-127"/>
            </a:endParaRPr>
          </a:p>
          <a:p>
            <a:pPr algn="ctr"/>
            <a:r>
              <a:rPr lang="en-US" sz="1200" dirty="0">
                <a:solidFill>
                  <a:schemeClr val="tx1"/>
                </a:solidFill>
                <a:latin typeface="Malgun Gothic" panose="020B0503020000020004" pitchFamily="34" charset="-127"/>
                <a:ea typeface="Malgun Gothic" panose="020B0503020000020004" pitchFamily="34" charset="-127"/>
              </a:rPr>
              <a:t>Cell reduction, increased chronic</a:t>
            </a:r>
          </a:p>
          <a:p>
            <a:pPr algn="ctr"/>
            <a:r>
              <a:rPr lang="en-US" sz="1200" dirty="0">
                <a:solidFill>
                  <a:schemeClr val="tx1"/>
                </a:solidFill>
                <a:latin typeface="Malgun Gothic" panose="020B0503020000020004" pitchFamily="34" charset="-127"/>
                <a:ea typeface="Malgun Gothic" panose="020B0503020000020004" pitchFamily="34" charset="-127"/>
              </a:rPr>
              <a:t>inflammation</a:t>
            </a:r>
          </a:p>
          <a:p>
            <a:pPr algn="ctr"/>
            <a:endParaRPr lang="en-US" sz="1200" dirty="0">
              <a:solidFill>
                <a:schemeClr val="tx1"/>
              </a:solidFill>
              <a:latin typeface="Malgun Gothic" panose="020B0503020000020004" pitchFamily="34" charset="-127"/>
              <a:ea typeface="Malgun Gothic" panose="020B0503020000020004" pitchFamily="34" charset="-127"/>
            </a:endParaRPr>
          </a:p>
          <a:p>
            <a:pPr algn="ctr"/>
            <a:r>
              <a:rPr lang="en-US" sz="1200" dirty="0">
                <a:solidFill>
                  <a:schemeClr val="tx1"/>
                </a:solidFill>
                <a:latin typeface="Malgun Gothic" panose="020B0503020000020004" pitchFamily="34" charset="-127"/>
                <a:ea typeface="Malgun Gothic" panose="020B0503020000020004" pitchFamily="34" charset="-127"/>
              </a:rPr>
              <a:t>Muscle weakness</a:t>
            </a:r>
          </a:p>
          <a:p>
            <a:pPr algn="ctr"/>
            <a:endParaRPr lang="en-US" sz="1200" dirty="0">
              <a:solidFill>
                <a:schemeClr val="tx1"/>
              </a:solidFill>
              <a:latin typeface="Malgun Gothic" panose="020B0503020000020004" pitchFamily="34" charset="-127"/>
              <a:ea typeface="Malgun Gothic" panose="020B0503020000020004" pitchFamily="34" charset="-127"/>
            </a:endParaRPr>
          </a:p>
          <a:p>
            <a:pPr algn="ctr"/>
            <a:r>
              <a:rPr lang="en-US" sz="1200" dirty="0">
                <a:solidFill>
                  <a:schemeClr val="tx1"/>
                </a:solidFill>
                <a:latin typeface="Malgun Gothic" panose="020B0503020000020004" pitchFamily="34" charset="-127"/>
                <a:ea typeface="Malgun Gothic" panose="020B0503020000020004" pitchFamily="34" charset="-127"/>
              </a:rPr>
              <a:t>Disease outbreak</a:t>
            </a:r>
          </a:p>
        </p:txBody>
      </p:sp>
    </p:spTree>
    <p:extLst>
      <p:ext uri="{BB962C8B-B14F-4D97-AF65-F5344CB8AC3E}">
        <p14:creationId xmlns:p14="http://schemas.microsoft.com/office/powerpoint/2010/main" val="3853084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9AA4359A-CDBD-47F7-0509-635FCF6E1224}"/>
              </a:ext>
            </a:extLst>
          </p:cNvPr>
          <p:cNvSpPr txBox="1">
            <a:spLocks/>
          </p:cNvSpPr>
          <p:nvPr/>
        </p:nvSpPr>
        <p:spPr>
          <a:xfrm>
            <a:off x="3439795" y="575876"/>
            <a:ext cx="5312410" cy="382156"/>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262626"/>
                </a:solidFill>
                <a:latin typeface="+mj-ea"/>
              </a:rPr>
              <a:t>Apply to Various Joints</a:t>
            </a:r>
            <a:endParaRPr lang="ko-KR" altLang="en-US" sz="2400" b="1" dirty="0">
              <a:solidFill>
                <a:srgbClr val="262626"/>
              </a:solidFill>
              <a:latin typeface="+mj-ea"/>
            </a:endParaRPr>
          </a:p>
        </p:txBody>
      </p:sp>
      <p:sp>
        <p:nvSpPr>
          <p:cNvPr id="3" name="object 7">
            <a:extLst>
              <a:ext uri="{FF2B5EF4-FFF2-40B4-BE49-F238E27FC236}">
                <a16:creationId xmlns:a16="http://schemas.microsoft.com/office/drawing/2014/main" id="{5A04CB09-F795-73C5-2A32-BED1E7063B97}"/>
              </a:ext>
            </a:extLst>
          </p:cNvPr>
          <p:cNvSpPr txBox="1"/>
          <p:nvPr/>
        </p:nvSpPr>
        <p:spPr>
          <a:xfrm>
            <a:off x="2128536" y="1509697"/>
            <a:ext cx="2582757" cy="456535"/>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595959"/>
                </a:solidFill>
                <a:latin typeface="Malgun Gothic"/>
                <a:cs typeface="Malgun Gothic"/>
              </a:rPr>
              <a:t>▶</a:t>
            </a:r>
            <a:r>
              <a:rPr lang="en-US" sz="1400" b="1" dirty="0">
                <a:solidFill>
                  <a:srgbClr val="595959"/>
                </a:solidFill>
                <a:latin typeface="Malgun Gothic"/>
                <a:cs typeface="Malgun Gothic"/>
              </a:rPr>
              <a:t>Areas of Inflammation
</a:t>
            </a:r>
            <a:endParaRPr sz="1400" dirty="0">
              <a:latin typeface="Malgun Gothic"/>
              <a:cs typeface="Malgun Gothic"/>
            </a:endParaRPr>
          </a:p>
        </p:txBody>
      </p:sp>
      <p:pic>
        <p:nvPicPr>
          <p:cNvPr id="4" name="object 3">
            <a:extLst>
              <a:ext uri="{FF2B5EF4-FFF2-40B4-BE49-F238E27FC236}">
                <a16:creationId xmlns:a16="http://schemas.microsoft.com/office/drawing/2014/main" id="{4BC13650-D398-6C38-B586-C86293F36DFA}"/>
              </a:ext>
            </a:extLst>
          </p:cNvPr>
          <p:cNvPicPr/>
          <p:nvPr/>
        </p:nvPicPr>
        <p:blipFill>
          <a:blip r:embed="rId2" cstate="print"/>
          <a:stretch>
            <a:fillRect/>
          </a:stretch>
        </p:blipFill>
        <p:spPr>
          <a:xfrm>
            <a:off x="1798881" y="2011536"/>
            <a:ext cx="3462653" cy="4158090"/>
          </a:xfrm>
          <a:prstGeom prst="rect">
            <a:avLst/>
          </a:prstGeom>
        </p:spPr>
      </p:pic>
      <p:sp>
        <p:nvSpPr>
          <p:cNvPr id="5" name="object 8">
            <a:extLst>
              <a:ext uri="{FF2B5EF4-FFF2-40B4-BE49-F238E27FC236}">
                <a16:creationId xmlns:a16="http://schemas.microsoft.com/office/drawing/2014/main" id="{8F71118E-109C-671C-342D-70F908C752A3}"/>
              </a:ext>
            </a:extLst>
          </p:cNvPr>
          <p:cNvSpPr txBox="1"/>
          <p:nvPr/>
        </p:nvSpPr>
        <p:spPr>
          <a:xfrm>
            <a:off x="6835308" y="1509697"/>
            <a:ext cx="3859627" cy="671979"/>
          </a:xfrm>
          <a:prstGeom prst="rect">
            <a:avLst/>
          </a:prstGeom>
        </p:spPr>
        <p:txBody>
          <a:bodyPr vert="horz" wrap="square" lIns="0" tIns="12700" rIns="0" bIns="0" rtlCol="0">
            <a:spAutoFit/>
          </a:bodyPr>
          <a:lstStyle/>
          <a:p>
            <a:pPr marL="12700" algn="ctr">
              <a:lnSpc>
                <a:spcPct val="100000"/>
              </a:lnSpc>
              <a:spcBef>
                <a:spcPts val="100"/>
              </a:spcBef>
            </a:pPr>
            <a:r>
              <a:rPr sz="1400" b="1" spc="-150" dirty="0">
                <a:solidFill>
                  <a:srgbClr val="595959"/>
                </a:solidFill>
                <a:latin typeface="Malgun Gothic"/>
                <a:cs typeface="Malgun Gothic"/>
              </a:rPr>
              <a:t>▶</a:t>
            </a:r>
            <a:r>
              <a:rPr sz="1400" b="1" dirty="0">
                <a:solidFill>
                  <a:srgbClr val="595959"/>
                </a:solidFill>
                <a:latin typeface="Malgun Gothic"/>
                <a:cs typeface="Malgun Gothic"/>
              </a:rPr>
              <a:t>Flexible </a:t>
            </a:r>
            <a:r>
              <a:rPr lang="en-US" sz="1400" b="1" dirty="0">
                <a:solidFill>
                  <a:srgbClr val="595959"/>
                </a:solidFill>
                <a:latin typeface="Malgun Gothic"/>
                <a:cs typeface="Malgun Gothic"/>
              </a:rPr>
              <a:t>Silicone and substrate (board) can be applied to treat various painful areas</a:t>
            </a:r>
            <a:r>
              <a:rPr lang="en-US" sz="1400" b="1" spc="-150" dirty="0">
                <a:solidFill>
                  <a:srgbClr val="595959"/>
                </a:solidFill>
                <a:latin typeface="Malgun Gothic"/>
                <a:cs typeface="Malgun Gothic"/>
              </a:rPr>
              <a:t>
</a:t>
            </a:r>
            <a:endParaRPr sz="1400" dirty="0">
              <a:latin typeface="Malgun Gothic"/>
              <a:cs typeface="Malgun Gothic"/>
            </a:endParaRPr>
          </a:p>
        </p:txBody>
      </p:sp>
      <p:pic>
        <p:nvPicPr>
          <p:cNvPr id="6" name="object 10">
            <a:extLst>
              <a:ext uri="{FF2B5EF4-FFF2-40B4-BE49-F238E27FC236}">
                <a16:creationId xmlns:a16="http://schemas.microsoft.com/office/drawing/2014/main" id="{81FE2F8E-096E-2EF2-0087-5098E5ACA0C7}"/>
              </a:ext>
            </a:extLst>
          </p:cNvPr>
          <p:cNvPicPr/>
          <p:nvPr/>
        </p:nvPicPr>
        <p:blipFill>
          <a:blip r:embed="rId3" cstate="print"/>
          <a:stretch>
            <a:fillRect/>
          </a:stretch>
        </p:blipFill>
        <p:spPr>
          <a:xfrm>
            <a:off x="6835308" y="2117399"/>
            <a:ext cx="4180329" cy="3825366"/>
          </a:xfrm>
          <a:prstGeom prst="rect">
            <a:avLst/>
          </a:prstGeom>
        </p:spPr>
      </p:pic>
      <p:sp>
        <p:nvSpPr>
          <p:cNvPr id="7" name="Rectangle 6">
            <a:extLst>
              <a:ext uri="{FF2B5EF4-FFF2-40B4-BE49-F238E27FC236}">
                <a16:creationId xmlns:a16="http://schemas.microsoft.com/office/drawing/2014/main" id="{E9E5606A-B847-533C-7D5D-C7D8FF6D7CA9}"/>
              </a:ext>
            </a:extLst>
          </p:cNvPr>
          <p:cNvSpPr/>
          <p:nvPr/>
        </p:nvSpPr>
        <p:spPr>
          <a:xfrm>
            <a:off x="1954635" y="3429000"/>
            <a:ext cx="578840"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Neck</a:t>
            </a:r>
          </a:p>
        </p:txBody>
      </p:sp>
      <p:sp>
        <p:nvSpPr>
          <p:cNvPr id="8" name="Rectangle 7">
            <a:extLst>
              <a:ext uri="{FF2B5EF4-FFF2-40B4-BE49-F238E27FC236}">
                <a16:creationId xmlns:a16="http://schemas.microsoft.com/office/drawing/2014/main" id="{F9E4D6F3-E3B9-F206-D967-EEF047EF9573}"/>
              </a:ext>
            </a:extLst>
          </p:cNvPr>
          <p:cNvSpPr/>
          <p:nvPr/>
        </p:nvSpPr>
        <p:spPr>
          <a:xfrm>
            <a:off x="2023146" y="4465603"/>
            <a:ext cx="578840"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Waist</a:t>
            </a:r>
          </a:p>
        </p:txBody>
      </p:sp>
      <p:sp>
        <p:nvSpPr>
          <p:cNvPr id="9" name="Rectangle 8">
            <a:extLst>
              <a:ext uri="{FF2B5EF4-FFF2-40B4-BE49-F238E27FC236}">
                <a16:creationId xmlns:a16="http://schemas.microsoft.com/office/drawing/2014/main" id="{521DC9DC-BE4C-B9AA-6275-FC136BE9A634}"/>
              </a:ext>
            </a:extLst>
          </p:cNvPr>
          <p:cNvSpPr/>
          <p:nvPr/>
        </p:nvSpPr>
        <p:spPr>
          <a:xfrm>
            <a:off x="4465740" y="2912845"/>
            <a:ext cx="651544"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Shoulder</a:t>
            </a:r>
          </a:p>
        </p:txBody>
      </p:sp>
      <p:sp>
        <p:nvSpPr>
          <p:cNvPr id="10" name="Rectangle 9">
            <a:extLst>
              <a:ext uri="{FF2B5EF4-FFF2-40B4-BE49-F238E27FC236}">
                <a16:creationId xmlns:a16="http://schemas.microsoft.com/office/drawing/2014/main" id="{3417AAB6-81E2-394A-D2FF-E87250317B79}"/>
              </a:ext>
            </a:extLst>
          </p:cNvPr>
          <p:cNvSpPr/>
          <p:nvPr/>
        </p:nvSpPr>
        <p:spPr>
          <a:xfrm>
            <a:off x="4538444" y="6020408"/>
            <a:ext cx="578840"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Ankle</a:t>
            </a:r>
          </a:p>
        </p:txBody>
      </p:sp>
      <p:sp>
        <p:nvSpPr>
          <p:cNvPr id="11" name="Rectangle 10">
            <a:extLst>
              <a:ext uri="{FF2B5EF4-FFF2-40B4-BE49-F238E27FC236}">
                <a16:creationId xmlns:a16="http://schemas.microsoft.com/office/drawing/2014/main" id="{84EAAD37-173F-F261-8E45-3C8B2D1C6018}"/>
              </a:ext>
            </a:extLst>
          </p:cNvPr>
          <p:cNvSpPr/>
          <p:nvPr/>
        </p:nvSpPr>
        <p:spPr>
          <a:xfrm>
            <a:off x="4465740" y="4988049"/>
            <a:ext cx="578840"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Wrist</a:t>
            </a:r>
          </a:p>
        </p:txBody>
      </p:sp>
      <p:sp>
        <p:nvSpPr>
          <p:cNvPr id="12" name="Rectangle 11">
            <a:extLst>
              <a:ext uri="{FF2B5EF4-FFF2-40B4-BE49-F238E27FC236}">
                <a16:creationId xmlns:a16="http://schemas.microsoft.com/office/drawing/2014/main" id="{D6CA1AFD-E72E-17C8-BEEA-FF90F8C0133D}"/>
              </a:ext>
            </a:extLst>
          </p:cNvPr>
          <p:cNvSpPr/>
          <p:nvPr/>
        </p:nvSpPr>
        <p:spPr>
          <a:xfrm>
            <a:off x="4538444" y="3945204"/>
            <a:ext cx="578840"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Arm</a:t>
            </a:r>
          </a:p>
        </p:txBody>
      </p:sp>
      <p:sp>
        <p:nvSpPr>
          <p:cNvPr id="13" name="Rectangle 12">
            <a:extLst>
              <a:ext uri="{FF2B5EF4-FFF2-40B4-BE49-F238E27FC236}">
                <a16:creationId xmlns:a16="http://schemas.microsoft.com/office/drawing/2014/main" id="{599EC72E-E998-A826-C73B-4F53F8B57155}"/>
              </a:ext>
            </a:extLst>
          </p:cNvPr>
          <p:cNvSpPr/>
          <p:nvPr/>
        </p:nvSpPr>
        <p:spPr>
          <a:xfrm>
            <a:off x="2003573" y="5502206"/>
            <a:ext cx="578840" cy="111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Knee</a:t>
            </a:r>
          </a:p>
        </p:txBody>
      </p:sp>
    </p:spTree>
    <p:extLst>
      <p:ext uri="{BB962C8B-B14F-4D97-AF65-F5344CB8AC3E}">
        <p14:creationId xmlns:p14="http://schemas.microsoft.com/office/powerpoint/2010/main" val="882648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15706DA4-9896-CA60-E1DD-9A5AC32A98A3}"/>
              </a:ext>
            </a:extLst>
          </p:cNvPr>
          <p:cNvSpPr txBox="1"/>
          <p:nvPr/>
        </p:nvSpPr>
        <p:spPr>
          <a:xfrm>
            <a:off x="3163460" y="885261"/>
            <a:ext cx="6715069" cy="764312"/>
          </a:xfrm>
          <a:prstGeom prst="rect">
            <a:avLst/>
          </a:prstGeom>
        </p:spPr>
        <p:txBody>
          <a:bodyPr vert="horz" wrap="square" lIns="0" tIns="12700" rIns="0" bIns="0" rtlCol="0">
            <a:spAutoFit/>
          </a:bodyPr>
          <a:lstStyle/>
          <a:p>
            <a:pPr marL="12700">
              <a:lnSpc>
                <a:spcPct val="100000"/>
              </a:lnSpc>
              <a:spcBef>
                <a:spcPts val="100"/>
              </a:spcBef>
            </a:pPr>
            <a:r>
              <a:rPr lang="en-US" sz="2400" b="1" dirty="0">
                <a:latin typeface="Malgun Gothic"/>
                <a:cs typeface="Malgun Gothic"/>
              </a:rPr>
              <a:t>Convenient with High Portability and Storage
</a:t>
            </a:r>
            <a:endParaRPr sz="2400" dirty="0">
              <a:latin typeface="Malgun Gothic"/>
              <a:cs typeface="Malgun Gothic"/>
            </a:endParaRPr>
          </a:p>
        </p:txBody>
      </p:sp>
      <p:pic>
        <p:nvPicPr>
          <p:cNvPr id="4" name="object 11">
            <a:extLst>
              <a:ext uri="{FF2B5EF4-FFF2-40B4-BE49-F238E27FC236}">
                <a16:creationId xmlns:a16="http://schemas.microsoft.com/office/drawing/2014/main" id="{004BEBC1-F65D-19EC-A19E-3B766D041E80}"/>
              </a:ext>
            </a:extLst>
          </p:cNvPr>
          <p:cNvPicPr/>
          <p:nvPr/>
        </p:nvPicPr>
        <p:blipFill>
          <a:blip r:embed="rId2" cstate="print"/>
          <a:stretch>
            <a:fillRect/>
          </a:stretch>
        </p:blipFill>
        <p:spPr>
          <a:xfrm>
            <a:off x="1356700" y="1767840"/>
            <a:ext cx="3672500" cy="1877099"/>
          </a:xfrm>
          <a:prstGeom prst="rect">
            <a:avLst/>
          </a:prstGeom>
        </p:spPr>
      </p:pic>
      <p:pic>
        <p:nvPicPr>
          <p:cNvPr id="5" name="object 10">
            <a:extLst>
              <a:ext uri="{FF2B5EF4-FFF2-40B4-BE49-F238E27FC236}">
                <a16:creationId xmlns:a16="http://schemas.microsoft.com/office/drawing/2014/main" id="{AB97B847-1431-2684-F225-8A32EAB6EAB4}"/>
              </a:ext>
            </a:extLst>
          </p:cNvPr>
          <p:cNvPicPr/>
          <p:nvPr/>
        </p:nvPicPr>
        <p:blipFill>
          <a:blip r:embed="rId3" cstate="print"/>
          <a:stretch>
            <a:fillRect/>
          </a:stretch>
        </p:blipFill>
        <p:spPr>
          <a:xfrm>
            <a:off x="1356700" y="3901440"/>
            <a:ext cx="3672500" cy="2510187"/>
          </a:xfrm>
          <a:prstGeom prst="rect">
            <a:avLst/>
          </a:prstGeom>
        </p:spPr>
      </p:pic>
      <p:pic>
        <p:nvPicPr>
          <p:cNvPr id="6" name="object 8">
            <a:extLst>
              <a:ext uri="{FF2B5EF4-FFF2-40B4-BE49-F238E27FC236}">
                <a16:creationId xmlns:a16="http://schemas.microsoft.com/office/drawing/2014/main" id="{7D380D05-3AF6-AB5C-2691-812E02FCA73F}"/>
              </a:ext>
            </a:extLst>
          </p:cNvPr>
          <p:cNvPicPr/>
          <p:nvPr/>
        </p:nvPicPr>
        <p:blipFill>
          <a:blip r:embed="rId4" cstate="print"/>
          <a:stretch>
            <a:fillRect/>
          </a:stretch>
        </p:blipFill>
        <p:spPr>
          <a:xfrm>
            <a:off x="5664180" y="2024342"/>
            <a:ext cx="2059642" cy="1877098"/>
          </a:xfrm>
          <a:prstGeom prst="rect">
            <a:avLst/>
          </a:prstGeom>
        </p:spPr>
      </p:pic>
      <p:pic>
        <p:nvPicPr>
          <p:cNvPr id="7" name="object 9">
            <a:extLst>
              <a:ext uri="{FF2B5EF4-FFF2-40B4-BE49-F238E27FC236}">
                <a16:creationId xmlns:a16="http://schemas.microsoft.com/office/drawing/2014/main" id="{9569B0E3-4848-8543-B367-C2F6ADDD8CC3}"/>
              </a:ext>
            </a:extLst>
          </p:cNvPr>
          <p:cNvPicPr/>
          <p:nvPr/>
        </p:nvPicPr>
        <p:blipFill>
          <a:blip r:embed="rId5" cstate="print"/>
          <a:stretch>
            <a:fillRect/>
          </a:stretch>
        </p:blipFill>
        <p:spPr>
          <a:xfrm>
            <a:off x="8358803" y="2024341"/>
            <a:ext cx="1945640" cy="1877099"/>
          </a:xfrm>
          <a:prstGeom prst="rect">
            <a:avLst/>
          </a:prstGeom>
        </p:spPr>
      </p:pic>
      <p:sp>
        <p:nvSpPr>
          <p:cNvPr id="9" name="Rectangle 8">
            <a:extLst>
              <a:ext uri="{FF2B5EF4-FFF2-40B4-BE49-F238E27FC236}">
                <a16:creationId xmlns:a16="http://schemas.microsoft.com/office/drawing/2014/main" id="{879F5E18-02F7-86A6-E6FE-C2CD02FB0DCC}"/>
              </a:ext>
            </a:extLst>
          </p:cNvPr>
          <p:cNvSpPr/>
          <p:nvPr/>
        </p:nvSpPr>
        <p:spPr>
          <a:xfrm>
            <a:off x="5902960" y="4215059"/>
            <a:ext cx="5476240" cy="1757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sz="1600" b="1" dirty="0">
                <a:solidFill>
                  <a:schemeClr val="tx1"/>
                </a:solidFill>
              </a:rPr>
              <a:t>4-part fold, convenient for storage due to compact size</a:t>
            </a:r>
          </a:p>
          <a:p>
            <a:pPr marL="285750" indent="-285750">
              <a:buFont typeface="Wingdings" panose="05000000000000000000" pitchFamily="2" charset="2"/>
              <a:buChar char="Ø"/>
            </a:pPr>
            <a:r>
              <a:rPr lang="en-US" sz="1600" b="1" dirty="0">
                <a:solidFill>
                  <a:schemeClr val="tx1"/>
                </a:solidFill>
              </a:rPr>
              <a:t>Small volume and size, high portability and usage</a:t>
            </a:r>
          </a:p>
          <a:p>
            <a:pPr marL="285750" indent="-285750">
              <a:buFont typeface="Wingdings" panose="05000000000000000000" pitchFamily="2" charset="2"/>
              <a:buChar char="Ø"/>
            </a:pPr>
            <a:r>
              <a:rPr lang="en-US" sz="1600" b="1" dirty="0">
                <a:solidFill>
                  <a:schemeClr val="tx1"/>
                </a:solidFill>
              </a:rPr>
              <a:t>With a dedicated USB cable and a power bank, it is  convenient to use it anytime, anywhere</a:t>
            </a:r>
          </a:p>
          <a:p>
            <a:pPr marL="285750" indent="-285750">
              <a:buFont typeface="Wingdings" panose="05000000000000000000" pitchFamily="2" charset="2"/>
              <a:buChar char="Ø"/>
            </a:pPr>
            <a:endParaRPr lang="en-US" sz="1400" dirty="0">
              <a:solidFill>
                <a:schemeClr val="tx1"/>
              </a:solidFill>
            </a:endParaRPr>
          </a:p>
          <a:p>
            <a:r>
              <a:rPr lang="en-US" sz="1400" dirty="0">
                <a:solidFill>
                  <a:schemeClr val="tx1"/>
                </a:solidFill>
              </a:rPr>
              <a:t>       (Power bank specification 20000mAh DC 12V output 1.5A)</a:t>
            </a:r>
          </a:p>
        </p:txBody>
      </p:sp>
    </p:spTree>
    <p:extLst>
      <p:ext uri="{BB962C8B-B14F-4D97-AF65-F5344CB8AC3E}">
        <p14:creationId xmlns:p14="http://schemas.microsoft.com/office/powerpoint/2010/main" val="766468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38695B9E-0CE8-AC98-1394-FEFCE88F2172}"/>
              </a:ext>
            </a:extLst>
          </p:cNvPr>
          <p:cNvSpPr txBox="1">
            <a:spLocks/>
          </p:cNvSpPr>
          <p:nvPr/>
        </p:nvSpPr>
        <p:spPr>
          <a:xfrm>
            <a:off x="4074505" y="415805"/>
            <a:ext cx="4042989" cy="382156"/>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404040"/>
                </a:solidFill>
                <a:latin typeface="+mj-ea"/>
              </a:rPr>
              <a:t>Contents </a:t>
            </a:r>
            <a:endParaRPr lang="ko-KR" altLang="en-US" sz="2400" b="1" dirty="0">
              <a:solidFill>
                <a:srgbClr val="404040"/>
              </a:solidFill>
              <a:latin typeface="+mj-ea"/>
            </a:endParaRPr>
          </a:p>
        </p:txBody>
      </p:sp>
      <p:pic>
        <p:nvPicPr>
          <p:cNvPr id="4" name="object 3">
            <a:extLst>
              <a:ext uri="{FF2B5EF4-FFF2-40B4-BE49-F238E27FC236}">
                <a16:creationId xmlns:a16="http://schemas.microsoft.com/office/drawing/2014/main" id="{DE598FD4-8C90-A32D-F281-49F4DE2DA422}"/>
              </a:ext>
            </a:extLst>
          </p:cNvPr>
          <p:cNvPicPr/>
          <p:nvPr/>
        </p:nvPicPr>
        <p:blipFill>
          <a:blip r:embed="rId2" cstate="print"/>
          <a:stretch>
            <a:fillRect/>
          </a:stretch>
        </p:blipFill>
        <p:spPr>
          <a:xfrm>
            <a:off x="1196480" y="1688013"/>
            <a:ext cx="4694599" cy="4425535"/>
          </a:xfrm>
          <a:prstGeom prst="rect">
            <a:avLst/>
          </a:prstGeom>
        </p:spPr>
      </p:pic>
      <p:sp>
        <p:nvSpPr>
          <p:cNvPr id="5" name="object 8">
            <a:extLst>
              <a:ext uri="{FF2B5EF4-FFF2-40B4-BE49-F238E27FC236}">
                <a16:creationId xmlns:a16="http://schemas.microsoft.com/office/drawing/2014/main" id="{25837975-2A8C-8FCE-142D-74D4DFF3AF7D}"/>
              </a:ext>
            </a:extLst>
          </p:cNvPr>
          <p:cNvSpPr txBox="1"/>
          <p:nvPr/>
        </p:nvSpPr>
        <p:spPr>
          <a:xfrm>
            <a:off x="820757" y="2087371"/>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298A7"/>
                </a:solidFill>
                <a:latin typeface="Malgun Gothic"/>
                <a:cs typeface="Malgun Gothic"/>
              </a:rPr>
              <a:t>①</a:t>
            </a:r>
            <a:endParaRPr sz="1800" dirty="0">
              <a:latin typeface="Malgun Gothic"/>
              <a:cs typeface="Malgun Gothic"/>
            </a:endParaRPr>
          </a:p>
        </p:txBody>
      </p:sp>
      <p:sp>
        <p:nvSpPr>
          <p:cNvPr id="6" name="object 10">
            <a:extLst>
              <a:ext uri="{FF2B5EF4-FFF2-40B4-BE49-F238E27FC236}">
                <a16:creationId xmlns:a16="http://schemas.microsoft.com/office/drawing/2014/main" id="{FDABDBD3-4892-B2E7-1A7B-4D85A9CE4429}"/>
              </a:ext>
            </a:extLst>
          </p:cNvPr>
          <p:cNvSpPr txBox="1"/>
          <p:nvPr/>
        </p:nvSpPr>
        <p:spPr>
          <a:xfrm>
            <a:off x="820757" y="3468116"/>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298A7"/>
                </a:solidFill>
                <a:latin typeface="Malgun Gothic"/>
                <a:cs typeface="Malgun Gothic"/>
              </a:rPr>
              <a:t>②</a:t>
            </a:r>
            <a:endParaRPr sz="1800">
              <a:latin typeface="Malgun Gothic"/>
              <a:cs typeface="Malgun Gothic"/>
            </a:endParaRPr>
          </a:p>
        </p:txBody>
      </p:sp>
      <p:sp>
        <p:nvSpPr>
          <p:cNvPr id="7" name="object 9">
            <a:extLst>
              <a:ext uri="{FF2B5EF4-FFF2-40B4-BE49-F238E27FC236}">
                <a16:creationId xmlns:a16="http://schemas.microsoft.com/office/drawing/2014/main" id="{0D23BDFE-ABFA-FF82-DF35-70D31A31BFE6}"/>
              </a:ext>
            </a:extLst>
          </p:cNvPr>
          <p:cNvSpPr txBox="1"/>
          <p:nvPr/>
        </p:nvSpPr>
        <p:spPr>
          <a:xfrm>
            <a:off x="3487609" y="2087371"/>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298A7"/>
                </a:solidFill>
                <a:latin typeface="Malgun Gothic"/>
                <a:cs typeface="Malgun Gothic"/>
              </a:rPr>
              <a:t>③</a:t>
            </a:r>
            <a:endParaRPr sz="1800" dirty="0">
              <a:latin typeface="Malgun Gothic"/>
              <a:cs typeface="Malgun Gothic"/>
            </a:endParaRPr>
          </a:p>
        </p:txBody>
      </p:sp>
      <p:sp>
        <p:nvSpPr>
          <p:cNvPr id="8" name="object 11">
            <a:extLst>
              <a:ext uri="{FF2B5EF4-FFF2-40B4-BE49-F238E27FC236}">
                <a16:creationId xmlns:a16="http://schemas.microsoft.com/office/drawing/2014/main" id="{D1866396-C846-7150-A12F-EDEEEAC5CB36}"/>
              </a:ext>
            </a:extLst>
          </p:cNvPr>
          <p:cNvSpPr txBox="1"/>
          <p:nvPr/>
        </p:nvSpPr>
        <p:spPr>
          <a:xfrm>
            <a:off x="4088648" y="3468116"/>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298A7"/>
                </a:solidFill>
                <a:latin typeface="Malgun Gothic"/>
                <a:cs typeface="Malgun Gothic"/>
              </a:rPr>
              <a:t>④</a:t>
            </a:r>
            <a:endParaRPr sz="1800" dirty="0">
              <a:latin typeface="Malgun Gothic"/>
              <a:cs typeface="Malgun Gothic"/>
            </a:endParaRPr>
          </a:p>
        </p:txBody>
      </p:sp>
      <p:grpSp>
        <p:nvGrpSpPr>
          <p:cNvPr id="9" name="object 12">
            <a:extLst>
              <a:ext uri="{FF2B5EF4-FFF2-40B4-BE49-F238E27FC236}">
                <a16:creationId xmlns:a16="http://schemas.microsoft.com/office/drawing/2014/main" id="{D72B1562-0975-D5AD-958F-6BC08D2DC244}"/>
              </a:ext>
            </a:extLst>
          </p:cNvPr>
          <p:cNvGrpSpPr/>
          <p:nvPr/>
        </p:nvGrpSpPr>
        <p:grpSpPr>
          <a:xfrm>
            <a:off x="6699674" y="1391920"/>
            <a:ext cx="1794086" cy="2194559"/>
            <a:chOff x="6500892" y="1671422"/>
            <a:chExt cx="1308100" cy="1797050"/>
          </a:xfrm>
        </p:grpSpPr>
        <p:pic>
          <p:nvPicPr>
            <p:cNvPr id="10" name="object 13">
              <a:extLst>
                <a:ext uri="{FF2B5EF4-FFF2-40B4-BE49-F238E27FC236}">
                  <a16:creationId xmlns:a16="http://schemas.microsoft.com/office/drawing/2014/main" id="{F8714CA8-919E-1EA4-73AF-30A5F04AB23E}"/>
                </a:ext>
              </a:extLst>
            </p:cNvPr>
            <p:cNvPicPr/>
            <p:nvPr/>
          </p:nvPicPr>
          <p:blipFill>
            <a:blip r:embed="rId3" cstate="print"/>
            <a:stretch>
              <a:fillRect/>
            </a:stretch>
          </p:blipFill>
          <p:spPr>
            <a:xfrm>
              <a:off x="6803512" y="1680947"/>
              <a:ext cx="995553" cy="1777715"/>
            </a:xfrm>
            <a:prstGeom prst="rect">
              <a:avLst/>
            </a:prstGeom>
          </p:spPr>
        </p:pic>
        <p:sp>
          <p:nvSpPr>
            <p:cNvPr id="11" name="object 14">
              <a:extLst>
                <a:ext uri="{FF2B5EF4-FFF2-40B4-BE49-F238E27FC236}">
                  <a16:creationId xmlns:a16="http://schemas.microsoft.com/office/drawing/2014/main" id="{BEA957DE-3400-7235-B7D9-CD9E19B202BD}"/>
                </a:ext>
              </a:extLst>
            </p:cNvPr>
            <p:cNvSpPr/>
            <p:nvPr/>
          </p:nvSpPr>
          <p:spPr>
            <a:xfrm>
              <a:off x="6505655" y="1676185"/>
              <a:ext cx="1298575" cy="1787525"/>
            </a:xfrm>
            <a:custGeom>
              <a:avLst/>
              <a:gdLst/>
              <a:ahLst/>
              <a:cxnLst/>
              <a:rect l="l" t="t" r="r" b="b"/>
              <a:pathLst>
                <a:path w="1298575" h="1787525">
                  <a:moveTo>
                    <a:pt x="0" y="0"/>
                  </a:moveTo>
                  <a:lnTo>
                    <a:pt x="1298174" y="0"/>
                  </a:lnTo>
                  <a:lnTo>
                    <a:pt x="1298174" y="1787240"/>
                  </a:lnTo>
                  <a:lnTo>
                    <a:pt x="0" y="1787240"/>
                  </a:lnTo>
                  <a:lnTo>
                    <a:pt x="0" y="0"/>
                  </a:lnTo>
                  <a:close/>
                </a:path>
              </a:pathLst>
            </a:custGeom>
            <a:ln w="9525">
              <a:solidFill>
                <a:srgbClr val="A6A6A6"/>
              </a:solidFill>
            </a:ln>
          </p:spPr>
          <p:txBody>
            <a:bodyPr wrap="square" lIns="0" tIns="0" rIns="0" bIns="0" rtlCol="0"/>
            <a:lstStyle/>
            <a:p>
              <a:endParaRPr/>
            </a:p>
          </p:txBody>
        </p:sp>
      </p:grpSp>
      <p:sp>
        <p:nvSpPr>
          <p:cNvPr id="12" name="object 15">
            <a:extLst>
              <a:ext uri="{FF2B5EF4-FFF2-40B4-BE49-F238E27FC236}">
                <a16:creationId xmlns:a16="http://schemas.microsoft.com/office/drawing/2014/main" id="{D118A666-1697-351A-443C-50205EC0C470}"/>
              </a:ext>
            </a:extLst>
          </p:cNvPr>
          <p:cNvSpPr txBox="1"/>
          <p:nvPr/>
        </p:nvSpPr>
        <p:spPr>
          <a:xfrm>
            <a:off x="6300923" y="2087371"/>
            <a:ext cx="254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298A7"/>
                </a:solidFill>
                <a:latin typeface="Malgun Gothic"/>
                <a:cs typeface="Malgun Gothic"/>
              </a:rPr>
              <a:t>⑤</a:t>
            </a:r>
            <a:endParaRPr sz="1800" dirty="0">
              <a:latin typeface="Malgun Gothic"/>
              <a:cs typeface="Malgun Gothic"/>
            </a:endParaRPr>
          </a:p>
        </p:txBody>
      </p:sp>
      <p:sp>
        <p:nvSpPr>
          <p:cNvPr id="13" name="object 7">
            <a:extLst>
              <a:ext uri="{FF2B5EF4-FFF2-40B4-BE49-F238E27FC236}">
                <a16:creationId xmlns:a16="http://schemas.microsoft.com/office/drawing/2014/main" id="{C0190DA2-009D-672D-7352-8B52698A78AF}"/>
              </a:ext>
            </a:extLst>
          </p:cNvPr>
          <p:cNvSpPr txBox="1"/>
          <p:nvPr/>
        </p:nvSpPr>
        <p:spPr>
          <a:xfrm>
            <a:off x="6714330" y="4015408"/>
            <a:ext cx="3567589" cy="1742144"/>
          </a:xfrm>
          <a:prstGeom prst="rect">
            <a:avLst/>
          </a:prstGeom>
        </p:spPr>
        <p:txBody>
          <a:bodyPr vert="horz" wrap="square" lIns="0" tIns="125095" rIns="0" bIns="0" rtlCol="0">
            <a:spAutoFit/>
          </a:bodyPr>
          <a:lstStyle/>
          <a:p>
            <a:pPr marL="12700">
              <a:lnSpc>
                <a:spcPct val="100000"/>
              </a:lnSpc>
              <a:spcBef>
                <a:spcPts val="985"/>
              </a:spcBef>
            </a:pPr>
            <a:r>
              <a:rPr sz="1500" dirty="0">
                <a:solidFill>
                  <a:srgbClr val="F298A7"/>
                </a:solidFill>
                <a:latin typeface="Malgun Gothic"/>
                <a:cs typeface="Malgun Gothic"/>
              </a:rPr>
              <a:t>①</a:t>
            </a:r>
            <a:r>
              <a:rPr sz="1500" spc="-60" dirty="0">
                <a:solidFill>
                  <a:srgbClr val="F298A7"/>
                </a:solidFill>
                <a:latin typeface="Malgun Gothic"/>
                <a:cs typeface="Malgun Gothic"/>
              </a:rPr>
              <a:t> </a:t>
            </a:r>
            <a:r>
              <a:rPr lang="en-US" sz="1500" dirty="0">
                <a:solidFill>
                  <a:srgbClr val="595959"/>
                </a:solidFill>
                <a:latin typeface="Malgun Gothic"/>
                <a:cs typeface="Malgun Gothic"/>
              </a:rPr>
              <a:t>Belt</a:t>
            </a:r>
            <a:endParaRPr sz="1500" dirty="0">
              <a:latin typeface="Malgun Gothic"/>
              <a:cs typeface="Malgun Gothic"/>
            </a:endParaRPr>
          </a:p>
          <a:p>
            <a:pPr marL="12700">
              <a:lnSpc>
                <a:spcPct val="100000"/>
              </a:lnSpc>
              <a:spcBef>
                <a:spcPts val="890"/>
              </a:spcBef>
            </a:pPr>
            <a:r>
              <a:rPr sz="1500" dirty="0">
                <a:solidFill>
                  <a:srgbClr val="F298A7"/>
                </a:solidFill>
                <a:latin typeface="Malgun Gothic"/>
                <a:cs typeface="Malgun Gothic"/>
              </a:rPr>
              <a:t>②</a:t>
            </a:r>
            <a:r>
              <a:rPr sz="1500" spc="-40" dirty="0">
                <a:solidFill>
                  <a:srgbClr val="F298A7"/>
                </a:solidFill>
                <a:latin typeface="Malgun Gothic"/>
                <a:cs typeface="Malgun Gothic"/>
              </a:rPr>
              <a:t> </a:t>
            </a:r>
            <a:r>
              <a:rPr lang="en-US" sz="1500" dirty="0">
                <a:solidFill>
                  <a:srgbClr val="595959"/>
                </a:solidFill>
                <a:latin typeface="Malgun Gothic"/>
                <a:cs typeface="Malgun Gothic"/>
              </a:rPr>
              <a:t>LAPY V Device and Remote Control</a:t>
            </a:r>
            <a:endParaRPr sz="1500" dirty="0">
              <a:latin typeface="Malgun Gothic"/>
              <a:cs typeface="Malgun Gothic"/>
            </a:endParaRPr>
          </a:p>
          <a:p>
            <a:pPr marL="12700">
              <a:lnSpc>
                <a:spcPct val="100000"/>
              </a:lnSpc>
              <a:spcBef>
                <a:spcPts val="910"/>
              </a:spcBef>
            </a:pPr>
            <a:r>
              <a:rPr sz="1500" dirty="0">
                <a:solidFill>
                  <a:srgbClr val="F298A7"/>
                </a:solidFill>
                <a:latin typeface="Malgun Gothic"/>
                <a:cs typeface="Malgun Gothic"/>
              </a:rPr>
              <a:t>③</a:t>
            </a:r>
            <a:r>
              <a:rPr sz="1500" spc="-60" dirty="0">
                <a:solidFill>
                  <a:srgbClr val="F298A7"/>
                </a:solidFill>
                <a:latin typeface="Malgun Gothic"/>
                <a:cs typeface="Malgun Gothic"/>
              </a:rPr>
              <a:t> </a:t>
            </a:r>
            <a:r>
              <a:rPr lang="en-US" sz="1500" dirty="0">
                <a:solidFill>
                  <a:srgbClr val="595959"/>
                </a:solidFill>
                <a:latin typeface="Malgun Gothic"/>
                <a:cs typeface="Malgun Gothic"/>
              </a:rPr>
              <a:t>Power Cable</a:t>
            </a:r>
            <a:endParaRPr sz="1500" dirty="0">
              <a:latin typeface="Malgun Gothic"/>
              <a:cs typeface="Malgun Gothic"/>
            </a:endParaRPr>
          </a:p>
          <a:p>
            <a:pPr marL="12700">
              <a:lnSpc>
                <a:spcPct val="100000"/>
              </a:lnSpc>
              <a:spcBef>
                <a:spcPts val="890"/>
              </a:spcBef>
            </a:pPr>
            <a:r>
              <a:rPr sz="1500" dirty="0">
                <a:solidFill>
                  <a:srgbClr val="F298A7"/>
                </a:solidFill>
                <a:latin typeface="Malgun Gothic"/>
                <a:cs typeface="Malgun Gothic"/>
              </a:rPr>
              <a:t>④</a:t>
            </a:r>
            <a:r>
              <a:rPr sz="1500" spc="-60" dirty="0">
                <a:solidFill>
                  <a:srgbClr val="F298A7"/>
                </a:solidFill>
                <a:latin typeface="Malgun Gothic"/>
                <a:cs typeface="Malgun Gothic"/>
              </a:rPr>
              <a:t> </a:t>
            </a:r>
            <a:r>
              <a:rPr lang="en-US" sz="1500" dirty="0">
                <a:solidFill>
                  <a:srgbClr val="595959"/>
                </a:solidFill>
                <a:latin typeface="Malgun Gothic"/>
                <a:cs typeface="Malgun Gothic"/>
              </a:rPr>
              <a:t>Adapter</a:t>
            </a:r>
            <a:endParaRPr sz="1500" dirty="0">
              <a:latin typeface="Malgun Gothic"/>
              <a:cs typeface="Malgun Gothic"/>
            </a:endParaRPr>
          </a:p>
          <a:p>
            <a:pPr marL="12700">
              <a:lnSpc>
                <a:spcPct val="100000"/>
              </a:lnSpc>
              <a:spcBef>
                <a:spcPts val="910"/>
              </a:spcBef>
            </a:pPr>
            <a:r>
              <a:rPr sz="1500" dirty="0">
                <a:solidFill>
                  <a:srgbClr val="F298A7"/>
                </a:solidFill>
                <a:latin typeface="Malgun Gothic"/>
                <a:cs typeface="Malgun Gothic"/>
              </a:rPr>
              <a:t>⑤</a:t>
            </a:r>
            <a:r>
              <a:rPr sz="1500" spc="-60" dirty="0">
                <a:solidFill>
                  <a:srgbClr val="F298A7"/>
                </a:solidFill>
                <a:latin typeface="Malgun Gothic"/>
                <a:cs typeface="Malgun Gothic"/>
              </a:rPr>
              <a:t> </a:t>
            </a:r>
            <a:r>
              <a:rPr lang="en-US" sz="1500" dirty="0">
                <a:solidFill>
                  <a:srgbClr val="595959"/>
                </a:solidFill>
                <a:latin typeface="Malgun Gothic"/>
                <a:cs typeface="Malgun Gothic"/>
              </a:rPr>
              <a:t>Product Manual</a:t>
            </a:r>
            <a:endParaRPr sz="1500" dirty="0">
              <a:latin typeface="Malgun Gothic"/>
              <a:cs typeface="Malgun Gothic"/>
            </a:endParaRPr>
          </a:p>
        </p:txBody>
      </p:sp>
    </p:spTree>
    <p:extLst>
      <p:ext uri="{BB962C8B-B14F-4D97-AF65-F5344CB8AC3E}">
        <p14:creationId xmlns:p14="http://schemas.microsoft.com/office/powerpoint/2010/main" val="3498235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67AE3AF2-5791-BC19-BECE-381C51E42001}"/>
              </a:ext>
            </a:extLst>
          </p:cNvPr>
          <p:cNvSpPr txBox="1">
            <a:spLocks/>
          </p:cNvSpPr>
          <p:nvPr/>
        </p:nvSpPr>
        <p:spPr>
          <a:xfrm>
            <a:off x="3249916" y="905609"/>
            <a:ext cx="5170749" cy="382156"/>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262626"/>
                </a:solidFill>
                <a:latin typeface="+mj-ea"/>
              </a:rPr>
              <a:t>Using the Remote Control</a:t>
            </a:r>
            <a:endParaRPr lang="ko-KR" altLang="en-US" sz="2400" b="1" dirty="0">
              <a:solidFill>
                <a:srgbClr val="262626"/>
              </a:solidFill>
              <a:latin typeface="+mj-ea"/>
            </a:endParaRPr>
          </a:p>
        </p:txBody>
      </p:sp>
      <p:pic>
        <p:nvPicPr>
          <p:cNvPr id="3" name="object 6">
            <a:extLst>
              <a:ext uri="{FF2B5EF4-FFF2-40B4-BE49-F238E27FC236}">
                <a16:creationId xmlns:a16="http://schemas.microsoft.com/office/drawing/2014/main" id="{FB7CAAB2-0DFC-82F5-946E-B699BE1CEE8F}"/>
              </a:ext>
            </a:extLst>
          </p:cNvPr>
          <p:cNvPicPr/>
          <p:nvPr/>
        </p:nvPicPr>
        <p:blipFill>
          <a:blip r:embed="rId2" cstate="print"/>
          <a:stretch>
            <a:fillRect/>
          </a:stretch>
        </p:blipFill>
        <p:spPr>
          <a:xfrm>
            <a:off x="1553092" y="2237363"/>
            <a:ext cx="1658384" cy="2876706"/>
          </a:xfrm>
          <a:prstGeom prst="rect">
            <a:avLst/>
          </a:prstGeom>
        </p:spPr>
      </p:pic>
      <p:sp>
        <p:nvSpPr>
          <p:cNvPr id="4" name="object 10">
            <a:extLst>
              <a:ext uri="{FF2B5EF4-FFF2-40B4-BE49-F238E27FC236}">
                <a16:creationId xmlns:a16="http://schemas.microsoft.com/office/drawing/2014/main" id="{3290DF6E-0D7A-F8DB-9EB1-966CA49772D6}"/>
              </a:ext>
            </a:extLst>
          </p:cNvPr>
          <p:cNvSpPr txBox="1"/>
          <p:nvPr/>
        </p:nvSpPr>
        <p:spPr>
          <a:xfrm>
            <a:off x="1723145" y="5237080"/>
            <a:ext cx="871855" cy="443711"/>
          </a:xfrm>
          <a:prstGeom prst="rect">
            <a:avLst/>
          </a:prstGeom>
        </p:spPr>
        <p:txBody>
          <a:bodyPr vert="horz" wrap="square" lIns="0" tIns="12700" rIns="0" bIns="0" rtlCol="0">
            <a:spAutoFit/>
          </a:bodyPr>
          <a:lstStyle/>
          <a:p>
            <a:pPr marL="12700" algn="ctr">
              <a:lnSpc>
                <a:spcPct val="100000"/>
              </a:lnSpc>
              <a:spcBef>
                <a:spcPts val="100"/>
              </a:spcBef>
            </a:pPr>
            <a:r>
              <a:rPr lang="en-US" sz="1400" b="1" spc="-5" dirty="0">
                <a:solidFill>
                  <a:srgbClr val="595959"/>
                </a:solidFill>
                <a:latin typeface="Malgun Gothic"/>
                <a:cs typeface="Malgun Gothic"/>
              </a:rPr>
              <a:t>Remote </a:t>
            </a:r>
            <a:r>
              <a:rPr sz="1400" b="1" spc="-5" dirty="0">
                <a:solidFill>
                  <a:srgbClr val="595959"/>
                </a:solidFill>
                <a:latin typeface="Malgun Gothic"/>
                <a:cs typeface="Malgun Gothic"/>
              </a:rPr>
              <a:t>Control</a:t>
            </a:r>
            <a:endParaRPr sz="1400" dirty="0">
              <a:latin typeface="Malgun Gothic"/>
              <a:cs typeface="Malgun Gothic"/>
            </a:endParaRPr>
          </a:p>
        </p:txBody>
      </p:sp>
      <p:sp>
        <p:nvSpPr>
          <p:cNvPr id="5" name="object 9">
            <a:extLst>
              <a:ext uri="{FF2B5EF4-FFF2-40B4-BE49-F238E27FC236}">
                <a16:creationId xmlns:a16="http://schemas.microsoft.com/office/drawing/2014/main" id="{4D4DEF80-1538-9A93-5231-D97753D0F556}"/>
              </a:ext>
            </a:extLst>
          </p:cNvPr>
          <p:cNvSpPr txBox="1"/>
          <p:nvPr/>
        </p:nvSpPr>
        <p:spPr>
          <a:xfrm>
            <a:off x="3249917" y="2542497"/>
            <a:ext cx="1349062" cy="579646"/>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rgbClr val="595959"/>
                </a:solidFill>
                <a:latin typeface="Malgun Gothic"/>
                <a:cs typeface="Malgun Gothic"/>
              </a:rPr>
              <a:t>Temperature, Time Display
</a:t>
            </a:r>
            <a:endParaRPr sz="1200" dirty="0">
              <a:latin typeface="Malgun Gothic"/>
              <a:cs typeface="Malgun Gothic"/>
            </a:endParaRPr>
          </a:p>
        </p:txBody>
      </p:sp>
      <p:sp>
        <p:nvSpPr>
          <p:cNvPr id="6" name="object 7">
            <a:extLst>
              <a:ext uri="{FF2B5EF4-FFF2-40B4-BE49-F238E27FC236}">
                <a16:creationId xmlns:a16="http://schemas.microsoft.com/office/drawing/2014/main" id="{634B905F-E43B-4D6E-90FD-EA18893BBEA6}"/>
              </a:ext>
            </a:extLst>
          </p:cNvPr>
          <p:cNvSpPr txBox="1"/>
          <p:nvPr/>
        </p:nvSpPr>
        <p:spPr>
          <a:xfrm>
            <a:off x="3249917" y="3247621"/>
            <a:ext cx="956323" cy="548868"/>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rgbClr val="595959"/>
                </a:solidFill>
                <a:latin typeface="Malgun Gothic"/>
                <a:cs typeface="Malgun Gothic"/>
              </a:rPr>
              <a:t>Start Button</a:t>
            </a:r>
            <a:endParaRPr sz="1200" dirty="0">
              <a:latin typeface="Malgun Gothic"/>
              <a:cs typeface="Malgun Gothic"/>
            </a:endParaRPr>
          </a:p>
          <a:p>
            <a:pPr marL="12700">
              <a:lnSpc>
                <a:spcPct val="100000"/>
              </a:lnSpc>
              <a:spcBef>
                <a:spcPts val="1295"/>
              </a:spcBef>
            </a:pPr>
            <a:r>
              <a:rPr lang="en-US" sz="1200" b="1" dirty="0">
                <a:solidFill>
                  <a:srgbClr val="595959"/>
                </a:solidFill>
                <a:latin typeface="Malgun Gothic"/>
                <a:cs typeface="Malgun Gothic"/>
              </a:rPr>
              <a:t>Auto Button</a:t>
            </a:r>
            <a:endParaRPr sz="1200" dirty="0">
              <a:latin typeface="Malgun Gothic"/>
              <a:cs typeface="Malgun Gothic"/>
            </a:endParaRPr>
          </a:p>
        </p:txBody>
      </p:sp>
      <p:sp>
        <p:nvSpPr>
          <p:cNvPr id="7" name="object 8">
            <a:extLst>
              <a:ext uri="{FF2B5EF4-FFF2-40B4-BE49-F238E27FC236}">
                <a16:creationId xmlns:a16="http://schemas.microsoft.com/office/drawing/2014/main" id="{B4257799-CEA9-BD92-3D55-E3115F3E2A35}"/>
              </a:ext>
            </a:extLst>
          </p:cNvPr>
          <p:cNvSpPr txBox="1"/>
          <p:nvPr/>
        </p:nvSpPr>
        <p:spPr>
          <a:xfrm>
            <a:off x="3249916" y="4196586"/>
            <a:ext cx="1159524"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rgbClr val="595959"/>
                </a:solidFill>
                <a:latin typeface="Malgun Gothic"/>
                <a:cs typeface="Malgun Gothic"/>
              </a:rPr>
              <a:t>Stop Button</a:t>
            </a:r>
            <a:endParaRPr sz="1200" dirty="0">
              <a:latin typeface="Malgun Gothic"/>
              <a:cs typeface="Malgun Gothic"/>
            </a:endParaRPr>
          </a:p>
        </p:txBody>
      </p:sp>
      <p:sp>
        <p:nvSpPr>
          <p:cNvPr id="8" name="object 11">
            <a:extLst>
              <a:ext uri="{FF2B5EF4-FFF2-40B4-BE49-F238E27FC236}">
                <a16:creationId xmlns:a16="http://schemas.microsoft.com/office/drawing/2014/main" id="{EE65B7E8-1B7A-16AB-8152-2738BC6B25A4}"/>
              </a:ext>
            </a:extLst>
          </p:cNvPr>
          <p:cNvSpPr txBox="1"/>
          <p:nvPr/>
        </p:nvSpPr>
        <p:spPr>
          <a:xfrm>
            <a:off x="5089462" y="2094981"/>
            <a:ext cx="6662406" cy="2821926"/>
          </a:xfrm>
          <a:prstGeom prst="rect">
            <a:avLst/>
          </a:prstGeom>
        </p:spPr>
        <p:txBody>
          <a:bodyPr vert="horz" wrap="square" lIns="0" tIns="109855" rIns="0" bIns="0" rtlCol="0">
            <a:spAutoFit/>
          </a:bodyPr>
          <a:lstStyle/>
          <a:p>
            <a:pPr marL="283845" indent="-271780">
              <a:lnSpc>
                <a:spcPct val="100000"/>
              </a:lnSpc>
              <a:spcBef>
                <a:spcPts val="865"/>
              </a:spcBef>
              <a:buClr>
                <a:srgbClr val="2F5597"/>
              </a:buClr>
              <a:buFont typeface="Malgun Gothic"/>
              <a:buAutoNum type="arabicPeriod"/>
              <a:tabLst>
                <a:tab pos="284480" algn="l"/>
              </a:tabLst>
            </a:pPr>
            <a:r>
              <a:rPr lang="en-US" sz="1200" dirty="0">
                <a:solidFill>
                  <a:srgbClr val="595959"/>
                </a:solidFill>
                <a:latin typeface="Malgun Gothic"/>
                <a:cs typeface="Malgun Gothic"/>
              </a:rPr>
              <a:t>Connect the power adapter plug to a commercial power outlet.
Connect the power adapter connector to the Remote Control.
Apply the device to the area.
Depending on the desired care area, press the Start button or the Automatic button.	 </a:t>
            </a:r>
          </a:p>
          <a:p>
            <a:pPr marL="12065">
              <a:lnSpc>
                <a:spcPct val="100000"/>
              </a:lnSpc>
              <a:buClr>
                <a:srgbClr val="2F5597"/>
              </a:buClr>
              <a:tabLst>
                <a:tab pos="284480" algn="l"/>
              </a:tabLst>
            </a:pPr>
            <a:r>
              <a:rPr lang="en-US" sz="1200" b="1" dirty="0">
                <a:solidFill>
                  <a:srgbClr val="595959"/>
                </a:solidFill>
                <a:latin typeface="Malgun Gothic"/>
                <a:cs typeface="Malgun Gothic"/>
              </a:rPr>
              <a:t>     </a:t>
            </a:r>
          </a:p>
          <a:p>
            <a:pPr marL="12065">
              <a:lnSpc>
                <a:spcPct val="100000"/>
              </a:lnSpc>
              <a:buClr>
                <a:srgbClr val="2F5597"/>
              </a:buClr>
              <a:tabLst>
                <a:tab pos="284480" algn="l"/>
              </a:tabLst>
            </a:pPr>
            <a:r>
              <a:rPr lang="en-US" sz="1200" b="1" dirty="0">
                <a:solidFill>
                  <a:srgbClr val="595959"/>
                </a:solidFill>
                <a:latin typeface="Malgun Gothic"/>
                <a:cs typeface="Malgun Gothic"/>
              </a:rPr>
              <a:t>     Start Button</a:t>
            </a:r>
            <a:r>
              <a:rPr sz="1200" dirty="0">
                <a:solidFill>
                  <a:srgbClr val="595959"/>
                </a:solidFill>
                <a:latin typeface="Malgun Gothic"/>
                <a:cs typeface="Malgun Gothic"/>
              </a:rPr>
              <a:t>:</a:t>
            </a:r>
            <a:r>
              <a:rPr sz="1200" spc="-10" dirty="0">
                <a:solidFill>
                  <a:srgbClr val="595959"/>
                </a:solidFill>
                <a:latin typeface="Malgun Gothic"/>
                <a:cs typeface="Malgun Gothic"/>
              </a:rPr>
              <a:t> </a:t>
            </a:r>
            <a:r>
              <a:rPr sz="1200" dirty="0">
                <a:solidFill>
                  <a:srgbClr val="595959"/>
                </a:solidFill>
                <a:latin typeface="Malgun Gothic"/>
                <a:cs typeface="Malgun Gothic"/>
              </a:rPr>
              <a:t>30</a:t>
            </a:r>
            <a:r>
              <a:rPr lang="en-US" sz="1200" dirty="0">
                <a:solidFill>
                  <a:srgbClr val="595959"/>
                </a:solidFill>
                <a:latin typeface="Malgun Gothic"/>
                <a:cs typeface="Malgun Gothic"/>
              </a:rPr>
              <a:t> min. operation</a:t>
            </a:r>
            <a:r>
              <a:rPr sz="1200" dirty="0">
                <a:solidFill>
                  <a:srgbClr val="595959"/>
                </a:solidFill>
                <a:latin typeface="Malgun Gothic"/>
                <a:cs typeface="Malgun Gothic"/>
              </a:rPr>
              <a:t>,</a:t>
            </a:r>
            <a:r>
              <a:rPr sz="1200" spc="-10" dirty="0">
                <a:solidFill>
                  <a:srgbClr val="595959"/>
                </a:solidFill>
                <a:latin typeface="Malgun Gothic"/>
                <a:cs typeface="Malgun Gothic"/>
              </a:rPr>
              <a:t> </a:t>
            </a:r>
            <a:r>
              <a:rPr sz="1200" dirty="0">
                <a:solidFill>
                  <a:srgbClr val="595959"/>
                </a:solidFill>
                <a:latin typeface="Malgun Gothic"/>
                <a:cs typeface="Malgun Gothic"/>
              </a:rPr>
              <a:t>10</a:t>
            </a:r>
            <a:r>
              <a:rPr lang="en-US" sz="1200" dirty="0">
                <a:solidFill>
                  <a:srgbClr val="595959"/>
                </a:solidFill>
                <a:latin typeface="Malgun Gothic"/>
                <a:cs typeface="Malgun Gothic"/>
              </a:rPr>
              <a:t> min stop</a:t>
            </a:r>
            <a:endParaRPr lang="en-US" sz="1200" dirty="0">
              <a:latin typeface="Malgun Gothic"/>
              <a:cs typeface="Malgun Gothic"/>
            </a:endParaRPr>
          </a:p>
          <a:p>
            <a:pPr marL="12065">
              <a:lnSpc>
                <a:spcPct val="100000"/>
              </a:lnSpc>
              <a:buClr>
                <a:srgbClr val="2F5597"/>
              </a:buClr>
              <a:tabLst>
                <a:tab pos="284480" algn="l"/>
              </a:tabLst>
            </a:pPr>
            <a:r>
              <a:rPr lang="en-US" sz="1200" spc="-5" dirty="0">
                <a:solidFill>
                  <a:srgbClr val="595959"/>
                </a:solidFill>
                <a:latin typeface="Malgun Gothic"/>
                <a:cs typeface="Malgun Gothic"/>
              </a:rPr>
              <a:t>     </a:t>
            </a:r>
            <a:r>
              <a:rPr lang="en-US" sz="1000" spc="-5" dirty="0">
                <a:solidFill>
                  <a:srgbClr val="595959"/>
                </a:solidFill>
                <a:latin typeface="Malgun Gothic"/>
                <a:cs typeface="Malgun Gothic"/>
              </a:rPr>
              <a:t>(If turned off by temperature setting, it is not included in the operating time and there is no melodic sound.)
      </a:t>
            </a:r>
          </a:p>
          <a:p>
            <a:pPr marL="12065">
              <a:lnSpc>
                <a:spcPct val="100000"/>
              </a:lnSpc>
              <a:buClr>
                <a:srgbClr val="2F5597"/>
              </a:buClr>
              <a:tabLst>
                <a:tab pos="284480" algn="l"/>
              </a:tabLst>
            </a:pPr>
            <a:r>
              <a:rPr lang="en-US" sz="1000" b="1" spc="-5" dirty="0">
                <a:solidFill>
                  <a:srgbClr val="595959"/>
                </a:solidFill>
                <a:latin typeface="Malgun Gothic"/>
                <a:cs typeface="Malgun Gothic"/>
              </a:rPr>
              <a:t>      </a:t>
            </a:r>
            <a:r>
              <a:rPr lang="en-US" sz="1200" b="1" dirty="0">
                <a:solidFill>
                  <a:srgbClr val="595959"/>
                </a:solidFill>
                <a:latin typeface="Malgun Gothic"/>
                <a:cs typeface="Malgun Gothic"/>
              </a:rPr>
              <a:t>Auto Button</a:t>
            </a:r>
            <a:r>
              <a:rPr sz="1200" dirty="0">
                <a:solidFill>
                  <a:srgbClr val="595959"/>
                </a:solidFill>
                <a:latin typeface="Malgun Gothic"/>
                <a:cs typeface="Malgun Gothic"/>
              </a:rPr>
              <a:t>:</a:t>
            </a:r>
            <a:r>
              <a:rPr sz="1200" spc="-15" dirty="0">
                <a:solidFill>
                  <a:srgbClr val="595959"/>
                </a:solidFill>
                <a:latin typeface="Malgun Gothic"/>
                <a:cs typeface="Malgun Gothic"/>
              </a:rPr>
              <a:t> </a:t>
            </a:r>
            <a:r>
              <a:rPr sz="1200" dirty="0">
                <a:solidFill>
                  <a:srgbClr val="595959"/>
                </a:solidFill>
                <a:latin typeface="Malgun Gothic"/>
                <a:cs typeface="Malgun Gothic"/>
              </a:rPr>
              <a:t>30</a:t>
            </a:r>
            <a:r>
              <a:rPr lang="en-US" sz="1200" dirty="0">
                <a:solidFill>
                  <a:srgbClr val="595959"/>
                </a:solidFill>
                <a:latin typeface="Malgun Gothic"/>
                <a:cs typeface="Malgun Gothic"/>
              </a:rPr>
              <a:t> min. operation and stops automatically afterwards                               </a:t>
            </a:r>
          </a:p>
          <a:p>
            <a:pPr marL="12065">
              <a:lnSpc>
                <a:spcPct val="100000"/>
              </a:lnSpc>
              <a:buClr>
                <a:srgbClr val="2F5597"/>
              </a:buClr>
              <a:tabLst>
                <a:tab pos="284480" algn="l"/>
              </a:tabLst>
            </a:pPr>
            <a:r>
              <a:rPr lang="en-US" sz="1200" spc="-5" dirty="0">
                <a:solidFill>
                  <a:srgbClr val="595959"/>
                </a:solidFill>
                <a:latin typeface="Malgun Gothic"/>
                <a:cs typeface="Malgun Gothic"/>
              </a:rPr>
              <a:t>     </a:t>
            </a:r>
            <a:r>
              <a:rPr sz="1000" spc="-5" dirty="0">
                <a:solidFill>
                  <a:srgbClr val="595959"/>
                </a:solidFill>
                <a:latin typeface="Malgun Gothic"/>
                <a:cs typeface="Malgun Gothic"/>
              </a:rPr>
              <a:t>(</a:t>
            </a:r>
            <a:r>
              <a:rPr lang="en-US" sz="1000" spc="-5" dirty="0">
                <a:solidFill>
                  <a:srgbClr val="595959"/>
                </a:solidFill>
                <a:latin typeface="Malgun Gothic"/>
                <a:cs typeface="Malgun Gothic"/>
              </a:rPr>
              <a:t>If turned off by temperature setting, it is not included in the operating time and there is no melodic sound.</a:t>
            </a:r>
            <a:r>
              <a:rPr sz="1000" dirty="0">
                <a:solidFill>
                  <a:srgbClr val="595959"/>
                </a:solidFill>
                <a:latin typeface="Malgun Gothic"/>
                <a:cs typeface="Malgun Gothic"/>
              </a:rPr>
              <a:t>)</a:t>
            </a:r>
            <a:endParaRPr sz="1000" dirty="0">
              <a:latin typeface="Malgun Gothic"/>
              <a:cs typeface="Malgun Gothic"/>
            </a:endParaRPr>
          </a:p>
          <a:p>
            <a:pPr marL="283845" indent="-271780">
              <a:lnSpc>
                <a:spcPct val="100000"/>
              </a:lnSpc>
              <a:spcBef>
                <a:spcPts val="690"/>
              </a:spcBef>
              <a:buClr>
                <a:srgbClr val="2F5597"/>
              </a:buClr>
              <a:buFont typeface="Malgun Gothic"/>
              <a:buAutoNum type="arabicPeriod" startAt="5"/>
              <a:tabLst>
                <a:tab pos="284480" algn="l"/>
              </a:tabLst>
            </a:pPr>
            <a:r>
              <a:rPr lang="en-US" sz="1200" dirty="0">
                <a:solidFill>
                  <a:srgbClr val="595959"/>
                </a:solidFill>
                <a:latin typeface="Malgun Gothic"/>
                <a:cs typeface="Malgun Gothic"/>
              </a:rPr>
              <a:t>Press Stop button to stop operation.
When finished, disconnect the power plug from the outlet.</a:t>
            </a:r>
            <a:endParaRPr sz="1200" dirty="0">
              <a:latin typeface="Malgun Gothic"/>
              <a:cs typeface="Malgun Gothic"/>
            </a:endParaRPr>
          </a:p>
        </p:txBody>
      </p:sp>
      <p:sp>
        <p:nvSpPr>
          <p:cNvPr id="9" name="object 12">
            <a:extLst>
              <a:ext uri="{FF2B5EF4-FFF2-40B4-BE49-F238E27FC236}">
                <a16:creationId xmlns:a16="http://schemas.microsoft.com/office/drawing/2014/main" id="{ED43A7A1-BD62-EA82-55F8-05AA2CFFADA2}"/>
              </a:ext>
            </a:extLst>
          </p:cNvPr>
          <p:cNvSpPr txBox="1"/>
          <p:nvPr/>
        </p:nvSpPr>
        <p:spPr>
          <a:xfrm>
            <a:off x="5357215" y="5215278"/>
            <a:ext cx="6306465" cy="730969"/>
          </a:xfrm>
          <a:prstGeom prst="rect">
            <a:avLst/>
          </a:prstGeom>
        </p:spPr>
        <p:txBody>
          <a:bodyPr vert="horz" wrap="square" lIns="0" tIns="88900" rIns="0" bIns="0" rtlCol="0">
            <a:spAutoFit/>
          </a:bodyPr>
          <a:lstStyle/>
          <a:p>
            <a:pPr marL="12700">
              <a:lnSpc>
                <a:spcPct val="100000"/>
              </a:lnSpc>
              <a:spcBef>
                <a:spcPts val="700"/>
              </a:spcBef>
            </a:pPr>
            <a:r>
              <a:rPr sz="1000" dirty="0">
                <a:solidFill>
                  <a:srgbClr val="595959"/>
                </a:solidFill>
                <a:latin typeface="Malgun Gothic"/>
                <a:cs typeface="Malgun Gothic"/>
              </a:rPr>
              <a:t>※</a:t>
            </a:r>
            <a:r>
              <a:rPr sz="1000" spc="-15" dirty="0">
                <a:solidFill>
                  <a:srgbClr val="595959"/>
                </a:solidFill>
                <a:latin typeface="Malgun Gothic"/>
                <a:cs typeface="Malgun Gothic"/>
              </a:rPr>
              <a:t> </a:t>
            </a:r>
            <a:r>
              <a:rPr lang="en-US" sz="1000" b="1" spc="-5" dirty="0">
                <a:solidFill>
                  <a:srgbClr val="2F5597"/>
                </a:solidFill>
                <a:latin typeface="Malgun Gothic"/>
                <a:cs typeface="Malgun Gothic"/>
              </a:rPr>
              <a:t>Device turns OFF at 45 degrees, so only up to 44 degrees is shown in the display window.
</a:t>
            </a:r>
            <a:r>
              <a:rPr sz="1000" dirty="0">
                <a:solidFill>
                  <a:srgbClr val="595959"/>
                </a:solidFill>
                <a:latin typeface="Malgun Gothic"/>
                <a:cs typeface="Malgun Gothic"/>
              </a:rPr>
              <a:t>※</a:t>
            </a:r>
            <a:r>
              <a:rPr sz="1000" spc="-15" dirty="0">
                <a:solidFill>
                  <a:srgbClr val="595959"/>
                </a:solidFill>
                <a:latin typeface="Malgun Gothic"/>
                <a:cs typeface="Malgun Gothic"/>
              </a:rPr>
              <a:t> </a:t>
            </a:r>
            <a:r>
              <a:rPr lang="en-US" sz="1000" spc="-15" dirty="0">
                <a:solidFill>
                  <a:srgbClr val="595959"/>
                </a:solidFill>
                <a:latin typeface="Malgun Gothic"/>
                <a:cs typeface="Malgun Gothic"/>
              </a:rPr>
              <a:t>Please </a:t>
            </a:r>
            <a:r>
              <a:rPr lang="en-US" sz="1000" dirty="0">
                <a:solidFill>
                  <a:srgbClr val="595959"/>
                </a:solidFill>
                <a:latin typeface="Malgun Gothic"/>
                <a:cs typeface="Malgun Gothic"/>
              </a:rPr>
              <a:t>refer to the Manual: How to Use GCOOP LAPY V for more information.
</a:t>
            </a:r>
            <a:endParaRPr sz="1000" dirty="0">
              <a:latin typeface="Malgun Gothic"/>
              <a:cs typeface="Malgun Gothic"/>
            </a:endParaRPr>
          </a:p>
        </p:txBody>
      </p:sp>
    </p:spTree>
    <p:extLst>
      <p:ext uri="{BB962C8B-B14F-4D97-AF65-F5344CB8AC3E}">
        <p14:creationId xmlns:p14="http://schemas.microsoft.com/office/powerpoint/2010/main" val="3799694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AE4ABF54-98A0-36E9-A5C3-BA9FE5F8D3B2}"/>
              </a:ext>
            </a:extLst>
          </p:cNvPr>
          <p:cNvSpPr txBox="1">
            <a:spLocks/>
          </p:cNvSpPr>
          <p:nvPr/>
        </p:nvSpPr>
        <p:spPr>
          <a:xfrm>
            <a:off x="4000704" y="182955"/>
            <a:ext cx="3693874" cy="44371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800" b="1" dirty="0">
                <a:solidFill>
                  <a:srgbClr val="262626"/>
                </a:solidFill>
                <a:latin typeface="+mj-ea"/>
              </a:rPr>
              <a:t>How to Use LAPY V</a:t>
            </a:r>
            <a:endParaRPr lang="ko-KR" altLang="en-US" sz="2800" b="1" dirty="0">
              <a:solidFill>
                <a:srgbClr val="262626"/>
              </a:solidFill>
              <a:latin typeface="+mj-ea"/>
            </a:endParaRPr>
          </a:p>
        </p:txBody>
      </p:sp>
      <p:sp>
        <p:nvSpPr>
          <p:cNvPr id="3" name="object 6">
            <a:extLst>
              <a:ext uri="{FF2B5EF4-FFF2-40B4-BE49-F238E27FC236}">
                <a16:creationId xmlns:a16="http://schemas.microsoft.com/office/drawing/2014/main" id="{2228EEC9-93A4-CCE0-3445-D6E27CC89C89}"/>
              </a:ext>
            </a:extLst>
          </p:cNvPr>
          <p:cNvSpPr txBox="1"/>
          <p:nvPr/>
        </p:nvSpPr>
        <p:spPr>
          <a:xfrm>
            <a:off x="1160298" y="944986"/>
            <a:ext cx="10051415" cy="5398914"/>
          </a:xfrm>
          <a:prstGeom prst="rect">
            <a:avLst/>
          </a:prstGeom>
        </p:spPr>
        <p:txBody>
          <a:bodyPr vert="horz" wrap="square" lIns="0" tIns="12700" rIns="0" bIns="0" rtlCol="0">
            <a:spAutoFit/>
          </a:bodyPr>
          <a:lstStyle/>
          <a:p>
            <a:pPr marL="269875" marR="5080" indent="-269875">
              <a:spcBef>
                <a:spcPts val="100"/>
              </a:spcBef>
              <a:buClr>
                <a:srgbClr val="2F5597"/>
              </a:buClr>
              <a:buFont typeface="Malgun Gothic"/>
              <a:buAutoNum type="arabicPeriod"/>
              <a:tabLst>
                <a:tab pos="269875" algn="l"/>
              </a:tabLst>
            </a:pPr>
            <a:r>
              <a:rPr lang="en-US" sz="1400" spc="30" dirty="0">
                <a:solidFill>
                  <a:srgbClr val="595959"/>
                </a:solidFill>
                <a:latin typeface="Malgun Gothic"/>
                <a:cs typeface="Malgun Gothic"/>
              </a:rPr>
              <a:t>Wrap LAPY V around the area you want to care for, secure it lightly with the band supplied with the product, and plug it in </a:t>
            </a:r>
            <a:r>
              <a:rPr lang="en-US" sz="1200" spc="30" dirty="0">
                <a:solidFill>
                  <a:srgbClr val="595959"/>
                </a:solidFill>
                <a:latin typeface="Malgun Gothic"/>
                <a:cs typeface="Malgun Gothic"/>
              </a:rPr>
              <a:t>(if used over clothing, the effect will be halved).  </a:t>
            </a:r>
            <a:r>
              <a:rPr lang="en-US" sz="1400" spc="30" dirty="0">
                <a:solidFill>
                  <a:srgbClr val="595959"/>
                </a:solidFill>
                <a:latin typeface="Malgun Gothic"/>
                <a:cs typeface="Malgun Gothic"/>
              </a:rPr>
              <a:t>If you tighten the band too much, you may experience pain, so fix it lightly. </a:t>
            </a:r>
            <a:endParaRPr sz="1400" dirty="0">
              <a:latin typeface="Malgun Gothic"/>
              <a:cs typeface="Malgun Gothic"/>
            </a:endParaRPr>
          </a:p>
          <a:p>
            <a:pPr marL="269875" indent="-257175">
              <a:buClr>
                <a:srgbClr val="2F5597"/>
              </a:buClr>
              <a:buFont typeface="Malgun Gothic"/>
              <a:buAutoNum type="arabicPeriod"/>
              <a:tabLst>
                <a:tab pos="269875" algn="l"/>
              </a:tabLst>
            </a:pPr>
            <a:endParaRPr lang="en-US" sz="1400" spc="25" dirty="0">
              <a:solidFill>
                <a:srgbClr val="595959"/>
              </a:solidFill>
              <a:latin typeface="Malgun Gothic"/>
              <a:cs typeface="Malgun Gothic"/>
            </a:endParaRPr>
          </a:p>
          <a:p>
            <a:pPr marL="269875" indent="-257175">
              <a:buClr>
                <a:srgbClr val="2F5597"/>
              </a:buClr>
              <a:buFont typeface="Malgun Gothic"/>
              <a:buAutoNum type="arabicPeriod"/>
              <a:tabLst>
                <a:tab pos="269875" algn="l"/>
              </a:tabLst>
            </a:pPr>
            <a:r>
              <a:rPr lang="en-US" sz="1400" spc="25" dirty="0">
                <a:solidFill>
                  <a:srgbClr val="595959"/>
                </a:solidFill>
                <a:latin typeface="Malgun Gothic"/>
                <a:cs typeface="Malgun Gothic"/>
              </a:rPr>
              <a:t>When the Start button is pressed, the laser is applied directly to the affected area. Please </a:t>
            </a:r>
            <a:r>
              <a:rPr lang="en-US" sz="1400" b="1" spc="25" dirty="0">
                <a:solidFill>
                  <a:srgbClr val="595959"/>
                </a:solidFill>
                <a:latin typeface="Malgun Gothic"/>
                <a:cs typeface="Malgun Gothic"/>
              </a:rPr>
              <a:t>use it on bare skin</a:t>
            </a:r>
            <a:r>
              <a:rPr lang="en-US" sz="1400" spc="25" dirty="0">
                <a:solidFill>
                  <a:srgbClr val="595959"/>
                </a:solidFill>
                <a:latin typeface="Malgun Gothic"/>
                <a:cs typeface="Malgun Gothic"/>
              </a:rPr>
              <a:t> as much as possible. However, if you </a:t>
            </a:r>
            <a:r>
              <a:rPr lang="en-US" sz="1400" b="1" spc="25" dirty="0">
                <a:solidFill>
                  <a:srgbClr val="595959"/>
                </a:solidFill>
                <a:latin typeface="Malgun Gothic"/>
                <a:cs typeface="Malgun Gothic"/>
              </a:rPr>
              <a:t>feel hot or sweaty, be sure to use it on top of a white undergarment.</a:t>
            </a:r>
          </a:p>
          <a:p>
            <a:pPr marL="269875" indent="-257175">
              <a:buClr>
                <a:srgbClr val="2F5597"/>
              </a:buClr>
              <a:buFont typeface="Malgun Gothic"/>
              <a:buAutoNum type="arabicPeriod"/>
              <a:tabLst>
                <a:tab pos="269875" algn="l"/>
              </a:tabLst>
            </a:pPr>
            <a:endParaRPr lang="en-US" sz="1400" spc="25" dirty="0">
              <a:solidFill>
                <a:srgbClr val="595959"/>
              </a:solidFill>
              <a:latin typeface="Malgun Gothic"/>
              <a:cs typeface="Malgun Gothic"/>
            </a:endParaRPr>
          </a:p>
          <a:p>
            <a:pPr marL="269875" indent="-257175">
              <a:buClr>
                <a:srgbClr val="2F5597"/>
              </a:buClr>
              <a:buFont typeface="Malgun Gothic"/>
              <a:buAutoNum type="arabicPeriod"/>
              <a:tabLst>
                <a:tab pos="269875" algn="l"/>
              </a:tabLst>
            </a:pPr>
            <a:r>
              <a:rPr lang="en-US" sz="1400" spc="25" dirty="0">
                <a:solidFill>
                  <a:srgbClr val="595959"/>
                </a:solidFill>
                <a:latin typeface="Malgun Gothic"/>
                <a:cs typeface="Malgun Gothic"/>
              </a:rPr>
              <a:t>If you only press the Start button, the temperature will be displayed and if it goes </a:t>
            </a:r>
            <a:r>
              <a:rPr lang="en-US" sz="1400" b="1" spc="25" dirty="0">
                <a:solidFill>
                  <a:srgbClr val="595959"/>
                </a:solidFill>
                <a:latin typeface="Malgun Gothic"/>
                <a:cs typeface="Malgun Gothic"/>
              </a:rPr>
              <a:t>up to 45 degrees, it will stop operating temporarily. Once the temperature reaches 41 degrees, it will operate again</a:t>
            </a:r>
            <a:r>
              <a:rPr lang="en-US" sz="1400" spc="25" dirty="0">
                <a:solidFill>
                  <a:srgbClr val="595959"/>
                </a:solidFill>
                <a:latin typeface="Malgun Gothic"/>
                <a:cs typeface="Malgun Gothic"/>
              </a:rPr>
              <a:t>. </a:t>
            </a:r>
            <a:r>
              <a:rPr lang="en-US" sz="1200" spc="25" dirty="0">
                <a:solidFill>
                  <a:srgbClr val="595959"/>
                </a:solidFill>
                <a:latin typeface="Malgun Gothic"/>
                <a:cs typeface="Malgun Gothic"/>
              </a:rPr>
              <a:t>(If it is turned off by the temperature setting, it is not included in the operating time, and there will be no melodic sound.) </a:t>
            </a:r>
            <a:r>
              <a:rPr lang="en-US" sz="1400" spc="25" dirty="0">
                <a:solidFill>
                  <a:srgbClr val="595959"/>
                </a:solidFill>
                <a:latin typeface="Malgun Gothic"/>
                <a:cs typeface="Malgun Gothic"/>
              </a:rPr>
              <a:t>After 30 minutes of operation, it is reapplied </a:t>
            </a:r>
            <a:r>
              <a:rPr lang="en-US" sz="1400" b="1" spc="25" dirty="0">
                <a:solidFill>
                  <a:srgbClr val="595959"/>
                </a:solidFill>
                <a:latin typeface="Malgun Gothic"/>
                <a:cs typeface="Malgun Gothic"/>
              </a:rPr>
              <a:t>after a 10-minute break</a:t>
            </a:r>
            <a:r>
              <a:rPr lang="en-US" sz="1400" spc="25" dirty="0">
                <a:solidFill>
                  <a:srgbClr val="595959"/>
                </a:solidFill>
                <a:latin typeface="Malgun Gothic"/>
                <a:cs typeface="Malgun Gothic"/>
              </a:rPr>
              <a:t> for the safety of the user.</a:t>
            </a:r>
          </a:p>
          <a:p>
            <a:pPr marL="269875" indent="-257175">
              <a:buClr>
                <a:srgbClr val="2F5597"/>
              </a:buClr>
              <a:buFont typeface="Malgun Gothic"/>
              <a:buAutoNum type="arabicPeriod"/>
              <a:tabLst>
                <a:tab pos="269875" algn="l"/>
              </a:tabLst>
            </a:pPr>
            <a:endParaRPr lang="en-US" sz="1400" spc="25" dirty="0">
              <a:solidFill>
                <a:srgbClr val="595959"/>
              </a:solidFill>
              <a:latin typeface="Malgun Gothic"/>
              <a:cs typeface="Malgun Gothic"/>
            </a:endParaRPr>
          </a:p>
          <a:p>
            <a:pPr marL="269875" indent="-257175">
              <a:buClr>
                <a:srgbClr val="2F5597"/>
              </a:buClr>
              <a:buFont typeface="Malgun Gothic"/>
              <a:buAutoNum type="arabicPeriod"/>
              <a:tabLst>
                <a:tab pos="269875" algn="l"/>
              </a:tabLst>
            </a:pPr>
            <a:r>
              <a:rPr lang="en-US" sz="1400" spc="25" dirty="0">
                <a:solidFill>
                  <a:srgbClr val="595959"/>
                </a:solidFill>
                <a:latin typeface="Malgun Gothic"/>
                <a:cs typeface="Malgun Gothic"/>
              </a:rPr>
              <a:t>When Auto button is pressed, the time "30" is displayed which represents 30 minutes of operation. During operation, the temperature setting reaches 45 degrees, which causes a temporary shutdown and does not decrease the time until it is back in operation. </a:t>
            </a:r>
            <a:r>
              <a:rPr lang="en-US" sz="1200" spc="25" dirty="0">
                <a:solidFill>
                  <a:srgbClr val="595959"/>
                </a:solidFill>
                <a:latin typeface="Malgun Gothic"/>
                <a:cs typeface="Malgun Gothic"/>
              </a:rPr>
              <a:t>(If it is turned off by the temperature setting, it is not included in the operating time, and there will be no melodic sound.)</a:t>
            </a:r>
            <a:r>
              <a:rPr lang="en-US" sz="1400" spc="25" dirty="0">
                <a:solidFill>
                  <a:srgbClr val="595959"/>
                </a:solidFill>
                <a:latin typeface="Malgun Gothic"/>
                <a:cs typeface="Malgun Gothic"/>
              </a:rPr>
              <a:t> </a:t>
            </a:r>
            <a:r>
              <a:rPr lang="en-US" sz="1400" b="1" spc="25" dirty="0">
                <a:solidFill>
                  <a:srgbClr val="595959"/>
                </a:solidFill>
                <a:latin typeface="Malgun Gothic"/>
                <a:cs typeface="Malgun Gothic"/>
              </a:rPr>
              <a:t>It will automatically turn off after 30 minutes of operation.  It will not work unless Start or Auto button is pressed again.</a:t>
            </a:r>
            <a:endParaRPr sz="1400" b="1" dirty="0">
              <a:latin typeface="Malgun Gothic"/>
              <a:cs typeface="Malgun Gothic"/>
            </a:endParaRPr>
          </a:p>
          <a:p>
            <a:pPr marL="269875" indent="-257175">
              <a:buClr>
                <a:srgbClr val="2F5597"/>
              </a:buClr>
              <a:buFont typeface="Malgun Gothic"/>
              <a:buAutoNum type="arabicPeriod" startAt="5"/>
              <a:tabLst>
                <a:tab pos="269875" algn="l"/>
              </a:tabLst>
            </a:pPr>
            <a:endParaRPr lang="en-US" sz="1400" spc="25" dirty="0">
              <a:solidFill>
                <a:srgbClr val="595959"/>
              </a:solidFill>
              <a:latin typeface="Malgun Gothic"/>
              <a:cs typeface="Malgun Gothic"/>
            </a:endParaRPr>
          </a:p>
          <a:p>
            <a:pPr marL="269875" indent="-257175">
              <a:buClr>
                <a:srgbClr val="2F5597"/>
              </a:buClr>
              <a:buFont typeface="Malgun Gothic"/>
              <a:buAutoNum type="arabicPeriod" startAt="5"/>
              <a:tabLst>
                <a:tab pos="269875" algn="l"/>
              </a:tabLst>
            </a:pPr>
            <a:r>
              <a:rPr lang="en-US" sz="1400" spc="25" dirty="0">
                <a:solidFill>
                  <a:srgbClr val="595959"/>
                </a:solidFill>
                <a:latin typeface="Malgun Gothic"/>
                <a:cs typeface="Malgun Gothic"/>
              </a:rPr>
              <a:t>If you want to stop during treatment, just press the Stop button.</a:t>
            </a:r>
            <a:endParaRPr sz="1400" dirty="0">
              <a:latin typeface="Malgun Gothic"/>
              <a:cs typeface="Malgun Gothic"/>
            </a:endParaRPr>
          </a:p>
          <a:p>
            <a:pPr marL="269875" indent="-257175">
              <a:buClr>
                <a:srgbClr val="2F5597"/>
              </a:buClr>
              <a:buFont typeface="Malgun Gothic"/>
              <a:buAutoNum type="arabicPeriod" startAt="5"/>
              <a:tabLst>
                <a:tab pos="269875" algn="l"/>
              </a:tabLst>
            </a:pPr>
            <a:endParaRPr lang="en-US" sz="1400" spc="30" dirty="0">
              <a:solidFill>
                <a:srgbClr val="595959"/>
              </a:solidFill>
              <a:latin typeface="Malgun Gothic"/>
              <a:cs typeface="Malgun Gothic"/>
            </a:endParaRPr>
          </a:p>
          <a:p>
            <a:pPr marL="269875" indent="-257175">
              <a:buClr>
                <a:srgbClr val="2F5597"/>
              </a:buClr>
              <a:buFont typeface="Malgun Gothic"/>
              <a:buAutoNum type="arabicPeriod" startAt="5"/>
              <a:tabLst>
                <a:tab pos="269875" algn="l"/>
              </a:tabLst>
            </a:pPr>
            <a:r>
              <a:rPr lang="en-US" sz="1400" spc="30" dirty="0">
                <a:solidFill>
                  <a:srgbClr val="595959"/>
                </a:solidFill>
                <a:latin typeface="Malgun Gothic"/>
                <a:cs typeface="Malgun Gothic"/>
              </a:rPr>
              <a:t>At the end of the laser irradiation, the numbers disappear from the display window with a beep.</a:t>
            </a:r>
          </a:p>
          <a:p>
            <a:pPr marL="269875" indent="-257175">
              <a:buClr>
                <a:srgbClr val="2F5597"/>
              </a:buClr>
              <a:buFont typeface="Malgun Gothic"/>
              <a:buAutoNum type="arabicPeriod" startAt="5"/>
              <a:tabLst>
                <a:tab pos="269875" algn="l"/>
              </a:tabLst>
            </a:pPr>
            <a:endParaRPr lang="en-US" sz="1400" spc="25" dirty="0">
              <a:solidFill>
                <a:srgbClr val="595959"/>
              </a:solidFill>
              <a:latin typeface="Malgun Gothic"/>
              <a:cs typeface="Malgun Gothic"/>
            </a:endParaRPr>
          </a:p>
          <a:p>
            <a:pPr marL="269875" indent="-257175">
              <a:buClr>
                <a:srgbClr val="2F5597"/>
              </a:buClr>
              <a:buFont typeface="Malgun Gothic"/>
              <a:buAutoNum type="arabicPeriod" startAt="5"/>
              <a:tabLst>
                <a:tab pos="269875" algn="l"/>
              </a:tabLst>
            </a:pPr>
            <a:r>
              <a:rPr lang="en-US" sz="1400" spc="25" dirty="0">
                <a:solidFill>
                  <a:srgbClr val="595959"/>
                </a:solidFill>
                <a:latin typeface="Malgun Gothic"/>
                <a:cs typeface="Malgun Gothic"/>
              </a:rPr>
              <a:t>After completion of use, press the Stop button and remove the power plug.</a:t>
            </a:r>
          </a:p>
          <a:p>
            <a:pPr marL="269875" indent="-257175">
              <a:buClr>
                <a:srgbClr val="2F5597"/>
              </a:buClr>
              <a:buFont typeface="Malgun Gothic"/>
              <a:buAutoNum type="arabicPeriod" startAt="5"/>
              <a:tabLst>
                <a:tab pos="269875" algn="l"/>
              </a:tabLst>
            </a:pPr>
            <a:endParaRPr lang="en-US" sz="1400" spc="15" dirty="0">
              <a:solidFill>
                <a:srgbClr val="595959"/>
              </a:solidFill>
              <a:latin typeface="Malgun Gothic"/>
              <a:cs typeface="Malgun Gothic"/>
            </a:endParaRPr>
          </a:p>
          <a:p>
            <a:pPr marL="269875" indent="-257175">
              <a:buClr>
                <a:srgbClr val="2F5597"/>
              </a:buClr>
              <a:buFont typeface="Malgun Gothic"/>
              <a:buAutoNum type="arabicPeriod" startAt="5"/>
              <a:tabLst>
                <a:tab pos="269875" algn="l"/>
              </a:tabLst>
            </a:pPr>
            <a:r>
              <a:rPr lang="en-US" sz="1400" spc="15" dirty="0">
                <a:solidFill>
                  <a:srgbClr val="595959"/>
                </a:solidFill>
                <a:latin typeface="Malgun Gothic"/>
                <a:cs typeface="Malgun Gothic"/>
              </a:rPr>
              <a:t>It is recommended to use 1~2 times a day.</a:t>
            </a:r>
            <a:endParaRPr sz="1400" dirty="0">
              <a:latin typeface="Malgun Gothic"/>
              <a:cs typeface="Malgun Gothic"/>
            </a:endParaRPr>
          </a:p>
        </p:txBody>
      </p:sp>
    </p:spTree>
    <p:extLst>
      <p:ext uri="{BB962C8B-B14F-4D97-AF65-F5344CB8AC3E}">
        <p14:creationId xmlns:p14="http://schemas.microsoft.com/office/powerpoint/2010/main" val="139411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2">
            <a:extLst>
              <a:ext uri="{FF2B5EF4-FFF2-40B4-BE49-F238E27FC236}">
                <a16:creationId xmlns:a16="http://schemas.microsoft.com/office/drawing/2014/main" id="{51E10B5C-00E2-43D8-706B-29EB7CD6D5DD}"/>
              </a:ext>
            </a:extLst>
          </p:cNvPr>
          <p:cNvSpPr txBox="1"/>
          <p:nvPr/>
        </p:nvSpPr>
        <p:spPr>
          <a:xfrm rot="5400000">
            <a:off x="6609463" y="-1599522"/>
            <a:ext cx="369332" cy="4699746"/>
          </a:xfrm>
          <a:prstGeom prst="rect">
            <a:avLst/>
          </a:prstGeom>
        </p:spPr>
        <p:txBody>
          <a:bodyPr vert="vert270" wrap="square" lIns="0" tIns="34925" rIns="0" bIns="0" rtlCol="0">
            <a:spAutoFit/>
          </a:bodyPr>
          <a:lstStyle/>
          <a:p>
            <a:pPr marL="12700">
              <a:lnSpc>
                <a:spcPct val="100000"/>
              </a:lnSpc>
              <a:spcBef>
                <a:spcPts val="275"/>
              </a:spcBef>
            </a:pPr>
            <a:r>
              <a:rPr lang="en-US" sz="2400" b="1" dirty="0">
                <a:solidFill>
                  <a:srgbClr val="262626"/>
                </a:solidFill>
                <a:latin typeface="Malgun Gothic"/>
                <a:cs typeface="Malgun Gothic"/>
              </a:rPr>
              <a:t>LAPY V Belt Configuration</a:t>
            </a:r>
            <a:endParaRPr sz="2400" dirty="0">
              <a:latin typeface="Malgun Gothic"/>
              <a:cs typeface="Malgun Gothic"/>
            </a:endParaRPr>
          </a:p>
        </p:txBody>
      </p:sp>
      <p:grpSp>
        <p:nvGrpSpPr>
          <p:cNvPr id="3" name="object 13">
            <a:extLst>
              <a:ext uri="{FF2B5EF4-FFF2-40B4-BE49-F238E27FC236}">
                <a16:creationId xmlns:a16="http://schemas.microsoft.com/office/drawing/2014/main" id="{346E11C2-DB24-69EA-1EB6-26957E6A7A14}"/>
              </a:ext>
            </a:extLst>
          </p:cNvPr>
          <p:cNvGrpSpPr/>
          <p:nvPr/>
        </p:nvGrpSpPr>
        <p:grpSpPr>
          <a:xfrm rot="5400000">
            <a:off x="3862723" y="-21722"/>
            <a:ext cx="4466555" cy="7423234"/>
            <a:chOff x="2082887" y="3052434"/>
            <a:chExt cx="4033520" cy="6722745"/>
          </a:xfrm>
        </p:grpSpPr>
        <p:pic>
          <p:nvPicPr>
            <p:cNvPr id="4" name="object 14">
              <a:extLst>
                <a:ext uri="{FF2B5EF4-FFF2-40B4-BE49-F238E27FC236}">
                  <a16:creationId xmlns:a16="http://schemas.microsoft.com/office/drawing/2014/main" id="{DF176B9F-C063-61FF-667B-22FA0DB08845}"/>
                </a:ext>
              </a:extLst>
            </p:cNvPr>
            <p:cNvPicPr/>
            <p:nvPr/>
          </p:nvPicPr>
          <p:blipFill>
            <a:blip r:embed="rId2" cstate="print"/>
            <a:stretch>
              <a:fillRect/>
            </a:stretch>
          </p:blipFill>
          <p:spPr>
            <a:xfrm>
              <a:off x="2082887" y="3052434"/>
              <a:ext cx="4033348" cy="6722247"/>
            </a:xfrm>
            <a:prstGeom prst="rect">
              <a:avLst/>
            </a:prstGeom>
          </p:spPr>
        </p:pic>
        <p:sp>
          <p:nvSpPr>
            <p:cNvPr id="5" name="object 15">
              <a:extLst>
                <a:ext uri="{FF2B5EF4-FFF2-40B4-BE49-F238E27FC236}">
                  <a16:creationId xmlns:a16="http://schemas.microsoft.com/office/drawing/2014/main" id="{92091CFB-6A39-F466-7819-A3BD00C09A73}"/>
                </a:ext>
              </a:extLst>
            </p:cNvPr>
            <p:cNvSpPr/>
            <p:nvPr/>
          </p:nvSpPr>
          <p:spPr>
            <a:xfrm>
              <a:off x="2845290" y="8686539"/>
              <a:ext cx="317500" cy="1013460"/>
            </a:xfrm>
            <a:custGeom>
              <a:avLst/>
              <a:gdLst/>
              <a:ahLst/>
              <a:cxnLst/>
              <a:rect l="l" t="t" r="r" b="b"/>
              <a:pathLst>
                <a:path w="317500" h="1013459">
                  <a:moveTo>
                    <a:pt x="0" y="0"/>
                  </a:moveTo>
                  <a:lnTo>
                    <a:pt x="0" y="1012880"/>
                  </a:lnTo>
                  <a:lnTo>
                    <a:pt x="317247" y="1012880"/>
                  </a:lnTo>
                  <a:lnTo>
                    <a:pt x="317247" y="0"/>
                  </a:lnTo>
                  <a:lnTo>
                    <a:pt x="0" y="0"/>
                  </a:lnTo>
                  <a:close/>
                </a:path>
              </a:pathLst>
            </a:custGeom>
            <a:solidFill>
              <a:srgbClr val="FFFFFF"/>
            </a:solidFill>
          </p:spPr>
          <p:txBody>
            <a:bodyPr wrap="square" lIns="0" tIns="0" rIns="0" bIns="0" rtlCol="0"/>
            <a:lstStyle/>
            <a:p>
              <a:endParaRPr/>
            </a:p>
          </p:txBody>
        </p:sp>
      </p:grpSp>
      <p:sp>
        <p:nvSpPr>
          <p:cNvPr id="6" name="object 15">
            <a:extLst>
              <a:ext uri="{FF2B5EF4-FFF2-40B4-BE49-F238E27FC236}">
                <a16:creationId xmlns:a16="http://schemas.microsoft.com/office/drawing/2014/main" id="{A82232C6-4CBC-963D-C90D-03ECA9D555AA}"/>
              </a:ext>
            </a:extLst>
          </p:cNvPr>
          <p:cNvSpPr/>
          <p:nvPr/>
        </p:nvSpPr>
        <p:spPr>
          <a:xfrm rot="5400000">
            <a:off x="3273307" y="1986978"/>
            <a:ext cx="317500" cy="1013460"/>
          </a:xfrm>
          <a:custGeom>
            <a:avLst/>
            <a:gdLst/>
            <a:ahLst/>
            <a:cxnLst/>
            <a:rect l="l" t="t" r="r" b="b"/>
            <a:pathLst>
              <a:path w="317500" h="1013459">
                <a:moveTo>
                  <a:pt x="0" y="0"/>
                </a:moveTo>
                <a:lnTo>
                  <a:pt x="0" y="1012880"/>
                </a:lnTo>
                <a:lnTo>
                  <a:pt x="317247" y="1012880"/>
                </a:lnTo>
                <a:lnTo>
                  <a:pt x="317247" y="0"/>
                </a:lnTo>
                <a:lnTo>
                  <a:pt x="0" y="0"/>
                </a:lnTo>
                <a:close/>
              </a:path>
            </a:pathLst>
          </a:custGeom>
          <a:solidFill>
            <a:srgbClr val="FFFFFF"/>
          </a:solidFill>
        </p:spPr>
        <p:txBody>
          <a:bodyPr wrap="square" lIns="0" tIns="0" rIns="0" bIns="0" rtlCol="0"/>
          <a:lstStyle/>
          <a:p>
            <a:endParaRPr/>
          </a:p>
        </p:txBody>
      </p:sp>
      <p:sp>
        <p:nvSpPr>
          <p:cNvPr id="7" name="object 16">
            <a:extLst>
              <a:ext uri="{FF2B5EF4-FFF2-40B4-BE49-F238E27FC236}">
                <a16:creationId xmlns:a16="http://schemas.microsoft.com/office/drawing/2014/main" id="{219B546D-5356-DDBD-39A7-68CFCD7E1716}"/>
              </a:ext>
            </a:extLst>
          </p:cNvPr>
          <p:cNvSpPr txBox="1"/>
          <p:nvPr/>
        </p:nvSpPr>
        <p:spPr>
          <a:xfrm rot="5400000">
            <a:off x="3297268" y="1917134"/>
            <a:ext cx="215444" cy="1119060"/>
          </a:xfrm>
          <a:prstGeom prst="rect">
            <a:avLst/>
          </a:prstGeom>
        </p:spPr>
        <p:txBody>
          <a:bodyPr vert="vert270" wrap="square" lIns="0" tIns="27940" rIns="0" bIns="0" rtlCol="0">
            <a:spAutoFit/>
          </a:bodyPr>
          <a:lstStyle/>
          <a:p>
            <a:pPr marL="12700" algn="ctr">
              <a:lnSpc>
                <a:spcPct val="100000"/>
              </a:lnSpc>
              <a:spcBef>
                <a:spcPts val="220"/>
              </a:spcBef>
            </a:pPr>
            <a:r>
              <a:rPr lang="en-US" sz="1400" b="1" dirty="0">
                <a:solidFill>
                  <a:srgbClr val="404040"/>
                </a:solidFill>
                <a:latin typeface="Malgun Gothic"/>
                <a:cs typeface="Malgun Gothic"/>
              </a:rPr>
              <a:t>Main Unit</a:t>
            </a:r>
            <a:endParaRPr sz="1400" dirty="0">
              <a:latin typeface="Malgun Gothic"/>
              <a:cs typeface="Malgun Gothic"/>
            </a:endParaRPr>
          </a:p>
        </p:txBody>
      </p:sp>
    </p:spTree>
    <p:extLst>
      <p:ext uri="{BB962C8B-B14F-4D97-AF65-F5344CB8AC3E}">
        <p14:creationId xmlns:p14="http://schemas.microsoft.com/office/powerpoint/2010/main" val="3144837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E008EC6C-3C29-559B-6B0E-007E461E7286}"/>
              </a:ext>
            </a:extLst>
          </p:cNvPr>
          <p:cNvSpPr txBox="1">
            <a:spLocks/>
          </p:cNvSpPr>
          <p:nvPr/>
        </p:nvSpPr>
        <p:spPr>
          <a:xfrm>
            <a:off x="2975937" y="1378258"/>
            <a:ext cx="5948058" cy="32060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000" b="1" dirty="0">
                <a:solidFill>
                  <a:srgbClr val="262626"/>
                </a:solidFill>
                <a:latin typeface="+mn-ea"/>
                <a:ea typeface="+mn-ea"/>
              </a:rPr>
              <a:t>Procedure When Applied to Arm or Knee</a:t>
            </a:r>
            <a:endParaRPr lang="ko-KR" altLang="en-US" sz="2000" b="1" dirty="0">
              <a:solidFill>
                <a:srgbClr val="262626"/>
              </a:solidFill>
              <a:latin typeface="+mn-ea"/>
              <a:ea typeface="+mn-ea"/>
            </a:endParaRPr>
          </a:p>
        </p:txBody>
      </p:sp>
      <p:pic>
        <p:nvPicPr>
          <p:cNvPr id="3" name="object 6">
            <a:extLst>
              <a:ext uri="{FF2B5EF4-FFF2-40B4-BE49-F238E27FC236}">
                <a16:creationId xmlns:a16="http://schemas.microsoft.com/office/drawing/2014/main" id="{4E4F0965-C83A-0A91-3D18-26284288F08F}"/>
              </a:ext>
            </a:extLst>
          </p:cNvPr>
          <p:cNvPicPr/>
          <p:nvPr/>
        </p:nvPicPr>
        <p:blipFill>
          <a:blip r:embed="rId2" cstate="print"/>
          <a:stretch>
            <a:fillRect/>
          </a:stretch>
        </p:blipFill>
        <p:spPr>
          <a:xfrm>
            <a:off x="763614" y="2781765"/>
            <a:ext cx="2465515" cy="1607020"/>
          </a:xfrm>
          <a:prstGeom prst="rect">
            <a:avLst/>
          </a:prstGeom>
        </p:spPr>
      </p:pic>
      <p:grpSp>
        <p:nvGrpSpPr>
          <p:cNvPr id="4" name="object 12">
            <a:extLst>
              <a:ext uri="{FF2B5EF4-FFF2-40B4-BE49-F238E27FC236}">
                <a16:creationId xmlns:a16="http://schemas.microsoft.com/office/drawing/2014/main" id="{2CD85C3C-8FBC-B223-AE71-5AE9B745ED59}"/>
              </a:ext>
            </a:extLst>
          </p:cNvPr>
          <p:cNvGrpSpPr/>
          <p:nvPr/>
        </p:nvGrpSpPr>
        <p:grpSpPr>
          <a:xfrm>
            <a:off x="3431564" y="2782210"/>
            <a:ext cx="2511425" cy="1626870"/>
            <a:chOff x="3431564" y="2782210"/>
            <a:chExt cx="2511425" cy="1626870"/>
          </a:xfrm>
        </p:grpSpPr>
        <p:pic>
          <p:nvPicPr>
            <p:cNvPr id="5" name="object 13">
              <a:extLst>
                <a:ext uri="{FF2B5EF4-FFF2-40B4-BE49-F238E27FC236}">
                  <a16:creationId xmlns:a16="http://schemas.microsoft.com/office/drawing/2014/main" id="{ED9B1119-D368-5F9A-0339-0C87557217A3}"/>
                </a:ext>
              </a:extLst>
            </p:cNvPr>
            <p:cNvPicPr/>
            <p:nvPr/>
          </p:nvPicPr>
          <p:blipFill>
            <a:blip r:embed="rId3" cstate="print"/>
            <a:stretch>
              <a:fillRect/>
            </a:stretch>
          </p:blipFill>
          <p:spPr>
            <a:xfrm>
              <a:off x="3431564" y="2782210"/>
              <a:ext cx="2511352" cy="1626598"/>
            </a:xfrm>
            <a:prstGeom prst="rect">
              <a:avLst/>
            </a:prstGeom>
          </p:spPr>
        </p:pic>
        <p:pic>
          <p:nvPicPr>
            <p:cNvPr id="6" name="object 14">
              <a:extLst>
                <a:ext uri="{FF2B5EF4-FFF2-40B4-BE49-F238E27FC236}">
                  <a16:creationId xmlns:a16="http://schemas.microsoft.com/office/drawing/2014/main" id="{9F4353F5-9277-ADF1-8AA6-851F5E855B03}"/>
                </a:ext>
              </a:extLst>
            </p:cNvPr>
            <p:cNvPicPr/>
            <p:nvPr/>
          </p:nvPicPr>
          <p:blipFill>
            <a:blip r:embed="rId4" cstate="print"/>
            <a:stretch>
              <a:fillRect/>
            </a:stretch>
          </p:blipFill>
          <p:spPr>
            <a:xfrm>
              <a:off x="3758223" y="3134583"/>
              <a:ext cx="1951109" cy="1016791"/>
            </a:xfrm>
            <a:prstGeom prst="rect">
              <a:avLst/>
            </a:prstGeom>
          </p:spPr>
        </p:pic>
        <p:sp>
          <p:nvSpPr>
            <p:cNvPr id="7" name="object 15">
              <a:extLst>
                <a:ext uri="{FF2B5EF4-FFF2-40B4-BE49-F238E27FC236}">
                  <a16:creationId xmlns:a16="http://schemas.microsoft.com/office/drawing/2014/main" id="{245C8754-6B11-D938-CC83-1C7CE0EC04C3}"/>
                </a:ext>
              </a:extLst>
            </p:cNvPr>
            <p:cNvSpPr/>
            <p:nvPr/>
          </p:nvSpPr>
          <p:spPr>
            <a:xfrm>
              <a:off x="3846243" y="3549351"/>
              <a:ext cx="1742439" cy="194310"/>
            </a:xfrm>
            <a:custGeom>
              <a:avLst/>
              <a:gdLst/>
              <a:ahLst/>
              <a:cxnLst/>
              <a:rect l="l" t="t" r="r" b="b"/>
              <a:pathLst>
                <a:path w="1742439" h="194310">
                  <a:moveTo>
                    <a:pt x="1742365" y="0"/>
                  </a:moveTo>
                  <a:lnTo>
                    <a:pt x="0" y="0"/>
                  </a:lnTo>
                  <a:lnTo>
                    <a:pt x="0" y="194310"/>
                  </a:lnTo>
                  <a:lnTo>
                    <a:pt x="1742365" y="194310"/>
                  </a:lnTo>
                  <a:lnTo>
                    <a:pt x="1742365" y="0"/>
                  </a:lnTo>
                  <a:close/>
                </a:path>
              </a:pathLst>
            </a:custGeom>
            <a:solidFill>
              <a:srgbClr val="000000"/>
            </a:solidFill>
          </p:spPr>
          <p:txBody>
            <a:bodyPr wrap="square" lIns="0" tIns="0" rIns="0" bIns="0" rtlCol="0"/>
            <a:lstStyle/>
            <a:p>
              <a:endParaRPr/>
            </a:p>
          </p:txBody>
        </p:sp>
        <p:sp>
          <p:nvSpPr>
            <p:cNvPr id="8" name="object 16">
              <a:extLst>
                <a:ext uri="{FF2B5EF4-FFF2-40B4-BE49-F238E27FC236}">
                  <a16:creationId xmlns:a16="http://schemas.microsoft.com/office/drawing/2014/main" id="{7ACB39A6-D0CC-6C18-0DCF-64DDA979C4EC}"/>
                </a:ext>
              </a:extLst>
            </p:cNvPr>
            <p:cNvSpPr/>
            <p:nvPr/>
          </p:nvSpPr>
          <p:spPr>
            <a:xfrm>
              <a:off x="3846243" y="3549351"/>
              <a:ext cx="1742439" cy="194310"/>
            </a:xfrm>
            <a:custGeom>
              <a:avLst/>
              <a:gdLst/>
              <a:ahLst/>
              <a:cxnLst/>
              <a:rect l="l" t="t" r="r" b="b"/>
              <a:pathLst>
                <a:path w="1742439" h="194310">
                  <a:moveTo>
                    <a:pt x="0" y="0"/>
                  </a:moveTo>
                  <a:lnTo>
                    <a:pt x="1742366" y="0"/>
                  </a:lnTo>
                  <a:lnTo>
                    <a:pt x="1742366" y="194309"/>
                  </a:lnTo>
                  <a:lnTo>
                    <a:pt x="0" y="194309"/>
                  </a:lnTo>
                  <a:lnTo>
                    <a:pt x="0" y="0"/>
                  </a:lnTo>
                  <a:close/>
                </a:path>
              </a:pathLst>
            </a:custGeom>
            <a:ln w="12700">
              <a:solidFill>
                <a:srgbClr val="000000"/>
              </a:solidFill>
            </a:ln>
          </p:spPr>
          <p:txBody>
            <a:bodyPr wrap="square" lIns="0" tIns="0" rIns="0" bIns="0" rtlCol="0"/>
            <a:lstStyle/>
            <a:p>
              <a:endParaRPr/>
            </a:p>
          </p:txBody>
        </p:sp>
        <p:pic>
          <p:nvPicPr>
            <p:cNvPr id="9" name="object 17">
              <a:extLst>
                <a:ext uri="{FF2B5EF4-FFF2-40B4-BE49-F238E27FC236}">
                  <a16:creationId xmlns:a16="http://schemas.microsoft.com/office/drawing/2014/main" id="{23606905-CF7A-9FB6-3F6A-077EE14CB477}"/>
                </a:ext>
              </a:extLst>
            </p:cNvPr>
            <p:cNvPicPr/>
            <p:nvPr/>
          </p:nvPicPr>
          <p:blipFill>
            <a:blip r:embed="rId5" cstate="print"/>
            <a:stretch>
              <a:fillRect/>
            </a:stretch>
          </p:blipFill>
          <p:spPr>
            <a:xfrm>
              <a:off x="3472674" y="3340286"/>
              <a:ext cx="367296" cy="564487"/>
            </a:xfrm>
            <a:prstGeom prst="rect">
              <a:avLst/>
            </a:prstGeom>
          </p:spPr>
        </p:pic>
        <p:pic>
          <p:nvPicPr>
            <p:cNvPr id="10" name="object 18">
              <a:extLst>
                <a:ext uri="{FF2B5EF4-FFF2-40B4-BE49-F238E27FC236}">
                  <a16:creationId xmlns:a16="http://schemas.microsoft.com/office/drawing/2014/main" id="{CE1DDAA0-0900-8375-2BA7-252F2777CFEB}"/>
                </a:ext>
              </a:extLst>
            </p:cNvPr>
            <p:cNvPicPr/>
            <p:nvPr/>
          </p:nvPicPr>
          <p:blipFill>
            <a:blip r:embed="rId6" cstate="print"/>
            <a:stretch>
              <a:fillRect/>
            </a:stretch>
          </p:blipFill>
          <p:spPr>
            <a:xfrm>
              <a:off x="5571666" y="3311623"/>
              <a:ext cx="317070" cy="720450"/>
            </a:xfrm>
            <a:prstGeom prst="rect">
              <a:avLst/>
            </a:prstGeom>
          </p:spPr>
        </p:pic>
        <p:sp>
          <p:nvSpPr>
            <p:cNvPr id="11" name="object 19">
              <a:extLst>
                <a:ext uri="{FF2B5EF4-FFF2-40B4-BE49-F238E27FC236}">
                  <a16:creationId xmlns:a16="http://schemas.microsoft.com/office/drawing/2014/main" id="{F6DB9CFF-0B9F-B226-5C4A-2BC4AEA48829}"/>
                </a:ext>
              </a:extLst>
            </p:cNvPr>
            <p:cNvSpPr/>
            <p:nvPr/>
          </p:nvSpPr>
          <p:spPr>
            <a:xfrm>
              <a:off x="3526936" y="3364991"/>
              <a:ext cx="426720" cy="165100"/>
            </a:xfrm>
            <a:custGeom>
              <a:avLst/>
              <a:gdLst/>
              <a:ahLst/>
              <a:cxnLst/>
              <a:rect l="l" t="t" r="r" b="b"/>
              <a:pathLst>
                <a:path w="426720" h="165100">
                  <a:moveTo>
                    <a:pt x="82296" y="0"/>
                  </a:moveTo>
                  <a:lnTo>
                    <a:pt x="0" y="82296"/>
                  </a:lnTo>
                  <a:lnTo>
                    <a:pt x="82296" y="164592"/>
                  </a:lnTo>
                  <a:lnTo>
                    <a:pt x="82296" y="123444"/>
                  </a:lnTo>
                  <a:lnTo>
                    <a:pt x="426720" y="123444"/>
                  </a:lnTo>
                  <a:lnTo>
                    <a:pt x="426720" y="41148"/>
                  </a:lnTo>
                  <a:lnTo>
                    <a:pt x="82296" y="41148"/>
                  </a:lnTo>
                  <a:lnTo>
                    <a:pt x="82296" y="0"/>
                  </a:lnTo>
                  <a:close/>
                </a:path>
              </a:pathLst>
            </a:custGeom>
            <a:solidFill>
              <a:srgbClr val="FFC000"/>
            </a:solidFill>
          </p:spPr>
          <p:txBody>
            <a:bodyPr wrap="square" lIns="0" tIns="0" rIns="0" bIns="0" rtlCol="0"/>
            <a:lstStyle/>
            <a:p>
              <a:endParaRPr/>
            </a:p>
          </p:txBody>
        </p:sp>
      </p:grpSp>
      <p:grpSp>
        <p:nvGrpSpPr>
          <p:cNvPr id="12" name="object 20">
            <a:extLst>
              <a:ext uri="{FF2B5EF4-FFF2-40B4-BE49-F238E27FC236}">
                <a16:creationId xmlns:a16="http://schemas.microsoft.com/office/drawing/2014/main" id="{A4DF9D52-9DCB-3070-F7CF-F3D9B0AC88CF}"/>
              </a:ext>
            </a:extLst>
          </p:cNvPr>
          <p:cNvGrpSpPr/>
          <p:nvPr/>
        </p:nvGrpSpPr>
        <p:grpSpPr>
          <a:xfrm>
            <a:off x="6138950" y="2795599"/>
            <a:ext cx="2554605" cy="1656080"/>
            <a:chOff x="6138950" y="2795599"/>
            <a:chExt cx="2554605" cy="1656080"/>
          </a:xfrm>
        </p:grpSpPr>
        <p:pic>
          <p:nvPicPr>
            <p:cNvPr id="13" name="object 21">
              <a:extLst>
                <a:ext uri="{FF2B5EF4-FFF2-40B4-BE49-F238E27FC236}">
                  <a16:creationId xmlns:a16="http://schemas.microsoft.com/office/drawing/2014/main" id="{1C08C2ED-FACC-28B5-174D-5ADF34DC1DBE}"/>
                </a:ext>
              </a:extLst>
            </p:cNvPr>
            <p:cNvPicPr/>
            <p:nvPr/>
          </p:nvPicPr>
          <p:blipFill>
            <a:blip r:embed="rId7" cstate="print"/>
            <a:stretch>
              <a:fillRect/>
            </a:stretch>
          </p:blipFill>
          <p:spPr>
            <a:xfrm>
              <a:off x="6138950" y="2795599"/>
              <a:ext cx="2554242" cy="1655505"/>
            </a:xfrm>
            <a:prstGeom prst="rect">
              <a:avLst/>
            </a:prstGeom>
          </p:spPr>
        </p:pic>
        <p:pic>
          <p:nvPicPr>
            <p:cNvPr id="14" name="object 22">
              <a:extLst>
                <a:ext uri="{FF2B5EF4-FFF2-40B4-BE49-F238E27FC236}">
                  <a16:creationId xmlns:a16="http://schemas.microsoft.com/office/drawing/2014/main" id="{8BFDA0F5-D56C-E0CD-77B8-96F4555A783D}"/>
                </a:ext>
              </a:extLst>
            </p:cNvPr>
            <p:cNvPicPr/>
            <p:nvPr/>
          </p:nvPicPr>
          <p:blipFill>
            <a:blip r:embed="rId4" cstate="print"/>
            <a:stretch>
              <a:fillRect/>
            </a:stretch>
          </p:blipFill>
          <p:spPr>
            <a:xfrm>
              <a:off x="6481340" y="3146775"/>
              <a:ext cx="1951109" cy="1016791"/>
            </a:xfrm>
            <a:prstGeom prst="rect">
              <a:avLst/>
            </a:prstGeom>
          </p:spPr>
        </p:pic>
        <p:sp>
          <p:nvSpPr>
            <p:cNvPr id="15" name="object 23">
              <a:extLst>
                <a:ext uri="{FF2B5EF4-FFF2-40B4-BE49-F238E27FC236}">
                  <a16:creationId xmlns:a16="http://schemas.microsoft.com/office/drawing/2014/main" id="{7CB4D563-7B39-C1BF-FC04-06C793BF19F3}"/>
                </a:ext>
              </a:extLst>
            </p:cNvPr>
            <p:cNvSpPr/>
            <p:nvPr/>
          </p:nvSpPr>
          <p:spPr>
            <a:xfrm>
              <a:off x="6569360" y="3561543"/>
              <a:ext cx="1742439" cy="194310"/>
            </a:xfrm>
            <a:custGeom>
              <a:avLst/>
              <a:gdLst/>
              <a:ahLst/>
              <a:cxnLst/>
              <a:rect l="l" t="t" r="r" b="b"/>
              <a:pathLst>
                <a:path w="1742440" h="194310">
                  <a:moveTo>
                    <a:pt x="1742366" y="0"/>
                  </a:moveTo>
                  <a:lnTo>
                    <a:pt x="0" y="0"/>
                  </a:lnTo>
                  <a:lnTo>
                    <a:pt x="0" y="194309"/>
                  </a:lnTo>
                  <a:lnTo>
                    <a:pt x="1742366" y="194309"/>
                  </a:lnTo>
                  <a:lnTo>
                    <a:pt x="1742366" y="0"/>
                  </a:lnTo>
                  <a:close/>
                </a:path>
              </a:pathLst>
            </a:custGeom>
            <a:solidFill>
              <a:srgbClr val="000000"/>
            </a:solidFill>
          </p:spPr>
          <p:txBody>
            <a:bodyPr wrap="square" lIns="0" tIns="0" rIns="0" bIns="0" rtlCol="0"/>
            <a:lstStyle/>
            <a:p>
              <a:endParaRPr/>
            </a:p>
          </p:txBody>
        </p:sp>
        <p:sp>
          <p:nvSpPr>
            <p:cNvPr id="16" name="object 24">
              <a:extLst>
                <a:ext uri="{FF2B5EF4-FFF2-40B4-BE49-F238E27FC236}">
                  <a16:creationId xmlns:a16="http://schemas.microsoft.com/office/drawing/2014/main" id="{65684BE9-E569-FAA1-C945-11290D660739}"/>
                </a:ext>
              </a:extLst>
            </p:cNvPr>
            <p:cNvSpPr/>
            <p:nvPr/>
          </p:nvSpPr>
          <p:spPr>
            <a:xfrm>
              <a:off x="6569360" y="3561543"/>
              <a:ext cx="1742439" cy="194310"/>
            </a:xfrm>
            <a:custGeom>
              <a:avLst/>
              <a:gdLst/>
              <a:ahLst/>
              <a:cxnLst/>
              <a:rect l="l" t="t" r="r" b="b"/>
              <a:pathLst>
                <a:path w="1742440" h="194310">
                  <a:moveTo>
                    <a:pt x="0" y="0"/>
                  </a:moveTo>
                  <a:lnTo>
                    <a:pt x="1742366" y="0"/>
                  </a:lnTo>
                  <a:lnTo>
                    <a:pt x="1742366" y="194309"/>
                  </a:lnTo>
                  <a:lnTo>
                    <a:pt x="0" y="194309"/>
                  </a:lnTo>
                  <a:lnTo>
                    <a:pt x="0" y="0"/>
                  </a:lnTo>
                  <a:close/>
                </a:path>
              </a:pathLst>
            </a:custGeom>
            <a:ln w="12700">
              <a:solidFill>
                <a:srgbClr val="000000"/>
              </a:solidFill>
            </a:ln>
          </p:spPr>
          <p:txBody>
            <a:bodyPr wrap="square" lIns="0" tIns="0" rIns="0" bIns="0" rtlCol="0"/>
            <a:lstStyle/>
            <a:p>
              <a:endParaRPr/>
            </a:p>
          </p:txBody>
        </p:sp>
        <p:pic>
          <p:nvPicPr>
            <p:cNvPr id="17" name="object 25">
              <a:extLst>
                <a:ext uri="{FF2B5EF4-FFF2-40B4-BE49-F238E27FC236}">
                  <a16:creationId xmlns:a16="http://schemas.microsoft.com/office/drawing/2014/main" id="{750B7CA6-22EF-07A1-C7F5-D894408850B2}"/>
                </a:ext>
              </a:extLst>
            </p:cNvPr>
            <p:cNvPicPr/>
            <p:nvPr/>
          </p:nvPicPr>
          <p:blipFill>
            <a:blip r:embed="rId5" cstate="print"/>
            <a:stretch>
              <a:fillRect/>
            </a:stretch>
          </p:blipFill>
          <p:spPr>
            <a:xfrm>
              <a:off x="6195791" y="3352479"/>
              <a:ext cx="367296" cy="564487"/>
            </a:xfrm>
            <a:prstGeom prst="rect">
              <a:avLst/>
            </a:prstGeom>
          </p:spPr>
        </p:pic>
        <p:pic>
          <p:nvPicPr>
            <p:cNvPr id="18" name="object 26">
              <a:extLst>
                <a:ext uri="{FF2B5EF4-FFF2-40B4-BE49-F238E27FC236}">
                  <a16:creationId xmlns:a16="http://schemas.microsoft.com/office/drawing/2014/main" id="{7C5353CE-CC9D-A32B-2182-A20D0ACCD65C}"/>
                </a:ext>
              </a:extLst>
            </p:cNvPr>
            <p:cNvPicPr/>
            <p:nvPr/>
          </p:nvPicPr>
          <p:blipFill>
            <a:blip r:embed="rId6" cstate="print"/>
            <a:stretch>
              <a:fillRect/>
            </a:stretch>
          </p:blipFill>
          <p:spPr>
            <a:xfrm>
              <a:off x="8294785" y="3323816"/>
              <a:ext cx="317069" cy="720450"/>
            </a:xfrm>
            <a:prstGeom prst="rect">
              <a:avLst/>
            </a:prstGeom>
          </p:spPr>
        </p:pic>
        <p:sp>
          <p:nvSpPr>
            <p:cNvPr id="19" name="object 27">
              <a:extLst>
                <a:ext uri="{FF2B5EF4-FFF2-40B4-BE49-F238E27FC236}">
                  <a16:creationId xmlns:a16="http://schemas.microsoft.com/office/drawing/2014/main" id="{E2208C77-4CD4-3663-E917-BFEABA685663}"/>
                </a:ext>
              </a:extLst>
            </p:cNvPr>
            <p:cNvSpPr/>
            <p:nvPr/>
          </p:nvSpPr>
          <p:spPr>
            <a:xfrm>
              <a:off x="6224015" y="3377183"/>
              <a:ext cx="426720" cy="165100"/>
            </a:xfrm>
            <a:custGeom>
              <a:avLst/>
              <a:gdLst/>
              <a:ahLst/>
              <a:cxnLst/>
              <a:rect l="l" t="t" r="r" b="b"/>
              <a:pathLst>
                <a:path w="426720" h="165100">
                  <a:moveTo>
                    <a:pt x="344424" y="0"/>
                  </a:moveTo>
                  <a:lnTo>
                    <a:pt x="344424" y="41148"/>
                  </a:lnTo>
                  <a:lnTo>
                    <a:pt x="0" y="41148"/>
                  </a:lnTo>
                  <a:lnTo>
                    <a:pt x="0" y="123443"/>
                  </a:lnTo>
                  <a:lnTo>
                    <a:pt x="344424" y="123443"/>
                  </a:lnTo>
                  <a:lnTo>
                    <a:pt x="344424" y="164591"/>
                  </a:lnTo>
                  <a:lnTo>
                    <a:pt x="426719" y="82295"/>
                  </a:lnTo>
                  <a:lnTo>
                    <a:pt x="344424" y="0"/>
                  </a:lnTo>
                  <a:close/>
                </a:path>
              </a:pathLst>
            </a:custGeom>
            <a:solidFill>
              <a:srgbClr val="FFC000"/>
            </a:solidFill>
          </p:spPr>
          <p:txBody>
            <a:bodyPr wrap="square" lIns="0" tIns="0" rIns="0" bIns="0" rtlCol="0"/>
            <a:lstStyle/>
            <a:p>
              <a:endParaRPr/>
            </a:p>
          </p:txBody>
        </p:sp>
      </p:grpSp>
      <p:pic>
        <p:nvPicPr>
          <p:cNvPr id="20" name="object 7">
            <a:extLst>
              <a:ext uri="{FF2B5EF4-FFF2-40B4-BE49-F238E27FC236}">
                <a16:creationId xmlns:a16="http://schemas.microsoft.com/office/drawing/2014/main" id="{BC42643C-426F-FC63-E7D7-AA668E837FD5}"/>
              </a:ext>
            </a:extLst>
          </p:cNvPr>
          <p:cNvPicPr/>
          <p:nvPr/>
        </p:nvPicPr>
        <p:blipFill>
          <a:blip r:embed="rId8" cstate="print"/>
          <a:stretch>
            <a:fillRect/>
          </a:stretch>
        </p:blipFill>
        <p:spPr>
          <a:xfrm>
            <a:off x="8885830" y="2785298"/>
            <a:ext cx="2592687" cy="1673998"/>
          </a:xfrm>
          <a:prstGeom prst="rect">
            <a:avLst/>
          </a:prstGeom>
        </p:spPr>
      </p:pic>
      <p:sp>
        <p:nvSpPr>
          <p:cNvPr id="22" name="object 8">
            <a:extLst>
              <a:ext uri="{FF2B5EF4-FFF2-40B4-BE49-F238E27FC236}">
                <a16:creationId xmlns:a16="http://schemas.microsoft.com/office/drawing/2014/main" id="{E6EDC7B3-2E31-4162-EF15-C8896D2A486F}"/>
              </a:ext>
            </a:extLst>
          </p:cNvPr>
          <p:cNvSpPr txBox="1"/>
          <p:nvPr/>
        </p:nvSpPr>
        <p:spPr>
          <a:xfrm>
            <a:off x="1053923" y="4592320"/>
            <a:ext cx="1884896" cy="1102866"/>
          </a:xfrm>
          <a:prstGeom prst="rect">
            <a:avLst/>
          </a:prstGeom>
        </p:spPr>
        <p:txBody>
          <a:bodyPr vert="horz" wrap="square" lIns="0" tIns="12700" rIns="0" bIns="0" rtlCol="0">
            <a:spAutoFit/>
          </a:bodyPr>
          <a:lstStyle/>
          <a:p>
            <a:pPr marL="12700" marR="5080" indent="100330" algn="ctr">
              <a:spcBef>
                <a:spcPts val="100"/>
              </a:spcBef>
            </a:pPr>
            <a:r>
              <a:rPr lang="en-US" sz="1400" dirty="0">
                <a:solidFill>
                  <a:srgbClr val="595959"/>
                </a:solidFill>
                <a:latin typeface="Malgun Gothic"/>
                <a:cs typeface="Malgun Gothic"/>
              </a:rPr>
              <a:t>Position the light source area of the main device so that it is visible.
</a:t>
            </a:r>
            <a:endParaRPr sz="1400" dirty="0">
              <a:latin typeface="Malgun Gothic"/>
              <a:cs typeface="Malgun Gothic"/>
            </a:endParaRPr>
          </a:p>
        </p:txBody>
      </p:sp>
      <p:sp>
        <p:nvSpPr>
          <p:cNvPr id="23" name="object 9">
            <a:extLst>
              <a:ext uri="{FF2B5EF4-FFF2-40B4-BE49-F238E27FC236}">
                <a16:creationId xmlns:a16="http://schemas.microsoft.com/office/drawing/2014/main" id="{C237110B-9897-58D4-8AB9-0A0A3E7FB2D3}"/>
              </a:ext>
            </a:extLst>
          </p:cNvPr>
          <p:cNvSpPr txBox="1"/>
          <p:nvPr/>
        </p:nvSpPr>
        <p:spPr>
          <a:xfrm>
            <a:off x="3886488" y="4592320"/>
            <a:ext cx="1606550" cy="887422"/>
          </a:xfrm>
          <a:prstGeom prst="rect">
            <a:avLst/>
          </a:prstGeom>
        </p:spPr>
        <p:txBody>
          <a:bodyPr vert="horz" wrap="square" lIns="0" tIns="12700" rIns="0" bIns="0" rtlCol="0">
            <a:spAutoFit/>
          </a:bodyPr>
          <a:lstStyle/>
          <a:p>
            <a:pPr marL="12700" marR="5080" indent="71120" algn="ctr">
              <a:spcBef>
                <a:spcPts val="100"/>
              </a:spcBef>
            </a:pPr>
            <a:r>
              <a:rPr lang="en-US" sz="1400" dirty="0">
                <a:solidFill>
                  <a:srgbClr val="595959"/>
                </a:solidFill>
                <a:latin typeface="Malgun Gothic"/>
                <a:cs typeface="Malgun Gothic"/>
              </a:rPr>
              <a:t>Position it so that the front part of the belt is visible.
</a:t>
            </a:r>
            <a:endParaRPr sz="1400" dirty="0">
              <a:latin typeface="Malgun Gothic"/>
              <a:cs typeface="Malgun Gothic"/>
            </a:endParaRPr>
          </a:p>
        </p:txBody>
      </p:sp>
      <p:sp>
        <p:nvSpPr>
          <p:cNvPr id="24" name="object 10">
            <a:extLst>
              <a:ext uri="{FF2B5EF4-FFF2-40B4-BE49-F238E27FC236}">
                <a16:creationId xmlns:a16="http://schemas.microsoft.com/office/drawing/2014/main" id="{83033CF9-0A72-12BC-CDC0-184A58E247D4}"/>
              </a:ext>
            </a:extLst>
          </p:cNvPr>
          <p:cNvSpPr txBox="1"/>
          <p:nvPr/>
        </p:nvSpPr>
        <p:spPr>
          <a:xfrm>
            <a:off x="6321285" y="4592320"/>
            <a:ext cx="2109479" cy="1088118"/>
          </a:xfrm>
          <a:prstGeom prst="rect">
            <a:avLst/>
          </a:prstGeom>
        </p:spPr>
        <p:txBody>
          <a:bodyPr vert="horz" wrap="square" lIns="0" tIns="10795" rIns="0" bIns="0" rtlCol="0">
            <a:spAutoFit/>
          </a:bodyPr>
          <a:lstStyle/>
          <a:p>
            <a:pPr marL="12700" marR="5080" algn="ctr">
              <a:spcBef>
                <a:spcPts val="85"/>
              </a:spcBef>
            </a:pPr>
            <a:r>
              <a:rPr lang="en-US" sz="1400" dirty="0">
                <a:solidFill>
                  <a:srgbClr val="595959"/>
                </a:solidFill>
                <a:latin typeface="Malgun Gothic"/>
                <a:cs typeface="Malgun Gothic"/>
              </a:rPr>
              <a:t>Insert left part of the front of the belt into the left hole of the main unit and bend it &amp; press against the Velcro.</a:t>
            </a:r>
            <a:endParaRPr sz="1400" dirty="0">
              <a:latin typeface="Malgun Gothic"/>
              <a:cs typeface="Malgun Gothic"/>
            </a:endParaRPr>
          </a:p>
        </p:txBody>
      </p:sp>
      <p:sp>
        <p:nvSpPr>
          <p:cNvPr id="25" name="object 11">
            <a:extLst>
              <a:ext uri="{FF2B5EF4-FFF2-40B4-BE49-F238E27FC236}">
                <a16:creationId xmlns:a16="http://schemas.microsoft.com/office/drawing/2014/main" id="{990CED8A-8CC0-97DF-36BF-65B0F307BE1B}"/>
              </a:ext>
            </a:extLst>
          </p:cNvPr>
          <p:cNvSpPr txBox="1"/>
          <p:nvPr/>
        </p:nvSpPr>
        <p:spPr>
          <a:xfrm>
            <a:off x="9167571" y="4592320"/>
            <a:ext cx="2219506" cy="1311898"/>
          </a:xfrm>
          <a:prstGeom prst="rect">
            <a:avLst/>
          </a:prstGeom>
        </p:spPr>
        <p:txBody>
          <a:bodyPr vert="horz" wrap="square" lIns="0" tIns="6350" rIns="0" bIns="0" rtlCol="0">
            <a:spAutoFit/>
          </a:bodyPr>
          <a:lstStyle/>
          <a:p>
            <a:pPr marL="12700" marR="5080" algn="ctr">
              <a:spcBef>
                <a:spcPts val="50"/>
              </a:spcBef>
            </a:pPr>
            <a:r>
              <a:rPr lang="en-US" sz="1400" dirty="0">
                <a:solidFill>
                  <a:srgbClr val="595959"/>
                </a:solidFill>
                <a:latin typeface="Malgun Gothic"/>
                <a:cs typeface="Malgun Gothic"/>
              </a:rPr>
              <a:t>Attach the body to the area you want to be treated, fix the Velcro around the belt to the body of the device.
</a:t>
            </a:r>
            <a:endParaRPr sz="1400" dirty="0">
              <a:latin typeface="Malgun Gothic"/>
              <a:cs typeface="Malgun Gothic"/>
            </a:endParaRPr>
          </a:p>
        </p:txBody>
      </p:sp>
    </p:spTree>
    <p:extLst>
      <p:ext uri="{BB962C8B-B14F-4D97-AF65-F5344CB8AC3E}">
        <p14:creationId xmlns:p14="http://schemas.microsoft.com/office/powerpoint/2010/main" val="2222036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5">
            <a:extLst>
              <a:ext uri="{FF2B5EF4-FFF2-40B4-BE49-F238E27FC236}">
                <a16:creationId xmlns:a16="http://schemas.microsoft.com/office/drawing/2014/main" id="{413CFEF3-B0C1-0415-CF61-9BAD29953A5A}"/>
              </a:ext>
            </a:extLst>
          </p:cNvPr>
          <p:cNvPicPr/>
          <p:nvPr/>
        </p:nvPicPr>
        <p:blipFill>
          <a:blip r:embed="rId2" cstate="print"/>
          <a:stretch>
            <a:fillRect/>
          </a:stretch>
        </p:blipFill>
        <p:spPr>
          <a:xfrm>
            <a:off x="1396484" y="1406968"/>
            <a:ext cx="2465515" cy="1607018"/>
          </a:xfrm>
          <a:prstGeom prst="rect">
            <a:avLst/>
          </a:prstGeom>
        </p:spPr>
      </p:pic>
      <p:grpSp>
        <p:nvGrpSpPr>
          <p:cNvPr id="4" name="object 14">
            <a:extLst>
              <a:ext uri="{FF2B5EF4-FFF2-40B4-BE49-F238E27FC236}">
                <a16:creationId xmlns:a16="http://schemas.microsoft.com/office/drawing/2014/main" id="{F7D8C80C-5D93-6335-9960-5573E304DBF9}"/>
              </a:ext>
            </a:extLst>
          </p:cNvPr>
          <p:cNvGrpSpPr/>
          <p:nvPr/>
        </p:nvGrpSpPr>
        <p:grpSpPr>
          <a:xfrm>
            <a:off x="4656855" y="1394695"/>
            <a:ext cx="2511425" cy="1626870"/>
            <a:chOff x="4650764" y="1840101"/>
            <a:chExt cx="2511425" cy="1626870"/>
          </a:xfrm>
        </p:grpSpPr>
        <p:pic>
          <p:nvPicPr>
            <p:cNvPr id="5" name="object 15">
              <a:extLst>
                <a:ext uri="{FF2B5EF4-FFF2-40B4-BE49-F238E27FC236}">
                  <a16:creationId xmlns:a16="http://schemas.microsoft.com/office/drawing/2014/main" id="{5B08EA35-6681-7C4F-AB41-9717746F05DF}"/>
                </a:ext>
              </a:extLst>
            </p:cNvPr>
            <p:cNvPicPr/>
            <p:nvPr/>
          </p:nvPicPr>
          <p:blipFill>
            <a:blip r:embed="rId3" cstate="print"/>
            <a:stretch>
              <a:fillRect/>
            </a:stretch>
          </p:blipFill>
          <p:spPr>
            <a:xfrm>
              <a:off x="4650764" y="1840101"/>
              <a:ext cx="2511352" cy="1626598"/>
            </a:xfrm>
            <a:prstGeom prst="rect">
              <a:avLst/>
            </a:prstGeom>
          </p:spPr>
        </p:pic>
        <p:pic>
          <p:nvPicPr>
            <p:cNvPr id="6" name="object 16">
              <a:extLst>
                <a:ext uri="{FF2B5EF4-FFF2-40B4-BE49-F238E27FC236}">
                  <a16:creationId xmlns:a16="http://schemas.microsoft.com/office/drawing/2014/main" id="{BC03B5C9-5F0F-D98B-A81B-53DB4838ADD4}"/>
                </a:ext>
              </a:extLst>
            </p:cNvPr>
            <p:cNvPicPr/>
            <p:nvPr/>
          </p:nvPicPr>
          <p:blipFill>
            <a:blip r:embed="rId4" cstate="print"/>
            <a:stretch>
              <a:fillRect/>
            </a:stretch>
          </p:blipFill>
          <p:spPr>
            <a:xfrm>
              <a:off x="4959135" y="2195800"/>
              <a:ext cx="1951109" cy="1016791"/>
            </a:xfrm>
            <a:prstGeom prst="rect">
              <a:avLst/>
            </a:prstGeom>
          </p:spPr>
        </p:pic>
        <p:sp>
          <p:nvSpPr>
            <p:cNvPr id="7" name="object 17">
              <a:extLst>
                <a:ext uri="{FF2B5EF4-FFF2-40B4-BE49-F238E27FC236}">
                  <a16:creationId xmlns:a16="http://schemas.microsoft.com/office/drawing/2014/main" id="{ABF25E32-97C4-3E89-17D7-417216F2026B}"/>
                </a:ext>
              </a:extLst>
            </p:cNvPr>
            <p:cNvSpPr/>
            <p:nvPr/>
          </p:nvSpPr>
          <p:spPr>
            <a:xfrm>
              <a:off x="5047155" y="2610567"/>
              <a:ext cx="1742439" cy="194310"/>
            </a:xfrm>
            <a:custGeom>
              <a:avLst/>
              <a:gdLst/>
              <a:ahLst/>
              <a:cxnLst/>
              <a:rect l="l" t="t" r="r" b="b"/>
              <a:pathLst>
                <a:path w="1742440" h="194310">
                  <a:moveTo>
                    <a:pt x="1742365" y="0"/>
                  </a:moveTo>
                  <a:lnTo>
                    <a:pt x="0" y="0"/>
                  </a:lnTo>
                  <a:lnTo>
                    <a:pt x="0" y="194308"/>
                  </a:lnTo>
                  <a:lnTo>
                    <a:pt x="1742365" y="194308"/>
                  </a:lnTo>
                  <a:lnTo>
                    <a:pt x="1742365" y="0"/>
                  </a:lnTo>
                  <a:close/>
                </a:path>
              </a:pathLst>
            </a:custGeom>
            <a:solidFill>
              <a:srgbClr val="000000"/>
            </a:solidFill>
          </p:spPr>
          <p:txBody>
            <a:bodyPr wrap="square" lIns="0" tIns="0" rIns="0" bIns="0" rtlCol="0"/>
            <a:lstStyle/>
            <a:p>
              <a:endParaRPr/>
            </a:p>
          </p:txBody>
        </p:sp>
        <p:sp>
          <p:nvSpPr>
            <p:cNvPr id="8" name="object 18">
              <a:extLst>
                <a:ext uri="{FF2B5EF4-FFF2-40B4-BE49-F238E27FC236}">
                  <a16:creationId xmlns:a16="http://schemas.microsoft.com/office/drawing/2014/main" id="{4EF54968-2193-1E7D-D00A-92ADC8357BF2}"/>
                </a:ext>
              </a:extLst>
            </p:cNvPr>
            <p:cNvSpPr/>
            <p:nvPr/>
          </p:nvSpPr>
          <p:spPr>
            <a:xfrm>
              <a:off x="5047155" y="2610567"/>
              <a:ext cx="1742439" cy="194310"/>
            </a:xfrm>
            <a:custGeom>
              <a:avLst/>
              <a:gdLst/>
              <a:ahLst/>
              <a:cxnLst/>
              <a:rect l="l" t="t" r="r" b="b"/>
              <a:pathLst>
                <a:path w="1742440" h="194310">
                  <a:moveTo>
                    <a:pt x="0" y="0"/>
                  </a:moveTo>
                  <a:lnTo>
                    <a:pt x="1742366" y="0"/>
                  </a:lnTo>
                  <a:lnTo>
                    <a:pt x="1742366" y="194309"/>
                  </a:lnTo>
                  <a:lnTo>
                    <a:pt x="0" y="194309"/>
                  </a:lnTo>
                  <a:lnTo>
                    <a:pt x="0" y="0"/>
                  </a:lnTo>
                  <a:close/>
                </a:path>
              </a:pathLst>
            </a:custGeom>
            <a:ln w="12700">
              <a:solidFill>
                <a:srgbClr val="000000"/>
              </a:solidFill>
            </a:ln>
          </p:spPr>
          <p:txBody>
            <a:bodyPr wrap="square" lIns="0" tIns="0" rIns="0" bIns="0" rtlCol="0"/>
            <a:lstStyle/>
            <a:p>
              <a:endParaRPr/>
            </a:p>
          </p:txBody>
        </p:sp>
        <p:pic>
          <p:nvPicPr>
            <p:cNvPr id="9" name="object 19">
              <a:extLst>
                <a:ext uri="{FF2B5EF4-FFF2-40B4-BE49-F238E27FC236}">
                  <a16:creationId xmlns:a16="http://schemas.microsoft.com/office/drawing/2014/main" id="{860F1F6E-69AA-CBF0-5267-F13E826CCE9C}"/>
                </a:ext>
              </a:extLst>
            </p:cNvPr>
            <p:cNvPicPr/>
            <p:nvPr/>
          </p:nvPicPr>
          <p:blipFill>
            <a:blip r:embed="rId5" cstate="print"/>
            <a:stretch>
              <a:fillRect/>
            </a:stretch>
          </p:blipFill>
          <p:spPr>
            <a:xfrm>
              <a:off x="4673586" y="2401503"/>
              <a:ext cx="367296" cy="564487"/>
            </a:xfrm>
            <a:prstGeom prst="rect">
              <a:avLst/>
            </a:prstGeom>
          </p:spPr>
        </p:pic>
        <p:pic>
          <p:nvPicPr>
            <p:cNvPr id="10" name="object 20">
              <a:extLst>
                <a:ext uri="{FF2B5EF4-FFF2-40B4-BE49-F238E27FC236}">
                  <a16:creationId xmlns:a16="http://schemas.microsoft.com/office/drawing/2014/main" id="{F242C54A-E0EB-091A-540B-F697CD47EC52}"/>
                </a:ext>
              </a:extLst>
            </p:cNvPr>
            <p:cNvPicPr/>
            <p:nvPr/>
          </p:nvPicPr>
          <p:blipFill>
            <a:blip r:embed="rId6" cstate="print"/>
            <a:stretch>
              <a:fillRect/>
            </a:stretch>
          </p:blipFill>
          <p:spPr>
            <a:xfrm>
              <a:off x="6772579" y="2372840"/>
              <a:ext cx="317069" cy="720450"/>
            </a:xfrm>
            <a:prstGeom prst="rect">
              <a:avLst/>
            </a:prstGeom>
          </p:spPr>
        </p:pic>
        <p:sp>
          <p:nvSpPr>
            <p:cNvPr id="11" name="object 21">
              <a:extLst>
                <a:ext uri="{FF2B5EF4-FFF2-40B4-BE49-F238E27FC236}">
                  <a16:creationId xmlns:a16="http://schemas.microsoft.com/office/drawing/2014/main" id="{2D630F22-DE68-D625-343E-2AC9F6EEB031}"/>
                </a:ext>
              </a:extLst>
            </p:cNvPr>
            <p:cNvSpPr/>
            <p:nvPr/>
          </p:nvSpPr>
          <p:spPr>
            <a:xfrm>
              <a:off x="4727848" y="2426208"/>
              <a:ext cx="426720" cy="165100"/>
            </a:xfrm>
            <a:custGeom>
              <a:avLst/>
              <a:gdLst/>
              <a:ahLst/>
              <a:cxnLst/>
              <a:rect l="l" t="t" r="r" b="b"/>
              <a:pathLst>
                <a:path w="426720" h="165100">
                  <a:moveTo>
                    <a:pt x="82296" y="0"/>
                  </a:moveTo>
                  <a:lnTo>
                    <a:pt x="0" y="82295"/>
                  </a:lnTo>
                  <a:lnTo>
                    <a:pt x="82296" y="164591"/>
                  </a:lnTo>
                  <a:lnTo>
                    <a:pt x="82296" y="123443"/>
                  </a:lnTo>
                  <a:lnTo>
                    <a:pt x="426720" y="123443"/>
                  </a:lnTo>
                  <a:lnTo>
                    <a:pt x="426720" y="41147"/>
                  </a:lnTo>
                  <a:lnTo>
                    <a:pt x="82296" y="41147"/>
                  </a:lnTo>
                  <a:lnTo>
                    <a:pt x="82296" y="0"/>
                  </a:lnTo>
                  <a:close/>
                </a:path>
              </a:pathLst>
            </a:custGeom>
            <a:solidFill>
              <a:srgbClr val="FFC000"/>
            </a:solidFill>
          </p:spPr>
          <p:txBody>
            <a:bodyPr wrap="square" lIns="0" tIns="0" rIns="0" bIns="0" rtlCol="0"/>
            <a:lstStyle/>
            <a:p>
              <a:endParaRPr/>
            </a:p>
          </p:txBody>
        </p:sp>
      </p:grpSp>
      <p:grpSp>
        <p:nvGrpSpPr>
          <p:cNvPr id="12" name="object 22">
            <a:extLst>
              <a:ext uri="{FF2B5EF4-FFF2-40B4-BE49-F238E27FC236}">
                <a16:creationId xmlns:a16="http://schemas.microsoft.com/office/drawing/2014/main" id="{DB6C3B4D-EDDB-668D-C10F-FC4984AD1667}"/>
              </a:ext>
            </a:extLst>
          </p:cNvPr>
          <p:cNvGrpSpPr/>
          <p:nvPr/>
        </p:nvGrpSpPr>
        <p:grpSpPr>
          <a:xfrm>
            <a:off x="8165346" y="1290705"/>
            <a:ext cx="2630170" cy="1743710"/>
            <a:chOff x="8137819" y="1803133"/>
            <a:chExt cx="2630170" cy="1743710"/>
          </a:xfrm>
        </p:grpSpPr>
        <p:pic>
          <p:nvPicPr>
            <p:cNvPr id="13" name="object 23">
              <a:extLst>
                <a:ext uri="{FF2B5EF4-FFF2-40B4-BE49-F238E27FC236}">
                  <a16:creationId xmlns:a16="http://schemas.microsoft.com/office/drawing/2014/main" id="{C69039C1-2F85-B105-21FC-36A3245F1000}"/>
                </a:ext>
              </a:extLst>
            </p:cNvPr>
            <p:cNvPicPr/>
            <p:nvPr/>
          </p:nvPicPr>
          <p:blipFill>
            <a:blip r:embed="rId7" cstate="print"/>
            <a:stretch>
              <a:fillRect/>
            </a:stretch>
          </p:blipFill>
          <p:spPr>
            <a:xfrm>
              <a:off x="8137819" y="1803133"/>
              <a:ext cx="2629738" cy="1743631"/>
            </a:xfrm>
            <a:prstGeom prst="rect">
              <a:avLst/>
            </a:prstGeom>
          </p:spPr>
        </p:pic>
        <p:pic>
          <p:nvPicPr>
            <p:cNvPr id="14" name="object 24">
              <a:extLst>
                <a:ext uri="{FF2B5EF4-FFF2-40B4-BE49-F238E27FC236}">
                  <a16:creationId xmlns:a16="http://schemas.microsoft.com/office/drawing/2014/main" id="{712D3E8C-655A-77FD-B85B-65D9A57A0968}"/>
                </a:ext>
              </a:extLst>
            </p:cNvPr>
            <p:cNvPicPr/>
            <p:nvPr/>
          </p:nvPicPr>
          <p:blipFill>
            <a:blip r:embed="rId4" cstate="print"/>
            <a:stretch>
              <a:fillRect/>
            </a:stretch>
          </p:blipFill>
          <p:spPr>
            <a:xfrm>
              <a:off x="8517404" y="2195800"/>
              <a:ext cx="1951109" cy="1016791"/>
            </a:xfrm>
            <a:prstGeom prst="rect">
              <a:avLst/>
            </a:prstGeom>
          </p:spPr>
        </p:pic>
        <p:sp>
          <p:nvSpPr>
            <p:cNvPr id="15" name="object 25">
              <a:extLst>
                <a:ext uri="{FF2B5EF4-FFF2-40B4-BE49-F238E27FC236}">
                  <a16:creationId xmlns:a16="http://schemas.microsoft.com/office/drawing/2014/main" id="{B5AED13C-0C7A-C54E-DCB0-588397AFD586}"/>
                </a:ext>
              </a:extLst>
            </p:cNvPr>
            <p:cNvSpPr/>
            <p:nvPr/>
          </p:nvSpPr>
          <p:spPr>
            <a:xfrm>
              <a:off x="8605424" y="2610567"/>
              <a:ext cx="1742439" cy="194310"/>
            </a:xfrm>
            <a:custGeom>
              <a:avLst/>
              <a:gdLst/>
              <a:ahLst/>
              <a:cxnLst/>
              <a:rect l="l" t="t" r="r" b="b"/>
              <a:pathLst>
                <a:path w="1742440" h="194310">
                  <a:moveTo>
                    <a:pt x="1742366" y="0"/>
                  </a:moveTo>
                  <a:lnTo>
                    <a:pt x="0" y="0"/>
                  </a:lnTo>
                  <a:lnTo>
                    <a:pt x="0" y="194308"/>
                  </a:lnTo>
                  <a:lnTo>
                    <a:pt x="1742366" y="194308"/>
                  </a:lnTo>
                  <a:lnTo>
                    <a:pt x="1742366" y="0"/>
                  </a:lnTo>
                  <a:close/>
                </a:path>
              </a:pathLst>
            </a:custGeom>
            <a:solidFill>
              <a:srgbClr val="000000"/>
            </a:solidFill>
          </p:spPr>
          <p:txBody>
            <a:bodyPr wrap="square" lIns="0" tIns="0" rIns="0" bIns="0" rtlCol="0"/>
            <a:lstStyle/>
            <a:p>
              <a:endParaRPr/>
            </a:p>
          </p:txBody>
        </p:sp>
        <p:sp>
          <p:nvSpPr>
            <p:cNvPr id="16" name="object 26">
              <a:extLst>
                <a:ext uri="{FF2B5EF4-FFF2-40B4-BE49-F238E27FC236}">
                  <a16:creationId xmlns:a16="http://schemas.microsoft.com/office/drawing/2014/main" id="{E0DA6974-6FEF-3B84-3F7E-5730D989C065}"/>
                </a:ext>
              </a:extLst>
            </p:cNvPr>
            <p:cNvSpPr/>
            <p:nvPr/>
          </p:nvSpPr>
          <p:spPr>
            <a:xfrm>
              <a:off x="8605424" y="2610567"/>
              <a:ext cx="1742439" cy="194310"/>
            </a:xfrm>
            <a:custGeom>
              <a:avLst/>
              <a:gdLst/>
              <a:ahLst/>
              <a:cxnLst/>
              <a:rect l="l" t="t" r="r" b="b"/>
              <a:pathLst>
                <a:path w="1742440" h="194310">
                  <a:moveTo>
                    <a:pt x="0" y="0"/>
                  </a:moveTo>
                  <a:lnTo>
                    <a:pt x="1742366" y="0"/>
                  </a:lnTo>
                  <a:lnTo>
                    <a:pt x="1742366" y="194309"/>
                  </a:lnTo>
                  <a:lnTo>
                    <a:pt x="0" y="194309"/>
                  </a:lnTo>
                  <a:lnTo>
                    <a:pt x="0" y="0"/>
                  </a:lnTo>
                  <a:close/>
                </a:path>
              </a:pathLst>
            </a:custGeom>
            <a:ln w="12700">
              <a:solidFill>
                <a:srgbClr val="000000"/>
              </a:solidFill>
            </a:ln>
          </p:spPr>
          <p:txBody>
            <a:bodyPr wrap="square" lIns="0" tIns="0" rIns="0" bIns="0" rtlCol="0"/>
            <a:lstStyle/>
            <a:p>
              <a:endParaRPr/>
            </a:p>
          </p:txBody>
        </p:sp>
        <p:pic>
          <p:nvPicPr>
            <p:cNvPr id="17" name="object 27">
              <a:extLst>
                <a:ext uri="{FF2B5EF4-FFF2-40B4-BE49-F238E27FC236}">
                  <a16:creationId xmlns:a16="http://schemas.microsoft.com/office/drawing/2014/main" id="{0BEBD8BC-2424-573C-3D99-929102378B42}"/>
                </a:ext>
              </a:extLst>
            </p:cNvPr>
            <p:cNvPicPr/>
            <p:nvPr/>
          </p:nvPicPr>
          <p:blipFill>
            <a:blip r:embed="rId5" cstate="print"/>
            <a:stretch>
              <a:fillRect/>
            </a:stretch>
          </p:blipFill>
          <p:spPr>
            <a:xfrm>
              <a:off x="8231855" y="2401503"/>
              <a:ext cx="367296" cy="564487"/>
            </a:xfrm>
            <a:prstGeom prst="rect">
              <a:avLst/>
            </a:prstGeom>
          </p:spPr>
        </p:pic>
        <p:pic>
          <p:nvPicPr>
            <p:cNvPr id="18" name="object 28">
              <a:extLst>
                <a:ext uri="{FF2B5EF4-FFF2-40B4-BE49-F238E27FC236}">
                  <a16:creationId xmlns:a16="http://schemas.microsoft.com/office/drawing/2014/main" id="{DC0805E4-E617-1955-A04C-693D1B5DF534}"/>
                </a:ext>
              </a:extLst>
            </p:cNvPr>
            <p:cNvPicPr/>
            <p:nvPr/>
          </p:nvPicPr>
          <p:blipFill>
            <a:blip r:embed="rId6" cstate="print"/>
            <a:stretch>
              <a:fillRect/>
            </a:stretch>
          </p:blipFill>
          <p:spPr>
            <a:xfrm>
              <a:off x="10330849" y="2372840"/>
              <a:ext cx="317069" cy="720450"/>
            </a:xfrm>
            <a:prstGeom prst="rect">
              <a:avLst/>
            </a:prstGeom>
          </p:spPr>
        </p:pic>
        <p:sp>
          <p:nvSpPr>
            <p:cNvPr id="19" name="object 29">
              <a:extLst>
                <a:ext uri="{FF2B5EF4-FFF2-40B4-BE49-F238E27FC236}">
                  <a16:creationId xmlns:a16="http://schemas.microsoft.com/office/drawing/2014/main" id="{D1C2752F-E584-6EF1-D660-AE8C0B0EAD26}"/>
                </a:ext>
              </a:extLst>
            </p:cNvPr>
            <p:cNvSpPr/>
            <p:nvPr/>
          </p:nvSpPr>
          <p:spPr>
            <a:xfrm>
              <a:off x="8260079" y="2426208"/>
              <a:ext cx="426720" cy="165100"/>
            </a:xfrm>
            <a:custGeom>
              <a:avLst/>
              <a:gdLst/>
              <a:ahLst/>
              <a:cxnLst/>
              <a:rect l="l" t="t" r="r" b="b"/>
              <a:pathLst>
                <a:path w="426720" h="165100">
                  <a:moveTo>
                    <a:pt x="344424" y="0"/>
                  </a:moveTo>
                  <a:lnTo>
                    <a:pt x="344424" y="41147"/>
                  </a:lnTo>
                  <a:lnTo>
                    <a:pt x="0" y="41147"/>
                  </a:lnTo>
                  <a:lnTo>
                    <a:pt x="0" y="123443"/>
                  </a:lnTo>
                  <a:lnTo>
                    <a:pt x="344424" y="123443"/>
                  </a:lnTo>
                  <a:lnTo>
                    <a:pt x="344424" y="164591"/>
                  </a:lnTo>
                  <a:lnTo>
                    <a:pt x="426720" y="82295"/>
                  </a:lnTo>
                  <a:lnTo>
                    <a:pt x="344424" y="0"/>
                  </a:lnTo>
                  <a:close/>
                </a:path>
              </a:pathLst>
            </a:custGeom>
            <a:solidFill>
              <a:srgbClr val="FFC000"/>
            </a:solidFill>
          </p:spPr>
          <p:txBody>
            <a:bodyPr wrap="square" lIns="0" tIns="0" rIns="0" bIns="0" rtlCol="0"/>
            <a:lstStyle/>
            <a:p>
              <a:endParaRPr/>
            </a:p>
          </p:txBody>
        </p:sp>
      </p:grpSp>
      <p:pic>
        <p:nvPicPr>
          <p:cNvPr id="23" name="object 10">
            <a:extLst>
              <a:ext uri="{FF2B5EF4-FFF2-40B4-BE49-F238E27FC236}">
                <a16:creationId xmlns:a16="http://schemas.microsoft.com/office/drawing/2014/main" id="{2C75AE85-DE33-6CF6-44A0-E76A7410BFC9}"/>
              </a:ext>
            </a:extLst>
          </p:cNvPr>
          <p:cNvPicPr/>
          <p:nvPr/>
        </p:nvPicPr>
        <p:blipFill>
          <a:blip r:embed="rId8" cstate="print"/>
          <a:stretch>
            <a:fillRect/>
          </a:stretch>
        </p:blipFill>
        <p:spPr>
          <a:xfrm>
            <a:off x="3247735" y="3959967"/>
            <a:ext cx="2532108" cy="1702215"/>
          </a:xfrm>
          <a:prstGeom prst="rect">
            <a:avLst/>
          </a:prstGeom>
        </p:spPr>
      </p:pic>
      <p:pic>
        <p:nvPicPr>
          <p:cNvPr id="24" name="object 11">
            <a:extLst>
              <a:ext uri="{FF2B5EF4-FFF2-40B4-BE49-F238E27FC236}">
                <a16:creationId xmlns:a16="http://schemas.microsoft.com/office/drawing/2014/main" id="{1686F918-EF8C-2112-609A-A7EF77AC8728}"/>
              </a:ext>
            </a:extLst>
          </p:cNvPr>
          <p:cNvPicPr/>
          <p:nvPr/>
        </p:nvPicPr>
        <p:blipFill>
          <a:blip r:embed="rId9" cstate="print"/>
          <a:stretch>
            <a:fillRect/>
          </a:stretch>
        </p:blipFill>
        <p:spPr>
          <a:xfrm>
            <a:off x="6937204" y="3985711"/>
            <a:ext cx="2568501" cy="1676471"/>
          </a:xfrm>
          <a:prstGeom prst="rect">
            <a:avLst/>
          </a:prstGeom>
        </p:spPr>
      </p:pic>
      <p:sp>
        <p:nvSpPr>
          <p:cNvPr id="25" name="object 9">
            <a:extLst>
              <a:ext uri="{FF2B5EF4-FFF2-40B4-BE49-F238E27FC236}">
                <a16:creationId xmlns:a16="http://schemas.microsoft.com/office/drawing/2014/main" id="{D5D76640-DD19-91B9-7B34-1FFBA880DE17}"/>
              </a:ext>
            </a:extLst>
          </p:cNvPr>
          <p:cNvSpPr txBox="1"/>
          <p:nvPr/>
        </p:nvSpPr>
        <p:spPr>
          <a:xfrm>
            <a:off x="2659007" y="5770545"/>
            <a:ext cx="3775075" cy="886140"/>
          </a:xfrm>
          <a:prstGeom prst="rect">
            <a:avLst/>
          </a:prstGeom>
        </p:spPr>
        <p:txBody>
          <a:bodyPr vert="horz" wrap="square" lIns="0" tIns="24130" rIns="0" bIns="0" rtlCol="0">
            <a:spAutoFit/>
          </a:bodyPr>
          <a:lstStyle/>
          <a:p>
            <a:pPr marL="12700" marR="5080" indent="12700">
              <a:spcBef>
                <a:spcPts val="190"/>
              </a:spcBef>
            </a:pPr>
            <a:r>
              <a:rPr lang="en-US" sz="1400" dirty="0">
                <a:solidFill>
                  <a:srgbClr val="595959"/>
                </a:solidFill>
                <a:latin typeface="Malgun Gothic"/>
                <a:cs typeface="Malgun Gothic"/>
              </a:rPr>
              <a:t>After attaching the device to the tummy or back, insert the unsecured part of the belt into the hole on the right side of the unit  and bend it.</a:t>
            </a:r>
            <a:endParaRPr sz="1400" dirty="0">
              <a:latin typeface="Malgun Gothic"/>
              <a:cs typeface="Malgun Gothic"/>
            </a:endParaRPr>
          </a:p>
        </p:txBody>
      </p:sp>
      <p:sp>
        <p:nvSpPr>
          <p:cNvPr id="27" name="object 5">
            <a:extLst>
              <a:ext uri="{FF2B5EF4-FFF2-40B4-BE49-F238E27FC236}">
                <a16:creationId xmlns:a16="http://schemas.microsoft.com/office/drawing/2014/main" id="{38E0B49E-BFFE-DDFE-C16A-C6783D846DB4}"/>
              </a:ext>
            </a:extLst>
          </p:cNvPr>
          <p:cNvSpPr txBox="1">
            <a:spLocks/>
          </p:cNvSpPr>
          <p:nvPr/>
        </p:nvSpPr>
        <p:spPr>
          <a:xfrm>
            <a:off x="3121971" y="727071"/>
            <a:ext cx="5948058" cy="32060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000" b="1" dirty="0">
                <a:solidFill>
                  <a:srgbClr val="262626"/>
                </a:solidFill>
                <a:latin typeface="+mn-ea"/>
                <a:ea typeface="+mn-ea"/>
              </a:rPr>
              <a:t>Procedure When Applied to Waist</a:t>
            </a:r>
            <a:endParaRPr lang="ko-KR" altLang="en-US" sz="2000" b="1" dirty="0">
              <a:solidFill>
                <a:srgbClr val="262626"/>
              </a:solidFill>
              <a:latin typeface="+mn-ea"/>
              <a:ea typeface="+mn-ea"/>
            </a:endParaRPr>
          </a:p>
        </p:txBody>
      </p:sp>
      <p:sp>
        <p:nvSpPr>
          <p:cNvPr id="28" name="object 8">
            <a:extLst>
              <a:ext uri="{FF2B5EF4-FFF2-40B4-BE49-F238E27FC236}">
                <a16:creationId xmlns:a16="http://schemas.microsoft.com/office/drawing/2014/main" id="{0C67957A-869D-4904-ED37-539576FFE988}"/>
              </a:ext>
            </a:extLst>
          </p:cNvPr>
          <p:cNvSpPr txBox="1"/>
          <p:nvPr/>
        </p:nvSpPr>
        <p:spPr>
          <a:xfrm>
            <a:off x="1483847" y="3072545"/>
            <a:ext cx="2290788" cy="887422"/>
          </a:xfrm>
          <a:prstGeom prst="rect">
            <a:avLst/>
          </a:prstGeom>
        </p:spPr>
        <p:txBody>
          <a:bodyPr vert="horz" wrap="square" lIns="0" tIns="12700" rIns="0" bIns="0" rtlCol="0">
            <a:spAutoFit/>
          </a:bodyPr>
          <a:lstStyle/>
          <a:p>
            <a:pPr marL="12700" marR="5080" indent="100330" algn="ctr">
              <a:spcBef>
                <a:spcPts val="100"/>
              </a:spcBef>
            </a:pPr>
            <a:r>
              <a:rPr lang="en-US" sz="1400" dirty="0">
                <a:solidFill>
                  <a:srgbClr val="595959"/>
                </a:solidFill>
                <a:latin typeface="Malgun Gothic"/>
                <a:cs typeface="Malgun Gothic"/>
              </a:rPr>
              <a:t>Position the light source area of the main device so that it is visible.
</a:t>
            </a:r>
            <a:endParaRPr sz="1400" dirty="0">
              <a:latin typeface="Malgun Gothic"/>
              <a:cs typeface="Malgun Gothic"/>
            </a:endParaRPr>
          </a:p>
        </p:txBody>
      </p:sp>
      <p:sp>
        <p:nvSpPr>
          <p:cNvPr id="29" name="object 9">
            <a:extLst>
              <a:ext uri="{FF2B5EF4-FFF2-40B4-BE49-F238E27FC236}">
                <a16:creationId xmlns:a16="http://schemas.microsoft.com/office/drawing/2014/main" id="{B52945B6-2023-C5AB-98BC-DE0F2C815491}"/>
              </a:ext>
            </a:extLst>
          </p:cNvPr>
          <p:cNvSpPr txBox="1"/>
          <p:nvPr/>
        </p:nvSpPr>
        <p:spPr>
          <a:xfrm>
            <a:off x="4656855" y="3096962"/>
            <a:ext cx="2385819" cy="671979"/>
          </a:xfrm>
          <a:prstGeom prst="rect">
            <a:avLst/>
          </a:prstGeom>
        </p:spPr>
        <p:txBody>
          <a:bodyPr vert="horz" wrap="square" lIns="0" tIns="12700" rIns="0" bIns="0" rtlCol="0">
            <a:spAutoFit/>
          </a:bodyPr>
          <a:lstStyle/>
          <a:p>
            <a:pPr marL="12700" marR="5080" indent="71120" algn="ctr">
              <a:spcBef>
                <a:spcPts val="100"/>
              </a:spcBef>
            </a:pPr>
            <a:r>
              <a:rPr lang="en-US" sz="1400" dirty="0">
                <a:solidFill>
                  <a:srgbClr val="595959"/>
                </a:solidFill>
                <a:latin typeface="Malgun Gothic"/>
                <a:cs typeface="Malgun Gothic"/>
              </a:rPr>
              <a:t>Position it so that the front part of the belt is visible.
</a:t>
            </a:r>
            <a:endParaRPr sz="1400" dirty="0">
              <a:latin typeface="Malgun Gothic"/>
              <a:cs typeface="Malgun Gothic"/>
            </a:endParaRPr>
          </a:p>
        </p:txBody>
      </p:sp>
      <p:sp>
        <p:nvSpPr>
          <p:cNvPr id="30" name="object 10">
            <a:extLst>
              <a:ext uri="{FF2B5EF4-FFF2-40B4-BE49-F238E27FC236}">
                <a16:creationId xmlns:a16="http://schemas.microsoft.com/office/drawing/2014/main" id="{A8950AF6-9E52-048B-A171-8CFE2AE2BE30}"/>
              </a:ext>
            </a:extLst>
          </p:cNvPr>
          <p:cNvSpPr txBox="1"/>
          <p:nvPr/>
        </p:nvSpPr>
        <p:spPr>
          <a:xfrm>
            <a:off x="7985414" y="3092830"/>
            <a:ext cx="3170871" cy="657231"/>
          </a:xfrm>
          <a:prstGeom prst="rect">
            <a:avLst/>
          </a:prstGeom>
        </p:spPr>
        <p:txBody>
          <a:bodyPr vert="horz" wrap="square" lIns="0" tIns="10795" rIns="0" bIns="0" rtlCol="0">
            <a:spAutoFit/>
          </a:bodyPr>
          <a:lstStyle/>
          <a:p>
            <a:pPr marL="12700" marR="5080" algn="ctr">
              <a:spcBef>
                <a:spcPts val="85"/>
              </a:spcBef>
            </a:pPr>
            <a:r>
              <a:rPr lang="en-US" sz="1400" dirty="0">
                <a:solidFill>
                  <a:srgbClr val="595959"/>
                </a:solidFill>
                <a:latin typeface="Malgun Gothic"/>
                <a:cs typeface="Malgun Gothic"/>
              </a:rPr>
              <a:t>Insert left part of the front of the belt into the left hole of the main unit and bend it &amp; press against the Velcro.</a:t>
            </a:r>
            <a:endParaRPr sz="1400" dirty="0">
              <a:latin typeface="Malgun Gothic"/>
              <a:cs typeface="Malgun Gothic"/>
            </a:endParaRPr>
          </a:p>
        </p:txBody>
      </p:sp>
      <p:sp>
        <p:nvSpPr>
          <p:cNvPr id="31" name="object 8">
            <a:extLst>
              <a:ext uri="{FF2B5EF4-FFF2-40B4-BE49-F238E27FC236}">
                <a16:creationId xmlns:a16="http://schemas.microsoft.com/office/drawing/2014/main" id="{5227F779-C449-A413-FCB9-73870E3B3DBE}"/>
              </a:ext>
            </a:extLst>
          </p:cNvPr>
          <p:cNvSpPr txBox="1"/>
          <p:nvPr/>
        </p:nvSpPr>
        <p:spPr>
          <a:xfrm>
            <a:off x="7113988" y="5742997"/>
            <a:ext cx="2290788" cy="659155"/>
          </a:xfrm>
          <a:prstGeom prst="rect">
            <a:avLst/>
          </a:prstGeom>
        </p:spPr>
        <p:txBody>
          <a:bodyPr vert="horz" wrap="square" lIns="0" tIns="12700" rIns="0" bIns="0" rtlCol="0">
            <a:spAutoFit/>
          </a:bodyPr>
          <a:lstStyle/>
          <a:p>
            <a:pPr marL="12700" marR="5080" indent="100330" algn="ctr">
              <a:spcBef>
                <a:spcPts val="100"/>
              </a:spcBef>
            </a:pPr>
            <a:r>
              <a:rPr lang="en-US" sz="1400" dirty="0">
                <a:solidFill>
                  <a:srgbClr val="595959"/>
                </a:solidFill>
                <a:latin typeface="Malgun Gothic"/>
                <a:cs typeface="Malgun Gothic"/>
              </a:rPr>
              <a:t>Position the curved belt where you want it and fix it with Velcro</a:t>
            </a:r>
            <a:endParaRPr sz="1400" dirty="0">
              <a:latin typeface="Malgun Gothic"/>
              <a:cs typeface="Malgun Gothic"/>
            </a:endParaRPr>
          </a:p>
        </p:txBody>
      </p:sp>
    </p:spTree>
    <p:extLst>
      <p:ext uri="{BB962C8B-B14F-4D97-AF65-F5344CB8AC3E}">
        <p14:creationId xmlns:p14="http://schemas.microsoft.com/office/powerpoint/2010/main" val="2019279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C4AD65B7-1878-1508-7F8D-DDA89D2EED9A}"/>
              </a:ext>
            </a:extLst>
          </p:cNvPr>
          <p:cNvSpPr txBox="1">
            <a:spLocks/>
          </p:cNvSpPr>
          <p:nvPr/>
        </p:nvSpPr>
        <p:spPr>
          <a:xfrm>
            <a:off x="4727475" y="1060175"/>
            <a:ext cx="2970738" cy="44371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800" b="1" dirty="0">
                <a:solidFill>
                  <a:srgbClr val="262626"/>
                </a:solidFill>
                <a:latin typeface="+mn-ea"/>
                <a:ea typeface="+mn-ea"/>
              </a:rPr>
              <a:t>Storage</a:t>
            </a:r>
            <a:endParaRPr lang="ko-KR" altLang="en-US" sz="2800" b="1" dirty="0">
              <a:solidFill>
                <a:srgbClr val="262626"/>
              </a:solidFill>
              <a:latin typeface="+mn-ea"/>
              <a:ea typeface="+mn-ea"/>
            </a:endParaRPr>
          </a:p>
        </p:txBody>
      </p:sp>
      <p:pic>
        <p:nvPicPr>
          <p:cNvPr id="3" name="object 4">
            <a:extLst>
              <a:ext uri="{FF2B5EF4-FFF2-40B4-BE49-F238E27FC236}">
                <a16:creationId xmlns:a16="http://schemas.microsoft.com/office/drawing/2014/main" id="{E45F12C5-1D2B-E14B-E7E9-6770E34E277D}"/>
              </a:ext>
            </a:extLst>
          </p:cNvPr>
          <p:cNvPicPr/>
          <p:nvPr/>
        </p:nvPicPr>
        <p:blipFill>
          <a:blip r:embed="rId2" cstate="print"/>
          <a:stretch>
            <a:fillRect/>
          </a:stretch>
        </p:blipFill>
        <p:spPr>
          <a:xfrm>
            <a:off x="778547" y="2376676"/>
            <a:ext cx="2502109" cy="1621058"/>
          </a:xfrm>
          <a:prstGeom prst="rect">
            <a:avLst/>
          </a:prstGeom>
        </p:spPr>
      </p:pic>
      <p:pic>
        <p:nvPicPr>
          <p:cNvPr id="4" name="object 5">
            <a:extLst>
              <a:ext uri="{FF2B5EF4-FFF2-40B4-BE49-F238E27FC236}">
                <a16:creationId xmlns:a16="http://schemas.microsoft.com/office/drawing/2014/main" id="{64EFD025-67DF-5848-794F-D27D070816DE}"/>
              </a:ext>
            </a:extLst>
          </p:cNvPr>
          <p:cNvPicPr/>
          <p:nvPr/>
        </p:nvPicPr>
        <p:blipFill>
          <a:blip r:embed="rId3" cstate="print"/>
          <a:stretch>
            <a:fillRect/>
          </a:stretch>
        </p:blipFill>
        <p:spPr>
          <a:xfrm>
            <a:off x="3481176" y="2376676"/>
            <a:ext cx="2492598" cy="1622172"/>
          </a:xfrm>
          <a:prstGeom prst="rect">
            <a:avLst/>
          </a:prstGeom>
        </p:spPr>
      </p:pic>
      <p:pic>
        <p:nvPicPr>
          <p:cNvPr id="5" name="object 6">
            <a:extLst>
              <a:ext uri="{FF2B5EF4-FFF2-40B4-BE49-F238E27FC236}">
                <a16:creationId xmlns:a16="http://schemas.microsoft.com/office/drawing/2014/main" id="{B1FFBB34-105B-7593-A439-02043961B7C3}"/>
              </a:ext>
            </a:extLst>
          </p:cNvPr>
          <p:cNvPicPr/>
          <p:nvPr/>
        </p:nvPicPr>
        <p:blipFill>
          <a:blip r:embed="rId4" cstate="print"/>
          <a:stretch>
            <a:fillRect/>
          </a:stretch>
        </p:blipFill>
        <p:spPr>
          <a:xfrm>
            <a:off x="6148886" y="2376676"/>
            <a:ext cx="2535532" cy="1646671"/>
          </a:xfrm>
          <a:prstGeom prst="rect">
            <a:avLst/>
          </a:prstGeom>
        </p:spPr>
      </p:pic>
      <p:pic>
        <p:nvPicPr>
          <p:cNvPr id="6" name="object 3">
            <a:extLst>
              <a:ext uri="{FF2B5EF4-FFF2-40B4-BE49-F238E27FC236}">
                <a16:creationId xmlns:a16="http://schemas.microsoft.com/office/drawing/2014/main" id="{A588FF38-098F-C296-84F9-DBC9C2121706}"/>
              </a:ext>
            </a:extLst>
          </p:cNvPr>
          <p:cNvPicPr/>
          <p:nvPr/>
        </p:nvPicPr>
        <p:blipFill rotWithShape="1">
          <a:blip r:embed="rId5" cstate="print"/>
          <a:srcRect/>
          <a:stretch/>
        </p:blipFill>
        <p:spPr>
          <a:xfrm>
            <a:off x="8859531" y="2396132"/>
            <a:ext cx="2553922" cy="1706026"/>
          </a:xfrm>
          <a:prstGeom prst="rect">
            <a:avLst/>
          </a:prstGeom>
        </p:spPr>
      </p:pic>
      <p:sp>
        <p:nvSpPr>
          <p:cNvPr id="7" name="object 10">
            <a:extLst>
              <a:ext uri="{FF2B5EF4-FFF2-40B4-BE49-F238E27FC236}">
                <a16:creationId xmlns:a16="http://schemas.microsoft.com/office/drawing/2014/main" id="{E7377B42-4CCD-B7C4-12F1-3A6A850ADA96}"/>
              </a:ext>
            </a:extLst>
          </p:cNvPr>
          <p:cNvSpPr txBox="1"/>
          <p:nvPr/>
        </p:nvSpPr>
        <p:spPr>
          <a:xfrm>
            <a:off x="1053575" y="4212940"/>
            <a:ext cx="2177520" cy="671979"/>
          </a:xfrm>
          <a:prstGeom prst="rect">
            <a:avLst/>
          </a:prstGeom>
        </p:spPr>
        <p:txBody>
          <a:bodyPr vert="horz" wrap="square" lIns="0" tIns="12700" rIns="0" bIns="0" rtlCol="0">
            <a:spAutoFit/>
          </a:bodyPr>
          <a:lstStyle/>
          <a:p>
            <a:pPr marL="300355" marR="5080" indent="-288290">
              <a:spcBef>
                <a:spcPts val="100"/>
              </a:spcBef>
            </a:pPr>
            <a:r>
              <a:rPr lang="en-US" sz="1400" dirty="0">
                <a:solidFill>
                  <a:srgbClr val="595959"/>
                </a:solidFill>
                <a:latin typeface="Malgun Gothic"/>
                <a:cs typeface="Malgun Gothic"/>
              </a:rPr>
              <a:t>Fold and store the main unit as shown.
</a:t>
            </a:r>
            <a:endParaRPr sz="1400" dirty="0">
              <a:latin typeface="Malgun Gothic"/>
              <a:cs typeface="Malgun Gothic"/>
            </a:endParaRPr>
          </a:p>
        </p:txBody>
      </p:sp>
      <p:sp>
        <p:nvSpPr>
          <p:cNvPr id="8" name="object 11">
            <a:extLst>
              <a:ext uri="{FF2B5EF4-FFF2-40B4-BE49-F238E27FC236}">
                <a16:creationId xmlns:a16="http://schemas.microsoft.com/office/drawing/2014/main" id="{355861B1-16FC-4D42-48EA-4EF10AE014F0}"/>
              </a:ext>
            </a:extLst>
          </p:cNvPr>
          <p:cNvSpPr txBox="1"/>
          <p:nvPr/>
        </p:nvSpPr>
        <p:spPr>
          <a:xfrm>
            <a:off x="3689250" y="4212941"/>
            <a:ext cx="2076450" cy="671979"/>
          </a:xfrm>
          <a:prstGeom prst="rect">
            <a:avLst/>
          </a:prstGeom>
        </p:spPr>
        <p:txBody>
          <a:bodyPr vert="horz" wrap="square" lIns="0" tIns="12700" rIns="0" bIns="0" rtlCol="0">
            <a:spAutoFit/>
          </a:bodyPr>
          <a:lstStyle/>
          <a:p>
            <a:pPr marL="52705" marR="5080" indent="-40640">
              <a:spcBef>
                <a:spcPts val="100"/>
              </a:spcBef>
            </a:pPr>
            <a:r>
              <a:rPr lang="en-US" sz="1400" dirty="0">
                <a:solidFill>
                  <a:srgbClr val="595959"/>
                </a:solidFill>
                <a:latin typeface="Malgun Gothic"/>
                <a:cs typeface="Malgun Gothic"/>
              </a:rPr>
              <a:t>Fold the belt in half first, then in a zigzag shape.
</a:t>
            </a:r>
            <a:endParaRPr sz="1400" dirty="0">
              <a:latin typeface="Malgun Gothic"/>
              <a:cs typeface="Malgun Gothic"/>
            </a:endParaRPr>
          </a:p>
        </p:txBody>
      </p:sp>
      <p:sp>
        <p:nvSpPr>
          <p:cNvPr id="10" name="object 13">
            <a:extLst>
              <a:ext uri="{FF2B5EF4-FFF2-40B4-BE49-F238E27FC236}">
                <a16:creationId xmlns:a16="http://schemas.microsoft.com/office/drawing/2014/main" id="{36604DBA-80E9-E540-0915-9C03267F73DB}"/>
              </a:ext>
            </a:extLst>
          </p:cNvPr>
          <p:cNvSpPr txBox="1"/>
          <p:nvPr/>
        </p:nvSpPr>
        <p:spPr>
          <a:xfrm>
            <a:off x="8771973" y="4212940"/>
            <a:ext cx="2641479" cy="874598"/>
          </a:xfrm>
          <a:prstGeom prst="rect">
            <a:avLst/>
          </a:prstGeom>
        </p:spPr>
        <p:txBody>
          <a:bodyPr vert="horz" wrap="square" lIns="0" tIns="12700" rIns="0" bIns="0" rtlCol="0">
            <a:spAutoFit/>
          </a:bodyPr>
          <a:lstStyle/>
          <a:p>
            <a:pPr marL="12700" marR="5080">
              <a:spcBef>
                <a:spcPts val="100"/>
              </a:spcBef>
            </a:pPr>
            <a:r>
              <a:rPr lang="en-US" sz="1400" dirty="0">
                <a:solidFill>
                  <a:srgbClr val="595959"/>
                </a:solidFill>
                <a:latin typeface="Malgun Gothic"/>
                <a:cs typeface="Malgun Gothic"/>
              </a:rPr>
              <a:t>Insert the power adapter and cable into (1) and place on the main unit. Then store controller &amp; wires and lay it in place.</a:t>
            </a:r>
            <a:endParaRPr sz="1400" dirty="0">
              <a:latin typeface="Malgun Gothic"/>
              <a:cs typeface="Malgun Gothic"/>
            </a:endParaRPr>
          </a:p>
        </p:txBody>
      </p:sp>
      <p:sp>
        <p:nvSpPr>
          <p:cNvPr id="11" name="object 11">
            <a:extLst>
              <a:ext uri="{FF2B5EF4-FFF2-40B4-BE49-F238E27FC236}">
                <a16:creationId xmlns:a16="http://schemas.microsoft.com/office/drawing/2014/main" id="{3AB472AF-F103-5491-100C-A27CAF792ABC}"/>
              </a:ext>
            </a:extLst>
          </p:cNvPr>
          <p:cNvSpPr txBox="1"/>
          <p:nvPr/>
        </p:nvSpPr>
        <p:spPr>
          <a:xfrm>
            <a:off x="6607968" y="4215534"/>
            <a:ext cx="2076450" cy="443711"/>
          </a:xfrm>
          <a:prstGeom prst="rect">
            <a:avLst/>
          </a:prstGeom>
        </p:spPr>
        <p:txBody>
          <a:bodyPr vert="horz" wrap="square" lIns="0" tIns="12700" rIns="0" bIns="0" rtlCol="0">
            <a:spAutoFit/>
          </a:bodyPr>
          <a:lstStyle/>
          <a:p>
            <a:pPr marL="52705" marR="5080" indent="-40640">
              <a:spcBef>
                <a:spcPts val="100"/>
              </a:spcBef>
            </a:pPr>
            <a:r>
              <a:rPr lang="en-US" sz="1400" dirty="0">
                <a:solidFill>
                  <a:srgbClr val="595959"/>
                </a:solidFill>
                <a:latin typeface="Malgun Gothic"/>
                <a:cs typeface="Malgun Gothic"/>
              </a:rPr>
              <a:t>Organize the power adapter and cables</a:t>
            </a:r>
            <a:endParaRPr sz="1400" dirty="0">
              <a:latin typeface="Malgun Gothic"/>
              <a:cs typeface="Malgun Gothic"/>
            </a:endParaRPr>
          </a:p>
        </p:txBody>
      </p:sp>
    </p:spTree>
    <p:extLst>
      <p:ext uri="{BB962C8B-B14F-4D97-AF65-F5344CB8AC3E}">
        <p14:creationId xmlns:p14="http://schemas.microsoft.com/office/powerpoint/2010/main" val="4196491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06877017-F422-734D-B4D5-56F0E2DD3465}"/>
              </a:ext>
            </a:extLst>
          </p:cNvPr>
          <p:cNvSpPr txBox="1">
            <a:spLocks/>
          </p:cNvSpPr>
          <p:nvPr/>
        </p:nvSpPr>
        <p:spPr>
          <a:xfrm>
            <a:off x="2225730" y="503148"/>
            <a:ext cx="6842070" cy="764312"/>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dirty="0">
                <a:latin typeface="+mj-ea"/>
              </a:rPr>
              <a:t>Environment and Storage Conditions
</a:t>
            </a:r>
            <a:endParaRPr lang="ko-KR" altLang="en-US" sz="2400" dirty="0">
              <a:latin typeface="+mj-ea"/>
            </a:endParaRPr>
          </a:p>
        </p:txBody>
      </p:sp>
      <p:sp>
        <p:nvSpPr>
          <p:cNvPr id="3" name="object 6">
            <a:extLst>
              <a:ext uri="{FF2B5EF4-FFF2-40B4-BE49-F238E27FC236}">
                <a16:creationId xmlns:a16="http://schemas.microsoft.com/office/drawing/2014/main" id="{7D0D43BD-AAEB-5678-31C4-55BAAACBB9C6}"/>
              </a:ext>
            </a:extLst>
          </p:cNvPr>
          <p:cNvSpPr txBox="1"/>
          <p:nvPr/>
        </p:nvSpPr>
        <p:spPr>
          <a:xfrm>
            <a:off x="1219545" y="1267460"/>
            <a:ext cx="9752909" cy="5357621"/>
          </a:xfrm>
          <a:prstGeom prst="rect">
            <a:avLst/>
          </a:prstGeom>
        </p:spPr>
        <p:txBody>
          <a:bodyPr vert="horz" wrap="square" lIns="0" tIns="12700" rIns="0" bIns="0" rtlCol="0">
            <a:spAutoFit/>
          </a:bodyPr>
          <a:lstStyle/>
          <a:p>
            <a:pPr marL="260350" marR="5080" indent="-247650">
              <a:lnSpc>
                <a:spcPct val="118600"/>
              </a:lnSpc>
              <a:spcBef>
                <a:spcPts val="100"/>
              </a:spcBef>
              <a:buClr>
                <a:srgbClr val="2F5597"/>
              </a:buClr>
              <a:buFont typeface="Malgun Gothic"/>
              <a:buAutoNum type="arabicPeriod"/>
              <a:tabLst>
                <a:tab pos="327025" algn="l"/>
              </a:tabLst>
            </a:pPr>
            <a:r>
              <a:rPr lang="en-US" sz="1400" dirty="0">
                <a:latin typeface="Malgun Gothic"/>
                <a:cs typeface="Malgun Gothic"/>
              </a:rPr>
              <a:t>Depending on the environment in which the product is used, if the temperature is low, the operation may stop before reaching 45 degrees during 30 minutes of operation.  To effectively feel the heat, use as follows:</a:t>
            </a:r>
            <a:endParaRPr sz="1400" dirty="0">
              <a:latin typeface="Malgun Gothic"/>
              <a:cs typeface="Malgun Gothic"/>
            </a:endParaRPr>
          </a:p>
          <a:p>
            <a:pPr marL="488950" indent="-228600">
              <a:lnSpc>
                <a:spcPct val="100000"/>
              </a:lnSpc>
              <a:spcBef>
                <a:spcPts val="825"/>
              </a:spcBef>
              <a:buFont typeface="+mj-lt"/>
              <a:buAutoNum type="alphaUcPeriod"/>
            </a:pPr>
            <a:r>
              <a:rPr lang="en-US" sz="1200" dirty="0">
                <a:latin typeface="Malgun Gothic"/>
                <a:cs typeface="Malgun Gothic"/>
              </a:rPr>
              <a:t>Please use in a space where the ambient temperature is not low.
When using the product, wrap it with light clothing, a towel, or a thin blanket to keep it warm.
If the Start Button does not reach 45 degrees and stops after 30 minutes, press the Stop button, and then press the Start Button again. If you start it right away, you can start right from the previous stationary temperature.   (Please follow the above as the temperature drops while waiting 10 minutes for re-operation.)</a:t>
            </a:r>
            <a:endParaRPr sz="1200" dirty="0">
              <a:latin typeface="Malgun Gothic"/>
              <a:cs typeface="Malgun Gothic"/>
            </a:endParaRPr>
          </a:p>
          <a:p>
            <a:pPr marL="482600" indent="-228600">
              <a:lnSpc>
                <a:spcPct val="100000"/>
              </a:lnSpc>
              <a:spcBef>
                <a:spcPts val="580"/>
              </a:spcBef>
              <a:buFont typeface="+mj-lt"/>
              <a:buAutoNum type="alphaUcPeriod"/>
            </a:pPr>
            <a:r>
              <a:rPr lang="en-US" sz="1200" dirty="0">
                <a:latin typeface="Malgun Gothic"/>
                <a:cs typeface="Malgun Gothic"/>
              </a:rPr>
              <a:t>In cold winters or places with low temperatures, wrap them in a heated area with clothes, towels, or thin blankets.</a:t>
            </a:r>
          </a:p>
          <a:p>
            <a:pPr marL="482600" indent="-228600">
              <a:lnSpc>
                <a:spcPct val="100000"/>
              </a:lnSpc>
              <a:spcBef>
                <a:spcPts val="580"/>
              </a:spcBef>
              <a:buFont typeface="+mj-lt"/>
              <a:buAutoNum type="alphaUcPeriod"/>
            </a:pPr>
            <a:endParaRPr sz="800" dirty="0">
              <a:latin typeface="Malgun Gothic"/>
              <a:cs typeface="Malgun Gothic"/>
            </a:endParaRPr>
          </a:p>
          <a:p>
            <a:pPr marL="327025" indent="-314325">
              <a:lnSpc>
                <a:spcPct val="100000"/>
              </a:lnSpc>
              <a:spcBef>
                <a:spcPts val="5"/>
              </a:spcBef>
              <a:buClr>
                <a:srgbClr val="2F5597"/>
              </a:buClr>
              <a:buFont typeface="Malgun Gothic"/>
              <a:buAutoNum type="arabicPeriod" startAt="2"/>
              <a:tabLst>
                <a:tab pos="327025" algn="l"/>
              </a:tabLst>
            </a:pPr>
            <a:r>
              <a:rPr lang="en-US" sz="1400" dirty="0">
                <a:latin typeface="Malgun Gothic"/>
                <a:cs typeface="Malgun Gothic"/>
              </a:rPr>
              <a:t>Store in a dry place, at room temperature.</a:t>
            </a:r>
          </a:p>
          <a:p>
            <a:pPr marL="327025" indent="-314325">
              <a:lnSpc>
                <a:spcPct val="100000"/>
              </a:lnSpc>
              <a:spcBef>
                <a:spcPts val="5"/>
              </a:spcBef>
              <a:buClr>
                <a:srgbClr val="2F5597"/>
              </a:buClr>
              <a:buFont typeface="Malgun Gothic"/>
              <a:buAutoNum type="arabicPeriod" startAt="2"/>
              <a:tabLst>
                <a:tab pos="327025" algn="l"/>
              </a:tabLst>
            </a:pPr>
            <a:endParaRPr lang="en-US" sz="1400" dirty="0">
              <a:latin typeface="Malgun Gothic"/>
              <a:cs typeface="Malgun Gothic"/>
            </a:endParaRPr>
          </a:p>
          <a:p>
            <a:pPr marL="327025" indent="-314325">
              <a:lnSpc>
                <a:spcPct val="100000"/>
              </a:lnSpc>
              <a:spcBef>
                <a:spcPts val="5"/>
              </a:spcBef>
              <a:buClr>
                <a:srgbClr val="2F5597"/>
              </a:buClr>
              <a:buFont typeface="Malgun Gothic"/>
              <a:buAutoNum type="arabicPeriod" startAt="2"/>
              <a:tabLst>
                <a:tab pos="327025" algn="l"/>
              </a:tabLst>
            </a:pPr>
            <a:r>
              <a:rPr lang="en-US" sz="1400" dirty="0">
                <a:latin typeface="Malgun Gothic"/>
                <a:cs typeface="Malgun Gothic"/>
              </a:rPr>
              <a:t>Keep away from chemicals and other products and places where gases are generated.</a:t>
            </a:r>
          </a:p>
          <a:p>
            <a:pPr marL="327025" indent="-314325">
              <a:lnSpc>
                <a:spcPct val="100000"/>
              </a:lnSpc>
              <a:buClr>
                <a:srgbClr val="2F5597"/>
              </a:buClr>
              <a:buFont typeface="Malgun Gothic"/>
              <a:buAutoNum type="arabicPeriod" startAt="2"/>
              <a:tabLst>
                <a:tab pos="327025" algn="l"/>
              </a:tabLst>
            </a:pPr>
            <a:endParaRPr lang="en-US" sz="1400" dirty="0">
              <a:latin typeface="Malgun Gothic"/>
              <a:cs typeface="Malgun Gothic"/>
            </a:endParaRPr>
          </a:p>
          <a:p>
            <a:pPr marL="327025" indent="-314325">
              <a:lnSpc>
                <a:spcPct val="100000"/>
              </a:lnSpc>
              <a:buClr>
                <a:srgbClr val="2F5597"/>
              </a:buClr>
              <a:buFont typeface="Malgun Gothic"/>
              <a:buAutoNum type="arabicPeriod" startAt="2"/>
              <a:tabLst>
                <a:tab pos="327025" algn="l"/>
              </a:tabLst>
            </a:pPr>
            <a:r>
              <a:rPr lang="en-US" sz="1400" dirty="0">
                <a:latin typeface="Malgun Gothic"/>
                <a:cs typeface="Malgun Gothic"/>
              </a:rPr>
              <a:t>After use, wipe the front of the main unit (light source) with a dry cloth or the like.</a:t>
            </a:r>
          </a:p>
          <a:p>
            <a:pPr marL="327025" indent="-314325">
              <a:lnSpc>
                <a:spcPct val="100000"/>
              </a:lnSpc>
              <a:buClr>
                <a:srgbClr val="2F5597"/>
              </a:buClr>
              <a:buFont typeface="Malgun Gothic"/>
              <a:buAutoNum type="arabicPeriod" startAt="2"/>
              <a:tabLst>
                <a:tab pos="327025" algn="l"/>
              </a:tabLst>
            </a:pPr>
            <a:endParaRPr lang="en-US" sz="1400" dirty="0">
              <a:latin typeface="Malgun Gothic"/>
              <a:cs typeface="Malgun Gothic"/>
            </a:endParaRPr>
          </a:p>
          <a:p>
            <a:pPr marL="327025" indent="-314325">
              <a:lnSpc>
                <a:spcPct val="100000"/>
              </a:lnSpc>
              <a:buClr>
                <a:srgbClr val="2F5597"/>
              </a:buClr>
              <a:buFont typeface="Malgun Gothic"/>
              <a:buAutoNum type="arabicPeriod" startAt="2"/>
              <a:tabLst>
                <a:tab pos="327025" algn="l"/>
              </a:tabLst>
            </a:pPr>
            <a:r>
              <a:rPr lang="en-US" sz="1400" dirty="0">
                <a:latin typeface="Malgun Gothic"/>
                <a:cs typeface="Malgun Gothic"/>
              </a:rPr>
              <a:t>If there is a foreign object on the front of the main unit (light source), gently wipe it off with a cotton swab dipped in alcohol.</a:t>
            </a:r>
          </a:p>
          <a:p>
            <a:pPr marL="327025" indent="-314325">
              <a:lnSpc>
                <a:spcPct val="100000"/>
              </a:lnSpc>
              <a:buClr>
                <a:srgbClr val="2F5597"/>
              </a:buClr>
              <a:buFont typeface="Malgun Gothic"/>
              <a:buAutoNum type="arabicPeriod" startAt="2"/>
              <a:tabLst>
                <a:tab pos="327025" algn="l"/>
              </a:tabLst>
            </a:pPr>
            <a:endParaRPr lang="en-US" sz="1400" dirty="0">
              <a:latin typeface="Malgun Gothic"/>
              <a:cs typeface="Malgun Gothic"/>
            </a:endParaRPr>
          </a:p>
          <a:p>
            <a:pPr marL="327025" indent="-314325">
              <a:lnSpc>
                <a:spcPct val="100000"/>
              </a:lnSpc>
              <a:buClr>
                <a:srgbClr val="2F5597"/>
              </a:buClr>
              <a:buFont typeface="Malgun Gothic"/>
              <a:buAutoNum type="arabicPeriod" startAt="2"/>
              <a:tabLst>
                <a:tab pos="327025" algn="l"/>
              </a:tabLst>
            </a:pPr>
            <a:r>
              <a:rPr lang="en-US" sz="1400" dirty="0">
                <a:latin typeface="Malgun Gothic"/>
                <a:cs typeface="Malgun Gothic"/>
              </a:rPr>
              <a:t>Keep out of reach of children.</a:t>
            </a:r>
          </a:p>
          <a:p>
            <a:pPr marL="327025" indent="-314325">
              <a:lnSpc>
                <a:spcPct val="100000"/>
              </a:lnSpc>
              <a:buClr>
                <a:srgbClr val="2F5597"/>
              </a:buClr>
              <a:buFont typeface="Malgun Gothic"/>
              <a:buAutoNum type="arabicPeriod" startAt="2"/>
              <a:tabLst>
                <a:tab pos="327025" algn="l"/>
              </a:tabLst>
            </a:pPr>
            <a:endParaRPr lang="en-US" sz="1400" dirty="0">
              <a:latin typeface="Malgun Gothic"/>
              <a:cs typeface="Malgun Gothic"/>
            </a:endParaRPr>
          </a:p>
          <a:p>
            <a:pPr marL="327025" indent="-314325">
              <a:lnSpc>
                <a:spcPct val="100000"/>
              </a:lnSpc>
              <a:buClr>
                <a:srgbClr val="2F5597"/>
              </a:buClr>
              <a:buFont typeface="Malgun Gothic"/>
              <a:buAutoNum type="arabicPeriod" startAt="2"/>
              <a:tabLst>
                <a:tab pos="327025" algn="l"/>
              </a:tabLst>
            </a:pPr>
            <a:r>
              <a:rPr lang="en-US" altLang="ko-KR" sz="1400" dirty="0">
                <a:latin typeface="Malgun Gothic"/>
                <a:cs typeface="Malgun Gothic"/>
              </a:rPr>
              <a:t>After use, store in the following order:  </a:t>
            </a:r>
          </a:p>
          <a:p>
            <a:pPr marL="12700" algn="ctr">
              <a:lnSpc>
                <a:spcPct val="100000"/>
              </a:lnSpc>
              <a:buClr>
                <a:srgbClr val="2F5597"/>
              </a:buClr>
              <a:tabLst>
                <a:tab pos="327025" algn="l"/>
              </a:tabLst>
            </a:pPr>
            <a:r>
              <a:rPr lang="en-US" sz="1200" dirty="0">
                <a:latin typeface="Malgun Gothic"/>
                <a:cs typeface="Malgun Gothic"/>
              </a:rPr>
              <a:t>①</a:t>
            </a:r>
            <a:r>
              <a:rPr lang="en-US" sz="1200" spc="-15" dirty="0">
                <a:latin typeface="Malgun Gothic"/>
                <a:cs typeface="Malgun Gothic"/>
              </a:rPr>
              <a:t> </a:t>
            </a:r>
            <a:r>
              <a:rPr lang="en-US" sz="1200" dirty="0">
                <a:latin typeface="Malgun Gothic"/>
              </a:rPr>
              <a:t>Disconnect the power plug of the power adapter from the outlet.
  ② Remove </a:t>
            </a:r>
            <a:r>
              <a:rPr lang="en-US" sz="1200" dirty="0">
                <a:latin typeface="Malgun Gothic"/>
                <a:cs typeface="Malgun Gothic"/>
              </a:rPr>
              <a:t>the jack on the power adapter connected to the controller.
</a:t>
            </a:r>
          </a:p>
        </p:txBody>
      </p:sp>
    </p:spTree>
    <p:extLst>
      <p:ext uri="{BB962C8B-B14F-4D97-AF65-F5344CB8AC3E}">
        <p14:creationId xmlns:p14="http://schemas.microsoft.com/office/powerpoint/2010/main" val="2902370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5">
            <a:extLst>
              <a:ext uri="{FF2B5EF4-FFF2-40B4-BE49-F238E27FC236}">
                <a16:creationId xmlns:a16="http://schemas.microsoft.com/office/drawing/2014/main" id="{15C8C2E7-A764-6244-09ED-F9923C0531FB}"/>
              </a:ext>
            </a:extLst>
          </p:cNvPr>
          <p:cNvSpPr txBox="1">
            <a:spLocks/>
          </p:cNvSpPr>
          <p:nvPr/>
        </p:nvSpPr>
        <p:spPr>
          <a:xfrm>
            <a:off x="6747510" y="1760033"/>
            <a:ext cx="4859655" cy="79664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gn="l">
              <a:spcAft>
                <a:spcPts val="600"/>
              </a:spcAft>
            </a:pPr>
            <a:r>
              <a:rPr lang="en-US" altLang="ko-KR" sz="4000" kern="1200" dirty="0">
                <a:solidFill>
                  <a:schemeClr val="bg1"/>
                </a:solidFill>
                <a:latin typeface="+mj-lt"/>
                <a:ea typeface="+mj-ea"/>
                <a:cs typeface="+mj-cs"/>
              </a:rPr>
              <a:t>Recommended For….</a:t>
            </a:r>
          </a:p>
        </p:txBody>
      </p:sp>
      <p:grpSp>
        <p:nvGrpSpPr>
          <p:cNvPr id="11" name="Group 10">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160" y="1498600"/>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3" name="object 6">
            <a:extLst>
              <a:ext uri="{FF2B5EF4-FFF2-40B4-BE49-F238E27FC236}">
                <a16:creationId xmlns:a16="http://schemas.microsoft.com/office/drawing/2014/main" id="{D23769EF-4850-0DDC-B9E9-7A726C945026}"/>
              </a:ext>
            </a:extLst>
          </p:cNvPr>
          <p:cNvPicPr/>
          <p:nvPr/>
        </p:nvPicPr>
        <p:blipFill>
          <a:blip r:embed="rId3" cstate="print"/>
          <a:stretch>
            <a:fillRect/>
          </a:stretch>
        </p:blipFill>
        <p:spPr>
          <a:xfrm>
            <a:off x="1273091" y="2556681"/>
            <a:ext cx="4369112" cy="1966099"/>
          </a:xfrm>
          <a:prstGeom prst="rect">
            <a:avLst/>
          </a:prstGeom>
        </p:spPr>
      </p:pic>
      <p:sp>
        <p:nvSpPr>
          <p:cNvPr id="4" name="object 7">
            <a:extLst>
              <a:ext uri="{FF2B5EF4-FFF2-40B4-BE49-F238E27FC236}">
                <a16:creationId xmlns:a16="http://schemas.microsoft.com/office/drawing/2014/main" id="{12D53E50-9898-E2C6-0587-B9645E2D85EA}"/>
              </a:ext>
            </a:extLst>
          </p:cNvPr>
          <p:cNvSpPr txBox="1"/>
          <p:nvPr/>
        </p:nvSpPr>
        <p:spPr>
          <a:xfrm>
            <a:off x="6652674" y="2625246"/>
            <a:ext cx="5049325" cy="2454300"/>
          </a:xfrm>
          <a:prstGeom prst="rect">
            <a:avLst/>
          </a:prstGeom>
        </p:spPr>
        <p:txBody>
          <a:bodyPr vert="horz" lIns="91440" tIns="45720" rIns="91440" bIns="45720" rtlCol="0">
            <a:normAutofit lnSpcReduction="10000"/>
          </a:bodyPr>
          <a:lstStyle/>
          <a:p>
            <a:pPr marL="355600" indent="-228600">
              <a:lnSpc>
                <a:spcPct val="90000"/>
              </a:lnSpc>
              <a:spcBef>
                <a:spcPts val="100"/>
              </a:spcBef>
              <a:buFont typeface="Arial" panose="020B0604020202020204" pitchFamily="34" charset="0"/>
              <a:buChar char="•"/>
              <a:tabLst>
                <a:tab pos="354965" algn="l"/>
                <a:tab pos="355600" algn="l"/>
              </a:tabLst>
            </a:pPr>
            <a:r>
              <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rPr>
              <a:t>Those who want to relieve pain in various area</a:t>
            </a:r>
          </a:p>
          <a:p>
            <a:pPr marL="355600" indent="-228600">
              <a:lnSpc>
                <a:spcPct val="90000"/>
              </a:lnSpc>
              <a:spcBef>
                <a:spcPts val="100"/>
              </a:spcBef>
              <a:buFont typeface="Arial" panose="020B0604020202020204" pitchFamily="34" charset="0"/>
              <a:buChar char="•"/>
              <a:tabLst>
                <a:tab pos="354965" algn="l"/>
                <a:tab pos="355600" algn="l"/>
              </a:tabLst>
            </a:pPr>
            <a:endPar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endParaRPr>
          </a:p>
          <a:p>
            <a:pPr marL="355600" indent="-228600">
              <a:lnSpc>
                <a:spcPct val="90000"/>
              </a:lnSpc>
              <a:spcBef>
                <a:spcPts val="100"/>
              </a:spcBef>
              <a:buFont typeface="Arial" panose="020B0604020202020204" pitchFamily="34" charset="0"/>
              <a:buChar char="•"/>
              <a:tabLst>
                <a:tab pos="354965" algn="l"/>
                <a:tab pos="355600" algn="l"/>
              </a:tabLst>
            </a:pPr>
            <a:r>
              <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rPr>
              <a:t>Those who want pain relief from everyday pain</a:t>
            </a:r>
          </a:p>
          <a:p>
            <a:pPr marL="355600" indent="-228600">
              <a:lnSpc>
                <a:spcPct val="90000"/>
              </a:lnSpc>
              <a:spcBef>
                <a:spcPts val="100"/>
              </a:spcBef>
              <a:buFont typeface="Arial" panose="020B0604020202020204" pitchFamily="34" charset="0"/>
              <a:buChar char="•"/>
              <a:tabLst>
                <a:tab pos="354965" algn="l"/>
                <a:tab pos="355600" algn="l"/>
              </a:tabLst>
            </a:pPr>
            <a:endPar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endParaRPr>
          </a:p>
          <a:p>
            <a:pPr marL="355600" indent="-228600">
              <a:lnSpc>
                <a:spcPct val="90000"/>
              </a:lnSpc>
              <a:spcBef>
                <a:spcPts val="100"/>
              </a:spcBef>
              <a:buFont typeface="Arial" panose="020B0604020202020204" pitchFamily="34" charset="0"/>
              <a:buChar char="•"/>
              <a:tabLst>
                <a:tab pos="354965" algn="l"/>
                <a:tab pos="355600" algn="l"/>
              </a:tabLst>
            </a:pPr>
            <a:r>
              <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rPr>
              <a:t>Those who have pain after exercising</a:t>
            </a:r>
          </a:p>
          <a:p>
            <a:pPr marL="355600" indent="-228600">
              <a:lnSpc>
                <a:spcPct val="90000"/>
              </a:lnSpc>
              <a:spcBef>
                <a:spcPts val="100"/>
              </a:spcBef>
              <a:buFont typeface="Arial" panose="020B0604020202020204" pitchFamily="34" charset="0"/>
              <a:buChar char="•"/>
              <a:tabLst>
                <a:tab pos="354965" algn="l"/>
                <a:tab pos="355600" algn="l"/>
              </a:tabLst>
            </a:pPr>
            <a:endPar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endParaRPr>
          </a:p>
          <a:p>
            <a:pPr marL="355600" indent="-228600">
              <a:lnSpc>
                <a:spcPct val="90000"/>
              </a:lnSpc>
              <a:spcBef>
                <a:spcPts val="100"/>
              </a:spcBef>
              <a:buFont typeface="Arial" panose="020B0604020202020204" pitchFamily="34" charset="0"/>
              <a:buChar char="•"/>
              <a:tabLst>
                <a:tab pos="354965" algn="l"/>
                <a:tab pos="355600" algn="l"/>
              </a:tabLst>
            </a:pPr>
            <a:r>
              <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rPr>
              <a:t>Students and office workers who sit for long periods of time</a:t>
            </a:r>
          </a:p>
          <a:p>
            <a:pPr marL="355600" indent="-228600">
              <a:lnSpc>
                <a:spcPct val="90000"/>
              </a:lnSpc>
              <a:spcBef>
                <a:spcPts val="100"/>
              </a:spcBef>
              <a:buFont typeface="Arial" panose="020B0604020202020204" pitchFamily="34" charset="0"/>
              <a:buChar char="•"/>
              <a:tabLst>
                <a:tab pos="354965" algn="l"/>
                <a:tab pos="355600" algn="l"/>
              </a:tabLst>
            </a:pPr>
            <a:endPar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endParaRPr>
          </a:p>
          <a:p>
            <a:pPr marL="355600" indent="-228600">
              <a:lnSpc>
                <a:spcPct val="90000"/>
              </a:lnSpc>
              <a:spcBef>
                <a:spcPts val="100"/>
              </a:spcBef>
              <a:buFont typeface="Arial" panose="020B0604020202020204" pitchFamily="34" charset="0"/>
              <a:buChar char="•"/>
              <a:tabLst>
                <a:tab pos="354965" algn="l"/>
                <a:tab pos="355600" algn="l"/>
              </a:tabLst>
            </a:pPr>
            <a:r>
              <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rPr>
              <a:t>Those who often feel pain after childcare and housework</a:t>
            </a:r>
          </a:p>
          <a:p>
            <a:pPr marL="355600" indent="-228600">
              <a:lnSpc>
                <a:spcPct val="90000"/>
              </a:lnSpc>
              <a:spcBef>
                <a:spcPts val="100"/>
              </a:spcBef>
              <a:buFont typeface="Arial" panose="020B0604020202020204" pitchFamily="34" charset="0"/>
              <a:buChar char="•"/>
              <a:tabLst>
                <a:tab pos="354965" algn="l"/>
                <a:tab pos="355600" algn="l"/>
              </a:tabLst>
            </a:pPr>
            <a:endPar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endParaRPr>
          </a:p>
          <a:p>
            <a:pPr marL="355600" indent="-228600">
              <a:lnSpc>
                <a:spcPct val="90000"/>
              </a:lnSpc>
              <a:spcBef>
                <a:spcPts val="100"/>
              </a:spcBef>
              <a:buFont typeface="Arial" panose="020B0604020202020204" pitchFamily="34" charset="0"/>
              <a:buChar char="•"/>
              <a:tabLst>
                <a:tab pos="354965" algn="l"/>
                <a:tab pos="355600" algn="l"/>
              </a:tabLst>
            </a:pPr>
            <a:r>
              <a:rPr lang="en-US" sz="1400" b="1"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rPr>
              <a:t>Those who have joint pains</a:t>
            </a:r>
            <a:endParaRPr lang="en-US" sz="1400" dirty="0">
              <a:solidFill>
                <a:schemeClr val="bg1">
                  <a:alpha val="80000"/>
                </a:schemeClr>
              </a:solidFill>
              <a:latin typeface="Malgun Gothic" panose="020B0503020000020004" pitchFamily="34" charset="-127"/>
              <a:ea typeface="Malgun Gothic" panose="020B0503020000020004" pitchFamily="34" charset="-127"/>
              <a:cs typeface="Leelawadee" panose="020B0502040204020203" pitchFamily="34" charset="-34"/>
            </a:endParaRPr>
          </a:p>
        </p:txBody>
      </p:sp>
    </p:spTree>
    <p:extLst>
      <p:ext uri="{BB962C8B-B14F-4D97-AF65-F5344CB8AC3E}">
        <p14:creationId xmlns:p14="http://schemas.microsoft.com/office/powerpoint/2010/main" val="1862383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3757DBA5-FD78-D402-F78F-6365AB3EEB3A}"/>
              </a:ext>
            </a:extLst>
          </p:cNvPr>
          <p:cNvSpPr txBox="1">
            <a:spLocks/>
          </p:cNvSpPr>
          <p:nvPr/>
        </p:nvSpPr>
        <p:spPr>
          <a:xfrm>
            <a:off x="2159634" y="388929"/>
            <a:ext cx="7217056" cy="764312"/>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latin typeface="+mj-ea"/>
              </a:rPr>
              <a:t>Product Precautions and Safety Warnings
</a:t>
            </a:r>
            <a:endParaRPr lang="ko-KR" altLang="en-US" sz="2400" b="1" dirty="0">
              <a:latin typeface="+mj-ea"/>
            </a:endParaRPr>
          </a:p>
        </p:txBody>
      </p:sp>
      <p:sp>
        <p:nvSpPr>
          <p:cNvPr id="3" name="object 6">
            <a:extLst>
              <a:ext uri="{FF2B5EF4-FFF2-40B4-BE49-F238E27FC236}">
                <a16:creationId xmlns:a16="http://schemas.microsoft.com/office/drawing/2014/main" id="{8144336B-1458-1F08-32A3-5C84725EA053}"/>
              </a:ext>
            </a:extLst>
          </p:cNvPr>
          <p:cNvSpPr txBox="1"/>
          <p:nvPr/>
        </p:nvSpPr>
        <p:spPr>
          <a:xfrm>
            <a:off x="1221880" y="1153241"/>
            <a:ext cx="10025240" cy="4429418"/>
          </a:xfrm>
          <a:prstGeom prst="rect">
            <a:avLst/>
          </a:prstGeom>
        </p:spPr>
        <p:txBody>
          <a:bodyPr vert="horz" wrap="square" lIns="0" tIns="12700" rIns="0" bIns="0" rtlCol="0">
            <a:spAutoFit/>
          </a:bodyPr>
          <a:lstStyle/>
          <a:p>
            <a:pPr marL="316865" marR="256540" indent="-304800">
              <a:lnSpc>
                <a:spcPct val="100000"/>
              </a:lnSpc>
              <a:spcBef>
                <a:spcPts val="100"/>
              </a:spcBef>
              <a:buClr>
                <a:srgbClr val="2F5597"/>
              </a:buClr>
              <a:buFont typeface="Malgun Gothic"/>
              <a:buAutoNum type="arabicPeriod"/>
              <a:tabLst>
                <a:tab pos="317500" algn="l"/>
              </a:tabLst>
            </a:pPr>
            <a:r>
              <a:rPr lang="en-US" sz="1200" dirty="0">
                <a:solidFill>
                  <a:srgbClr val="595959"/>
                </a:solidFill>
                <a:latin typeface="Malgun Gothic"/>
                <a:cs typeface="Malgun Gothic"/>
              </a:rPr>
              <a:t>If you have sensitive or weak skin, or an elderly person, be sure to irradiate with a thin white cotton towel or white undergarment as there may be a risk of low-temperature burns.  Also, if it is hot, discontinue use immediately.
When using, if sweating occurs, be sure to irradiate with a white cotton towel or white undergarment underneath. Wipe the product thoroughly with a dry towel and wash the skin thoroughly. </a:t>
            </a:r>
            <a:r>
              <a:rPr lang="en-US" sz="1050" dirty="0">
                <a:solidFill>
                  <a:srgbClr val="595959"/>
                </a:solidFill>
                <a:latin typeface="Malgun Gothic"/>
                <a:cs typeface="Malgun Gothic"/>
              </a:rPr>
              <a:t>(Caution: If the skin is not washed, the skin may turn dark)
</a:t>
            </a:r>
            <a:r>
              <a:rPr lang="en-US" sz="1200" dirty="0">
                <a:solidFill>
                  <a:srgbClr val="595959"/>
                </a:solidFill>
                <a:latin typeface="Malgun Gothic"/>
                <a:cs typeface="Malgun Gothic"/>
              </a:rPr>
              <a:t>Do not use on eyes and face. (Not recommended for use other than in the joint area).
Do not use on high-temperature electric blankets, mats, etc. External heat may alter the surface of the product or be subjected to thermal shock. </a:t>
            </a:r>
            <a:r>
              <a:rPr lang="en-US" sz="1100" dirty="0">
                <a:solidFill>
                  <a:srgbClr val="595959"/>
                </a:solidFill>
                <a:latin typeface="Malgun Gothic"/>
                <a:cs typeface="Malgun Gothic"/>
              </a:rPr>
              <a:t>(In case of malfunction, it will be considered as consumers’ negligence).</a:t>
            </a:r>
            <a:r>
              <a:rPr lang="en-US" sz="1050" dirty="0">
                <a:solidFill>
                  <a:srgbClr val="595959"/>
                </a:solidFill>
                <a:latin typeface="Malgun Gothic"/>
                <a:cs typeface="Malgun Gothic"/>
              </a:rPr>
              <a:t>
</a:t>
            </a:r>
            <a:r>
              <a:rPr lang="en-US" sz="1200" dirty="0">
                <a:solidFill>
                  <a:srgbClr val="595959"/>
                </a:solidFill>
                <a:latin typeface="Malgun Gothic"/>
                <a:cs typeface="Malgun Gothic"/>
              </a:rPr>
              <a:t>When using the device, do not cover it with a thick bedding or blanket. The temperature sensor may malfunction. However, if you unavoidably cover the duvet, place the regulator outside the duvet for accurate temperature sensor operation. </a:t>
            </a:r>
          </a:p>
          <a:p>
            <a:pPr marL="316865" marR="256540" indent="-304800">
              <a:lnSpc>
                <a:spcPct val="100000"/>
              </a:lnSpc>
              <a:spcBef>
                <a:spcPts val="100"/>
              </a:spcBef>
              <a:buClr>
                <a:srgbClr val="2F5597"/>
              </a:buClr>
              <a:buFont typeface="Malgun Gothic"/>
              <a:buAutoNum type="arabicPeriod"/>
              <a:tabLst>
                <a:tab pos="317500" algn="l"/>
              </a:tabLst>
            </a:pPr>
            <a:r>
              <a:rPr lang="en-US" sz="1200" dirty="0">
                <a:solidFill>
                  <a:srgbClr val="595959"/>
                </a:solidFill>
                <a:latin typeface="Malgun Gothic"/>
                <a:cs typeface="Malgun Gothic"/>
              </a:rPr>
              <a:t>Do not use with joint-related creams or other medications. When used together, it may cause serious failure, deformation and damage to the product. </a:t>
            </a:r>
            <a:r>
              <a:rPr lang="en-US" sz="1100" dirty="0">
                <a:solidFill>
                  <a:srgbClr val="595959"/>
                </a:solidFill>
                <a:latin typeface="Malgun Gothic"/>
                <a:cs typeface="Malgun Gothic"/>
              </a:rPr>
              <a:t>(In case of malfunction, it will be considered as consumers’ negligence).</a:t>
            </a:r>
            <a:r>
              <a:rPr lang="en-US" sz="1050" dirty="0">
                <a:solidFill>
                  <a:srgbClr val="595959"/>
                </a:solidFill>
                <a:latin typeface="Malgun Gothic"/>
                <a:cs typeface="Malgun Gothic"/>
              </a:rPr>
              <a:t>
</a:t>
            </a:r>
            <a:r>
              <a:rPr lang="en-US" sz="1200" dirty="0">
                <a:solidFill>
                  <a:srgbClr val="595959"/>
                </a:solidFill>
                <a:latin typeface="Malgun Gothic"/>
                <a:cs typeface="Malgun Gothic"/>
              </a:rPr>
              <a:t>Never use device below your waist or sit on it. </a:t>
            </a:r>
            <a:r>
              <a:rPr lang="en-US" sz="1100" dirty="0">
                <a:solidFill>
                  <a:srgbClr val="595959"/>
                </a:solidFill>
                <a:latin typeface="Malgun Gothic"/>
                <a:cs typeface="Malgun Gothic"/>
              </a:rPr>
              <a:t>(Therapeutic effect will be difficult.  In the event of malfunction, it will be considered as consumers’ negligence.)</a:t>
            </a:r>
            <a:r>
              <a:rPr lang="en-US" sz="1050" dirty="0">
                <a:solidFill>
                  <a:srgbClr val="595959"/>
                </a:solidFill>
                <a:latin typeface="Malgun Gothic"/>
                <a:cs typeface="Malgun Gothic"/>
              </a:rPr>
              <a:t>
</a:t>
            </a:r>
            <a:r>
              <a:rPr lang="en-US" sz="1200" dirty="0">
                <a:solidFill>
                  <a:srgbClr val="595959"/>
                </a:solidFill>
                <a:latin typeface="Malgun Gothic"/>
                <a:cs typeface="Malgun Gothic"/>
              </a:rPr>
              <a:t>Do not use in areas with high humidity.
Do not disassemble arbitrarily in the event of a breakdown. A/S is not possible when disassembling arbitrarily, and we are not responsible for any problems that occur in the future.
Do not drop or subject to excessive shock when handling.
Do not apply excessive force to the wire area connected to the main unit. </a:t>
            </a:r>
          </a:p>
          <a:p>
            <a:pPr marL="12065" marR="256540">
              <a:lnSpc>
                <a:spcPct val="100000"/>
              </a:lnSpc>
              <a:spcBef>
                <a:spcPts val="100"/>
              </a:spcBef>
              <a:buClr>
                <a:srgbClr val="2F5597"/>
              </a:buClr>
              <a:tabLst>
                <a:tab pos="317500" algn="l"/>
              </a:tabLst>
            </a:pPr>
            <a:r>
              <a:rPr lang="en-US" sz="1200" dirty="0">
                <a:solidFill>
                  <a:srgbClr val="595959"/>
                </a:solidFill>
                <a:latin typeface="Malgun Gothic"/>
                <a:cs typeface="Malgun Gothic"/>
              </a:rPr>
              <a:t>       (1) In the event of a bad connection (regulator digit malfunction laser light flashing), stop using it immediately and contact </a:t>
            </a:r>
          </a:p>
          <a:p>
            <a:pPr marL="12065" marR="256540">
              <a:lnSpc>
                <a:spcPct val="100000"/>
              </a:lnSpc>
              <a:spcBef>
                <a:spcPts val="100"/>
              </a:spcBef>
              <a:buClr>
                <a:srgbClr val="2F5597"/>
              </a:buClr>
              <a:tabLst>
                <a:tab pos="317500" algn="l"/>
              </a:tabLst>
            </a:pPr>
            <a:r>
              <a:rPr lang="en-US" sz="1200" dirty="0">
                <a:solidFill>
                  <a:srgbClr val="595959"/>
                </a:solidFill>
                <a:latin typeface="Malgun Gothic"/>
                <a:cs typeface="Malgun Gothic"/>
              </a:rPr>
              <a:t>           the place of purchase.
       (2) Long-term use in the malfunction condition it may cause serious damage to the product.
12. Do not touch the console, outlet, or controller with wet hands.
</a:t>
            </a:r>
            <a:endParaRPr sz="1200" dirty="0">
              <a:latin typeface="Malgun Gothic"/>
              <a:cs typeface="Malgun Gothic"/>
            </a:endParaRPr>
          </a:p>
        </p:txBody>
      </p:sp>
      <p:sp>
        <p:nvSpPr>
          <p:cNvPr id="4" name="object 7">
            <a:extLst>
              <a:ext uri="{FF2B5EF4-FFF2-40B4-BE49-F238E27FC236}">
                <a16:creationId xmlns:a16="http://schemas.microsoft.com/office/drawing/2014/main" id="{25F1053E-871C-8C8F-2487-6FA5FAD512AD}"/>
              </a:ext>
            </a:extLst>
          </p:cNvPr>
          <p:cNvSpPr txBox="1"/>
          <p:nvPr/>
        </p:nvSpPr>
        <p:spPr>
          <a:xfrm>
            <a:off x="1221880" y="5807455"/>
            <a:ext cx="9913480" cy="741870"/>
          </a:xfrm>
          <a:prstGeom prst="rect">
            <a:avLst/>
          </a:prstGeom>
        </p:spPr>
        <p:txBody>
          <a:bodyPr vert="horz" wrap="square" lIns="0" tIns="79375" rIns="0" bIns="0" rtlCol="0">
            <a:spAutoFit/>
          </a:bodyPr>
          <a:lstStyle/>
          <a:p>
            <a:pPr marL="12700">
              <a:lnSpc>
                <a:spcPct val="100000"/>
              </a:lnSpc>
              <a:spcBef>
                <a:spcPts val="625"/>
              </a:spcBef>
            </a:pPr>
            <a:r>
              <a:rPr sz="1100" dirty="0">
                <a:solidFill>
                  <a:srgbClr val="C00000"/>
                </a:solidFill>
                <a:latin typeface="Malgun Gothic"/>
                <a:cs typeface="Malgun Gothic"/>
              </a:rPr>
              <a:t>※</a:t>
            </a:r>
            <a:r>
              <a:rPr sz="1100" spc="-10" dirty="0">
                <a:solidFill>
                  <a:srgbClr val="C00000"/>
                </a:solidFill>
                <a:latin typeface="Malgun Gothic"/>
                <a:cs typeface="Malgun Gothic"/>
              </a:rPr>
              <a:t> </a:t>
            </a:r>
            <a:r>
              <a:rPr lang="en-US" sz="1100" dirty="0">
                <a:solidFill>
                  <a:srgbClr val="C00000"/>
                </a:solidFill>
                <a:latin typeface="Malgun Gothic"/>
                <a:cs typeface="Malgun Gothic"/>
              </a:rPr>
              <a:t>This product is equipped with a light source.  Avoid using it directly towards your eyes or towards the eyes of others. Vision impairment may occur.
</a:t>
            </a:r>
            <a:r>
              <a:rPr sz="1100" dirty="0">
                <a:solidFill>
                  <a:srgbClr val="C00000"/>
                </a:solidFill>
                <a:latin typeface="Malgun Gothic"/>
                <a:cs typeface="Malgun Gothic"/>
              </a:rPr>
              <a:t>※</a:t>
            </a:r>
            <a:r>
              <a:rPr sz="1100" spc="-15" dirty="0">
                <a:solidFill>
                  <a:srgbClr val="C00000"/>
                </a:solidFill>
                <a:latin typeface="Malgun Gothic"/>
                <a:cs typeface="Malgun Gothic"/>
              </a:rPr>
              <a:t> </a:t>
            </a:r>
            <a:r>
              <a:rPr lang="en-US" sz="1100" dirty="0">
                <a:solidFill>
                  <a:srgbClr val="C00000"/>
                </a:solidFill>
                <a:latin typeface="Malgun Gothic"/>
                <a:cs typeface="Malgun Gothic"/>
              </a:rPr>
              <a:t>We are </a:t>
            </a:r>
            <a:r>
              <a:rPr lang="en-US" sz="1100" u="sng" dirty="0">
                <a:solidFill>
                  <a:srgbClr val="C00000"/>
                </a:solidFill>
                <a:latin typeface="Malgun Gothic"/>
                <a:cs typeface="Malgun Gothic"/>
              </a:rPr>
              <a:t>not</a:t>
            </a:r>
            <a:r>
              <a:rPr lang="en-US" sz="1100" dirty="0">
                <a:solidFill>
                  <a:srgbClr val="C00000"/>
                </a:solidFill>
                <a:latin typeface="Malgun Gothic"/>
                <a:cs typeface="Malgun Gothic"/>
              </a:rPr>
              <a:t> responsible for any problems caused by consumer negligence.
</a:t>
            </a:r>
            <a:endParaRPr sz="1100" dirty="0">
              <a:latin typeface="Malgun Gothic"/>
              <a:cs typeface="Malgun Gothic"/>
            </a:endParaRPr>
          </a:p>
        </p:txBody>
      </p:sp>
    </p:spTree>
    <p:extLst>
      <p:ext uri="{BB962C8B-B14F-4D97-AF65-F5344CB8AC3E}">
        <p14:creationId xmlns:p14="http://schemas.microsoft.com/office/powerpoint/2010/main" val="2978892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0">
            <a:extLst>
              <a:ext uri="{FF2B5EF4-FFF2-40B4-BE49-F238E27FC236}">
                <a16:creationId xmlns:a16="http://schemas.microsoft.com/office/drawing/2014/main" id="{ADDC2FE0-D34B-A348-AC6B-D1C02193D62B}"/>
              </a:ext>
            </a:extLst>
          </p:cNvPr>
          <p:cNvSpPr txBox="1"/>
          <p:nvPr/>
        </p:nvSpPr>
        <p:spPr>
          <a:xfrm>
            <a:off x="3988446" y="222970"/>
            <a:ext cx="5147060" cy="764312"/>
          </a:xfrm>
          <a:prstGeom prst="rect">
            <a:avLst/>
          </a:prstGeom>
        </p:spPr>
        <p:txBody>
          <a:bodyPr vert="horz" wrap="square" lIns="0" tIns="12700" rIns="0" bIns="0" rtlCol="0">
            <a:spAutoFit/>
          </a:bodyPr>
          <a:lstStyle/>
          <a:p>
            <a:pPr marL="12700">
              <a:lnSpc>
                <a:spcPct val="100000"/>
              </a:lnSpc>
              <a:spcBef>
                <a:spcPts val="100"/>
              </a:spcBef>
            </a:pPr>
            <a:r>
              <a:rPr lang="en-US" sz="2400" b="1" dirty="0">
                <a:latin typeface="Malgun Gothic"/>
                <a:cs typeface="Malgun Gothic"/>
              </a:rPr>
              <a:t>Patents &amp; Certification Materials
</a:t>
            </a:r>
            <a:endParaRPr sz="2400" b="1" dirty="0">
              <a:latin typeface="Malgun Gothic"/>
              <a:cs typeface="Malgun Gothic"/>
            </a:endParaRPr>
          </a:p>
        </p:txBody>
      </p:sp>
      <p:grpSp>
        <p:nvGrpSpPr>
          <p:cNvPr id="3" name="object 11">
            <a:extLst>
              <a:ext uri="{FF2B5EF4-FFF2-40B4-BE49-F238E27FC236}">
                <a16:creationId xmlns:a16="http://schemas.microsoft.com/office/drawing/2014/main" id="{D14642E0-65BC-E717-BA04-394DBF2C50D0}"/>
              </a:ext>
            </a:extLst>
          </p:cNvPr>
          <p:cNvGrpSpPr/>
          <p:nvPr/>
        </p:nvGrpSpPr>
        <p:grpSpPr>
          <a:xfrm>
            <a:off x="1304544" y="1365503"/>
            <a:ext cx="3084830" cy="2444750"/>
            <a:chOff x="1304544" y="1365503"/>
            <a:chExt cx="3084830" cy="2444750"/>
          </a:xfrm>
        </p:grpSpPr>
        <p:pic>
          <p:nvPicPr>
            <p:cNvPr id="4" name="object 12">
              <a:extLst>
                <a:ext uri="{FF2B5EF4-FFF2-40B4-BE49-F238E27FC236}">
                  <a16:creationId xmlns:a16="http://schemas.microsoft.com/office/drawing/2014/main" id="{4C1DFA38-CE9C-3EC4-3175-89017167E26A}"/>
                </a:ext>
              </a:extLst>
            </p:cNvPr>
            <p:cNvPicPr/>
            <p:nvPr/>
          </p:nvPicPr>
          <p:blipFill>
            <a:blip r:embed="rId2" cstate="print"/>
            <a:stretch>
              <a:fillRect/>
            </a:stretch>
          </p:blipFill>
          <p:spPr>
            <a:xfrm>
              <a:off x="1304544" y="3108959"/>
              <a:ext cx="3084576" cy="701039"/>
            </a:xfrm>
            <a:prstGeom prst="rect">
              <a:avLst/>
            </a:prstGeom>
          </p:spPr>
        </p:pic>
        <p:pic>
          <p:nvPicPr>
            <p:cNvPr id="5" name="object 13">
              <a:extLst>
                <a:ext uri="{FF2B5EF4-FFF2-40B4-BE49-F238E27FC236}">
                  <a16:creationId xmlns:a16="http://schemas.microsoft.com/office/drawing/2014/main" id="{4E45830A-4AE4-75A6-E7FB-F3A51DA364EF}"/>
                </a:ext>
              </a:extLst>
            </p:cNvPr>
            <p:cNvPicPr/>
            <p:nvPr/>
          </p:nvPicPr>
          <p:blipFill>
            <a:blip r:embed="rId3" cstate="print"/>
            <a:stretch>
              <a:fillRect/>
            </a:stretch>
          </p:blipFill>
          <p:spPr>
            <a:xfrm>
              <a:off x="1383098" y="1365503"/>
              <a:ext cx="2067930" cy="2366243"/>
            </a:xfrm>
            <a:prstGeom prst="rect">
              <a:avLst/>
            </a:prstGeom>
          </p:spPr>
        </p:pic>
      </p:grpSp>
      <p:sp>
        <p:nvSpPr>
          <p:cNvPr id="6" name="object 20">
            <a:extLst>
              <a:ext uri="{FF2B5EF4-FFF2-40B4-BE49-F238E27FC236}">
                <a16:creationId xmlns:a16="http://schemas.microsoft.com/office/drawing/2014/main" id="{9D8865DB-F291-AEC5-2C08-D6047F8B7076}"/>
              </a:ext>
            </a:extLst>
          </p:cNvPr>
          <p:cNvSpPr txBox="1"/>
          <p:nvPr/>
        </p:nvSpPr>
        <p:spPr>
          <a:xfrm>
            <a:off x="330590" y="1369566"/>
            <a:ext cx="1072896" cy="632224"/>
          </a:xfrm>
          <a:prstGeom prst="rect">
            <a:avLst/>
          </a:prstGeom>
          <a:solidFill>
            <a:srgbClr val="2F5597"/>
          </a:solidFill>
        </p:spPr>
        <p:txBody>
          <a:bodyPr vert="horz" wrap="square" lIns="0" tIns="39370" rIns="0" bIns="0" rtlCol="0">
            <a:spAutoFit/>
          </a:bodyPr>
          <a:lstStyle/>
          <a:p>
            <a:pPr marL="146685" algn="ctr">
              <a:lnSpc>
                <a:spcPct val="100000"/>
              </a:lnSpc>
              <a:spcBef>
                <a:spcPts val="310"/>
              </a:spcBef>
            </a:pPr>
            <a:r>
              <a:rPr lang="en-US" sz="1200" b="1" dirty="0">
                <a:solidFill>
                  <a:srgbClr val="FFFFFF"/>
                </a:solidFill>
                <a:latin typeface="Malgun Gothic"/>
                <a:cs typeface="Malgun Gothic"/>
              </a:rPr>
              <a:t>Patent Certification
</a:t>
            </a:r>
            <a:endParaRPr sz="1200" dirty="0">
              <a:latin typeface="Malgun Gothic"/>
              <a:cs typeface="Malgun Gothic"/>
            </a:endParaRPr>
          </a:p>
        </p:txBody>
      </p:sp>
      <p:grpSp>
        <p:nvGrpSpPr>
          <p:cNvPr id="7" name="object 3">
            <a:extLst>
              <a:ext uri="{FF2B5EF4-FFF2-40B4-BE49-F238E27FC236}">
                <a16:creationId xmlns:a16="http://schemas.microsoft.com/office/drawing/2014/main" id="{8C425A6C-2930-980C-FB64-BBCFE3E8100E}"/>
              </a:ext>
            </a:extLst>
          </p:cNvPr>
          <p:cNvGrpSpPr/>
          <p:nvPr/>
        </p:nvGrpSpPr>
        <p:grpSpPr>
          <a:xfrm>
            <a:off x="5172455" y="1389886"/>
            <a:ext cx="7016750" cy="2420620"/>
            <a:chOff x="5172455" y="1389886"/>
            <a:chExt cx="7016750" cy="2420620"/>
          </a:xfrm>
        </p:grpSpPr>
        <p:pic>
          <p:nvPicPr>
            <p:cNvPr id="8" name="object 4">
              <a:extLst>
                <a:ext uri="{FF2B5EF4-FFF2-40B4-BE49-F238E27FC236}">
                  <a16:creationId xmlns:a16="http://schemas.microsoft.com/office/drawing/2014/main" id="{84C4FB6A-FC5F-4F74-7AE1-F4471DBF0AC9}"/>
                </a:ext>
              </a:extLst>
            </p:cNvPr>
            <p:cNvPicPr/>
            <p:nvPr/>
          </p:nvPicPr>
          <p:blipFill>
            <a:blip r:embed="rId4" cstate="print"/>
            <a:stretch>
              <a:fillRect/>
            </a:stretch>
          </p:blipFill>
          <p:spPr>
            <a:xfrm>
              <a:off x="7610855" y="3212591"/>
              <a:ext cx="4578096" cy="597408"/>
            </a:xfrm>
            <a:prstGeom prst="rect">
              <a:avLst/>
            </a:prstGeom>
          </p:spPr>
        </p:pic>
        <p:pic>
          <p:nvPicPr>
            <p:cNvPr id="9" name="object 5">
              <a:extLst>
                <a:ext uri="{FF2B5EF4-FFF2-40B4-BE49-F238E27FC236}">
                  <a16:creationId xmlns:a16="http://schemas.microsoft.com/office/drawing/2014/main" id="{C7F30579-67D8-453B-B413-DBE12DC202A9}"/>
                </a:ext>
              </a:extLst>
            </p:cNvPr>
            <p:cNvPicPr/>
            <p:nvPr/>
          </p:nvPicPr>
          <p:blipFill>
            <a:blip r:embed="rId5" cstate="print"/>
            <a:stretch>
              <a:fillRect/>
            </a:stretch>
          </p:blipFill>
          <p:spPr>
            <a:xfrm>
              <a:off x="7687257" y="1814945"/>
              <a:ext cx="3951784" cy="1917468"/>
            </a:xfrm>
            <a:prstGeom prst="rect">
              <a:avLst/>
            </a:prstGeom>
          </p:spPr>
        </p:pic>
        <p:pic>
          <p:nvPicPr>
            <p:cNvPr id="10" name="object 6">
              <a:extLst>
                <a:ext uri="{FF2B5EF4-FFF2-40B4-BE49-F238E27FC236}">
                  <a16:creationId xmlns:a16="http://schemas.microsoft.com/office/drawing/2014/main" id="{82892917-81A2-AD4E-63A5-FB76E4DE3252}"/>
                </a:ext>
              </a:extLst>
            </p:cNvPr>
            <p:cNvPicPr/>
            <p:nvPr/>
          </p:nvPicPr>
          <p:blipFill>
            <a:blip r:embed="rId6" cstate="print"/>
            <a:stretch>
              <a:fillRect/>
            </a:stretch>
          </p:blipFill>
          <p:spPr>
            <a:xfrm>
              <a:off x="5172455" y="3108960"/>
              <a:ext cx="2599944" cy="691895"/>
            </a:xfrm>
            <a:prstGeom prst="rect">
              <a:avLst/>
            </a:prstGeom>
          </p:spPr>
        </p:pic>
        <p:pic>
          <p:nvPicPr>
            <p:cNvPr id="11" name="object 7">
              <a:extLst>
                <a:ext uri="{FF2B5EF4-FFF2-40B4-BE49-F238E27FC236}">
                  <a16:creationId xmlns:a16="http://schemas.microsoft.com/office/drawing/2014/main" id="{E32B8545-8D18-CA2D-E712-855A4630BEC8}"/>
                </a:ext>
              </a:extLst>
            </p:cNvPr>
            <p:cNvPicPr/>
            <p:nvPr/>
          </p:nvPicPr>
          <p:blipFill>
            <a:blip r:embed="rId7" cstate="print"/>
            <a:stretch>
              <a:fillRect/>
            </a:stretch>
          </p:blipFill>
          <p:spPr>
            <a:xfrm>
              <a:off x="5248655" y="1389886"/>
              <a:ext cx="1597152" cy="2333867"/>
            </a:xfrm>
            <a:prstGeom prst="rect">
              <a:avLst/>
            </a:prstGeom>
          </p:spPr>
        </p:pic>
      </p:grpSp>
      <p:sp>
        <p:nvSpPr>
          <p:cNvPr id="12" name="object 21">
            <a:extLst>
              <a:ext uri="{FF2B5EF4-FFF2-40B4-BE49-F238E27FC236}">
                <a16:creationId xmlns:a16="http://schemas.microsoft.com/office/drawing/2014/main" id="{F50947B4-83CA-7D23-A40B-EB3C55B03839}"/>
              </a:ext>
            </a:extLst>
          </p:cNvPr>
          <p:cNvSpPr txBox="1"/>
          <p:nvPr/>
        </p:nvSpPr>
        <p:spPr>
          <a:xfrm>
            <a:off x="3664698" y="1383791"/>
            <a:ext cx="1480820" cy="632224"/>
          </a:xfrm>
          <a:prstGeom prst="rect">
            <a:avLst/>
          </a:prstGeom>
          <a:solidFill>
            <a:srgbClr val="2F5597"/>
          </a:solidFill>
        </p:spPr>
        <p:txBody>
          <a:bodyPr vert="horz" wrap="square" lIns="0" tIns="39370" rIns="0" bIns="0" rtlCol="0">
            <a:spAutoFit/>
          </a:bodyPr>
          <a:lstStyle/>
          <a:p>
            <a:pPr marL="50165">
              <a:lnSpc>
                <a:spcPct val="100000"/>
              </a:lnSpc>
              <a:spcBef>
                <a:spcPts val="310"/>
              </a:spcBef>
            </a:pPr>
            <a:r>
              <a:rPr lang="en-US" sz="1200" b="1" dirty="0">
                <a:solidFill>
                  <a:srgbClr val="FFFFFF"/>
                </a:solidFill>
                <a:latin typeface="Malgun Gothic"/>
                <a:cs typeface="Malgun Gothic"/>
              </a:rPr>
              <a:t>GMP for Korean Medical Devices
</a:t>
            </a:r>
            <a:endParaRPr sz="1200" dirty="0">
              <a:latin typeface="Malgun Gothic"/>
              <a:cs typeface="Malgun Gothic"/>
            </a:endParaRPr>
          </a:p>
        </p:txBody>
      </p:sp>
      <p:grpSp>
        <p:nvGrpSpPr>
          <p:cNvPr id="13" name="object 14">
            <a:extLst>
              <a:ext uri="{FF2B5EF4-FFF2-40B4-BE49-F238E27FC236}">
                <a16:creationId xmlns:a16="http://schemas.microsoft.com/office/drawing/2014/main" id="{778C6A72-8D51-6960-B10D-5BF6CB6F409B}"/>
              </a:ext>
            </a:extLst>
          </p:cNvPr>
          <p:cNvGrpSpPr/>
          <p:nvPr/>
        </p:nvGrpSpPr>
        <p:grpSpPr>
          <a:xfrm>
            <a:off x="2634864" y="4007457"/>
            <a:ext cx="3212527" cy="2624449"/>
            <a:chOff x="1429511" y="4108703"/>
            <a:chExt cx="3161030" cy="2524125"/>
          </a:xfrm>
        </p:grpSpPr>
        <p:pic>
          <p:nvPicPr>
            <p:cNvPr id="14" name="object 15">
              <a:extLst>
                <a:ext uri="{FF2B5EF4-FFF2-40B4-BE49-F238E27FC236}">
                  <a16:creationId xmlns:a16="http://schemas.microsoft.com/office/drawing/2014/main" id="{FFDDBA3E-AD25-5EA1-6679-023CAA0BFE7E}"/>
                </a:ext>
              </a:extLst>
            </p:cNvPr>
            <p:cNvPicPr/>
            <p:nvPr/>
          </p:nvPicPr>
          <p:blipFill>
            <a:blip r:embed="rId8" cstate="print"/>
            <a:stretch>
              <a:fillRect/>
            </a:stretch>
          </p:blipFill>
          <p:spPr>
            <a:xfrm>
              <a:off x="1429511" y="5916167"/>
              <a:ext cx="3160776" cy="716280"/>
            </a:xfrm>
            <a:prstGeom prst="rect">
              <a:avLst/>
            </a:prstGeom>
          </p:spPr>
        </p:pic>
        <p:pic>
          <p:nvPicPr>
            <p:cNvPr id="15" name="object 16">
              <a:extLst>
                <a:ext uri="{FF2B5EF4-FFF2-40B4-BE49-F238E27FC236}">
                  <a16:creationId xmlns:a16="http://schemas.microsoft.com/office/drawing/2014/main" id="{2C4CF346-6FBB-CA96-A0F7-FCE108B5E7C0}"/>
                </a:ext>
              </a:extLst>
            </p:cNvPr>
            <p:cNvPicPr/>
            <p:nvPr/>
          </p:nvPicPr>
          <p:blipFill>
            <a:blip r:embed="rId9" cstate="print"/>
            <a:stretch>
              <a:fillRect/>
            </a:stretch>
          </p:blipFill>
          <p:spPr>
            <a:xfrm>
              <a:off x="1507823" y="4108703"/>
              <a:ext cx="2113199" cy="2446648"/>
            </a:xfrm>
            <a:prstGeom prst="rect">
              <a:avLst/>
            </a:prstGeom>
          </p:spPr>
        </p:pic>
      </p:grpSp>
      <p:grpSp>
        <p:nvGrpSpPr>
          <p:cNvPr id="16" name="object 17">
            <a:extLst>
              <a:ext uri="{FF2B5EF4-FFF2-40B4-BE49-F238E27FC236}">
                <a16:creationId xmlns:a16="http://schemas.microsoft.com/office/drawing/2014/main" id="{E33477FE-6218-13FD-C2EA-13EF90090167}"/>
              </a:ext>
            </a:extLst>
          </p:cNvPr>
          <p:cNvGrpSpPr/>
          <p:nvPr/>
        </p:nvGrpSpPr>
        <p:grpSpPr>
          <a:xfrm>
            <a:off x="6263384" y="4007457"/>
            <a:ext cx="2872665" cy="2624907"/>
            <a:chOff x="5172455" y="4149926"/>
            <a:chExt cx="2694940" cy="2486025"/>
          </a:xfrm>
        </p:grpSpPr>
        <p:pic>
          <p:nvPicPr>
            <p:cNvPr id="17" name="object 18">
              <a:extLst>
                <a:ext uri="{FF2B5EF4-FFF2-40B4-BE49-F238E27FC236}">
                  <a16:creationId xmlns:a16="http://schemas.microsoft.com/office/drawing/2014/main" id="{C978796A-8B95-7DC7-D5C3-A76653B8D7FD}"/>
                </a:ext>
              </a:extLst>
            </p:cNvPr>
            <p:cNvPicPr/>
            <p:nvPr/>
          </p:nvPicPr>
          <p:blipFill>
            <a:blip r:embed="rId10" cstate="print"/>
            <a:stretch>
              <a:fillRect/>
            </a:stretch>
          </p:blipFill>
          <p:spPr>
            <a:xfrm>
              <a:off x="5172455" y="5928359"/>
              <a:ext cx="2694431" cy="707135"/>
            </a:xfrm>
            <a:prstGeom prst="rect">
              <a:avLst/>
            </a:prstGeom>
          </p:spPr>
        </p:pic>
        <p:pic>
          <p:nvPicPr>
            <p:cNvPr id="18" name="object 19">
              <a:extLst>
                <a:ext uri="{FF2B5EF4-FFF2-40B4-BE49-F238E27FC236}">
                  <a16:creationId xmlns:a16="http://schemas.microsoft.com/office/drawing/2014/main" id="{34D92642-53F9-E5A9-EAB9-E796930C4A9B}"/>
                </a:ext>
              </a:extLst>
            </p:cNvPr>
            <p:cNvPicPr/>
            <p:nvPr/>
          </p:nvPicPr>
          <p:blipFill>
            <a:blip r:embed="rId11" cstate="print"/>
            <a:stretch>
              <a:fillRect/>
            </a:stretch>
          </p:blipFill>
          <p:spPr>
            <a:xfrm>
              <a:off x="5248655" y="4149926"/>
              <a:ext cx="1662803" cy="2409369"/>
            </a:xfrm>
            <a:prstGeom prst="rect">
              <a:avLst/>
            </a:prstGeom>
          </p:spPr>
        </p:pic>
      </p:grpSp>
      <p:sp>
        <p:nvSpPr>
          <p:cNvPr id="19" name="object 22">
            <a:extLst>
              <a:ext uri="{FF2B5EF4-FFF2-40B4-BE49-F238E27FC236}">
                <a16:creationId xmlns:a16="http://schemas.microsoft.com/office/drawing/2014/main" id="{57CDFFAC-DE7D-460C-1F19-36CBD34BB915}"/>
              </a:ext>
            </a:extLst>
          </p:cNvPr>
          <p:cNvSpPr txBox="1"/>
          <p:nvPr/>
        </p:nvSpPr>
        <p:spPr>
          <a:xfrm>
            <a:off x="1532966" y="4007457"/>
            <a:ext cx="1181486" cy="634789"/>
          </a:xfrm>
          <a:prstGeom prst="rect">
            <a:avLst/>
          </a:prstGeom>
          <a:solidFill>
            <a:srgbClr val="2F5597"/>
          </a:solidFill>
        </p:spPr>
        <p:txBody>
          <a:bodyPr vert="horz" wrap="square" lIns="0" tIns="41910" rIns="0" bIns="0" rtlCol="0">
            <a:spAutoFit/>
          </a:bodyPr>
          <a:lstStyle/>
          <a:p>
            <a:pPr marL="215265" algn="ctr">
              <a:lnSpc>
                <a:spcPct val="100000"/>
              </a:lnSpc>
              <a:spcBef>
                <a:spcPts val="330"/>
              </a:spcBef>
            </a:pPr>
            <a:r>
              <a:rPr lang="en-US" sz="1200" b="1" spc="-5" dirty="0">
                <a:solidFill>
                  <a:srgbClr val="FFFFFF"/>
                </a:solidFill>
                <a:latin typeface="Malgun Gothic"/>
                <a:cs typeface="Malgun Gothic"/>
              </a:rPr>
              <a:t>CE Certification
</a:t>
            </a:r>
            <a:endParaRPr sz="1200" dirty="0">
              <a:latin typeface="Malgun Gothic"/>
              <a:cs typeface="Malgun Gothic"/>
            </a:endParaRPr>
          </a:p>
        </p:txBody>
      </p:sp>
      <p:sp>
        <p:nvSpPr>
          <p:cNvPr id="20" name="object 23">
            <a:extLst>
              <a:ext uri="{FF2B5EF4-FFF2-40B4-BE49-F238E27FC236}">
                <a16:creationId xmlns:a16="http://schemas.microsoft.com/office/drawing/2014/main" id="{D86785E0-28B3-34C1-CCCF-855E9AFAEB2B}"/>
              </a:ext>
            </a:extLst>
          </p:cNvPr>
          <p:cNvSpPr txBox="1"/>
          <p:nvPr/>
        </p:nvSpPr>
        <p:spPr>
          <a:xfrm>
            <a:off x="4902938" y="4042410"/>
            <a:ext cx="1400810" cy="632866"/>
          </a:xfrm>
          <a:prstGeom prst="rect">
            <a:avLst/>
          </a:prstGeom>
          <a:solidFill>
            <a:srgbClr val="2F5597"/>
          </a:solidFill>
        </p:spPr>
        <p:txBody>
          <a:bodyPr vert="horz" wrap="square" lIns="0" tIns="40005" rIns="0" bIns="0" rtlCol="0">
            <a:spAutoFit/>
          </a:bodyPr>
          <a:lstStyle/>
          <a:p>
            <a:pPr marL="76200" algn="ctr">
              <a:lnSpc>
                <a:spcPct val="100000"/>
              </a:lnSpc>
              <a:spcBef>
                <a:spcPts val="315"/>
              </a:spcBef>
            </a:pPr>
            <a:r>
              <a:rPr lang="en-US" sz="1200" b="1" dirty="0">
                <a:solidFill>
                  <a:srgbClr val="FFFFFF"/>
                </a:solidFill>
                <a:latin typeface="Malgun Gothic"/>
                <a:cs typeface="Malgun Gothic"/>
              </a:rPr>
              <a:t>Japan PSE Radio Certification
</a:t>
            </a:r>
            <a:endParaRPr sz="1200" dirty="0">
              <a:latin typeface="Malgun Gothic"/>
              <a:cs typeface="Malgun Gothic"/>
            </a:endParaRPr>
          </a:p>
        </p:txBody>
      </p:sp>
    </p:spTree>
    <p:extLst>
      <p:ext uri="{BB962C8B-B14F-4D97-AF65-F5344CB8AC3E}">
        <p14:creationId xmlns:p14="http://schemas.microsoft.com/office/powerpoint/2010/main" val="376480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C5302F-40F7-DA2A-421D-77054E73E8AE}"/>
              </a:ext>
            </a:extLst>
          </p:cNvPr>
          <p:cNvPicPr>
            <a:picLocks noChangeAspect="1"/>
          </p:cNvPicPr>
          <p:nvPr/>
        </p:nvPicPr>
        <p:blipFill rotWithShape="1">
          <a:blip r:embed="rId2"/>
          <a:srcRect l="425" t="-1" r="741" b="-1"/>
          <a:stretch/>
        </p:blipFill>
        <p:spPr>
          <a:xfrm>
            <a:off x="0" y="1282"/>
            <a:ext cx="12188952" cy="6856718"/>
          </a:xfrm>
          <a:prstGeom prst="rect">
            <a:avLst/>
          </a:prstGeom>
        </p:spPr>
      </p:pic>
      <p:sp>
        <p:nvSpPr>
          <p:cNvPr id="2" name="object 7">
            <a:extLst>
              <a:ext uri="{FF2B5EF4-FFF2-40B4-BE49-F238E27FC236}">
                <a16:creationId xmlns:a16="http://schemas.microsoft.com/office/drawing/2014/main" id="{71B46DF1-088D-4630-6F90-653904ED37A1}"/>
              </a:ext>
            </a:extLst>
          </p:cNvPr>
          <p:cNvSpPr txBox="1"/>
          <p:nvPr/>
        </p:nvSpPr>
        <p:spPr>
          <a:xfrm rot="5400000">
            <a:off x="5107256" y="1328489"/>
            <a:ext cx="1418337" cy="3464909"/>
          </a:xfrm>
          <a:prstGeom prst="rect">
            <a:avLst/>
          </a:prstGeom>
        </p:spPr>
        <p:txBody>
          <a:bodyPr vert="vert270" wrap="square" lIns="0" tIns="61594" rIns="0" bIns="0" rtlCol="0">
            <a:spAutoFit/>
          </a:bodyPr>
          <a:lstStyle/>
          <a:p>
            <a:pPr marL="12700">
              <a:lnSpc>
                <a:spcPct val="100000"/>
              </a:lnSpc>
              <a:spcBef>
                <a:spcPts val="484"/>
              </a:spcBef>
            </a:pPr>
            <a:r>
              <a:rPr lang="en-US" sz="4400" b="1" dirty="0">
                <a:solidFill>
                  <a:srgbClr val="FFFFFF"/>
                </a:solidFill>
                <a:latin typeface="Malgun Gothic"/>
                <a:cs typeface="Malgun Gothic"/>
              </a:rPr>
              <a:t>References
</a:t>
            </a:r>
            <a:endParaRPr sz="4400" dirty="0">
              <a:latin typeface="Malgun Gothic"/>
              <a:cs typeface="Malgun Gothic"/>
            </a:endParaRPr>
          </a:p>
        </p:txBody>
      </p:sp>
    </p:spTree>
    <p:extLst>
      <p:ext uri="{BB962C8B-B14F-4D97-AF65-F5344CB8AC3E}">
        <p14:creationId xmlns:p14="http://schemas.microsoft.com/office/powerpoint/2010/main" val="898517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1">
            <a:extLst>
              <a:ext uri="{FF2B5EF4-FFF2-40B4-BE49-F238E27FC236}">
                <a16:creationId xmlns:a16="http://schemas.microsoft.com/office/drawing/2014/main" id="{2060C2B7-1F71-2D00-B56B-1B103E537D32}"/>
              </a:ext>
            </a:extLst>
          </p:cNvPr>
          <p:cNvSpPr txBox="1">
            <a:spLocks/>
          </p:cNvSpPr>
          <p:nvPr/>
        </p:nvSpPr>
        <p:spPr>
          <a:xfrm>
            <a:off x="3803809" y="581348"/>
            <a:ext cx="4131703" cy="382156"/>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3970">
              <a:lnSpc>
                <a:spcPct val="100000"/>
              </a:lnSpc>
              <a:spcBef>
                <a:spcPts val="100"/>
              </a:spcBef>
            </a:pPr>
            <a:r>
              <a:rPr lang="en-US" altLang="ko-KR" sz="2400" b="1" spc="-5" dirty="0">
                <a:latin typeface="+mj-ea"/>
              </a:rPr>
              <a:t>Inflammatory Disorders</a:t>
            </a:r>
            <a:endParaRPr lang="ko-KR" altLang="en-US" sz="2400" b="1" dirty="0">
              <a:latin typeface="+mj-ea"/>
            </a:endParaRPr>
          </a:p>
        </p:txBody>
      </p:sp>
      <p:grpSp>
        <p:nvGrpSpPr>
          <p:cNvPr id="4" name="object 20">
            <a:extLst>
              <a:ext uri="{FF2B5EF4-FFF2-40B4-BE49-F238E27FC236}">
                <a16:creationId xmlns:a16="http://schemas.microsoft.com/office/drawing/2014/main" id="{B6B361A4-6CB7-AFF2-F85A-5109BF2A99C0}"/>
              </a:ext>
            </a:extLst>
          </p:cNvPr>
          <p:cNvGrpSpPr/>
          <p:nvPr/>
        </p:nvGrpSpPr>
        <p:grpSpPr>
          <a:xfrm>
            <a:off x="603504" y="1621536"/>
            <a:ext cx="2030095" cy="2362200"/>
            <a:chOff x="603504" y="1621536"/>
            <a:chExt cx="2030095" cy="2362200"/>
          </a:xfrm>
        </p:grpSpPr>
        <p:sp>
          <p:nvSpPr>
            <p:cNvPr id="5" name="object 21">
              <a:extLst>
                <a:ext uri="{FF2B5EF4-FFF2-40B4-BE49-F238E27FC236}">
                  <a16:creationId xmlns:a16="http://schemas.microsoft.com/office/drawing/2014/main" id="{D24D47B1-2287-BB21-C0E3-E2E9A0326E9B}"/>
                </a:ext>
              </a:extLst>
            </p:cNvPr>
            <p:cNvSpPr/>
            <p:nvPr/>
          </p:nvSpPr>
          <p:spPr>
            <a:xfrm>
              <a:off x="603504" y="2020824"/>
              <a:ext cx="2030095" cy="1963420"/>
            </a:xfrm>
            <a:custGeom>
              <a:avLst/>
              <a:gdLst/>
              <a:ahLst/>
              <a:cxnLst/>
              <a:rect l="l" t="t" r="r" b="b"/>
              <a:pathLst>
                <a:path w="2030095" h="1963420">
                  <a:moveTo>
                    <a:pt x="1702808" y="0"/>
                  </a:moveTo>
                  <a:lnTo>
                    <a:pt x="327159" y="0"/>
                  </a:lnTo>
                  <a:lnTo>
                    <a:pt x="278813" y="3547"/>
                  </a:lnTo>
                  <a:lnTo>
                    <a:pt x="232671" y="13851"/>
                  </a:lnTo>
                  <a:lnTo>
                    <a:pt x="189237" y="30407"/>
                  </a:lnTo>
                  <a:lnTo>
                    <a:pt x="149017" y="52707"/>
                  </a:lnTo>
                  <a:lnTo>
                    <a:pt x="112518" y="80246"/>
                  </a:lnTo>
                  <a:lnTo>
                    <a:pt x="80246" y="112518"/>
                  </a:lnTo>
                  <a:lnTo>
                    <a:pt x="52707" y="149017"/>
                  </a:lnTo>
                  <a:lnTo>
                    <a:pt x="30407" y="189237"/>
                  </a:lnTo>
                  <a:lnTo>
                    <a:pt x="13851" y="232671"/>
                  </a:lnTo>
                  <a:lnTo>
                    <a:pt x="3547" y="278814"/>
                  </a:lnTo>
                  <a:lnTo>
                    <a:pt x="0" y="327159"/>
                  </a:lnTo>
                  <a:lnTo>
                    <a:pt x="0" y="1635752"/>
                  </a:lnTo>
                  <a:lnTo>
                    <a:pt x="3547" y="1684097"/>
                  </a:lnTo>
                  <a:lnTo>
                    <a:pt x="13851" y="1730240"/>
                  </a:lnTo>
                  <a:lnTo>
                    <a:pt x="30407" y="1773674"/>
                  </a:lnTo>
                  <a:lnTo>
                    <a:pt x="52707" y="1813894"/>
                  </a:lnTo>
                  <a:lnTo>
                    <a:pt x="80246" y="1850393"/>
                  </a:lnTo>
                  <a:lnTo>
                    <a:pt x="112518" y="1882665"/>
                  </a:lnTo>
                  <a:lnTo>
                    <a:pt x="149017" y="1910204"/>
                  </a:lnTo>
                  <a:lnTo>
                    <a:pt x="189237" y="1932504"/>
                  </a:lnTo>
                  <a:lnTo>
                    <a:pt x="232671" y="1949060"/>
                  </a:lnTo>
                  <a:lnTo>
                    <a:pt x="278813" y="1959364"/>
                  </a:lnTo>
                  <a:lnTo>
                    <a:pt x="327159" y="1962912"/>
                  </a:lnTo>
                  <a:lnTo>
                    <a:pt x="1702808" y="1962912"/>
                  </a:lnTo>
                  <a:lnTo>
                    <a:pt x="1751153" y="1959364"/>
                  </a:lnTo>
                  <a:lnTo>
                    <a:pt x="1797296" y="1949060"/>
                  </a:lnTo>
                  <a:lnTo>
                    <a:pt x="1840730" y="1932504"/>
                  </a:lnTo>
                  <a:lnTo>
                    <a:pt x="1880950" y="1910204"/>
                  </a:lnTo>
                  <a:lnTo>
                    <a:pt x="1917449" y="1882665"/>
                  </a:lnTo>
                  <a:lnTo>
                    <a:pt x="1949721" y="1850393"/>
                  </a:lnTo>
                  <a:lnTo>
                    <a:pt x="1977260" y="1813894"/>
                  </a:lnTo>
                  <a:lnTo>
                    <a:pt x="1999560" y="1773674"/>
                  </a:lnTo>
                  <a:lnTo>
                    <a:pt x="2016116" y="1730240"/>
                  </a:lnTo>
                  <a:lnTo>
                    <a:pt x="2026420" y="1684097"/>
                  </a:lnTo>
                  <a:lnTo>
                    <a:pt x="2029968" y="1635752"/>
                  </a:lnTo>
                  <a:lnTo>
                    <a:pt x="2029968" y="327159"/>
                  </a:lnTo>
                  <a:lnTo>
                    <a:pt x="2026420" y="278814"/>
                  </a:lnTo>
                  <a:lnTo>
                    <a:pt x="2016116" y="232671"/>
                  </a:lnTo>
                  <a:lnTo>
                    <a:pt x="1999560" y="189237"/>
                  </a:lnTo>
                  <a:lnTo>
                    <a:pt x="1977260" y="149017"/>
                  </a:lnTo>
                  <a:lnTo>
                    <a:pt x="1949721" y="112518"/>
                  </a:lnTo>
                  <a:lnTo>
                    <a:pt x="1917449" y="80246"/>
                  </a:lnTo>
                  <a:lnTo>
                    <a:pt x="1880950" y="52707"/>
                  </a:lnTo>
                  <a:lnTo>
                    <a:pt x="1840730" y="30407"/>
                  </a:lnTo>
                  <a:lnTo>
                    <a:pt x="1797296" y="13851"/>
                  </a:lnTo>
                  <a:lnTo>
                    <a:pt x="1751153" y="3547"/>
                  </a:lnTo>
                  <a:lnTo>
                    <a:pt x="1702808" y="0"/>
                  </a:lnTo>
                  <a:close/>
                </a:path>
              </a:pathLst>
            </a:custGeom>
            <a:solidFill>
              <a:srgbClr val="DAE3F3"/>
            </a:solidFill>
          </p:spPr>
          <p:txBody>
            <a:bodyPr wrap="square" lIns="0" tIns="0" rIns="0" bIns="0" rtlCol="0"/>
            <a:lstStyle/>
            <a:p>
              <a:endParaRPr/>
            </a:p>
          </p:txBody>
        </p:sp>
        <p:pic>
          <p:nvPicPr>
            <p:cNvPr id="6" name="object 22">
              <a:extLst>
                <a:ext uri="{FF2B5EF4-FFF2-40B4-BE49-F238E27FC236}">
                  <a16:creationId xmlns:a16="http://schemas.microsoft.com/office/drawing/2014/main" id="{8E9C6977-1949-4A24-971C-411296AB9C10}"/>
                </a:ext>
              </a:extLst>
            </p:cNvPr>
            <p:cNvPicPr/>
            <p:nvPr/>
          </p:nvPicPr>
          <p:blipFill>
            <a:blip r:embed="rId2" cstate="print"/>
            <a:stretch>
              <a:fillRect/>
            </a:stretch>
          </p:blipFill>
          <p:spPr>
            <a:xfrm>
              <a:off x="1054608" y="1621536"/>
              <a:ext cx="1179576" cy="1182624"/>
            </a:xfrm>
            <a:prstGeom prst="rect">
              <a:avLst/>
            </a:prstGeom>
          </p:spPr>
        </p:pic>
        <p:pic>
          <p:nvPicPr>
            <p:cNvPr id="7" name="object 23">
              <a:extLst>
                <a:ext uri="{FF2B5EF4-FFF2-40B4-BE49-F238E27FC236}">
                  <a16:creationId xmlns:a16="http://schemas.microsoft.com/office/drawing/2014/main" id="{86AF9DFF-7573-CC0F-7F7E-19A6546BAD65}"/>
                </a:ext>
              </a:extLst>
            </p:cNvPr>
            <p:cNvPicPr/>
            <p:nvPr/>
          </p:nvPicPr>
          <p:blipFill>
            <a:blip r:embed="rId3" cstate="print"/>
            <a:stretch>
              <a:fillRect/>
            </a:stretch>
          </p:blipFill>
          <p:spPr>
            <a:xfrm>
              <a:off x="1081019" y="1646303"/>
              <a:ext cx="1074935" cy="1079999"/>
            </a:xfrm>
            <a:prstGeom prst="rect">
              <a:avLst/>
            </a:prstGeom>
          </p:spPr>
        </p:pic>
      </p:grpSp>
      <p:sp>
        <p:nvSpPr>
          <p:cNvPr id="11" name="object 34">
            <a:extLst>
              <a:ext uri="{FF2B5EF4-FFF2-40B4-BE49-F238E27FC236}">
                <a16:creationId xmlns:a16="http://schemas.microsoft.com/office/drawing/2014/main" id="{A75F7377-DD2B-48A6-14A1-4305C5869314}"/>
              </a:ext>
            </a:extLst>
          </p:cNvPr>
          <p:cNvSpPr txBox="1"/>
          <p:nvPr/>
        </p:nvSpPr>
        <p:spPr>
          <a:xfrm>
            <a:off x="2876532" y="2910332"/>
            <a:ext cx="1833880" cy="862965"/>
          </a:xfrm>
          <a:prstGeom prst="rect">
            <a:avLst/>
          </a:prstGeom>
        </p:spPr>
        <p:txBody>
          <a:bodyPr vert="horz" wrap="square" lIns="0" tIns="12700" rIns="0" bIns="0" rtlCol="0">
            <a:spAutoFit/>
          </a:bodyPr>
          <a:lstStyle/>
          <a:p>
            <a:pPr marL="426720">
              <a:lnSpc>
                <a:spcPct val="100000"/>
              </a:lnSpc>
              <a:spcBef>
                <a:spcPts val="100"/>
              </a:spcBef>
            </a:pPr>
            <a:r>
              <a:rPr sz="1200" b="1" dirty="0">
                <a:solidFill>
                  <a:srgbClr val="595959"/>
                </a:solidFill>
                <a:latin typeface="Malgun Gothic"/>
                <a:cs typeface="Malgun Gothic"/>
              </a:rPr>
              <a:t>손목터널증후군</a:t>
            </a:r>
            <a:endParaRPr sz="1200" dirty="0">
              <a:latin typeface="Malgun Gothic"/>
              <a:cs typeface="Malgun Gothic"/>
            </a:endParaRPr>
          </a:p>
          <a:p>
            <a:pPr marL="12700" marR="5080" algn="ctr">
              <a:lnSpc>
                <a:spcPct val="114999"/>
              </a:lnSpc>
              <a:spcBef>
                <a:spcPts val="735"/>
              </a:spcBef>
            </a:pPr>
            <a:r>
              <a:rPr sz="800" spc="-50" dirty="0">
                <a:solidFill>
                  <a:srgbClr val="595959"/>
                </a:solidFill>
                <a:latin typeface="Malgun Gothic"/>
                <a:cs typeface="Malgun Gothic"/>
              </a:rPr>
              <a:t>손가</a:t>
            </a:r>
            <a:r>
              <a:rPr sz="800" dirty="0">
                <a:solidFill>
                  <a:srgbClr val="595959"/>
                </a:solidFill>
                <a:latin typeface="Malgun Gothic"/>
                <a:cs typeface="Malgun Gothic"/>
              </a:rPr>
              <a:t>락</a:t>
            </a:r>
            <a:r>
              <a:rPr sz="800" spc="-70" dirty="0">
                <a:solidFill>
                  <a:srgbClr val="595959"/>
                </a:solidFill>
                <a:latin typeface="Malgun Gothic"/>
                <a:cs typeface="Malgun Gothic"/>
              </a:rPr>
              <a:t> </a:t>
            </a:r>
            <a:r>
              <a:rPr sz="800" spc="-50" dirty="0">
                <a:solidFill>
                  <a:srgbClr val="595959"/>
                </a:solidFill>
                <a:latin typeface="Malgun Gothic"/>
                <a:cs typeface="Malgun Gothic"/>
              </a:rPr>
              <a:t>또</a:t>
            </a:r>
            <a:r>
              <a:rPr sz="800" dirty="0">
                <a:solidFill>
                  <a:srgbClr val="595959"/>
                </a:solidFill>
                <a:latin typeface="Malgun Gothic"/>
                <a:cs typeface="Malgun Gothic"/>
              </a:rPr>
              <a:t>는</a:t>
            </a:r>
            <a:r>
              <a:rPr sz="800" spc="-70" dirty="0">
                <a:solidFill>
                  <a:srgbClr val="595959"/>
                </a:solidFill>
                <a:latin typeface="Malgun Gothic"/>
                <a:cs typeface="Malgun Gothic"/>
              </a:rPr>
              <a:t> </a:t>
            </a:r>
            <a:r>
              <a:rPr sz="800" spc="-50" dirty="0">
                <a:solidFill>
                  <a:srgbClr val="595959"/>
                </a:solidFill>
                <a:latin typeface="Malgun Gothic"/>
                <a:cs typeface="Malgun Gothic"/>
              </a:rPr>
              <a:t>손목</a:t>
            </a:r>
            <a:r>
              <a:rPr sz="800" dirty="0">
                <a:solidFill>
                  <a:srgbClr val="595959"/>
                </a:solidFill>
                <a:latin typeface="Malgun Gothic"/>
                <a:cs typeface="Malgun Gothic"/>
              </a:rPr>
              <a:t>이</a:t>
            </a:r>
            <a:r>
              <a:rPr sz="800" spc="-70" dirty="0">
                <a:solidFill>
                  <a:srgbClr val="595959"/>
                </a:solidFill>
                <a:latin typeface="Malgun Gothic"/>
                <a:cs typeface="Malgun Gothic"/>
              </a:rPr>
              <a:t> </a:t>
            </a:r>
            <a:r>
              <a:rPr sz="800" spc="-50" dirty="0">
                <a:solidFill>
                  <a:srgbClr val="595959"/>
                </a:solidFill>
                <a:latin typeface="Malgun Gothic"/>
                <a:cs typeface="Malgun Gothic"/>
              </a:rPr>
              <a:t>아프</a:t>
            </a:r>
            <a:r>
              <a:rPr sz="800" dirty="0">
                <a:solidFill>
                  <a:srgbClr val="595959"/>
                </a:solidFill>
                <a:latin typeface="Malgun Gothic"/>
                <a:cs typeface="Malgun Gothic"/>
              </a:rPr>
              <a:t>고</a:t>
            </a:r>
            <a:r>
              <a:rPr sz="800" spc="-70" dirty="0">
                <a:solidFill>
                  <a:srgbClr val="595959"/>
                </a:solidFill>
                <a:latin typeface="Malgun Gothic"/>
                <a:cs typeface="Malgun Gothic"/>
              </a:rPr>
              <a:t> </a:t>
            </a:r>
            <a:r>
              <a:rPr sz="800" spc="-50" dirty="0">
                <a:solidFill>
                  <a:srgbClr val="595959"/>
                </a:solidFill>
                <a:latin typeface="Malgun Gothic"/>
                <a:cs typeface="Malgun Gothic"/>
              </a:rPr>
              <a:t>저릿저</a:t>
            </a:r>
            <a:r>
              <a:rPr sz="800" dirty="0">
                <a:solidFill>
                  <a:srgbClr val="595959"/>
                </a:solidFill>
                <a:latin typeface="Malgun Gothic"/>
                <a:cs typeface="Malgun Gothic"/>
              </a:rPr>
              <a:t>릿</a:t>
            </a:r>
            <a:r>
              <a:rPr sz="800" spc="-70" dirty="0">
                <a:solidFill>
                  <a:srgbClr val="595959"/>
                </a:solidFill>
                <a:latin typeface="Malgun Gothic"/>
                <a:cs typeface="Malgun Gothic"/>
              </a:rPr>
              <a:t> </a:t>
            </a:r>
            <a:r>
              <a:rPr sz="800" spc="-50" dirty="0">
                <a:solidFill>
                  <a:srgbClr val="595959"/>
                </a:solidFill>
                <a:latin typeface="Malgun Gothic"/>
                <a:cs typeface="Malgun Gothic"/>
              </a:rPr>
              <a:t>하다</a:t>
            </a:r>
            <a:r>
              <a:rPr sz="800" dirty="0">
                <a:solidFill>
                  <a:srgbClr val="595959"/>
                </a:solidFill>
                <a:latin typeface="Malgun Gothic"/>
                <a:cs typeface="Malgun Gothic"/>
              </a:rPr>
              <a:t>.  </a:t>
            </a:r>
            <a:r>
              <a:rPr sz="800" spc="-50" dirty="0">
                <a:solidFill>
                  <a:srgbClr val="595959"/>
                </a:solidFill>
                <a:latin typeface="Malgun Gothic"/>
                <a:cs typeface="Malgun Gothic"/>
              </a:rPr>
              <a:t>열</a:t>
            </a:r>
            <a:r>
              <a:rPr sz="800" dirty="0">
                <a:solidFill>
                  <a:srgbClr val="595959"/>
                </a:solidFill>
                <a:latin typeface="Malgun Gothic"/>
                <a:cs typeface="Malgun Gothic"/>
              </a:rPr>
              <a:t>이</a:t>
            </a:r>
            <a:r>
              <a:rPr sz="800" spc="-70" dirty="0">
                <a:solidFill>
                  <a:srgbClr val="595959"/>
                </a:solidFill>
                <a:latin typeface="Malgun Gothic"/>
                <a:cs typeface="Malgun Gothic"/>
              </a:rPr>
              <a:t> </a:t>
            </a:r>
            <a:r>
              <a:rPr sz="800" spc="-50" dirty="0">
                <a:solidFill>
                  <a:srgbClr val="595959"/>
                </a:solidFill>
                <a:latin typeface="Malgun Gothic"/>
                <a:cs typeface="Malgun Gothic"/>
              </a:rPr>
              <a:t>오르</a:t>
            </a:r>
            <a:r>
              <a:rPr sz="800" dirty="0">
                <a:solidFill>
                  <a:srgbClr val="595959"/>
                </a:solidFill>
                <a:latin typeface="Malgun Gothic"/>
                <a:cs typeface="Malgun Gothic"/>
              </a:rPr>
              <a:t>는</a:t>
            </a:r>
            <a:r>
              <a:rPr sz="800" spc="-70" dirty="0">
                <a:solidFill>
                  <a:srgbClr val="595959"/>
                </a:solidFill>
                <a:latin typeface="Malgun Gothic"/>
                <a:cs typeface="Malgun Gothic"/>
              </a:rPr>
              <a:t> </a:t>
            </a:r>
            <a:r>
              <a:rPr sz="800" spc="-50" dirty="0">
                <a:solidFill>
                  <a:srgbClr val="595959"/>
                </a:solidFill>
                <a:latin typeface="Malgun Gothic"/>
                <a:cs typeface="Malgun Gothic"/>
              </a:rPr>
              <a:t>듯</a:t>
            </a:r>
            <a:r>
              <a:rPr sz="800" dirty="0">
                <a:solidFill>
                  <a:srgbClr val="595959"/>
                </a:solidFill>
                <a:latin typeface="Malgun Gothic"/>
                <a:cs typeface="Malgun Gothic"/>
              </a:rPr>
              <a:t>한</a:t>
            </a:r>
            <a:r>
              <a:rPr sz="800" spc="-70" dirty="0">
                <a:solidFill>
                  <a:srgbClr val="595959"/>
                </a:solidFill>
                <a:latin typeface="Malgun Gothic"/>
                <a:cs typeface="Malgun Gothic"/>
              </a:rPr>
              <a:t> </a:t>
            </a:r>
            <a:r>
              <a:rPr sz="800" spc="-50" dirty="0">
                <a:solidFill>
                  <a:srgbClr val="595959"/>
                </a:solidFill>
                <a:latin typeface="Malgun Gothic"/>
                <a:cs typeface="Malgun Gothic"/>
              </a:rPr>
              <a:t>느낌</a:t>
            </a:r>
            <a:r>
              <a:rPr sz="800" dirty="0">
                <a:solidFill>
                  <a:srgbClr val="595959"/>
                </a:solidFill>
                <a:latin typeface="Malgun Gothic"/>
                <a:cs typeface="Malgun Gothic"/>
              </a:rPr>
              <a:t>,</a:t>
            </a:r>
            <a:r>
              <a:rPr sz="800" spc="-35" dirty="0">
                <a:solidFill>
                  <a:srgbClr val="595959"/>
                </a:solidFill>
                <a:latin typeface="Malgun Gothic"/>
                <a:cs typeface="Malgun Gothic"/>
              </a:rPr>
              <a:t> </a:t>
            </a:r>
            <a:r>
              <a:rPr sz="800" spc="-50" dirty="0">
                <a:solidFill>
                  <a:srgbClr val="595959"/>
                </a:solidFill>
                <a:latin typeface="Malgun Gothic"/>
                <a:cs typeface="Malgun Gothic"/>
              </a:rPr>
              <a:t>타는듯</a:t>
            </a:r>
            <a:r>
              <a:rPr sz="800" dirty="0">
                <a:solidFill>
                  <a:srgbClr val="595959"/>
                </a:solidFill>
                <a:latin typeface="Malgun Gothic"/>
                <a:cs typeface="Malgun Gothic"/>
              </a:rPr>
              <a:t>한</a:t>
            </a:r>
            <a:r>
              <a:rPr sz="800" spc="-70" dirty="0">
                <a:solidFill>
                  <a:srgbClr val="595959"/>
                </a:solidFill>
                <a:latin typeface="Malgun Gothic"/>
                <a:cs typeface="Malgun Gothic"/>
              </a:rPr>
              <a:t> </a:t>
            </a:r>
            <a:r>
              <a:rPr sz="800" spc="-50" dirty="0">
                <a:solidFill>
                  <a:srgbClr val="595959"/>
                </a:solidFill>
                <a:latin typeface="Malgun Gothic"/>
                <a:cs typeface="Malgun Gothic"/>
              </a:rPr>
              <a:t>느낌이  난다</a:t>
            </a:r>
            <a:r>
              <a:rPr sz="800" dirty="0">
                <a:solidFill>
                  <a:srgbClr val="595959"/>
                </a:solidFill>
                <a:latin typeface="Malgun Gothic"/>
                <a:cs typeface="Malgun Gothic"/>
              </a:rPr>
              <a:t>.</a:t>
            </a:r>
            <a:r>
              <a:rPr sz="800" spc="-35" dirty="0">
                <a:solidFill>
                  <a:srgbClr val="595959"/>
                </a:solidFill>
                <a:latin typeface="Malgun Gothic"/>
                <a:cs typeface="Malgun Gothic"/>
              </a:rPr>
              <a:t> </a:t>
            </a:r>
            <a:r>
              <a:rPr sz="800" spc="-50" dirty="0">
                <a:solidFill>
                  <a:srgbClr val="595959"/>
                </a:solidFill>
                <a:latin typeface="Malgun Gothic"/>
                <a:cs typeface="Malgun Gothic"/>
              </a:rPr>
              <a:t>심각</a:t>
            </a:r>
            <a:r>
              <a:rPr sz="800" dirty="0">
                <a:solidFill>
                  <a:srgbClr val="595959"/>
                </a:solidFill>
                <a:latin typeface="Malgun Gothic"/>
                <a:cs typeface="Malgun Gothic"/>
              </a:rPr>
              <a:t>한</a:t>
            </a:r>
            <a:r>
              <a:rPr sz="800" spc="-70" dirty="0">
                <a:solidFill>
                  <a:srgbClr val="595959"/>
                </a:solidFill>
                <a:latin typeface="Malgun Gothic"/>
                <a:cs typeface="Malgun Gothic"/>
              </a:rPr>
              <a:t> </a:t>
            </a:r>
            <a:r>
              <a:rPr sz="800" spc="-50" dirty="0">
                <a:solidFill>
                  <a:srgbClr val="595959"/>
                </a:solidFill>
                <a:latin typeface="Malgun Gothic"/>
                <a:cs typeface="Malgun Gothic"/>
              </a:rPr>
              <a:t>경</a:t>
            </a:r>
            <a:r>
              <a:rPr sz="800" dirty="0">
                <a:solidFill>
                  <a:srgbClr val="595959"/>
                </a:solidFill>
                <a:latin typeface="Malgun Gothic"/>
                <a:cs typeface="Malgun Gothic"/>
              </a:rPr>
              <a:t>우</a:t>
            </a:r>
            <a:r>
              <a:rPr sz="800" spc="-70" dirty="0">
                <a:solidFill>
                  <a:srgbClr val="595959"/>
                </a:solidFill>
                <a:latin typeface="Malgun Gothic"/>
                <a:cs typeface="Malgun Gothic"/>
              </a:rPr>
              <a:t> </a:t>
            </a:r>
            <a:r>
              <a:rPr sz="800" spc="-50" dirty="0">
                <a:solidFill>
                  <a:srgbClr val="595959"/>
                </a:solidFill>
                <a:latin typeface="Malgun Gothic"/>
                <a:cs typeface="Malgun Gothic"/>
              </a:rPr>
              <a:t>손의</a:t>
            </a:r>
            <a:endParaRPr sz="800" dirty="0">
              <a:latin typeface="Malgun Gothic"/>
              <a:cs typeface="Malgun Gothic"/>
            </a:endParaRPr>
          </a:p>
          <a:p>
            <a:pPr algn="ctr">
              <a:lnSpc>
                <a:spcPct val="100000"/>
              </a:lnSpc>
              <a:spcBef>
                <a:spcPts val="145"/>
              </a:spcBef>
            </a:pPr>
            <a:r>
              <a:rPr sz="800" spc="-50" dirty="0">
                <a:solidFill>
                  <a:srgbClr val="595959"/>
                </a:solidFill>
                <a:latin typeface="Malgun Gothic"/>
                <a:cs typeface="Malgun Gothic"/>
              </a:rPr>
              <a:t>근력</a:t>
            </a:r>
            <a:r>
              <a:rPr sz="800" dirty="0">
                <a:solidFill>
                  <a:srgbClr val="595959"/>
                </a:solidFill>
                <a:latin typeface="Malgun Gothic"/>
                <a:cs typeface="Malgun Gothic"/>
              </a:rPr>
              <a:t>이</a:t>
            </a:r>
            <a:r>
              <a:rPr sz="800" spc="-70" dirty="0">
                <a:solidFill>
                  <a:srgbClr val="595959"/>
                </a:solidFill>
                <a:latin typeface="Malgun Gothic"/>
                <a:cs typeface="Malgun Gothic"/>
              </a:rPr>
              <a:t> </a:t>
            </a:r>
            <a:r>
              <a:rPr sz="800" spc="-50" dirty="0">
                <a:solidFill>
                  <a:srgbClr val="595959"/>
                </a:solidFill>
                <a:latin typeface="Malgun Gothic"/>
                <a:cs typeface="Malgun Gothic"/>
              </a:rPr>
              <a:t>떨어진다</a:t>
            </a:r>
            <a:r>
              <a:rPr sz="800" dirty="0">
                <a:solidFill>
                  <a:srgbClr val="595959"/>
                </a:solidFill>
                <a:latin typeface="Malgun Gothic"/>
                <a:cs typeface="Malgun Gothic"/>
              </a:rPr>
              <a:t>.</a:t>
            </a:r>
            <a:endParaRPr sz="800" dirty="0">
              <a:latin typeface="Malgun Gothic"/>
              <a:cs typeface="Malgun Gothic"/>
            </a:endParaRPr>
          </a:p>
        </p:txBody>
      </p:sp>
      <p:sp>
        <p:nvSpPr>
          <p:cNvPr id="12" name="object 32">
            <a:extLst>
              <a:ext uri="{FF2B5EF4-FFF2-40B4-BE49-F238E27FC236}">
                <a16:creationId xmlns:a16="http://schemas.microsoft.com/office/drawing/2014/main" id="{FAB50223-1A06-3979-4D2A-AB15C3D8D681}"/>
              </a:ext>
            </a:extLst>
          </p:cNvPr>
          <p:cNvSpPr txBox="1"/>
          <p:nvPr/>
        </p:nvSpPr>
        <p:spPr>
          <a:xfrm>
            <a:off x="702498" y="2857942"/>
            <a:ext cx="1831975" cy="987450"/>
          </a:xfrm>
          <a:prstGeom prst="rect">
            <a:avLst/>
          </a:prstGeom>
        </p:spPr>
        <p:txBody>
          <a:bodyPr vert="horz" wrap="square" lIns="0" tIns="12700" rIns="0" bIns="0" rtlCol="0">
            <a:spAutoFit/>
          </a:bodyPr>
          <a:lstStyle/>
          <a:p>
            <a:pPr marL="36830" algn="ctr">
              <a:lnSpc>
                <a:spcPct val="100000"/>
              </a:lnSpc>
              <a:spcBef>
                <a:spcPts val="100"/>
              </a:spcBef>
            </a:pPr>
            <a:r>
              <a:rPr lang="en-US" sz="1200" b="1" dirty="0">
                <a:solidFill>
                  <a:srgbClr val="595959"/>
                </a:solidFill>
                <a:latin typeface="Malgun Gothic"/>
                <a:cs typeface="Malgun Gothic"/>
              </a:rPr>
              <a:t>Arthritis
</a:t>
            </a:r>
            <a:r>
              <a:rPr lang="en-US" sz="800" spc="-50" dirty="0">
                <a:solidFill>
                  <a:srgbClr val="595959"/>
                </a:solidFill>
                <a:latin typeface="Malgun Gothic"/>
                <a:cs typeface="Malgun Gothic"/>
              </a:rPr>
              <a:t>Caused by inflammation of the joints due to various causes, and the joints that </a:t>
            </a:r>
          </a:p>
          <a:p>
            <a:pPr marL="36830" algn="ctr">
              <a:lnSpc>
                <a:spcPct val="100000"/>
              </a:lnSpc>
              <a:spcBef>
                <a:spcPts val="100"/>
              </a:spcBef>
            </a:pPr>
            <a:r>
              <a:rPr lang="en-US" sz="800" spc="-50" dirty="0">
                <a:solidFill>
                  <a:srgbClr val="595959"/>
                </a:solidFill>
                <a:latin typeface="Malgun Gothic"/>
                <a:cs typeface="Malgun Gothic"/>
              </a:rPr>
              <a:t>surround the joints
Diseases and conditions that invade surrounding tissues.
</a:t>
            </a:r>
            <a:endParaRPr sz="800" dirty="0">
              <a:latin typeface="Malgun Gothic"/>
              <a:cs typeface="Malgun Gothic"/>
            </a:endParaRPr>
          </a:p>
        </p:txBody>
      </p:sp>
      <p:sp>
        <p:nvSpPr>
          <p:cNvPr id="13" name="object 24">
            <a:extLst>
              <a:ext uri="{FF2B5EF4-FFF2-40B4-BE49-F238E27FC236}">
                <a16:creationId xmlns:a16="http://schemas.microsoft.com/office/drawing/2014/main" id="{DFB27BBA-DDAA-455A-8C37-86D32B247719}"/>
              </a:ext>
            </a:extLst>
          </p:cNvPr>
          <p:cNvSpPr/>
          <p:nvPr/>
        </p:nvSpPr>
        <p:spPr>
          <a:xfrm>
            <a:off x="2765371" y="2020823"/>
            <a:ext cx="2030095" cy="1963420"/>
          </a:xfrm>
          <a:custGeom>
            <a:avLst/>
            <a:gdLst/>
            <a:ahLst/>
            <a:cxnLst/>
            <a:rect l="l" t="t" r="r" b="b"/>
            <a:pathLst>
              <a:path w="2030095" h="1963420">
                <a:moveTo>
                  <a:pt x="1702808" y="0"/>
                </a:moveTo>
                <a:lnTo>
                  <a:pt x="327159" y="0"/>
                </a:lnTo>
                <a:lnTo>
                  <a:pt x="278814" y="3547"/>
                </a:lnTo>
                <a:lnTo>
                  <a:pt x="232671" y="13851"/>
                </a:lnTo>
                <a:lnTo>
                  <a:pt x="189237" y="30407"/>
                </a:lnTo>
                <a:lnTo>
                  <a:pt x="149017" y="52707"/>
                </a:lnTo>
                <a:lnTo>
                  <a:pt x="112518" y="80246"/>
                </a:lnTo>
                <a:lnTo>
                  <a:pt x="80246" y="112518"/>
                </a:lnTo>
                <a:lnTo>
                  <a:pt x="52707" y="149017"/>
                </a:lnTo>
                <a:lnTo>
                  <a:pt x="30407" y="189237"/>
                </a:lnTo>
                <a:lnTo>
                  <a:pt x="13851" y="232671"/>
                </a:lnTo>
                <a:lnTo>
                  <a:pt x="3547" y="278814"/>
                </a:lnTo>
                <a:lnTo>
                  <a:pt x="0" y="327159"/>
                </a:lnTo>
                <a:lnTo>
                  <a:pt x="0" y="1635752"/>
                </a:lnTo>
                <a:lnTo>
                  <a:pt x="3547" y="1684097"/>
                </a:lnTo>
                <a:lnTo>
                  <a:pt x="13851" y="1730240"/>
                </a:lnTo>
                <a:lnTo>
                  <a:pt x="30407" y="1773674"/>
                </a:lnTo>
                <a:lnTo>
                  <a:pt x="52707" y="1813894"/>
                </a:lnTo>
                <a:lnTo>
                  <a:pt x="80246" y="1850393"/>
                </a:lnTo>
                <a:lnTo>
                  <a:pt x="112518" y="1882665"/>
                </a:lnTo>
                <a:lnTo>
                  <a:pt x="149017" y="1910204"/>
                </a:lnTo>
                <a:lnTo>
                  <a:pt x="189237" y="1932504"/>
                </a:lnTo>
                <a:lnTo>
                  <a:pt x="232671" y="1949060"/>
                </a:lnTo>
                <a:lnTo>
                  <a:pt x="278814" y="1959364"/>
                </a:lnTo>
                <a:lnTo>
                  <a:pt x="327159" y="1962912"/>
                </a:lnTo>
                <a:lnTo>
                  <a:pt x="1702808" y="1962912"/>
                </a:lnTo>
                <a:lnTo>
                  <a:pt x="1751153" y="1959364"/>
                </a:lnTo>
                <a:lnTo>
                  <a:pt x="1797296" y="1949060"/>
                </a:lnTo>
                <a:lnTo>
                  <a:pt x="1840730" y="1932504"/>
                </a:lnTo>
                <a:lnTo>
                  <a:pt x="1880950" y="1910204"/>
                </a:lnTo>
                <a:lnTo>
                  <a:pt x="1917449" y="1882665"/>
                </a:lnTo>
                <a:lnTo>
                  <a:pt x="1949721" y="1850393"/>
                </a:lnTo>
                <a:lnTo>
                  <a:pt x="1977260" y="1813894"/>
                </a:lnTo>
                <a:lnTo>
                  <a:pt x="1999560" y="1773674"/>
                </a:lnTo>
                <a:lnTo>
                  <a:pt x="2016116" y="1730240"/>
                </a:lnTo>
                <a:lnTo>
                  <a:pt x="2026420" y="1684097"/>
                </a:lnTo>
                <a:lnTo>
                  <a:pt x="2029967" y="1635752"/>
                </a:lnTo>
                <a:lnTo>
                  <a:pt x="2029967" y="327159"/>
                </a:lnTo>
                <a:lnTo>
                  <a:pt x="2026420" y="278814"/>
                </a:lnTo>
                <a:lnTo>
                  <a:pt x="2016116" y="232671"/>
                </a:lnTo>
                <a:lnTo>
                  <a:pt x="1999560" y="189237"/>
                </a:lnTo>
                <a:lnTo>
                  <a:pt x="1977260" y="149017"/>
                </a:lnTo>
                <a:lnTo>
                  <a:pt x="1949721" y="112518"/>
                </a:lnTo>
                <a:lnTo>
                  <a:pt x="1917449" y="80246"/>
                </a:lnTo>
                <a:lnTo>
                  <a:pt x="1880950" y="52707"/>
                </a:lnTo>
                <a:lnTo>
                  <a:pt x="1840730" y="30407"/>
                </a:lnTo>
                <a:lnTo>
                  <a:pt x="1797296" y="13851"/>
                </a:lnTo>
                <a:lnTo>
                  <a:pt x="1751153" y="3547"/>
                </a:lnTo>
                <a:lnTo>
                  <a:pt x="1702808" y="0"/>
                </a:lnTo>
                <a:close/>
              </a:path>
            </a:pathLst>
          </a:custGeom>
          <a:solidFill>
            <a:srgbClr val="DAE3F3"/>
          </a:solidFill>
        </p:spPr>
        <p:txBody>
          <a:bodyPr wrap="square" lIns="0" tIns="0" rIns="0" bIns="0" rtlCol="0"/>
          <a:lstStyle/>
          <a:p>
            <a:endParaRPr/>
          </a:p>
        </p:txBody>
      </p:sp>
      <p:grpSp>
        <p:nvGrpSpPr>
          <p:cNvPr id="8" name="object 38">
            <a:extLst>
              <a:ext uri="{FF2B5EF4-FFF2-40B4-BE49-F238E27FC236}">
                <a16:creationId xmlns:a16="http://schemas.microsoft.com/office/drawing/2014/main" id="{670D6E6E-3D59-EB8C-D981-BAFE14638DDA}"/>
              </a:ext>
            </a:extLst>
          </p:cNvPr>
          <p:cNvGrpSpPr/>
          <p:nvPr/>
        </p:nvGrpSpPr>
        <p:grpSpPr>
          <a:xfrm>
            <a:off x="3233927" y="1621536"/>
            <a:ext cx="1191895" cy="1183005"/>
            <a:chOff x="3233927" y="1621536"/>
            <a:chExt cx="1191895" cy="1183005"/>
          </a:xfrm>
        </p:grpSpPr>
        <p:pic>
          <p:nvPicPr>
            <p:cNvPr id="9" name="object 39">
              <a:extLst>
                <a:ext uri="{FF2B5EF4-FFF2-40B4-BE49-F238E27FC236}">
                  <a16:creationId xmlns:a16="http://schemas.microsoft.com/office/drawing/2014/main" id="{6CD2190A-6422-3751-BB39-2A26E9A94C69}"/>
                </a:ext>
              </a:extLst>
            </p:cNvPr>
            <p:cNvPicPr/>
            <p:nvPr/>
          </p:nvPicPr>
          <p:blipFill>
            <a:blip r:embed="rId4" cstate="print"/>
            <a:stretch>
              <a:fillRect/>
            </a:stretch>
          </p:blipFill>
          <p:spPr>
            <a:xfrm>
              <a:off x="3233927" y="1621536"/>
              <a:ext cx="1191768" cy="1182624"/>
            </a:xfrm>
            <a:prstGeom prst="rect">
              <a:avLst/>
            </a:prstGeom>
          </p:spPr>
        </p:pic>
        <p:pic>
          <p:nvPicPr>
            <p:cNvPr id="10" name="object 40">
              <a:extLst>
                <a:ext uri="{FF2B5EF4-FFF2-40B4-BE49-F238E27FC236}">
                  <a16:creationId xmlns:a16="http://schemas.microsoft.com/office/drawing/2014/main" id="{7F0C6C75-DDE1-3524-AD4E-D42FE8E2B18A}"/>
                </a:ext>
              </a:extLst>
            </p:cNvPr>
            <p:cNvPicPr/>
            <p:nvPr/>
          </p:nvPicPr>
          <p:blipFill>
            <a:blip r:embed="rId5" cstate="print"/>
            <a:stretch>
              <a:fillRect/>
            </a:stretch>
          </p:blipFill>
          <p:spPr>
            <a:xfrm>
              <a:off x="3258386" y="1646303"/>
              <a:ext cx="1086629" cy="1079999"/>
            </a:xfrm>
            <a:prstGeom prst="rect">
              <a:avLst/>
            </a:prstGeom>
          </p:spPr>
        </p:pic>
      </p:grpSp>
      <p:sp>
        <p:nvSpPr>
          <p:cNvPr id="14" name="object 34">
            <a:extLst>
              <a:ext uri="{FF2B5EF4-FFF2-40B4-BE49-F238E27FC236}">
                <a16:creationId xmlns:a16="http://schemas.microsoft.com/office/drawing/2014/main" id="{9F1470B9-D5EF-99EE-F94F-9A60F88439DD}"/>
              </a:ext>
            </a:extLst>
          </p:cNvPr>
          <p:cNvSpPr txBox="1"/>
          <p:nvPr/>
        </p:nvSpPr>
        <p:spPr>
          <a:xfrm>
            <a:off x="2831674" y="2802649"/>
            <a:ext cx="1833880" cy="1265988"/>
          </a:xfrm>
          <a:prstGeom prst="rect">
            <a:avLst/>
          </a:prstGeom>
        </p:spPr>
        <p:txBody>
          <a:bodyPr vert="horz" wrap="square" lIns="0" tIns="12700" rIns="0" bIns="0" rtlCol="0">
            <a:spAutoFit/>
          </a:bodyPr>
          <a:lstStyle/>
          <a:p>
            <a:pPr marL="426720">
              <a:lnSpc>
                <a:spcPct val="100000"/>
              </a:lnSpc>
              <a:spcBef>
                <a:spcPts val="100"/>
              </a:spcBef>
            </a:pPr>
            <a:r>
              <a:rPr lang="en-US" sz="1200" b="1" dirty="0">
                <a:solidFill>
                  <a:srgbClr val="595959"/>
                </a:solidFill>
                <a:latin typeface="Malgun Gothic"/>
                <a:cs typeface="Malgun Gothic"/>
              </a:rPr>
              <a:t>Carpal Tunnel Syndrome</a:t>
            </a:r>
            <a:endParaRPr sz="1200" dirty="0">
              <a:latin typeface="Malgun Gothic"/>
              <a:cs typeface="Malgun Gothic"/>
            </a:endParaRPr>
          </a:p>
          <a:p>
            <a:pPr marL="12700" marR="5080" algn="ctr">
              <a:lnSpc>
                <a:spcPct val="114999"/>
              </a:lnSpc>
              <a:spcBef>
                <a:spcPts val="735"/>
              </a:spcBef>
            </a:pPr>
            <a:r>
              <a:rPr lang="en-US" sz="800" spc="-50" dirty="0">
                <a:solidFill>
                  <a:srgbClr val="595959"/>
                </a:solidFill>
                <a:latin typeface="Malgun Gothic"/>
                <a:cs typeface="Malgun Gothic"/>
              </a:rPr>
              <a:t>Caused by pressure on median nerve. Fingers or wrists hurt and tingle.  It feels like a fever, a burning sensation. </a:t>
            </a:r>
          </a:p>
          <a:p>
            <a:pPr marL="12700" marR="5080" algn="ctr"/>
            <a:r>
              <a:rPr lang="en-US" sz="800" spc="-50" dirty="0">
                <a:solidFill>
                  <a:srgbClr val="595959"/>
                </a:solidFill>
                <a:latin typeface="Malgun Gothic"/>
                <a:cs typeface="Malgun Gothic"/>
              </a:rPr>
              <a:t>In severe cases, hand
loss of muscle strength.
</a:t>
            </a:r>
            <a:endParaRPr sz="800" dirty="0">
              <a:latin typeface="Malgun Gothic"/>
              <a:cs typeface="Malgun Gothic"/>
            </a:endParaRPr>
          </a:p>
        </p:txBody>
      </p:sp>
      <p:sp>
        <p:nvSpPr>
          <p:cNvPr id="15" name="object 25">
            <a:extLst>
              <a:ext uri="{FF2B5EF4-FFF2-40B4-BE49-F238E27FC236}">
                <a16:creationId xmlns:a16="http://schemas.microsoft.com/office/drawing/2014/main" id="{660FC5B3-BDC5-67D1-ACE1-EC6A0604F5C6}"/>
              </a:ext>
            </a:extLst>
          </p:cNvPr>
          <p:cNvSpPr/>
          <p:nvPr/>
        </p:nvSpPr>
        <p:spPr>
          <a:xfrm>
            <a:off x="4969931" y="2020823"/>
            <a:ext cx="2030095" cy="1963420"/>
          </a:xfrm>
          <a:custGeom>
            <a:avLst/>
            <a:gdLst/>
            <a:ahLst/>
            <a:cxnLst/>
            <a:rect l="l" t="t" r="r" b="b"/>
            <a:pathLst>
              <a:path w="2030095" h="1963420">
                <a:moveTo>
                  <a:pt x="1702809" y="0"/>
                </a:moveTo>
                <a:lnTo>
                  <a:pt x="327159" y="0"/>
                </a:lnTo>
                <a:lnTo>
                  <a:pt x="278814" y="3547"/>
                </a:lnTo>
                <a:lnTo>
                  <a:pt x="232671" y="13851"/>
                </a:lnTo>
                <a:lnTo>
                  <a:pt x="189237" y="30407"/>
                </a:lnTo>
                <a:lnTo>
                  <a:pt x="149017" y="52707"/>
                </a:lnTo>
                <a:lnTo>
                  <a:pt x="112518" y="80246"/>
                </a:lnTo>
                <a:lnTo>
                  <a:pt x="80246" y="112518"/>
                </a:lnTo>
                <a:lnTo>
                  <a:pt x="52707" y="149017"/>
                </a:lnTo>
                <a:lnTo>
                  <a:pt x="30407" y="189237"/>
                </a:lnTo>
                <a:lnTo>
                  <a:pt x="13851" y="232671"/>
                </a:lnTo>
                <a:lnTo>
                  <a:pt x="3547" y="278814"/>
                </a:lnTo>
                <a:lnTo>
                  <a:pt x="0" y="327159"/>
                </a:lnTo>
                <a:lnTo>
                  <a:pt x="0" y="1635752"/>
                </a:lnTo>
                <a:lnTo>
                  <a:pt x="3547" y="1684097"/>
                </a:lnTo>
                <a:lnTo>
                  <a:pt x="13851" y="1730240"/>
                </a:lnTo>
                <a:lnTo>
                  <a:pt x="30407" y="1773674"/>
                </a:lnTo>
                <a:lnTo>
                  <a:pt x="52707" y="1813894"/>
                </a:lnTo>
                <a:lnTo>
                  <a:pt x="80246" y="1850393"/>
                </a:lnTo>
                <a:lnTo>
                  <a:pt x="112518" y="1882665"/>
                </a:lnTo>
                <a:lnTo>
                  <a:pt x="149017" y="1910204"/>
                </a:lnTo>
                <a:lnTo>
                  <a:pt x="189237" y="1932504"/>
                </a:lnTo>
                <a:lnTo>
                  <a:pt x="232671" y="1949060"/>
                </a:lnTo>
                <a:lnTo>
                  <a:pt x="278814" y="1959364"/>
                </a:lnTo>
                <a:lnTo>
                  <a:pt x="327159" y="1962912"/>
                </a:lnTo>
                <a:lnTo>
                  <a:pt x="1702809" y="1962912"/>
                </a:lnTo>
                <a:lnTo>
                  <a:pt x="1751154" y="1959364"/>
                </a:lnTo>
                <a:lnTo>
                  <a:pt x="1797297" y="1949060"/>
                </a:lnTo>
                <a:lnTo>
                  <a:pt x="1840731" y="1932504"/>
                </a:lnTo>
                <a:lnTo>
                  <a:pt x="1880950" y="1910204"/>
                </a:lnTo>
                <a:lnTo>
                  <a:pt x="1917449" y="1882665"/>
                </a:lnTo>
                <a:lnTo>
                  <a:pt x="1949721" y="1850393"/>
                </a:lnTo>
                <a:lnTo>
                  <a:pt x="1977260" y="1813894"/>
                </a:lnTo>
                <a:lnTo>
                  <a:pt x="1999561" y="1773674"/>
                </a:lnTo>
                <a:lnTo>
                  <a:pt x="2016116" y="1730240"/>
                </a:lnTo>
                <a:lnTo>
                  <a:pt x="2026420" y="1684097"/>
                </a:lnTo>
                <a:lnTo>
                  <a:pt x="2029967" y="1635752"/>
                </a:lnTo>
                <a:lnTo>
                  <a:pt x="2029967" y="327159"/>
                </a:lnTo>
                <a:lnTo>
                  <a:pt x="2026420" y="278814"/>
                </a:lnTo>
                <a:lnTo>
                  <a:pt x="2016116" y="232671"/>
                </a:lnTo>
                <a:lnTo>
                  <a:pt x="1999561" y="189237"/>
                </a:lnTo>
                <a:lnTo>
                  <a:pt x="1977260" y="149017"/>
                </a:lnTo>
                <a:lnTo>
                  <a:pt x="1949721" y="112518"/>
                </a:lnTo>
                <a:lnTo>
                  <a:pt x="1917449" y="80246"/>
                </a:lnTo>
                <a:lnTo>
                  <a:pt x="1880950" y="52707"/>
                </a:lnTo>
                <a:lnTo>
                  <a:pt x="1840731" y="30407"/>
                </a:lnTo>
                <a:lnTo>
                  <a:pt x="1797297" y="13851"/>
                </a:lnTo>
                <a:lnTo>
                  <a:pt x="1751154" y="3547"/>
                </a:lnTo>
                <a:lnTo>
                  <a:pt x="1702809" y="0"/>
                </a:lnTo>
                <a:close/>
              </a:path>
            </a:pathLst>
          </a:custGeom>
          <a:solidFill>
            <a:srgbClr val="DAE3F3"/>
          </a:solidFill>
        </p:spPr>
        <p:txBody>
          <a:bodyPr wrap="square" lIns="0" tIns="0" rIns="0" bIns="0" rtlCol="0"/>
          <a:lstStyle/>
          <a:p>
            <a:endParaRPr/>
          </a:p>
        </p:txBody>
      </p:sp>
      <p:grpSp>
        <p:nvGrpSpPr>
          <p:cNvPr id="16" name="object 47">
            <a:extLst>
              <a:ext uri="{FF2B5EF4-FFF2-40B4-BE49-F238E27FC236}">
                <a16:creationId xmlns:a16="http://schemas.microsoft.com/office/drawing/2014/main" id="{367145F3-13EE-63E0-F030-64E26CFF6684}"/>
              </a:ext>
            </a:extLst>
          </p:cNvPr>
          <p:cNvGrpSpPr/>
          <p:nvPr/>
        </p:nvGrpSpPr>
        <p:grpSpPr>
          <a:xfrm>
            <a:off x="5319645" y="1621536"/>
            <a:ext cx="1635760" cy="1243965"/>
            <a:chOff x="5425440" y="1621536"/>
            <a:chExt cx="1635760" cy="1243965"/>
          </a:xfrm>
        </p:grpSpPr>
        <p:pic>
          <p:nvPicPr>
            <p:cNvPr id="17" name="object 48">
              <a:extLst>
                <a:ext uri="{FF2B5EF4-FFF2-40B4-BE49-F238E27FC236}">
                  <a16:creationId xmlns:a16="http://schemas.microsoft.com/office/drawing/2014/main" id="{6CF006BB-7F3A-C737-A36E-68DB69B2A447}"/>
                </a:ext>
              </a:extLst>
            </p:cNvPr>
            <p:cNvPicPr/>
            <p:nvPr/>
          </p:nvPicPr>
          <p:blipFill>
            <a:blip r:embed="rId6" cstate="print"/>
            <a:stretch>
              <a:fillRect/>
            </a:stretch>
          </p:blipFill>
          <p:spPr>
            <a:xfrm>
              <a:off x="5425440" y="1621536"/>
              <a:ext cx="1173480" cy="1182624"/>
            </a:xfrm>
            <a:prstGeom prst="rect">
              <a:avLst/>
            </a:prstGeom>
          </p:spPr>
        </p:pic>
        <p:pic>
          <p:nvPicPr>
            <p:cNvPr id="18" name="object 49">
              <a:extLst>
                <a:ext uri="{FF2B5EF4-FFF2-40B4-BE49-F238E27FC236}">
                  <a16:creationId xmlns:a16="http://schemas.microsoft.com/office/drawing/2014/main" id="{0DBE67ED-5EAD-CD81-0DE6-02F6B56915D5}"/>
                </a:ext>
              </a:extLst>
            </p:cNvPr>
            <p:cNvPicPr/>
            <p:nvPr/>
          </p:nvPicPr>
          <p:blipFill>
            <a:blip r:embed="rId7" cstate="print"/>
            <a:stretch>
              <a:fillRect/>
            </a:stretch>
          </p:blipFill>
          <p:spPr>
            <a:xfrm>
              <a:off x="5451421" y="1646303"/>
              <a:ext cx="1066987" cy="1079999"/>
            </a:xfrm>
            <a:prstGeom prst="rect">
              <a:avLst/>
            </a:prstGeom>
          </p:spPr>
        </p:pic>
        <p:pic>
          <p:nvPicPr>
            <p:cNvPr id="19" name="object 50">
              <a:extLst>
                <a:ext uri="{FF2B5EF4-FFF2-40B4-BE49-F238E27FC236}">
                  <a16:creationId xmlns:a16="http://schemas.microsoft.com/office/drawing/2014/main" id="{74EBBCE6-82D1-485D-FEF1-C1F491B2A760}"/>
                </a:ext>
              </a:extLst>
            </p:cNvPr>
            <p:cNvPicPr/>
            <p:nvPr/>
          </p:nvPicPr>
          <p:blipFill>
            <a:blip r:embed="rId8" cstate="print"/>
            <a:stretch>
              <a:fillRect/>
            </a:stretch>
          </p:blipFill>
          <p:spPr>
            <a:xfrm>
              <a:off x="6489969" y="2287084"/>
              <a:ext cx="570994" cy="577959"/>
            </a:xfrm>
            <a:prstGeom prst="rect">
              <a:avLst/>
            </a:prstGeom>
          </p:spPr>
        </p:pic>
      </p:grpSp>
      <p:sp>
        <p:nvSpPr>
          <p:cNvPr id="20" name="object 35">
            <a:extLst>
              <a:ext uri="{FF2B5EF4-FFF2-40B4-BE49-F238E27FC236}">
                <a16:creationId xmlns:a16="http://schemas.microsoft.com/office/drawing/2014/main" id="{8380C8C6-AB70-5623-4E27-D3EC144DE025}"/>
              </a:ext>
            </a:extLst>
          </p:cNvPr>
          <p:cNvSpPr txBox="1"/>
          <p:nvPr/>
        </p:nvSpPr>
        <p:spPr>
          <a:xfrm>
            <a:off x="5085371" y="2910332"/>
            <a:ext cx="1815593" cy="887422"/>
          </a:xfrm>
          <a:prstGeom prst="rect">
            <a:avLst/>
          </a:prstGeom>
        </p:spPr>
        <p:txBody>
          <a:bodyPr vert="horz" wrap="square" lIns="0" tIns="12700" rIns="0" bIns="0" rtlCol="0">
            <a:spAutoFit/>
          </a:bodyPr>
          <a:lstStyle/>
          <a:p>
            <a:pPr marL="142875" algn="ctr">
              <a:lnSpc>
                <a:spcPct val="100000"/>
              </a:lnSpc>
              <a:spcBef>
                <a:spcPts val="100"/>
              </a:spcBef>
            </a:pPr>
            <a:r>
              <a:rPr lang="en-US" sz="1200" b="1" dirty="0">
                <a:solidFill>
                  <a:srgbClr val="595959"/>
                </a:solidFill>
                <a:latin typeface="Malgun Gothic"/>
                <a:cs typeface="Malgun Gothic"/>
              </a:rPr>
              <a:t>Anterior Interosseous Syndrome
</a:t>
            </a:r>
            <a:r>
              <a:rPr lang="en-US" sz="800" spc="-50" dirty="0">
                <a:solidFill>
                  <a:srgbClr val="595959"/>
                </a:solidFill>
                <a:latin typeface="Malgun Gothic"/>
                <a:cs typeface="Malgun Gothic"/>
              </a:rPr>
              <a:t>Impaired movement of index and middle finger. Normally, one can make circles with thumb &amp; index finger but weakened fingers cannot.</a:t>
            </a:r>
            <a:endParaRPr sz="800" dirty="0">
              <a:latin typeface="Malgun Gothic"/>
              <a:cs typeface="Malgun Gothic"/>
            </a:endParaRPr>
          </a:p>
        </p:txBody>
      </p:sp>
      <p:sp>
        <p:nvSpPr>
          <p:cNvPr id="21" name="object 26">
            <a:extLst>
              <a:ext uri="{FF2B5EF4-FFF2-40B4-BE49-F238E27FC236}">
                <a16:creationId xmlns:a16="http://schemas.microsoft.com/office/drawing/2014/main" id="{3631BE40-07F6-28A8-C679-3704F084CEF0}"/>
              </a:ext>
            </a:extLst>
          </p:cNvPr>
          <p:cNvSpPr/>
          <p:nvPr/>
        </p:nvSpPr>
        <p:spPr>
          <a:xfrm>
            <a:off x="7153147" y="2020823"/>
            <a:ext cx="2030095" cy="1963420"/>
          </a:xfrm>
          <a:custGeom>
            <a:avLst/>
            <a:gdLst/>
            <a:ahLst/>
            <a:cxnLst/>
            <a:rect l="l" t="t" r="r" b="b"/>
            <a:pathLst>
              <a:path w="2030095" h="1963420">
                <a:moveTo>
                  <a:pt x="1702808" y="0"/>
                </a:moveTo>
                <a:lnTo>
                  <a:pt x="327158" y="0"/>
                </a:lnTo>
                <a:lnTo>
                  <a:pt x="278813" y="3547"/>
                </a:lnTo>
                <a:lnTo>
                  <a:pt x="232670" y="13851"/>
                </a:lnTo>
                <a:lnTo>
                  <a:pt x="189236" y="30407"/>
                </a:lnTo>
                <a:lnTo>
                  <a:pt x="149016" y="52707"/>
                </a:lnTo>
                <a:lnTo>
                  <a:pt x="112518" y="80246"/>
                </a:lnTo>
                <a:lnTo>
                  <a:pt x="80246" y="112518"/>
                </a:lnTo>
                <a:lnTo>
                  <a:pt x="52707" y="149017"/>
                </a:lnTo>
                <a:lnTo>
                  <a:pt x="30406" y="189237"/>
                </a:lnTo>
                <a:lnTo>
                  <a:pt x="13851" y="232671"/>
                </a:lnTo>
                <a:lnTo>
                  <a:pt x="3547" y="278814"/>
                </a:lnTo>
                <a:lnTo>
                  <a:pt x="0" y="327159"/>
                </a:lnTo>
                <a:lnTo>
                  <a:pt x="0" y="1635752"/>
                </a:lnTo>
                <a:lnTo>
                  <a:pt x="3547" y="1684097"/>
                </a:lnTo>
                <a:lnTo>
                  <a:pt x="13851" y="1730240"/>
                </a:lnTo>
                <a:lnTo>
                  <a:pt x="30406" y="1773674"/>
                </a:lnTo>
                <a:lnTo>
                  <a:pt x="52707" y="1813894"/>
                </a:lnTo>
                <a:lnTo>
                  <a:pt x="80246" y="1850393"/>
                </a:lnTo>
                <a:lnTo>
                  <a:pt x="112518" y="1882665"/>
                </a:lnTo>
                <a:lnTo>
                  <a:pt x="149016" y="1910204"/>
                </a:lnTo>
                <a:lnTo>
                  <a:pt x="189236" y="1932504"/>
                </a:lnTo>
                <a:lnTo>
                  <a:pt x="232670" y="1949060"/>
                </a:lnTo>
                <a:lnTo>
                  <a:pt x="278813" y="1959364"/>
                </a:lnTo>
                <a:lnTo>
                  <a:pt x="327158" y="1962912"/>
                </a:lnTo>
                <a:lnTo>
                  <a:pt x="1702808" y="1962912"/>
                </a:lnTo>
                <a:lnTo>
                  <a:pt x="1751153" y="1959364"/>
                </a:lnTo>
                <a:lnTo>
                  <a:pt x="1797295" y="1949060"/>
                </a:lnTo>
                <a:lnTo>
                  <a:pt x="1840729" y="1932504"/>
                </a:lnTo>
                <a:lnTo>
                  <a:pt x="1880949" y="1910204"/>
                </a:lnTo>
                <a:lnTo>
                  <a:pt x="1917448" y="1882665"/>
                </a:lnTo>
                <a:lnTo>
                  <a:pt x="1949720" y="1850393"/>
                </a:lnTo>
                <a:lnTo>
                  <a:pt x="1977259" y="1813894"/>
                </a:lnTo>
                <a:lnTo>
                  <a:pt x="1999559" y="1773674"/>
                </a:lnTo>
                <a:lnTo>
                  <a:pt x="2016115" y="1730240"/>
                </a:lnTo>
                <a:lnTo>
                  <a:pt x="2026419" y="1684097"/>
                </a:lnTo>
                <a:lnTo>
                  <a:pt x="2029966" y="1635752"/>
                </a:lnTo>
                <a:lnTo>
                  <a:pt x="2029966" y="327159"/>
                </a:lnTo>
                <a:lnTo>
                  <a:pt x="2026419" y="278814"/>
                </a:lnTo>
                <a:lnTo>
                  <a:pt x="2016115" y="232671"/>
                </a:lnTo>
                <a:lnTo>
                  <a:pt x="1999559" y="189237"/>
                </a:lnTo>
                <a:lnTo>
                  <a:pt x="1977259" y="149017"/>
                </a:lnTo>
                <a:lnTo>
                  <a:pt x="1949720" y="112518"/>
                </a:lnTo>
                <a:lnTo>
                  <a:pt x="1917448" y="80246"/>
                </a:lnTo>
                <a:lnTo>
                  <a:pt x="1880949" y="52707"/>
                </a:lnTo>
                <a:lnTo>
                  <a:pt x="1840729" y="30407"/>
                </a:lnTo>
                <a:lnTo>
                  <a:pt x="1797295" y="13851"/>
                </a:lnTo>
                <a:lnTo>
                  <a:pt x="1751153" y="3547"/>
                </a:lnTo>
                <a:lnTo>
                  <a:pt x="1702808" y="0"/>
                </a:lnTo>
                <a:close/>
              </a:path>
            </a:pathLst>
          </a:custGeom>
          <a:solidFill>
            <a:srgbClr val="DAE3F3"/>
          </a:solidFill>
        </p:spPr>
        <p:txBody>
          <a:bodyPr wrap="square" lIns="0" tIns="0" rIns="0" bIns="0" rtlCol="0"/>
          <a:lstStyle/>
          <a:p>
            <a:endParaRPr/>
          </a:p>
        </p:txBody>
      </p:sp>
      <p:grpSp>
        <p:nvGrpSpPr>
          <p:cNvPr id="22" name="object 44">
            <a:extLst>
              <a:ext uri="{FF2B5EF4-FFF2-40B4-BE49-F238E27FC236}">
                <a16:creationId xmlns:a16="http://schemas.microsoft.com/office/drawing/2014/main" id="{0A4E6FB7-C5DB-2FCD-8017-78A2566C1F12}"/>
              </a:ext>
            </a:extLst>
          </p:cNvPr>
          <p:cNvGrpSpPr/>
          <p:nvPr/>
        </p:nvGrpSpPr>
        <p:grpSpPr>
          <a:xfrm>
            <a:off x="7601711" y="1621536"/>
            <a:ext cx="1188720" cy="1201420"/>
            <a:chOff x="7601711" y="1621536"/>
            <a:chExt cx="1188720" cy="1201420"/>
          </a:xfrm>
        </p:grpSpPr>
        <p:pic>
          <p:nvPicPr>
            <p:cNvPr id="23" name="object 45">
              <a:extLst>
                <a:ext uri="{FF2B5EF4-FFF2-40B4-BE49-F238E27FC236}">
                  <a16:creationId xmlns:a16="http://schemas.microsoft.com/office/drawing/2014/main" id="{AC86E5D5-7218-757D-D7FD-4383DF1CEC77}"/>
                </a:ext>
              </a:extLst>
            </p:cNvPr>
            <p:cNvPicPr/>
            <p:nvPr/>
          </p:nvPicPr>
          <p:blipFill>
            <a:blip r:embed="rId9" cstate="print"/>
            <a:stretch>
              <a:fillRect/>
            </a:stretch>
          </p:blipFill>
          <p:spPr>
            <a:xfrm>
              <a:off x="7601711" y="1621536"/>
              <a:ext cx="1188720" cy="1200912"/>
            </a:xfrm>
            <a:prstGeom prst="rect">
              <a:avLst/>
            </a:prstGeom>
          </p:spPr>
        </p:pic>
        <p:pic>
          <p:nvPicPr>
            <p:cNvPr id="24" name="object 46">
              <a:extLst>
                <a:ext uri="{FF2B5EF4-FFF2-40B4-BE49-F238E27FC236}">
                  <a16:creationId xmlns:a16="http://schemas.microsoft.com/office/drawing/2014/main" id="{968D567C-B805-BBA5-EE8E-91A38AE44C8E}"/>
                </a:ext>
              </a:extLst>
            </p:cNvPr>
            <p:cNvPicPr/>
            <p:nvPr/>
          </p:nvPicPr>
          <p:blipFill>
            <a:blip r:embed="rId10" cstate="print"/>
            <a:stretch>
              <a:fillRect/>
            </a:stretch>
          </p:blipFill>
          <p:spPr>
            <a:xfrm>
              <a:off x="7625585" y="1646303"/>
              <a:ext cx="1085089" cy="1097279"/>
            </a:xfrm>
            <a:prstGeom prst="rect">
              <a:avLst/>
            </a:prstGeom>
          </p:spPr>
        </p:pic>
      </p:grpSp>
      <p:sp>
        <p:nvSpPr>
          <p:cNvPr id="25" name="object 36">
            <a:extLst>
              <a:ext uri="{FF2B5EF4-FFF2-40B4-BE49-F238E27FC236}">
                <a16:creationId xmlns:a16="http://schemas.microsoft.com/office/drawing/2014/main" id="{C9F821A0-A212-524F-01E9-30DDB2BC1EF3}"/>
              </a:ext>
            </a:extLst>
          </p:cNvPr>
          <p:cNvSpPr txBox="1"/>
          <p:nvPr/>
        </p:nvSpPr>
        <p:spPr>
          <a:xfrm>
            <a:off x="6978247" y="2854391"/>
            <a:ext cx="2030095" cy="1146468"/>
          </a:xfrm>
          <a:prstGeom prst="rect">
            <a:avLst/>
          </a:prstGeom>
        </p:spPr>
        <p:txBody>
          <a:bodyPr vert="horz" wrap="square" lIns="0" tIns="12700" rIns="0" bIns="0" rtlCol="0">
            <a:spAutoFit/>
          </a:bodyPr>
          <a:lstStyle/>
          <a:p>
            <a:pPr marL="378460" algn="ctr">
              <a:lnSpc>
                <a:spcPct val="100000"/>
              </a:lnSpc>
              <a:spcBef>
                <a:spcPts val="100"/>
              </a:spcBef>
            </a:pPr>
            <a:r>
              <a:rPr lang="en-US" sz="1200" b="1" dirty="0">
                <a:solidFill>
                  <a:srgbClr val="595959"/>
                </a:solidFill>
                <a:latin typeface="Malgun Gothic"/>
                <a:cs typeface="Malgun Gothic"/>
              </a:rPr>
              <a:t>Elbow Tunnel Syndrome
</a:t>
            </a:r>
            <a:r>
              <a:rPr lang="en-US" sz="800" spc="-50" dirty="0">
                <a:solidFill>
                  <a:srgbClr val="595959"/>
                </a:solidFill>
                <a:latin typeface="Malgun Gothic"/>
                <a:cs typeface="Malgun Gothic"/>
              </a:rPr>
              <a:t>Appearance of stiff pain on the inside of the elbow.  It causes tingling in the elbows and may extend to the shoulders or neck.  Paresthesia of the ring finger &amp; little finger appears.
</a:t>
            </a:r>
            <a:endParaRPr sz="800" dirty="0">
              <a:latin typeface="Malgun Gothic"/>
              <a:cs typeface="Malgun Gothic"/>
            </a:endParaRPr>
          </a:p>
        </p:txBody>
      </p:sp>
      <p:sp>
        <p:nvSpPr>
          <p:cNvPr id="26" name="object 27">
            <a:extLst>
              <a:ext uri="{FF2B5EF4-FFF2-40B4-BE49-F238E27FC236}">
                <a16:creationId xmlns:a16="http://schemas.microsoft.com/office/drawing/2014/main" id="{1F94A181-8E1F-7058-FCE9-0FF44AE52B2E}"/>
              </a:ext>
            </a:extLst>
          </p:cNvPr>
          <p:cNvSpPr/>
          <p:nvPr/>
        </p:nvSpPr>
        <p:spPr>
          <a:xfrm>
            <a:off x="9336360" y="2020823"/>
            <a:ext cx="2030095" cy="1963420"/>
          </a:xfrm>
          <a:custGeom>
            <a:avLst/>
            <a:gdLst/>
            <a:ahLst/>
            <a:cxnLst/>
            <a:rect l="l" t="t" r="r" b="b"/>
            <a:pathLst>
              <a:path w="2030095" h="1963420">
                <a:moveTo>
                  <a:pt x="1702808" y="0"/>
                </a:moveTo>
                <a:lnTo>
                  <a:pt x="327158" y="0"/>
                </a:lnTo>
                <a:lnTo>
                  <a:pt x="278813" y="3547"/>
                </a:lnTo>
                <a:lnTo>
                  <a:pt x="232670" y="13851"/>
                </a:lnTo>
                <a:lnTo>
                  <a:pt x="189236" y="30407"/>
                </a:lnTo>
                <a:lnTo>
                  <a:pt x="149017" y="52707"/>
                </a:lnTo>
                <a:lnTo>
                  <a:pt x="112518" y="80246"/>
                </a:lnTo>
                <a:lnTo>
                  <a:pt x="80246" y="112518"/>
                </a:lnTo>
                <a:lnTo>
                  <a:pt x="52707" y="149017"/>
                </a:lnTo>
                <a:lnTo>
                  <a:pt x="30406" y="189237"/>
                </a:lnTo>
                <a:lnTo>
                  <a:pt x="13851" y="232671"/>
                </a:lnTo>
                <a:lnTo>
                  <a:pt x="3547" y="278814"/>
                </a:lnTo>
                <a:lnTo>
                  <a:pt x="0" y="327159"/>
                </a:lnTo>
                <a:lnTo>
                  <a:pt x="0" y="1635752"/>
                </a:lnTo>
                <a:lnTo>
                  <a:pt x="3547" y="1684097"/>
                </a:lnTo>
                <a:lnTo>
                  <a:pt x="13851" y="1730240"/>
                </a:lnTo>
                <a:lnTo>
                  <a:pt x="30406" y="1773674"/>
                </a:lnTo>
                <a:lnTo>
                  <a:pt x="52707" y="1813894"/>
                </a:lnTo>
                <a:lnTo>
                  <a:pt x="80246" y="1850393"/>
                </a:lnTo>
                <a:lnTo>
                  <a:pt x="112518" y="1882665"/>
                </a:lnTo>
                <a:lnTo>
                  <a:pt x="149017" y="1910204"/>
                </a:lnTo>
                <a:lnTo>
                  <a:pt x="189236" y="1932504"/>
                </a:lnTo>
                <a:lnTo>
                  <a:pt x="232670" y="1949060"/>
                </a:lnTo>
                <a:lnTo>
                  <a:pt x="278813" y="1959364"/>
                </a:lnTo>
                <a:lnTo>
                  <a:pt x="327158" y="1962912"/>
                </a:lnTo>
                <a:lnTo>
                  <a:pt x="1702808" y="1962912"/>
                </a:lnTo>
                <a:lnTo>
                  <a:pt x="1751153" y="1959364"/>
                </a:lnTo>
                <a:lnTo>
                  <a:pt x="1797296" y="1949060"/>
                </a:lnTo>
                <a:lnTo>
                  <a:pt x="1840730" y="1932504"/>
                </a:lnTo>
                <a:lnTo>
                  <a:pt x="1880950" y="1910204"/>
                </a:lnTo>
                <a:lnTo>
                  <a:pt x="1917449" y="1882665"/>
                </a:lnTo>
                <a:lnTo>
                  <a:pt x="1949721" y="1850393"/>
                </a:lnTo>
                <a:lnTo>
                  <a:pt x="1977260" y="1813894"/>
                </a:lnTo>
                <a:lnTo>
                  <a:pt x="1999560" y="1773674"/>
                </a:lnTo>
                <a:lnTo>
                  <a:pt x="2016116" y="1730240"/>
                </a:lnTo>
                <a:lnTo>
                  <a:pt x="2026420" y="1684097"/>
                </a:lnTo>
                <a:lnTo>
                  <a:pt x="2029968" y="1635752"/>
                </a:lnTo>
                <a:lnTo>
                  <a:pt x="2029968" y="327159"/>
                </a:lnTo>
                <a:lnTo>
                  <a:pt x="2026420" y="278814"/>
                </a:lnTo>
                <a:lnTo>
                  <a:pt x="2016116" y="232671"/>
                </a:lnTo>
                <a:lnTo>
                  <a:pt x="1999560" y="189237"/>
                </a:lnTo>
                <a:lnTo>
                  <a:pt x="1977260" y="149017"/>
                </a:lnTo>
                <a:lnTo>
                  <a:pt x="1949721" y="112518"/>
                </a:lnTo>
                <a:lnTo>
                  <a:pt x="1917449" y="80246"/>
                </a:lnTo>
                <a:lnTo>
                  <a:pt x="1880950" y="52707"/>
                </a:lnTo>
                <a:lnTo>
                  <a:pt x="1840730" y="30407"/>
                </a:lnTo>
                <a:lnTo>
                  <a:pt x="1797296" y="13851"/>
                </a:lnTo>
                <a:lnTo>
                  <a:pt x="1751153" y="3547"/>
                </a:lnTo>
                <a:lnTo>
                  <a:pt x="1702808" y="0"/>
                </a:lnTo>
                <a:close/>
              </a:path>
            </a:pathLst>
          </a:custGeom>
          <a:solidFill>
            <a:srgbClr val="DAE3F3"/>
          </a:solidFill>
        </p:spPr>
        <p:txBody>
          <a:bodyPr wrap="square" lIns="0" tIns="0" rIns="0" bIns="0" rtlCol="0"/>
          <a:lstStyle/>
          <a:p>
            <a:endParaRPr/>
          </a:p>
        </p:txBody>
      </p:sp>
      <p:grpSp>
        <p:nvGrpSpPr>
          <p:cNvPr id="27" name="object 41">
            <a:extLst>
              <a:ext uri="{FF2B5EF4-FFF2-40B4-BE49-F238E27FC236}">
                <a16:creationId xmlns:a16="http://schemas.microsoft.com/office/drawing/2014/main" id="{05B24837-49B0-CCB5-2418-803115DB03E5}"/>
              </a:ext>
            </a:extLst>
          </p:cNvPr>
          <p:cNvGrpSpPr/>
          <p:nvPr/>
        </p:nvGrpSpPr>
        <p:grpSpPr>
          <a:xfrm>
            <a:off x="9790176" y="1621536"/>
            <a:ext cx="1176655" cy="1183005"/>
            <a:chOff x="9790176" y="1621536"/>
            <a:chExt cx="1176655" cy="1183005"/>
          </a:xfrm>
        </p:grpSpPr>
        <p:pic>
          <p:nvPicPr>
            <p:cNvPr id="28" name="object 42">
              <a:extLst>
                <a:ext uri="{FF2B5EF4-FFF2-40B4-BE49-F238E27FC236}">
                  <a16:creationId xmlns:a16="http://schemas.microsoft.com/office/drawing/2014/main" id="{780C7FF7-A150-1125-0418-F8A1662DB5D2}"/>
                </a:ext>
              </a:extLst>
            </p:cNvPr>
            <p:cNvPicPr/>
            <p:nvPr/>
          </p:nvPicPr>
          <p:blipFill>
            <a:blip r:embed="rId11" cstate="print"/>
            <a:stretch>
              <a:fillRect/>
            </a:stretch>
          </p:blipFill>
          <p:spPr>
            <a:xfrm>
              <a:off x="9790176" y="1621536"/>
              <a:ext cx="1176527" cy="1182624"/>
            </a:xfrm>
            <a:prstGeom prst="rect">
              <a:avLst/>
            </a:prstGeom>
          </p:spPr>
        </p:pic>
        <p:pic>
          <p:nvPicPr>
            <p:cNvPr id="29" name="object 43">
              <a:extLst>
                <a:ext uri="{FF2B5EF4-FFF2-40B4-BE49-F238E27FC236}">
                  <a16:creationId xmlns:a16="http://schemas.microsoft.com/office/drawing/2014/main" id="{16D106B0-A56D-5A59-7D0D-A7216A96C1B8}"/>
                </a:ext>
              </a:extLst>
            </p:cNvPr>
            <p:cNvPicPr/>
            <p:nvPr/>
          </p:nvPicPr>
          <p:blipFill>
            <a:blip r:embed="rId12" cstate="print"/>
            <a:stretch>
              <a:fillRect/>
            </a:stretch>
          </p:blipFill>
          <p:spPr>
            <a:xfrm>
              <a:off x="9814429" y="1646303"/>
              <a:ext cx="1073828" cy="1079999"/>
            </a:xfrm>
            <a:prstGeom prst="rect">
              <a:avLst/>
            </a:prstGeom>
          </p:spPr>
        </p:pic>
      </p:grpSp>
      <p:sp>
        <p:nvSpPr>
          <p:cNvPr id="30" name="object 37">
            <a:extLst>
              <a:ext uri="{FF2B5EF4-FFF2-40B4-BE49-F238E27FC236}">
                <a16:creationId xmlns:a16="http://schemas.microsoft.com/office/drawing/2014/main" id="{599DE084-E5BC-6713-D4BA-EE1CDEB3958C}"/>
              </a:ext>
            </a:extLst>
          </p:cNvPr>
          <p:cNvSpPr txBox="1"/>
          <p:nvPr/>
        </p:nvSpPr>
        <p:spPr>
          <a:xfrm>
            <a:off x="9425291" y="2910332"/>
            <a:ext cx="1840230" cy="961802"/>
          </a:xfrm>
          <a:prstGeom prst="rect">
            <a:avLst/>
          </a:prstGeom>
        </p:spPr>
        <p:txBody>
          <a:bodyPr vert="horz" wrap="square" lIns="0" tIns="12700" rIns="0" bIns="0" rtlCol="0">
            <a:spAutoFit/>
          </a:bodyPr>
          <a:lstStyle/>
          <a:p>
            <a:pPr marL="36830" algn="ctr">
              <a:lnSpc>
                <a:spcPct val="100000"/>
              </a:lnSpc>
              <a:spcBef>
                <a:spcPts val="100"/>
              </a:spcBef>
            </a:pPr>
            <a:r>
              <a:rPr lang="en-US" sz="1200" b="1" dirty="0">
                <a:solidFill>
                  <a:srgbClr val="595959"/>
                </a:solidFill>
                <a:latin typeface="Malgun Gothic"/>
                <a:cs typeface="Malgun Gothic"/>
              </a:rPr>
              <a:t>Frozen Shoulder
</a:t>
            </a:r>
            <a:r>
              <a:rPr lang="en-US" sz="800" spc="-50" dirty="0">
                <a:solidFill>
                  <a:srgbClr val="595959"/>
                </a:solidFill>
                <a:latin typeface="Malgun Gothic"/>
                <a:cs typeface="Malgun Gothic"/>
              </a:rPr>
              <a:t>A disease in which the joint capsule that surrounds the joint becomes inflamed, causing the surrounding tissues to become harder and stiffer, reducing the range of motion
</a:t>
            </a:r>
            <a:endParaRPr sz="800" dirty="0">
              <a:latin typeface="Malgun Gothic"/>
              <a:cs typeface="Malgun Gothic"/>
            </a:endParaRPr>
          </a:p>
        </p:txBody>
      </p:sp>
      <p:sp>
        <p:nvSpPr>
          <p:cNvPr id="31" name="object 28">
            <a:extLst>
              <a:ext uri="{FF2B5EF4-FFF2-40B4-BE49-F238E27FC236}">
                <a16:creationId xmlns:a16="http://schemas.microsoft.com/office/drawing/2014/main" id="{ACED038E-AC5F-53F3-A927-47CF58CDCC52}"/>
              </a:ext>
            </a:extLst>
          </p:cNvPr>
          <p:cNvSpPr/>
          <p:nvPr/>
        </p:nvSpPr>
        <p:spPr>
          <a:xfrm>
            <a:off x="603504" y="4642275"/>
            <a:ext cx="2030095" cy="2011680"/>
          </a:xfrm>
          <a:custGeom>
            <a:avLst/>
            <a:gdLst/>
            <a:ahLst/>
            <a:cxnLst/>
            <a:rect l="l" t="t" r="r" b="b"/>
            <a:pathLst>
              <a:path w="2030095" h="2011679">
                <a:moveTo>
                  <a:pt x="1694681" y="0"/>
                </a:moveTo>
                <a:lnTo>
                  <a:pt x="335286" y="0"/>
                </a:lnTo>
                <a:lnTo>
                  <a:pt x="285740" y="3635"/>
                </a:lnTo>
                <a:lnTo>
                  <a:pt x="238451" y="14195"/>
                </a:lnTo>
                <a:lnTo>
                  <a:pt x="193938" y="31162"/>
                </a:lnTo>
                <a:lnTo>
                  <a:pt x="152719" y="54016"/>
                </a:lnTo>
                <a:lnTo>
                  <a:pt x="115313" y="82240"/>
                </a:lnTo>
                <a:lnTo>
                  <a:pt x="82240" y="115314"/>
                </a:lnTo>
                <a:lnTo>
                  <a:pt x="54016" y="152719"/>
                </a:lnTo>
                <a:lnTo>
                  <a:pt x="31162" y="193938"/>
                </a:lnTo>
                <a:lnTo>
                  <a:pt x="14195" y="238451"/>
                </a:lnTo>
                <a:lnTo>
                  <a:pt x="3635" y="285741"/>
                </a:lnTo>
                <a:lnTo>
                  <a:pt x="0" y="335287"/>
                </a:lnTo>
                <a:lnTo>
                  <a:pt x="0" y="1676393"/>
                </a:lnTo>
                <a:lnTo>
                  <a:pt x="3635" y="1725939"/>
                </a:lnTo>
                <a:lnTo>
                  <a:pt x="14195" y="1773228"/>
                </a:lnTo>
                <a:lnTo>
                  <a:pt x="31162" y="1817742"/>
                </a:lnTo>
                <a:lnTo>
                  <a:pt x="54016" y="1858960"/>
                </a:lnTo>
                <a:lnTo>
                  <a:pt x="82240" y="1896366"/>
                </a:lnTo>
                <a:lnTo>
                  <a:pt x="115313" y="1929440"/>
                </a:lnTo>
                <a:lnTo>
                  <a:pt x="152719" y="1957663"/>
                </a:lnTo>
                <a:lnTo>
                  <a:pt x="193938" y="1980517"/>
                </a:lnTo>
                <a:lnTo>
                  <a:pt x="238451" y="1997484"/>
                </a:lnTo>
                <a:lnTo>
                  <a:pt x="285740" y="2008045"/>
                </a:lnTo>
                <a:lnTo>
                  <a:pt x="335286" y="2011680"/>
                </a:lnTo>
                <a:lnTo>
                  <a:pt x="1694681" y="2011680"/>
                </a:lnTo>
                <a:lnTo>
                  <a:pt x="1744227" y="2008045"/>
                </a:lnTo>
                <a:lnTo>
                  <a:pt x="1791516" y="1997484"/>
                </a:lnTo>
                <a:lnTo>
                  <a:pt x="1836029" y="1980517"/>
                </a:lnTo>
                <a:lnTo>
                  <a:pt x="1877248" y="1957663"/>
                </a:lnTo>
                <a:lnTo>
                  <a:pt x="1914654" y="1929440"/>
                </a:lnTo>
                <a:lnTo>
                  <a:pt x="1947727" y="1896366"/>
                </a:lnTo>
                <a:lnTo>
                  <a:pt x="1975951" y="1858960"/>
                </a:lnTo>
                <a:lnTo>
                  <a:pt x="1998805" y="1817742"/>
                </a:lnTo>
                <a:lnTo>
                  <a:pt x="2015772" y="1773228"/>
                </a:lnTo>
                <a:lnTo>
                  <a:pt x="2026332" y="1725939"/>
                </a:lnTo>
                <a:lnTo>
                  <a:pt x="2029968" y="1676393"/>
                </a:lnTo>
                <a:lnTo>
                  <a:pt x="2029968" y="335287"/>
                </a:lnTo>
                <a:lnTo>
                  <a:pt x="2026332" y="285741"/>
                </a:lnTo>
                <a:lnTo>
                  <a:pt x="2015772" y="238451"/>
                </a:lnTo>
                <a:lnTo>
                  <a:pt x="1998805" y="193938"/>
                </a:lnTo>
                <a:lnTo>
                  <a:pt x="1975951" y="152719"/>
                </a:lnTo>
                <a:lnTo>
                  <a:pt x="1947727" y="115314"/>
                </a:lnTo>
                <a:lnTo>
                  <a:pt x="1914654" y="82240"/>
                </a:lnTo>
                <a:lnTo>
                  <a:pt x="1877248" y="54016"/>
                </a:lnTo>
                <a:lnTo>
                  <a:pt x="1836029" y="31162"/>
                </a:lnTo>
                <a:lnTo>
                  <a:pt x="1791516" y="14195"/>
                </a:lnTo>
                <a:lnTo>
                  <a:pt x="1744227" y="3635"/>
                </a:lnTo>
                <a:lnTo>
                  <a:pt x="1694681" y="0"/>
                </a:lnTo>
                <a:close/>
              </a:path>
            </a:pathLst>
          </a:custGeom>
          <a:solidFill>
            <a:srgbClr val="DAE3F3"/>
          </a:solidFill>
        </p:spPr>
        <p:txBody>
          <a:bodyPr wrap="square" lIns="0" tIns="0" rIns="0" bIns="0" rtlCol="0"/>
          <a:lstStyle/>
          <a:p>
            <a:endParaRPr/>
          </a:p>
        </p:txBody>
      </p:sp>
      <p:grpSp>
        <p:nvGrpSpPr>
          <p:cNvPr id="32" name="object 52">
            <a:extLst>
              <a:ext uri="{FF2B5EF4-FFF2-40B4-BE49-F238E27FC236}">
                <a16:creationId xmlns:a16="http://schemas.microsoft.com/office/drawing/2014/main" id="{20687FA8-365B-DBD0-B366-1B335ED5494E}"/>
              </a:ext>
            </a:extLst>
          </p:cNvPr>
          <p:cNvGrpSpPr/>
          <p:nvPr/>
        </p:nvGrpSpPr>
        <p:grpSpPr>
          <a:xfrm>
            <a:off x="1039367" y="4273296"/>
            <a:ext cx="1213485" cy="1183005"/>
            <a:chOff x="1039367" y="4273296"/>
            <a:chExt cx="1213485" cy="1183005"/>
          </a:xfrm>
        </p:grpSpPr>
        <p:pic>
          <p:nvPicPr>
            <p:cNvPr id="33" name="object 53">
              <a:extLst>
                <a:ext uri="{FF2B5EF4-FFF2-40B4-BE49-F238E27FC236}">
                  <a16:creationId xmlns:a16="http://schemas.microsoft.com/office/drawing/2014/main" id="{1622C8A2-19E3-9941-C0D9-54D6453A9D20}"/>
                </a:ext>
              </a:extLst>
            </p:cNvPr>
            <p:cNvPicPr/>
            <p:nvPr/>
          </p:nvPicPr>
          <p:blipFill>
            <a:blip r:embed="rId13" cstate="print"/>
            <a:stretch>
              <a:fillRect/>
            </a:stretch>
          </p:blipFill>
          <p:spPr>
            <a:xfrm>
              <a:off x="1039367" y="4273296"/>
              <a:ext cx="1213104" cy="1182624"/>
            </a:xfrm>
            <a:prstGeom prst="rect">
              <a:avLst/>
            </a:prstGeom>
          </p:spPr>
        </p:pic>
        <p:pic>
          <p:nvPicPr>
            <p:cNvPr id="34" name="object 54">
              <a:extLst>
                <a:ext uri="{FF2B5EF4-FFF2-40B4-BE49-F238E27FC236}">
                  <a16:creationId xmlns:a16="http://schemas.microsoft.com/office/drawing/2014/main" id="{9F242EE0-66E5-8ADF-595A-D4938250582B}"/>
                </a:ext>
              </a:extLst>
            </p:cNvPr>
            <p:cNvPicPr/>
            <p:nvPr/>
          </p:nvPicPr>
          <p:blipFill>
            <a:blip r:embed="rId14" cstate="print"/>
            <a:stretch>
              <a:fillRect/>
            </a:stretch>
          </p:blipFill>
          <p:spPr>
            <a:xfrm>
              <a:off x="1063751" y="4297675"/>
              <a:ext cx="1109471" cy="1079999"/>
            </a:xfrm>
            <a:prstGeom prst="rect">
              <a:avLst/>
            </a:prstGeom>
          </p:spPr>
        </p:pic>
      </p:grpSp>
      <p:sp>
        <p:nvSpPr>
          <p:cNvPr id="35" name="object 33">
            <a:extLst>
              <a:ext uri="{FF2B5EF4-FFF2-40B4-BE49-F238E27FC236}">
                <a16:creationId xmlns:a16="http://schemas.microsoft.com/office/drawing/2014/main" id="{F9E6E425-8F69-B1E3-E57C-AB73064C3760}"/>
              </a:ext>
            </a:extLst>
          </p:cNvPr>
          <p:cNvSpPr txBox="1"/>
          <p:nvPr/>
        </p:nvSpPr>
        <p:spPr>
          <a:xfrm>
            <a:off x="445624" y="5367514"/>
            <a:ext cx="2231906" cy="1343958"/>
          </a:xfrm>
          <a:prstGeom prst="rect">
            <a:avLst/>
          </a:prstGeom>
        </p:spPr>
        <p:txBody>
          <a:bodyPr vert="horz" wrap="square" lIns="0" tIns="12700" rIns="0" bIns="0" rtlCol="0">
            <a:spAutoFit/>
          </a:bodyPr>
          <a:lstStyle/>
          <a:p>
            <a:pPr marL="299720">
              <a:lnSpc>
                <a:spcPct val="100000"/>
              </a:lnSpc>
              <a:spcBef>
                <a:spcPts val="100"/>
              </a:spcBef>
            </a:pPr>
            <a:r>
              <a:rPr lang="en-US" sz="1200" b="1" spc="-5" dirty="0">
                <a:solidFill>
                  <a:srgbClr val="595959"/>
                </a:solidFill>
                <a:latin typeface="Malgun Gothic"/>
                <a:cs typeface="Malgun Gothic"/>
              </a:rPr>
              <a:t>Disc &amp; Back Pain
</a:t>
            </a:r>
            <a:r>
              <a:rPr lang="en-US" sz="800" spc="-50" dirty="0">
                <a:solidFill>
                  <a:srgbClr val="595959"/>
                </a:solidFill>
                <a:latin typeface="Malgun Gothic"/>
                <a:cs typeface="Malgun Gothic"/>
              </a:rPr>
              <a:t>Back pain is caused by momentary strain on the lower back, but it can also affect the structure of the spine &amp; inflammation,
When there is a problem with the intervertebral discs or the muscles that support the spine, it manifests itself as ruptured abdominal aorta, urolithiasis, internal diseases, and gynecological diseases.
</a:t>
            </a:r>
            <a:endParaRPr sz="800" dirty="0">
              <a:latin typeface="Malgun Gothic"/>
              <a:cs typeface="Malgun Gothic"/>
            </a:endParaRPr>
          </a:p>
        </p:txBody>
      </p:sp>
      <p:sp>
        <p:nvSpPr>
          <p:cNvPr id="36" name="object 8">
            <a:extLst>
              <a:ext uri="{FF2B5EF4-FFF2-40B4-BE49-F238E27FC236}">
                <a16:creationId xmlns:a16="http://schemas.microsoft.com/office/drawing/2014/main" id="{5237E712-863F-7DE0-67CB-4BEB9E30198B}"/>
              </a:ext>
            </a:extLst>
          </p:cNvPr>
          <p:cNvSpPr/>
          <p:nvPr/>
        </p:nvSpPr>
        <p:spPr>
          <a:xfrm>
            <a:off x="2786717" y="4642275"/>
            <a:ext cx="2030095" cy="2011680"/>
          </a:xfrm>
          <a:custGeom>
            <a:avLst/>
            <a:gdLst/>
            <a:ahLst/>
            <a:cxnLst/>
            <a:rect l="l" t="t" r="r" b="b"/>
            <a:pathLst>
              <a:path w="2030095" h="2011679">
                <a:moveTo>
                  <a:pt x="1694681" y="0"/>
                </a:moveTo>
                <a:lnTo>
                  <a:pt x="335286" y="0"/>
                </a:lnTo>
                <a:lnTo>
                  <a:pt x="285740" y="3635"/>
                </a:lnTo>
                <a:lnTo>
                  <a:pt x="238451" y="14195"/>
                </a:lnTo>
                <a:lnTo>
                  <a:pt x="193938" y="31162"/>
                </a:lnTo>
                <a:lnTo>
                  <a:pt x="152719" y="54016"/>
                </a:lnTo>
                <a:lnTo>
                  <a:pt x="115313" y="82240"/>
                </a:lnTo>
                <a:lnTo>
                  <a:pt x="82240" y="115314"/>
                </a:lnTo>
                <a:lnTo>
                  <a:pt x="54016" y="152719"/>
                </a:lnTo>
                <a:lnTo>
                  <a:pt x="31162" y="193938"/>
                </a:lnTo>
                <a:lnTo>
                  <a:pt x="14195" y="238451"/>
                </a:lnTo>
                <a:lnTo>
                  <a:pt x="3635" y="285741"/>
                </a:lnTo>
                <a:lnTo>
                  <a:pt x="0" y="335287"/>
                </a:lnTo>
                <a:lnTo>
                  <a:pt x="0" y="1676393"/>
                </a:lnTo>
                <a:lnTo>
                  <a:pt x="3635" y="1725939"/>
                </a:lnTo>
                <a:lnTo>
                  <a:pt x="14195" y="1773228"/>
                </a:lnTo>
                <a:lnTo>
                  <a:pt x="31162" y="1817742"/>
                </a:lnTo>
                <a:lnTo>
                  <a:pt x="54016" y="1858960"/>
                </a:lnTo>
                <a:lnTo>
                  <a:pt x="82240" y="1896366"/>
                </a:lnTo>
                <a:lnTo>
                  <a:pt x="115313" y="1929440"/>
                </a:lnTo>
                <a:lnTo>
                  <a:pt x="152719" y="1957663"/>
                </a:lnTo>
                <a:lnTo>
                  <a:pt x="193938" y="1980517"/>
                </a:lnTo>
                <a:lnTo>
                  <a:pt x="238451" y="1997484"/>
                </a:lnTo>
                <a:lnTo>
                  <a:pt x="285740" y="2008045"/>
                </a:lnTo>
                <a:lnTo>
                  <a:pt x="335286" y="2011680"/>
                </a:lnTo>
                <a:lnTo>
                  <a:pt x="1694681" y="2011680"/>
                </a:lnTo>
                <a:lnTo>
                  <a:pt x="1744227" y="2008045"/>
                </a:lnTo>
                <a:lnTo>
                  <a:pt x="1791516" y="1997484"/>
                </a:lnTo>
                <a:lnTo>
                  <a:pt x="1836029" y="1980517"/>
                </a:lnTo>
                <a:lnTo>
                  <a:pt x="1877248" y="1957663"/>
                </a:lnTo>
                <a:lnTo>
                  <a:pt x="1914654" y="1929440"/>
                </a:lnTo>
                <a:lnTo>
                  <a:pt x="1947727" y="1896366"/>
                </a:lnTo>
                <a:lnTo>
                  <a:pt x="1975951" y="1858960"/>
                </a:lnTo>
                <a:lnTo>
                  <a:pt x="1998805" y="1817742"/>
                </a:lnTo>
                <a:lnTo>
                  <a:pt x="2015772" y="1773228"/>
                </a:lnTo>
                <a:lnTo>
                  <a:pt x="2026332" y="1725939"/>
                </a:lnTo>
                <a:lnTo>
                  <a:pt x="2029967" y="1676393"/>
                </a:lnTo>
                <a:lnTo>
                  <a:pt x="2029967" y="335287"/>
                </a:lnTo>
                <a:lnTo>
                  <a:pt x="2026332" y="285741"/>
                </a:lnTo>
                <a:lnTo>
                  <a:pt x="2015772" y="238451"/>
                </a:lnTo>
                <a:lnTo>
                  <a:pt x="1998805" y="193938"/>
                </a:lnTo>
                <a:lnTo>
                  <a:pt x="1975951" y="152719"/>
                </a:lnTo>
                <a:lnTo>
                  <a:pt x="1947727" y="115314"/>
                </a:lnTo>
                <a:lnTo>
                  <a:pt x="1914654" y="82240"/>
                </a:lnTo>
                <a:lnTo>
                  <a:pt x="1877248" y="54016"/>
                </a:lnTo>
                <a:lnTo>
                  <a:pt x="1836029" y="31162"/>
                </a:lnTo>
                <a:lnTo>
                  <a:pt x="1791516" y="14195"/>
                </a:lnTo>
                <a:lnTo>
                  <a:pt x="1744227" y="3635"/>
                </a:lnTo>
                <a:lnTo>
                  <a:pt x="1694681" y="0"/>
                </a:lnTo>
                <a:close/>
              </a:path>
            </a:pathLst>
          </a:custGeom>
          <a:solidFill>
            <a:srgbClr val="DAE3F3"/>
          </a:solidFill>
        </p:spPr>
        <p:txBody>
          <a:bodyPr wrap="square" lIns="0" tIns="0" rIns="0" bIns="0" rtlCol="0"/>
          <a:lstStyle/>
          <a:p>
            <a:endParaRPr/>
          </a:p>
        </p:txBody>
      </p:sp>
      <p:pic>
        <p:nvPicPr>
          <p:cNvPr id="37" name="object 10">
            <a:extLst>
              <a:ext uri="{FF2B5EF4-FFF2-40B4-BE49-F238E27FC236}">
                <a16:creationId xmlns:a16="http://schemas.microsoft.com/office/drawing/2014/main" id="{9006CA38-398F-E5B7-80E7-1FD9FE3D812F}"/>
              </a:ext>
            </a:extLst>
          </p:cNvPr>
          <p:cNvPicPr/>
          <p:nvPr/>
        </p:nvPicPr>
        <p:blipFill>
          <a:blip r:embed="rId15" cstate="print"/>
          <a:stretch>
            <a:fillRect/>
          </a:stretch>
        </p:blipFill>
        <p:spPr>
          <a:xfrm>
            <a:off x="3246965" y="4297675"/>
            <a:ext cx="1109471" cy="1079999"/>
          </a:xfrm>
          <a:prstGeom prst="rect">
            <a:avLst/>
          </a:prstGeom>
        </p:spPr>
      </p:pic>
      <p:sp>
        <p:nvSpPr>
          <p:cNvPr id="38" name="object 55">
            <a:extLst>
              <a:ext uri="{FF2B5EF4-FFF2-40B4-BE49-F238E27FC236}">
                <a16:creationId xmlns:a16="http://schemas.microsoft.com/office/drawing/2014/main" id="{A27374C8-EC04-0824-60B7-A3E9EF99B94B}"/>
              </a:ext>
            </a:extLst>
          </p:cNvPr>
          <p:cNvSpPr txBox="1"/>
          <p:nvPr/>
        </p:nvSpPr>
        <p:spPr>
          <a:xfrm>
            <a:off x="2677072" y="5455920"/>
            <a:ext cx="2060479" cy="1159292"/>
          </a:xfrm>
          <a:prstGeom prst="rect">
            <a:avLst/>
          </a:prstGeom>
        </p:spPr>
        <p:txBody>
          <a:bodyPr vert="horz" wrap="square" lIns="0" tIns="12700" rIns="0" bIns="0" rtlCol="0">
            <a:spAutoFit/>
          </a:bodyPr>
          <a:lstStyle/>
          <a:p>
            <a:pPr marL="362585" algn="ctr">
              <a:lnSpc>
                <a:spcPct val="100000"/>
              </a:lnSpc>
              <a:spcBef>
                <a:spcPts val="100"/>
              </a:spcBef>
            </a:pPr>
            <a:r>
              <a:rPr lang="en-US" sz="1200" b="1" dirty="0">
                <a:solidFill>
                  <a:srgbClr val="595959"/>
                </a:solidFill>
                <a:latin typeface="Malgun Gothic"/>
                <a:cs typeface="Malgun Gothic"/>
              </a:rPr>
              <a:t>Leg Nerve Entrapment Syndrome
</a:t>
            </a:r>
            <a:r>
              <a:rPr lang="en-US" sz="800" spc="-50" dirty="0">
                <a:solidFill>
                  <a:srgbClr val="595959"/>
                </a:solidFill>
                <a:latin typeface="Malgun Gothic"/>
                <a:cs typeface="Malgun Gothic"/>
              </a:rPr>
              <a:t>Tingling pain appears in the thighs, knees and legs. Burning sensation in the knees and calves when standing for a long time, walking, going up and down stairs
symptoms intensify.
</a:t>
            </a:r>
            <a:endParaRPr sz="800" dirty="0">
              <a:latin typeface="Malgun Gothic"/>
              <a:cs typeface="Malgun Gothic"/>
            </a:endParaRPr>
          </a:p>
        </p:txBody>
      </p:sp>
      <p:sp>
        <p:nvSpPr>
          <p:cNvPr id="39" name="object 12">
            <a:extLst>
              <a:ext uri="{FF2B5EF4-FFF2-40B4-BE49-F238E27FC236}">
                <a16:creationId xmlns:a16="http://schemas.microsoft.com/office/drawing/2014/main" id="{F140F7C8-ECE8-18F8-DE54-366D7D8E89FE}"/>
              </a:ext>
            </a:extLst>
          </p:cNvPr>
          <p:cNvSpPr/>
          <p:nvPr/>
        </p:nvSpPr>
        <p:spPr>
          <a:xfrm>
            <a:off x="4969931" y="4642275"/>
            <a:ext cx="2030095" cy="2011680"/>
          </a:xfrm>
          <a:custGeom>
            <a:avLst/>
            <a:gdLst/>
            <a:ahLst/>
            <a:cxnLst/>
            <a:rect l="l" t="t" r="r" b="b"/>
            <a:pathLst>
              <a:path w="2030095" h="2011679">
                <a:moveTo>
                  <a:pt x="1694681" y="0"/>
                </a:moveTo>
                <a:lnTo>
                  <a:pt x="335287" y="0"/>
                </a:lnTo>
                <a:lnTo>
                  <a:pt x="285741" y="3635"/>
                </a:lnTo>
                <a:lnTo>
                  <a:pt x="238451" y="14195"/>
                </a:lnTo>
                <a:lnTo>
                  <a:pt x="193938" y="31162"/>
                </a:lnTo>
                <a:lnTo>
                  <a:pt x="152719" y="54016"/>
                </a:lnTo>
                <a:lnTo>
                  <a:pt x="115314" y="82240"/>
                </a:lnTo>
                <a:lnTo>
                  <a:pt x="82240" y="115314"/>
                </a:lnTo>
                <a:lnTo>
                  <a:pt x="54016" y="152719"/>
                </a:lnTo>
                <a:lnTo>
                  <a:pt x="31162" y="193938"/>
                </a:lnTo>
                <a:lnTo>
                  <a:pt x="14195" y="238451"/>
                </a:lnTo>
                <a:lnTo>
                  <a:pt x="3635" y="285741"/>
                </a:lnTo>
                <a:lnTo>
                  <a:pt x="0" y="335287"/>
                </a:lnTo>
                <a:lnTo>
                  <a:pt x="0" y="1676393"/>
                </a:lnTo>
                <a:lnTo>
                  <a:pt x="3635" y="1725939"/>
                </a:lnTo>
                <a:lnTo>
                  <a:pt x="14195" y="1773228"/>
                </a:lnTo>
                <a:lnTo>
                  <a:pt x="31162" y="1817742"/>
                </a:lnTo>
                <a:lnTo>
                  <a:pt x="54016" y="1858960"/>
                </a:lnTo>
                <a:lnTo>
                  <a:pt x="82240" y="1896366"/>
                </a:lnTo>
                <a:lnTo>
                  <a:pt x="115314" y="1929440"/>
                </a:lnTo>
                <a:lnTo>
                  <a:pt x="152719" y="1957663"/>
                </a:lnTo>
                <a:lnTo>
                  <a:pt x="193938" y="1980517"/>
                </a:lnTo>
                <a:lnTo>
                  <a:pt x="238451" y="1997484"/>
                </a:lnTo>
                <a:lnTo>
                  <a:pt x="285741" y="2008045"/>
                </a:lnTo>
                <a:lnTo>
                  <a:pt x="335287" y="2011680"/>
                </a:lnTo>
                <a:lnTo>
                  <a:pt x="1694681" y="2011680"/>
                </a:lnTo>
                <a:lnTo>
                  <a:pt x="1744227" y="2008045"/>
                </a:lnTo>
                <a:lnTo>
                  <a:pt x="1791516" y="1997484"/>
                </a:lnTo>
                <a:lnTo>
                  <a:pt x="1836029" y="1980517"/>
                </a:lnTo>
                <a:lnTo>
                  <a:pt x="1877248" y="1957663"/>
                </a:lnTo>
                <a:lnTo>
                  <a:pt x="1914654" y="1929440"/>
                </a:lnTo>
                <a:lnTo>
                  <a:pt x="1947727" y="1896366"/>
                </a:lnTo>
                <a:lnTo>
                  <a:pt x="1975951" y="1858960"/>
                </a:lnTo>
                <a:lnTo>
                  <a:pt x="1998805" y="1817742"/>
                </a:lnTo>
                <a:lnTo>
                  <a:pt x="2015772" y="1773228"/>
                </a:lnTo>
                <a:lnTo>
                  <a:pt x="2026332" y="1725939"/>
                </a:lnTo>
                <a:lnTo>
                  <a:pt x="2029967" y="1676393"/>
                </a:lnTo>
                <a:lnTo>
                  <a:pt x="2029967" y="335287"/>
                </a:lnTo>
                <a:lnTo>
                  <a:pt x="2026332" y="285741"/>
                </a:lnTo>
                <a:lnTo>
                  <a:pt x="2015772" y="238451"/>
                </a:lnTo>
                <a:lnTo>
                  <a:pt x="1998805" y="193938"/>
                </a:lnTo>
                <a:lnTo>
                  <a:pt x="1975951" y="152719"/>
                </a:lnTo>
                <a:lnTo>
                  <a:pt x="1947727" y="115314"/>
                </a:lnTo>
                <a:lnTo>
                  <a:pt x="1914654" y="82240"/>
                </a:lnTo>
                <a:lnTo>
                  <a:pt x="1877248" y="54016"/>
                </a:lnTo>
                <a:lnTo>
                  <a:pt x="1836029" y="31162"/>
                </a:lnTo>
                <a:lnTo>
                  <a:pt x="1791516" y="14195"/>
                </a:lnTo>
                <a:lnTo>
                  <a:pt x="1744227" y="3635"/>
                </a:lnTo>
                <a:lnTo>
                  <a:pt x="1694681" y="0"/>
                </a:lnTo>
                <a:close/>
              </a:path>
            </a:pathLst>
          </a:custGeom>
          <a:solidFill>
            <a:srgbClr val="DAE3F3"/>
          </a:solidFill>
        </p:spPr>
        <p:txBody>
          <a:bodyPr wrap="square" lIns="0" tIns="0" rIns="0" bIns="0" rtlCol="0"/>
          <a:lstStyle/>
          <a:p>
            <a:endParaRPr/>
          </a:p>
        </p:txBody>
      </p:sp>
      <p:sp>
        <p:nvSpPr>
          <p:cNvPr id="40" name="object 14">
            <a:extLst>
              <a:ext uri="{FF2B5EF4-FFF2-40B4-BE49-F238E27FC236}">
                <a16:creationId xmlns:a16="http://schemas.microsoft.com/office/drawing/2014/main" id="{70F640EA-9222-C570-08CB-9D553309943C}"/>
              </a:ext>
            </a:extLst>
          </p:cNvPr>
          <p:cNvSpPr/>
          <p:nvPr/>
        </p:nvSpPr>
        <p:spPr>
          <a:xfrm>
            <a:off x="5447047" y="4297675"/>
            <a:ext cx="1076325" cy="1080135"/>
          </a:xfrm>
          <a:custGeom>
            <a:avLst/>
            <a:gdLst/>
            <a:ahLst/>
            <a:cxnLst/>
            <a:rect l="l" t="t" r="r" b="b"/>
            <a:pathLst>
              <a:path w="1076325" h="1080135">
                <a:moveTo>
                  <a:pt x="537867" y="0"/>
                </a:moveTo>
                <a:lnTo>
                  <a:pt x="488911" y="2206"/>
                </a:lnTo>
                <a:lnTo>
                  <a:pt x="441185" y="8700"/>
                </a:lnTo>
                <a:lnTo>
                  <a:pt x="394881" y="19289"/>
                </a:lnTo>
                <a:lnTo>
                  <a:pt x="350188" y="33783"/>
                </a:lnTo>
                <a:lnTo>
                  <a:pt x="307296" y="51992"/>
                </a:lnTo>
                <a:lnTo>
                  <a:pt x="266395" y="73725"/>
                </a:lnTo>
                <a:lnTo>
                  <a:pt x="227675" y="98792"/>
                </a:lnTo>
                <a:lnTo>
                  <a:pt x="191326" y="127001"/>
                </a:lnTo>
                <a:lnTo>
                  <a:pt x="157538" y="158162"/>
                </a:lnTo>
                <a:lnTo>
                  <a:pt x="126499" y="192084"/>
                </a:lnTo>
                <a:lnTo>
                  <a:pt x="98402" y="228578"/>
                </a:lnTo>
                <a:lnTo>
                  <a:pt x="73434" y="267451"/>
                </a:lnTo>
                <a:lnTo>
                  <a:pt x="51787" y="308514"/>
                </a:lnTo>
                <a:lnTo>
                  <a:pt x="33650" y="351576"/>
                </a:lnTo>
                <a:lnTo>
                  <a:pt x="19213" y="396446"/>
                </a:lnTo>
                <a:lnTo>
                  <a:pt x="8665" y="442934"/>
                </a:lnTo>
                <a:lnTo>
                  <a:pt x="2198" y="490849"/>
                </a:lnTo>
                <a:lnTo>
                  <a:pt x="0" y="540000"/>
                </a:lnTo>
                <a:lnTo>
                  <a:pt x="2198" y="589151"/>
                </a:lnTo>
                <a:lnTo>
                  <a:pt x="8665" y="637065"/>
                </a:lnTo>
                <a:lnTo>
                  <a:pt x="19213" y="683553"/>
                </a:lnTo>
                <a:lnTo>
                  <a:pt x="33650" y="728423"/>
                </a:lnTo>
                <a:lnTo>
                  <a:pt x="51787" y="771485"/>
                </a:lnTo>
                <a:lnTo>
                  <a:pt x="73434" y="812548"/>
                </a:lnTo>
                <a:lnTo>
                  <a:pt x="98402" y="851422"/>
                </a:lnTo>
                <a:lnTo>
                  <a:pt x="126499" y="887915"/>
                </a:lnTo>
                <a:lnTo>
                  <a:pt x="157538" y="921838"/>
                </a:lnTo>
                <a:lnTo>
                  <a:pt x="191326" y="952999"/>
                </a:lnTo>
                <a:lnTo>
                  <a:pt x="227675" y="981208"/>
                </a:lnTo>
                <a:lnTo>
                  <a:pt x="266395" y="1006274"/>
                </a:lnTo>
                <a:lnTo>
                  <a:pt x="307296" y="1028007"/>
                </a:lnTo>
                <a:lnTo>
                  <a:pt x="350188" y="1046216"/>
                </a:lnTo>
                <a:lnTo>
                  <a:pt x="394881" y="1060711"/>
                </a:lnTo>
                <a:lnTo>
                  <a:pt x="441185" y="1071300"/>
                </a:lnTo>
                <a:lnTo>
                  <a:pt x="488911" y="1077793"/>
                </a:lnTo>
                <a:lnTo>
                  <a:pt x="537867" y="1080000"/>
                </a:lnTo>
                <a:lnTo>
                  <a:pt x="586824" y="1077793"/>
                </a:lnTo>
                <a:lnTo>
                  <a:pt x="634550" y="1071300"/>
                </a:lnTo>
                <a:lnTo>
                  <a:pt x="680854" y="1060711"/>
                </a:lnTo>
                <a:lnTo>
                  <a:pt x="725547" y="1046216"/>
                </a:lnTo>
                <a:lnTo>
                  <a:pt x="768439" y="1028007"/>
                </a:lnTo>
                <a:lnTo>
                  <a:pt x="809340" y="1006274"/>
                </a:lnTo>
                <a:lnTo>
                  <a:pt x="848060" y="981208"/>
                </a:lnTo>
                <a:lnTo>
                  <a:pt x="884409" y="952999"/>
                </a:lnTo>
                <a:lnTo>
                  <a:pt x="918198" y="921838"/>
                </a:lnTo>
                <a:lnTo>
                  <a:pt x="949236" y="887915"/>
                </a:lnTo>
                <a:lnTo>
                  <a:pt x="977333" y="851422"/>
                </a:lnTo>
                <a:lnTo>
                  <a:pt x="1002301" y="812548"/>
                </a:lnTo>
                <a:lnTo>
                  <a:pt x="1023948" y="771485"/>
                </a:lnTo>
                <a:lnTo>
                  <a:pt x="1042085" y="728423"/>
                </a:lnTo>
                <a:lnTo>
                  <a:pt x="1056522" y="683553"/>
                </a:lnTo>
                <a:lnTo>
                  <a:pt x="1067069" y="637065"/>
                </a:lnTo>
                <a:lnTo>
                  <a:pt x="1073537" y="589151"/>
                </a:lnTo>
                <a:lnTo>
                  <a:pt x="1075735" y="540000"/>
                </a:lnTo>
                <a:lnTo>
                  <a:pt x="1073537" y="490849"/>
                </a:lnTo>
                <a:lnTo>
                  <a:pt x="1067069" y="442934"/>
                </a:lnTo>
                <a:lnTo>
                  <a:pt x="1056522" y="396446"/>
                </a:lnTo>
                <a:lnTo>
                  <a:pt x="1042085" y="351576"/>
                </a:lnTo>
                <a:lnTo>
                  <a:pt x="1023948" y="308514"/>
                </a:lnTo>
                <a:lnTo>
                  <a:pt x="1002301" y="267451"/>
                </a:lnTo>
                <a:lnTo>
                  <a:pt x="977333" y="228578"/>
                </a:lnTo>
                <a:lnTo>
                  <a:pt x="949236" y="192084"/>
                </a:lnTo>
                <a:lnTo>
                  <a:pt x="918198" y="158162"/>
                </a:lnTo>
                <a:lnTo>
                  <a:pt x="884409" y="127001"/>
                </a:lnTo>
                <a:lnTo>
                  <a:pt x="848060" y="98792"/>
                </a:lnTo>
                <a:lnTo>
                  <a:pt x="809340" y="73725"/>
                </a:lnTo>
                <a:lnTo>
                  <a:pt x="768439" y="51992"/>
                </a:lnTo>
                <a:lnTo>
                  <a:pt x="725547" y="33783"/>
                </a:lnTo>
                <a:lnTo>
                  <a:pt x="680854" y="19289"/>
                </a:lnTo>
                <a:lnTo>
                  <a:pt x="634550" y="8700"/>
                </a:lnTo>
                <a:lnTo>
                  <a:pt x="586824" y="2206"/>
                </a:lnTo>
                <a:lnTo>
                  <a:pt x="537867" y="0"/>
                </a:lnTo>
                <a:close/>
              </a:path>
            </a:pathLst>
          </a:custGeom>
          <a:solidFill>
            <a:srgbClr val="FFFFFF"/>
          </a:solidFill>
        </p:spPr>
        <p:txBody>
          <a:bodyPr wrap="square" lIns="0" tIns="0" rIns="0" bIns="0" rtlCol="0"/>
          <a:lstStyle/>
          <a:p>
            <a:endParaRPr/>
          </a:p>
        </p:txBody>
      </p:sp>
      <p:pic>
        <p:nvPicPr>
          <p:cNvPr id="41" name="object 15">
            <a:extLst>
              <a:ext uri="{FF2B5EF4-FFF2-40B4-BE49-F238E27FC236}">
                <a16:creationId xmlns:a16="http://schemas.microsoft.com/office/drawing/2014/main" id="{7AFE721E-754E-F966-4495-ACFD84CDF8E6}"/>
              </a:ext>
            </a:extLst>
          </p:cNvPr>
          <p:cNvPicPr/>
          <p:nvPr/>
        </p:nvPicPr>
        <p:blipFill>
          <a:blip r:embed="rId16" cstate="print"/>
          <a:stretch>
            <a:fillRect/>
          </a:stretch>
        </p:blipFill>
        <p:spPr>
          <a:xfrm>
            <a:off x="5623788" y="4432710"/>
            <a:ext cx="820790" cy="824036"/>
          </a:xfrm>
          <a:prstGeom prst="rect">
            <a:avLst/>
          </a:prstGeom>
        </p:spPr>
      </p:pic>
      <p:sp>
        <p:nvSpPr>
          <p:cNvPr id="42" name="object 56">
            <a:extLst>
              <a:ext uri="{FF2B5EF4-FFF2-40B4-BE49-F238E27FC236}">
                <a16:creationId xmlns:a16="http://schemas.microsoft.com/office/drawing/2014/main" id="{39476585-9A08-A76A-2B90-FD6E3AEC96F8}"/>
              </a:ext>
            </a:extLst>
          </p:cNvPr>
          <p:cNvSpPr txBox="1"/>
          <p:nvPr/>
        </p:nvSpPr>
        <p:spPr>
          <a:xfrm>
            <a:off x="4867798" y="5384655"/>
            <a:ext cx="2067770" cy="1159292"/>
          </a:xfrm>
          <a:prstGeom prst="rect">
            <a:avLst/>
          </a:prstGeom>
        </p:spPr>
        <p:txBody>
          <a:bodyPr vert="horz" wrap="square" lIns="0" tIns="12700" rIns="0" bIns="0" rtlCol="0">
            <a:spAutoFit/>
          </a:bodyPr>
          <a:lstStyle/>
          <a:p>
            <a:pPr marL="314960" algn="ctr">
              <a:lnSpc>
                <a:spcPct val="100000"/>
              </a:lnSpc>
              <a:spcBef>
                <a:spcPts val="100"/>
              </a:spcBef>
            </a:pPr>
            <a:r>
              <a:rPr lang="en-US" sz="1200" b="1" dirty="0">
                <a:solidFill>
                  <a:srgbClr val="595959"/>
                </a:solidFill>
                <a:latin typeface="Malgun Gothic"/>
                <a:cs typeface="Malgun Gothic"/>
              </a:rPr>
              <a:t>Saphenous Capture Syndrome
</a:t>
            </a:r>
            <a:r>
              <a:rPr lang="en-US" sz="800" spc="-50" dirty="0">
                <a:solidFill>
                  <a:srgbClr val="595959"/>
                </a:solidFill>
                <a:latin typeface="Malgun Gothic"/>
                <a:cs typeface="Malgun Gothic"/>
              </a:rPr>
              <a:t>Numbness in the instep, calves, etc.  Feet doesn’t function well and hard to lift toes.
Tenderness may occur on the back of the foot and calf. Sensation in the instep and calf side is difficult or weird.
</a:t>
            </a:r>
            <a:endParaRPr sz="800" dirty="0">
              <a:latin typeface="Malgun Gothic"/>
              <a:cs typeface="Malgun Gothic"/>
            </a:endParaRPr>
          </a:p>
        </p:txBody>
      </p:sp>
      <p:sp>
        <p:nvSpPr>
          <p:cNvPr id="43" name="object 17">
            <a:extLst>
              <a:ext uri="{FF2B5EF4-FFF2-40B4-BE49-F238E27FC236}">
                <a16:creationId xmlns:a16="http://schemas.microsoft.com/office/drawing/2014/main" id="{507AF73D-9EAD-4C23-5405-7B5BFBA53ADF}"/>
              </a:ext>
            </a:extLst>
          </p:cNvPr>
          <p:cNvSpPr/>
          <p:nvPr/>
        </p:nvSpPr>
        <p:spPr>
          <a:xfrm>
            <a:off x="7153147" y="4642275"/>
            <a:ext cx="2030095" cy="2011680"/>
          </a:xfrm>
          <a:custGeom>
            <a:avLst/>
            <a:gdLst/>
            <a:ahLst/>
            <a:cxnLst/>
            <a:rect l="l" t="t" r="r" b="b"/>
            <a:pathLst>
              <a:path w="2030095" h="2011679">
                <a:moveTo>
                  <a:pt x="1694680" y="0"/>
                </a:moveTo>
                <a:lnTo>
                  <a:pt x="335286" y="0"/>
                </a:lnTo>
                <a:lnTo>
                  <a:pt x="285740" y="3635"/>
                </a:lnTo>
                <a:lnTo>
                  <a:pt x="238451" y="14195"/>
                </a:lnTo>
                <a:lnTo>
                  <a:pt x="193938" y="31162"/>
                </a:lnTo>
                <a:lnTo>
                  <a:pt x="152719" y="54016"/>
                </a:lnTo>
                <a:lnTo>
                  <a:pt x="115313" y="82240"/>
                </a:lnTo>
                <a:lnTo>
                  <a:pt x="82240" y="115314"/>
                </a:lnTo>
                <a:lnTo>
                  <a:pt x="54016" y="152719"/>
                </a:lnTo>
                <a:lnTo>
                  <a:pt x="31162" y="193938"/>
                </a:lnTo>
                <a:lnTo>
                  <a:pt x="14195" y="238451"/>
                </a:lnTo>
                <a:lnTo>
                  <a:pt x="3635" y="285741"/>
                </a:lnTo>
                <a:lnTo>
                  <a:pt x="0" y="335287"/>
                </a:lnTo>
                <a:lnTo>
                  <a:pt x="0" y="1676393"/>
                </a:lnTo>
                <a:lnTo>
                  <a:pt x="3635" y="1725939"/>
                </a:lnTo>
                <a:lnTo>
                  <a:pt x="14195" y="1773228"/>
                </a:lnTo>
                <a:lnTo>
                  <a:pt x="31162" y="1817742"/>
                </a:lnTo>
                <a:lnTo>
                  <a:pt x="54016" y="1858960"/>
                </a:lnTo>
                <a:lnTo>
                  <a:pt x="82240" y="1896366"/>
                </a:lnTo>
                <a:lnTo>
                  <a:pt x="115313" y="1929440"/>
                </a:lnTo>
                <a:lnTo>
                  <a:pt x="152719" y="1957663"/>
                </a:lnTo>
                <a:lnTo>
                  <a:pt x="193938" y="1980517"/>
                </a:lnTo>
                <a:lnTo>
                  <a:pt x="238451" y="1997484"/>
                </a:lnTo>
                <a:lnTo>
                  <a:pt x="285740" y="2008045"/>
                </a:lnTo>
                <a:lnTo>
                  <a:pt x="335286" y="2011680"/>
                </a:lnTo>
                <a:lnTo>
                  <a:pt x="1694680" y="2011680"/>
                </a:lnTo>
                <a:lnTo>
                  <a:pt x="1744226" y="2008045"/>
                </a:lnTo>
                <a:lnTo>
                  <a:pt x="1791515" y="1997484"/>
                </a:lnTo>
                <a:lnTo>
                  <a:pt x="1836028" y="1980517"/>
                </a:lnTo>
                <a:lnTo>
                  <a:pt x="1877247" y="1957663"/>
                </a:lnTo>
                <a:lnTo>
                  <a:pt x="1914652" y="1929440"/>
                </a:lnTo>
                <a:lnTo>
                  <a:pt x="1947726" y="1896366"/>
                </a:lnTo>
                <a:lnTo>
                  <a:pt x="1975950" y="1858960"/>
                </a:lnTo>
                <a:lnTo>
                  <a:pt x="1998804" y="1817742"/>
                </a:lnTo>
                <a:lnTo>
                  <a:pt x="2015771" y="1773228"/>
                </a:lnTo>
                <a:lnTo>
                  <a:pt x="2026331" y="1725939"/>
                </a:lnTo>
                <a:lnTo>
                  <a:pt x="2029966" y="1676393"/>
                </a:lnTo>
                <a:lnTo>
                  <a:pt x="2029966" y="335287"/>
                </a:lnTo>
                <a:lnTo>
                  <a:pt x="2026331" y="285741"/>
                </a:lnTo>
                <a:lnTo>
                  <a:pt x="2015771" y="238451"/>
                </a:lnTo>
                <a:lnTo>
                  <a:pt x="1998804" y="193938"/>
                </a:lnTo>
                <a:lnTo>
                  <a:pt x="1975950" y="152719"/>
                </a:lnTo>
                <a:lnTo>
                  <a:pt x="1947726" y="115314"/>
                </a:lnTo>
                <a:lnTo>
                  <a:pt x="1914652" y="82240"/>
                </a:lnTo>
                <a:lnTo>
                  <a:pt x="1877247" y="54016"/>
                </a:lnTo>
                <a:lnTo>
                  <a:pt x="1836028" y="31162"/>
                </a:lnTo>
                <a:lnTo>
                  <a:pt x="1791515" y="14195"/>
                </a:lnTo>
                <a:lnTo>
                  <a:pt x="1744226" y="3635"/>
                </a:lnTo>
                <a:lnTo>
                  <a:pt x="1694680" y="0"/>
                </a:lnTo>
                <a:close/>
              </a:path>
            </a:pathLst>
          </a:custGeom>
          <a:solidFill>
            <a:srgbClr val="DAE3F3"/>
          </a:solidFill>
        </p:spPr>
        <p:txBody>
          <a:bodyPr wrap="square" lIns="0" tIns="0" rIns="0" bIns="0" rtlCol="0"/>
          <a:lstStyle/>
          <a:p>
            <a:endParaRPr/>
          </a:p>
        </p:txBody>
      </p:sp>
      <p:pic>
        <p:nvPicPr>
          <p:cNvPr id="44" name="object 19">
            <a:extLst>
              <a:ext uri="{FF2B5EF4-FFF2-40B4-BE49-F238E27FC236}">
                <a16:creationId xmlns:a16="http://schemas.microsoft.com/office/drawing/2014/main" id="{672870D0-75E6-C21D-A214-8083A6AD7AE6}"/>
              </a:ext>
            </a:extLst>
          </p:cNvPr>
          <p:cNvPicPr/>
          <p:nvPr/>
        </p:nvPicPr>
        <p:blipFill>
          <a:blip r:embed="rId17" cstate="print"/>
          <a:stretch>
            <a:fillRect/>
          </a:stretch>
        </p:blipFill>
        <p:spPr>
          <a:xfrm>
            <a:off x="7628129" y="4297675"/>
            <a:ext cx="1080000" cy="1099647"/>
          </a:xfrm>
          <a:prstGeom prst="rect">
            <a:avLst/>
          </a:prstGeom>
        </p:spPr>
      </p:pic>
      <p:sp>
        <p:nvSpPr>
          <p:cNvPr id="45" name="object 57">
            <a:extLst>
              <a:ext uri="{FF2B5EF4-FFF2-40B4-BE49-F238E27FC236}">
                <a16:creationId xmlns:a16="http://schemas.microsoft.com/office/drawing/2014/main" id="{1794B6BE-4825-8C4A-7E98-7D0925AC0D71}"/>
              </a:ext>
            </a:extLst>
          </p:cNvPr>
          <p:cNvSpPr txBox="1"/>
          <p:nvPr/>
        </p:nvSpPr>
        <p:spPr>
          <a:xfrm>
            <a:off x="7015011" y="5367514"/>
            <a:ext cx="2030094" cy="1295226"/>
          </a:xfrm>
          <a:prstGeom prst="rect">
            <a:avLst/>
          </a:prstGeom>
        </p:spPr>
        <p:txBody>
          <a:bodyPr vert="horz" wrap="square" lIns="0" tIns="12700" rIns="0" bIns="0" rtlCol="0">
            <a:spAutoFit/>
          </a:bodyPr>
          <a:lstStyle/>
          <a:p>
            <a:pPr marL="426720" algn="ctr">
              <a:lnSpc>
                <a:spcPct val="100000"/>
              </a:lnSpc>
              <a:spcBef>
                <a:spcPts val="100"/>
              </a:spcBef>
            </a:pPr>
            <a:r>
              <a:rPr lang="en-US" sz="1200" b="1" dirty="0">
                <a:solidFill>
                  <a:srgbClr val="595959"/>
                </a:solidFill>
                <a:latin typeface="Malgun Gothic"/>
                <a:cs typeface="Malgun Gothic"/>
              </a:rPr>
              <a:t>Ankle Tunnel Syndrome
</a:t>
            </a:r>
            <a:r>
              <a:rPr lang="en-US" sz="800" spc="-50" dirty="0">
                <a:solidFill>
                  <a:srgbClr val="595959"/>
                </a:solidFill>
                <a:latin typeface="Malgun Gothic"/>
                <a:cs typeface="Malgun Gothic"/>
              </a:rPr>
              <a:t>The soles of feet feel like burning with fever when in fact there’s no heat being generated when touching it. Symptoms intensify at night.
Feels strange, and there is </a:t>
            </a:r>
          </a:p>
          <a:p>
            <a:pPr marL="426720" algn="ctr">
              <a:lnSpc>
                <a:spcPct val="100000"/>
              </a:lnSpc>
              <a:spcBef>
                <a:spcPts val="100"/>
              </a:spcBef>
            </a:pPr>
            <a:r>
              <a:rPr lang="en-US" sz="800" spc="-50" dirty="0">
                <a:solidFill>
                  <a:srgbClr val="595959"/>
                </a:solidFill>
                <a:latin typeface="Malgun Gothic"/>
                <a:cs typeface="Malgun Gothic"/>
              </a:rPr>
              <a:t>an aching sensation.
</a:t>
            </a:r>
            <a:endParaRPr sz="800" dirty="0">
              <a:latin typeface="Malgun Gothic"/>
              <a:cs typeface="Malgun Gothic"/>
            </a:endParaRPr>
          </a:p>
        </p:txBody>
      </p:sp>
      <p:sp>
        <p:nvSpPr>
          <p:cNvPr id="46" name="object 3">
            <a:extLst>
              <a:ext uri="{FF2B5EF4-FFF2-40B4-BE49-F238E27FC236}">
                <a16:creationId xmlns:a16="http://schemas.microsoft.com/office/drawing/2014/main" id="{64B7C304-123B-3D13-9852-001D959E304A}"/>
              </a:ext>
            </a:extLst>
          </p:cNvPr>
          <p:cNvSpPr/>
          <p:nvPr/>
        </p:nvSpPr>
        <p:spPr>
          <a:xfrm>
            <a:off x="9336360" y="4642275"/>
            <a:ext cx="2030095" cy="2011680"/>
          </a:xfrm>
          <a:custGeom>
            <a:avLst/>
            <a:gdLst/>
            <a:ahLst/>
            <a:cxnLst/>
            <a:rect l="l" t="t" r="r" b="b"/>
            <a:pathLst>
              <a:path w="2030095" h="2011679">
                <a:moveTo>
                  <a:pt x="1694680" y="0"/>
                </a:moveTo>
                <a:lnTo>
                  <a:pt x="335286" y="0"/>
                </a:lnTo>
                <a:lnTo>
                  <a:pt x="285740" y="3635"/>
                </a:lnTo>
                <a:lnTo>
                  <a:pt x="238451" y="14195"/>
                </a:lnTo>
                <a:lnTo>
                  <a:pt x="193938" y="31162"/>
                </a:lnTo>
                <a:lnTo>
                  <a:pt x="152719" y="54016"/>
                </a:lnTo>
                <a:lnTo>
                  <a:pt x="115313" y="82240"/>
                </a:lnTo>
                <a:lnTo>
                  <a:pt x="82240" y="115314"/>
                </a:lnTo>
                <a:lnTo>
                  <a:pt x="54016" y="152719"/>
                </a:lnTo>
                <a:lnTo>
                  <a:pt x="31162" y="193938"/>
                </a:lnTo>
                <a:lnTo>
                  <a:pt x="14195" y="238451"/>
                </a:lnTo>
                <a:lnTo>
                  <a:pt x="3635" y="285741"/>
                </a:lnTo>
                <a:lnTo>
                  <a:pt x="0" y="335287"/>
                </a:lnTo>
                <a:lnTo>
                  <a:pt x="0" y="1676393"/>
                </a:lnTo>
                <a:lnTo>
                  <a:pt x="3635" y="1725939"/>
                </a:lnTo>
                <a:lnTo>
                  <a:pt x="14195" y="1773228"/>
                </a:lnTo>
                <a:lnTo>
                  <a:pt x="31162" y="1817742"/>
                </a:lnTo>
                <a:lnTo>
                  <a:pt x="54016" y="1858960"/>
                </a:lnTo>
                <a:lnTo>
                  <a:pt x="82240" y="1896366"/>
                </a:lnTo>
                <a:lnTo>
                  <a:pt x="115313" y="1929440"/>
                </a:lnTo>
                <a:lnTo>
                  <a:pt x="152719" y="1957663"/>
                </a:lnTo>
                <a:lnTo>
                  <a:pt x="193938" y="1980517"/>
                </a:lnTo>
                <a:lnTo>
                  <a:pt x="238451" y="1997484"/>
                </a:lnTo>
                <a:lnTo>
                  <a:pt x="285740" y="2008045"/>
                </a:lnTo>
                <a:lnTo>
                  <a:pt x="335286" y="2011680"/>
                </a:lnTo>
                <a:lnTo>
                  <a:pt x="1694680" y="2011680"/>
                </a:lnTo>
                <a:lnTo>
                  <a:pt x="1744226" y="2008045"/>
                </a:lnTo>
                <a:lnTo>
                  <a:pt x="1791516" y="1997484"/>
                </a:lnTo>
                <a:lnTo>
                  <a:pt x="1836029" y="1980517"/>
                </a:lnTo>
                <a:lnTo>
                  <a:pt x="1877248" y="1957663"/>
                </a:lnTo>
                <a:lnTo>
                  <a:pt x="1914653" y="1929440"/>
                </a:lnTo>
                <a:lnTo>
                  <a:pt x="1947727" y="1896366"/>
                </a:lnTo>
                <a:lnTo>
                  <a:pt x="1975951" y="1858960"/>
                </a:lnTo>
                <a:lnTo>
                  <a:pt x="1998805" y="1817742"/>
                </a:lnTo>
                <a:lnTo>
                  <a:pt x="2015772" y="1773228"/>
                </a:lnTo>
                <a:lnTo>
                  <a:pt x="2026332" y="1725939"/>
                </a:lnTo>
                <a:lnTo>
                  <a:pt x="2029968" y="1676393"/>
                </a:lnTo>
                <a:lnTo>
                  <a:pt x="2029968" y="335287"/>
                </a:lnTo>
                <a:lnTo>
                  <a:pt x="2026332" y="285741"/>
                </a:lnTo>
                <a:lnTo>
                  <a:pt x="2015772" y="238451"/>
                </a:lnTo>
                <a:lnTo>
                  <a:pt x="1998805" y="193938"/>
                </a:lnTo>
                <a:lnTo>
                  <a:pt x="1975951" y="152719"/>
                </a:lnTo>
                <a:lnTo>
                  <a:pt x="1947727" y="115314"/>
                </a:lnTo>
                <a:lnTo>
                  <a:pt x="1914653" y="82240"/>
                </a:lnTo>
                <a:lnTo>
                  <a:pt x="1877248" y="54016"/>
                </a:lnTo>
                <a:lnTo>
                  <a:pt x="1836029" y="31162"/>
                </a:lnTo>
                <a:lnTo>
                  <a:pt x="1791516" y="14195"/>
                </a:lnTo>
                <a:lnTo>
                  <a:pt x="1744226" y="3635"/>
                </a:lnTo>
                <a:lnTo>
                  <a:pt x="1694680" y="0"/>
                </a:lnTo>
                <a:close/>
              </a:path>
            </a:pathLst>
          </a:custGeom>
          <a:solidFill>
            <a:srgbClr val="DAE3F3"/>
          </a:solidFill>
        </p:spPr>
        <p:txBody>
          <a:bodyPr wrap="square" lIns="0" tIns="0" rIns="0" bIns="0" rtlCol="0"/>
          <a:lstStyle/>
          <a:p>
            <a:endParaRPr/>
          </a:p>
        </p:txBody>
      </p:sp>
      <p:pic>
        <p:nvPicPr>
          <p:cNvPr id="47" name="object 5">
            <a:extLst>
              <a:ext uri="{FF2B5EF4-FFF2-40B4-BE49-F238E27FC236}">
                <a16:creationId xmlns:a16="http://schemas.microsoft.com/office/drawing/2014/main" id="{B2921453-551F-633C-E3FD-DAF33B476953}"/>
              </a:ext>
            </a:extLst>
          </p:cNvPr>
          <p:cNvPicPr/>
          <p:nvPr/>
        </p:nvPicPr>
        <p:blipFill>
          <a:blip r:embed="rId18" cstate="print"/>
          <a:stretch>
            <a:fillRect/>
          </a:stretch>
        </p:blipFill>
        <p:spPr>
          <a:xfrm>
            <a:off x="9852084" y="4273296"/>
            <a:ext cx="1103376" cy="1080000"/>
          </a:xfrm>
          <a:prstGeom prst="rect">
            <a:avLst/>
          </a:prstGeom>
        </p:spPr>
      </p:pic>
      <p:sp>
        <p:nvSpPr>
          <p:cNvPr id="48" name="object 58">
            <a:extLst>
              <a:ext uri="{FF2B5EF4-FFF2-40B4-BE49-F238E27FC236}">
                <a16:creationId xmlns:a16="http://schemas.microsoft.com/office/drawing/2014/main" id="{68BBC24A-E9A3-0C5A-98FF-DE46AEB438DA}"/>
              </a:ext>
            </a:extLst>
          </p:cNvPr>
          <p:cNvSpPr txBox="1"/>
          <p:nvPr/>
        </p:nvSpPr>
        <p:spPr>
          <a:xfrm>
            <a:off x="9082076" y="5353296"/>
            <a:ext cx="2174881" cy="1133644"/>
          </a:xfrm>
          <a:prstGeom prst="rect">
            <a:avLst/>
          </a:prstGeom>
        </p:spPr>
        <p:txBody>
          <a:bodyPr vert="horz" wrap="square" lIns="0" tIns="12700" rIns="0" bIns="0" rtlCol="0">
            <a:spAutoFit/>
          </a:bodyPr>
          <a:lstStyle/>
          <a:p>
            <a:pPr marL="474345" algn="ctr">
              <a:lnSpc>
                <a:spcPct val="100000"/>
              </a:lnSpc>
              <a:spcBef>
                <a:spcPts val="100"/>
              </a:spcBef>
            </a:pPr>
            <a:r>
              <a:rPr lang="en-US" sz="1200" b="1" dirty="0">
                <a:solidFill>
                  <a:srgbClr val="595959"/>
                </a:solidFill>
                <a:latin typeface="Malgun Gothic"/>
                <a:cs typeface="Malgun Gothic"/>
              </a:rPr>
              <a:t>Obstructive Entrapment Syndrome
</a:t>
            </a:r>
            <a:r>
              <a:rPr lang="en-US" sz="800" spc="-50" dirty="0">
                <a:solidFill>
                  <a:srgbClr val="595959"/>
                </a:solidFill>
                <a:latin typeface="Malgun Gothic"/>
                <a:cs typeface="Malgun Gothic"/>
              </a:rPr>
              <a:t>It can also occur as an aftereffect after a pregnancy/childbirth or car accident. Strong pressure may occur on the lower back.  Pain may occur in the inner thigh,  inside the groin and in hip joint or in the upper knee joint.</a:t>
            </a:r>
            <a:endParaRPr sz="800" dirty="0">
              <a:latin typeface="Malgun Gothic"/>
              <a:cs typeface="Malgun Gothic"/>
            </a:endParaRPr>
          </a:p>
        </p:txBody>
      </p:sp>
    </p:spTree>
    <p:extLst>
      <p:ext uri="{BB962C8B-B14F-4D97-AF65-F5344CB8AC3E}">
        <p14:creationId xmlns:p14="http://schemas.microsoft.com/office/powerpoint/2010/main" val="3873359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312FDC43-B857-559C-7E25-09916C9D26E7}"/>
              </a:ext>
            </a:extLst>
          </p:cNvPr>
          <p:cNvSpPr txBox="1">
            <a:spLocks/>
          </p:cNvSpPr>
          <p:nvPr/>
        </p:nvSpPr>
        <p:spPr>
          <a:xfrm>
            <a:off x="4420290" y="534644"/>
            <a:ext cx="3026989" cy="764312"/>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404040"/>
                </a:solidFill>
                <a:latin typeface="+mj-ea"/>
              </a:rPr>
              <a:t>What is Arthritis?
</a:t>
            </a:r>
          </a:p>
        </p:txBody>
      </p:sp>
      <p:pic>
        <p:nvPicPr>
          <p:cNvPr id="3" name="object 7">
            <a:extLst>
              <a:ext uri="{FF2B5EF4-FFF2-40B4-BE49-F238E27FC236}">
                <a16:creationId xmlns:a16="http://schemas.microsoft.com/office/drawing/2014/main" id="{C26C4165-B050-3083-B48D-943DF7A0F1B2}"/>
              </a:ext>
            </a:extLst>
          </p:cNvPr>
          <p:cNvPicPr/>
          <p:nvPr/>
        </p:nvPicPr>
        <p:blipFill>
          <a:blip r:embed="rId2" cstate="print"/>
          <a:stretch>
            <a:fillRect/>
          </a:stretch>
        </p:blipFill>
        <p:spPr>
          <a:xfrm>
            <a:off x="984829" y="1634010"/>
            <a:ext cx="3800531" cy="4526786"/>
          </a:xfrm>
          <a:prstGeom prst="rect">
            <a:avLst/>
          </a:prstGeom>
        </p:spPr>
      </p:pic>
      <p:sp>
        <p:nvSpPr>
          <p:cNvPr id="6" name="TextBox 5">
            <a:extLst>
              <a:ext uri="{FF2B5EF4-FFF2-40B4-BE49-F238E27FC236}">
                <a16:creationId xmlns:a16="http://schemas.microsoft.com/office/drawing/2014/main" id="{D3225463-DC36-AC2C-8921-9E1D4063A022}"/>
              </a:ext>
            </a:extLst>
          </p:cNvPr>
          <p:cNvSpPr txBox="1"/>
          <p:nvPr/>
        </p:nvSpPr>
        <p:spPr>
          <a:xfrm>
            <a:off x="5344851" y="1706708"/>
            <a:ext cx="6096000" cy="4616648"/>
          </a:xfrm>
          <a:prstGeom prst="rect">
            <a:avLst/>
          </a:prstGeom>
          <a:noFill/>
        </p:spPr>
        <p:txBody>
          <a:bodyPr wrap="square">
            <a:spAutoFit/>
          </a:bodyPr>
          <a:lstStyle/>
          <a:p>
            <a:r>
              <a:rPr lang="en-US" sz="1400" b="0" i="0" dirty="0">
                <a:solidFill>
                  <a:srgbClr val="111111"/>
                </a:solidFill>
                <a:effectLst/>
                <a:latin typeface="Malgun Gothic" panose="020B0503020000020004" pitchFamily="34" charset="-127"/>
                <a:ea typeface="Malgun Gothic" panose="020B0503020000020004" pitchFamily="34" charset="-127"/>
              </a:rPr>
              <a:t>Arthritis is</a:t>
            </a:r>
            <a:r>
              <a:rPr lang="en-US" sz="1400" b="1" i="0" dirty="0">
                <a:solidFill>
                  <a:srgbClr val="111111"/>
                </a:solidFill>
                <a:effectLst/>
                <a:latin typeface="Malgun Gothic" panose="020B0503020000020004" pitchFamily="34" charset="-127"/>
                <a:ea typeface="Malgun Gothic" panose="020B0503020000020004" pitchFamily="34" charset="-127"/>
              </a:rPr>
              <a:t> the swelling and tenderness of one or more joints.</a:t>
            </a:r>
            <a:r>
              <a:rPr lang="en-US" sz="1400" b="0" i="0" dirty="0">
                <a:solidFill>
                  <a:srgbClr val="111111"/>
                </a:solidFill>
                <a:effectLst/>
                <a:latin typeface="Malgun Gothic" panose="020B0503020000020004" pitchFamily="34" charset="-127"/>
                <a:ea typeface="Malgun Gothic" panose="020B0503020000020004" pitchFamily="34" charset="-127"/>
              </a:rPr>
              <a:t> The main symptoms of arthritis are joint pain and stiffness, which typically worsen with age. </a:t>
            </a:r>
          </a:p>
          <a:p>
            <a:endParaRPr lang="en-US" sz="1400" dirty="0">
              <a:solidFill>
                <a:srgbClr val="111111"/>
              </a:solidFill>
              <a:latin typeface="Malgun Gothic" panose="020B0503020000020004" pitchFamily="34" charset="-127"/>
              <a:ea typeface="Malgun Gothic" panose="020B0503020000020004" pitchFamily="34" charset="-127"/>
            </a:endParaRPr>
          </a:p>
          <a:p>
            <a:r>
              <a:rPr lang="en-US" sz="1400" b="0" i="0" dirty="0">
                <a:solidFill>
                  <a:srgbClr val="111111"/>
                </a:solidFill>
                <a:effectLst/>
                <a:latin typeface="Malgun Gothic" panose="020B0503020000020004" pitchFamily="34" charset="-127"/>
                <a:ea typeface="Malgun Gothic" panose="020B0503020000020004" pitchFamily="34" charset="-127"/>
              </a:rPr>
              <a:t>The most common types are degenerative arthritis and rheumatoid arthritis.  Degenerative arthritis is a disease in which the bones and ligaments that make up the joints are damaged, inflammation and pain due to damage or degenerative changes in the cartilage that protects the joints. </a:t>
            </a:r>
          </a:p>
          <a:p>
            <a:endParaRPr lang="en-US" sz="1400" dirty="0">
              <a:solidFill>
                <a:srgbClr val="111111"/>
              </a:solidFill>
              <a:latin typeface="Malgun Gothic" panose="020B0503020000020004" pitchFamily="34" charset="-127"/>
              <a:ea typeface="Malgun Gothic" panose="020B0503020000020004" pitchFamily="34" charset="-127"/>
            </a:endParaRPr>
          </a:p>
          <a:p>
            <a:r>
              <a:rPr lang="en-US" sz="1400" b="0" i="0" dirty="0">
                <a:solidFill>
                  <a:srgbClr val="111111"/>
                </a:solidFill>
                <a:effectLst/>
                <a:latin typeface="Malgun Gothic" panose="020B0503020000020004" pitchFamily="34" charset="-127"/>
                <a:ea typeface="Malgun Gothic" panose="020B0503020000020004" pitchFamily="34" charset="-127"/>
              </a:rPr>
              <a:t>In the past, it was thought to be simply an “aging” phenomenon cause by old age, and was referred to as degenerative joints, but now degenerative arthritis is increasing due to various cause.</a:t>
            </a:r>
          </a:p>
          <a:p>
            <a:endParaRPr lang="en-US" sz="1400" dirty="0">
              <a:solidFill>
                <a:srgbClr val="111111"/>
              </a:solidFill>
              <a:latin typeface="Malgun Gothic" panose="020B0503020000020004" pitchFamily="34" charset="-127"/>
              <a:ea typeface="Malgun Gothic" panose="020B0503020000020004" pitchFamily="34" charset="-127"/>
            </a:endParaRPr>
          </a:p>
          <a:p>
            <a:r>
              <a:rPr lang="en-US" sz="1400" dirty="0">
                <a:solidFill>
                  <a:srgbClr val="111111"/>
                </a:solidFill>
                <a:latin typeface="Malgun Gothic" panose="020B0503020000020004" pitchFamily="34" charset="-127"/>
                <a:ea typeface="Malgun Gothic" panose="020B0503020000020004" pitchFamily="34" charset="-127"/>
              </a:rPr>
              <a:t>Rheumatoid arthritis is an autoimmune disease and is a chronic inflammatory disease characterized by polyarthritis. Synovitis occurs symmetrically, mainly in small joints such the hands and feet.  There is also a violation of the surrounding cartilage and even bones, which leads to the destruction of the joints and the appearance of deformation.</a:t>
            </a:r>
          </a:p>
          <a:p>
            <a:endParaRPr lang="en-US" sz="1400" dirty="0">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227936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CDE8305B-C4EA-21EB-F52C-FB601CE02C96}"/>
              </a:ext>
            </a:extLst>
          </p:cNvPr>
          <p:cNvSpPr txBox="1">
            <a:spLocks/>
          </p:cNvSpPr>
          <p:nvPr/>
        </p:nvSpPr>
        <p:spPr>
          <a:xfrm>
            <a:off x="636558" y="897979"/>
            <a:ext cx="4422121" cy="64120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000" b="1" dirty="0">
                <a:solidFill>
                  <a:srgbClr val="404040"/>
                </a:solidFill>
                <a:latin typeface="+mn-ea"/>
                <a:ea typeface="+mn-ea"/>
              </a:rPr>
              <a:t>Degenerative Arthritis Progression
</a:t>
            </a:r>
            <a:endParaRPr lang="ko-KR" altLang="en-US" sz="2000" b="1" dirty="0">
              <a:solidFill>
                <a:srgbClr val="404040"/>
              </a:solidFill>
              <a:latin typeface="+mn-ea"/>
              <a:ea typeface="+mn-ea"/>
            </a:endParaRPr>
          </a:p>
        </p:txBody>
      </p:sp>
      <p:grpSp>
        <p:nvGrpSpPr>
          <p:cNvPr id="3" name="object 7">
            <a:extLst>
              <a:ext uri="{FF2B5EF4-FFF2-40B4-BE49-F238E27FC236}">
                <a16:creationId xmlns:a16="http://schemas.microsoft.com/office/drawing/2014/main" id="{214420F1-8261-3788-4DFC-EDC29D9CDFB5}"/>
              </a:ext>
            </a:extLst>
          </p:cNvPr>
          <p:cNvGrpSpPr/>
          <p:nvPr/>
        </p:nvGrpSpPr>
        <p:grpSpPr>
          <a:xfrm>
            <a:off x="359295" y="579109"/>
            <a:ext cx="5415908" cy="5523230"/>
            <a:chOff x="320426" y="1107824"/>
            <a:chExt cx="5415908" cy="5523230"/>
          </a:xfrm>
        </p:grpSpPr>
        <p:pic>
          <p:nvPicPr>
            <p:cNvPr id="4" name="object 8">
              <a:extLst>
                <a:ext uri="{FF2B5EF4-FFF2-40B4-BE49-F238E27FC236}">
                  <a16:creationId xmlns:a16="http://schemas.microsoft.com/office/drawing/2014/main" id="{AD338007-FAFD-76D7-0E81-91B4C4D48D60}"/>
                </a:ext>
              </a:extLst>
            </p:cNvPr>
            <p:cNvPicPr/>
            <p:nvPr/>
          </p:nvPicPr>
          <p:blipFill>
            <a:blip r:embed="rId2" cstate="print"/>
            <a:stretch>
              <a:fillRect/>
            </a:stretch>
          </p:blipFill>
          <p:spPr>
            <a:xfrm>
              <a:off x="320426" y="2097023"/>
              <a:ext cx="5415908" cy="4181483"/>
            </a:xfrm>
            <a:prstGeom prst="rect">
              <a:avLst/>
            </a:prstGeom>
          </p:spPr>
        </p:pic>
        <p:sp>
          <p:nvSpPr>
            <p:cNvPr id="5" name="object 9">
              <a:extLst>
                <a:ext uri="{FF2B5EF4-FFF2-40B4-BE49-F238E27FC236}">
                  <a16:creationId xmlns:a16="http://schemas.microsoft.com/office/drawing/2014/main" id="{B89A6D89-876C-ADBE-8CA8-6D53226D86A9}"/>
                </a:ext>
              </a:extLst>
            </p:cNvPr>
            <p:cNvSpPr/>
            <p:nvPr/>
          </p:nvSpPr>
          <p:spPr>
            <a:xfrm>
              <a:off x="5608320" y="1107824"/>
              <a:ext cx="0" cy="5523230"/>
            </a:xfrm>
            <a:custGeom>
              <a:avLst/>
              <a:gdLst/>
              <a:ahLst/>
              <a:cxnLst/>
              <a:rect l="l" t="t" r="r" b="b"/>
              <a:pathLst>
                <a:path h="5523230">
                  <a:moveTo>
                    <a:pt x="0" y="0"/>
                  </a:moveTo>
                  <a:lnTo>
                    <a:pt x="1" y="5522976"/>
                  </a:lnTo>
                </a:path>
              </a:pathLst>
            </a:custGeom>
            <a:ln w="6350">
              <a:solidFill>
                <a:srgbClr val="7F7F7F"/>
              </a:solidFill>
            </a:ln>
          </p:spPr>
          <p:txBody>
            <a:bodyPr wrap="square" lIns="0" tIns="0" rIns="0" bIns="0" rtlCol="0"/>
            <a:lstStyle/>
            <a:p>
              <a:endParaRPr/>
            </a:p>
          </p:txBody>
        </p:sp>
      </p:grpSp>
      <p:sp>
        <p:nvSpPr>
          <p:cNvPr id="6" name="object 10">
            <a:extLst>
              <a:ext uri="{FF2B5EF4-FFF2-40B4-BE49-F238E27FC236}">
                <a16:creationId xmlns:a16="http://schemas.microsoft.com/office/drawing/2014/main" id="{40BC2E0F-4133-9E36-A659-0BECAD02275F}"/>
              </a:ext>
            </a:extLst>
          </p:cNvPr>
          <p:cNvSpPr txBox="1"/>
          <p:nvPr/>
        </p:nvSpPr>
        <p:spPr>
          <a:xfrm>
            <a:off x="6557569" y="896248"/>
            <a:ext cx="4015889" cy="961802"/>
          </a:xfrm>
          <a:prstGeom prst="rect">
            <a:avLst/>
          </a:prstGeom>
        </p:spPr>
        <p:txBody>
          <a:bodyPr vert="horz" wrap="square" lIns="0" tIns="12700" rIns="0" bIns="0" rtlCol="0">
            <a:spAutoFit/>
          </a:bodyPr>
          <a:lstStyle/>
          <a:p>
            <a:pPr marL="12700" algn="ctr">
              <a:lnSpc>
                <a:spcPct val="100000"/>
              </a:lnSpc>
              <a:spcBef>
                <a:spcPts val="100"/>
              </a:spcBef>
            </a:pPr>
            <a:r>
              <a:rPr lang="en-US" sz="2000" b="1" dirty="0">
                <a:solidFill>
                  <a:srgbClr val="404040"/>
                </a:solidFill>
                <a:latin typeface="Malgun Gothic"/>
                <a:cs typeface="Malgun Gothic"/>
              </a:rPr>
              <a:t>Percentage of Patients </a:t>
            </a:r>
          </a:p>
          <a:p>
            <a:pPr marL="12700" algn="ctr">
              <a:lnSpc>
                <a:spcPct val="100000"/>
              </a:lnSpc>
              <a:spcBef>
                <a:spcPts val="100"/>
              </a:spcBef>
            </a:pPr>
            <a:r>
              <a:rPr lang="en-US" sz="2000" b="1" dirty="0">
                <a:solidFill>
                  <a:srgbClr val="404040"/>
                </a:solidFill>
                <a:latin typeface="Malgun Gothic"/>
                <a:cs typeface="Malgun Gothic"/>
              </a:rPr>
              <a:t>with Degenerative Arthritis
</a:t>
            </a:r>
            <a:endParaRPr sz="2000" dirty="0">
              <a:latin typeface="Malgun Gothic"/>
              <a:cs typeface="Malgun Gothic"/>
            </a:endParaRPr>
          </a:p>
        </p:txBody>
      </p:sp>
      <p:pic>
        <p:nvPicPr>
          <p:cNvPr id="7" name="object 11">
            <a:extLst>
              <a:ext uri="{FF2B5EF4-FFF2-40B4-BE49-F238E27FC236}">
                <a16:creationId xmlns:a16="http://schemas.microsoft.com/office/drawing/2014/main" id="{3057C8E3-5786-4681-8C9A-F62D982A12C6}"/>
              </a:ext>
            </a:extLst>
          </p:cNvPr>
          <p:cNvPicPr/>
          <p:nvPr/>
        </p:nvPicPr>
        <p:blipFill>
          <a:blip r:embed="rId3" cstate="print"/>
          <a:stretch>
            <a:fillRect/>
          </a:stretch>
        </p:blipFill>
        <p:spPr>
          <a:xfrm>
            <a:off x="6557570" y="1918995"/>
            <a:ext cx="4015889" cy="1652109"/>
          </a:xfrm>
          <a:prstGeom prst="rect">
            <a:avLst/>
          </a:prstGeom>
        </p:spPr>
      </p:pic>
      <p:pic>
        <p:nvPicPr>
          <p:cNvPr id="8" name="object 3">
            <a:extLst>
              <a:ext uri="{FF2B5EF4-FFF2-40B4-BE49-F238E27FC236}">
                <a16:creationId xmlns:a16="http://schemas.microsoft.com/office/drawing/2014/main" id="{65E9BA16-C689-5A09-AE6F-84902FDDFFBB}"/>
              </a:ext>
            </a:extLst>
          </p:cNvPr>
          <p:cNvPicPr/>
          <p:nvPr/>
        </p:nvPicPr>
        <p:blipFill>
          <a:blip r:embed="rId4" cstate="print"/>
          <a:stretch>
            <a:fillRect/>
          </a:stretch>
        </p:blipFill>
        <p:spPr>
          <a:xfrm>
            <a:off x="6340570" y="4112950"/>
            <a:ext cx="2224945" cy="1728932"/>
          </a:xfrm>
          <a:prstGeom prst="rect">
            <a:avLst/>
          </a:prstGeom>
        </p:spPr>
      </p:pic>
      <p:pic>
        <p:nvPicPr>
          <p:cNvPr id="9" name="object 12">
            <a:extLst>
              <a:ext uri="{FF2B5EF4-FFF2-40B4-BE49-F238E27FC236}">
                <a16:creationId xmlns:a16="http://schemas.microsoft.com/office/drawing/2014/main" id="{5E614394-6FFD-C5A5-4B14-F88A8228DE74}"/>
              </a:ext>
            </a:extLst>
          </p:cNvPr>
          <p:cNvPicPr/>
          <p:nvPr/>
        </p:nvPicPr>
        <p:blipFill>
          <a:blip r:embed="rId5" cstate="print"/>
          <a:stretch>
            <a:fillRect/>
          </a:stretch>
        </p:blipFill>
        <p:spPr>
          <a:xfrm>
            <a:off x="9161362" y="4112950"/>
            <a:ext cx="1923830" cy="2454861"/>
          </a:xfrm>
          <a:prstGeom prst="rect">
            <a:avLst/>
          </a:prstGeom>
        </p:spPr>
      </p:pic>
      <p:sp>
        <p:nvSpPr>
          <p:cNvPr id="10" name="object 13">
            <a:extLst>
              <a:ext uri="{FF2B5EF4-FFF2-40B4-BE49-F238E27FC236}">
                <a16:creationId xmlns:a16="http://schemas.microsoft.com/office/drawing/2014/main" id="{4B858467-0D42-4E9F-14DC-2C4F437ECE73}"/>
              </a:ext>
            </a:extLst>
          </p:cNvPr>
          <p:cNvSpPr txBox="1"/>
          <p:nvPr/>
        </p:nvSpPr>
        <p:spPr>
          <a:xfrm>
            <a:off x="6355013" y="6517734"/>
            <a:ext cx="4653280" cy="302647"/>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7F7F7F"/>
                </a:solidFill>
                <a:latin typeface="Malgun Gothic"/>
                <a:cs typeface="Malgun Gothic"/>
              </a:rPr>
              <a:t>*</a:t>
            </a:r>
            <a:r>
              <a:rPr lang="en-US" sz="900" dirty="0">
                <a:solidFill>
                  <a:srgbClr val="7F7F7F"/>
                </a:solidFill>
                <a:latin typeface="Malgun Gothic"/>
                <a:cs typeface="Malgun Gothic"/>
              </a:rPr>
              <a:t>Source: Health Insurance Review and Evaluation Service Healthcare Big Data
</a:t>
            </a:r>
            <a:endParaRPr sz="900" dirty="0">
              <a:latin typeface="Malgun Gothic"/>
              <a:cs typeface="Malgun Gothic"/>
            </a:endParaRPr>
          </a:p>
        </p:txBody>
      </p:sp>
      <p:sp>
        <p:nvSpPr>
          <p:cNvPr id="11" name="Rectangle 10">
            <a:extLst>
              <a:ext uri="{FF2B5EF4-FFF2-40B4-BE49-F238E27FC236}">
                <a16:creationId xmlns:a16="http://schemas.microsoft.com/office/drawing/2014/main" id="{A3AE2260-B042-7D4E-16A6-312B92F505AC}"/>
              </a:ext>
            </a:extLst>
          </p:cNvPr>
          <p:cNvSpPr/>
          <p:nvPr/>
        </p:nvSpPr>
        <p:spPr>
          <a:xfrm>
            <a:off x="558800" y="1858050"/>
            <a:ext cx="1320800" cy="274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F58BC96-2D7D-EDCF-197A-1090F8069F68}"/>
              </a:ext>
            </a:extLst>
          </p:cNvPr>
          <p:cNvSpPr/>
          <p:nvPr/>
        </p:nvSpPr>
        <p:spPr>
          <a:xfrm>
            <a:off x="215405" y="2701344"/>
            <a:ext cx="1795274" cy="420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latin typeface="Malgun Gothic" panose="020B0503020000020004" pitchFamily="34" charset="-127"/>
                <a:ea typeface="Malgun Gothic" panose="020B0503020000020004" pitchFamily="34" charset="-127"/>
              </a:rPr>
              <a:t>Cartilage is worn out and the tender part of the joint gradually disappears</a:t>
            </a:r>
          </a:p>
        </p:txBody>
      </p:sp>
      <p:sp>
        <p:nvSpPr>
          <p:cNvPr id="17" name="Rectangle 16">
            <a:extLst>
              <a:ext uri="{FF2B5EF4-FFF2-40B4-BE49-F238E27FC236}">
                <a16:creationId xmlns:a16="http://schemas.microsoft.com/office/drawing/2014/main" id="{AD909AF2-2D5D-12D8-B345-5BA3DDB04883}"/>
              </a:ext>
            </a:extLst>
          </p:cNvPr>
          <p:cNvSpPr/>
          <p:nvPr/>
        </p:nvSpPr>
        <p:spPr>
          <a:xfrm>
            <a:off x="1486405" y="3736417"/>
            <a:ext cx="1923825" cy="427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Malgun Gothic" panose="020B0503020000020004" pitchFamily="34" charset="-127"/>
                <a:ea typeface="Malgun Gothic" panose="020B0503020000020004" pitchFamily="34" charset="-127"/>
              </a:rPr>
              <a:t>To compensate the cartilage, bones at the edges of the joints change irregularly and hurt every time they move</a:t>
            </a:r>
          </a:p>
        </p:txBody>
      </p:sp>
      <p:sp>
        <p:nvSpPr>
          <p:cNvPr id="20" name="Rectangle 19">
            <a:extLst>
              <a:ext uri="{FF2B5EF4-FFF2-40B4-BE49-F238E27FC236}">
                <a16:creationId xmlns:a16="http://schemas.microsoft.com/office/drawing/2014/main" id="{F02FF4C0-BB1F-48EF-9B00-C1190EDA55A1}"/>
              </a:ext>
            </a:extLst>
          </p:cNvPr>
          <p:cNvSpPr/>
          <p:nvPr/>
        </p:nvSpPr>
        <p:spPr>
          <a:xfrm>
            <a:off x="86854" y="4743104"/>
            <a:ext cx="1792746" cy="427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Malgun Gothic" panose="020B0503020000020004" pitchFamily="34" charset="-127"/>
                <a:ea typeface="Malgun Gothic" panose="020B0503020000020004" pitchFamily="34" charset="-127"/>
              </a:rPr>
              <a:t>As the cartilage wears off, bone-to-bone collide. Knee may swell since a lot of lubricating fluid occurs.</a:t>
            </a:r>
          </a:p>
        </p:txBody>
      </p:sp>
      <p:pic>
        <p:nvPicPr>
          <p:cNvPr id="22" name="Picture 21">
            <a:extLst>
              <a:ext uri="{FF2B5EF4-FFF2-40B4-BE49-F238E27FC236}">
                <a16:creationId xmlns:a16="http://schemas.microsoft.com/office/drawing/2014/main" id="{B7E72019-75C4-9253-C439-A7D9B13D5C97}"/>
              </a:ext>
            </a:extLst>
          </p:cNvPr>
          <p:cNvPicPr>
            <a:picLocks noChangeAspect="1"/>
          </p:cNvPicPr>
          <p:nvPr/>
        </p:nvPicPr>
        <p:blipFill>
          <a:blip r:embed="rId6"/>
          <a:stretch>
            <a:fillRect/>
          </a:stretch>
        </p:blipFill>
        <p:spPr>
          <a:xfrm>
            <a:off x="3393792" y="2032688"/>
            <a:ext cx="2253364" cy="3474031"/>
          </a:xfrm>
          <a:prstGeom prst="rect">
            <a:avLst/>
          </a:prstGeom>
        </p:spPr>
      </p:pic>
      <p:sp>
        <p:nvSpPr>
          <p:cNvPr id="23" name="Rectangle 22">
            <a:extLst>
              <a:ext uri="{FF2B5EF4-FFF2-40B4-BE49-F238E27FC236}">
                <a16:creationId xmlns:a16="http://schemas.microsoft.com/office/drawing/2014/main" id="{76F5F7A7-06B8-2E7F-C4D4-50965E251D16}"/>
              </a:ext>
            </a:extLst>
          </p:cNvPr>
          <p:cNvSpPr/>
          <p:nvPr/>
        </p:nvSpPr>
        <p:spPr>
          <a:xfrm>
            <a:off x="3412875" y="3950337"/>
            <a:ext cx="701040" cy="243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Malgun Gothic" panose="020B0503020000020004" pitchFamily="34" charset="-127"/>
                <a:ea typeface="Malgun Gothic" panose="020B0503020000020004" pitchFamily="34" charset="-127"/>
              </a:rPr>
              <a:t>Damaged Kneecap</a:t>
            </a:r>
          </a:p>
        </p:txBody>
      </p:sp>
      <p:sp>
        <p:nvSpPr>
          <p:cNvPr id="24" name="Rectangle 23">
            <a:extLst>
              <a:ext uri="{FF2B5EF4-FFF2-40B4-BE49-F238E27FC236}">
                <a16:creationId xmlns:a16="http://schemas.microsoft.com/office/drawing/2014/main" id="{CC0CB03F-9C43-70EC-AB9B-4E4EDE34EB5A}"/>
              </a:ext>
            </a:extLst>
          </p:cNvPr>
          <p:cNvSpPr/>
          <p:nvPr/>
        </p:nvSpPr>
        <p:spPr>
          <a:xfrm>
            <a:off x="7411653" y="1836500"/>
            <a:ext cx="2540000" cy="274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Malgun Gothic" panose="020B0503020000020004" pitchFamily="34" charset="-127"/>
                <a:ea typeface="Malgun Gothic" panose="020B0503020000020004" pitchFamily="34" charset="-127"/>
              </a:rPr>
              <a:t>Patients from 2015~2019</a:t>
            </a:r>
          </a:p>
        </p:txBody>
      </p:sp>
      <p:sp>
        <p:nvSpPr>
          <p:cNvPr id="25" name="Rectangle 24">
            <a:extLst>
              <a:ext uri="{FF2B5EF4-FFF2-40B4-BE49-F238E27FC236}">
                <a16:creationId xmlns:a16="http://schemas.microsoft.com/office/drawing/2014/main" id="{C019215E-6541-06D5-FBB8-2384A97C9A80}"/>
              </a:ext>
            </a:extLst>
          </p:cNvPr>
          <p:cNvSpPr/>
          <p:nvPr/>
        </p:nvSpPr>
        <p:spPr>
          <a:xfrm>
            <a:off x="6235666" y="4027113"/>
            <a:ext cx="2540000" cy="274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Malgun Gothic" panose="020B0503020000020004" pitchFamily="34" charset="-127"/>
                <a:ea typeface="Malgun Gothic" panose="020B0503020000020004" pitchFamily="34" charset="-127"/>
              </a:rPr>
              <a:t>Patients by Gender in 2019</a:t>
            </a:r>
          </a:p>
        </p:txBody>
      </p:sp>
      <p:sp>
        <p:nvSpPr>
          <p:cNvPr id="26" name="Rectangle 25">
            <a:extLst>
              <a:ext uri="{FF2B5EF4-FFF2-40B4-BE49-F238E27FC236}">
                <a16:creationId xmlns:a16="http://schemas.microsoft.com/office/drawing/2014/main" id="{B2C2BB49-952E-1DFF-27E6-82A237371922}"/>
              </a:ext>
            </a:extLst>
          </p:cNvPr>
          <p:cNvSpPr/>
          <p:nvPr/>
        </p:nvSpPr>
        <p:spPr>
          <a:xfrm>
            <a:off x="8968706" y="4027113"/>
            <a:ext cx="2540000" cy="274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Malgun Gothic" panose="020B0503020000020004" pitchFamily="34" charset="-127"/>
                <a:ea typeface="Malgun Gothic" panose="020B0503020000020004" pitchFamily="34" charset="-127"/>
              </a:rPr>
              <a:t>Ratio of Patients by Age in 2019</a:t>
            </a:r>
          </a:p>
        </p:txBody>
      </p:sp>
    </p:spTree>
    <p:extLst>
      <p:ext uri="{BB962C8B-B14F-4D97-AF65-F5344CB8AC3E}">
        <p14:creationId xmlns:p14="http://schemas.microsoft.com/office/powerpoint/2010/main" val="2521395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964D5E4F-63EC-04E1-6339-930E09CFECF7}"/>
              </a:ext>
            </a:extLst>
          </p:cNvPr>
          <p:cNvSpPr txBox="1">
            <a:spLocks/>
          </p:cNvSpPr>
          <p:nvPr/>
        </p:nvSpPr>
        <p:spPr>
          <a:xfrm>
            <a:off x="652591" y="926121"/>
            <a:ext cx="4693229" cy="764312"/>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404040"/>
                </a:solidFill>
                <a:latin typeface="+mn-ea"/>
                <a:ea typeface="+mn-ea"/>
              </a:rPr>
              <a:t>Degenerative Joints (Obesity)
</a:t>
            </a:r>
            <a:endParaRPr lang="en-US" altLang="ko-KR" sz="2400" b="1" spc="-5" dirty="0">
              <a:solidFill>
                <a:srgbClr val="404040"/>
              </a:solidFill>
              <a:latin typeface="+mn-ea"/>
              <a:ea typeface="+mn-ea"/>
            </a:endParaRPr>
          </a:p>
        </p:txBody>
      </p:sp>
      <p:sp>
        <p:nvSpPr>
          <p:cNvPr id="4" name="object 9">
            <a:extLst>
              <a:ext uri="{FF2B5EF4-FFF2-40B4-BE49-F238E27FC236}">
                <a16:creationId xmlns:a16="http://schemas.microsoft.com/office/drawing/2014/main" id="{A0B25139-228D-62E8-BFA8-FC422B9B089C}"/>
              </a:ext>
            </a:extLst>
          </p:cNvPr>
          <p:cNvSpPr txBox="1"/>
          <p:nvPr/>
        </p:nvSpPr>
        <p:spPr>
          <a:xfrm>
            <a:off x="644092" y="6586131"/>
            <a:ext cx="4961260" cy="271869"/>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7F7F7F"/>
                </a:solidFill>
                <a:latin typeface="Malgun Gothic"/>
                <a:cs typeface="Malgun Gothic"/>
              </a:rPr>
              <a:t>[</a:t>
            </a:r>
            <a:r>
              <a:rPr lang="en-US" sz="800" dirty="0">
                <a:solidFill>
                  <a:srgbClr val="7F7F7F"/>
                </a:solidFill>
                <a:latin typeface="Malgun Gothic"/>
                <a:cs typeface="Malgun Gothic"/>
              </a:rPr>
              <a:t>Source] Korean Family Medicine Association, Ministry of Health and Welfare, Centers for Disease Control
</a:t>
            </a:r>
            <a:endParaRPr sz="800" dirty="0">
              <a:latin typeface="Malgun Gothic"/>
              <a:cs typeface="Malgun Gothic"/>
            </a:endParaRPr>
          </a:p>
        </p:txBody>
      </p:sp>
      <p:pic>
        <p:nvPicPr>
          <p:cNvPr id="5" name="object 6">
            <a:extLst>
              <a:ext uri="{FF2B5EF4-FFF2-40B4-BE49-F238E27FC236}">
                <a16:creationId xmlns:a16="http://schemas.microsoft.com/office/drawing/2014/main" id="{B5A9A63E-8A3B-05BA-E317-BACE108C9426}"/>
              </a:ext>
            </a:extLst>
          </p:cNvPr>
          <p:cNvPicPr/>
          <p:nvPr/>
        </p:nvPicPr>
        <p:blipFill>
          <a:blip r:embed="rId2" cstate="print"/>
          <a:stretch>
            <a:fillRect/>
          </a:stretch>
        </p:blipFill>
        <p:spPr>
          <a:xfrm>
            <a:off x="5865234" y="1096816"/>
            <a:ext cx="4961261" cy="2586710"/>
          </a:xfrm>
          <a:prstGeom prst="rect">
            <a:avLst/>
          </a:prstGeom>
        </p:spPr>
      </p:pic>
      <p:pic>
        <p:nvPicPr>
          <p:cNvPr id="6" name="object 7">
            <a:extLst>
              <a:ext uri="{FF2B5EF4-FFF2-40B4-BE49-F238E27FC236}">
                <a16:creationId xmlns:a16="http://schemas.microsoft.com/office/drawing/2014/main" id="{19BF74F8-8E30-0AB3-7691-CB4A5C773D5C}"/>
              </a:ext>
            </a:extLst>
          </p:cNvPr>
          <p:cNvPicPr/>
          <p:nvPr/>
        </p:nvPicPr>
        <p:blipFill>
          <a:blip r:embed="rId3" cstate="print"/>
          <a:stretch>
            <a:fillRect/>
          </a:stretch>
        </p:blipFill>
        <p:spPr>
          <a:xfrm>
            <a:off x="5865234" y="3845473"/>
            <a:ext cx="4961262" cy="2717270"/>
          </a:xfrm>
          <a:prstGeom prst="rect">
            <a:avLst/>
          </a:prstGeom>
        </p:spPr>
      </p:pic>
      <p:sp>
        <p:nvSpPr>
          <p:cNvPr id="7" name="Rectangle 6">
            <a:extLst>
              <a:ext uri="{FF2B5EF4-FFF2-40B4-BE49-F238E27FC236}">
                <a16:creationId xmlns:a16="http://schemas.microsoft.com/office/drawing/2014/main" id="{263EE183-0F9F-B350-DB7C-84B68D9ACA20}"/>
              </a:ext>
            </a:extLst>
          </p:cNvPr>
          <p:cNvSpPr/>
          <p:nvPr/>
        </p:nvSpPr>
        <p:spPr>
          <a:xfrm>
            <a:off x="857452" y="2161805"/>
            <a:ext cx="4283508" cy="2717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Malgun Gothic" panose="020B0503020000020004" pitchFamily="34" charset="-127"/>
                <a:ea typeface="Malgun Gothic" panose="020B0503020000020004" pitchFamily="34" charset="-127"/>
              </a:rPr>
              <a:t>Obesity is an important risk factor for developing and exacerbating arthritis.</a:t>
            </a:r>
          </a:p>
          <a:p>
            <a:endParaRPr lang="en-US" sz="1600" dirty="0">
              <a:solidFill>
                <a:schemeClr val="tx1"/>
              </a:solidFill>
              <a:latin typeface="Malgun Gothic" panose="020B0503020000020004" pitchFamily="34" charset="-127"/>
              <a:ea typeface="Malgun Gothic" panose="020B0503020000020004" pitchFamily="34" charset="-127"/>
            </a:endParaRPr>
          </a:p>
          <a:p>
            <a:r>
              <a:rPr lang="en-US" sz="1600" dirty="0">
                <a:solidFill>
                  <a:schemeClr val="tx1"/>
                </a:solidFill>
                <a:latin typeface="Malgun Gothic" panose="020B0503020000020004" pitchFamily="34" charset="-127"/>
                <a:ea typeface="Malgun Gothic" panose="020B0503020000020004" pitchFamily="34" charset="-127"/>
              </a:rPr>
              <a:t>If you are obese (30kg/m2 or more), the risk of arthritis increases 4 times that of women and 4.8 times that of men than overweight and normal weight.</a:t>
            </a:r>
          </a:p>
          <a:p>
            <a:endParaRPr lang="en-US" sz="1600" dirty="0">
              <a:solidFill>
                <a:schemeClr val="tx1"/>
              </a:solidFill>
              <a:latin typeface="Malgun Gothic" panose="020B0503020000020004" pitchFamily="34" charset="-127"/>
              <a:ea typeface="Malgun Gothic" panose="020B0503020000020004" pitchFamily="34" charset="-127"/>
            </a:endParaRPr>
          </a:p>
          <a:p>
            <a:r>
              <a:rPr lang="en-US" sz="1600" dirty="0">
                <a:solidFill>
                  <a:schemeClr val="tx1"/>
                </a:solidFill>
                <a:latin typeface="Malgun Gothic" panose="020B0503020000020004" pitchFamily="34" charset="-127"/>
                <a:ea typeface="Malgun Gothic" panose="020B0503020000020004" pitchFamily="34" charset="-127"/>
              </a:rPr>
              <a:t>If an obese person loses about 11 pounds (5 kilograms) of weight, the risk of arthritis is cut into half compared to not losing weight. </a:t>
            </a:r>
          </a:p>
        </p:txBody>
      </p:sp>
      <p:sp>
        <p:nvSpPr>
          <p:cNvPr id="8" name="Rectangle 7">
            <a:extLst>
              <a:ext uri="{FF2B5EF4-FFF2-40B4-BE49-F238E27FC236}">
                <a16:creationId xmlns:a16="http://schemas.microsoft.com/office/drawing/2014/main" id="{41188940-AA11-C890-1294-376094BBCD56}"/>
              </a:ext>
            </a:extLst>
          </p:cNvPr>
          <p:cNvSpPr/>
          <p:nvPr/>
        </p:nvSpPr>
        <p:spPr>
          <a:xfrm>
            <a:off x="5984240" y="1116672"/>
            <a:ext cx="3789680" cy="163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Obesity: Higher the Risk of Developing Arthritis  </a:t>
            </a:r>
          </a:p>
        </p:txBody>
      </p:sp>
      <p:sp>
        <p:nvSpPr>
          <p:cNvPr id="9" name="Rectangle 8">
            <a:extLst>
              <a:ext uri="{FF2B5EF4-FFF2-40B4-BE49-F238E27FC236}">
                <a16:creationId xmlns:a16="http://schemas.microsoft.com/office/drawing/2014/main" id="{5B090A66-B28F-8CF5-16AB-B0A4DBD72063}"/>
              </a:ext>
            </a:extLst>
          </p:cNvPr>
          <p:cNvSpPr/>
          <p:nvPr/>
        </p:nvSpPr>
        <p:spPr>
          <a:xfrm>
            <a:off x="5953760" y="1513840"/>
            <a:ext cx="792480" cy="647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Malgun Gothic" panose="020B0503020000020004" pitchFamily="34" charset="-127"/>
                <a:ea typeface="Malgun Gothic" panose="020B0503020000020004" pitchFamily="34" charset="-127"/>
              </a:rPr>
              <a:t>Odds Ratio of Arthritis of the Knees</a:t>
            </a:r>
          </a:p>
        </p:txBody>
      </p:sp>
      <p:sp>
        <p:nvSpPr>
          <p:cNvPr id="10" name="Rectangle 9">
            <a:extLst>
              <a:ext uri="{FF2B5EF4-FFF2-40B4-BE49-F238E27FC236}">
                <a16:creationId xmlns:a16="http://schemas.microsoft.com/office/drawing/2014/main" id="{B0DFAE5E-21DD-15CF-6881-4E8613494886}"/>
              </a:ext>
            </a:extLst>
          </p:cNvPr>
          <p:cNvSpPr/>
          <p:nvPr/>
        </p:nvSpPr>
        <p:spPr>
          <a:xfrm>
            <a:off x="5984240" y="3830146"/>
            <a:ext cx="4872735" cy="244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Many Activity Disorders for Those with Arthritis &amp; Obese  </a:t>
            </a:r>
          </a:p>
        </p:txBody>
      </p:sp>
    </p:spTree>
    <p:extLst>
      <p:ext uri="{BB962C8B-B14F-4D97-AF65-F5344CB8AC3E}">
        <p14:creationId xmlns:p14="http://schemas.microsoft.com/office/powerpoint/2010/main" val="2821328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8">
            <a:extLst>
              <a:ext uri="{FF2B5EF4-FFF2-40B4-BE49-F238E27FC236}">
                <a16:creationId xmlns:a16="http://schemas.microsoft.com/office/drawing/2014/main" id="{D06E3875-A826-FA69-7AF2-A369125BBA7E}"/>
              </a:ext>
            </a:extLst>
          </p:cNvPr>
          <p:cNvPicPr/>
          <p:nvPr/>
        </p:nvPicPr>
        <p:blipFill>
          <a:blip r:embed="rId2" cstate="print"/>
          <a:stretch>
            <a:fillRect/>
          </a:stretch>
        </p:blipFill>
        <p:spPr>
          <a:xfrm>
            <a:off x="5446359" y="1540093"/>
            <a:ext cx="6169107" cy="3987834"/>
          </a:xfrm>
          <a:prstGeom prst="rect">
            <a:avLst/>
          </a:prstGeom>
        </p:spPr>
      </p:pic>
      <p:sp>
        <p:nvSpPr>
          <p:cNvPr id="5" name="object 7">
            <a:extLst>
              <a:ext uri="{FF2B5EF4-FFF2-40B4-BE49-F238E27FC236}">
                <a16:creationId xmlns:a16="http://schemas.microsoft.com/office/drawing/2014/main" id="{CB0EBCAC-8113-FE60-A53E-284D1EC7CCD1}"/>
              </a:ext>
            </a:extLst>
          </p:cNvPr>
          <p:cNvSpPr txBox="1"/>
          <p:nvPr/>
        </p:nvSpPr>
        <p:spPr>
          <a:xfrm>
            <a:off x="633932" y="6044692"/>
            <a:ext cx="5604308" cy="302647"/>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7F7F7F"/>
                </a:solidFill>
                <a:latin typeface="Malgun Gothic"/>
                <a:cs typeface="Malgun Gothic"/>
              </a:rPr>
              <a:t>[</a:t>
            </a:r>
            <a:r>
              <a:rPr lang="en-US" sz="900" dirty="0">
                <a:latin typeface="Malgun Gothic"/>
                <a:cs typeface="Malgun Gothic"/>
              </a:rPr>
              <a:t>Source] Korean Family Medicine Association, Ministry of Health and Welfare, Centers for Disease Control
</a:t>
            </a:r>
            <a:endParaRPr sz="900" dirty="0">
              <a:latin typeface="Malgun Gothic"/>
              <a:cs typeface="Malgun Gothic"/>
            </a:endParaRPr>
          </a:p>
        </p:txBody>
      </p:sp>
      <p:sp>
        <p:nvSpPr>
          <p:cNvPr id="6" name="object 5">
            <a:extLst>
              <a:ext uri="{FF2B5EF4-FFF2-40B4-BE49-F238E27FC236}">
                <a16:creationId xmlns:a16="http://schemas.microsoft.com/office/drawing/2014/main" id="{DB0773D8-852A-E875-4173-11CF67D9D4BC}"/>
              </a:ext>
            </a:extLst>
          </p:cNvPr>
          <p:cNvSpPr txBox="1">
            <a:spLocks/>
          </p:cNvSpPr>
          <p:nvPr/>
        </p:nvSpPr>
        <p:spPr>
          <a:xfrm>
            <a:off x="3318768" y="641172"/>
            <a:ext cx="4693229" cy="764312"/>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404040"/>
                </a:solidFill>
                <a:latin typeface="+mn-ea"/>
                <a:ea typeface="+mn-ea"/>
              </a:rPr>
              <a:t>Degenerative Joints (Smoking)
</a:t>
            </a:r>
            <a:endParaRPr lang="en-US" altLang="ko-KR" sz="2400" b="1" spc="-5" dirty="0">
              <a:solidFill>
                <a:srgbClr val="404040"/>
              </a:solidFill>
              <a:latin typeface="+mn-ea"/>
              <a:ea typeface="+mn-ea"/>
            </a:endParaRPr>
          </a:p>
        </p:txBody>
      </p:sp>
      <p:sp>
        <p:nvSpPr>
          <p:cNvPr id="7" name="Rectangle 6">
            <a:extLst>
              <a:ext uri="{FF2B5EF4-FFF2-40B4-BE49-F238E27FC236}">
                <a16:creationId xmlns:a16="http://schemas.microsoft.com/office/drawing/2014/main" id="{57ADA8AF-BB21-9B22-A601-AA6CF9300641}"/>
              </a:ext>
            </a:extLst>
          </p:cNvPr>
          <p:cNvSpPr/>
          <p:nvPr/>
        </p:nvSpPr>
        <p:spPr>
          <a:xfrm>
            <a:off x="724838" y="2070365"/>
            <a:ext cx="4283508" cy="2717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Malgun Gothic" panose="020B0503020000020004" pitchFamily="34" charset="-127"/>
                <a:ea typeface="Malgun Gothic" panose="020B0503020000020004" pitchFamily="34" charset="-127"/>
              </a:rPr>
              <a:t>Smokers have twice the risk of developing rheumatoid arthritis than non-smokers.</a:t>
            </a:r>
          </a:p>
          <a:p>
            <a:endParaRPr lang="en-US" sz="1600" b="1" dirty="0">
              <a:solidFill>
                <a:schemeClr val="tx1"/>
              </a:solidFill>
              <a:latin typeface="Malgun Gothic" panose="020B0503020000020004" pitchFamily="34" charset="-127"/>
              <a:ea typeface="Malgun Gothic" panose="020B0503020000020004" pitchFamily="34" charset="-127"/>
            </a:endParaRPr>
          </a:p>
          <a:p>
            <a:r>
              <a:rPr lang="en-US" sz="1600" dirty="0">
                <a:solidFill>
                  <a:schemeClr val="tx1"/>
                </a:solidFill>
                <a:latin typeface="Malgun Gothic" panose="020B0503020000020004" pitchFamily="34" charset="-127"/>
                <a:ea typeface="Malgun Gothic" panose="020B0503020000020004" pitchFamily="34" charset="-127"/>
              </a:rPr>
              <a:t>Smoking exacerbates rheumatoid arthritis.</a:t>
            </a:r>
          </a:p>
          <a:p>
            <a:endParaRPr lang="en-US" sz="1600" dirty="0">
              <a:solidFill>
                <a:schemeClr val="tx1"/>
              </a:solidFill>
              <a:latin typeface="Malgun Gothic" panose="020B0503020000020004" pitchFamily="34" charset="-127"/>
              <a:ea typeface="Malgun Gothic" panose="020B0503020000020004" pitchFamily="34" charset="-127"/>
            </a:endParaRPr>
          </a:p>
          <a:p>
            <a:r>
              <a:rPr lang="en-US" sz="1600" dirty="0">
                <a:solidFill>
                  <a:schemeClr val="tx1"/>
                </a:solidFill>
                <a:latin typeface="Malgun Gothic" panose="020B0503020000020004" pitchFamily="34" charset="-127"/>
                <a:ea typeface="Malgun Gothic" panose="020B0503020000020004" pitchFamily="34" charset="-127"/>
              </a:rPr>
              <a:t>Only 10 years after quitting smoking, the risk of developing rheumatoid arthritis is reduced to the same extent as non-smokers. Therefore, it is important to quit smoking early!</a:t>
            </a:r>
          </a:p>
        </p:txBody>
      </p:sp>
      <p:sp>
        <p:nvSpPr>
          <p:cNvPr id="8" name="Rectangle 7">
            <a:extLst>
              <a:ext uri="{FF2B5EF4-FFF2-40B4-BE49-F238E27FC236}">
                <a16:creationId xmlns:a16="http://schemas.microsoft.com/office/drawing/2014/main" id="{0F296373-A5F9-AFB0-3A79-698A046EA04F}"/>
              </a:ext>
            </a:extLst>
          </p:cNvPr>
          <p:cNvSpPr/>
          <p:nvPr/>
        </p:nvSpPr>
        <p:spPr>
          <a:xfrm>
            <a:off x="5333999" y="1540093"/>
            <a:ext cx="6530149" cy="302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Smokers are Twice as Higher than Non-smokers to Suffer from Rheumatoid Arthritis </a:t>
            </a:r>
          </a:p>
        </p:txBody>
      </p:sp>
      <p:sp>
        <p:nvSpPr>
          <p:cNvPr id="9" name="Rectangle 8">
            <a:extLst>
              <a:ext uri="{FF2B5EF4-FFF2-40B4-BE49-F238E27FC236}">
                <a16:creationId xmlns:a16="http://schemas.microsoft.com/office/drawing/2014/main" id="{B5C51392-AD1A-EA62-3602-8591057E1F76}"/>
              </a:ext>
            </a:extLst>
          </p:cNvPr>
          <p:cNvSpPr/>
          <p:nvPr/>
        </p:nvSpPr>
        <p:spPr>
          <a:xfrm>
            <a:off x="8599073" y="4863937"/>
            <a:ext cx="2458720" cy="302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Malgun Gothic" panose="020B0503020000020004" pitchFamily="34" charset="-127"/>
                <a:ea typeface="Malgun Gothic" panose="020B0503020000020004" pitchFamily="34" charset="-127"/>
              </a:rPr>
              <a:t>Odds Ratio of Rheumatoid Arthritis</a:t>
            </a:r>
          </a:p>
        </p:txBody>
      </p:sp>
    </p:spTree>
    <p:extLst>
      <p:ext uri="{BB962C8B-B14F-4D97-AF65-F5344CB8AC3E}">
        <p14:creationId xmlns:p14="http://schemas.microsoft.com/office/powerpoint/2010/main" val="2315193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9">
            <a:extLst>
              <a:ext uri="{FF2B5EF4-FFF2-40B4-BE49-F238E27FC236}">
                <a16:creationId xmlns:a16="http://schemas.microsoft.com/office/drawing/2014/main" id="{81A3794B-B98B-5884-51CF-5C602622B0E6}"/>
              </a:ext>
            </a:extLst>
          </p:cNvPr>
          <p:cNvPicPr/>
          <p:nvPr/>
        </p:nvPicPr>
        <p:blipFill>
          <a:blip r:embed="rId2" cstate="print"/>
          <a:stretch>
            <a:fillRect/>
          </a:stretch>
        </p:blipFill>
        <p:spPr>
          <a:xfrm>
            <a:off x="647881" y="2329342"/>
            <a:ext cx="4671925" cy="3138208"/>
          </a:xfrm>
          <a:prstGeom prst="rect">
            <a:avLst/>
          </a:prstGeom>
        </p:spPr>
      </p:pic>
      <p:sp>
        <p:nvSpPr>
          <p:cNvPr id="4" name="object 11">
            <a:extLst>
              <a:ext uri="{FF2B5EF4-FFF2-40B4-BE49-F238E27FC236}">
                <a16:creationId xmlns:a16="http://schemas.microsoft.com/office/drawing/2014/main" id="{80D1E31A-38A8-1DE9-B01E-86EC7E52D3C2}"/>
              </a:ext>
            </a:extLst>
          </p:cNvPr>
          <p:cNvSpPr/>
          <p:nvPr/>
        </p:nvSpPr>
        <p:spPr>
          <a:xfrm>
            <a:off x="5522976" y="1799112"/>
            <a:ext cx="573405" cy="0"/>
          </a:xfrm>
          <a:custGeom>
            <a:avLst/>
            <a:gdLst/>
            <a:ahLst/>
            <a:cxnLst/>
            <a:rect l="l" t="t" r="r" b="b"/>
            <a:pathLst>
              <a:path w="573404">
                <a:moveTo>
                  <a:pt x="0" y="0"/>
                </a:moveTo>
                <a:lnTo>
                  <a:pt x="573024" y="1"/>
                </a:lnTo>
              </a:path>
            </a:pathLst>
          </a:custGeom>
          <a:ln w="12700">
            <a:solidFill>
              <a:srgbClr val="404040"/>
            </a:solidFill>
          </a:ln>
        </p:spPr>
        <p:txBody>
          <a:bodyPr wrap="square" lIns="0" tIns="0" rIns="0" bIns="0" rtlCol="0"/>
          <a:lstStyle/>
          <a:p>
            <a:endParaRPr/>
          </a:p>
        </p:txBody>
      </p:sp>
      <p:sp>
        <p:nvSpPr>
          <p:cNvPr id="5" name="object 6">
            <a:extLst>
              <a:ext uri="{FF2B5EF4-FFF2-40B4-BE49-F238E27FC236}">
                <a16:creationId xmlns:a16="http://schemas.microsoft.com/office/drawing/2014/main" id="{7A892ED6-1519-DD0F-5753-23A508E3295C}"/>
              </a:ext>
            </a:extLst>
          </p:cNvPr>
          <p:cNvSpPr txBox="1"/>
          <p:nvPr/>
        </p:nvSpPr>
        <p:spPr>
          <a:xfrm>
            <a:off x="5522976" y="1871667"/>
            <a:ext cx="6118225" cy="2074158"/>
          </a:xfrm>
          <a:prstGeom prst="rect">
            <a:avLst/>
          </a:prstGeom>
        </p:spPr>
        <p:txBody>
          <a:bodyPr vert="horz" wrap="square" lIns="0" tIns="45720" rIns="0" bIns="0" rtlCol="0">
            <a:spAutoFit/>
          </a:bodyPr>
          <a:lstStyle/>
          <a:p>
            <a:pPr marL="12700">
              <a:lnSpc>
                <a:spcPct val="100000"/>
              </a:lnSpc>
              <a:spcBef>
                <a:spcPts val="360"/>
              </a:spcBef>
            </a:pPr>
            <a:r>
              <a:rPr lang="en-US" sz="1200" dirty="0">
                <a:latin typeface="Malgun Gothic"/>
                <a:cs typeface="Malgun Gothic"/>
              </a:rPr>
              <a:t>Joint damage is an important risk factor for arthritis.
People who </a:t>
            </a:r>
            <a:r>
              <a:rPr lang="en-US" sz="1200" b="1" dirty="0">
                <a:latin typeface="Malgun Gothic"/>
                <a:cs typeface="Malgun Gothic"/>
              </a:rPr>
              <a:t>repeatedly</a:t>
            </a:r>
            <a:r>
              <a:rPr lang="en-US" sz="1200" dirty="0">
                <a:latin typeface="Malgun Gothic"/>
                <a:cs typeface="Malgun Gothic"/>
              </a:rPr>
              <a:t> strain their joints are at increased risk for arthritis.
</a:t>
            </a:r>
            <a:endParaRPr sz="1200" dirty="0">
              <a:latin typeface="Malgun Gothic"/>
              <a:cs typeface="Malgun Gothic"/>
            </a:endParaRPr>
          </a:p>
          <a:p>
            <a:pPr marL="12700">
              <a:lnSpc>
                <a:spcPct val="100000"/>
              </a:lnSpc>
            </a:pPr>
            <a:r>
              <a:rPr lang="en-US" sz="1200" dirty="0">
                <a:latin typeface="Malgun Gothic"/>
                <a:cs typeface="Malgun Gothic"/>
              </a:rPr>
              <a:t>Not being in the same position for a long time but </a:t>
            </a:r>
            <a:r>
              <a:rPr lang="en-US" sz="1200" b="1" dirty="0">
                <a:latin typeface="Malgun Gothic"/>
                <a:cs typeface="Malgun Gothic"/>
              </a:rPr>
              <a:t>distributing the weight to several joints, helps prevent arthritis</a:t>
            </a:r>
            <a:r>
              <a:rPr lang="en-US" sz="1200" dirty="0">
                <a:latin typeface="Malgun Gothic"/>
                <a:cs typeface="Malgun Gothic"/>
              </a:rPr>
              <a:t>. For example, when lifting an object, do not just bend your waist, but bend your knees together to use your leg and back strength.
</a:t>
            </a:r>
            <a:endParaRPr sz="1200" dirty="0">
              <a:latin typeface="Malgun Gothic"/>
              <a:cs typeface="Malgun Gothic"/>
            </a:endParaRPr>
          </a:p>
          <a:p>
            <a:pPr marL="12700" marR="5080">
              <a:lnSpc>
                <a:spcPct val="118300"/>
              </a:lnSpc>
              <a:spcBef>
                <a:spcPts val="5"/>
              </a:spcBef>
            </a:pPr>
            <a:r>
              <a:rPr lang="en-US" sz="1200" dirty="0">
                <a:latin typeface="Malgun Gothic"/>
                <a:cs typeface="Malgun Gothic"/>
              </a:rPr>
              <a:t>Recently, as more and more people play sports, joint damage is increasing.  Warm up well before exercising and wear appropriate protective equipment when exercising.
</a:t>
            </a:r>
            <a:endParaRPr sz="1200" dirty="0">
              <a:latin typeface="Malgun Gothic"/>
              <a:cs typeface="Malgun Gothic"/>
            </a:endParaRPr>
          </a:p>
        </p:txBody>
      </p:sp>
      <p:sp>
        <p:nvSpPr>
          <p:cNvPr id="6" name="object 10">
            <a:extLst>
              <a:ext uri="{FF2B5EF4-FFF2-40B4-BE49-F238E27FC236}">
                <a16:creationId xmlns:a16="http://schemas.microsoft.com/office/drawing/2014/main" id="{97DACCF5-D924-207E-3F86-3CAB0DD675E6}"/>
              </a:ext>
            </a:extLst>
          </p:cNvPr>
          <p:cNvSpPr/>
          <p:nvPr/>
        </p:nvSpPr>
        <p:spPr>
          <a:xfrm>
            <a:off x="5522976" y="4206240"/>
            <a:ext cx="573405" cy="0"/>
          </a:xfrm>
          <a:custGeom>
            <a:avLst/>
            <a:gdLst/>
            <a:ahLst/>
            <a:cxnLst/>
            <a:rect l="l" t="t" r="r" b="b"/>
            <a:pathLst>
              <a:path w="573404">
                <a:moveTo>
                  <a:pt x="0" y="0"/>
                </a:moveTo>
                <a:lnTo>
                  <a:pt x="573024" y="1"/>
                </a:lnTo>
              </a:path>
            </a:pathLst>
          </a:custGeom>
          <a:ln w="12700">
            <a:solidFill>
              <a:srgbClr val="404040"/>
            </a:solidFill>
          </a:ln>
        </p:spPr>
        <p:txBody>
          <a:bodyPr wrap="square" lIns="0" tIns="0" rIns="0" bIns="0" rtlCol="0"/>
          <a:lstStyle/>
          <a:p>
            <a:endParaRPr/>
          </a:p>
        </p:txBody>
      </p:sp>
      <p:sp>
        <p:nvSpPr>
          <p:cNvPr id="7" name="object 7">
            <a:extLst>
              <a:ext uri="{FF2B5EF4-FFF2-40B4-BE49-F238E27FC236}">
                <a16:creationId xmlns:a16="http://schemas.microsoft.com/office/drawing/2014/main" id="{E6543510-B8E5-6510-696D-FD809656AE3D}"/>
              </a:ext>
            </a:extLst>
          </p:cNvPr>
          <p:cNvSpPr txBox="1"/>
          <p:nvPr/>
        </p:nvSpPr>
        <p:spPr>
          <a:xfrm>
            <a:off x="5522976" y="4401924"/>
            <a:ext cx="5973382" cy="2051844"/>
          </a:xfrm>
          <a:prstGeom prst="rect">
            <a:avLst/>
          </a:prstGeom>
        </p:spPr>
        <p:txBody>
          <a:bodyPr vert="horz" wrap="square" lIns="0" tIns="12700" rIns="0" bIns="0" rtlCol="0">
            <a:spAutoFit/>
          </a:bodyPr>
          <a:lstStyle/>
          <a:p>
            <a:pPr marL="12700">
              <a:lnSpc>
                <a:spcPts val="1430"/>
              </a:lnSpc>
              <a:spcBef>
                <a:spcPts val="100"/>
              </a:spcBef>
            </a:pPr>
            <a:r>
              <a:rPr lang="en-US" sz="1200" b="1" dirty="0">
                <a:uFill>
                  <a:solidFill>
                    <a:srgbClr val="2F5597"/>
                  </a:solidFill>
                </a:uFill>
                <a:latin typeface="Malgun Gothic"/>
                <a:cs typeface="Malgun Gothic"/>
              </a:rPr>
              <a:t>Early diagnosis and proper treatment are critical to the management of arthritis.
</a:t>
            </a:r>
            <a:r>
              <a:rPr lang="en-US" sz="1200" dirty="0">
                <a:uFill>
                  <a:solidFill>
                    <a:srgbClr val="2F5597"/>
                  </a:solidFill>
                </a:uFill>
                <a:latin typeface="Malgun Gothic"/>
                <a:cs typeface="Malgun Gothic"/>
              </a:rPr>
              <a:t>Osteoarthritis and rheumatoid arthritis are treated and managed differently so it is important to make a differential diagnosis of the two.</a:t>
            </a:r>
          </a:p>
          <a:p>
            <a:pPr marL="12700">
              <a:lnSpc>
                <a:spcPts val="1430"/>
              </a:lnSpc>
              <a:spcBef>
                <a:spcPts val="100"/>
              </a:spcBef>
            </a:pPr>
            <a:r>
              <a:rPr lang="en-US" sz="1200" b="1" u="sng" dirty="0">
                <a:solidFill>
                  <a:srgbClr val="2F5597"/>
                </a:solidFill>
                <a:uFill>
                  <a:solidFill>
                    <a:srgbClr val="2F5597"/>
                  </a:solidFill>
                </a:uFill>
                <a:latin typeface="Malgun Gothic"/>
                <a:cs typeface="Malgun Gothic"/>
              </a:rPr>
              <a:t>
</a:t>
            </a:r>
            <a:r>
              <a:rPr lang="en-US" sz="1200" dirty="0">
                <a:latin typeface="Malgun Gothic"/>
                <a:cs typeface="Malgun Gothic"/>
              </a:rPr>
              <a:t>Appropriate medication administration and an early diagnosis
along with daily habit correction will not only relief pain but also will improve the course of the disease.
</a:t>
            </a:r>
            <a:endParaRPr sz="800" dirty="0">
              <a:latin typeface="Malgun Gothic"/>
              <a:cs typeface="Malgun Gothic"/>
            </a:endParaRPr>
          </a:p>
          <a:p>
            <a:pPr marL="12700" marR="5080">
              <a:lnSpc>
                <a:spcPts val="1420"/>
              </a:lnSpc>
            </a:pPr>
            <a:r>
              <a:rPr lang="en-US" sz="1200" b="1" dirty="0">
                <a:uFill>
                  <a:solidFill>
                    <a:srgbClr val="2F5597"/>
                  </a:solidFill>
                </a:uFill>
                <a:latin typeface="Malgun Gothic"/>
                <a:cs typeface="Malgun Gothic"/>
              </a:rPr>
              <a:t>Especially in the case of rheumatoid arthritis, treatment that can slow the progression of the disease can minimize joint damage and deformity.
</a:t>
            </a:r>
            <a:endParaRPr sz="1200" dirty="0">
              <a:latin typeface="Malgun Gothic"/>
              <a:cs typeface="Malgun Gothic"/>
            </a:endParaRPr>
          </a:p>
        </p:txBody>
      </p:sp>
      <p:sp>
        <p:nvSpPr>
          <p:cNvPr id="8" name="object 8">
            <a:extLst>
              <a:ext uri="{FF2B5EF4-FFF2-40B4-BE49-F238E27FC236}">
                <a16:creationId xmlns:a16="http://schemas.microsoft.com/office/drawing/2014/main" id="{C0E5DCDF-6B0E-581E-66E9-3DA8BBCC226C}"/>
              </a:ext>
            </a:extLst>
          </p:cNvPr>
          <p:cNvSpPr txBox="1"/>
          <p:nvPr/>
        </p:nvSpPr>
        <p:spPr>
          <a:xfrm>
            <a:off x="5664834" y="6453768"/>
            <a:ext cx="5551806" cy="271869"/>
          </a:xfrm>
          <a:prstGeom prst="rect">
            <a:avLst/>
          </a:prstGeom>
        </p:spPr>
        <p:txBody>
          <a:bodyPr vert="horz" wrap="square" lIns="0" tIns="12700" rIns="0" bIns="0" rtlCol="0">
            <a:spAutoFit/>
          </a:bodyPr>
          <a:lstStyle/>
          <a:p>
            <a:pPr marL="12700">
              <a:lnSpc>
                <a:spcPct val="100000"/>
              </a:lnSpc>
              <a:spcBef>
                <a:spcPts val="100"/>
              </a:spcBef>
            </a:pPr>
            <a:r>
              <a:rPr sz="800" dirty="0">
                <a:latin typeface="Malgun Gothic"/>
                <a:cs typeface="Malgun Gothic"/>
              </a:rPr>
              <a:t>[</a:t>
            </a:r>
            <a:r>
              <a:rPr lang="en-US" sz="800" dirty="0">
                <a:latin typeface="Malgun Gothic"/>
                <a:cs typeface="Malgun Gothic"/>
              </a:rPr>
              <a:t>Source] Korean Family Medicine Association, Ministry of Health and Welfare, Centers for Disease Control
</a:t>
            </a:r>
            <a:endParaRPr sz="800" dirty="0">
              <a:latin typeface="Malgun Gothic"/>
              <a:cs typeface="Malgun Gothic"/>
            </a:endParaRPr>
          </a:p>
        </p:txBody>
      </p:sp>
      <p:sp>
        <p:nvSpPr>
          <p:cNvPr id="9" name="object 5">
            <a:extLst>
              <a:ext uri="{FF2B5EF4-FFF2-40B4-BE49-F238E27FC236}">
                <a16:creationId xmlns:a16="http://schemas.microsoft.com/office/drawing/2014/main" id="{B87F1A9D-AD00-4004-E05B-6D064AE24398}"/>
              </a:ext>
            </a:extLst>
          </p:cNvPr>
          <p:cNvSpPr txBox="1">
            <a:spLocks/>
          </p:cNvSpPr>
          <p:nvPr/>
        </p:nvSpPr>
        <p:spPr>
          <a:xfrm>
            <a:off x="2942407" y="523923"/>
            <a:ext cx="5797826" cy="1146468"/>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404040"/>
                </a:solidFill>
                <a:latin typeface="+mn-ea"/>
                <a:ea typeface="+mn-ea"/>
              </a:rPr>
              <a:t>Degenerative Arthritis  </a:t>
            </a:r>
          </a:p>
          <a:p>
            <a:pPr marL="12700">
              <a:lnSpc>
                <a:spcPct val="100000"/>
              </a:lnSpc>
              <a:spcBef>
                <a:spcPts val="100"/>
              </a:spcBef>
            </a:pPr>
            <a:r>
              <a:rPr lang="en-US" altLang="ko-KR" sz="2400" b="1" dirty="0">
                <a:solidFill>
                  <a:srgbClr val="404040"/>
                </a:solidFill>
                <a:latin typeface="+mn-ea"/>
                <a:ea typeface="+mn-ea"/>
              </a:rPr>
              <a:t>(Joint Damage and Early Diagnosis )
</a:t>
            </a:r>
            <a:endParaRPr lang="en-US" altLang="ko-KR" sz="2400" b="1" spc="-5" dirty="0">
              <a:solidFill>
                <a:srgbClr val="404040"/>
              </a:solidFill>
              <a:latin typeface="+mn-ea"/>
              <a:ea typeface="+mn-ea"/>
            </a:endParaRPr>
          </a:p>
        </p:txBody>
      </p:sp>
      <p:sp>
        <p:nvSpPr>
          <p:cNvPr id="10" name="Rectangle 9">
            <a:extLst>
              <a:ext uri="{FF2B5EF4-FFF2-40B4-BE49-F238E27FC236}">
                <a16:creationId xmlns:a16="http://schemas.microsoft.com/office/drawing/2014/main" id="{0F3E1B25-F7AB-03F9-4154-047E4A9CA0E2}"/>
              </a:ext>
            </a:extLst>
          </p:cNvPr>
          <p:cNvSpPr/>
          <p:nvPr/>
        </p:nvSpPr>
        <p:spPr>
          <a:xfrm>
            <a:off x="647881" y="2255998"/>
            <a:ext cx="4417717" cy="288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Damaged Joints Have Higher Risk in Joint Inflammation</a:t>
            </a:r>
          </a:p>
        </p:txBody>
      </p:sp>
    </p:spTree>
    <p:extLst>
      <p:ext uri="{BB962C8B-B14F-4D97-AF65-F5344CB8AC3E}">
        <p14:creationId xmlns:p14="http://schemas.microsoft.com/office/powerpoint/2010/main" val="3535204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8">
            <a:extLst>
              <a:ext uri="{FF2B5EF4-FFF2-40B4-BE49-F238E27FC236}">
                <a16:creationId xmlns:a16="http://schemas.microsoft.com/office/drawing/2014/main" id="{B50D3A48-F263-4094-974F-BF9BDAAC38F3}"/>
              </a:ext>
            </a:extLst>
          </p:cNvPr>
          <p:cNvPicPr/>
          <p:nvPr/>
        </p:nvPicPr>
        <p:blipFill>
          <a:blip r:embed="rId2" cstate="print"/>
          <a:stretch>
            <a:fillRect/>
          </a:stretch>
        </p:blipFill>
        <p:spPr>
          <a:xfrm>
            <a:off x="723757" y="2091447"/>
            <a:ext cx="4324897" cy="3242682"/>
          </a:xfrm>
          <a:prstGeom prst="rect">
            <a:avLst/>
          </a:prstGeom>
        </p:spPr>
      </p:pic>
      <p:sp>
        <p:nvSpPr>
          <p:cNvPr id="4" name="object 6">
            <a:extLst>
              <a:ext uri="{FF2B5EF4-FFF2-40B4-BE49-F238E27FC236}">
                <a16:creationId xmlns:a16="http://schemas.microsoft.com/office/drawing/2014/main" id="{26B498AC-7B88-7B14-4C38-0EF6FC53D71C}"/>
              </a:ext>
            </a:extLst>
          </p:cNvPr>
          <p:cNvSpPr txBox="1"/>
          <p:nvPr/>
        </p:nvSpPr>
        <p:spPr>
          <a:xfrm>
            <a:off x="5890385" y="2207832"/>
            <a:ext cx="5577858" cy="3373359"/>
          </a:xfrm>
          <a:prstGeom prst="rect">
            <a:avLst/>
          </a:prstGeom>
        </p:spPr>
        <p:txBody>
          <a:bodyPr vert="horz" wrap="square" lIns="0" tIns="109855" rIns="0" bIns="0" rtlCol="0">
            <a:spAutoFit/>
          </a:bodyPr>
          <a:lstStyle/>
          <a:p>
            <a:pPr marL="12700">
              <a:lnSpc>
                <a:spcPct val="100000"/>
              </a:lnSpc>
              <a:spcBef>
                <a:spcPts val="865"/>
              </a:spcBef>
            </a:pPr>
            <a:r>
              <a:rPr lang="en-US" sz="1400" dirty="0">
                <a:latin typeface="Malgun Gothic"/>
                <a:cs typeface="Malgun Gothic"/>
              </a:rPr>
              <a:t>Weight control and physical therapy (laser therapy) in arthritis patients can reduce joint strain, reduce pain, and slow the progression of the disease.
</a:t>
            </a:r>
            <a:r>
              <a:rPr lang="en-US" sz="1400" b="1" dirty="0">
                <a:latin typeface="Malgun Gothic"/>
                <a:cs typeface="Malgun Gothic"/>
              </a:rPr>
              <a:t>Regular exercise and laser treatment </a:t>
            </a:r>
            <a:r>
              <a:rPr lang="en-US" sz="1400" dirty="0">
                <a:latin typeface="Malgun Gothic"/>
                <a:cs typeface="Malgun Gothic"/>
              </a:rPr>
              <a:t>reduce pain and improve feelings of depression and anxiety</a:t>
            </a:r>
            <a:r>
              <a:rPr lang="en-US" sz="1400" b="1" dirty="0">
                <a:latin typeface="Malgun Gothic"/>
                <a:cs typeface="Malgun Gothic"/>
              </a:rPr>
              <a:t>.
</a:t>
            </a:r>
            <a:r>
              <a:rPr lang="en-US" sz="1400" b="1" dirty="0">
                <a:uFill>
                  <a:solidFill>
                    <a:srgbClr val="000000"/>
                  </a:solidFill>
                </a:uFill>
                <a:latin typeface="Malgun Gothic"/>
                <a:cs typeface="Malgun Gothic"/>
              </a:rPr>
              <a:t>Consistent rehabilitation and physical therapy (laser therapy) help preserve remaining joint function, restore lost motor function and relieve pain.
</a:t>
            </a:r>
            <a:r>
              <a:rPr lang="en-US" sz="1400" spc="-5" dirty="0">
                <a:latin typeface="Malgun Gothic"/>
                <a:cs typeface="Malgun Gothic"/>
              </a:rPr>
              <a:t>However, excessive rehabilitation exercises can aggravate arthritis. Therefore, depending on the degree of inflammation of the joints and the condition of the muscles, physical therapy (laser treatment) and exercise should be combined to help with treatment.
</a:t>
            </a:r>
            <a:endParaRPr sz="1400" dirty="0">
              <a:latin typeface="Malgun Gothic"/>
              <a:cs typeface="Malgun Gothic"/>
            </a:endParaRPr>
          </a:p>
        </p:txBody>
      </p:sp>
      <p:sp>
        <p:nvSpPr>
          <p:cNvPr id="5" name="object 7">
            <a:extLst>
              <a:ext uri="{FF2B5EF4-FFF2-40B4-BE49-F238E27FC236}">
                <a16:creationId xmlns:a16="http://schemas.microsoft.com/office/drawing/2014/main" id="{52E076D6-B9A5-7442-928E-7FD46FA4F72E}"/>
              </a:ext>
            </a:extLst>
          </p:cNvPr>
          <p:cNvSpPr txBox="1"/>
          <p:nvPr/>
        </p:nvSpPr>
        <p:spPr>
          <a:xfrm>
            <a:off x="5927290" y="6215154"/>
            <a:ext cx="5716070" cy="302647"/>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7F7F7F"/>
                </a:solidFill>
                <a:latin typeface="Malgun Gothic"/>
                <a:cs typeface="Malgun Gothic"/>
              </a:rPr>
              <a:t>[</a:t>
            </a:r>
            <a:r>
              <a:rPr lang="en-US" sz="900" dirty="0">
                <a:latin typeface="Malgun Gothic"/>
                <a:cs typeface="Malgun Gothic"/>
              </a:rPr>
              <a:t>Source] Korean Family Medicine Association, Ministry of Health and Welfare, Centers for Disease Control
</a:t>
            </a:r>
            <a:endParaRPr sz="900" dirty="0">
              <a:latin typeface="Malgun Gothic"/>
              <a:cs typeface="Malgun Gothic"/>
            </a:endParaRPr>
          </a:p>
        </p:txBody>
      </p:sp>
      <p:sp>
        <p:nvSpPr>
          <p:cNvPr id="6" name="object 5">
            <a:extLst>
              <a:ext uri="{FF2B5EF4-FFF2-40B4-BE49-F238E27FC236}">
                <a16:creationId xmlns:a16="http://schemas.microsoft.com/office/drawing/2014/main" id="{70B10EDF-8A4B-EC6E-6522-188F6CEA9783}"/>
              </a:ext>
            </a:extLst>
          </p:cNvPr>
          <p:cNvSpPr txBox="1">
            <a:spLocks/>
          </p:cNvSpPr>
          <p:nvPr/>
        </p:nvSpPr>
        <p:spPr>
          <a:xfrm>
            <a:off x="4077655" y="642846"/>
            <a:ext cx="4036690" cy="1146468"/>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400" b="1" dirty="0">
                <a:solidFill>
                  <a:srgbClr val="404040"/>
                </a:solidFill>
                <a:latin typeface="+mn-ea"/>
                <a:ea typeface="+mn-ea"/>
              </a:rPr>
              <a:t>Degenerative Arthritis  </a:t>
            </a:r>
          </a:p>
          <a:p>
            <a:pPr marL="12700">
              <a:lnSpc>
                <a:spcPct val="100000"/>
              </a:lnSpc>
              <a:spcBef>
                <a:spcPts val="100"/>
              </a:spcBef>
            </a:pPr>
            <a:r>
              <a:rPr lang="en-US" altLang="ko-KR" sz="2400" b="1" dirty="0">
                <a:solidFill>
                  <a:srgbClr val="404040"/>
                </a:solidFill>
                <a:latin typeface="+mn-ea"/>
                <a:ea typeface="+mn-ea"/>
              </a:rPr>
              <a:t>(Laser Treatment)
</a:t>
            </a:r>
            <a:endParaRPr lang="en-US" altLang="ko-KR" sz="2400" b="1" spc="-5" dirty="0">
              <a:solidFill>
                <a:srgbClr val="404040"/>
              </a:solidFill>
              <a:latin typeface="+mn-ea"/>
              <a:ea typeface="+mn-ea"/>
            </a:endParaRPr>
          </a:p>
        </p:txBody>
      </p:sp>
      <p:sp>
        <p:nvSpPr>
          <p:cNvPr id="7" name="Rectangle 6">
            <a:extLst>
              <a:ext uri="{FF2B5EF4-FFF2-40B4-BE49-F238E27FC236}">
                <a16:creationId xmlns:a16="http://schemas.microsoft.com/office/drawing/2014/main" id="{4CA3284E-57CD-56FE-E754-138011C0E5D7}"/>
              </a:ext>
            </a:extLst>
          </p:cNvPr>
          <p:cNvSpPr/>
          <p:nvPr/>
        </p:nvSpPr>
        <p:spPr>
          <a:xfrm>
            <a:off x="610617" y="1913520"/>
            <a:ext cx="3819143" cy="355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Consistent Rehabilitation Exercise Can Help </a:t>
            </a:r>
          </a:p>
          <a:p>
            <a:pPr algn="ctr"/>
            <a:r>
              <a:rPr lang="en-US" sz="1200" b="1" dirty="0">
                <a:solidFill>
                  <a:schemeClr val="tx1"/>
                </a:solidFill>
                <a:latin typeface="Malgun Gothic" panose="020B0503020000020004" pitchFamily="34" charset="-127"/>
                <a:ea typeface="Malgun Gothic" panose="020B0503020000020004" pitchFamily="34" charset="-127"/>
              </a:rPr>
              <a:t>Recovery of Joint Function</a:t>
            </a:r>
          </a:p>
        </p:txBody>
      </p:sp>
    </p:spTree>
    <p:extLst>
      <p:ext uri="{BB962C8B-B14F-4D97-AF65-F5344CB8AC3E}">
        <p14:creationId xmlns:p14="http://schemas.microsoft.com/office/powerpoint/2010/main" val="3078405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C5302F-40F7-DA2A-421D-77054E73E8AE}"/>
              </a:ext>
            </a:extLst>
          </p:cNvPr>
          <p:cNvPicPr>
            <a:picLocks noChangeAspect="1"/>
          </p:cNvPicPr>
          <p:nvPr/>
        </p:nvPicPr>
        <p:blipFill rotWithShape="1">
          <a:blip r:embed="rId2"/>
          <a:srcRect l="425" t="-1" r="741" b="-1"/>
          <a:stretch/>
        </p:blipFill>
        <p:spPr>
          <a:xfrm>
            <a:off x="0" y="1282"/>
            <a:ext cx="12188952" cy="6856718"/>
          </a:xfrm>
          <a:prstGeom prst="rect">
            <a:avLst/>
          </a:prstGeom>
        </p:spPr>
      </p:pic>
      <p:sp>
        <p:nvSpPr>
          <p:cNvPr id="2" name="object 7">
            <a:extLst>
              <a:ext uri="{FF2B5EF4-FFF2-40B4-BE49-F238E27FC236}">
                <a16:creationId xmlns:a16="http://schemas.microsoft.com/office/drawing/2014/main" id="{41444AEB-E491-5E2B-4972-ACFB9E4FF1EB}"/>
              </a:ext>
            </a:extLst>
          </p:cNvPr>
          <p:cNvSpPr txBox="1"/>
          <p:nvPr/>
        </p:nvSpPr>
        <p:spPr>
          <a:xfrm rot="5400000">
            <a:off x="6489298" y="38962"/>
            <a:ext cx="1231106" cy="6980889"/>
          </a:xfrm>
          <a:prstGeom prst="rect">
            <a:avLst/>
          </a:prstGeom>
        </p:spPr>
        <p:txBody>
          <a:bodyPr vert="vert270" wrap="square" lIns="0" tIns="102235" rIns="0" bIns="0" rtlCol="0">
            <a:spAutoFit/>
          </a:bodyPr>
          <a:lstStyle/>
          <a:p>
            <a:pPr marL="12700">
              <a:lnSpc>
                <a:spcPct val="100000"/>
              </a:lnSpc>
              <a:spcBef>
                <a:spcPts val="805"/>
              </a:spcBef>
            </a:pPr>
            <a:r>
              <a:rPr sz="8000" b="1" dirty="0">
                <a:solidFill>
                  <a:srgbClr val="FFFFFF"/>
                </a:solidFill>
                <a:latin typeface="Malgun Gothic"/>
                <a:cs typeface="Malgun Gothic"/>
              </a:rPr>
              <a:t>Thank</a:t>
            </a:r>
            <a:r>
              <a:rPr sz="8000" b="1" spc="-105" dirty="0">
                <a:solidFill>
                  <a:srgbClr val="FFFFFF"/>
                </a:solidFill>
                <a:latin typeface="Malgun Gothic"/>
                <a:cs typeface="Malgun Gothic"/>
              </a:rPr>
              <a:t> </a:t>
            </a:r>
            <a:r>
              <a:rPr lang="en-US" sz="8000" b="1" spc="-105" dirty="0">
                <a:solidFill>
                  <a:srgbClr val="FFFFFF"/>
                </a:solidFill>
                <a:latin typeface="Malgun Gothic"/>
                <a:cs typeface="Malgun Gothic"/>
              </a:rPr>
              <a:t>Y</a:t>
            </a:r>
            <a:r>
              <a:rPr sz="8000" b="1" spc="-25" dirty="0">
                <a:solidFill>
                  <a:srgbClr val="FFFFFF"/>
                </a:solidFill>
                <a:latin typeface="Malgun Gothic"/>
                <a:cs typeface="Malgun Gothic"/>
              </a:rPr>
              <a:t>ou</a:t>
            </a:r>
            <a:endParaRPr sz="8000" dirty="0">
              <a:latin typeface="Malgun Gothic"/>
              <a:cs typeface="Malgun Gothic"/>
            </a:endParaRPr>
          </a:p>
        </p:txBody>
      </p:sp>
    </p:spTree>
    <p:extLst>
      <p:ext uri="{BB962C8B-B14F-4D97-AF65-F5344CB8AC3E}">
        <p14:creationId xmlns:p14="http://schemas.microsoft.com/office/powerpoint/2010/main" val="3265608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858</TotalTime>
  <Words>4174</Words>
  <Application>Microsoft Office PowerPoint</Application>
  <PresentationFormat>Widescreen</PresentationFormat>
  <Paragraphs>343</Paragraphs>
  <Slides>33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Malgun Gothic</vt:lpstr>
      <vt:lpstr>Malgun Gothic</vt:lpstr>
      <vt:lpstr>Arial</vt:lpstr>
      <vt:lpstr>Calibri</vt:lpstr>
      <vt:lpstr>Calibri Light</vt:lpstr>
      <vt:lpstr>Kokila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YOUNGHEE PARK</dc:creator>
  <cp:lastModifiedBy>YOUNGHEE PARK</cp:lastModifiedBy>
  <cp:revision>5</cp:revision>
  <dcterms:created xsi:type="dcterms:W3CDTF">2023-03-02T17:06:50Z</dcterms:created>
  <dcterms:modified xsi:type="dcterms:W3CDTF">2023-03-21T15:47:19Z</dcterms:modified>
</cp:coreProperties>
</file>