
<file path=[Content_Types].xml><?xml version="1.0" encoding="utf-8"?>
<Types xmlns="http://schemas.openxmlformats.org/package/2006/content-types">
  <Default Extension="fntdata" ContentType="application/x-fontdata"/>
  <Default Extension="gif" ContentType="image/gif"/>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63" r:id="rId2"/>
  </p:sldMasterIdLst>
  <p:notesMasterIdLst>
    <p:notesMasterId r:id="rId35"/>
  </p:notesMasterIdLst>
  <p:handoutMasterIdLst>
    <p:handoutMasterId r:id="rId36"/>
  </p:handoutMasterIdLst>
  <p:sldIdLst>
    <p:sldId id="411" r:id="rId3"/>
    <p:sldId id="413" r:id="rId4"/>
    <p:sldId id="419" r:id="rId5"/>
    <p:sldId id="420" r:id="rId6"/>
    <p:sldId id="322" r:id="rId7"/>
    <p:sldId id="338" r:id="rId8"/>
    <p:sldId id="415" r:id="rId9"/>
    <p:sldId id="357" r:id="rId10"/>
    <p:sldId id="321" r:id="rId11"/>
    <p:sldId id="346" r:id="rId12"/>
    <p:sldId id="341" r:id="rId13"/>
    <p:sldId id="373" r:id="rId14"/>
    <p:sldId id="374" r:id="rId15"/>
    <p:sldId id="416" r:id="rId16"/>
    <p:sldId id="417" r:id="rId17"/>
    <p:sldId id="425" r:id="rId18"/>
    <p:sldId id="426" r:id="rId19"/>
    <p:sldId id="427" r:id="rId20"/>
    <p:sldId id="428" r:id="rId21"/>
    <p:sldId id="418" r:id="rId22"/>
    <p:sldId id="430" r:id="rId23"/>
    <p:sldId id="431" r:id="rId24"/>
    <p:sldId id="432" r:id="rId25"/>
    <p:sldId id="433" r:id="rId26"/>
    <p:sldId id="434" r:id="rId27"/>
    <p:sldId id="435" r:id="rId28"/>
    <p:sldId id="436" r:id="rId29"/>
    <p:sldId id="437" r:id="rId30"/>
    <p:sldId id="438" r:id="rId31"/>
    <p:sldId id="439" r:id="rId32"/>
    <p:sldId id="442" r:id="rId33"/>
    <p:sldId id="440" r:id="rId34"/>
  </p:sldIdLst>
  <p:sldSz cx="12192000" cy="6858000"/>
  <p:notesSz cx="6858000" cy="9144000"/>
  <p:embeddedFontLst>
    <p:embeddedFont>
      <p:font typeface="맑은 고딕" panose="020B0503020000020004" pitchFamily="50" charset="-127"/>
      <p:regular r:id="rId37"/>
      <p:bold r:id="rId38"/>
    </p:embeddedFont>
    <p:embeddedFont>
      <p:font typeface="Angsana New" panose="02020603050405020304" pitchFamily="18" charset="-34"/>
      <p:regular r:id="rId39"/>
      <p:bold r:id="rId40"/>
      <p:italic r:id="rId41"/>
      <p:boldItalic r:id="rId42"/>
    </p:embeddedFont>
    <p:embeddedFont>
      <p:font typeface="Bebas Neue" panose="020B0606020202050201" pitchFamily="34" charset="0"/>
      <p:regular r:id="rId43"/>
    </p:embeddedFont>
    <p:embeddedFont>
      <p:font typeface="Microsoft YaHei" panose="020B0503020204020204" pitchFamily="34" charset="-122"/>
      <p:regular r:id="rId44"/>
      <p:bold r:id="rId45"/>
    </p:embeddedFont>
    <p:embeddedFont>
      <p:font typeface="Monerd" pitchFamily="2" charset="0"/>
      <p:regular r:id="rId46"/>
    </p:embeddedFont>
    <p:embeddedFont>
      <p:font typeface="Wilderness Typeface" panose="00000500000000000000" charset="0"/>
      <p:regular r:id="rId47"/>
    </p:embeddedFont>
  </p:embeddedFontLst>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5F2FB"/>
    <a:srgbClr val="F8F7FD"/>
    <a:srgbClr val="F0ECFA"/>
    <a:srgbClr val="FAFAFA"/>
    <a:srgbClr val="E5E5E5"/>
    <a:srgbClr val="FC7A8D"/>
    <a:srgbClr val="FFFFFF"/>
    <a:srgbClr val="FFBDC7"/>
    <a:srgbClr val="FEF2F2"/>
    <a:srgbClr val="ED768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638B1855-1B75-4FBE-930C-398BA8C253C6}" styleName="테마 스타일 2 - 강조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C22544A-7EE6-4342-B048-85BDC9FD1C3A}" styleName="보통 스타일 2 - 강조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보통 스타일 2 - 강조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024" autoAdjust="0"/>
    <p:restoredTop sz="95262" autoAdjust="0"/>
  </p:normalViewPr>
  <p:slideViewPr>
    <p:cSldViewPr snapToGrid="0">
      <p:cViewPr varScale="1">
        <p:scale>
          <a:sx n="105" d="100"/>
          <a:sy n="105" d="100"/>
        </p:scale>
        <p:origin x="1062" y="114"/>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63" d="100"/>
          <a:sy n="63" d="100"/>
        </p:scale>
        <p:origin x="3134" y="67"/>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font" Target="fonts/font3.fntdata"/><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font" Target="fonts/font6.fntdata"/><Relationship Id="rId47" Type="http://schemas.openxmlformats.org/officeDocument/2006/relationships/font" Target="fonts/font11.fntdata"/><Relationship Id="rId50"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font" Target="fonts/font1.fntdata"/><Relationship Id="rId40" Type="http://schemas.openxmlformats.org/officeDocument/2006/relationships/font" Target="fonts/font4.fntdata"/><Relationship Id="rId45" Type="http://schemas.openxmlformats.org/officeDocument/2006/relationships/font" Target="fonts/font9.fnt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handoutMaster" Target="handoutMasters/handoutMaster1.xml"/><Relationship Id="rId49"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font" Target="fonts/font8.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notesMaster" Target="notesMasters/notesMaster1.xml"/><Relationship Id="rId43" Type="http://schemas.openxmlformats.org/officeDocument/2006/relationships/font" Target="fonts/font7.fntdata"/><Relationship Id="rId48"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tableStyles" Target="tableStyle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font" Target="fonts/font2.fntdata"/><Relationship Id="rId46" Type="http://schemas.openxmlformats.org/officeDocument/2006/relationships/font" Target="fonts/font10.fntdata"/><Relationship Id="rId20" Type="http://schemas.openxmlformats.org/officeDocument/2006/relationships/slide" Target="slides/slide18.xml"/><Relationship Id="rId41"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4.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1"/>
    <c:plotArea>
      <c:layout/>
      <c:barChart>
        <c:barDir val="col"/>
        <c:grouping val="clustered"/>
        <c:varyColors val="0"/>
        <c:ser>
          <c:idx val="0"/>
          <c:order val="0"/>
          <c:tx>
            <c:strRef>
              <c:f>Sheet1!$B$1</c:f>
              <c:strCache>
                <c:ptCount val="1"/>
                <c:pt idx="0">
                  <c:v>2019</c:v>
                </c:pt>
              </c:strCache>
            </c:strRef>
          </c:tx>
          <c:spPr>
            <a:solidFill>
              <a:schemeClr val="accent3">
                <a:shade val="47000"/>
              </a:schemeClr>
            </a:solidFill>
            <a:ln>
              <a:noFill/>
            </a:ln>
            <a:effectLst/>
          </c:spPr>
          <c:invertIfNegative val="0"/>
          <c:cat>
            <c:strRef>
              <c:f>Sheet1!$A$2</c:f>
              <c:strCache>
                <c:ptCount val="1"/>
                <c:pt idx="0">
                  <c:v>항목 1</c:v>
                </c:pt>
              </c:strCache>
            </c:strRef>
          </c:cat>
          <c:val>
            <c:numRef>
              <c:f>Sheet1!$B$2</c:f>
              <c:numCache>
                <c:formatCode>General</c:formatCode>
                <c:ptCount val="1"/>
                <c:pt idx="0">
                  <c:v>0.7</c:v>
                </c:pt>
              </c:numCache>
            </c:numRef>
          </c:val>
          <c:extLst>
            <c:ext xmlns:c16="http://schemas.microsoft.com/office/drawing/2014/chart" uri="{C3380CC4-5D6E-409C-BE32-E72D297353CC}">
              <c16:uniqueId val="{00000000-EBBA-4BC8-93A7-70CC1326F3D2}"/>
            </c:ext>
          </c:extLst>
        </c:ser>
        <c:ser>
          <c:idx val="1"/>
          <c:order val="1"/>
          <c:tx>
            <c:strRef>
              <c:f>Sheet1!$C$1</c:f>
              <c:strCache>
                <c:ptCount val="1"/>
                <c:pt idx="0">
                  <c:v>2020</c:v>
                </c:pt>
              </c:strCache>
            </c:strRef>
          </c:tx>
          <c:spPr>
            <a:solidFill>
              <a:schemeClr val="accent3">
                <a:shade val="65000"/>
              </a:schemeClr>
            </a:solidFill>
            <a:ln>
              <a:noFill/>
            </a:ln>
            <a:effectLst/>
          </c:spPr>
          <c:invertIfNegative val="0"/>
          <c:cat>
            <c:strRef>
              <c:f>Sheet1!$A$2</c:f>
              <c:strCache>
                <c:ptCount val="1"/>
                <c:pt idx="0">
                  <c:v>항목 1</c:v>
                </c:pt>
              </c:strCache>
            </c:strRef>
          </c:cat>
          <c:val>
            <c:numRef>
              <c:f>Sheet1!$C$2</c:f>
              <c:numCache>
                <c:formatCode>General</c:formatCode>
                <c:ptCount val="1"/>
                <c:pt idx="0">
                  <c:v>0.8</c:v>
                </c:pt>
              </c:numCache>
            </c:numRef>
          </c:val>
          <c:extLst>
            <c:ext xmlns:c16="http://schemas.microsoft.com/office/drawing/2014/chart" uri="{C3380CC4-5D6E-409C-BE32-E72D297353CC}">
              <c16:uniqueId val="{00000001-EBBA-4BC8-93A7-70CC1326F3D2}"/>
            </c:ext>
          </c:extLst>
        </c:ser>
        <c:ser>
          <c:idx val="2"/>
          <c:order val="2"/>
          <c:tx>
            <c:strRef>
              <c:f>Sheet1!$D$1</c:f>
              <c:strCache>
                <c:ptCount val="1"/>
                <c:pt idx="0">
                  <c:v>2121</c:v>
                </c:pt>
              </c:strCache>
            </c:strRef>
          </c:tx>
          <c:spPr>
            <a:solidFill>
              <a:schemeClr val="accent3">
                <a:shade val="82000"/>
              </a:schemeClr>
            </a:solidFill>
            <a:ln>
              <a:noFill/>
            </a:ln>
            <a:effectLst/>
          </c:spPr>
          <c:invertIfNegative val="0"/>
          <c:cat>
            <c:strRef>
              <c:f>Sheet1!$A$2</c:f>
              <c:strCache>
                <c:ptCount val="1"/>
                <c:pt idx="0">
                  <c:v>항목 1</c:v>
                </c:pt>
              </c:strCache>
            </c:strRef>
          </c:cat>
          <c:val>
            <c:numRef>
              <c:f>Sheet1!$D$2</c:f>
              <c:numCache>
                <c:formatCode>General</c:formatCode>
                <c:ptCount val="1"/>
                <c:pt idx="0">
                  <c:v>1</c:v>
                </c:pt>
              </c:numCache>
            </c:numRef>
          </c:val>
          <c:extLst>
            <c:ext xmlns:c16="http://schemas.microsoft.com/office/drawing/2014/chart" uri="{C3380CC4-5D6E-409C-BE32-E72D297353CC}">
              <c16:uniqueId val="{00000002-EBBA-4BC8-93A7-70CC1326F3D2}"/>
            </c:ext>
          </c:extLst>
        </c:ser>
        <c:ser>
          <c:idx val="3"/>
          <c:order val="3"/>
          <c:tx>
            <c:strRef>
              <c:f>Sheet1!$E$1</c:f>
              <c:strCache>
                <c:ptCount val="1"/>
                <c:pt idx="0">
                  <c:v>2022</c:v>
                </c:pt>
              </c:strCache>
            </c:strRef>
          </c:tx>
          <c:spPr>
            <a:solidFill>
              <a:schemeClr val="accent3"/>
            </a:solidFill>
            <a:ln>
              <a:noFill/>
            </a:ln>
            <a:effectLst/>
          </c:spPr>
          <c:invertIfNegative val="0"/>
          <c:cat>
            <c:strRef>
              <c:f>Sheet1!$A$2</c:f>
              <c:strCache>
                <c:ptCount val="1"/>
                <c:pt idx="0">
                  <c:v>항목 1</c:v>
                </c:pt>
              </c:strCache>
            </c:strRef>
          </c:cat>
          <c:val>
            <c:numRef>
              <c:f>Sheet1!$E$2</c:f>
              <c:numCache>
                <c:formatCode>General</c:formatCode>
                <c:ptCount val="1"/>
                <c:pt idx="0">
                  <c:v>1.5</c:v>
                </c:pt>
              </c:numCache>
            </c:numRef>
          </c:val>
          <c:extLst>
            <c:ext xmlns:c16="http://schemas.microsoft.com/office/drawing/2014/chart" uri="{C3380CC4-5D6E-409C-BE32-E72D297353CC}">
              <c16:uniqueId val="{00000003-EBBA-4BC8-93A7-70CC1326F3D2}"/>
            </c:ext>
          </c:extLst>
        </c:ser>
        <c:ser>
          <c:idx val="4"/>
          <c:order val="4"/>
          <c:tx>
            <c:strRef>
              <c:f>Sheet1!$F$1</c:f>
              <c:strCache>
                <c:ptCount val="1"/>
                <c:pt idx="0">
                  <c:v>2023</c:v>
                </c:pt>
              </c:strCache>
            </c:strRef>
          </c:tx>
          <c:spPr>
            <a:solidFill>
              <a:schemeClr val="accent3">
                <a:tint val="83000"/>
              </a:schemeClr>
            </a:solidFill>
            <a:ln>
              <a:noFill/>
            </a:ln>
            <a:effectLst/>
          </c:spPr>
          <c:invertIfNegative val="0"/>
          <c:cat>
            <c:strRef>
              <c:f>Sheet1!$A$2</c:f>
              <c:strCache>
                <c:ptCount val="1"/>
                <c:pt idx="0">
                  <c:v>항목 1</c:v>
                </c:pt>
              </c:strCache>
            </c:strRef>
          </c:cat>
          <c:val>
            <c:numRef>
              <c:f>Sheet1!$F$2</c:f>
              <c:numCache>
                <c:formatCode>General</c:formatCode>
                <c:ptCount val="1"/>
                <c:pt idx="0">
                  <c:v>1.7</c:v>
                </c:pt>
              </c:numCache>
            </c:numRef>
          </c:val>
          <c:extLst>
            <c:ext xmlns:c16="http://schemas.microsoft.com/office/drawing/2014/chart" uri="{C3380CC4-5D6E-409C-BE32-E72D297353CC}">
              <c16:uniqueId val="{00000004-EBBA-4BC8-93A7-70CC1326F3D2}"/>
            </c:ext>
          </c:extLst>
        </c:ser>
        <c:ser>
          <c:idx val="5"/>
          <c:order val="5"/>
          <c:tx>
            <c:strRef>
              <c:f>Sheet1!$G$1</c:f>
              <c:strCache>
                <c:ptCount val="1"/>
                <c:pt idx="0">
                  <c:v>2024</c:v>
                </c:pt>
              </c:strCache>
            </c:strRef>
          </c:tx>
          <c:spPr>
            <a:solidFill>
              <a:schemeClr val="accent3">
                <a:tint val="65000"/>
              </a:schemeClr>
            </a:solidFill>
            <a:ln>
              <a:noFill/>
            </a:ln>
            <a:effectLst/>
          </c:spPr>
          <c:invertIfNegative val="0"/>
          <c:cat>
            <c:strRef>
              <c:f>Sheet1!$A$2</c:f>
              <c:strCache>
                <c:ptCount val="1"/>
                <c:pt idx="0">
                  <c:v>항목 1</c:v>
                </c:pt>
              </c:strCache>
            </c:strRef>
          </c:cat>
          <c:val>
            <c:numRef>
              <c:f>Sheet1!$G$2</c:f>
              <c:numCache>
                <c:formatCode>General</c:formatCode>
                <c:ptCount val="1"/>
                <c:pt idx="0">
                  <c:v>1.85</c:v>
                </c:pt>
              </c:numCache>
            </c:numRef>
          </c:val>
          <c:extLst>
            <c:ext xmlns:c16="http://schemas.microsoft.com/office/drawing/2014/chart" uri="{C3380CC4-5D6E-409C-BE32-E72D297353CC}">
              <c16:uniqueId val="{00000005-EBBA-4BC8-93A7-70CC1326F3D2}"/>
            </c:ext>
          </c:extLst>
        </c:ser>
        <c:ser>
          <c:idx val="6"/>
          <c:order val="6"/>
          <c:tx>
            <c:strRef>
              <c:f>Sheet1!$H$1</c:f>
              <c:strCache>
                <c:ptCount val="1"/>
                <c:pt idx="0">
                  <c:v>2025</c:v>
                </c:pt>
              </c:strCache>
            </c:strRef>
          </c:tx>
          <c:spPr>
            <a:solidFill>
              <a:schemeClr val="accent3">
                <a:tint val="48000"/>
              </a:schemeClr>
            </a:solidFill>
            <a:ln>
              <a:noFill/>
            </a:ln>
            <a:effectLst/>
          </c:spPr>
          <c:invertIfNegative val="0"/>
          <c:cat>
            <c:strRef>
              <c:f>Sheet1!$A$2</c:f>
              <c:strCache>
                <c:ptCount val="1"/>
                <c:pt idx="0">
                  <c:v>항목 1</c:v>
                </c:pt>
              </c:strCache>
            </c:strRef>
          </c:cat>
          <c:val>
            <c:numRef>
              <c:f>Sheet1!$H$2</c:f>
              <c:numCache>
                <c:formatCode>General</c:formatCode>
                <c:ptCount val="1"/>
                <c:pt idx="0">
                  <c:v>2</c:v>
                </c:pt>
              </c:numCache>
            </c:numRef>
          </c:val>
          <c:extLst>
            <c:ext xmlns:c16="http://schemas.microsoft.com/office/drawing/2014/chart" uri="{C3380CC4-5D6E-409C-BE32-E72D297353CC}">
              <c16:uniqueId val="{00000006-EBBA-4BC8-93A7-70CC1326F3D2}"/>
            </c:ext>
          </c:extLst>
        </c:ser>
        <c:dLbls>
          <c:showLegendKey val="0"/>
          <c:showVal val="0"/>
          <c:showCatName val="0"/>
          <c:showSerName val="0"/>
          <c:showPercent val="0"/>
          <c:showBubbleSize val="0"/>
        </c:dLbls>
        <c:gapWidth val="219"/>
        <c:overlap val="-27"/>
        <c:axId val="2073934463"/>
        <c:axId val="2073926559"/>
      </c:barChart>
      <c:catAx>
        <c:axId val="2073934463"/>
        <c:scaling>
          <c:orientation val="minMax"/>
        </c:scaling>
        <c:delete val="1"/>
        <c:axPos val="b"/>
        <c:numFmt formatCode="General" sourceLinked="1"/>
        <c:majorTickMark val="none"/>
        <c:minorTickMark val="none"/>
        <c:tickLblPos val="nextTo"/>
        <c:crossAx val="2073926559"/>
        <c:crosses val="autoZero"/>
        <c:auto val="1"/>
        <c:lblAlgn val="ctr"/>
        <c:lblOffset val="100"/>
        <c:noMultiLvlLbl val="0"/>
      </c:catAx>
      <c:valAx>
        <c:axId val="2073926559"/>
        <c:scaling>
          <c:orientation val="minMax"/>
          <c:max val="2"/>
        </c:scaling>
        <c:delete val="0"/>
        <c:axPos val="l"/>
        <c:majorGridlines>
          <c:spPr>
            <a:ln w="9525" cap="flat" cmpd="sng" algn="ctr">
              <a:no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73934463"/>
        <c:crosses val="autoZero"/>
        <c:crossBetween val="between"/>
        <c:majorUnit val="0.5"/>
      </c:valAx>
      <c:spPr>
        <a:noFill/>
        <a:ln w="25400">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900" baseline="0"/>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1"/>
    <c:plotArea>
      <c:layout>
        <c:manualLayout>
          <c:layoutTarget val="inner"/>
          <c:xMode val="edge"/>
          <c:yMode val="edge"/>
          <c:x val="0.3063212802894198"/>
          <c:y val="0.11530086643080301"/>
          <c:w val="0.51899456824499712"/>
          <c:h val="0.78681066764206031"/>
        </c:manualLayout>
      </c:layout>
      <c:barChart>
        <c:barDir val="bar"/>
        <c:grouping val="clustered"/>
        <c:varyColors val="0"/>
        <c:ser>
          <c:idx val="0"/>
          <c:order val="0"/>
          <c:tx>
            <c:strRef>
              <c:f>Sheet1!$B$1</c:f>
              <c:strCache>
                <c:ptCount val="1"/>
                <c:pt idx="0">
                  <c:v>계열 1</c:v>
                </c:pt>
              </c:strCache>
            </c:strRef>
          </c:tx>
          <c:spPr>
            <a:solidFill>
              <a:schemeClr val="accent3"/>
            </a:solidFill>
            <a:ln>
              <a:noFill/>
            </a:ln>
            <a:effectLst/>
          </c:spPr>
          <c:invertIfNegative val="0"/>
          <c:cat>
            <c:strRef>
              <c:f>Sheet1!$A$2:$A$8</c:f>
              <c:strCache>
                <c:ptCount val="7"/>
                <c:pt idx="0">
                  <c:v>Eczema</c:v>
                </c:pt>
                <c:pt idx="1">
                  <c:v>Sebum</c:v>
                </c:pt>
                <c:pt idx="2">
                  <c:v>Pore Size</c:v>
                </c:pt>
                <c:pt idx="3">
                  <c:v>Elasticity</c:v>
                </c:pt>
                <c:pt idx="4">
                  <c:v>Wrinkles</c:v>
                </c:pt>
                <c:pt idx="5">
                  <c:v>Pigmentation</c:v>
                </c:pt>
                <c:pt idx="6">
                  <c:v>Moisturization</c:v>
                </c:pt>
              </c:strCache>
            </c:strRef>
          </c:cat>
          <c:val>
            <c:numRef>
              <c:f>Sheet1!$B$2:$B$8</c:f>
              <c:numCache>
                <c:formatCode>0.00%</c:formatCode>
                <c:ptCount val="7"/>
                <c:pt idx="0">
                  <c:v>8.3000000000000004E-2</c:v>
                </c:pt>
                <c:pt idx="1">
                  <c:v>0.254</c:v>
                </c:pt>
                <c:pt idx="2">
                  <c:v>0.27700000000000002</c:v>
                </c:pt>
                <c:pt idx="3">
                  <c:v>0.28599999999999998</c:v>
                </c:pt>
                <c:pt idx="4">
                  <c:v>0.28699999999999998</c:v>
                </c:pt>
                <c:pt idx="5">
                  <c:v>0.317</c:v>
                </c:pt>
                <c:pt idx="6">
                  <c:v>0.378</c:v>
                </c:pt>
              </c:numCache>
            </c:numRef>
          </c:val>
          <c:extLst>
            <c:ext xmlns:c16="http://schemas.microsoft.com/office/drawing/2014/chart" uri="{C3380CC4-5D6E-409C-BE32-E72D297353CC}">
              <c16:uniqueId val="{00000000-FC91-4248-81D5-4437DE1F009A}"/>
            </c:ext>
          </c:extLst>
        </c:ser>
        <c:dLbls>
          <c:showLegendKey val="0"/>
          <c:showVal val="0"/>
          <c:showCatName val="0"/>
          <c:showSerName val="0"/>
          <c:showPercent val="0"/>
          <c:showBubbleSize val="0"/>
        </c:dLbls>
        <c:gapWidth val="182"/>
        <c:axId val="1178352864"/>
        <c:axId val="1178353280"/>
      </c:barChart>
      <c:catAx>
        <c:axId val="117835286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나눔스퀘어_ac ExtraBold" panose="020B0600000101010101" pitchFamily="50" charset="-127"/>
                <a:cs typeface="+mn-cs"/>
              </a:defRPr>
            </a:pPr>
            <a:endParaRPr lang="en-US"/>
          </a:p>
        </c:txPr>
        <c:crossAx val="1178353280"/>
        <c:crosses val="autoZero"/>
        <c:auto val="1"/>
        <c:lblAlgn val="ctr"/>
        <c:lblOffset val="100"/>
        <c:noMultiLvlLbl val="0"/>
      </c:catAx>
      <c:valAx>
        <c:axId val="1178353280"/>
        <c:scaling>
          <c:orientation val="minMax"/>
        </c:scaling>
        <c:delete val="1"/>
        <c:axPos val="b"/>
        <c:numFmt formatCode="0.00%" sourceLinked="1"/>
        <c:majorTickMark val="none"/>
        <c:minorTickMark val="none"/>
        <c:tickLblPos val="nextTo"/>
        <c:crossAx val="117835286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7862789153273254"/>
          <c:y val="4.438235926709698E-2"/>
          <c:w val="0.66231931223268958"/>
          <c:h val="0.95561764073290301"/>
        </c:manualLayout>
      </c:layout>
      <c:doughnutChart>
        <c:varyColors val="1"/>
        <c:ser>
          <c:idx val="0"/>
          <c:order val="0"/>
          <c:tx>
            <c:strRef>
              <c:f>Sheet1!$B$1</c:f>
              <c:strCache>
                <c:ptCount val="1"/>
                <c:pt idx="0">
                  <c:v>판매</c:v>
                </c:pt>
              </c:strCache>
            </c:strRef>
          </c:tx>
          <c:dPt>
            <c:idx val="0"/>
            <c:bubble3D val="0"/>
            <c:spPr>
              <a:solidFill>
                <a:schemeClr val="accent3">
                  <a:lumMod val="75000"/>
                </a:schemeClr>
              </a:solidFill>
              <a:ln w="19050">
                <a:solidFill>
                  <a:schemeClr val="lt1"/>
                </a:solidFill>
              </a:ln>
              <a:effectLst/>
            </c:spPr>
            <c:extLst>
              <c:ext xmlns:c16="http://schemas.microsoft.com/office/drawing/2014/chart" uri="{C3380CC4-5D6E-409C-BE32-E72D297353CC}">
                <c16:uniqueId val="{00000001-1EBD-4997-BC28-59AD54C0E23C}"/>
              </c:ext>
            </c:extLst>
          </c:dPt>
          <c:dPt>
            <c:idx val="1"/>
            <c:bubble3D val="0"/>
            <c:spPr>
              <a:solidFill>
                <a:srgbClr val="D2B4C5"/>
              </a:solidFill>
              <a:ln w="19050">
                <a:solidFill>
                  <a:schemeClr val="lt1"/>
                </a:solidFill>
              </a:ln>
              <a:effectLst/>
            </c:spPr>
            <c:extLst>
              <c:ext xmlns:c16="http://schemas.microsoft.com/office/drawing/2014/chart" uri="{C3380CC4-5D6E-409C-BE32-E72D297353CC}">
                <c16:uniqueId val="{00000003-4FD1-4715-B8F4-1337E042D56E}"/>
              </c:ext>
            </c:extLst>
          </c:dPt>
          <c:dPt>
            <c:idx val="2"/>
            <c:bubble3D val="0"/>
            <c:spPr>
              <a:solidFill>
                <a:schemeClr val="accent3">
                  <a:lumMod val="40000"/>
                  <a:lumOff val="60000"/>
                </a:schemeClr>
              </a:solidFill>
              <a:ln w="19050">
                <a:solidFill>
                  <a:schemeClr val="lt1"/>
                </a:solidFill>
              </a:ln>
              <a:effectLst/>
            </c:spPr>
            <c:extLst>
              <c:ext xmlns:c16="http://schemas.microsoft.com/office/drawing/2014/chart" uri="{C3380CC4-5D6E-409C-BE32-E72D297353CC}">
                <c16:uniqueId val="{00000002-1EBD-4997-BC28-59AD54C0E23C}"/>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4FD1-4715-B8F4-1337E042D56E}"/>
              </c:ext>
            </c:extLst>
          </c:dPt>
          <c:cat>
            <c:strRef>
              <c:f>Sheet1!$A$2:$A$5</c:f>
              <c:strCache>
                <c:ptCount val="4"/>
                <c:pt idx="0">
                  <c:v>자외선</c:v>
                </c:pt>
                <c:pt idx="1">
                  <c:v>불규칙한 생활습관</c:v>
                </c:pt>
                <c:pt idx="2">
                  <c:v>자연노화</c:v>
                </c:pt>
                <c:pt idx="3">
                  <c:v>스킨케어제품 미사용</c:v>
                </c:pt>
              </c:strCache>
            </c:strRef>
          </c:cat>
          <c:val>
            <c:numRef>
              <c:f>Sheet1!$B$2:$B$5</c:f>
              <c:numCache>
                <c:formatCode>0.00%</c:formatCode>
                <c:ptCount val="4"/>
                <c:pt idx="0">
                  <c:v>0.41099999999999998</c:v>
                </c:pt>
                <c:pt idx="1">
                  <c:v>0.27600000000000002</c:v>
                </c:pt>
                <c:pt idx="2">
                  <c:v>0.29799999999999999</c:v>
                </c:pt>
                <c:pt idx="3">
                  <c:v>1.2999999999999999E-2</c:v>
                </c:pt>
              </c:numCache>
            </c:numRef>
          </c:val>
          <c:extLst>
            <c:ext xmlns:c16="http://schemas.microsoft.com/office/drawing/2014/chart" uri="{C3380CC4-5D6E-409C-BE32-E72D297353CC}">
              <c16:uniqueId val="{00000000-1EBD-4997-BC28-59AD54C0E23C}"/>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withinLinear" id="16">
  <a:schemeClr val="accent3"/>
</cs:colorStyle>
</file>

<file path=ppt/charts/colors2.xml><?xml version="1.0" encoding="utf-8"?>
<cs:colorStyle xmlns:cs="http://schemas.microsoft.com/office/drawing/2012/chartStyle" xmlns:a="http://schemas.openxmlformats.org/drawingml/2006/main" meth="withinLinear" id="16">
  <a:schemeClr val="accent3"/>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ko-KR" altLang="en-US"/>
          </a:p>
        </p:txBody>
      </p:sp>
      <p:sp>
        <p:nvSpPr>
          <p:cNvPr id="3" name="날짜 개체 틀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F162F3D-A725-42E1-8330-51C7218091F3}" type="datetimeFigureOut">
              <a:rPr lang="ko-KR" altLang="en-US" smtClean="0"/>
              <a:t>2024-04-08</a:t>
            </a:fld>
            <a:endParaRPr lang="ko-KR" altLang="en-US"/>
          </a:p>
        </p:txBody>
      </p:sp>
      <p:sp>
        <p:nvSpPr>
          <p:cNvPr id="4" name="바닥글 개체 틀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ko-KR" altLang="en-US"/>
          </a:p>
        </p:txBody>
      </p:sp>
      <p:sp>
        <p:nvSpPr>
          <p:cNvPr id="5" name="슬라이드 번호 개체 틀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D901B98-6A0E-442A-9BFC-41470BFB42B7}" type="slidenum">
              <a:rPr lang="ko-KR" altLang="en-US" smtClean="0"/>
              <a:t>‹#›</a:t>
            </a:fld>
            <a:endParaRPr lang="ko-KR" altLang="en-US"/>
          </a:p>
        </p:txBody>
      </p:sp>
    </p:spTree>
    <p:extLst>
      <p:ext uri="{BB962C8B-B14F-4D97-AF65-F5344CB8AC3E}">
        <p14:creationId xmlns:p14="http://schemas.microsoft.com/office/powerpoint/2010/main" val="8024275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ko-KR" altLang="en-US"/>
          </a:p>
        </p:txBody>
      </p:sp>
      <p:sp>
        <p:nvSpPr>
          <p:cNvPr id="3" name="날짜 개체 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7B2E70B-FF16-4E8D-AFC2-02F943E639E8}" type="datetimeFigureOut">
              <a:rPr lang="ko-KR" altLang="en-US" smtClean="0"/>
              <a:t>2024-04-08</a:t>
            </a:fld>
            <a:endParaRPr lang="ko-KR" altLang="en-US"/>
          </a:p>
        </p:txBody>
      </p:sp>
      <p:sp>
        <p:nvSpPr>
          <p:cNvPr id="4" name="슬라이드 이미지 개체 틀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ko-KR" altLang="en-US"/>
          </a:p>
        </p:txBody>
      </p:sp>
      <p:sp>
        <p:nvSpPr>
          <p:cNvPr id="5" name="슬라이드 노트 개체 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6" name="바닥글 개체 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ko-KR" altLang="en-US"/>
          </a:p>
        </p:txBody>
      </p:sp>
      <p:sp>
        <p:nvSpPr>
          <p:cNvPr id="7" name="슬라이드 번호 개체 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877F68E-D755-4228-92DF-4FD3C610F906}" type="slidenum">
              <a:rPr lang="ko-KR" altLang="en-US" smtClean="0"/>
              <a:t>‹#›</a:t>
            </a:fld>
            <a:endParaRPr lang="ko-KR" altLang="en-US"/>
          </a:p>
        </p:txBody>
      </p:sp>
    </p:spTree>
    <p:extLst>
      <p:ext uri="{BB962C8B-B14F-4D97-AF65-F5344CB8AC3E}">
        <p14:creationId xmlns:p14="http://schemas.microsoft.com/office/powerpoint/2010/main" val="3571110707"/>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A877F68E-D755-4228-92DF-4FD3C610F906}" type="slidenum">
              <a:rPr lang="ko-KR" altLang="en-US" smtClean="0"/>
              <a:t>3</a:t>
            </a:fld>
            <a:endParaRPr lang="ko-KR" altLang="en-US" dirty="0"/>
          </a:p>
        </p:txBody>
      </p:sp>
    </p:spTree>
    <p:extLst>
      <p:ext uri="{BB962C8B-B14F-4D97-AF65-F5344CB8AC3E}">
        <p14:creationId xmlns:p14="http://schemas.microsoft.com/office/powerpoint/2010/main" val="13858444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A877F68E-D755-4228-92DF-4FD3C610F906}" type="slidenum">
              <a:rPr lang="ko-KR" altLang="en-US" smtClean="0"/>
              <a:t>4</a:t>
            </a:fld>
            <a:endParaRPr lang="ko-KR" altLang="en-US" dirty="0"/>
          </a:p>
        </p:txBody>
      </p:sp>
    </p:spTree>
    <p:extLst>
      <p:ext uri="{BB962C8B-B14F-4D97-AF65-F5344CB8AC3E}">
        <p14:creationId xmlns:p14="http://schemas.microsoft.com/office/powerpoint/2010/main" val="17558157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A877F68E-D755-4228-92DF-4FD3C610F906}" type="slidenum">
              <a:rPr lang="ko-KR" altLang="en-US" smtClean="0"/>
              <a:t>21</a:t>
            </a:fld>
            <a:endParaRPr lang="ko-KR" altLang="en-US"/>
          </a:p>
        </p:txBody>
      </p:sp>
    </p:spTree>
    <p:extLst>
      <p:ext uri="{BB962C8B-B14F-4D97-AF65-F5344CB8AC3E}">
        <p14:creationId xmlns:p14="http://schemas.microsoft.com/office/powerpoint/2010/main" val="14287017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77F68E-D755-4228-92DF-4FD3C610F906}" type="slidenum">
              <a:rPr lang="ko-KR" altLang="en-US" smtClean="0"/>
              <a:t>26</a:t>
            </a:fld>
            <a:endParaRPr lang="ko-KR" altLang="en-US"/>
          </a:p>
        </p:txBody>
      </p:sp>
    </p:spTree>
    <p:extLst>
      <p:ext uri="{BB962C8B-B14F-4D97-AF65-F5344CB8AC3E}">
        <p14:creationId xmlns:p14="http://schemas.microsoft.com/office/powerpoint/2010/main" val="480332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A877F68E-D755-4228-92DF-4FD3C610F906}" type="slidenum">
              <a:rPr lang="ko-KR" altLang="en-US" smtClean="0"/>
              <a:t>32</a:t>
            </a:fld>
            <a:endParaRPr lang="ko-KR" altLang="en-US"/>
          </a:p>
        </p:txBody>
      </p:sp>
    </p:spTree>
    <p:extLst>
      <p:ext uri="{BB962C8B-B14F-4D97-AF65-F5344CB8AC3E}">
        <p14:creationId xmlns:p14="http://schemas.microsoft.com/office/powerpoint/2010/main" val="400745529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제목 슬라이드">
    <p:spTree>
      <p:nvGrpSpPr>
        <p:cNvPr id="1" name=""/>
        <p:cNvGrpSpPr/>
        <p:nvPr/>
      </p:nvGrpSpPr>
      <p:grpSpPr>
        <a:xfrm>
          <a:off x="0" y="0"/>
          <a:ext cx="0" cy="0"/>
          <a:chOff x="0" y="0"/>
          <a:chExt cx="0" cy="0"/>
        </a:xfrm>
      </p:grpSpPr>
      <p:sp>
        <p:nvSpPr>
          <p:cNvPr id="8" name="직사각형 7">
            <a:extLst>
              <a:ext uri="{FF2B5EF4-FFF2-40B4-BE49-F238E27FC236}">
                <a16:creationId xmlns:a16="http://schemas.microsoft.com/office/drawing/2014/main" id="{65939DC9-F5D3-354F-BA31-7660C7571B6D}"/>
              </a:ext>
            </a:extLst>
          </p:cNvPr>
          <p:cNvSpPr/>
          <p:nvPr userDrawn="1"/>
        </p:nvSpPr>
        <p:spPr>
          <a:xfrm>
            <a:off x="9846734" y="6538461"/>
            <a:ext cx="2295340" cy="253916"/>
          </a:xfrm>
          <a:prstGeom prst="rect">
            <a:avLst/>
          </a:prstGeom>
          <a:noFill/>
          <a:ln w="9525">
            <a:noFill/>
            <a:miter lim="800000"/>
            <a:headEnd/>
            <a:tailEnd/>
          </a:ln>
        </p:spPr>
        <p:txBody>
          <a:bodyPr wrap="square">
            <a:spAutoFit/>
          </a:bodyPr>
          <a:lstStyle/>
          <a:p>
            <a:pPr algn="r" defTabSz="995690">
              <a:lnSpc>
                <a:spcPct val="150000"/>
              </a:lnSpc>
              <a:defRPr/>
            </a:pPr>
            <a:r>
              <a:rPr kumimoji="1" lang="en-US" altLang="ko-KR" sz="700" kern="0" dirty="0">
                <a:solidFill>
                  <a:schemeClr val="bg1">
                    <a:lumMod val="65000"/>
                  </a:schemeClr>
                </a:solidFill>
                <a:latin typeface="Microsoft YaHei" panose="020B0503020204020204" pitchFamily="34" charset="-122"/>
                <a:ea typeface="Microsoft YaHei" panose="020B0503020204020204" pitchFamily="34" charset="-122"/>
              </a:rPr>
              <a:t>COPYRIGHT © 2023  GCOOP All Rights Reserved.</a:t>
            </a:r>
          </a:p>
        </p:txBody>
      </p:sp>
      <p:pic>
        <p:nvPicPr>
          <p:cNvPr id="4" name="그림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직사각형 5">
            <a:extLst>
              <a:ext uri="{FF2B5EF4-FFF2-40B4-BE49-F238E27FC236}">
                <a16:creationId xmlns:a16="http://schemas.microsoft.com/office/drawing/2014/main" id="{65939DC9-F5D3-354F-BA31-7660C7571B6D}"/>
              </a:ext>
            </a:extLst>
          </p:cNvPr>
          <p:cNvSpPr/>
          <p:nvPr userDrawn="1"/>
        </p:nvSpPr>
        <p:spPr>
          <a:xfrm rot="5400000">
            <a:off x="10902996" y="5606325"/>
            <a:ext cx="2295340" cy="194156"/>
          </a:xfrm>
          <a:prstGeom prst="rect">
            <a:avLst/>
          </a:prstGeom>
          <a:noFill/>
          <a:ln w="9525">
            <a:noFill/>
            <a:miter lim="800000"/>
            <a:headEnd/>
            <a:tailEnd/>
          </a:ln>
        </p:spPr>
        <p:txBody>
          <a:bodyPr wrap="square">
            <a:spAutoFit/>
          </a:bodyPr>
          <a:lstStyle/>
          <a:p>
            <a:pPr algn="r" defTabSz="995690">
              <a:lnSpc>
                <a:spcPct val="150000"/>
              </a:lnSpc>
              <a:defRPr/>
            </a:pPr>
            <a:r>
              <a:rPr kumimoji="1" lang="en-US" altLang="ko-KR" sz="500" kern="0" dirty="0">
                <a:solidFill>
                  <a:schemeClr val="bg1">
                    <a:lumMod val="65000"/>
                  </a:schemeClr>
                </a:solidFill>
                <a:latin typeface="Microsoft YaHei" panose="020B0503020204020204" pitchFamily="34" charset="-122"/>
                <a:ea typeface="Microsoft YaHei" panose="020B0503020204020204" pitchFamily="34" charset="-122"/>
              </a:rPr>
              <a:t>COPYRIGHT © 2022 GCOOP All Rights Reserved.</a:t>
            </a:r>
          </a:p>
        </p:txBody>
      </p:sp>
      <p:pic>
        <p:nvPicPr>
          <p:cNvPr id="7" name="그림 6"/>
          <p:cNvPicPr>
            <a:picLocks noChangeAspect="1"/>
          </p:cNvPicPr>
          <p:nvPr userDrawn="1"/>
        </p:nvPicPr>
        <p:blipFill rotWithShape="1">
          <a:blip r:embed="rId3" cstate="print">
            <a:extLst>
              <a:ext uri="{28A0092B-C50C-407E-A947-70E740481C1C}">
                <a14:useLocalDpi xmlns:a14="http://schemas.microsoft.com/office/drawing/2010/main" val="0"/>
              </a:ext>
            </a:extLst>
          </a:blip>
          <a:srcRect b="84480"/>
          <a:stretch/>
        </p:blipFill>
        <p:spPr>
          <a:xfrm>
            <a:off x="11239256" y="6627131"/>
            <a:ext cx="641530" cy="106515"/>
          </a:xfrm>
          <a:prstGeom prst="rect">
            <a:avLst/>
          </a:prstGeom>
        </p:spPr>
      </p:pic>
    </p:spTree>
    <p:extLst>
      <p:ext uri="{BB962C8B-B14F-4D97-AF65-F5344CB8AC3E}">
        <p14:creationId xmlns:p14="http://schemas.microsoft.com/office/powerpoint/2010/main" val="36391317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사용자 지정 레이아웃">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날짜 개체 틀 2"/>
          <p:cNvSpPr>
            <a:spLocks noGrp="1"/>
          </p:cNvSpPr>
          <p:nvPr>
            <p:ph type="dt" sz="half" idx="10"/>
          </p:nvPr>
        </p:nvSpPr>
        <p:spPr/>
        <p:txBody>
          <a:bodyPr/>
          <a:lstStyle/>
          <a:p>
            <a:fld id="{C8533660-39C0-457F-8E68-7695D3FF499F}" type="datetimeFigureOut">
              <a:rPr lang="ko-KR" altLang="en-US" smtClean="0"/>
              <a:t>2024-04-08</a:t>
            </a:fld>
            <a:endParaRPr lang="ko-KR" altLang="en-US"/>
          </a:p>
        </p:txBody>
      </p:sp>
      <p:sp>
        <p:nvSpPr>
          <p:cNvPr id="4" name="바닥글 개체 틀 3"/>
          <p:cNvSpPr>
            <a:spLocks noGrp="1"/>
          </p:cNvSpPr>
          <p:nvPr>
            <p:ph type="ftr" sz="quarter" idx="11"/>
          </p:nvPr>
        </p:nvSpPr>
        <p:spPr/>
        <p:txBody>
          <a:bodyPr/>
          <a:lstStyle/>
          <a:p>
            <a:endParaRPr lang="ko-KR" altLang="en-US"/>
          </a:p>
        </p:txBody>
      </p:sp>
      <p:sp>
        <p:nvSpPr>
          <p:cNvPr id="5" name="슬라이드 번호 개체 틀 4"/>
          <p:cNvSpPr>
            <a:spLocks noGrp="1"/>
          </p:cNvSpPr>
          <p:nvPr>
            <p:ph type="sldNum" sz="quarter" idx="12"/>
          </p:nvPr>
        </p:nvSpPr>
        <p:spPr/>
        <p:txBody>
          <a:bodyPr/>
          <a:lstStyle/>
          <a:p>
            <a:fld id="{A4C42710-1F9A-466C-81AA-6FF001AF7EF7}" type="slidenum">
              <a:rPr lang="ko-KR" altLang="en-US" smtClean="0"/>
              <a:t>‹#›</a:t>
            </a:fld>
            <a:endParaRPr lang="ko-KR" altLang="en-US"/>
          </a:p>
        </p:txBody>
      </p:sp>
      <p:pic>
        <p:nvPicPr>
          <p:cNvPr id="6" name="그림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직사각형 6">
            <a:extLst>
              <a:ext uri="{FF2B5EF4-FFF2-40B4-BE49-F238E27FC236}">
                <a16:creationId xmlns:a16="http://schemas.microsoft.com/office/drawing/2014/main" id="{65939DC9-F5D3-354F-BA31-7660C7571B6D}"/>
              </a:ext>
            </a:extLst>
          </p:cNvPr>
          <p:cNvSpPr/>
          <p:nvPr userDrawn="1"/>
        </p:nvSpPr>
        <p:spPr>
          <a:xfrm rot="5400000">
            <a:off x="10902996" y="5606325"/>
            <a:ext cx="2295340" cy="194156"/>
          </a:xfrm>
          <a:prstGeom prst="rect">
            <a:avLst/>
          </a:prstGeom>
          <a:noFill/>
          <a:ln w="9525">
            <a:noFill/>
            <a:miter lim="800000"/>
            <a:headEnd/>
            <a:tailEnd/>
          </a:ln>
        </p:spPr>
        <p:txBody>
          <a:bodyPr wrap="square">
            <a:spAutoFit/>
          </a:bodyPr>
          <a:lstStyle/>
          <a:p>
            <a:pPr algn="r" defTabSz="995690">
              <a:lnSpc>
                <a:spcPct val="150000"/>
              </a:lnSpc>
              <a:defRPr/>
            </a:pPr>
            <a:r>
              <a:rPr kumimoji="1" lang="en-US" altLang="ko-KR" sz="500" kern="0" dirty="0">
                <a:solidFill>
                  <a:schemeClr val="bg1">
                    <a:lumMod val="65000"/>
                  </a:schemeClr>
                </a:solidFill>
                <a:latin typeface="Microsoft YaHei" panose="020B0503020204020204" pitchFamily="34" charset="-122"/>
                <a:ea typeface="Microsoft YaHei" panose="020B0503020204020204" pitchFamily="34" charset="-122"/>
              </a:rPr>
              <a:t>COPYRIGHT © 2022 GCOOP All Rights Reserved.</a:t>
            </a:r>
          </a:p>
        </p:txBody>
      </p:sp>
      <p:pic>
        <p:nvPicPr>
          <p:cNvPr id="8" name="그림 7"/>
          <p:cNvPicPr>
            <a:picLocks noChangeAspect="1"/>
          </p:cNvPicPr>
          <p:nvPr userDrawn="1"/>
        </p:nvPicPr>
        <p:blipFill rotWithShape="1">
          <a:blip r:embed="rId3" cstate="print">
            <a:extLst>
              <a:ext uri="{28A0092B-C50C-407E-A947-70E740481C1C}">
                <a14:useLocalDpi xmlns:a14="http://schemas.microsoft.com/office/drawing/2010/main" val="0"/>
              </a:ext>
            </a:extLst>
          </a:blip>
          <a:srcRect b="84480"/>
          <a:stretch/>
        </p:blipFill>
        <p:spPr>
          <a:xfrm>
            <a:off x="11239256" y="6627131"/>
            <a:ext cx="641530" cy="106515"/>
          </a:xfrm>
          <a:prstGeom prst="rect">
            <a:avLst/>
          </a:prstGeom>
        </p:spPr>
      </p:pic>
    </p:spTree>
    <p:extLst>
      <p:ext uri="{BB962C8B-B14F-4D97-AF65-F5344CB8AC3E}">
        <p14:creationId xmlns:p14="http://schemas.microsoft.com/office/powerpoint/2010/main" val="8577182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제목 슬라이드">
    <p:spTree>
      <p:nvGrpSpPr>
        <p:cNvPr id="1" name=""/>
        <p:cNvGrpSpPr/>
        <p:nvPr/>
      </p:nvGrpSpPr>
      <p:grpSpPr>
        <a:xfrm>
          <a:off x="0" y="0"/>
          <a:ext cx="0" cy="0"/>
          <a:chOff x="0" y="0"/>
          <a:chExt cx="0" cy="0"/>
        </a:xfrm>
      </p:grpSpPr>
      <p:sp>
        <p:nvSpPr>
          <p:cNvPr id="6" name="직사각형 5">
            <a:extLst>
              <a:ext uri="{FF2B5EF4-FFF2-40B4-BE49-F238E27FC236}">
                <a16:creationId xmlns:a16="http://schemas.microsoft.com/office/drawing/2014/main" id="{65939DC9-F5D3-354F-BA31-7660C7571B6D}"/>
              </a:ext>
            </a:extLst>
          </p:cNvPr>
          <p:cNvSpPr/>
          <p:nvPr userDrawn="1"/>
        </p:nvSpPr>
        <p:spPr>
          <a:xfrm rot="5400000">
            <a:off x="10902996" y="5606325"/>
            <a:ext cx="2295340" cy="194156"/>
          </a:xfrm>
          <a:prstGeom prst="rect">
            <a:avLst/>
          </a:prstGeom>
          <a:noFill/>
          <a:ln w="9525">
            <a:noFill/>
            <a:miter lim="800000"/>
            <a:headEnd/>
            <a:tailEnd/>
          </a:ln>
        </p:spPr>
        <p:txBody>
          <a:bodyPr wrap="square">
            <a:spAutoFit/>
          </a:bodyPr>
          <a:lstStyle/>
          <a:p>
            <a:pPr algn="r" defTabSz="995690">
              <a:lnSpc>
                <a:spcPct val="150000"/>
              </a:lnSpc>
              <a:defRPr/>
            </a:pPr>
            <a:r>
              <a:rPr kumimoji="1" lang="en-US" altLang="ko-KR" sz="500" kern="0" dirty="0">
                <a:solidFill>
                  <a:schemeClr val="bg1">
                    <a:lumMod val="65000"/>
                  </a:schemeClr>
                </a:solidFill>
                <a:latin typeface="Microsoft YaHei" panose="020B0503020204020204" pitchFamily="34" charset="-122"/>
                <a:ea typeface="Microsoft YaHei" panose="020B0503020204020204" pitchFamily="34" charset="-122"/>
              </a:rPr>
              <a:t>COPYRIGHT © 2022 GCOOP All Rights Reserved.</a:t>
            </a:r>
          </a:p>
        </p:txBody>
      </p:sp>
      <p:pic>
        <p:nvPicPr>
          <p:cNvPr id="8" name="그림 7"/>
          <p:cNvPicPr>
            <a:picLocks noChangeAspect="1"/>
          </p:cNvPicPr>
          <p:nvPr userDrawn="1"/>
        </p:nvPicPr>
        <p:blipFill rotWithShape="1">
          <a:blip r:embed="rId2" cstate="print">
            <a:extLst>
              <a:ext uri="{28A0092B-C50C-407E-A947-70E740481C1C}">
                <a14:useLocalDpi xmlns:a14="http://schemas.microsoft.com/office/drawing/2010/main" val="0"/>
              </a:ext>
            </a:extLst>
          </a:blip>
          <a:srcRect b="84480"/>
          <a:stretch/>
        </p:blipFill>
        <p:spPr>
          <a:xfrm>
            <a:off x="11239256" y="6627131"/>
            <a:ext cx="641530" cy="106515"/>
          </a:xfrm>
          <a:prstGeom prst="rect">
            <a:avLst/>
          </a:prstGeom>
        </p:spPr>
      </p:pic>
    </p:spTree>
    <p:extLst>
      <p:ext uri="{BB962C8B-B14F-4D97-AF65-F5344CB8AC3E}">
        <p14:creationId xmlns:p14="http://schemas.microsoft.com/office/powerpoint/2010/main" val="2729644985"/>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제목 슬라이드">
    <p:bg>
      <p:bgPr>
        <a:solidFill>
          <a:schemeClr val="bg1"/>
        </a:solidFill>
        <a:effectLst/>
      </p:bgPr>
    </p:bg>
    <p:spTree>
      <p:nvGrpSpPr>
        <p:cNvPr id="1" name=""/>
        <p:cNvGrpSpPr/>
        <p:nvPr/>
      </p:nvGrpSpPr>
      <p:grpSpPr>
        <a:xfrm>
          <a:off x="0" y="0"/>
          <a:ext cx="0" cy="0"/>
          <a:chOff x="0" y="0"/>
          <a:chExt cx="0" cy="0"/>
        </a:xfrm>
      </p:grpSpPr>
      <p:pic>
        <p:nvPicPr>
          <p:cNvPr id="13" name="그림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cxnSp>
        <p:nvCxnSpPr>
          <p:cNvPr id="2" name="직선 연결선 1"/>
          <p:cNvCxnSpPr/>
          <p:nvPr userDrawn="1"/>
        </p:nvCxnSpPr>
        <p:spPr>
          <a:xfrm>
            <a:off x="0" y="742881"/>
            <a:ext cx="121920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 name="직선 연결선 2"/>
          <p:cNvCxnSpPr/>
          <p:nvPr userDrawn="1"/>
        </p:nvCxnSpPr>
        <p:spPr>
          <a:xfrm>
            <a:off x="0" y="221407"/>
            <a:ext cx="121920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 name="직선 연결선 3"/>
          <p:cNvCxnSpPr/>
          <p:nvPr userDrawn="1"/>
        </p:nvCxnSpPr>
        <p:spPr>
          <a:xfrm>
            <a:off x="1800225" y="221407"/>
            <a:ext cx="0" cy="52147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 name="직선 연결선 4"/>
          <p:cNvCxnSpPr/>
          <p:nvPr userDrawn="1"/>
        </p:nvCxnSpPr>
        <p:spPr>
          <a:xfrm>
            <a:off x="4007768" y="221407"/>
            <a:ext cx="0" cy="52147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6" name="제목 1"/>
          <p:cNvSpPr txBox="1">
            <a:spLocks/>
          </p:cNvSpPr>
          <p:nvPr userDrawn="1"/>
        </p:nvSpPr>
        <p:spPr>
          <a:xfrm>
            <a:off x="471901" y="221407"/>
            <a:ext cx="1052099" cy="500840"/>
          </a:xfrm>
          <a:prstGeom prst="rect">
            <a:avLst/>
          </a:prstGeom>
        </p:spPr>
        <p:txBody>
          <a:bodyPr vert="horz" lIns="91440" tIns="45720" rIns="91440" bIns="45720" rtlCol="0" anchor="ctr">
            <a:noAutofit/>
          </a:bodyPr>
          <a:lstStyle>
            <a:lvl1pPr algn="l" defTabSz="914400" rtl="0" eaLnBrk="1" latinLnBrk="1" hangingPunct="1">
              <a:lnSpc>
                <a:spcPct val="90000"/>
              </a:lnSpc>
              <a:spcBef>
                <a:spcPct val="0"/>
              </a:spcBef>
              <a:buNone/>
              <a:defRPr sz="4400" kern="1200">
                <a:solidFill>
                  <a:schemeClr val="tx1"/>
                </a:solidFill>
                <a:latin typeface="+mj-lt"/>
                <a:ea typeface="+mj-ea"/>
                <a:cs typeface="+mj-cs"/>
              </a:defRPr>
            </a:lvl1pPr>
          </a:lstStyle>
          <a:p>
            <a:r>
              <a:rPr lang="en-US" altLang="ko-KR" sz="3200" dirty="0">
                <a:solidFill>
                  <a:schemeClr val="bg2">
                    <a:lumMod val="25000"/>
                  </a:schemeClr>
                </a:solidFill>
                <a:latin typeface="Wilderness Typeface" panose="00000500000000000000" pitchFamily="2" charset="0"/>
                <a:ea typeface="맑은 고딕" panose="020B0503020000020004" pitchFamily="50" charset="-127"/>
              </a:rPr>
              <a:t>The Elixir </a:t>
            </a:r>
          </a:p>
        </p:txBody>
      </p:sp>
      <p:sp>
        <p:nvSpPr>
          <p:cNvPr id="7" name="직사각형 6">
            <a:extLst>
              <a:ext uri="{FF2B5EF4-FFF2-40B4-BE49-F238E27FC236}">
                <a16:creationId xmlns:a16="http://schemas.microsoft.com/office/drawing/2014/main" id="{65939DC9-F5D3-354F-BA31-7660C7571B6D}"/>
              </a:ext>
            </a:extLst>
          </p:cNvPr>
          <p:cNvSpPr/>
          <p:nvPr userDrawn="1"/>
        </p:nvSpPr>
        <p:spPr>
          <a:xfrm rot="5400000">
            <a:off x="10902996" y="5606325"/>
            <a:ext cx="2295340" cy="194156"/>
          </a:xfrm>
          <a:prstGeom prst="rect">
            <a:avLst/>
          </a:prstGeom>
          <a:noFill/>
          <a:ln w="9525">
            <a:noFill/>
            <a:miter lim="800000"/>
            <a:headEnd/>
            <a:tailEnd/>
          </a:ln>
        </p:spPr>
        <p:txBody>
          <a:bodyPr wrap="square">
            <a:spAutoFit/>
          </a:bodyPr>
          <a:lstStyle/>
          <a:p>
            <a:pPr algn="r" defTabSz="995690">
              <a:lnSpc>
                <a:spcPct val="150000"/>
              </a:lnSpc>
              <a:defRPr/>
            </a:pPr>
            <a:r>
              <a:rPr kumimoji="1" lang="en-US" altLang="ko-KR" sz="500" kern="0" dirty="0">
                <a:solidFill>
                  <a:schemeClr val="bg1">
                    <a:lumMod val="65000"/>
                  </a:schemeClr>
                </a:solidFill>
                <a:latin typeface="Microsoft YaHei" panose="020B0503020204020204" pitchFamily="34" charset="-122"/>
                <a:ea typeface="Microsoft YaHei" panose="020B0503020204020204" pitchFamily="34" charset="-122"/>
              </a:rPr>
              <a:t>COPYRIGHT © 2022 GCOOP All Rights Reserved.</a:t>
            </a:r>
          </a:p>
        </p:txBody>
      </p:sp>
      <p:pic>
        <p:nvPicPr>
          <p:cNvPr id="8" name="그림 7"/>
          <p:cNvPicPr>
            <a:picLocks noChangeAspect="1"/>
          </p:cNvPicPr>
          <p:nvPr userDrawn="1"/>
        </p:nvPicPr>
        <p:blipFill rotWithShape="1">
          <a:blip r:embed="rId3" cstate="print">
            <a:extLst>
              <a:ext uri="{28A0092B-C50C-407E-A947-70E740481C1C}">
                <a14:useLocalDpi xmlns:a14="http://schemas.microsoft.com/office/drawing/2010/main" val="0"/>
              </a:ext>
            </a:extLst>
          </a:blip>
          <a:srcRect b="84480"/>
          <a:stretch/>
        </p:blipFill>
        <p:spPr>
          <a:xfrm>
            <a:off x="11239256" y="6627131"/>
            <a:ext cx="641530" cy="106515"/>
          </a:xfrm>
          <a:prstGeom prst="rect">
            <a:avLst/>
          </a:prstGeom>
        </p:spPr>
      </p:pic>
    </p:spTree>
    <p:extLst>
      <p:ext uri="{BB962C8B-B14F-4D97-AF65-F5344CB8AC3E}">
        <p14:creationId xmlns:p14="http://schemas.microsoft.com/office/powerpoint/2010/main" val="78764531"/>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사용자 지정 레이아웃">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날짜 개체 틀 2"/>
          <p:cNvSpPr>
            <a:spLocks noGrp="1"/>
          </p:cNvSpPr>
          <p:nvPr>
            <p:ph type="dt" sz="half" idx="10"/>
          </p:nvPr>
        </p:nvSpPr>
        <p:spPr/>
        <p:txBody>
          <a:bodyPr/>
          <a:lstStyle/>
          <a:p>
            <a:fld id="{C8533660-39C0-457F-8E68-7695D3FF499F}" type="datetimeFigureOut">
              <a:rPr lang="ko-KR" altLang="en-US" smtClean="0"/>
              <a:t>2024-04-08</a:t>
            </a:fld>
            <a:endParaRPr lang="ko-KR" altLang="en-US"/>
          </a:p>
        </p:txBody>
      </p:sp>
      <p:sp>
        <p:nvSpPr>
          <p:cNvPr id="4" name="바닥글 개체 틀 3"/>
          <p:cNvSpPr>
            <a:spLocks noGrp="1"/>
          </p:cNvSpPr>
          <p:nvPr>
            <p:ph type="ftr" sz="quarter" idx="11"/>
          </p:nvPr>
        </p:nvSpPr>
        <p:spPr/>
        <p:txBody>
          <a:bodyPr/>
          <a:lstStyle/>
          <a:p>
            <a:endParaRPr lang="ko-KR" altLang="en-US"/>
          </a:p>
        </p:txBody>
      </p:sp>
      <p:sp>
        <p:nvSpPr>
          <p:cNvPr id="5" name="슬라이드 번호 개체 틀 4"/>
          <p:cNvSpPr>
            <a:spLocks noGrp="1"/>
          </p:cNvSpPr>
          <p:nvPr>
            <p:ph type="sldNum" sz="quarter" idx="12"/>
          </p:nvPr>
        </p:nvSpPr>
        <p:spPr/>
        <p:txBody>
          <a:bodyPr/>
          <a:lstStyle/>
          <a:p>
            <a:fld id="{A4C42710-1F9A-466C-81AA-6FF001AF7EF7}" type="slidenum">
              <a:rPr lang="ko-KR" altLang="en-US" smtClean="0"/>
              <a:t>‹#›</a:t>
            </a:fld>
            <a:endParaRPr lang="ko-KR" altLang="en-US"/>
          </a:p>
        </p:txBody>
      </p:sp>
      <p:pic>
        <p:nvPicPr>
          <p:cNvPr id="6" name="그림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cxnSp>
        <p:nvCxnSpPr>
          <p:cNvPr id="7" name="직선 연결선 6"/>
          <p:cNvCxnSpPr/>
          <p:nvPr userDrawn="1"/>
        </p:nvCxnSpPr>
        <p:spPr>
          <a:xfrm>
            <a:off x="0" y="742881"/>
            <a:ext cx="121920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 name="직선 연결선 7"/>
          <p:cNvCxnSpPr/>
          <p:nvPr userDrawn="1"/>
        </p:nvCxnSpPr>
        <p:spPr>
          <a:xfrm>
            <a:off x="0" y="221407"/>
            <a:ext cx="121920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9" name="직선 연결선 8"/>
          <p:cNvCxnSpPr/>
          <p:nvPr userDrawn="1"/>
        </p:nvCxnSpPr>
        <p:spPr>
          <a:xfrm>
            <a:off x="1800225" y="221407"/>
            <a:ext cx="0" cy="52147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0" name="직선 연결선 9"/>
          <p:cNvCxnSpPr/>
          <p:nvPr userDrawn="1"/>
        </p:nvCxnSpPr>
        <p:spPr>
          <a:xfrm>
            <a:off x="4007768" y="221407"/>
            <a:ext cx="0" cy="52147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1" name="제목 1"/>
          <p:cNvSpPr txBox="1">
            <a:spLocks/>
          </p:cNvSpPr>
          <p:nvPr userDrawn="1"/>
        </p:nvSpPr>
        <p:spPr>
          <a:xfrm>
            <a:off x="471901" y="221407"/>
            <a:ext cx="1052099" cy="500840"/>
          </a:xfrm>
          <a:prstGeom prst="rect">
            <a:avLst/>
          </a:prstGeom>
        </p:spPr>
        <p:txBody>
          <a:bodyPr vert="horz" lIns="91440" tIns="45720" rIns="91440" bIns="45720" rtlCol="0" anchor="ctr">
            <a:noAutofit/>
          </a:bodyPr>
          <a:lstStyle>
            <a:lvl1pPr algn="l" defTabSz="914400" rtl="0" eaLnBrk="1" latinLnBrk="1" hangingPunct="1">
              <a:lnSpc>
                <a:spcPct val="90000"/>
              </a:lnSpc>
              <a:spcBef>
                <a:spcPct val="0"/>
              </a:spcBef>
              <a:buNone/>
              <a:defRPr sz="4400" kern="1200">
                <a:solidFill>
                  <a:schemeClr val="tx1"/>
                </a:solidFill>
                <a:latin typeface="+mj-lt"/>
                <a:ea typeface="+mj-ea"/>
                <a:cs typeface="+mj-cs"/>
              </a:defRPr>
            </a:lvl1pPr>
          </a:lstStyle>
          <a:p>
            <a:r>
              <a:rPr lang="en-US" altLang="ko-KR" sz="3200" dirty="0">
                <a:solidFill>
                  <a:schemeClr val="bg2">
                    <a:lumMod val="25000"/>
                  </a:schemeClr>
                </a:solidFill>
                <a:latin typeface="Wilderness Typeface" panose="00000500000000000000" pitchFamily="2" charset="0"/>
                <a:ea typeface="맑은 고딕" panose="020B0503020000020004" pitchFamily="50" charset="-127"/>
              </a:rPr>
              <a:t>The Elixir </a:t>
            </a:r>
          </a:p>
        </p:txBody>
      </p:sp>
      <p:sp>
        <p:nvSpPr>
          <p:cNvPr id="12" name="직사각형 11">
            <a:extLst>
              <a:ext uri="{FF2B5EF4-FFF2-40B4-BE49-F238E27FC236}">
                <a16:creationId xmlns:a16="http://schemas.microsoft.com/office/drawing/2014/main" id="{65939DC9-F5D3-354F-BA31-7660C7571B6D}"/>
              </a:ext>
            </a:extLst>
          </p:cNvPr>
          <p:cNvSpPr/>
          <p:nvPr userDrawn="1"/>
        </p:nvSpPr>
        <p:spPr>
          <a:xfrm rot="5400000">
            <a:off x="10902996" y="5606325"/>
            <a:ext cx="2295340" cy="194156"/>
          </a:xfrm>
          <a:prstGeom prst="rect">
            <a:avLst/>
          </a:prstGeom>
          <a:noFill/>
          <a:ln w="9525">
            <a:noFill/>
            <a:miter lim="800000"/>
            <a:headEnd/>
            <a:tailEnd/>
          </a:ln>
        </p:spPr>
        <p:txBody>
          <a:bodyPr wrap="square">
            <a:spAutoFit/>
          </a:bodyPr>
          <a:lstStyle/>
          <a:p>
            <a:pPr algn="r" defTabSz="995690">
              <a:lnSpc>
                <a:spcPct val="150000"/>
              </a:lnSpc>
              <a:defRPr/>
            </a:pPr>
            <a:r>
              <a:rPr kumimoji="1" lang="en-US" altLang="ko-KR" sz="500" kern="0" dirty="0">
                <a:solidFill>
                  <a:schemeClr val="bg1">
                    <a:lumMod val="65000"/>
                  </a:schemeClr>
                </a:solidFill>
                <a:latin typeface="Microsoft YaHei" panose="020B0503020204020204" pitchFamily="34" charset="-122"/>
                <a:ea typeface="Microsoft YaHei" panose="020B0503020204020204" pitchFamily="34" charset="-122"/>
              </a:rPr>
              <a:t>COPYRIGHT © 2022 GCOOP All Rights Reserved.</a:t>
            </a:r>
          </a:p>
        </p:txBody>
      </p:sp>
      <p:pic>
        <p:nvPicPr>
          <p:cNvPr id="13" name="그림 12"/>
          <p:cNvPicPr>
            <a:picLocks noChangeAspect="1"/>
          </p:cNvPicPr>
          <p:nvPr userDrawn="1"/>
        </p:nvPicPr>
        <p:blipFill rotWithShape="1">
          <a:blip r:embed="rId3" cstate="print">
            <a:extLst>
              <a:ext uri="{28A0092B-C50C-407E-A947-70E740481C1C}">
                <a14:useLocalDpi xmlns:a14="http://schemas.microsoft.com/office/drawing/2010/main" val="0"/>
              </a:ext>
            </a:extLst>
          </a:blip>
          <a:srcRect b="84480"/>
          <a:stretch/>
        </p:blipFill>
        <p:spPr>
          <a:xfrm>
            <a:off x="11239256" y="6627131"/>
            <a:ext cx="641530" cy="106515"/>
          </a:xfrm>
          <a:prstGeom prst="rect">
            <a:avLst/>
          </a:prstGeom>
        </p:spPr>
      </p:pic>
    </p:spTree>
    <p:extLst>
      <p:ext uri="{BB962C8B-B14F-4D97-AF65-F5344CB8AC3E}">
        <p14:creationId xmlns:p14="http://schemas.microsoft.com/office/powerpoint/2010/main" val="11500710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사용자 지정 레이아웃">
    <p:spTree>
      <p:nvGrpSpPr>
        <p:cNvPr id="1" name=""/>
        <p:cNvGrpSpPr/>
        <p:nvPr/>
      </p:nvGrpSpPr>
      <p:grpSpPr>
        <a:xfrm>
          <a:off x="0" y="0"/>
          <a:ext cx="0" cy="0"/>
          <a:chOff x="0" y="0"/>
          <a:chExt cx="0" cy="0"/>
        </a:xfrm>
      </p:grpSpPr>
      <p:cxnSp>
        <p:nvCxnSpPr>
          <p:cNvPr id="3" name="직선 연결선 2"/>
          <p:cNvCxnSpPr/>
          <p:nvPr userDrawn="1"/>
        </p:nvCxnSpPr>
        <p:spPr>
          <a:xfrm>
            <a:off x="0" y="742881"/>
            <a:ext cx="121920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 name="직선 연결선 3"/>
          <p:cNvCxnSpPr/>
          <p:nvPr userDrawn="1"/>
        </p:nvCxnSpPr>
        <p:spPr>
          <a:xfrm>
            <a:off x="0" y="221407"/>
            <a:ext cx="121920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 name="직선 연결선 4"/>
          <p:cNvCxnSpPr/>
          <p:nvPr userDrawn="1"/>
        </p:nvCxnSpPr>
        <p:spPr>
          <a:xfrm>
            <a:off x="1800225" y="221407"/>
            <a:ext cx="0" cy="52147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6" name="직선 연결선 5"/>
          <p:cNvCxnSpPr/>
          <p:nvPr userDrawn="1"/>
        </p:nvCxnSpPr>
        <p:spPr>
          <a:xfrm>
            <a:off x="4007768" y="221407"/>
            <a:ext cx="0" cy="52147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7" name="제목 1"/>
          <p:cNvSpPr txBox="1">
            <a:spLocks/>
          </p:cNvSpPr>
          <p:nvPr userDrawn="1"/>
        </p:nvSpPr>
        <p:spPr>
          <a:xfrm>
            <a:off x="471901" y="221407"/>
            <a:ext cx="1052099" cy="500840"/>
          </a:xfrm>
          <a:prstGeom prst="rect">
            <a:avLst/>
          </a:prstGeom>
        </p:spPr>
        <p:txBody>
          <a:bodyPr vert="horz" lIns="91440" tIns="45720" rIns="91440" bIns="45720" rtlCol="0" anchor="ctr">
            <a:noAutofit/>
          </a:bodyPr>
          <a:lstStyle>
            <a:lvl1pPr algn="l" defTabSz="914400" rtl="0" eaLnBrk="1" latinLnBrk="1" hangingPunct="1">
              <a:lnSpc>
                <a:spcPct val="90000"/>
              </a:lnSpc>
              <a:spcBef>
                <a:spcPct val="0"/>
              </a:spcBef>
              <a:buNone/>
              <a:defRPr sz="4400" kern="1200">
                <a:solidFill>
                  <a:schemeClr val="tx1"/>
                </a:solidFill>
                <a:latin typeface="+mj-lt"/>
                <a:ea typeface="+mj-ea"/>
                <a:cs typeface="+mj-cs"/>
              </a:defRPr>
            </a:lvl1pPr>
          </a:lstStyle>
          <a:p>
            <a:r>
              <a:rPr lang="en-US" altLang="ko-KR" sz="3200" dirty="0">
                <a:solidFill>
                  <a:schemeClr val="bg2">
                    <a:lumMod val="25000"/>
                  </a:schemeClr>
                </a:solidFill>
                <a:latin typeface="Wilderness Typeface" panose="00000500000000000000" pitchFamily="2" charset="0"/>
                <a:ea typeface="맑은 고딕" panose="020B0503020000020004" pitchFamily="50" charset="-127"/>
              </a:rPr>
              <a:t>The Elixir </a:t>
            </a:r>
          </a:p>
        </p:txBody>
      </p:sp>
    </p:spTree>
    <p:extLst>
      <p:ext uri="{BB962C8B-B14F-4D97-AF65-F5344CB8AC3E}">
        <p14:creationId xmlns:p14="http://schemas.microsoft.com/office/powerpoint/2010/main" val="39835347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내용 개체 틀 2"/>
          <p:cNvSpPr>
            <a:spLocks noGrp="1"/>
          </p:cNvSpPr>
          <p:nvPr>
            <p:ph idx="1"/>
          </p:nvPr>
        </p:nvSpPr>
        <p:spPr/>
        <p:txBody>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10"/>
          </p:nvPr>
        </p:nvSpPr>
        <p:spPr/>
        <p:txBody>
          <a:bodyPr/>
          <a:lstStyle/>
          <a:p>
            <a:fld id="{4112B1FD-3C1C-40F9-915B-9E8481F0309B}" type="datetimeFigureOut">
              <a:rPr lang="ko-KR" altLang="en-US" smtClean="0"/>
              <a:t>2024-04-08</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AF4289BD-62CA-42E2-85C7-FFEE35C16E8D}" type="slidenum">
              <a:rPr lang="ko-KR" altLang="en-US" smtClean="0"/>
              <a:t>‹#›</a:t>
            </a:fld>
            <a:endParaRPr lang="ko-KR" altLang="en-US"/>
          </a:p>
        </p:txBody>
      </p:sp>
    </p:spTree>
    <p:extLst>
      <p:ext uri="{BB962C8B-B14F-4D97-AF65-F5344CB8AC3E}">
        <p14:creationId xmlns:p14="http://schemas.microsoft.com/office/powerpoint/2010/main" val="11272341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ko-KR" altLang="en-US"/>
              <a:t>마스터 제목 스타일 편집</a:t>
            </a:r>
          </a:p>
        </p:txBody>
      </p:sp>
      <p:sp>
        <p:nvSpPr>
          <p:cNvPr id="3" name="부제목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ko-KR" altLang="en-US"/>
              <a:t>클릭하여 마스터 부제목 스타일 편집</a:t>
            </a:r>
          </a:p>
        </p:txBody>
      </p:sp>
      <p:sp>
        <p:nvSpPr>
          <p:cNvPr id="4" name="날짜 개체 틀 3"/>
          <p:cNvSpPr>
            <a:spLocks noGrp="1"/>
          </p:cNvSpPr>
          <p:nvPr>
            <p:ph type="dt" sz="half" idx="10"/>
          </p:nvPr>
        </p:nvSpPr>
        <p:spPr/>
        <p:txBody>
          <a:bodyPr/>
          <a:lstStyle/>
          <a:p>
            <a:fld id="{570139DF-6718-4462-AD0F-17B0D55BAC38}" type="datetimeFigureOut">
              <a:rPr lang="ko-KR" altLang="en-US" smtClean="0"/>
              <a:t>2024-04-08</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845B9ACB-EB6A-49CA-8806-C07C16469F65}" type="slidenum">
              <a:rPr lang="ko-KR" altLang="en-US" smtClean="0"/>
              <a:t>‹#›</a:t>
            </a:fld>
            <a:endParaRPr lang="ko-KR" altLang="en-US"/>
          </a:p>
        </p:txBody>
      </p:sp>
    </p:spTree>
    <p:extLst>
      <p:ext uri="{BB962C8B-B14F-4D97-AF65-F5344CB8AC3E}">
        <p14:creationId xmlns:p14="http://schemas.microsoft.com/office/powerpoint/2010/main" val="23685167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838200" y="365125"/>
            <a:ext cx="10515600" cy="1325563"/>
          </a:xfrm>
          <a:prstGeom prst="rect">
            <a:avLst/>
          </a:prstGeom>
        </p:spPr>
        <p:txBody>
          <a:bodyPr/>
          <a:lstStyle/>
          <a:p>
            <a:r>
              <a:rPr lang="ko-KR" altLang="en-US"/>
              <a:t>마스터 제목 스타일 편집</a:t>
            </a:r>
          </a:p>
        </p:txBody>
      </p:sp>
      <p:sp>
        <p:nvSpPr>
          <p:cNvPr id="3" name="내용 개체 틀 2"/>
          <p:cNvSpPr>
            <a:spLocks noGrp="1"/>
          </p:cNvSpPr>
          <p:nvPr>
            <p:ph idx="1"/>
          </p:nvPr>
        </p:nvSpPr>
        <p:spPr>
          <a:xfrm>
            <a:off x="838200" y="1825625"/>
            <a:ext cx="10515600" cy="4351338"/>
          </a:xfrm>
          <a:prstGeom prst="rect">
            <a:avLst/>
          </a:prstGeom>
        </p:spPr>
        <p:txBody>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10"/>
          </p:nvPr>
        </p:nvSpPr>
        <p:spPr/>
        <p:txBody>
          <a:bodyPr/>
          <a:lstStyle/>
          <a:p>
            <a:fld id="{570139DF-6718-4462-AD0F-17B0D55BAC38}" type="datetimeFigureOut">
              <a:rPr lang="ko-KR" altLang="en-US" smtClean="0"/>
              <a:t>2024-04-08</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845B9ACB-EB6A-49CA-8806-C07C16469F65}" type="slidenum">
              <a:rPr lang="ko-KR" altLang="en-US" smtClean="0"/>
              <a:t>‹#›</a:t>
            </a:fld>
            <a:endParaRPr lang="ko-KR" altLang="en-US"/>
          </a:p>
        </p:txBody>
      </p:sp>
    </p:spTree>
    <p:extLst>
      <p:ext uri="{BB962C8B-B14F-4D97-AF65-F5344CB8AC3E}">
        <p14:creationId xmlns:p14="http://schemas.microsoft.com/office/powerpoint/2010/main" val="22061375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831850" y="1709738"/>
            <a:ext cx="10515600" cy="2852737"/>
          </a:xfrm>
          <a:prstGeom prst="rect">
            <a:avLst/>
          </a:prstGeom>
        </p:spPr>
        <p:txBody>
          <a:bodyPr anchor="b"/>
          <a:lstStyle>
            <a:lvl1pPr>
              <a:defRPr sz="6000"/>
            </a:lvl1pPr>
          </a:lstStyle>
          <a:p>
            <a:r>
              <a:rPr lang="ko-KR" altLang="en-US"/>
              <a:t>마스터 제목 스타일 편집</a:t>
            </a:r>
          </a:p>
        </p:txBody>
      </p:sp>
      <p:sp>
        <p:nvSpPr>
          <p:cNvPr id="3" name="텍스트 개체 틀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ko-KR" altLang="en-US"/>
              <a:t>마스터 텍스트 스타일 편집</a:t>
            </a:r>
          </a:p>
        </p:txBody>
      </p:sp>
      <p:sp>
        <p:nvSpPr>
          <p:cNvPr id="4" name="날짜 개체 틀 3"/>
          <p:cNvSpPr>
            <a:spLocks noGrp="1"/>
          </p:cNvSpPr>
          <p:nvPr>
            <p:ph type="dt" sz="half" idx="10"/>
          </p:nvPr>
        </p:nvSpPr>
        <p:spPr/>
        <p:txBody>
          <a:bodyPr/>
          <a:lstStyle/>
          <a:p>
            <a:fld id="{570139DF-6718-4462-AD0F-17B0D55BAC38}" type="datetimeFigureOut">
              <a:rPr lang="ko-KR" altLang="en-US" smtClean="0"/>
              <a:t>2024-04-08</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845B9ACB-EB6A-49CA-8806-C07C16469F65}" type="slidenum">
              <a:rPr lang="ko-KR" altLang="en-US" smtClean="0"/>
              <a:t>‹#›</a:t>
            </a:fld>
            <a:endParaRPr lang="ko-KR" altLang="en-US"/>
          </a:p>
        </p:txBody>
      </p:sp>
    </p:spTree>
    <p:extLst>
      <p:ext uri="{BB962C8B-B14F-4D97-AF65-F5344CB8AC3E}">
        <p14:creationId xmlns:p14="http://schemas.microsoft.com/office/powerpoint/2010/main" val="4178663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838200" y="365125"/>
            <a:ext cx="10515600" cy="1325563"/>
          </a:xfrm>
          <a:prstGeom prst="rect">
            <a:avLst/>
          </a:prstGeom>
        </p:spPr>
        <p:txBody>
          <a:bodyPr/>
          <a:lstStyle/>
          <a:p>
            <a:r>
              <a:rPr lang="ko-KR" altLang="en-US"/>
              <a:t>마스터 제목 스타일 편집</a:t>
            </a:r>
          </a:p>
        </p:txBody>
      </p:sp>
      <p:sp>
        <p:nvSpPr>
          <p:cNvPr id="3" name="내용 개체 틀 2"/>
          <p:cNvSpPr>
            <a:spLocks noGrp="1"/>
          </p:cNvSpPr>
          <p:nvPr>
            <p:ph sz="half" idx="1"/>
          </p:nvPr>
        </p:nvSpPr>
        <p:spPr>
          <a:xfrm>
            <a:off x="838200" y="1825625"/>
            <a:ext cx="5181600" cy="4351338"/>
          </a:xfrm>
          <a:prstGeom prst="rect">
            <a:avLst/>
          </a:prstGeom>
        </p:spPr>
        <p:txBody>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6172200" y="1825625"/>
            <a:ext cx="5181600" cy="4351338"/>
          </a:xfrm>
          <a:prstGeom prst="rect">
            <a:avLst/>
          </a:prstGeom>
        </p:spPr>
        <p:txBody>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p:txBody>
          <a:bodyPr/>
          <a:lstStyle/>
          <a:p>
            <a:fld id="{570139DF-6718-4462-AD0F-17B0D55BAC38}" type="datetimeFigureOut">
              <a:rPr lang="ko-KR" altLang="en-US" smtClean="0"/>
              <a:t>2024-04-08</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845B9ACB-EB6A-49CA-8806-C07C16469F65}" type="slidenum">
              <a:rPr lang="ko-KR" altLang="en-US" smtClean="0"/>
              <a:t>‹#›</a:t>
            </a:fld>
            <a:endParaRPr lang="ko-KR" altLang="en-US"/>
          </a:p>
        </p:txBody>
      </p:sp>
    </p:spTree>
    <p:extLst>
      <p:ext uri="{BB962C8B-B14F-4D97-AF65-F5344CB8AC3E}">
        <p14:creationId xmlns:p14="http://schemas.microsoft.com/office/powerpoint/2010/main" val="22363983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839788" y="365125"/>
            <a:ext cx="10515600" cy="1325563"/>
          </a:xfrm>
          <a:prstGeom prst="rect">
            <a:avLst/>
          </a:prstGeom>
        </p:spPr>
        <p:txBody>
          <a:bodyPr/>
          <a:lstStyle/>
          <a:p>
            <a:r>
              <a:rPr lang="ko-KR" altLang="en-US"/>
              <a:t>마스터 제목 스타일 편집</a:t>
            </a:r>
          </a:p>
        </p:txBody>
      </p:sp>
      <p:sp>
        <p:nvSpPr>
          <p:cNvPr id="3" name="텍스트 개체 틀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 편집</a:t>
            </a:r>
          </a:p>
        </p:txBody>
      </p:sp>
      <p:sp>
        <p:nvSpPr>
          <p:cNvPr id="4" name="내용 개체 틀 3"/>
          <p:cNvSpPr>
            <a:spLocks noGrp="1"/>
          </p:cNvSpPr>
          <p:nvPr>
            <p:ph sz="half" idx="2"/>
          </p:nvPr>
        </p:nvSpPr>
        <p:spPr>
          <a:xfrm>
            <a:off x="839788" y="2505075"/>
            <a:ext cx="5157787" cy="3684588"/>
          </a:xfrm>
          <a:prstGeom prst="rect">
            <a:avLst/>
          </a:prstGeom>
        </p:spPr>
        <p:txBody>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 편집</a:t>
            </a:r>
          </a:p>
        </p:txBody>
      </p:sp>
      <p:sp>
        <p:nvSpPr>
          <p:cNvPr id="6" name="내용 개체 틀 5"/>
          <p:cNvSpPr>
            <a:spLocks noGrp="1"/>
          </p:cNvSpPr>
          <p:nvPr>
            <p:ph sz="quarter" idx="4"/>
          </p:nvPr>
        </p:nvSpPr>
        <p:spPr>
          <a:xfrm>
            <a:off x="6172200" y="2505075"/>
            <a:ext cx="5183188" cy="3684588"/>
          </a:xfrm>
          <a:prstGeom prst="rect">
            <a:avLst/>
          </a:prstGeom>
        </p:spPr>
        <p:txBody>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p:txBody>
          <a:bodyPr/>
          <a:lstStyle/>
          <a:p>
            <a:fld id="{570139DF-6718-4462-AD0F-17B0D55BAC38}" type="datetimeFigureOut">
              <a:rPr lang="ko-KR" altLang="en-US" smtClean="0"/>
              <a:t>2024-04-08</a:t>
            </a:fld>
            <a:endParaRPr lang="ko-KR" altLang="en-US"/>
          </a:p>
        </p:txBody>
      </p:sp>
      <p:sp>
        <p:nvSpPr>
          <p:cNvPr id="8" name="바닥글 개체 틀 7"/>
          <p:cNvSpPr>
            <a:spLocks noGrp="1"/>
          </p:cNvSpPr>
          <p:nvPr>
            <p:ph type="ftr" sz="quarter" idx="11"/>
          </p:nvPr>
        </p:nvSpPr>
        <p:spPr/>
        <p:txBody>
          <a:bodyPr/>
          <a:lstStyle/>
          <a:p>
            <a:endParaRPr lang="ko-KR" altLang="en-US"/>
          </a:p>
        </p:txBody>
      </p:sp>
      <p:sp>
        <p:nvSpPr>
          <p:cNvPr id="9" name="슬라이드 번호 개체 틀 8"/>
          <p:cNvSpPr>
            <a:spLocks noGrp="1"/>
          </p:cNvSpPr>
          <p:nvPr>
            <p:ph type="sldNum" sz="quarter" idx="12"/>
          </p:nvPr>
        </p:nvSpPr>
        <p:spPr/>
        <p:txBody>
          <a:bodyPr/>
          <a:lstStyle/>
          <a:p>
            <a:fld id="{845B9ACB-EB6A-49CA-8806-C07C16469F65}" type="slidenum">
              <a:rPr lang="ko-KR" altLang="en-US" smtClean="0"/>
              <a:t>‹#›</a:t>
            </a:fld>
            <a:endParaRPr lang="ko-KR" altLang="en-US"/>
          </a:p>
        </p:txBody>
      </p:sp>
    </p:spTree>
    <p:extLst>
      <p:ext uri="{BB962C8B-B14F-4D97-AF65-F5344CB8AC3E}">
        <p14:creationId xmlns:p14="http://schemas.microsoft.com/office/powerpoint/2010/main" val="11462840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838200" y="365125"/>
            <a:ext cx="10515600" cy="1325563"/>
          </a:xfrm>
          <a:prstGeom prst="rect">
            <a:avLst/>
          </a:prstGeom>
        </p:spPr>
        <p:txBody>
          <a:bodyPr/>
          <a:lstStyle/>
          <a:p>
            <a:r>
              <a:rPr lang="ko-KR" altLang="en-US"/>
              <a:t>마스터 제목 스타일 편집</a:t>
            </a:r>
          </a:p>
        </p:txBody>
      </p:sp>
      <p:sp>
        <p:nvSpPr>
          <p:cNvPr id="3" name="날짜 개체 틀 2"/>
          <p:cNvSpPr>
            <a:spLocks noGrp="1"/>
          </p:cNvSpPr>
          <p:nvPr>
            <p:ph type="dt" sz="half" idx="10"/>
          </p:nvPr>
        </p:nvSpPr>
        <p:spPr/>
        <p:txBody>
          <a:bodyPr/>
          <a:lstStyle/>
          <a:p>
            <a:fld id="{570139DF-6718-4462-AD0F-17B0D55BAC38}" type="datetimeFigureOut">
              <a:rPr lang="ko-KR" altLang="en-US" smtClean="0"/>
              <a:t>2024-04-08</a:t>
            </a:fld>
            <a:endParaRPr lang="ko-KR" altLang="en-US"/>
          </a:p>
        </p:txBody>
      </p:sp>
      <p:sp>
        <p:nvSpPr>
          <p:cNvPr id="4" name="바닥글 개체 틀 3"/>
          <p:cNvSpPr>
            <a:spLocks noGrp="1"/>
          </p:cNvSpPr>
          <p:nvPr>
            <p:ph type="ftr" sz="quarter" idx="11"/>
          </p:nvPr>
        </p:nvSpPr>
        <p:spPr/>
        <p:txBody>
          <a:bodyPr/>
          <a:lstStyle/>
          <a:p>
            <a:endParaRPr lang="ko-KR" altLang="en-US"/>
          </a:p>
        </p:txBody>
      </p:sp>
      <p:sp>
        <p:nvSpPr>
          <p:cNvPr id="5" name="슬라이드 번호 개체 틀 4"/>
          <p:cNvSpPr>
            <a:spLocks noGrp="1"/>
          </p:cNvSpPr>
          <p:nvPr>
            <p:ph type="sldNum" sz="quarter" idx="12"/>
          </p:nvPr>
        </p:nvSpPr>
        <p:spPr/>
        <p:txBody>
          <a:bodyPr/>
          <a:lstStyle/>
          <a:p>
            <a:fld id="{845B9ACB-EB6A-49CA-8806-C07C16469F65}" type="slidenum">
              <a:rPr lang="ko-KR" altLang="en-US" smtClean="0"/>
              <a:t>‹#›</a:t>
            </a:fld>
            <a:endParaRPr lang="ko-KR" altLang="en-US"/>
          </a:p>
        </p:txBody>
      </p:sp>
    </p:spTree>
    <p:extLst>
      <p:ext uri="{BB962C8B-B14F-4D97-AF65-F5344CB8AC3E}">
        <p14:creationId xmlns:p14="http://schemas.microsoft.com/office/powerpoint/2010/main" val="7610457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p:txBody>
          <a:bodyPr/>
          <a:lstStyle/>
          <a:p>
            <a:fld id="{570139DF-6718-4462-AD0F-17B0D55BAC38}" type="datetimeFigureOut">
              <a:rPr lang="ko-KR" altLang="en-US" smtClean="0"/>
              <a:t>2024-04-08</a:t>
            </a:fld>
            <a:endParaRPr lang="ko-KR" altLang="en-US"/>
          </a:p>
        </p:txBody>
      </p:sp>
      <p:sp>
        <p:nvSpPr>
          <p:cNvPr id="3" name="바닥글 개체 틀 2"/>
          <p:cNvSpPr>
            <a:spLocks noGrp="1"/>
          </p:cNvSpPr>
          <p:nvPr>
            <p:ph type="ftr" sz="quarter" idx="11"/>
          </p:nvPr>
        </p:nvSpPr>
        <p:spPr/>
        <p:txBody>
          <a:bodyPr/>
          <a:lstStyle/>
          <a:p>
            <a:endParaRPr lang="ko-KR" altLang="en-US"/>
          </a:p>
        </p:txBody>
      </p:sp>
      <p:sp>
        <p:nvSpPr>
          <p:cNvPr id="4" name="슬라이드 번호 개체 틀 3"/>
          <p:cNvSpPr>
            <a:spLocks noGrp="1"/>
          </p:cNvSpPr>
          <p:nvPr>
            <p:ph type="sldNum" sz="quarter" idx="12"/>
          </p:nvPr>
        </p:nvSpPr>
        <p:spPr/>
        <p:txBody>
          <a:bodyPr/>
          <a:lstStyle/>
          <a:p>
            <a:fld id="{845B9ACB-EB6A-49CA-8806-C07C16469F65}" type="slidenum">
              <a:rPr lang="ko-KR" altLang="en-US" smtClean="0"/>
              <a:t>‹#›</a:t>
            </a:fld>
            <a:endParaRPr lang="ko-KR" altLang="en-US"/>
          </a:p>
        </p:txBody>
      </p:sp>
    </p:spTree>
    <p:extLst>
      <p:ext uri="{BB962C8B-B14F-4D97-AF65-F5344CB8AC3E}">
        <p14:creationId xmlns:p14="http://schemas.microsoft.com/office/powerpoint/2010/main" val="25904144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839788" y="457200"/>
            <a:ext cx="3932237" cy="1600200"/>
          </a:xfrm>
          <a:prstGeom prst="rect">
            <a:avLst/>
          </a:prstGeom>
        </p:spPr>
        <p:txBody>
          <a:bodyPr anchor="b"/>
          <a:lstStyle>
            <a:lvl1pPr>
              <a:defRPr sz="3200"/>
            </a:lvl1pPr>
          </a:lstStyle>
          <a:p>
            <a:r>
              <a:rPr lang="ko-KR" altLang="en-US"/>
              <a:t>마스터 제목 스타일 편집</a:t>
            </a:r>
          </a:p>
        </p:txBody>
      </p:sp>
      <p:sp>
        <p:nvSpPr>
          <p:cNvPr id="3" name="내용 개체 틀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텍스트 개체 틀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o-KR" altLang="en-US"/>
              <a:t>마스터 텍스트 스타일 편집</a:t>
            </a:r>
          </a:p>
        </p:txBody>
      </p:sp>
      <p:sp>
        <p:nvSpPr>
          <p:cNvPr id="5" name="날짜 개체 틀 4"/>
          <p:cNvSpPr>
            <a:spLocks noGrp="1"/>
          </p:cNvSpPr>
          <p:nvPr>
            <p:ph type="dt" sz="half" idx="10"/>
          </p:nvPr>
        </p:nvSpPr>
        <p:spPr/>
        <p:txBody>
          <a:bodyPr/>
          <a:lstStyle/>
          <a:p>
            <a:fld id="{570139DF-6718-4462-AD0F-17B0D55BAC38}" type="datetimeFigureOut">
              <a:rPr lang="ko-KR" altLang="en-US" smtClean="0"/>
              <a:t>2024-04-08</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845B9ACB-EB6A-49CA-8806-C07C16469F65}" type="slidenum">
              <a:rPr lang="ko-KR" altLang="en-US" smtClean="0"/>
              <a:t>‹#›</a:t>
            </a:fld>
            <a:endParaRPr lang="ko-KR" altLang="en-US"/>
          </a:p>
        </p:txBody>
      </p:sp>
    </p:spTree>
    <p:extLst>
      <p:ext uri="{BB962C8B-B14F-4D97-AF65-F5344CB8AC3E}">
        <p14:creationId xmlns:p14="http://schemas.microsoft.com/office/powerpoint/2010/main" val="74817521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839788" y="457200"/>
            <a:ext cx="3932237" cy="1600200"/>
          </a:xfrm>
          <a:prstGeom prst="rect">
            <a:avLst/>
          </a:prstGeom>
        </p:spPr>
        <p:txBody>
          <a:bodyPr anchor="b"/>
          <a:lstStyle>
            <a:lvl1pPr>
              <a:defRPr sz="3200"/>
            </a:lvl1pPr>
          </a:lstStyle>
          <a:p>
            <a:r>
              <a:rPr lang="ko-KR" altLang="en-US"/>
              <a:t>마스터 제목 스타일 편집</a:t>
            </a:r>
          </a:p>
        </p:txBody>
      </p:sp>
      <p:sp>
        <p:nvSpPr>
          <p:cNvPr id="3" name="그림 개체 틀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a:p>
        </p:txBody>
      </p:sp>
      <p:sp>
        <p:nvSpPr>
          <p:cNvPr id="4" name="텍스트 개체 틀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o-KR" altLang="en-US"/>
              <a:t>마스터 텍스트 스타일 편집</a:t>
            </a:r>
          </a:p>
        </p:txBody>
      </p:sp>
      <p:sp>
        <p:nvSpPr>
          <p:cNvPr id="5" name="날짜 개체 틀 4"/>
          <p:cNvSpPr>
            <a:spLocks noGrp="1"/>
          </p:cNvSpPr>
          <p:nvPr>
            <p:ph type="dt" sz="half" idx="10"/>
          </p:nvPr>
        </p:nvSpPr>
        <p:spPr/>
        <p:txBody>
          <a:bodyPr/>
          <a:lstStyle/>
          <a:p>
            <a:fld id="{570139DF-6718-4462-AD0F-17B0D55BAC38}" type="datetimeFigureOut">
              <a:rPr lang="ko-KR" altLang="en-US" smtClean="0"/>
              <a:t>2024-04-08</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845B9ACB-EB6A-49CA-8806-C07C16469F65}" type="slidenum">
              <a:rPr lang="ko-KR" altLang="en-US" smtClean="0"/>
              <a:t>‹#›</a:t>
            </a:fld>
            <a:endParaRPr lang="ko-KR" altLang="en-US"/>
          </a:p>
        </p:txBody>
      </p:sp>
    </p:spTree>
    <p:extLst>
      <p:ext uri="{BB962C8B-B14F-4D97-AF65-F5344CB8AC3E}">
        <p14:creationId xmlns:p14="http://schemas.microsoft.com/office/powerpoint/2010/main" val="14401368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a:xfrm>
            <a:off x="838200" y="365125"/>
            <a:ext cx="10515600" cy="1325563"/>
          </a:xfrm>
          <a:prstGeom prst="rect">
            <a:avLst/>
          </a:prstGeom>
        </p:spPr>
        <p:txBody>
          <a:bodyPr/>
          <a:lstStyle/>
          <a:p>
            <a:r>
              <a:rPr lang="ko-KR" altLang="en-US"/>
              <a:t>마스터 제목 스타일 편집</a:t>
            </a:r>
          </a:p>
        </p:txBody>
      </p:sp>
      <p:sp>
        <p:nvSpPr>
          <p:cNvPr id="3" name="세로 텍스트 개체 틀 2"/>
          <p:cNvSpPr>
            <a:spLocks noGrp="1"/>
          </p:cNvSpPr>
          <p:nvPr>
            <p:ph type="body" orient="vert" idx="1"/>
          </p:nvPr>
        </p:nvSpPr>
        <p:spPr>
          <a:xfrm>
            <a:off x="838200" y="1825625"/>
            <a:ext cx="10515600" cy="4351338"/>
          </a:xfrm>
          <a:prstGeom prst="rect">
            <a:avLst/>
          </a:prstGeom>
        </p:spPr>
        <p:txBody>
          <a:bodyPr vert="eaVert"/>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10"/>
          </p:nvPr>
        </p:nvSpPr>
        <p:spPr/>
        <p:txBody>
          <a:bodyPr/>
          <a:lstStyle/>
          <a:p>
            <a:fld id="{570139DF-6718-4462-AD0F-17B0D55BAC38}" type="datetimeFigureOut">
              <a:rPr lang="ko-KR" altLang="en-US" smtClean="0"/>
              <a:t>2024-04-08</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845B9ACB-EB6A-49CA-8806-C07C16469F65}" type="slidenum">
              <a:rPr lang="ko-KR" altLang="en-US" smtClean="0"/>
              <a:t>‹#›</a:t>
            </a:fld>
            <a:endParaRPr lang="ko-KR" altLang="en-US"/>
          </a:p>
        </p:txBody>
      </p:sp>
    </p:spTree>
    <p:extLst>
      <p:ext uri="{BB962C8B-B14F-4D97-AF65-F5344CB8AC3E}">
        <p14:creationId xmlns:p14="http://schemas.microsoft.com/office/powerpoint/2010/main" val="59839297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8724900" y="365125"/>
            <a:ext cx="2628900" cy="5811838"/>
          </a:xfrm>
          <a:prstGeom prst="rect">
            <a:avLst/>
          </a:prstGeom>
        </p:spPr>
        <p:txBody>
          <a:bodyPr vert="eaVert"/>
          <a:lstStyle/>
          <a:p>
            <a:r>
              <a:rPr lang="ko-KR" altLang="en-US"/>
              <a:t>마스터 제목 스타일 편집</a:t>
            </a:r>
          </a:p>
        </p:txBody>
      </p:sp>
      <p:sp>
        <p:nvSpPr>
          <p:cNvPr id="3" name="세로 텍스트 개체 틀 2"/>
          <p:cNvSpPr>
            <a:spLocks noGrp="1"/>
          </p:cNvSpPr>
          <p:nvPr>
            <p:ph type="body" orient="vert" idx="1"/>
          </p:nvPr>
        </p:nvSpPr>
        <p:spPr>
          <a:xfrm>
            <a:off x="838200" y="365125"/>
            <a:ext cx="7734300" cy="5811838"/>
          </a:xfrm>
          <a:prstGeom prst="rect">
            <a:avLst/>
          </a:prstGeom>
        </p:spPr>
        <p:txBody>
          <a:bodyPr vert="eaVert"/>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10"/>
          </p:nvPr>
        </p:nvSpPr>
        <p:spPr/>
        <p:txBody>
          <a:bodyPr/>
          <a:lstStyle/>
          <a:p>
            <a:fld id="{570139DF-6718-4462-AD0F-17B0D55BAC38}" type="datetimeFigureOut">
              <a:rPr lang="ko-KR" altLang="en-US" smtClean="0"/>
              <a:t>2024-04-08</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845B9ACB-EB6A-49CA-8806-C07C16469F65}" type="slidenum">
              <a:rPr lang="ko-KR" altLang="en-US" smtClean="0"/>
              <a:t>‹#›</a:t>
            </a:fld>
            <a:endParaRPr lang="ko-KR" altLang="en-US"/>
          </a:p>
        </p:txBody>
      </p:sp>
    </p:spTree>
    <p:extLst>
      <p:ext uri="{BB962C8B-B14F-4D97-AF65-F5344CB8AC3E}">
        <p14:creationId xmlns:p14="http://schemas.microsoft.com/office/powerpoint/2010/main" val="36739857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5.xml"/><Relationship Id="rId13" Type="http://schemas.openxmlformats.org/officeDocument/2006/relationships/image" Target="../media/image4.jpeg"/><Relationship Id="rId3" Type="http://schemas.openxmlformats.org/officeDocument/2006/relationships/slideLayout" Target="../slideLayouts/slideLayout10.xml"/><Relationship Id="rId7" Type="http://schemas.openxmlformats.org/officeDocument/2006/relationships/slideLayout" Target="../slideLayouts/slideLayout14.xml"/><Relationship Id="rId12" Type="http://schemas.openxmlformats.org/officeDocument/2006/relationships/theme" Target="../theme/theme2.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11" Type="http://schemas.openxmlformats.org/officeDocument/2006/relationships/slideLayout" Target="../slideLayouts/slideLayout18.xml"/><Relationship Id="rId5" Type="http://schemas.openxmlformats.org/officeDocument/2006/relationships/slideLayout" Target="../slideLayouts/slideLayout12.xml"/><Relationship Id="rId10" Type="http://schemas.openxmlformats.org/officeDocument/2006/relationships/slideLayout" Target="../slideLayouts/slideLayout17.xml"/><Relationship Id="rId4" Type="http://schemas.openxmlformats.org/officeDocument/2006/relationships/slideLayout" Target="../slideLayouts/slideLayout11.xml"/><Relationship Id="rId9" Type="http://schemas.openxmlformats.org/officeDocument/2006/relationships/slideLayout" Target="../slideLayouts/slideLayout16.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ko-KR" altLang="en-US"/>
              <a:t>마스터 제목 스타일 편집</a:t>
            </a:r>
          </a:p>
        </p:txBody>
      </p:sp>
      <p:sp>
        <p:nvSpPr>
          <p:cNvPr id="3" name="텍스트 개체 틀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8533660-39C0-457F-8E68-7695D3FF499F}" type="datetimeFigureOut">
              <a:rPr lang="ko-KR" altLang="en-US" smtClean="0"/>
              <a:t>2024-04-08</a:t>
            </a:fld>
            <a:endParaRPr lang="ko-KR" altLang="en-US"/>
          </a:p>
        </p:txBody>
      </p:sp>
      <p:sp>
        <p:nvSpPr>
          <p:cNvPr id="5" name="바닥글 개체 틀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ko-KR" altLang="en-US"/>
          </a:p>
        </p:txBody>
      </p:sp>
      <p:sp>
        <p:nvSpPr>
          <p:cNvPr id="6" name="슬라이드 번호 개체 틀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C42710-1F9A-466C-81AA-6FF001AF7EF7}" type="slidenum">
              <a:rPr lang="ko-KR" altLang="en-US" smtClean="0"/>
              <a:t>‹#›</a:t>
            </a:fld>
            <a:endParaRPr lang="ko-KR" altLang="en-US"/>
          </a:p>
        </p:txBody>
      </p:sp>
    </p:spTree>
    <p:extLst>
      <p:ext uri="{BB962C8B-B14F-4D97-AF65-F5344CB8AC3E}">
        <p14:creationId xmlns:p14="http://schemas.microsoft.com/office/powerpoint/2010/main" val="3108599553"/>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52" r:id="rId3"/>
    <p:sldLayoutId id="2147483653" r:id="rId4"/>
    <p:sldLayoutId id="2147483675" r:id="rId5"/>
    <p:sldLayoutId id="2147483661" r:id="rId6"/>
    <p:sldLayoutId id="2147483676" r:id="rId7"/>
  </p:sldLayoutIdLst>
  <p:txStyles>
    <p:titleStyle>
      <a:lvl1pPr algn="l" defTabSz="914400" rtl="0" eaLnBrk="1" latinLnBrk="1"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1"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1"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1"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날짜 개체 틀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70139DF-6718-4462-AD0F-17B0D55BAC38}" type="datetimeFigureOut">
              <a:rPr lang="ko-KR" altLang="en-US" smtClean="0"/>
              <a:t>2024-04-08</a:t>
            </a:fld>
            <a:endParaRPr lang="ko-KR" altLang="en-US"/>
          </a:p>
        </p:txBody>
      </p:sp>
      <p:sp>
        <p:nvSpPr>
          <p:cNvPr id="5" name="바닥글 개체 틀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ko-KR" altLang="en-US"/>
          </a:p>
        </p:txBody>
      </p:sp>
      <p:sp>
        <p:nvSpPr>
          <p:cNvPr id="6" name="슬라이드 번호 개체 틀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45B9ACB-EB6A-49CA-8806-C07C16469F65}" type="slidenum">
              <a:rPr lang="ko-KR" altLang="en-US" smtClean="0"/>
              <a:t>‹#›</a:t>
            </a:fld>
            <a:endParaRPr lang="ko-KR" altLang="en-US"/>
          </a:p>
        </p:txBody>
      </p:sp>
      <p:pic>
        <p:nvPicPr>
          <p:cNvPr id="7" name="그림 6"/>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직사각형 7">
            <a:extLst>
              <a:ext uri="{FF2B5EF4-FFF2-40B4-BE49-F238E27FC236}">
                <a16:creationId xmlns:a16="http://schemas.microsoft.com/office/drawing/2014/main" id="{65939DC9-F5D3-354F-BA31-7660C7571B6D}"/>
              </a:ext>
            </a:extLst>
          </p:cNvPr>
          <p:cNvSpPr/>
          <p:nvPr userDrawn="1"/>
        </p:nvSpPr>
        <p:spPr>
          <a:xfrm rot="5400000">
            <a:off x="10902996" y="5606325"/>
            <a:ext cx="2295340" cy="194156"/>
          </a:xfrm>
          <a:prstGeom prst="rect">
            <a:avLst/>
          </a:prstGeom>
          <a:noFill/>
          <a:ln w="9525">
            <a:noFill/>
            <a:miter lim="800000"/>
            <a:headEnd/>
            <a:tailEnd/>
          </a:ln>
        </p:spPr>
        <p:txBody>
          <a:bodyPr wrap="square">
            <a:spAutoFit/>
          </a:bodyPr>
          <a:lstStyle/>
          <a:p>
            <a:pPr algn="r" defTabSz="995690">
              <a:lnSpc>
                <a:spcPct val="150000"/>
              </a:lnSpc>
              <a:defRPr/>
            </a:pPr>
            <a:r>
              <a:rPr kumimoji="1" lang="en-US" altLang="ko-KR" sz="500" kern="0" dirty="0">
                <a:solidFill>
                  <a:schemeClr val="bg1">
                    <a:lumMod val="65000"/>
                  </a:schemeClr>
                </a:solidFill>
                <a:latin typeface="Microsoft YaHei" panose="020B0503020204020204" pitchFamily="34" charset="-122"/>
                <a:ea typeface="Microsoft YaHei" panose="020B0503020204020204" pitchFamily="34" charset="-122"/>
              </a:rPr>
              <a:t>COPYRIGHT © 2022 GCOOP All Rights Reserved.</a:t>
            </a:r>
          </a:p>
        </p:txBody>
      </p:sp>
      <p:pic>
        <p:nvPicPr>
          <p:cNvPr id="9" name="그림 8"/>
          <p:cNvPicPr>
            <a:picLocks noChangeAspect="1"/>
          </p:cNvPicPr>
          <p:nvPr userDrawn="1"/>
        </p:nvPicPr>
        <p:blipFill rotWithShape="1">
          <a:blip r:embed="rId14" cstate="print">
            <a:extLst>
              <a:ext uri="{28A0092B-C50C-407E-A947-70E740481C1C}">
                <a14:useLocalDpi xmlns:a14="http://schemas.microsoft.com/office/drawing/2010/main" val="0"/>
              </a:ext>
            </a:extLst>
          </a:blip>
          <a:srcRect b="84480"/>
          <a:stretch/>
        </p:blipFill>
        <p:spPr>
          <a:xfrm>
            <a:off x="11239256" y="6627131"/>
            <a:ext cx="641530" cy="106515"/>
          </a:xfrm>
          <a:prstGeom prst="rect">
            <a:avLst/>
          </a:prstGeom>
        </p:spPr>
      </p:pic>
    </p:spTree>
    <p:extLst>
      <p:ext uri="{BB962C8B-B14F-4D97-AF65-F5344CB8AC3E}">
        <p14:creationId xmlns:p14="http://schemas.microsoft.com/office/powerpoint/2010/main" val="2919641408"/>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Lst>
  <p:txStyles>
    <p:titleStyle>
      <a:lvl1pPr algn="l" defTabSz="914400" rtl="0" eaLnBrk="1" latinLnBrk="1"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1"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1"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1"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chart" Target="../charts/chart2.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4.xml"/><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chart" Target="../charts/chart3.xml"/><Relationship Id="rId1" Type="http://schemas.openxmlformats.org/officeDocument/2006/relationships/slideLayout" Target="../slideLayouts/slideLayout4.xml"/><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jpe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5.xml"/><Relationship Id="rId5" Type="http://schemas.openxmlformats.org/officeDocument/2006/relationships/image" Target="../media/image7.png"/><Relationship Id="rId4" Type="http://schemas.openxmlformats.org/officeDocument/2006/relationships/image" Target="../media/image10.png"/></Relationships>
</file>

<file path=ppt/slides/_rels/slide2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5.xml"/><Relationship Id="rId4" Type="http://schemas.openxmlformats.org/officeDocument/2006/relationships/image" Target="../media/image7.png"/></Relationships>
</file>

<file path=ppt/slides/_rels/slide2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7.png"/><Relationship Id="rId1" Type="http://schemas.openxmlformats.org/officeDocument/2006/relationships/slideLayout" Target="../slideLayouts/slideLayout5.xml"/><Relationship Id="rId4" Type="http://schemas.openxmlformats.org/officeDocument/2006/relationships/image" Target="../media/image37.png"/></Relationships>
</file>

<file path=ppt/slides/_rels/slide2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2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5.xml"/><Relationship Id="rId4" Type="http://schemas.openxmlformats.org/officeDocument/2006/relationships/image" Target="../media/image46.png"/></Relationships>
</file>

<file path=ppt/slides/_rels/slide28.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png"/><Relationship Id="rId1" Type="http://schemas.openxmlformats.org/officeDocument/2006/relationships/slideLayout" Target="../slideLayouts/slideLayout5.xml"/><Relationship Id="rId4" Type="http://schemas.openxmlformats.org/officeDocument/2006/relationships/image" Target="../media/image46.png"/></Relationships>
</file>

<file path=ppt/slides/_rels/slide29.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50.png"/><Relationship Id="rId7" Type="http://schemas.openxmlformats.org/officeDocument/2006/relationships/image" Target="../media/image54.png"/><Relationship Id="rId2" Type="http://schemas.openxmlformats.org/officeDocument/2006/relationships/image" Target="../media/image49.png"/><Relationship Id="rId1" Type="http://schemas.openxmlformats.org/officeDocument/2006/relationships/slideLayout" Target="../slideLayouts/slideLayout5.xml"/><Relationship Id="rId6" Type="http://schemas.openxmlformats.org/officeDocument/2006/relationships/image" Target="../media/image53.png"/><Relationship Id="rId11" Type="http://schemas.openxmlformats.org/officeDocument/2006/relationships/image" Target="../media/image58.png"/><Relationship Id="rId5" Type="http://schemas.openxmlformats.org/officeDocument/2006/relationships/image" Target="../media/image52.png"/><Relationship Id="rId10" Type="http://schemas.openxmlformats.org/officeDocument/2006/relationships/image" Target="../media/image57.png"/><Relationship Id="rId4" Type="http://schemas.openxmlformats.org/officeDocument/2006/relationships/image" Target="../media/image51.png"/><Relationship Id="rId9" Type="http://schemas.openxmlformats.org/officeDocument/2006/relationships/image" Target="../media/image56.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59.jpeg"/><Relationship Id="rId1" Type="http://schemas.openxmlformats.org/officeDocument/2006/relationships/slideLayout" Target="../slideLayouts/slideLayout3.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61.png"/></Relationships>
</file>

<file path=ppt/slides/_rels/slide32.xml.rels><?xml version="1.0" encoding="UTF-8" standalone="yes"?>
<Relationships xmlns="http://schemas.openxmlformats.org/package/2006/relationships"><Relationship Id="rId3" Type="http://schemas.openxmlformats.org/officeDocument/2006/relationships/image" Target="../media/image64.gif"/><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그림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236" y="0"/>
            <a:ext cx="12192000" cy="6858000"/>
          </a:xfrm>
          <a:prstGeom prst="rect">
            <a:avLst/>
          </a:prstGeom>
          <a:ln>
            <a:noFill/>
          </a:ln>
        </p:spPr>
      </p:pic>
      <p:sp>
        <p:nvSpPr>
          <p:cNvPr id="3" name="TextBox 2">
            <a:extLst>
              <a:ext uri="{FF2B5EF4-FFF2-40B4-BE49-F238E27FC236}">
                <a16:creationId xmlns:a16="http://schemas.microsoft.com/office/drawing/2014/main" id="{1FE4444B-4B0F-4739-6BF2-4ADFFE22A0AC}"/>
              </a:ext>
            </a:extLst>
          </p:cNvPr>
          <p:cNvSpPr txBox="1"/>
          <p:nvPr/>
        </p:nvSpPr>
        <p:spPr>
          <a:xfrm>
            <a:off x="2981740" y="4770783"/>
            <a:ext cx="2514599" cy="523220"/>
          </a:xfrm>
          <a:prstGeom prst="rect">
            <a:avLst/>
          </a:prstGeom>
          <a:noFill/>
        </p:spPr>
        <p:txBody>
          <a:bodyPr wrap="square" rtlCol="0">
            <a:spAutoFit/>
          </a:bodyPr>
          <a:lstStyle/>
          <a:p>
            <a:r>
              <a:rPr lang="en-US" sz="2400" dirty="0">
                <a:solidFill>
                  <a:srgbClr val="2C0561"/>
                </a:solidFill>
                <a:latin typeface="Angsana New" panose="02020603050405020304" pitchFamily="18" charset="-34"/>
                <a:cs typeface="Angsana New" panose="02020603050405020304" pitchFamily="18" charset="-34"/>
              </a:rPr>
              <a:t>THEELIXIR </a:t>
            </a:r>
            <a:r>
              <a:rPr lang="en-US" sz="2800" dirty="0">
                <a:solidFill>
                  <a:srgbClr val="2C0561"/>
                </a:solidFill>
                <a:latin typeface="Angsana New" panose="02020603050405020304" pitchFamily="18" charset="-34"/>
                <a:cs typeface="Angsana New" panose="02020603050405020304" pitchFamily="18" charset="-34"/>
              </a:rPr>
              <a:t>White</a:t>
            </a:r>
            <a:r>
              <a:rPr lang="en-US" sz="2400" dirty="0">
                <a:solidFill>
                  <a:srgbClr val="2C0561"/>
                </a:solidFill>
                <a:latin typeface="Angsana New" panose="02020603050405020304" pitchFamily="18" charset="-34"/>
                <a:cs typeface="Angsana New" panose="02020603050405020304" pitchFamily="18" charset="-34"/>
              </a:rPr>
              <a:t> Glow</a:t>
            </a:r>
          </a:p>
        </p:txBody>
      </p:sp>
    </p:spTree>
    <p:extLst>
      <p:ext uri="{BB962C8B-B14F-4D97-AF65-F5344CB8AC3E}">
        <p14:creationId xmlns:p14="http://schemas.microsoft.com/office/powerpoint/2010/main" val="3608246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그림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Rectangle 4">
            <a:extLst>
              <a:ext uri="{FF2B5EF4-FFF2-40B4-BE49-F238E27FC236}">
                <a16:creationId xmlns:a16="http://schemas.microsoft.com/office/drawing/2014/main" id="{AE220D4D-8872-82C6-AF87-75A5662D28ED}"/>
              </a:ext>
            </a:extLst>
          </p:cNvPr>
          <p:cNvSpPr/>
          <p:nvPr/>
        </p:nvSpPr>
        <p:spPr>
          <a:xfrm>
            <a:off x="824948" y="824948"/>
            <a:ext cx="3220278" cy="735495"/>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B90DCD2E-037D-6960-53A3-A26FBF6FF861}"/>
              </a:ext>
            </a:extLst>
          </p:cNvPr>
          <p:cNvSpPr/>
          <p:nvPr/>
        </p:nvSpPr>
        <p:spPr>
          <a:xfrm>
            <a:off x="1563757" y="3182179"/>
            <a:ext cx="3793434" cy="3019838"/>
          </a:xfrm>
          <a:prstGeom prst="rect">
            <a:avLst/>
          </a:prstGeom>
          <a:solidFill>
            <a:srgbClr val="FDF1F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FDFA2A3E-8212-45C7-C50E-87EA58AA6399}"/>
              </a:ext>
            </a:extLst>
          </p:cNvPr>
          <p:cNvSpPr txBox="1"/>
          <p:nvPr/>
        </p:nvSpPr>
        <p:spPr>
          <a:xfrm>
            <a:off x="1309480" y="3570839"/>
            <a:ext cx="4301987" cy="2462213"/>
          </a:xfrm>
          <a:prstGeom prst="rect">
            <a:avLst/>
          </a:prstGeom>
          <a:noFill/>
        </p:spPr>
        <p:txBody>
          <a:bodyPr wrap="square" rtlCol="0">
            <a:spAutoFit/>
          </a:bodyPr>
          <a:lstStyle/>
          <a:p>
            <a:r>
              <a:rPr lang="en-US" sz="1400" dirty="0"/>
              <a:t>In addition to good nutrition and proper care,     collagen is another important part of keeping our skin elastic and healthy.</a:t>
            </a:r>
          </a:p>
          <a:p>
            <a:endParaRPr lang="en-US" sz="1400" dirty="0"/>
          </a:p>
          <a:p>
            <a:r>
              <a:rPr lang="en-US" sz="1400" dirty="0"/>
              <a:t>There are many collagen products and medical     treatments available but choosing the right one   can be difficult and at times expensive.</a:t>
            </a:r>
          </a:p>
          <a:p>
            <a:endParaRPr lang="en-US" sz="1400" dirty="0"/>
          </a:p>
          <a:p>
            <a:r>
              <a:rPr lang="en-US" sz="1400" dirty="0"/>
              <a:t>As a brand that specializes in inner beauty, we    have decided to design a skin health product that lives up to our reputation.</a:t>
            </a:r>
          </a:p>
        </p:txBody>
      </p:sp>
    </p:spTree>
    <p:extLst>
      <p:ext uri="{BB962C8B-B14F-4D97-AF65-F5344CB8AC3E}">
        <p14:creationId xmlns:p14="http://schemas.microsoft.com/office/powerpoint/2010/main" val="37159972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379750" y="3620193"/>
            <a:ext cx="3107094" cy="369332"/>
          </a:xfrm>
          <a:prstGeom prst="rect">
            <a:avLst/>
          </a:prstGeom>
          <a:noFill/>
        </p:spPr>
        <p:txBody>
          <a:bodyPr wrap="square" rtlCol="0">
            <a:spAutoFit/>
          </a:bodyPr>
          <a:lstStyle/>
          <a:p>
            <a:r>
              <a:rPr lang="en-US" altLang="ko-KR" spc="-150" dirty="0">
                <a:latin typeface="맑은 고딕" panose="020B0503020000020004" pitchFamily="50" charset="-127"/>
                <a:ea typeface="맑은 고딕" panose="020B0503020000020004" pitchFamily="50" charset="-127"/>
              </a:rPr>
              <a:t>Korean Inner Beauty Market</a:t>
            </a:r>
            <a:endParaRPr lang="ko-KR" altLang="en-US" spc="-150" dirty="0">
              <a:latin typeface="맑은 고딕" panose="020B0503020000020004" pitchFamily="50" charset="-127"/>
              <a:ea typeface="맑은 고딕" panose="020B0503020000020004" pitchFamily="50" charset="-127"/>
            </a:endParaRPr>
          </a:p>
        </p:txBody>
      </p:sp>
      <p:sp>
        <p:nvSpPr>
          <p:cNvPr id="4" name="TextBox 3"/>
          <p:cNvSpPr txBox="1"/>
          <p:nvPr/>
        </p:nvSpPr>
        <p:spPr>
          <a:xfrm>
            <a:off x="730839" y="1133964"/>
            <a:ext cx="6705443" cy="523220"/>
          </a:xfrm>
          <a:prstGeom prst="rect">
            <a:avLst/>
          </a:prstGeom>
          <a:noFill/>
        </p:spPr>
        <p:txBody>
          <a:bodyPr wrap="square" rtlCol="0">
            <a:spAutoFit/>
          </a:bodyPr>
          <a:lstStyle/>
          <a:p>
            <a:r>
              <a:rPr lang="en-US" altLang="ko-KR" sz="2800" spc="-150" dirty="0">
                <a:latin typeface="맑은 고딕" panose="020B0503020000020004" pitchFamily="50" charset="-127"/>
                <a:ea typeface="맑은 고딕" panose="020B0503020000020004" pitchFamily="50" charset="-127"/>
              </a:rPr>
              <a:t>The Beginning of Healthy Beauty</a:t>
            </a:r>
          </a:p>
        </p:txBody>
      </p:sp>
      <p:sp>
        <p:nvSpPr>
          <p:cNvPr id="5" name="TextBox 4"/>
          <p:cNvSpPr txBox="1"/>
          <p:nvPr/>
        </p:nvSpPr>
        <p:spPr>
          <a:xfrm>
            <a:off x="1407743" y="1990966"/>
            <a:ext cx="3906475" cy="369332"/>
          </a:xfrm>
          <a:prstGeom prst="rect">
            <a:avLst/>
          </a:prstGeom>
          <a:noFill/>
        </p:spPr>
        <p:txBody>
          <a:bodyPr wrap="square" rtlCol="0">
            <a:spAutoFit/>
          </a:bodyPr>
          <a:lstStyle/>
          <a:p>
            <a:r>
              <a:rPr lang="en-US" altLang="ko-KR" dirty="0">
                <a:latin typeface="맑은 고딕" panose="020B0503020000020004" pitchFamily="50" charset="-127"/>
                <a:ea typeface="맑은 고딕" panose="020B0503020000020004" pitchFamily="50" charset="-127"/>
              </a:rPr>
              <a:t>What is Inner Beauty?</a:t>
            </a:r>
            <a:endParaRPr lang="ko-KR" altLang="en-US" dirty="0">
              <a:latin typeface="맑은 고딕" panose="020B0503020000020004" pitchFamily="50" charset="-127"/>
              <a:ea typeface="맑은 고딕" panose="020B0503020000020004" pitchFamily="50" charset="-127"/>
            </a:endParaRPr>
          </a:p>
        </p:txBody>
      </p:sp>
      <p:sp>
        <p:nvSpPr>
          <p:cNvPr id="6" name="TextBox 5"/>
          <p:cNvSpPr txBox="1"/>
          <p:nvPr/>
        </p:nvSpPr>
        <p:spPr>
          <a:xfrm>
            <a:off x="1790286" y="3964440"/>
            <a:ext cx="1723083" cy="313547"/>
          </a:xfrm>
          <a:prstGeom prst="rect">
            <a:avLst/>
          </a:prstGeom>
          <a:noFill/>
        </p:spPr>
        <p:txBody>
          <a:bodyPr wrap="square" rtlCol="0">
            <a:spAutoFit/>
          </a:bodyPr>
          <a:lstStyle/>
          <a:p>
            <a:pPr>
              <a:lnSpc>
                <a:spcPct val="150000"/>
              </a:lnSpc>
            </a:pPr>
            <a:r>
              <a:rPr lang="en-US" altLang="ko-KR" sz="1100" dirty="0">
                <a:latin typeface="맑은 고딕" panose="020B0503020000020004" pitchFamily="50" charset="-127"/>
                <a:ea typeface="맑은 고딕" panose="020B0503020000020004" pitchFamily="50" charset="-127"/>
              </a:rPr>
              <a:t> $1 trillion and growing</a:t>
            </a:r>
            <a:endParaRPr lang="ko-KR" altLang="en-US" sz="1100" dirty="0">
              <a:latin typeface="맑은 고딕" panose="020B0503020000020004" pitchFamily="50" charset="-127"/>
              <a:ea typeface="맑은 고딕" panose="020B0503020000020004" pitchFamily="50" charset="-127"/>
            </a:endParaRPr>
          </a:p>
        </p:txBody>
      </p:sp>
      <p:sp>
        <p:nvSpPr>
          <p:cNvPr id="7" name="TextBox 6"/>
          <p:cNvSpPr txBox="1"/>
          <p:nvPr/>
        </p:nvSpPr>
        <p:spPr>
          <a:xfrm>
            <a:off x="5094900" y="6499120"/>
            <a:ext cx="4078917" cy="230832"/>
          </a:xfrm>
          <a:prstGeom prst="rect">
            <a:avLst/>
          </a:prstGeom>
          <a:noFill/>
        </p:spPr>
        <p:txBody>
          <a:bodyPr wrap="square" rtlCol="0">
            <a:spAutoFit/>
          </a:bodyPr>
          <a:lstStyle/>
          <a:p>
            <a:r>
              <a:rPr lang="en-US" altLang="ko-KR" sz="900" dirty="0">
                <a:solidFill>
                  <a:schemeClr val="bg1">
                    <a:lumMod val="50000"/>
                  </a:schemeClr>
                </a:solidFill>
                <a:latin typeface="맑은 고딕" panose="020B0503020000020004" pitchFamily="50" charset="-127"/>
                <a:ea typeface="맑은 고딕" panose="020B0503020000020004" pitchFamily="50" charset="-127"/>
              </a:rPr>
              <a:t>(Unit: KRW/ Source: </a:t>
            </a:r>
            <a:r>
              <a:rPr lang="en-US" altLang="ko-KR" sz="900" dirty="0" err="1">
                <a:solidFill>
                  <a:schemeClr val="bg1">
                    <a:lumMod val="50000"/>
                  </a:schemeClr>
                </a:solidFill>
                <a:latin typeface="맑은 고딕" panose="020B0503020000020004" pitchFamily="50" charset="-127"/>
                <a:ea typeface="맑은 고딕" panose="020B0503020000020004" pitchFamily="50" charset="-127"/>
              </a:rPr>
              <a:t>Shinhan</a:t>
            </a:r>
            <a:r>
              <a:rPr lang="en-US" altLang="ko-KR" sz="900" dirty="0">
                <a:solidFill>
                  <a:schemeClr val="bg1">
                    <a:lumMod val="50000"/>
                  </a:schemeClr>
                </a:solidFill>
                <a:latin typeface="맑은 고딕" panose="020B0503020000020004" pitchFamily="50" charset="-127"/>
                <a:ea typeface="맑은 고딕" panose="020B0503020000020004" pitchFamily="50" charset="-127"/>
              </a:rPr>
              <a:t> Financial Investment Research Center Report)</a:t>
            </a:r>
            <a:endParaRPr lang="ko-KR" altLang="en-US" sz="900" dirty="0">
              <a:solidFill>
                <a:schemeClr val="bg1">
                  <a:lumMod val="50000"/>
                </a:schemeClr>
              </a:solidFill>
              <a:latin typeface="맑은 고딕" panose="020B0503020000020004" pitchFamily="50" charset="-127"/>
              <a:ea typeface="맑은 고딕" panose="020B0503020000020004" pitchFamily="50" charset="-127"/>
            </a:endParaRPr>
          </a:p>
        </p:txBody>
      </p:sp>
      <p:sp>
        <p:nvSpPr>
          <p:cNvPr id="8" name="TextBox 7"/>
          <p:cNvSpPr txBox="1"/>
          <p:nvPr/>
        </p:nvSpPr>
        <p:spPr>
          <a:xfrm>
            <a:off x="1379749" y="2426443"/>
            <a:ext cx="9753783" cy="697050"/>
          </a:xfrm>
          <a:prstGeom prst="rect">
            <a:avLst/>
          </a:prstGeom>
          <a:noFill/>
        </p:spPr>
        <p:txBody>
          <a:bodyPr wrap="square" rtlCol="0">
            <a:spAutoFit/>
          </a:bodyPr>
          <a:lstStyle/>
          <a:p>
            <a:pPr>
              <a:lnSpc>
                <a:spcPct val="150000"/>
              </a:lnSpc>
            </a:pPr>
            <a:r>
              <a:rPr lang="ko-KR" altLang="en-US" sz="1400" dirty="0">
                <a:latin typeface="맑은 고딕" panose="020B0503020000020004" pitchFamily="50" charset="-127"/>
                <a:ea typeface="맑은 고딕" panose="020B0503020000020004" pitchFamily="50" charset="-127"/>
              </a:rPr>
              <a:t>〮 </a:t>
            </a:r>
            <a:r>
              <a:rPr lang="en-US" altLang="ko-KR" sz="1400" dirty="0">
                <a:latin typeface="맑은 고딕" panose="020B0503020000020004" pitchFamily="50" charset="-127"/>
                <a:ea typeface="맑은 고딕" panose="020B0503020000020004" pitchFamily="50" charset="-127"/>
              </a:rPr>
              <a:t>Priority on healthy management of what is underneath our skin, not just the exterior.</a:t>
            </a:r>
          </a:p>
          <a:p>
            <a:pPr>
              <a:lnSpc>
                <a:spcPct val="150000"/>
              </a:lnSpc>
            </a:pPr>
            <a:r>
              <a:rPr lang="ko-KR" altLang="en-US" sz="1400" dirty="0">
                <a:latin typeface="맑은 고딕" panose="020B0503020000020004" pitchFamily="50" charset="-127"/>
              </a:rPr>
              <a:t>〮 </a:t>
            </a:r>
            <a:r>
              <a:rPr lang="en-US" altLang="ko-KR" sz="1400" dirty="0">
                <a:latin typeface="맑은 고딕" panose="020B0503020000020004" pitchFamily="50" charset="-127"/>
                <a:ea typeface="맑은 고딕" panose="020B0503020000020004" pitchFamily="50" charset="-127"/>
              </a:rPr>
              <a:t>Living a ‘Healthy Beauty Lifestyle’ focusing on food intake, lifestyle changes, etc.</a:t>
            </a:r>
            <a:endParaRPr lang="ko-KR" altLang="en-US" sz="1400" dirty="0">
              <a:latin typeface="맑은 고딕" panose="020B0503020000020004" pitchFamily="50" charset="-127"/>
              <a:ea typeface="맑은 고딕" panose="020B0503020000020004" pitchFamily="50" charset="-127"/>
            </a:endParaRPr>
          </a:p>
        </p:txBody>
      </p:sp>
      <p:sp>
        <p:nvSpPr>
          <p:cNvPr id="9" name="TextBox 8"/>
          <p:cNvSpPr txBox="1"/>
          <p:nvPr/>
        </p:nvSpPr>
        <p:spPr>
          <a:xfrm>
            <a:off x="4159820" y="320382"/>
            <a:ext cx="4518187" cy="338554"/>
          </a:xfrm>
          <a:prstGeom prst="rect">
            <a:avLst/>
          </a:prstGeom>
          <a:noFill/>
        </p:spPr>
        <p:txBody>
          <a:bodyPr wrap="square" rtlCol="0">
            <a:spAutoFit/>
          </a:bodyPr>
          <a:lstStyle/>
          <a:p>
            <a:r>
              <a:rPr lang="en-US" altLang="ko-KR" sz="1600" dirty="0">
                <a:latin typeface="맑은 고딕" panose="020B0503020000020004" pitchFamily="50" charset="-127"/>
                <a:ea typeface="맑은 고딕" panose="020B0503020000020004" pitchFamily="50" charset="-127"/>
              </a:rPr>
              <a:t>1) What is Inner Beauty?</a:t>
            </a:r>
            <a:endParaRPr lang="ko-KR" altLang="en-US" sz="1600" dirty="0">
              <a:latin typeface="맑은 고딕" panose="020B0503020000020004" pitchFamily="50" charset="-127"/>
              <a:ea typeface="맑은 고딕" panose="020B0503020000020004" pitchFamily="50" charset="-127"/>
            </a:endParaRPr>
          </a:p>
        </p:txBody>
      </p:sp>
      <p:sp>
        <p:nvSpPr>
          <p:cNvPr id="10" name="TextBox 9"/>
          <p:cNvSpPr txBox="1"/>
          <p:nvPr/>
        </p:nvSpPr>
        <p:spPr>
          <a:xfrm>
            <a:off x="1808879" y="320382"/>
            <a:ext cx="2388180" cy="307777"/>
          </a:xfrm>
          <a:prstGeom prst="rect">
            <a:avLst/>
          </a:prstGeom>
          <a:noFill/>
        </p:spPr>
        <p:txBody>
          <a:bodyPr wrap="square" rtlCol="0">
            <a:spAutoFit/>
          </a:bodyPr>
          <a:lstStyle/>
          <a:p>
            <a:r>
              <a:rPr lang="en-US" altLang="ko-KR" sz="1400" b="1" dirty="0">
                <a:latin typeface="맑은 고딕" panose="020B0503020000020004" pitchFamily="50" charset="-127"/>
                <a:ea typeface="맑은 고딕" panose="020B0503020000020004" pitchFamily="50" charset="-127"/>
              </a:rPr>
              <a:t>1. Inner</a:t>
            </a:r>
            <a:r>
              <a:rPr lang="ko-KR" altLang="en-US" sz="1400" b="1" dirty="0">
                <a:latin typeface="맑은 고딕" panose="020B0503020000020004" pitchFamily="50" charset="-127"/>
                <a:ea typeface="맑은 고딕" panose="020B0503020000020004" pitchFamily="50" charset="-127"/>
              </a:rPr>
              <a:t> </a:t>
            </a:r>
            <a:r>
              <a:rPr lang="en-US" altLang="ko-KR" sz="1400" b="1" dirty="0">
                <a:latin typeface="맑은 고딕" panose="020B0503020000020004" pitchFamily="50" charset="-127"/>
                <a:ea typeface="맑은 고딕" panose="020B0503020000020004" pitchFamily="50" charset="-127"/>
              </a:rPr>
              <a:t>Beauty</a:t>
            </a:r>
            <a:r>
              <a:rPr lang="ko-KR" altLang="en-US" sz="1400" b="1" dirty="0">
                <a:latin typeface="맑은 고딕" panose="020B0503020000020004" pitchFamily="50" charset="-127"/>
                <a:ea typeface="맑은 고딕" panose="020B0503020000020004" pitchFamily="50" charset="-127"/>
              </a:rPr>
              <a:t> </a:t>
            </a:r>
            <a:r>
              <a:rPr lang="en-US" altLang="ko-KR" sz="1400" b="1" dirty="0">
                <a:latin typeface="맑은 고딕" panose="020B0503020000020004" pitchFamily="50" charset="-127"/>
                <a:ea typeface="맑은 고딕" panose="020B0503020000020004" pitchFamily="50" charset="-127"/>
              </a:rPr>
              <a:t>Market</a:t>
            </a:r>
            <a:endParaRPr lang="ko-KR" altLang="en-US" sz="1400" b="1" dirty="0">
              <a:latin typeface="맑은 고딕" panose="020B0503020000020004" pitchFamily="50" charset="-127"/>
              <a:ea typeface="맑은 고딕" panose="020B0503020000020004" pitchFamily="50" charset="-127"/>
            </a:endParaRPr>
          </a:p>
        </p:txBody>
      </p:sp>
      <p:graphicFrame>
        <p:nvGraphicFramePr>
          <p:cNvPr id="11" name="차트 10"/>
          <p:cNvGraphicFramePr/>
          <p:nvPr>
            <p:extLst>
              <p:ext uri="{D42A27DB-BD31-4B8C-83A1-F6EECF244321}">
                <p14:modId xmlns:p14="http://schemas.microsoft.com/office/powerpoint/2010/main" val="3388768439"/>
              </p:ext>
            </p:extLst>
          </p:nvPr>
        </p:nvGraphicFramePr>
        <p:xfrm>
          <a:off x="1379750" y="4752130"/>
          <a:ext cx="3932935" cy="2033146"/>
        </p:xfrm>
        <a:graphic>
          <a:graphicData uri="http://schemas.openxmlformats.org/drawingml/2006/chart">
            <c:chart xmlns:c="http://schemas.openxmlformats.org/drawingml/2006/chart" xmlns:r="http://schemas.openxmlformats.org/officeDocument/2006/relationships" r:id="rId3"/>
          </a:graphicData>
        </a:graphic>
      </p:graphicFrame>
      <p:sp>
        <p:nvSpPr>
          <p:cNvPr id="12" name="TextBox 11"/>
          <p:cNvSpPr txBox="1"/>
          <p:nvPr/>
        </p:nvSpPr>
        <p:spPr>
          <a:xfrm>
            <a:off x="4297886" y="4573126"/>
            <a:ext cx="1427584" cy="246221"/>
          </a:xfrm>
          <a:prstGeom prst="rect">
            <a:avLst/>
          </a:prstGeom>
          <a:noFill/>
        </p:spPr>
        <p:txBody>
          <a:bodyPr wrap="square" rtlCol="0">
            <a:spAutoFit/>
          </a:bodyPr>
          <a:lstStyle/>
          <a:p>
            <a:r>
              <a:rPr lang="en-US" altLang="ko-KR" sz="1000" dirty="0">
                <a:latin typeface="맑은 고딕" panose="020B0503020000020004" pitchFamily="50" charset="-127"/>
                <a:ea typeface="맑은 고딕" panose="020B0503020000020004" pitchFamily="50" charset="-127"/>
              </a:rPr>
              <a:t>1.97 trillion KRW</a:t>
            </a:r>
            <a:endParaRPr lang="ko-KR" altLang="en-US" sz="1000" dirty="0">
              <a:latin typeface="맑은 고딕" panose="020B0503020000020004" pitchFamily="50" charset="-127"/>
              <a:ea typeface="맑은 고딕" panose="020B0503020000020004" pitchFamily="50" charset="-127"/>
            </a:endParaRPr>
          </a:p>
        </p:txBody>
      </p:sp>
      <p:cxnSp>
        <p:nvCxnSpPr>
          <p:cNvPr id="13" name="직선 연결선 12"/>
          <p:cNvCxnSpPr/>
          <p:nvPr/>
        </p:nvCxnSpPr>
        <p:spPr>
          <a:xfrm flipV="1">
            <a:off x="4071565" y="3839428"/>
            <a:ext cx="3475205" cy="2"/>
          </a:xfrm>
          <a:prstGeom prst="line">
            <a:avLst/>
          </a:prstGeom>
          <a:ln w="1905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직선 연결선 13"/>
          <p:cNvCxnSpPr/>
          <p:nvPr/>
        </p:nvCxnSpPr>
        <p:spPr>
          <a:xfrm>
            <a:off x="4071565" y="2211639"/>
            <a:ext cx="3356661" cy="6734"/>
          </a:xfrm>
          <a:prstGeom prst="line">
            <a:avLst/>
          </a:prstGeom>
          <a:ln w="1905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pic>
        <p:nvPicPr>
          <p:cNvPr id="15" name="그림 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16005" y="1963000"/>
            <a:ext cx="371619" cy="371619"/>
          </a:xfrm>
          <a:prstGeom prst="rect">
            <a:avLst/>
          </a:prstGeom>
        </p:spPr>
      </p:pic>
      <p:pic>
        <p:nvPicPr>
          <p:cNvPr id="16" name="그림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16005" y="3592821"/>
            <a:ext cx="371619" cy="371619"/>
          </a:xfrm>
          <a:prstGeom prst="rect">
            <a:avLst/>
          </a:prstGeom>
        </p:spPr>
      </p:pic>
      <p:cxnSp>
        <p:nvCxnSpPr>
          <p:cNvPr id="17" name="직선 연결선 16"/>
          <p:cNvCxnSpPr/>
          <p:nvPr/>
        </p:nvCxnSpPr>
        <p:spPr>
          <a:xfrm>
            <a:off x="0" y="742881"/>
            <a:ext cx="121920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8" name="직선 연결선 17"/>
          <p:cNvCxnSpPr/>
          <p:nvPr/>
        </p:nvCxnSpPr>
        <p:spPr>
          <a:xfrm>
            <a:off x="0" y="221407"/>
            <a:ext cx="121920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9" name="직선 연결선 18"/>
          <p:cNvCxnSpPr/>
          <p:nvPr/>
        </p:nvCxnSpPr>
        <p:spPr>
          <a:xfrm>
            <a:off x="1800225" y="221407"/>
            <a:ext cx="0" cy="52147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0" name="직선 연결선 19"/>
          <p:cNvCxnSpPr/>
          <p:nvPr/>
        </p:nvCxnSpPr>
        <p:spPr>
          <a:xfrm>
            <a:off x="4007768" y="221407"/>
            <a:ext cx="0" cy="52147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1" name="제목 1"/>
          <p:cNvSpPr txBox="1">
            <a:spLocks/>
          </p:cNvSpPr>
          <p:nvPr/>
        </p:nvSpPr>
        <p:spPr>
          <a:xfrm>
            <a:off x="471901" y="221407"/>
            <a:ext cx="1052099" cy="500840"/>
          </a:xfrm>
          <a:prstGeom prst="rect">
            <a:avLst/>
          </a:prstGeom>
        </p:spPr>
        <p:txBody>
          <a:bodyPr vert="horz" lIns="91440" tIns="45720" rIns="91440" bIns="45720" rtlCol="0" anchor="ctr">
            <a:noAutofit/>
          </a:bodyPr>
          <a:lstStyle>
            <a:lvl1pPr algn="l" defTabSz="914400" rtl="0" eaLnBrk="1" latinLnBrk="1" hangingPunct="1">
              <a:lnSpc>
                <a:spcPct val="90000"/>
              </a:lnSpc>
              <a:spcBef>
                <a:spcPct val="0"/>
              </a:spcBef>
              <a:buNone/>
              <a:defRPr sz="4400" kern="1200">
                <a:solidFill>
                  <a:schemeClr val="tx1"/>
                </a:solidFill>
                <a:latin typeface="+mj-lt"/>
                <a:ea typeface="+mj-ea"/>
                <a:cs typeface="+mj-cs"/>
              </a:defRPr>
            </a:lvl1pPr>
          </a:lstStyle>
          <a:p>
            <a:r>
              <a:rPr lang="en-US" altLang="ko-KR" sz="3200" dirty="0">
                <a:solidFill>
                  <a:schemeClr val="bg2">
                    <a:lumMod val="25000"/>
                  </a:schemeClr>
                </a:solidFill>
                <a:latin typeface="Wilderness Typeface" panose="00000500000000000000" pitchFamily="2" charset="0"/>
                <a:ea typeface="맑은 고딕" panose="020B0503020000020004" pitchFamily="50" charset="-127"/>
              </a:rPr>
              <a:t>The Elixir </a:t>
            </a:r>
          </a:p>
        </p:txBody>
      </p:sp>
    </p:spTree>
    <p:extLst>
      <p:ext uri="{BB962C8B-B14F-4D97-AF65-F5344CB8AC3E}">
        <p14:creationId xmlns:p14="http://schemas.microsoft.com/office/powerpoint/2010/main" val="3216285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7" name="직선 연결선 16"/>
          <p:cNvCxnSpPr/>
          <p:nvPr/>
        </p:nvCxnSpPr>
        <p:spPr>
          <a:xfrm>
            <a:off x="0" y="742881"/>
            <a:ext cx="121920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8" name="직선 연결선 17"/>
          <p:cNvCxnSpPr/>
          <p:nvPr/>
        </p:nvCxnSpPr>
        <p:spPr>
          <a:xfrm>
            <a:off x="0" y="221407"/>
            <a:ext cx="121920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9" name="직선 연결선 18"/>
          <p:cNvCxnSpPr/>
          <p:nvPr/>
        </p:nvCxnSpPr>
        <p:spPr>
          <a:xfrm>
            <a:off x="1800225" y="221407"/>
            <a:ext cx="0" cy="52147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0" name="직선 연결선 19"/>
          <p:cNvCxnSpPr/>
          <p:nvPr/>
        </p:nvCxnSpPr>
        <p:spPr>
          <a:xfrm>
            <a:off x="4007768" y="221407"/>
            <a:ext cx="0" cy="52147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1" name="제목 1"/>
          <p:cNvSpPr txBox="1">
            <a:spLocks/>
          </p:cNvSpPr>
          <p:nvPr/>
        </p:nvSpPr>
        <p:spPr>
          <a:xfrm>
            <a:off x="471901" y="221407"/>
            <a:ext cx="1052099" cy="500840"/>
          </a:xfrm>
          <a:prstGeom prst="rect">
            <a:avLst/>
          </a:prstGeom>
        </p:spPr>
        <p:txBody>
          <a:bodyPr vert="horz" lIns="91440" tIns="45720" rIns="91440" bIns="45720" rtlCol="0" anchor="ctr">
            <a:noAutofit/>
          </a:bodyPr>
          <a:lstStyle>
            <a:lvl1pPr algn="l" defTabSz="914400" rtl="0" eaLnBrk="1" latinLnBrk="1" hangingPunct="1">
              <a:lnSpc>
                <a:spcPct val="90000"/>
              </a:lnSpc>
              <a:spcBef>
                <a:spcPct val="0"/>
              </a:spcBef>
              <a:buNone/>
              <a:defRPr sz="4400" kern="1200">
                <a:solidFill>
                  <a:schemeClr val="tx1"/>
                </a:solidFill>
                <a:latin typeface="+mj-lt"/>
                <a:ea typeface="+mj-ea"/>
                <a:cs typeface="+mj-cs"/>
              </a:defRPr>
            </a:lvl1pPr>
          </a:lstStyle>
          <a:p>
            <a:r>
              <a:rPr lang="en-US" altLang="ko-KR" sz="3200" dirty="0">
                <a:solidFill>
                  <a:schemeClr val="bg2">
                    <a:lumMod val="25000"/>
                  </a:schemeClr>
                </a:solidFill>
                <a:latin typeface="Wilderness Typeface" panose="00000500000000000000" pitchFamily="2" charset="0"/>
                <a:ea typeface="맑은 고딕" panose="020B0503020000020004" pitchFamily="50" charset="-127"/>
              </a:rPr>
              <a:t>The Elixir </a:t>
            </a:r>
          </a:p>
        </p:txBody>
      </p:sp>
      <p:sp>
        <p:nvSpPr>
          <p:cNvPr id="22" name="TextBox 21"/>
          <p:cNvSpPr txBox="1"/>
          <p:nvPr/>
        </p:nvSpPr>
        <p:spPr>
          <a:xfrm>
            <a:off x="471901" y="1128978"/>
            <a:ext cx="7786759" cy="523220"/>
          </a:xfrm>
          <a:prstGeom prst="rect">
            <a:avLst/>
          </a:prstGeom>
          <a:noFill/>
        </p:spPr>
        <p:txBody>
          <a:bodyPr wrap="square" rtlCol="0">
            <a:spAutoFit/>
          </a:bodyPr>
          <a:lstStyle/>
          <a:p>
            <a:r>
              <a:rPr lang="en-US" altLang="ko-KR" sz="2800" spc="-150" dirty="0">
                <a:latin typeface="맑은 고딕" panose="020B0503020000020004" pitchFamily="50" charset="-127"/>
                <a:ea typeface="맑은 고딕" panose="020B0503020000020004" pitchFamily="50" charset="-127"/>
              </a:rPr>
              <a:t>What do Koreans think about skincare?</a:t>
            </a:r>
          </a:p>
        </p:txBody>
      </p:sp>
      <p:sp>
        <p:nvSpPr>
          <p:cNvPr id="23" name="직사각형 22"/>
          <p:cNvSpPr/>
          <p:nvPr/>
        </p:nvSpPr>
        <p:spPr>
          <a:xfrm>
            <a:off x="1160699" y="5434717"/>
            <a:ext cx="10551009" cy="887615"/>
          </a:xfrm>
          <a:prstGeom prst="rect">
            <a:avLst/>
          </a:prstGeom>
        </p:spPr>
        <p:txBody>
          <a:bodyPr wrap="square">
            <a:spAutoFit/>
          </a:bodyPr>
          <a:lstStyle/>
          <a:p>
            <a:pPr>
              <a:lnSpc>
                <a:spcPct val="150000"/>
              </a:lnSpc>
            </a:pPr>
            <a:r>
              <a:rPr lang="en-US" altLang="ko-KR" sz="1200" dirty="0">
                <a:latin typeface="맑은 고딕" panose="020B0503020000020004" pitchFamily="50" charset="-127"/>
                <a:ea typeface="맑은 고딕" panose="020B0503020000020004" pitchFamily="50" charset="-127"/>
              </a:rPr>
              <a:t>〮  In a survey of 1,200 adult Korean men and women across the country aged 15-59, 72.3% of respondents expressed interest in skincare.</a:t>
            </a:r>
          </a:p>
          <a:p>
            <a:pPr>
              <a:lnSpc>
                <a:spcPct val="150000"/>
              </a:lnSpc>
            </a:pPr>
            <a:r>
              <a:rPr lang="en-US" altLang="ko-KR" sz="1200" dirty="0">
                <a:latin typeface="맑은 고딕" panose="020B0503020000020004" pitchFamily="50" charset="-127"/>
                <a:ea typeface="맑은 고딕" panose="020B0503020000020004" pitchFamily="50" charset="-127"/>
              </a:rPr>
              <a:t>〮  By gender, more women (81.3%) prioritized it than men (63.2%). Adults in their 20s expressed the most interest.</a:t>
            </a:r>
          </a:p>
          <a:p>
            <a:pPr>
              <a:lnSpc>
                <a:spcPct val="150000"/>
              </a:lnSpc>
            </a:pPr>
            <a:r>
              <a:rPr lang="en-US" altLang="ko-KR" sz="1200" dirty="0">
                <a:latin typeface="맑은 고딕" panose="020B0503020000020004" pitchFamily="50" charset="-127"/>
                <a:ea typeface="맑은 고딕" panose="020B0503020000020004" pitchFamily="50" charset="-127"/>
              </a:rPr>
              <a:t>〮  Respondents were most interested in moisturization, removing blemishes and wrinkles, and elasticity.</a:t>
            </a:r>
          </a:p>
        </p:txBody>
      </p:sp>
      <p:pic>
        <p:nvPicPr>
          <p:cNvPr id="24" name="그림 2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69704" y="2713192"/>
            <a:ext cx="2372892" cy="2360030"/>
          </a:xfrm>
          <a:prstGeom prst="rect">
            <a:avLst/>
          </a:prstGeom>
        </p:spPr>
      </p:pic>
      <p:sp>
        <p:nvSpPr>
          <p:cNvPr id="25" name="TextBox 24"/>
          <p:cNvSpPr txBox="1"/>
          <p:nvPr/>
        </p:nvSpPr>
        <p:spPr>
          <a:xfrm>
            <a:off x="1748121" y="1955417"/>
            <a:ext cx="4042298" cy="646331"/>
          </a:xfrm>
          <a:prstGeom prst="rect">
            <a:avLst/>
          </a:prstGeom>
          <a:noFill/>
        </p:spPr>
        <p:txBody>
          <a:bodyPr wrap="square" rtlCol="0">
            <a:spAutoFit/>
          </a:bodyPr>
          <a:lstStyle/>
          <a:p>
            <a:r>
              <a:rPr lang="en-US" altLang="ko-KR" sz="3600" spc="-150" dirty="0">
                <a:latin typeface="맑은 고딕" panose="020B0503020000020004" pitchFamily="50" charset="-127"/>
                <a:ea typeface="맑은 고딕" panose="020B0503020000020004" pitchFamily="50" charset="-127"/>
              </a:rPr>
              <a:t>Q. </a:t>
            </a:r>
            <a:r>
              <a:rPr lang="en-US" altLang="ko-KR" sz="2000" spc="-150" dirty="0">
                <a:latin typeface="맑은 고딕" panose="020B0503020000020004" pitchFamily="50" charset="-127"/>
                <a:ea typeface="맑은 고딕" panose="020B0503020000020004" pitchFamily="50" charset="-127"/>
              </a:rPr>
              <a:t>Is skincare a priority ?</a:t>
            </a:r>
            <a:endParaRPr lang="ko-KR" altLang="en-US" sz="2000" dirty="0">
              <a:latin typeface="맑은 고딕" panose="020B0503020000020004" pitchFamily="50" charset="-127"/>
              <a:ea typeface="맑은 고딕" panose="020B0503020000020004" pitchFamily="50" charset="-127"/>
            </a:endParaRPr>
          </a:p>
        </p:txBody>
      </p:sp>
      <p:sp>
        <p:nvSpPr>
          <p:cNvPr id="26" name="TextBox 25"/>
          <p:cNvSpPr txBox="1"/>
          <p:nvPr/>
        </p:nvSpPr>
        <p:spPr>
          <a:xfrm>
            <a:off x="6527752" y="1897671"/>
            <a:ext cx="4781468" cy="646331"/>
          </a:xfrm>
          <a:prstGeom prst="rect">
            <a:avLst/>
          </a:prstGeom>
          <a:noFill/>
        </p:spPr>
        <p:txBody>
          <a:bodyPr wrap="square" rtlCol="0">
            <a:spAutoFit/>
          </a:bodyPr>
          <a:lstStyle/>
          <a:p>
            <a:r>
              <a:rPr lang="en-US" altLang="ko-KR" sz="3600" spc="-150" dirty="0">
                <a:latin typeface="맑은 고딕" panose="020B0503020000020004" pitchFamily="50" charset="-127"/>
                <a:ea typeface="맑은 고딕" panose="020B0503020000020004" pitchFamily="50" charset="-127"/>
              </a:rPr>
              <a:t>Q. </a:t>
            </a:r>
            <a:r>
              <a:rPr lang="en-US" altLang="ko-KR" sz="2000" spc="-150" dirty="0">
                <a:latin typeface="맑은 고딕" panose="020B0503020000020004" pitchFamily="50" charset="-127"/>
                <a:ea typeface="맑은 고딕" panose="020B0503020000020004" pitchFamily="50" charset="-127"/>
              </a:rPr>
              <a:t>What are your biggest skincare concerns ?</a:t>
            </a:r>
            <a:endParaRPr lang="ko-KR" altLang="en-US" sz="2000" spc="-150" dirty="0">
              <a:latin typeface="맑은 고딕" panose="020B0503020000020004" pitchFamily="50" charset="-127"/>
              <a:ea typeface="맑은 고딕" panose="020B0503020000020004" pitchFamily="50" charset="-127"/>
            </a:endParaRPr>
          </a:p>
        </p:txBody>
      </p:sp>
      <p:sp>
        <p:nvSpPr>
          <p:cNvPr id="27" name="TextBox 26"/>
          <p:cNvSpPr txBox="1"/>
          <p:nvPr/>
        </p:nvSpPr>
        <p:spPr>
          <a:xfrm>
            <a:off x="1297996" y="6415114"/>
            <a:ext cx="5159829" cy="273280"/>
          </a:xfrm>
          <a:prstGeom prst="rect">
            <a:avLst/>
          </a:prstGeom>
          <a:noFill/>
        </p:spPr>
        <p:txBody>
          <a:bodyPr wrap="square" rtlCol="0">
            <a:spAutoFit/>
          </a:bodyPr>
          <a:lstStyle/>
          <a:p>
            <a:pPr>
              <a:lnSpc>
                <a:spcPct val="150000"/>
              </a:lnSpc>
            </a:pPr>
            <a:r>
              <a:rPr lang="en-US" altLang="ko-KR" sz="900" dirty="0">
                <a:solidFill>
                  <a:schemeClr val="tx1">
                    <a:lumMod val="50000"/>
                    <a:lumOff val="50000"/>
                  </a:schemeClr>
                </a:solidFill>
                <a:latin typeface="맑은 고딕" panose="020B0503020000020004" pitchFamily="50" charset="-127"/>
                <a:ea typeface="맑은 고딕" panose="020B0503020000020004" pitchFamily="50" charset="-127"/>
              </a:rPr>
              <a:t>[Source</a:t>
            </a:r>
            <a:r>
              <a:rPr lang="ko-KR" altLang="en-US" sz="900" dirty="0">
                <a:solidFill>
                  <a:schemeClr val="tx1">
                    <a:lumMod val="50000"/>
                    <a:lumOff val="50000"/>
                  </a:schemeClr>
                </a:solidFill>
                <a:latin typeface="맑은 고딕" panose="020B0503020000020004" pitchFamily="50" charset="-127"/>
                <a:ea typeface="맑은 고딕" panose="020B0503020000020004" pitchFamily="50" charset="-127"/>
              </a:rPr>
              <a:t> </a:t>
            </a:r>
            <a:r>
              <a:rPr lang="en-US" altLang="ko-KR" sz="900" dirty="0">
                <a:solidFill>
                  <a:schemeClr val="tx1">
                    <a:lumMod val="50000"/>
                    <a:lumOff val="50000"/>
                  </a:schemeClr>
                </a:solidFill>
                <a:latin typeface="맑은 고딕" panose="020B0503020000020004" pitchFamily="50" charset="-127"/>
                <a:ea typeface="맑은 고딕" panose="020B0503020000020004" pitchFamily="50" charset="-127"/>
              </a:rPr>
              <a:t>: </a:t>
            </a:r>
            <a:r>
              <a:rPr lang="en-US" altLang="ko-KR" sz="900" dirty="0" err="1">
                <a:solidFill>
                  <a:schemeClr val="tx1">
                    <a:lumMod val="50000"/>
                    <a:lumOff val="50000"/>
                  </a:schemeClr>
                </a:solidFill>
                <a:latin typeface="맑은 고딕" panose="020B0503020000020004" pitchFamily="50" charset="-127"/>
                <a:ea typeface="맑은 고딕" panose="020B0503020000020004" pitchFamily="50" charset="-127"/>
              </a:rPr>
              <a:t>Macromill</a:t>
            </a:r>
            <a:r>
              <a:rPr lang="en-US" altLang="ko-KR" sz="900" dirty="0">
                <a:solidFill>
                  <a:schemeClr val="tx1">
                    <a:lumMod val="50000"/>
                    <a:lumOff val="50000"/>
                  </a:schemeClr>
                </a:solidFill>
                <a:latin typeface="맑은 고딕" panose="020B0503020000020004" pitchFamily="50" charset="-127"/>
                <a:ea typeface="맑은 고딕" panose="020B0503020000020004" pitchFamily="50" charset="-127"/>
              </a:rPr>
              <a:t> </a:t>
            </a:r>
            <a:r>
              <a:rPr lang="en-US" altLang="ko-KR" sz="900" dirty="0" err="1">
                <a:solidFill>
                  <a:schemeClr val="tx1">
                    <a:lumMod val="50000"/>
                    <a:lumOff val="50000"/>
                  </a:schemeClr>
                </a:solidFill>
                <a:latin typeface="맑은 고딕" panose="020B0503020000020004" pitchFamily="50" charset="-127"/>
                <a:ea typeface="맑은 고딕" panose="020B0503020000020004" pitchFamily="50" charset="-127"/>
              </a:rPr>
              <a:t>Embrain</a:t>
            </a:r>
            <a:r>
              <a:rPr lang="en-US" altLang="ko-KR" sz="900" dirty="0">
                <a:solidFill>
                  <a:schemeClr val="tx1">
                    <a:lumMod val="50000"/>
                    <a:lumOff val="50000"/>
                  </a:schemeClr>
                </a:solidFill>
                <a:latin typeface="맑은 고딕" panose="020B0503020000020004" pitchFamily="50" charset="-127"/>
                <a:ea typeface="맑은 고딕" panose="020B0503020000020004" pitchFamily="50" charset="-127"/>
              </a:rPr>
              <a:t> Trend Monitor]</a:t>
            </a:r>
            <a:endParaRPr lang="ko-KR" altLang="en-US" sz="900" dirty="0">
              <a:solidFill>
                <a:schemeClr val="tx1">
                  <a:lumMod val="50000"/>
                  <a:lumOff val="50000"/>
                </a:schemeClr>
              </a:solidFill>
              <a:latin typeface="맑은 고딕" panose="020B0503020000020004" pitchFamily="50" charset="-127"/>
              <a:ea typeface="맑은 고딕" panose="020B0503020000020004" pitchFamily="50" charset="-127"/>
            </a:endParaRPr>
          </a:p>
        </p:txBody>
      </p:sp>
      <p:grpSp>
        <p:nvGrpSpPr>
          <p:cNvPr id="28" name="그룹 27"/>
          <p:cNvGrpSpPr/>
          <p:nvPr/>
        </p:nvGrpSpPr>
        <p:grpSpPr>
          <a:xfrm>
            <a:off x="6689550" y="2398490"/>
            <a:ext cx="4457872" cy="3236617"/>
            <a:chOff x="6285317" y="2398621"/>
            <a:chExt cx="5430105" cy="4064296"/>
          </a:xfrm>
        </p:grpSpPr>
        <p:graphicFrame>
          <p:nvGraphicFramePr>
            <p:cNvPr id="29" name="차트 28"/>
            <p:cNvGraphicFramePr/>
            <p:nvPr>
              <p:extLst>
                <p:ext uri="{D42A27DB-BD31-4B8C-83A1-F6EECF244321}">
                  <p14:modId xmlns:p14="http://schemas.microsoft.com/office/powerpoint/2010/main" val="60673657"/>
                </p:ext>
              </p:extLst>
            </p:nvPr>
          </p:nvGraphicFramePr>
          <p:xfrm>
            <a:off x="6285317" y="2398621"/>
            <a:ext cx="5430105" cy="4064296"/>
          </p:xfrm>
          <a:graphic>
            <a:graphicData uri="http://schemas.openxmlformats.org/drawingml/2006/chart">
              <c:chart xmlns:c="http://schemas.openxmlformats.org/drawingml/2006/chart" xmlns:r="http://schemas.openxmlformats.org/officeDocument/2006/relationships" r:id="rId4"/>
            </a:graphicData>
          </a:graphic>
        </p:graphicFrame>
        <p:sp>
          <p:nvSpPr>
            <p:cNvPr id="30" name="TextBox 29"/>
            <p:cNvSpPr txBox="1"/>
            <p:nvPr/>
          </p:nvSpPr>
          <p:spPr>
            <a:xfrm>
              <a:off x="10625494" y="2952238"/>
              <a:ext cx="1089928" cy="328510"/>
            </a:xfrm>
            <a:prstGeom prst="rect">
              <a:avLst/>
            </a:prstGeom>
            <a:noFill/>
          </p:spPr>
          <p:txBody>
            <a:bodyPr wrap="square" rtlCol="0">
              <a:spAutoFit/>
            </a:bodyPr>
            <a:lstStyle/>
            <a:p>
              <a:r>
                <a:rPr lang="en-US" altLang="ko-KR" sz="1100" dirty="0">
                  <a:latin typeface="맑은 고딕" panose="020B0503020000020004" pitchFamily="50" charset="-127"/>
                  <a:ea typeface="맑은 고딕" panose="020B0503020000020004" pitchFamily="50" charset="-127"/>
                </a:rPr>
                <a:t>37.8%</a:t>
              </a:r>
              <a:endParaRPr lang="ko-KR" altLang="en-US" sz="1100" dirty="0">
                <a:latin typeface="맑은 고딕" panose="020B0503020000020004" pitchFamily="50" charset="-127"/>
                <a:ea typeface="맑은 고딕" panose="020B0503020000020004" pitchFamily="50" charset="-127"/>
              </a:endParaRPr>
            </a:p>
          </p:txBody>
        </p:sp>
        <p:sp>
          <p:nvSpPr>
            <p:cNvPr id="31" name="TextBox 30"/>
            <p:cNvSpPr txBox="1"/>
            <p:nvPr/>
          </p:nvSpPr>
          <p:spPr>
            <a:xfrm>
              <a:off x="10223713" y="3413904"/>
              <a:ext cx="1089928" cy="328510"/>
            </a:xfrm>
            <a:prstGeom prst="rect">
              <a:avLst/>
            </a:prstGeom>
            <a:noFill/>
          </p:spPr>
          <p:txBody>
            <a:bodyPr wrap="square" rtlCol="0">
              <a:spAutoFit/>
            </a:bodyPr>
            <a:lstStyle/>
            <a:p>
              <a:r>
                <a:rPr lang="en-US" altLang="ko-KR" sz="1100" dirty="0">
                  <a:latin typeface="맑은 고딕" panose="020B0503020000020004" pitchFamily="50" charset="-127"/>
                  <a:ea typeface="맑은 고딕" panose="020B0503020000020004" pitchFamily="50" charset="-127"/>
                </a:rPr>
                <a:t>31.7%</a:t>
              </a:r>
              <a:endParaRPr lang="ko-KR" altLang="en-US" sz="1100" dirty="0">
                <a:latin typeface="맑은 고딕" panose="020B0503020000020004" pitchFamily="50" charset="-127"/>
                <a:ea typeface="맑은 고딕" panose="020B0503020000020004" pitchFamily="50" charset="-127"/>
              </a:endParaRPr>
            </a:p>
          </p:txBody>
        </p:sp>
        <p:sp>
          <p:nvSpPr>
            <p:cNvPr id="32" name="TextBox 31"/>
            <p:cNvSpPr txBox="1"/>
            <p:nvPr/>
          </p:nvSpPr>
          <p:spPr>
            <a:xfrm>
              <a:off x="9965136" y="3873458"/>
              <a:ext cx="1089928" cy="328510"/>
            </a:xfrm>
            <a:prstGeom prst="rect">
              <a:avLst/>
            </a:prstGeom>
            <a:noFill/>
          </p:spPr>
          <p:txBody>
            <a:bodyPr wrap="square" rtlCol="0">
              <a:spAutoFit/>
            </a:bodyPr>
            <a:lstStyle/>
            <a:p>
              <a:r>
                <a:rPr lang="en-US" altLang="ko-KR" sz="1100" dirty="0">
                  <a:latin typeface="맑은 고딕" panose="020B0503020000020004" pitchFamily="50" charset="-127"/>
                  <a:ea typeface="맑은 고딕" panose="020B0503020000020004" pitchFamily="50" charset="-127"/>
                </a:rPr>
                <a:t>28.7%</a:t>
              </a:r>
              <a:endParaRPr lang="ko-KR" altLang="en-US" sz="1100" dirty="0">
                <a:latin typeface="맑은 고딕" panose="020B0503020000020004" pitchFamily="50" charset="-127"/>
                <a:ea typeface="맑은 고딕" panose="020B0503020000020004" pitchFamily="50" charset="-127"/>
              </a:endParaRPr>
            </a:p>
          </p:txBody>
        </p:sp>
        <p:sp>
          <p:nvSpPr>
            <p:cNvPr id="33" name="TextBox 32"/>
            <p:cNvSpPr txBox="1"/>
            <p:nvPr/>
          </p:nvSpPr>
          <p:spPr>
            <a:xfrm>
              <a:off x="9982746" y="4322094"/>
              <a:ext cx="1089928" cy="328510"/>
            </a:xfrm>
            <a:prstGeom prst="rect">
              <a:avLst/>
            </a:prstGeom>
            <a:noFill/>
          </p:spPr>
          <p:txBody>
            <a:bodyPr wrap="square" rtlCol="0">
              <a:spAutoFit/>
            </a:bodyPr>
            <a:lstStyle/>
            <a:p>
              <a:r>
                <a:rPr lang="en-US" altLang="ko-KR" sz="1100" dirty="0">
                  <a:latin typeface="맑은 고딕" panose="020B0503020000020004" pitchFamily="50" charset="-127"/>
                  <a:ea typeface="맑은 고딕" panose="020B0503020000020004" pitchFamily="50" charset="-127"/>
                </a:rPr>
                <a:t>28.6%</a:t>
              </a:r>
              <a:endParaRPr lang="ko-KR" altLang="en-US" sz="1100" dirty="0">
                <a:latin typeface="맑은 고딕" panose="020B0503020000020004" pitchFamily="50" charset="-127"/>
                <a:ea typeface="맑은 고딕" panose="020B0503020000020004" pitchFamily="50" charset="-127"/>
              </a:endParaRPr>
            </a:p>
          </p:txBody>
        </p:sp>
        <p:sp>
          <p:nvSpPr>
            <p:cNvPr id="34" name="TextBox 33"/>
            <p:cNvSpPr txBox="1"/>
            <p:nvPr/>
          </p:nvSpPr>
          <p:spPr>
            <a:xfrm>
              <a:off x="9879441" y="4777857"/>
              <a:ext cx="1089928" cy="328510"/>
            </a:xfrm>
            <a:prstGeom prst="rect">
              <a:avLst/>
            </a:prstGeom>
            <a:noFill/>
          </p:spPr>
          <p:txBody>
            <a:bodyPr wrap="square" rtlCol="0">
              <a:spAutoFit/>
            </a:bodyPr>
            <a:lstStyle/>
            <a:p>
              <a:r>
                <a:rPr lang="en-US" altLang="ko-KR" sz="1100" dirty="0">
                  <a:latin typeface="맑은 고딕" panose="020B0503020000020004" pitchFamily="50" charset="-127"/>
                  <a:ea typeface="맑은 고딕" panose="020B0503020000020004" pitchFamily="50" charset="-127"/>
                </a:rPr>
                <a:t>27.7%</a:t>
              </a:r>
              <a:endParaRPr lang="ko-KR" altLang="en-US" sz="1100" dirty="0">
                <a:latin typeface="맑은 고딕" panose="020B0503020000020004" pitchFamily="50" charset="-127"/>
                <a:ea typeface="맑은 고딕" panose="020B0503020000020004" pitchFamily="50" charset="-127"/>
              </a:endParaRPr>
            </a:p>
          </p:txBody>
        </p:sp>
        <p:sp>
          <p:nvSpPr>
            <p:cNvPr id="35" name="TextBox 34"/>
            <p:cNvSpPr txBox="1"/>
            <p:nvPr/>
          </p:nvSpPr>
          <p:spPr>
            <a:xfrm>
              <a:off x="9833260" y="5234770"/>
              <a:ext cx="1089928" cy="328510"/>
            </a:xfrm>
            <a:prstGeom prst="rect">
              <a:avLst/>
            </a:prstGeom>
            <a:noFill/>
          </p:spPr>
          <p:txBody>
            <a:bodyPr wrap="square" rtlCol="0">
              <a:spAutoFit/>
            </a:bodyPr>
            <a:lstStyle/>
            <a:p>
              <a:r>
                <a:rPr lang="en-US" altLang="ko-KR" sz="1100" dirty="0">
                  <a:latin typeface="맑은 고딕" panose="020B0503020000020004" pitchFamily="50" charset="-127"/>
                  <a:ea typeface="맑은 고딕" panose="020B0503020000020004" pitchFamily="50" charset="-127"/>
                </a:rPr>
                <a:t>25.4%</a:t>
              </a:r>
              <a:endParaRPr lang="ko-KR" altLang="en-US" sz="1100" dirty="0">
                <a:latin typeface="맑은 고딕" panose="020B0503020000020004" pitchFamily="50" charset="-127"/>
                <a:ea typeface="맑은 고딕" panose="020B0503020000020004" pitchFamily="50" charset="-127"/>
              </a:endParaRPr>
            </a:p>
          </p:txBody>
        </p:sp>
        <p:sp>
          <p:nvSpPr>
            <p:cNvPr id="36" name="TextBox 35"/>
            <p:cNvSpPr txBox="1"/>
            <p:nvPr/>
          </p:nvSpPr>
          <p:spPr>
            <a:xfrm>
              <a:off x="8521876" y="5719622"/>
              <a:ext cx="1089928" cy="328510"/>
            </a:xfrm>
            <a:prstGeom prst="rect">
              <a:avLst/>
            </a:prstGeom>
            <a:noFill/>
          </p:spPr>
          <p:txBody>
            <a:bodyPr wrap="square" rtlCol="0">
              <a:spAutoFit/>
            </a:bodyPr>
            <a:lstStyle/>
            <a:p>
              <a:r>
                <a:rPr lang="en-US" altLang="ko-KR" sz="1100" dirty="0">
                  <a:latin typeface="맑은 고딕" panose="020B0503020000020004" pitchFamily="50" charset="-127"/>
                  <a:ea typeface="맑은 고딕" panose="020B0503020000020004" pitchFamily="50" charset="-127"/>
                </a:rPr>
                <a:t>8.3%</a:t>
              </a:r>
              <a:endParaRPr lang="ko-KR" altLang="en-US" sz="1100" dirty="0">
                <a:latin typeface="맑은 고딕" panose="020B0503020000020004" pitchFamily="50" charset="-127"/>
                <a:ea typeface="맑은 고딕" panose="020B0503020000020004" pitchFamily="50" charset="-127"/>
              </a:endParaRPr>
            </a:p>
          </p:txBody>
        </p:sp>
      </p:grpSp>
      <p:cxnSp>
        <p:nvCxnSpPr>
          <p:cNvPr id="37" name="직선 연결선 36"/>
          <p:cNvCxnSpPr/>
          <p:nvPr/>
        </p:nvCxnSpPr>
        <p:spPr>
          <a:xfrm>
            <a:off x="5897195" y="2317544"/>
            <a:ext cx="4432" cy="2813167"/>
          </a:xfrm>
          <a:prstGeom prst="line">
            <a:avLst/>
          </a:prstGeom>
          <a:ln>
            <a:solidFill>
              <a:schemeClr val="bg2">
                <a:lumMod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38" name="직사각형 37"/>
          <p:cNvSpPr/>
          <p:nvPr/>
        </p:nvSpPr>
        <p:spPr>
          <a:xfrm>
            <a:off x="6772374" y="2660051"/>
            <a:ext cx="4480344" cy="1557803"/>
          </a:xfrm>
          <a:prstGeom prst="rect">
            <a:avLst/>
          </a:prstGeom>
          <a:noFill/>
          <a:ln w="28575">
            <a:solidFill>
              <a:srgbClr val="C0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2" name="TextBox 1">
            <a:extLst>
              <a:ext uri="{FF2B5EF4-FFF2-40B4-BE49-F238E27FC236}">
                <a16:creationId xmlns:a16="http://schemas.microsoft.com/office/drawing/2014/main" id="{4775F54B-EDF8-9F0F-33D3-991F55CA36E7}"/>
              </a:ext>
            </a:extLst>
          </p:cNvPr>
          <p:cNvSpPr txBox="1"/>
          <p:nvPr/>
        </p:nvSpPr>
        <p:spPr>
          <a:xfrm>
            <a:off x="4159820" y="320382"/>
            <a:ext cx="4518187" cy="338554"/>
          </a:xfrm>
          <a:prstGeom prst="rect">
            <a:avLst/>
          </a:prstGeom>
          <a:noFill/>
        </p:spPr>
        <p:txBody>
          <a:bodyPr wrap="square" rtlCol="0">
            <a:spAutoFit/>
          </a:bodyPr>
          <a:lstStyle/>
          <a:p>
            <a:r>
              <a:rPr lang="en-US" altLang="ko-KR" sz="1600" dirty="0">
                <a:latin typeface="맑은 고딕" panose="020B0503020000020004" pitchFamily="50" charset="-127"/>
                <a:ea typeface="맑은 고딕" panose="020B0503020000020004" pitchFamily="50" charset="-127"/>
              </a:rPr>
              <a:t>1) What is Inner Beauty?</a:t>
            </a:r>
            <a:endParaRPr lang="ko-KR" altLang="en-US" sz="1600" dirty="0">
              <a:latin typeface="맑은 고딕" panose="020B0503020000020004" pitchFamily="50" charset="-127"/>
              <a:ea typeface="맑은 고딕" panose="020B0503020000020004" pitchFamily="50" charset="-127"/>
            </a:endParaRPr>
          </a:p>
        </p:txBody>
      </p:sp>
      <p:sp>
        <p:nvSpPr>
          <p:cNvPr id="3" name="TextBox 2">
            <a:extLst>
              <a:ext uri="{FF2B5EF4-FFF2-40B4-BE49-F238E27FC236}">
                <a16:creationId xmlns:a16="http://schemas.microsoft.com/office/drawing/2014/main" id="{2E88DB32-F018-3B58-7CD5-DA704FE8223F}"/>
              </a:ext>
            </a:extLst>
          </p:cNvPr>
          <p:cNvSpPr txBox="1"/>
          <p:nvPr/>
        </p:nvSpPr>
        <p:spPr>
          <a:xfrm>
            <a:off x="1808879" y="320382"/>
            <a:ext cx="2388180" cy="307777"/>
          </a:xfrm>
          <a:prstGeom prst="rect">
            <a:avLst/>
          </a:prstGeom>
          <a:noFill/>
        </p:spPr>
        <p:txBody>
          <a:bodyPr wrap="square" rtlCol="0">
            <a:spAutoFit/>
          </a:bodyPr>
          <a:lstStyle/>
          <a:p>
            <a:r>
              <a:rPr lang="en-US" altLang="ko-KR" sz="1400" b="1" dirty="0">
                <a:latin typeface="맑은 고딕" panose="020B0503020000020004" pitchFamily="50" charset="-127"/>
                <a:ea typeface="맑은 고딕" panose="020B0503020000020004" pitchFamily="50" charset="-127"/>
              </a:rPr>
              <a:t>1. Inner</a:t>
            </a:r>
            <a:r>
              <a:rPr lang="ko-KR" altLang="en-US" sz="1400" b="1" dirty="0">
                <a:latin typeface="맑은 고딕" panose="020B0503020000020004" pitchFamily="50" charset="-127"/>
                <a:ea typeface="맑은 고딕" panose="020B0503020000020004" pitchFamily="50" charset="-127"/>
              </a:rPr>
              <a:t> </a:t>
            </a:r>
            <a:r>
              <a:rPr lang="en-US" altLang="ko-KR" sz="1400" b="1" dirty="0">
                <a:latin typeface="맑은 고딕" panose="020B0503020000020004" pitchFamily="50" charset="-127"/>
                <a:ea typeface="맑은 고딕" panose="020B0503020000020004" pitchFamily="50" charset="-127"/>
              </a:rPr>
              <a:t>Beauty</a:t>
            </a:r>
            <a:r>
              <a:rPr lang="ko-KR" altLang="en-US" sz="1400" b="1" dirty="0">
                <a:latin typeface="맑은 고딕" panose="020B0503020000020004" pitchFamily="50" charset="-127"/>
                <a:ea typeface="맑은 고딕" panose="020B0503020000020004" pitchFamily="50" charset="-127"/>
              </a:rPr>
              <a:t> </a:t>
            </a:r>
            <a:r>
              <a:rPr lang="en-US" altLang="ko-KR" sz="1400" b="1" dirty="0">
                <a:latin typeface="맑은 고딕" panose="020B0503020000020004" pitchFamily="50" charset="-127"/>
                <a:ea typeface="맑은 고딕" panose="020B0503020000020004" pitchFamily="50" charset="-127"/>
              </a:rPr>
              <a:t>Market</a:t>
            </a:r>
            <a:endParaRPr lang="ko-KR" altLang="en-US" sz="1400" b="1" dirty="0">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35473674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48335" y="1273870"/>
            <a:ext cx="4252544" cy="523220"/>
          </a:xfrm>
          <a:prstGeom prst="rect">
            <a:avLst/>
          </a:prstGeom>
          <a:noFill/>
        </p:spPr>
        <p:txBody>
          <a:bodyPr wrap="square" rtlCol="0">
            <a:spAutoFit/>
          </a:bodyPr>
          <a:lstStyle/>
          <a:p>
            <a:r>
              <a:rPr lang="en-US" altLang="ko-KR" sz="2800" spc="-150" dirty="0">
                <a:latin typeface="맑은 고딕" panose="020B0503020000020004" pitchFamily="50" charset="-127"/>
                <a:ea typeface="맑은 고딕" panose="020B0503020000020004" pitchFamily="50" charset="-127"/>
              </a:rPr>
              <a:t>Understanding Our Skin</a:t>
            </a:r>
          </a:p>
        </p:txBody>
      </p:sp>
      <p:grpSp>
        <p:nvGrpSpPr>
          <p:cNvPr id="37" name="그룹 36"/>
          <p:cNvGrpSpPr/>
          <p:nvPr/>
        </p:nvGrpSpPr>
        <p:grpSpPr>
          <a:xfrm>
            <a:off x="1344583" y="3688765"/>
            <a:ext cx="7284482" cy="2724236"/>
            <a:chOff x="394611" y="2214530"/>
            <a:chExt cx="7284482" cy="2724236"/>
          </a:xfrm>
        </p:grpSpPr>
        <p:grpSp>
          <p:nvGrpSpPr>
            <p:cNvPr id="24" name="그룹 23"/>
            <p:cNvGrpSpPr/>
            <p:nvPr/>
          </p:nvGrpSpPr>
          <p:grpSpPr>
            <a:xfrm>
              <a:off x="394611" y="2384640"/>
              <a:ext cx="4653251" cy="2554126"/>
              <a:chOff x="506578" y="2785856"/>
              <a:chExt cx="4653251" cy="2554126"/>
            </a:xfrm>
          </p:grpSpPr>
          <p:pic>
            <p:nvPicPr>
              <p:cNvPr id="9" name="그림 8"/>
              <p:cNvPicPr>
                <a:picLocks noChangeAspect="1"/>
              </p:cNvPicPr>
              <p:nvPr/>
            </p:nvPicPr>
            <p:blipFill rotWithShape="1">
              <a:blip r:embed="rId2">
                <a:extLst>
                  <a:ext uri="{28A0092B-C50C-407E-A947-70E740481C1C}">
                    <a14:useLocalDpi xmlns:a14="http://schemas.microsoft.com/office/drawing/2010/main" val="0"/>
                  </a:ext>
                </a:extLst>
              </a:blip>
              <a:srcRect t="3778"/>
              <a:stretch/>
            </p:blipFill>
            <p:spPr>
              <a:xfrm>
                <a:off x="506578" y="2785856"/>
                <a:ext cx="3356296" cy="2554126"/>
              </a:xfrm>
              <a:prstGeom prst="rect">
                <a:avLst/>
              </a:prstGeom>
            </p:spPr>
          </p:pic>
          <p:cxnSp>
            <p:nvCxnSpPr>
              <p:cNvPr id="11" name="직선 연결선 10"/>
              <p:cNvCxnSpPr/>
              <p:nvPr/>
            </p:nvCxnSpPr>
            <p:spPr>
              <a:xfrm flipV="1">
                <a:off x="3144778" y="2998276"/>
                <a:ext cx="1321657" cy="83660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직선 연결선 14"/>
              <p:cNvCxnSpPr/>
              <p:nvPr/>
            </p:nvCxnSpPr>
            <p:spPr>
              <a:xfrm flipV="1">
                <a:off x="3438421" y="3666931"/>
                <a:ext cx="1609440" cy="41465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직선 연결선 18"/>
              <p:cNvCxnSpPr/>
              <p:nvPr/>
            </p:nvCxnSpPr>
            <p:spPr>
              <a:xfrm flipV="1">
                <a:off x="3763164" y="4372513"/>
                <a:ext cx="1396665" cy="18290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직선 연결선 21"/>
              <p:cNvCxnSpPr/>
              <p:nvPr/>
            </p:nvCxnSpPr>
            <p:spPr>
              <a:xfrm>
                <a:off x="3078005" y="5038785"/>
                <a:ext cx="1238959" cy="10323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9" name="TextBox 28"/>
            <p:cNvSpPr txBox="1"/>
            <p:nvPr/>
          </p:nvSpPr>
          <p:spPr>
            <a:xfrm>
              <a:off x="4571999" y="2214530"/>
              <a:ext cx="3107094" cy="369332"/>
            </a:xfrm>
            <a:prstGeom prst="rect">
              <a:avLst/>
            </a:prstGeom>
            <a:noFill/>
          </p:spPr>
          <p:txBody>
            <a:bodyPr wrap="square" rtlCol="0">
              <a:spAutoFit/>
            </a:bodyPr>
            <a:lstStyle/>
            <a:p>
              <a:r>
                <a:rPr lang="en-US" altLang="ko-KR" dirty="0">
                  <a:latin typeface="맑은 고딕" panose="020B0503020000020004" pitchFamily="50" charset="-127"/>
                  <a:ea typeface="맑은 고딕" panose="020B0503020000020004" pitchFamily="50" charset="-127"/>
                </a:rPr>
                <a:t>Elastin</a:t>
              </a:r>
              <a:endParaRPr lang="ko-KR" altLang="en-US" dirty="0">
                <a:latin typeface="맑은 고딕" panose="020B0503020000020004" pitchFamily="50" charset="-127"/>
                <a:ea typeface="맑은 고딕" panose="020B0503020000020004" pitchFamily="50" charset="-127"/>
              </a:endParaRPr>
            </a:p>
          </p:txBody>
        </p:sp>
        <p:sp>
          <p:nvSpPr>
            <p:cNvPr id="30" name="TextBox 29"/>
            <p:cNvSpPr txBox="1"/>
            <p:nvPr/>
          </p:nvSpPr>
          <p:spPr>
            <a:xfrm>
              <a:off x="5047861" y="3015363"/>
              <a:ext cx="1118583" cy="369332"/>
            </a:xfrm>
            <a:prstGeom prst="rect">
              <a:avLst/>
            </a:prstGeom>
            <a:noFill/>
          </p:spPr>
          <p:txBody>
            <a:bodyPr wrap="square" rtlCol="0">
              <a:spAutoFit/>
            </a:bodyPr>
            <a:lstStyle/>
            <a:p>
              <a:r>
                <a:rPr lang="en-US" altLang="ko-KR" dirty="0">
                  <a:latin typeface="맑은 고딕" panose="020B0503020000020004" pitchFamily="50" charset="-127"/>
                  <a:ea typeface="맑은 고딕" panose="020B0503020000020004" pitchFamily="50" charset="-127"/>
                </a:rPr>
                <a:t>Collagen</a:t>
              </a:r>
              <a:endParaRPr lang="ko-KR" altLang="en-US" dirty="0">
                <a:latin typeface="맑은 고딕" panose="020B0503020000020004" pitchFamily="50" charset="-127"/>
                <a:ea typeface="맑은 고딕" panose="020B0503020000020004" pitchFamily="50" charset="-127"/>
              </a:endParaRPr>
            </a:p>
          </p:txBody>
        </p:sp>
        <p:sp>
          <p:nvSpPr>
            <p:cNvPr id="31" name="TextBox 30"/>
            <p:cNvSpPr txBox="1"/>
            <p:nvPr/>
          </p:nvSpPr>
          <p:spPr>
            <a:xfrm>
              <a:off x="5022975" y="3775518"/>
              <a:ext cx="1809392" cy="369332"/>
            </a:xfrm>
            <a:prstGeom prst="rect">
              <a:avLst/>
            </a:prstGeom>
            <a:noFill/>
          </p:spPr>
          <p:txBody>
            <a:bodyPr wrap="square" rtlCol="0">
              <a:spAutoFit/>
            </a:bodyPr>
            <a:lstStyle/>
            <a:p>
              <a:r>
                <a:rPr lang="en-US" altLang="ko-KR" dirty="0">
                  <a:latin typeface="맑은 고딕" panose="020B0503020000020004" pitchFamily="50" charset="-127"/>
                  <a:ea typeface="맑은 고딕" panose="020B0503020000020004" pitchFamily="50" charset="-127"/>
                </a:rPr>
                <a:t>Hyaluronic</a:t>
              </a:r>
              <a:r>
                <a:rPr lang="ko-KR" altLang="en-US" dirty="0">
                  <a:latin typeface="맑은 고딕" panose="020B0503020000020004" pitchFamily="50" charset="-127"/>
                  <a:ea typeface="맑은 고딕" panose="020B0503020000020004" pitchFamily="50" charset="-127"/>
                </a:rPr>
                <a:t> </a:t>
              </a:r>
              <a:r>
                <a:rPr lang="en-US" altLang="ko-KR" dirty="0">
                  <a:latin typeface="맑은 고딕" panose="020B0503020000020004" pitchFamily="50" charset="-127"/>
                  <a:ea typeface="맑은 고딕" panose="020B0503020000020004" pitchFamily="50" charset="-127"/>
                </a:rPr>
                <a:t>acid</a:t>
              </a:r>
              <a:endParaRPr lang="ko-KR" altLang="en-US" dirty="0">
                <a:latin typeface="맑은 고딕" panose="020B0503020000020004" pitchFamily="50" charset="-127"/>
                <a:ea typeface="맑은 고딕" panose="020B0503020000020004" pitchFamily="50" charset="-127"/>
              </a:endParaRPr>
            </a:p>
          </p:txBody>
        </p:sp>
        <p:sp>
          <p:nvSpPr>
            <p:cNvPr id="32" name="TextBox 31"/>
            <p:cNvSpPr txBox="1"/>
            <p:nvPr/>
          </p:nvSpPr>
          <p:spPr>
            <a:xfrm>
              <a:off x="4279636" y="4543756"/>
              <a:ext cx="2282890" cy="369332"/>
            </a:xfrm>
            <a:prstGeom prst="rect">
              <a:avLst/>
            </a:prstGeom>
            <a:noFill/>
          </p:spPr>
          <p:txBody>
            <a:bodyPr wrap="square" rtlCol="0">
              <a:spAutoFit/>
            </a:bodyPr>
            <a:lstStyle/>
            <a:p>
              <a:r>
                <a:rPr lang="en-US" altLang="ko-KR" dirty="0">
                  <a:latin typeface="맑은 고딕" panose="020B0503020000020004" pitchFamily="50" charset="-127"/>
                  <a:ea typeface="맑은 고딕" panose="020B0503020000020004" pitchFamily="50" charset="-127"/>
                </a:rPr>
                <a:t>Fibroblasts</a:t>
              </a:r>
              <a:endParaRPr lang="ko-KR" altLang="en-US" dirty="0">
                <a:latin typeface="맑은 고딕" panose="020B0503020000020004" pitchFamily="50" charset="-127"/>
                <a:ea typeface="맑은 고딕" panose="020B0503020000020004" pitchFamily="50" charset="-127"/>
              </a:endParaRPr>
            </a:p>
          </p:txBody>
        </p:sp>
      </p:grpSp>
      <p:sp>
        <p:nvSpPr>
          <p:cNvPr id="45" name="TextBox 44"/>
          <p:cNvSpPr txBox="1"/>
          <p:nvPr/>
        </p:nvSpPr>
        <p:spPr>
          <a:xfrm>
            <a:off x="446955" y="1888462"/>
            <a:ext cx="11116972" cy="740203"/>
          </a:xfrm>
          <a:prstGeom prst="rect">
            <a:avLst/>
          </a:prstGeom>
          <a:noFill/>
        </p:spPr>
        <p:txBody>
          <a:bodyPr wrap="square" rtlCol="0">
            <a:spAutoFit/>
          </a:bodyPr>
          <a:lstStyle/>
          <a:p>
            <a:pPr>
              <a:lnSpc>
                <a:spcPct val="150000"/>
              </a:lnSpc>
            </a:pPr>
            <a:r>
              <a:rPr lang="en-US" altLang="ko-KR" sz="1500" dirty="0">
                <a:latin typeface="맑은 고딕" panose="020B0503020000020004" pitchFamily="50" charset="-127"/>
                <a:ea typeface="맑은 고딕" panose="020B0503020000020004" pitchFamily="50" charset="-127"/>
              </a:rPr>
              <a:t>Collagen makes up most of the skin tissue. It is rubbery and elastic, making up over 80% of the epidermis. Within the dermis, Elastin binds the collagen and Hyaluronic acid provides moisturization. </a:t>
            </a:r>
            <a:endParaRPr lang="ko-KR" altLang="en-US" sz="1500" dirty="0">
              <a:latin typeface="맑은 고딕" panose="020B0503020000020004" pitchFamily="50" charset="-127"/>
              <a:ea typeface="맑은 고딕" panose="020B0503020000020004" pitchFamily="50" charset="-127"/>
            </a:endParaRPr>
          </a:p>
        </p:txBody>
      </p:sp>
      <p:cxnSp>
        <p:nvCxnSpPr>
          <p:cNvPr id="48" name="직선 연결선 47"/>
          <p:cNvCxnSpPr/>
          <p:nvPr/>
        </p:nvCxnSpPr>
        <p:spPr>
          <a:xfrm>
            <a:off x="427471" y="1987421"/>
            <a:ext cx="0" cy="60868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6" name="왼쪽 대괄호 55"/>
          <p:cNvSpPr/>
          <p:nvPr/>
        </p:nvSpPr>
        <p:spPr>
          <a:xfrm>
            <a:off x="1036672" y="4341145"/>
            <a:ext cx="195943" cy="634482"/>
          </a:xfrm>
          <a:prstGeom prst="leftBracket">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dirty="0"/>
          </a:p>
        </p:txBody>
      </p:sp>
      <p:sp>
        <p:nvSpPr>
          <p:cNvPr id="57" name="TextBox 56"/>
          <p:cNvSpPr txBox="1"/>
          <p:nvPr/>
        </p:nvSpPr>
        <p:spPr>
          <a:xfrm>
            <a:off x="215580" y="4519886"/>
            <a:ext cx="979785" cy="276999"/>
          </a:xfrm>
          <a:prstGeom prst="rect">
            <a:avLst/>
          </a:prstGeom>
          <a:noFill/>
        </p:spPr>
        <p:txBody>
          <a:bodyPr wrap="square" rtlCol="0">
            <a:spAutoFit/>
          </a:bodyPr>
          <a:lstStyle/>
          <a:p>
            <a:r>
              <a:rPr lang="en-US" altLang="ko-KR" sz="1200" dirty="0">
                <a:latin typeface="맑은 고딕" panose="020B0503020000020004" pitchFamily="50" charset="-127"/>
                <a:ea typeface="맑은 고딕" panose="020B0503020000020004" pitchFamily="50" charset="-127"/>
              </a:rPr>
              <a:t>Epidermis</a:t>
            </a:r>
            <a:endParaRPr lang="ko-KR" altLang="en-US" sz="1200" dirty="0">
              <a:latin typeface="맑은 고딕" panose="020B0503020000020004" pitchFamily="50" charset="-127"/>
              <a:ea typeface="맑은 고딕" panose="020B0503020000020004" pitchFamily="50" charset="-127"/>
            </a:endParaRPr>
          </a:p>
        </p:txBody>
      </p:sp>
      <p:sp>
        <p:nvSpPr>
          <p:cNvPr id="59" name="TextBox 58"/>
          <p:cNvSpPr txBox="1"/>
          <p:nvPr/>
        </p:nvSpPr>
        <p:spPr>
          <a:xfrm>
            <a:off x="80084" y="5351441"/>
            <a:ext cx="1050887" cy="276999"/>
          </a:xfrm>
          <a:prstGeom prst="rect">
            <a:avLst/>
          </a:prstGeom>
          <a:noFill/>
        </p:spPr>
        <p:txBody>
          <a:bodyPr wrap="square" rtlCol="0">
            <a:spAutoFit/>
          </a:bodyPr>
          <a:lstStyle/>
          <a:p>
            <a:r>
              <a:rPr lang="en-US" altLang="ko-KR" sz="1200" dirty="0">
                <a:latin typeface="맑은 고딕" panose="020B0503020000020004" pitchFamily="50" charset="-127"/>
                <a:ea typeface="맑은 고딕" panose="020B0503020000020004" pitchFamily="50" charset="-127"/>
              </a:rPr>
              <a:t>Endodermis</a:t>
            </a:r>
            <a:endParaRPr lang="ko-KR" altLang="en-US" sz="1200" dirty="0">
              <a:latin typeface="맑은 고딕" panose="020B0503020000020004" pitchFamily="50" charset="-127"/>
              <a:ea typeface="맑은 고딕" panose="020B0503020000020004" pitchFamily="50" charset="-127"/>
            </a:endParaRPr>
          </a:p>
        </p:txBody>
      </p:sp>
      <p:sp>
        <p:nvSpPr>
          <p:cNvPr id="60" name="왼쪽 대괄호 59"/>
          <p:cNvSpPr/>
          <p:nvPr/>
        </p:nvSpPr>
        <p:spPr>
          <a:xfrm>
            <a:off x="1036132" y="5062746"/>
            <a:ext cx="221569" cy="951502"/>
          </a:xfrm>
          <a:prstGeom prst="leftBracket">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dirty="0"/>
          </a:p>
        </p:txBody>
      </p:sp>
      <p:sp>
        <p:nvSpPr>
          <p:cNvPr id="61" name="직사각형 60"/>
          <p:cNvSpPr/>
          <p:nvPr/>
        </p:nvSpPr>
        <p:spPr>
          <a:xfrm>
            <a:off x="545645" y="3331028"/>
            <a:ext cx="1548882" cy="357737"/>
          </a:xfrm>
          <a:prstGeom prst="rect">
            <a:avLst/>
          </a:prstGeom>
          <a:solidFill>
            <a:srgbClr val="C3CA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600" spc="-150" dirty="0">
                <a:solidFill>
                  <a:schemeClr val="tx1"/>
                </a:solidFill>
                <a:latin typeface="맑은 고딕" panose="020B0503020000020004" pitchFamily="50" charset="-127"/>
                <a:ea typeface="맑은 고딕" panose="020B0503020000020004" pitchFamily="50" charset="-127"/>
              </a:rPr>
              <a:t>Cross Section</a:t>
            </a:r>
            <a:endParaRPr lang="ko-KR" altLang="en-US" sz="1600" spc="-150" dirty="0">
              <a:solidFill>
                <a:schemeClr val="tx1"/>
              </a:solidFill>
              <a:latin typeface="맑은 고딕" panose="020B0503020000020004" pitchFamily="50" charset="-127"/>
              <a:ea typeface="맑은 고딕" panose="020B0503020000020004" pitchFamily="50" charset="-127"/>
            </a:endParaRPr>
          </a:p>
        </p:txBody>
      </p:sp>
      <p:sp>
        <p:nvSpPr>
          <p:cNvPr id="21" name="TextBox 20"/>
          <p:cNvSpPr txBox="1"/>
          <p:nvPr/>
        </p:nvSpPr>
        <p:spPr>
          <a:xfrm>
            <a:off x="4159820" y="320382"/>
            <a:ext cx="4518187" cy="338554"/>
          </a:xfrm>
          <a:prstGeom prst="rect">
            <a:avLst/>
          </a:prstGeom>
          <a:noFill/>
        </p:spPr>
        <p:txBody>
          <a:bodyPr wrap="square" rtlCol="0">
            <a:spAutoFit/>
          </a:bodyPr>
          <a:lstStyle/>
          <a:p>
            <a:r>
              <a:rPr lang="en-US" altLang="ko-KR" sz="1600" dirty="0">
                <a:latin typeface="맑은 고딕" panose="020B0503020000020004" pitchFamily="50" charset="-127"/>
                <a:ea typeface="맑은 고딕" panose="020B0503020000020004" pitchFamily="50" charset="-127"/>
              </a:rPr>
              <a:t>1) Structure</a:t>
            </a:r>
            <a:endParaRPr lang="ko-KR" altLang="en-US" sz="1600" dirty="0">
              <a:latin typeface="맑은 고딕" panose="020B0503020000020004" pitchFamily="50" charset="-127"/>
              <a:ea typeface="맑은 고딕" panose="020B0503020000020004" pitchFamily="50" charset="-127"/>
            </a:endParaRPr>
          </a:p>
        </p:txBody>
      </p:sp>
      <p:sp>
        <p:nvSpPr>
          <p:cNvPr id="23" name="TextBox 22"/>
          <p:cNvSpPr txBox="1"/>
          <p:nvPr/>
        </p:nvSpPr>
        <p:spPr>
          <a:xfrm>
            <a:off x="1808879" y="320382"/>
            <a:ext cx="2388180" cy="338554"/>
          </a:xfrm>
          <a:prstGeom prst="rect">
            <a:avLst/>
          </a:prstGeom>
          <a:noFill/>
        </p:spPr>
        <p:txBody>
          <a:bodyPr wrap="square" rtlCol="0">
            <a:spAutoFit/>
          </a:bodyPr>
          <a:lstStyle/>
          <a:p>
            <a:r>
              <a:rPr lang="en-US" altLang="ko-KR" sz="1600" b="1" dirty="0">
                <a:latin typeface="맑은 고딕" panose="020B0503020000020004" pitchFamily="50" charset="-127"/>
                <a:ea typeface="맑은 고딕" panose="020B0503020000020004" pitchFamily="50" charset="-127"/>
              </a:rPr>
              <a:t>2.</a:t>
            </a:r>
            <a:r>
              <a:rPr lang="ko-KR" altLang="en-US" sz="1600" b="1" dirty="0">
                <a:latin typeface="맑은 고딕" panose="020B0503020000020004" pitchFamily="50" charset="-127"/>
                <a:ea typeface="맑은 고딕" panose="020B0503020000020004" pitchFamily="50" charset="-127"/>
              </a:rPr>
              <a:t> </a:t>
            </a:r>
            <a:r>
              <a:rPr lang="en-US" altLang="ko-KR" sz="1600" b="1" dirty="0">
                <a:latin typeface="맑은 고딕" panose="020B0503020000020004" pitchFamily="50" charset="-127"/>
                <a:ea typeface="맑은 고딕" panose="020B0503020000020004" pitchFamily="50" charset="-127"/>
              </a:rPr>
              <a:t>Healthy Skin</a:t>
            </a:r>
            <a:r>
              <a:rPr lang="ko-KR" altLang="en-US" sz="1600" b="1" dirty="0">
                <a:latin typeface="맑은 고딕" panose="020B0503020000020004" pitchFamily="50" charset="-127"/>
                <a:ea typeface="맑은 고딕" panose="020B0503020000020004" pitchFamily="50" charset="-127"/>
              </a:rPr>
              <a:t> </a:t>
            </a:r>
          </a:p>
        </p:txBody>
      </p:sp>
    </p:spTree>
    <p:extLst>
      <p:ext uri="{BB962C8B-B14F-4D97-AF65-F5344CB8AC3E}">
        <p14:creationId xmlns:p14="http://schemas.microsoft.com/office/powerpoint/2010/main" val="6575160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 name="표 20"/>
          <p:cNvGraphicFramePr>
            <a:graphicFrameLocks noGrp="1"/>
          </p:cNvGraphicFramePr>
          <p:nvPr>
            <p:extLst>
              <p:ext uri="{D42A27DB-BD31-4B8C-83A1-F6EECF244321}">
                <p14:modId xmlns:p14="http://schemas.microsoft.com/office/powerpoint/2010/main" val="2871857692"/>
              </p:ext>
            </p:extLst>
          </p:nvPr>
        </p:nvGraphicFramePr>
        <p:xfrm>
          <a:off x="8585690" y="2601979"/>
          <a:ext cx="2682674" cy="385256"/>
        </p:xfrm>
        <a:graphic>
          <a:graphicData uri="http://schemas.openxmlformats.org/drawingml/2006/table">
            <a:tbl>
              <a:tblPr firstRow="1" bandRow="1">
                <a:tableStyleId>{5C22544A-7EE6-4342-B048-85BDC9FD1C3A}</a:tableStyleId>
              </a:tblPr>
              <a:tblGrid>
                <a:gridCol w="2682674">
                  <a:extLst>
                    <a:ext uri="{9D8B030D-6E8A-4147-A177-3AD203B41FA5}">
                      <a16:colId xmlns:a16="http://schemas.microsoft.com/office/drawing/2014/main" val="3139908747"/>
                    </a:ext>
                  </a:extLst>
                </a:gridCol>
              </a:tblGrid>
              <a:tr h="385256">
                <a:tc>
                  <a:txBody>
                    <a:bodyPr/>
                    <a:lstStyle/>
                    <a:p>
                      <a:pPr latinLnBrk="1"/>
                      <a:r>
                        <a:rPr lang="en-US" altLang="ko-KR" dirty="0"/>
                        <a:t> </a:t>
                      </a:r>
                      <a:endParaRPr lang="ko-KR"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79891436"/>
                  </a:ext>
                </a:extLst>
              </a:tr>
            </a:tbl>
          </a:graphicData>
        </a:graphic>
      </p:graphicFrame>
      <p:graphicFrame>
        <p:nvGraphicFramePr>
          <p:cNvPr id="20" name="표 19"/>
          <p:cNvGraphicFramePr>
            <a:graphicFrameLocks noGrp="1"/>
          </p:cNvGraphicFramePr>
          <p:nvPr>
            <p:extLst>
              <p:ext uri="{D42A27DB-BD31-4B8C-83A1-F6EECF244321}">
                <p14:modId xmlns:p14="http://schemas.microsoft.com/office/powerpoint/2010/main" val="4293273684"/>
              </p:ext>
            </p:extLst>
          </p:nvPr>
        </p:nvGraphicFramePr>
        <p:xfrm>
          <a:off x="4976307" y="2588439"/>
          <a:ext cx="2394311" cy="370840"/>
        </p:xfrm>
        <a:graphic>
          <a:graphicData uri="http://schemas.openxmlformats.org/drawingml/2006/table">
            <a:tbl>
              <a:tblPr firstRow="1" bandRow="1">
                <a:tableStyleId>{5C22544A-7EE6-4342-B048-85BDC9FD1C3A}</a:tableStyleId>
              </a:tblPr>
              <a:tblGrid>
                <a:gridCol w="2394311">
                  <a:extLst>
                    <a:ext uri="{9D8B030D-6E8A-4147-A177-3AD203B41FA5}">
                      <a16:colId xmlns:a16="http://schemas.microsoft.com/office/drawing/2014/main" val="3139908747"/>
                    </a:ext>
                  </a:extLst>
                </a:gridCol>
              </a:tblGrid>
              <a:tr h="370840">
                <a:tc>
                  <a:txBody>
                    <a:bodyPr/>
                    <a:lstStyle/>
                    <a:p>
                      <a:pPr latinLnBrk="1"/>
                      <a:endParaRPr lang="ko-KR"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79891436"/>
                  </a:ext>
                </a:extLst>
              </a:tr>
            </a:tbl>
          </a:graphicData>
        </a:graphic>
      </p:graphicFrame>
      <p:graphicFrame>
        <p:nvGraphicFramePr>
          <p:cNvPr id="14" name="표 13"/>
          <p:cNvGraphicFramePr>
            <a:graphicFrameLocks noGrp="1"/>
          </p:cNvGraphicFramePr>
          <p:nvPr>
            <p:extLst>
              <p:ext uri="{D42A27DB-BD31-4B8C-83A1-F6EECF244321}">
                <p14:modId xmlns:p14="http://schemas.microsoft.com/office/powerpoint/2010/main" val="3156242692"/>
              </p:ext>
            </p:extLst>
          </p:nvPr>
        </p:nvGraphicFramePr>
        <p:xfrm>
          <a:off x="920113" y="2625532"/>
          <a:ext cx="2106551" cy="370840"/>
        </p:xfrm>
        <a:graphic>
          <a:graphicData uri="http://schemas.openxmlformats.org/drawingml/2006/table">
            <a:tbl>
              <a:tblPr firstRow="1" bandRow="1">
                <a:tableStyleId>{5C22544A-7EE6-4342-B048-85BDC9FD1C3A}</a:tableStyleId>
              </a:tblPr>
              <a:tblGrid>
                <a:gridCol w="2106551">
                  <a:extLst>
                    <a:ext uri="{9D8B030D-6E8A-4147-A177-3AD203B41FA5}">
                      <a16:colId xmlns:a16="http://schemas.microsoft.com/office/drawing/2014/main" val="3139908747"/>
                    </a:ext>
                  </a:extLst>
                </a:gridCol>
              </a:tblGrid>
              <a:tr h="370840">
                <a:tc>
                  <a:txBody>
                    <a:bodyPr/>
                    <a:lstStyle/>
                    <a:p>
                      <a:pPr latinLnBrk="1"/>
                      <a:endParaRPr lang="ko-KR"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79891436"/>
                  </a:ext>
                </a:extLst>
              </a:tr>
            </a:tbl>
          </a:graphicData>
        </a:graphic>
      </p:graphicFrame>
      <p:pic>
        <p:nvPicPr>
          <p:cNvPr id="2" name="그림 1"/>
          <p:cNvPicPr>
            <a:picLocks noChangeAspect="1"/>
          </p:cNvPicPr>
          <p:nvPr/>
        </p:nvPicPr>
        <p:blipFill>
          <a:blip r:embed="rId2"/>
          <a:stretch>
            <a:fillRect/>
          </a:stretch>
        </p:blipFill>
        <p:spPr>
          <a:xfrm>
            <a:off x="799638" y="3114501"/>
            <a:ext cx="2299316" cy="2149233"/>
          </a:xfrm>
          <a:prstGeom prst="ellipse">
            <a:avLst/>
          </a:prstGeom>
        </p:spPr>
      </p:pic>
      <p:pic>
        <p:nvPicPr>
          <p:cNvPr id="3" name="그림 2"/>
          <p:cNvPicPr>
            <a:picLocks noChangeAspect="1"/>
          </p:cNvPicPr>
          <p:nvPr/>
        </p:nvPicPr>
        <p:blipFill>
          <a:blip r:embed="rId3"/>
          <a:stretch>
            <a:fillRect/>
          </a:stretch>
        </p:blipFill>
        <p:spPr>
          <a:xfrm>
            <a:off x="4883114" y="3086293"/>
            <a:ext cx="2377584" cy="2053590"/>
          </a:xfrm>
          <a:prstGeom prst="ellipse">
            <a:avLst/>
          </a:prstGeom>
        </p:spPr>
      </p:pic>
      <p:pic>
        <p:nvPicPr>
          <p:cNvPr id="4" name="그림 3"/>
          <p:cNvPicPr>
            <a:picLocks noChangeAspect="1"/>
          </p:cNvPicPr>
          <p:nvPr/>
        </p:nvPicPr>
        <p:blipFill rotWithShape="1">
          <a:blip r:embed="rId4"/>
          <a:srcRect r="2566"/>
          <a:stretch/>
        </p:blipFill>
        <p:spPr>
          <a:xfrm>
            <a:off x="8806649" y="3114501"/>
            <a:ext cx="2261898" cy="2053590"/>
          </a:xfrm>
          <a:prstGeom prst="ellipse">
            <a:avLst/>
          </a:prstGeom>
        </p:spPr>
      </p:pic>
      <p:sp>
        <p:nvSpPr>
          <p:cNvPr id="5" name="TextBox 4"/>
          <p:cNvSpPr txBox="1"/>
          <p:nvPr/>
        </p:nvSpPr>
        <p:spPr>
          <a:xfrm>
            <a:off x="4932033" y="2329609"/>
            <a:ext cx="2482857" cy="702949"/>
          </a:xfrm>
          <a:prstGeom prst="rect">
            <a:avLst/>
          </a:prstGeom>
          <a:noFill/>
        </p:spPr>
        <p:txBody>
          <a:bodyPr wrap="square" rtlCol="0">
            <a:spAutoFit/>
          </a:bodyPr>
          <a:lstStyle/>
          <a:p>
            <a:pPr algn="ctr">
              <a:lnSpc>
                <a:spcPct val="150000"/>
              </a:lnSpc>
            </a:pPr>
            <a:r>
              <a:rPr lang="en-US" altLang="ko-KR" sz="1600" dirty="0">
                <a:latin typeface="맑은 고딕" panose="020B0503020000020004" pitchFamily="50" charset="-127"/>
                <a:ea typeface="맑은 고딕" panose="020B0503020000020004" pitchFamily="50" charset="-127"/>
              </a:rPr>
              <a:t>Elastin</a:t>
            </a:r>
          </a:p>
          <a:p>
            <a:pPr algn="ctr">
              <a:lnSpc>
                <a:spcPct val="150000"/>
              </a:lnSpc>
            </a:pPr>
            <a:r>
              <a:rPr lang="en-US" altLang="ko-KR" sz="1200" dirty="0">
                <a:latin typeface="맑은 고딕" panose="020B0503020000020004" pitchFamily="50" charset="-127"/>
                <a:ea typeface="맑은 고딕" panose="020B0503020000020004" pitchFamily="50" charset="-127"/>
              </a:rPr>
              <a:t>Binds collagen</a:t>
            </a:r>
            <a:endParaRPr lang="ko-KR" altLang="en-US" sz="1200" dirty="0">
              <a:latin typeface="맑은 고딕" panose="020B0503020000020004" pitchFamily="50" charset="-127"/>
              <a:ea typeface="맑은 고딕" panose="020B0503020000020004" pitchFamily="50" charset="-127"/>
            </a:endParaRPr>
          </a:p>
        </p:txBody>
      </p:sp>
      <p:sp>
        <p:nvSpPr>
          <p:cNvPr id="6" name="TextBox 5"/>
          <p:cNvSpPr txBox="1"/>
          <p:nvPr/>
        </p:nvSpPr>
        <p:spPr>
          <a:xfrm>
            <a:off x="740771" y="2352487"/>
            <a:ext cx="2417049" cy="702949"/>
          </a:xfrm>
          <a:prstGeom prst="rect">
            <a:avLst/>
          </a:prstGeom>
          <a:noFill/>
        </p:spPr>
        <p:txBody>
          <a:bodyPr wrap="square" rtlCol="0">
            <a:spAutoFit/>
          </a:bodyPr>
          <a:lstStyle/>
          <a:p>
            <a:pPr algn="ctr">
              <a:lnSpc>
                <a:spcPct val="150000"/>
              </a:lnSpc>
            </a:pPr>
            <a:r>
              <a:rPr lang="en-US" altLang="ko-KR" sz="1600" dirty="0">
                <a:latin typeface="맑은 고딕" panose="020B0503020000020004" pitchFamily="50" charset="-127"/>
                <a:ea typeface="맑은 고딕" panose="020B0503020000020004" pitchFamily="50" charset="-127"/>
              </a:rPr>
              <a:t>Collagen</a:t>
            </a:r>
          </a:p>
          <a:p>
            <a:pPr algn="ctr">
              <a:lnSpc>
                <a:spcPct val="150000"/>
              </a:lnSpc>
            </a:pPr>
            <a:r>
              <a:rPr lang="en-US" altLang="ko-KR" sz="1200" dirty="0">
                <a:latin typeface="맑은 고딕" panose="020B0503020000020004" pitchFamily="50" charset="-127"/>
                <a:ea typeface="맑은 고딕" panose="020B0503020000020004" pitchFamily="50" charset="-127"/>
              </a:rPr>
              <a:t>Provides structural support</a:t>
            </a:r>
            <a:endParaRPr lang="ko-KR" altLang="en-US" sz="1200" dirty="0">
              <a:latin typeface="맑은 고딕" panose="020B0503020000020004" pitchFamily="50" charset="-127"/>
              <a:ea typeface="맑은 고딕" panose="020B0503020000020004" pitchFamily="50" charset="-127"/>
            </a:endParaRPr>
          </a:p>
        </p:txBody>
      </p:sp>
      <p:sp>
        <p:nvSpPr>
          <p:cNvPr id="7" name="TextBox 6"/>
          <p:cNvSpPr txBox="1"/>
          <p:nvPr/>
        </p:nvSpPr>
        <p:spPr>
          <a:xfrm>
            <a:off x="8559315" y="2386448"/>
            <a:ext cx="2756565" cy="702949"/>
          </a:xfrm>
          <a:prstGeom prst="rect">
            <a:avLst/>
          </a:prstGeom>
          <a:noFill/>
        </p:spPr>
        <p:txBody>
          <a:bodyPr wrap="square" rtlCol="0">
            <a:spAutoFit/>
          </a:bodyPr>
          <a:lstStyle/>
          <a:p>
            <a:pPr algn="ctr">
              <a:lnSpc>
                <a:spcPct val="150000"/>
              </a:lnSpc>
            </a:pPr>
            <a:r>
              <a:rPr lang="en-US" altLang="ko-KR" sz="1600" dirty="0">
                <a:latin typeface="맑은 고딕" panose="020B0503020000020004" pitchFamily="50" charset="-127"/>
                <a:ea typeface="맑은 고딕" panose="020B0503020000020004" pitchFamily="50" charset="-127"/>
              </a:rPr>
              <a:t>Hyaluronic acid</a:t>
            </a:r>
          </a:p>
          <a:p>
            <a:pPr algn="ctr">
              <a:lnSpc>
                <a:spcPct val="150000"/>
              </a:lnSpc>
            </a:pPr>
            <a:r>
              <a:rPr lang="en-US" altLang="ko-KR" sz="1200" dirty="0">
                <a:latin typeface="맑은 고딕" panose="020B0503020000020004" pitchFamily="50" charset="-127"/>
                <a:ea typeface="맑은 고딕" panose="020B0503020000020004" pitchFamily="50" charset="-127"/>
              </a:rPr>
              <a:t>Preserves moisture</a:t>
            </a:r>
            <a:endParaRPr lang="ko-KR" altLang="en-US" sz="1200" dirty="0">
              <a:latin typeface="맑은 고딕" panose="020B0503020000020004" pitchFamily="50" charset="-127"/>
              <a:ea typeface="맑은 고딕" panose="020B0503020000020004" pitchFamily="50" charset="-127"/>
            </a:endParaRPr>
          </a:p>
        </p:txBody>
      </p:sp>
      <p:sp>
        <p:nvSpPr>
          <p:cNvPr id="8" name="TextBox 7"/>
          <p:cNvSpPr txBox="1"/>
          <p:nvPr/>
        </p:nvSpPr>
        <p:spPr>
          <a:xfrm>
            <a:off x="289568" y="5507257"/>
            <a:ext cx="3300405" cy="646331"/>
          </a:xfrm>
          <a:prstGeom prst="rect">
            <a:avLst/>
          </a:prstGeom>
          <a:noFill/>
        </p:spPr>
        <p:txBody>
          <a:bodyPr wrap="square" rtlCol="0">
            <a:spAutoFit/>
          </a:bodyPr>
          <a:lstStyle/>
          <a:p>
            <a:pPr algn="ctr"/>
            <a:r>
              <a:rPr lang="en-US" altLang="ko-KR" sz="1200" dirty="0">
                <a:latin typeface="맑은 고딕" panose="020B0503020000020004" pitchFamily="50" charset="-127"/>
                <a:ea typeface="맑은 고딕" panose="020B0503020000020004" pitchFamily="50" charset="-127"/>
              </a:rPr>
              <a:t>Collagen is the protein that gives the skin its mechanical and structural integrity. It comprises about 90% of the dermis.</a:t>
            </a:r>
            <a:endParaRPr lang="ko-KR" altLang="en-US" sz="1400" b="1" dirty="0">
              <a:latin typeface="맑은 고딕" panose="020B0503020000020004" pitchFamily="50" charset="-127"/>
              <a:ea typeface="맑은 고딕" panose="020B0503020000020004" pitchFamily="50" charset="-127"/>
            </a:endParaRPr>
          </a:p>
        </p:txBody>
      </p:sp>
      <p:sp>
        <p:nvSpPr>
          <p:cNvPr id="9" name="TextBox 8"/>
          <p:cNvSpPr txBox="1"/>
          <p:nvPr/>
        </p:nvSpPr>
        <p:spPr>
          <a:xfrm>
            <a:off x="4392145" y="5479049"/>
            <a:ext cx="3300405" cy="830997"/>
          </a:xfrm>
          <a:prstGeom prst="rect">
            <a:avLst/>
          </a:prstGeom>
          <a:noFill/>
        </p:spPr>
        <p:txBody>
          <a:bodyPr wrap="square" rtlCol="0">
            <a:spAutoFit/>
          </a:bodyPr>
          <a:lstStyle/>
          <a:p>
            <a:pPr algn="ctr"/>
            <a:r>
              <a:rPr lang="en-US" altLang="ko-KR" sz="1200" dirty="0">
                <a:latin typeface="맑은 고딕" panose="020B0503020000020004" pitchFamily="50" charset="-127"/>
                <a:ea typeface="맑은 고딕" panose="020B0503020000020004" pitchFamily="50" charset="-127"/>
              </a:rPr>
              <a:t>Elastin is the protein that binds the collagen together, allowing the skin to return to its original shape after stretching or contracting.</a:t>
            </a:r>
            <a:endParaRPr lang="ko-KR" altLang="en-US" sz="1200" dirty="0">
              <a:latin typeface="맑은 고딕" panose="020B0503020000020004" pitchFamily="50" charset="-127"/>
              <a:ea typeface="맑은 고딕" panose="020B0503020000020004" pitchFamily="50" charset="-127"/>
            </a:endParaRPr>
          </a:p>
        </p:txBody>
      </p:sp>
      <p:sp>
        <p:nvSpPr>
          <p:cNvPr id="10" name="TextBox 9"/>
          <p:cNvSpPr txBox="1"/>
          <p:nvPr/>
        </p:nvSpPr>
        <p:spPr>
          <a:xfrm>
            <a:off x="8039379" y="5481637"/>
            <a:ext cx="3775296" cy="830997"/>
          </a:xfrm>
          <a:prstGeom prst="rect">
            <a:avLst/>
          </a:prstGeom>
          <a:noFill/>
        </p:spPr>
        <p:txBody>
          <a:bodyPr wrap="square" rtlCol="0">
            <a:spAutoFit/>
          </a:bodyPr>
          <a:lstStyle/>
          <a:p>
            <a:pPr algn="ctr"/>
            <a:r>
              <a:rPr lang="en-US" altLang="ko-KR" sz="1200" dirty="0">
                <a:latin typeface="맑은 고딕" panose="020B0503020000020004" pitchFamily="50" charset="-127"/>
                <a:ea typeface="맑은 고딕" panose="020B0503020000020004" pitchFamily="50" charset="-127"/>
              </a:rPr>
              <a:t>Hyaluronic acid is the moisture reservoir of the skin. It can hold more than 1000 times its own weight in water. It fills empty spaces in the skin with water.</a:t>
            </a:r>
            <a:endParaRPr lang="ko-KR" altLang="en-US" sz="1200" dirty="0">
              <a:latin typeface="맑은 고딕" panose="020B0503020000020004" pitchFamily="50" charset="-127"/>
              <a:ea typeface="맑은 고딕" panose="020B0503020000020004" pitchFamily="50" charset="-127"/>
            </a:endParaRPr>
          </a:p>
        </p:txBody>
      </p:sp>
      <p:sp>
        <p:nvSpPr>
          <p:cNvPr id="12" name="TextBox 11"/>
          <p:cNvSpPr txBox="1"/>
          <p:nvPr/>
        </p:nvSpPr>
        <p:spPr>
          <a:xfrm>
            <a:off x="686114" y="1341409"/>
            <a:ext cx="8885538" cy="523220"/>
          </a:xfrm>
          <a:prstGeom prst="rect">
            <a:avLst/>
          </a:prstGeom>
          <a:noFill/>
        </p:spPr>
        <p:txBody>
          <a:bodyPr wrap="square" rtlCol="0">
            <a:spAutoFit/>
          </a:bodyPr>
          <a:lstStyle/>
          <a:p>
            <a:r>
              <a:rPr lang="en-US" altLang="ko-KR" sz="2800" spc="-150" dirty="0">
                <a:latin typeface="맑은 고딕" panose="020B0503020000020004" pitchFamily="50" charset="-127"/>
                <a:ea typeface="맑은 고딕" panose="020B0503020000020004" pitchFamily="50" charset="-127"/>
              </a:rPr>
              <a:t>The 3 Components of the Dermis</a:t>
            </a:r>
          </a:p>
        </p:txBody>
      </p:sp>
      <p:sp>
        <p:nvSpPr>
          <p:cNvPr id="11" name="TextBox 10">
            <a:extLst>
              <a:ext uri="{FF2B5EF4-FFF2-40B4-BE49-F238E27FC236}">
                <a16:creationId xmlns:a16="http://schemas.microsoft.com/office/drawing/2014/main" id="{68A0CF21-34A1-ED24-BEC8-29174A130CB7}"/>
              </a:ext>
            </a:extLst>
          </p:cNvPr>
          <p:cNvSpPr txBox="1"/>
          <p:nvPr/>
        </p:nvSpPr>
        <p:spPr>
          <a:xfrm>
            <a:off x="4159820" y="320382"/>
            <a:ext cx="4518187" cy="338554"/>
          </a:xfrm>
          <a:prstGeom prst="rect">
            <a:avLst/>
          </a:prstGeom>
          <a:noFill/>
        </p:spPr>
        <p:txBody>
          <a:bodyPr wrap="square" rtlCol="0">
            <a:spAutoFit/>
          </a:bodyPr>
          <a:lstStyle/>
          <a:p>
            <a:r>
              <a:rPr lang="en-US" altLang="ko-KR" sz="1600" dirty="0">
                <a:latin typeface="맑은 고딕" panose="020B0503020000020004" pitchFamily="50" charset="-127"/>
                <a:ea typeface="맑은 고딕" panose="020B0503020000020004" pitchFamily="50" charset="-127"/>
              </a:rPr>
              <a:t>1) Structure</a:t>
            </a:r>
            <a:endParaRPr lang="ko-KR" altLang="en-US" sz="1600" dirty="0">
              <a:latin typeface="맑은 고딕" panose="020B0503020000020004" pitchFamily="50" charset="-127"/>
              <a:ea typeface="맑은 고딕" panose="020B0503020000020004" pitchFamily="50" charset="-127"/>
            </a:endParaRPr>
          </a:p>
        </p:txBody>
      </p:sp>
      <p:sp>
        <p:nvSpPr>
          <p:cNvPr id="15" name="TextBox 14">
            <a:extLst>
              <a:ext uri="{FF2B5EF4-FFF2-40B4-BE49-F238E27FC236}">
                <a16:creationId xmlns:a16="http://schemas.microsoft.com/office/drawing/2014/main" id="{3FCE492F-3538-3934-1007-6C04FF9470F2}"/>
              </a:ext>
            </a:extLst>
          </p:cNvPr>
          <p:cNvSpPr txBox="1"/>
          <p:nvPr/>
        </p:nvSpPr>
        <p:spPr>
          <a:xfrm>
            <a:off x="1808879" y="320382"/>
            <a:ext cx="2388180" cy="338554"/>
          </a:xfrm>
          <a:prstGeom prst="rect">
            <a:avLst/>
          </a:prstGeom>
          <a:noFill/>
        </p:spPr>
        <p:txBody>
          <a:bodyPr wrap="square" rtlCol="0">
            <a:spAutoFit/>
          </a:bodyPr>
          <a:lstStyle/>
          <a:p>
            <a:r>
              <a:rPr lang="en-US" altLang="ko-KR" sz="1600" b="1" dirty="0">
                <a:latin typeface="맑은 고딕" panose="020B0503020000020004" pitchFamily="50" charset="-127"/>
                <a:ea typeface="맑은 고딕" panose="020B0503020000020004" pitchFamily="50" charset="-127"/>
              </a:rPr>
              <a:t>2.</a:t>
            </a:r>
            <a:r>
              <a:rPr lang="ko-KR" altLang="en-US" sz="1600" b="1" dirty="0">
                <a:latin typeface="맑은 고딕" panose="020B0503020000020004" pitchFamily="50" charset="-127"/>
                <a:ea typeface="맑은 고딕" panose="020B0503020000020004" pitchFamily="50" charset="-127"/>
              </a:rPr>
              <a:t> </a:t>
            </a:r>
            <a:r>
              <a:rPr lang="en-US" altLang="ko-KR" sz="1600" b="1" dirty="0">
                <a:latin typeface="맑은 고딕" panose="020B0503020000020004" pitchFamily="50" charset="-127"/>
                <a:ea typeface="맑은 고딕" panose="020B0503020000020004" pitchFamily="50" charset="-127"/>
              </a:rPr>
              <a:t>Healthy Skin</a:t>
            </a:r>
            <a:r>
              <a:rPr lang="ko-KR" altLang="en-US" sz="1600" b="1" dirty="0">
                <a:latin typeface="맑은 고딕" panose="020B0503020000020004" pitchFamily="50" charset="-127"/>
                <a:ea typeface="맑은 고딕" panose="020B0503020000020004" pitchFamily="50" charset="-127"/>
              </a:rPr>
              <a:t> </a:t>
            </a:r>
          </a:p>
        </p:txBody>
      </p:sp>
    </p:spTree>
    <p:extLst>
      <p:ext uri="{BB962C8B-B14F-4D97-AF65-F5344CB8AC3E}">
        <p14:creationId xmlns:p14="http://schemas.microsoft.com/office/powerpoint/2010/main" val="8765536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그림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Rectangle 3">
            <a:extLst>
              <a:ext uri="{FF2B5EF4-FFF2-40B4-BE49-F238E27FC236}">
                <a16:creationId xmlns:a16="http://schemas.microsoft.com/office/drawing/2014/main" id="{33FA5AA4-9FC2-5725-3523-B7FE17937254}"/>
              </a:ext>
            </a:extLst>
          </p:cNvPr>
          <p:cNvSpPr/>
          <p:nvPr/>
        </p:nvSpPr>
        <p:spPr>
          <a:xfrm>
            <a:off x="3785149" y="3220546"/>
            <a:ext cx="4621697" cy="1828800"/>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CA1CB2E3-021F-6D7E-AC16-80E17CCC9EC0}"/>
              </a:ext>
            </a:extLst>
          </p:cNvPr>
          <p:cNvSpPr/>
          <p:nvPr/>
        </p:nvSpPr>
        <p:spPr>
          <a:xfrm>
            <a:off x="3163956" y="1601016"/>
            <a:ext cx="5864087" cy="785191"/>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0BC32BC1-F81B-4104-1699-8930A11330AC}"/>
              </a:ext>
            </a:extLst>
          </p:cNvPr>
          <p:cNvSpPr txBox="1"/>
          <p:nvPr/>
        </p:nvSpPr>
        <p:spPr>
          <a:xfrm>
            <a:off x="3713774" y="1686483"/>
            <a:ext cx="4764446" cy="707886"/>
          </a:xfrm>
          <a:prstGeom prst="rect">
            <a:avLst/>
          </a:prstGeom>
          <a:noFill/>
        </p:spPr>
        <p:txBody>
          <a:bodyPr wrap="none" rtlCol="0">
            <a:spAutoFit/>
          </a:bodyPr>
          <a:lstStyle/>
          <a:p>
            <a:r>
              <a:rPr lang="en-US" sz="4000" b="1" dirty="0">
                <a:solidFill>
                  <a:schemeClr val="tx1">
                    <a:lumMod val="50000"/>
                    <a:lumOff val="50000"/>
                  </a:schemeClr>
                </a:solidFill>
              </a:rPr>
              <a:t>What is </a:t>
            </a:r>
            <a:r>
              <a:rPr lang="en-US" sz="4000" b="1" dirty="0">
                <a:solidFill>
                  <a:srgbClr val="FF7A8F"/>
                </a:solidFill>
              </a:rPr>
              <a:t>Collagen</a:t>
            </a:r>
            <a:r>
              <a:rPr lang="en-US" sz="4000" b="1" dirty="0">
                <a:solidFill>
                  <a:schemeClr val="bg1">
                    <a:lumMod val="65000"/>
                  </a:schemeClr>
                </a:solidFill>
              </a:rPr>
              <a:t> </a:t>
            </a:r>
            <a:r>
              <a:rPr lang="en-US" sz="4000" b="1" dirty="0">
                <a:solidFill>
                  <a:schemeClr val="tx1">
                    <a:lumMod val="50000"/>
                    <a:lumOff val="50000"/>
                  </a:schemeClr>
                </a:solidFill>
              </a:rPr>
              <a:t>?</a:t>
            </a:r>
          </a:p>
        </p:txBody>
      </p:sp>
      <p:sp>
        <p:nvSpPr>
          <p:cNvPr id="6" name="TextBox 5">
            <a:extLst>
              <a:ext uri="{FF2B5EF4-FFF2-40B4-BE49-F238E27FC236}">
                <a16:creationId xmlns:a16="http://schemas.microsoft.com/office/drawing/2014/main" id="{51B0CC1A-FF1D-03FD-ED30-17EB40901AE4}"/>
              </a:ext>
            </a:extLst>
          </p:cNvPr>
          <p:cNvSpPr txBox="1"/>
          <p:nvPr/>
        </p:nvSpPr>
        <p:spPr>
          <a:xfrm>
            <a:off x="3317235" y="3429000"/>
            <a:ext cx="5557524" cy="1515800"/>
          </a:xfrm>
          <a:prstGeom prst="rect">
            <a:avLst/>
          </a:prstGeom>
          <a:noFill/>
        </p:spPr>
        <p:txBody>
          <a:bodyPr wrap="square" rtlCol="0">
            <a:spAutoFit/>
          </a:bodyPr>
          <a:lstStyle/>
          <a:p>
            <a:r>
              <a:rPr lang="en-US" sz="1600" dirty="0">
                <a:solidFill>
                  <a:schemeClr val="tx1">
                    <a:lumMod val="50000"/>
                    <a:lumOff val="50000"/>
                  </a:schemeClr>
                </a:solidFill>
              </a:rPr>
              <a:t>Collagen is a major component of the human body that </a:t>
            </a:r>
          </a:p>
          <a:p>
            <a:r>
              <a:rPr lang="en-US" sz="1600" dirty="0">
                <a:solidFill>
                  <a:schemeClr val="tx1">
                    <a:lumMod val="50000"/>
                    <a:lumOff val="50000"/>
                  </a:schemeClr>
                </a:solidFill>
              </a:rPr>
              <a:t>makes up </a:t>
            </a:r>
            <a:r>
              <a:rPr lang="en-US" sz="1600" dirty="0">
                <a:solidFill>
                  <a:srgbClr val="FF7A8F"/>
                </a:solidFill>
              </a:rPr>
              <a:t>about 30% </a:t>
            </a:r>
            <a:r>
              <a:rPr lang="en-US" sz="1600" dirty="0">
                <a:solidFill>
                  <a:schemeClr val="tx1">
                    <a:lumMod val="50000"/>
                    <a:lumOff val="50000"/>
                  </a:schemeClr>
                </a:solidFill>
              </a:rPr>
              <a:t>of the proteins in our body and </a:t>
            </a:r>
          </a:p>
          <a:p>
            <a:r>
              <a:rPr lang="en-US" sz="1600" dirty="0">
                <a:solidFill>
                  <a:srgbClr val="FF7A8F"/>
                </a:solidFill>
              </a:rPr>
              <a:t>about 85-90% </a:t>
            </a:r>
            <a:r>
              <a:rPr lang="en-US" sz="1600" dirty="0">
                <a:solidFill>
                  <a:schemeClr val="tx1">
                    <a:lumMod val="50000"/>
                    <a:lumOff val="50000"/>
                  </a:schemeClr>
                </a:solidFill>
              </a:rPr>
              <a:t>of the dermal layer of the skin. Collagen is </a:t>
            </a:r>
          </a:p>
          <a:p>
            <a:r>
              <a:rPr lang="en-US" sz="1600" dirty="0">
                <a:solidFill>
                  <a:schemeClr val="tx1">
                    <a:lumMod val="50000"/>
                    <a:lumOff val="50000"/>
                  </a:schemeClr>
                </a:solidFill>
              </a:rPr>
              <a:t>found in </a:t>
            </a:r>
            <a:r>
              <a:rPr lang="en-US" sz="1600" dirty="0">
                <a:solidFill>
                  <a:srgbClr val="FF7A8F"/>
                </a:solidFill>
              </a:rPr>
              <a:t>skin, hair, bone, muscle, etc.</a:t>
            </a:r>
          </a:p>
          <a:p>
            <a:endParaRPr lang="en-US" dirty="0">
              <a:solidFill>
                <a:srgbClr val="FF7A8F"/>
              </a:solidFill>
            </a:endParaRPr>
          </a:p>
          <a:p>
            <a:pPr algn="ctr"/>
            <a:r>
              <a:rPr lang="en-US" sz="1050" dirty="0">
                <a:solidFill>
                  <a:schemeClr val="bg1">
                    <a:lumMod val="65000"/>
                  </a:schemeClr>
                </a:solidFill>
              </a:rPr>
              <a:t>Source: Advanced Drug Delivery Review, 2003</a:t>
            </a:r>
          </a:p>
        </p:txBody>
      </p:sp>
    </p:spTree>
    <p:extLst>
      <p:ext uri="{BB962C8B-B14F-4D97-AF65-F5344CB8AC3E}">
        <p14:creationId xmlns:p14="http://schemas.microsoft.com/office/powerpoint/2010/main" val="15847627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0292" y="1277350"/>
            <a:ext cx="7983953" cy="523220"/>
          </a:xfrm>
          <a:prstGeom prst="rect">
            <a:avLst/>
          </a:prstGeom>
          <a:noFill/>
        </p:spPr>
        <p:txBody>
          <a:bodyPr wrap="square" rtlCol="0">
            <a:spAutoFit/>
          </a:bodyPr>
          <a:lstStyle/>
          <a:p>
            <a:r>
              <a:rPr lang="en-US" altLang="ko-KR" sz="2800" spc="-150" dirty="0">
                <a:latin typeface="맑은 고딕" panose="020B0503020000020004" pitchFamily="50" charset="-127"/>
                <a:ea typeface="맑은 고딕" panose="020B0503020000020004" pitchFamily="50" charset="-127"/>
              </a:rPr>
              <a:t>An Abundant Protein</a:t>
            </a:r>
          </a:p>
        </p:txBody>
      </p:sp>
      <p:sp>
        <p:nvSpPr>
          <p:cNvPr id="5" name="TextBox 4"/>
          <p:cNvSpPr txBox="1"/>
          <p:nvPr/>
        </p:nvSpPr>
        <p:spPr>
          <a:xfrm>
            <a:off x="553557" y="1924254"/>
            <a:ext cx="9216603" cy="1020216"/>
          </a:xfrm>
          <a:prstGeom prst="rect">
            <a:avLst/>
          </a:prstGeom>
          <a:noFill/>
        </p:spPr>
        <p:txBody>
          <a:bodyPr wrap="square" rtlCol="0">
            <a:spAutoFit/>
          </a:bodyPr>
          <a:lstStyle/>
          <a:p>
            <a:pPr>
              <a:lnSpc>
                <a:spcPct val="150000"/>
              </a:lnSpc>
            </a:pPr>
            <a:r>
              <a:rPr lang="en-US" altLang="ko-KR" sz="1400" dirty="0">
                <a:latin typeface="맑은 고딕" panose="020B0503020000020004" pitchFamily="50" charset="-127"/>
                <a:ea typeface="맑은 고딕" panose="020B0503020000020004" pitchFamily="50" charset="-127"/>
              </a:rPr>
              <a:t>About 25-35% of the body’s protein is collagen (skin, hair, bone, muscle, etc.). Although collagen is abundant within the body, it is an oddity among proteins because of its amino acid composition. Collagen has unusually high hydroxyproline (</a:t>
            </a:r>
            <a:r>
              <a:rPr lang="en-US" altLang="ko-KR" sz="1400" dirty="0" err="1">
                <a:latin typeface="맑은 고딕" panose="020B0503020000020004" pitchFamily="50" charset="-127"/>
                <a:ea typeface="맑은 고딕" panose="020B0503020000020004" pitchFamily="50" charset="-127"/>
              </a:rPr>
              <a:t>Hyp</a:t>
            </a:r>
            <a:r>
              <a:rPr lang="en-US" altLang="ko-KR" sz="1400" dirty="0">
                <a:latin typeface="맑은 고딕" panose="020B0503020000020004" pitchFamily="50" charset="-127"/>
                <a:ea typeface="맑은 고딕" panose="020B0503020000020004" pitchFamily="50" charset="-127"/>
              </a:rPr>
              <a:t>) content while most other proteins do not contain the amino acid </a:t>
            </a:r>
            <a:r>
              <a:rPr lang="en-US" altLang="ko-KR" sz="1400" dirty="0" err="1">
                <a:latin typeface="맑은 고딕" panose="020B0503020000020004" pitchFamily="50" charset="-127"/>
                <a:ea typeface="맑은 고딕" panose="020B0503020000020004" pitchFamily="50" charset="-127"/>
              </a:rPr>
              <a:t>Hyp</a:t>
            </a:r>
            <a:r>
              <a:rPr lang="en-US" altLang="ko-KR" sz="1400" dirty="0">
                <a:latin typeface="맑은 고딕" panose="020B0503020000020004" pitchFamily="50" charset="-127"/>
                <a:ea typeface="맑은 고딕" panose="020B0503020000020004" pitchFamily="50" charset="-127"/>
              </a:rPr>
              <a:t>.</a:t>
            </a:r>
          </a:p>
        </p:txBody>
      </p:sp>
      <p:pic>
        <p:nvPicPr>
          <p:cNvPr id="3" name="그림 2"/>
          <p:cNvPicPr>
            <a:picLocks noChangeAspect="1"/>
          </p:cNvPicPr>
          <p:nvPr/>
        </p:nvPicPr>
        <p:blipFill rotWithShape="1">
          <a:blip r:embed="rId2">
            <a:extLst>
              <a:ext uri="{28A0092B-C50C-407E-A947-70E740481C1C}">
                <a14:useLocalDpi xmlns:a14="http://schemas.microsoft.com/office/drawing/2010/main" val="0"/>
              </a:ext>
            </a:extLst>
          </a:blip>
          <a:srcRect b="11682"/>
          <a:stretch/>
        </p:blipFill>
        <p:spPr>
          <a:xfrm>
            <a:off x="254978" y="3442996"/>
            <a:ext cx="7526753" cy="3323716"/>
          </a:xfrm>
          <a:prstGeom prst="rect">
            <a:avLst/>
          </a:prstGeom>
        </p:spPr>
      </p:pic>
      <p:cxnSp>
        <p:nvCxnSpPr>
          <p:cNvPr id="8" name="직선 연결선 7"/>
          <p:cNvCxnSpPr/>
          <p:nvPr/>
        </p:nvCxnSpPr>
        <p:spPr>
          <a:xfrm>
            <a:off x="453922" y="2042825"/>
            <a:ext cx="0" cy="83975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직사각형 9"/>
          <p:cNvSpPr/>
          <p:nvPr/>
        </p:nvSpPr>
        <p:spPr>
          <a:xfrm>
            <a:off x="446956" y="3386903"/>
            <a:ext cx="1361924" cy="357737"/>
          </a:xfrm>
          <a:prstGeom prst="rect">
            <a:avLst/>
          </a:prstGeom>
          <a:solidFill>
            <a:srgbClr val="4F2F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600" spc="-150" dirty="0">
                <a:latin typeface="맑은 고딕" panose="020B0503020000020004" pitchFamily="50" charset="-127"/>
                <a:ea typeface="맑은 고딕" panose="020B0503020000020004" pitchFamily="50" charset="-127"/>
              </a:rPr>
              <a:t>Cross</a:t>
            </a:r>
            <a:r>
              <a:rPr lang="ko-KR" altLang="en-US" sz="1600" spc="-150" dirty="0">
                <a:latin typeface="맑은 고딕" panose="020B0503020000020004" pitchFamily="50" charset="-127"/>
                <a:ea typeface="맑은 고딕" panose="020B0503020000020004" pitchFamily="50" charset="-127"/>
              </a:rPr>
              <a:t> </a:t>
            </a:r>
            <a:r>
              <a:rPr lang="en-US" altLang="ko-KR" sz="1600" spc="-150" dirty="0">
                <a:latin typeface="맑은 고딕" panose="020B0503020000020004" pitchFamily="50" charset="-127"/>
                <a:ea typeface="맑은 고딕" panose="020B0503020000020004" pitchFamily="50" charset="-127"/>
              </a:rPr>
              <a:t>Section</a:t>
            </a:r>
            <a:endParaRPr lang="ko-KR" altLang="en-US" sz="1600" spc="-150" dirty="0">
              <a:latin typeface="맑은 고딕" panose="020B0503020000020004" pitchFamily="50" charset="-127"/>
              <a:ea typeface="맑은 고딕" panose="020B0503020000020004" pitchFamily="50" charset="-127"/>
            </a:endParaRPr>
          </a:p>
        </p:txBody>
      </p:sp>
      <p:sp>
        <p:nvSpPr>
          <p:cNvPr id="4" name="TextBox 3">
            <a:extLst>
              <a:ext uri="{FF2B5EF4-FFF2-40B4-BE49-F238E27FC236}">
                <a16:creationId xmlns:a16="http://schemas.microsoft.com/office/drawing/2014/main" id="{960D3988-C37C-C901-3195-72AE5E72F1BE}"/>
              </a:ext>
            </a:extLst>
          </p:cNvPr>
          <p:cNvSpPr txBox="1"/>
          <p:nvPr/>
        </p:nvSpPr>
        <p:spPr>
          <a:xfrm>
            <a:off x="4159820" y="320382"/>
            <a:ext cx="4518187" cy="338554"/>
          </a:xfrm>
          <a:prstGeom prst="rect">
            <a:avLst/>
          </a:prstGeom>
          <a:noFill/>
        </p:spPr>
        <p:txBody>
          <a:bodyPr wrap="square" rtlCol="0">
            <a:spAutoFit/>
          </a:bodyPr>
          <a:lstStyle/>
          <a:p>
            <a:r>
              <a:rPr lang="en-US" altLang="ko-KR" sz="1600" dirty="0">
                <a:latin typeface="맑은 고딕" panose="020B0503020000020004" pitchFamily="50" charset="-127"/>
                <a:ea typeface="맑은 고딕" panose="020B0503020000020004" pitchFamily="50" charset="-127"/>
              </a:rPr>
              <a:t>2) Collagen</a:t>
            </a:r>
            <a:endParaRPr lang="ko-KR" altLang="en-US" sz="1600" dirty="0">
              <a:latin typeface="맑은 고딕" panose="020B0503020000020004" pitchFamily="50" charset="-127"/>
              <a:ea typeface="맑은 고딕" panose="020B0503020000020004" pitchFamily="50" charset="-127"/>
            </a:endParaRPr>
          </a:p>
        </p:txBody>
      </p:sp>
      <p:sp>
        <p:nvSpPr>
          <p:cNvPr id="7" name="TextBox 6">
            <a:extLst>
              <a:ext uri="{FF2B5EF4-FFF2-40B4-BE49-F238E27FC236}">
                <a16:creationId xmlns:a16="http://schemas.microsoft.com/office/drawing/2014/main" id="{62BCCE06-03BB-71AF-D95F-F217C00343BE}"/>
              </a:ext>
            </a:extLst>
          </p:cNvPr>
          <p:cNvSpPr txBox="1"/>
          <p:nvPr/>
        </p:nvSpPr>
        <p:spPr>
          <a:xfrm>
            <a:off x="1808879" y="320382"/>
            <a:ext cx="2388180" cy="338554"/>
          </a:xfrm>
          <a:prstGeom prst="rect">
            <a:avLst/>
          </a:prstGeom>
          <a:noFill/>
        </p:spPr>
        <p:txBody>
          <a:bodyPr wrap="square" rtlCol="0">
            <a:spAutoFit/>
          </a:bodyPr>
          <a:lstStyle/>
          <a:p>
            <a:r>
              <a:rPr lang="en-US" altLang="ko-KR" sz="1600" b="1" dirty="0">
                <a:latin typeface="맑은 고딕" panose="020B0503020000020004" pitchFamily="50" charset="-127"/>
                <a:ea typeface="맑은 고딕" panose="020B0503020000020004" pitchFamily="50" charset="-127"/>
              </a:rPr>
              <a:t>2.</a:t>
            </a:r>
            <a:r>
              <a:rPr lang="ko-KR" altLang="en-US" sz="1600" b="1" dirty="0">
                <a:latin typeface="맑은 고딕" panose="020B0503020000020004" pitchFamily="50" charset="-127"/>
                <a:ea typeface="맑은 고딕" panose="020B0503020000020004" pitchFamily="50" charset="-127"/>
              </a:rPr>
              <a:t> </a:t>
            </a:r>
            <a:r>
              <a:rPr lang="en-US" altLang="ko-KR" sz="1600" b="1" dirty="0">
                <a:latin typeface="맑은 고딕" panose="020B0503020000020004" pitchFamily="50" charset="-127"/>
                <a:ea typeface="맑은 고딕" panose="020B0503020000020004" pitchFamily="50" charset="-127"/>
              </a:rPr>
              <a:t>Healthy Skin</a:t>
            </a:r>
            <a:r>
              <a:rPr lang="ko-KR" altLang="en-US" sz="1600" b="1" dirty="0">
                <a:latin typeface="맑은 고딕" panose="020B0503020000020004" pitchFamily="50" charset="-127"/>
                <a:ea typeface="맑은 고딕" panose="020B0503020000020004" pitchFamily="50" charset="-127"/>
              </a:rPr>
              <a:t> </a:t>
            </a:r>
          </a:p>
        </p:txBody>
      </p:sp>
    </p:spTree>
    <p:extLst>
      <p:ext uri="{BB962C8B-B14F-4D97-AF65-F5344CB8AC3E}">
        <p14:creationId xmlns:p14="http://schemas.microsoft.com/office/powerpoint/2010/main" val="8698453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4978" y="1288787"/>
            <a:ext cx="7983953" cy="523220"/>
          </a:xfrm>
          <a:prstGeom prst="rect">
            <a:avLst/>
          </a:prstGeom>
          <a:noFill/>
        </p:spPr>
        <p:txBody>
          <a:bodyPr wrap="square" rtlCol="0">
            <a:spAutoFit/>
          </a:bodyPr>
          <a:lstStyle/>
          <a:p>
            <a:r>
              <a:rPr lang="en-US" altLang="ko-KR" sz="2800" spc="-150" dirty="0">
                <a:latin typeface="맑은 고딕" panose="020B0503020000020004" pitchFamily="50" charset="-127"/>
                <a:ea typeface="맑은 고딕" panose="020B0503020000020004" pitchFamily="50" charset="-127"/>
              </a:rPr>
              <a:t>Collagen and Skin Elasticity</a:t>
            </a:r>
          </a:p>
        </p:txBody>
      </p:sp>
      <p:sp>
        <p:nvSpPr>
          <p:cNvPr id="45" name="TextBox 44"/>
          <p:cNvSpPr txBox="1"/>
          <p:nvPr/>
        </p:nvSpPr>
        <p:spPr>
          <a:xfrm>
            <a:off x="427471" y="1930464"/>
            <a:ext cx="9753783" cy="1020216"/>
          </a:xfrm>
          <a:prstGeom prst="rect">
            <a:avLst/>
          </a:prstGeom>
          <a:noFill/>
        </p:spPr>
        <p:txBody>
          <a:bodyPr wrap="square" rtlCol="0">
            <a:spAutoFit/>
          </a:bodyPr>
          <a:lstStyle/>
          <a:p>
            <a:pPr>
              <a:lnSpc>
                <a:spcPct val="150000"/>
              </a:lnSpc>
            </a:pPr>
            <a:r>
              <a:rPr lang="en-US" altLang="ko-KR" sz="1400" dirty="0">
                <a:latin typeface="맑은 고딕" panose="020B0503020000020004" pitchFamily="50" charset="-127"/>
                <a:ea typeface="맑은 고딕" panose="020B0503020000020004" pitchFamily="50" charset="-127"/>
              </a:rPr>
              <a:t>Our skin loses elasticity as we age because the amount of collagen the body can produce decreases. On average, collagen levels start decreasing after the age of 30 because fibroblasts lose their ability to produce collagen. As the amount of collagen decreases, the skin begins to sag and wrinkle.</a:t>
            </a:r>
            <a:endParaRPr lang="ko-KR" altLang="en-US" sz="1400" dirty="0">
              <a:latin typeface="맑은 고딕" panose="020B0503020000020004" pitchFamily="50" charset="-127"/>
              <a:ea typeface="맑은 고딕" panose="020B0503020000020004" pitchFamily="50" charset="-127"/>
            </a:endParaRPr>
          </a:p>
        </p:txBody>
      </p:sp>
      <p:cxnSp>
        <p:nvCxnSpPr>
          <p:cNvPr id="48" name="직선 연결선 47"/>
          <p:cNvCxnSpPr/>
          <p:nvPr/>
        </p:nvCxnSpPr>
        <p:spPr>
          <a:xfrm>
            <a:off x="427471" y="2015414"/>
            <a:ext cx="0" cy="83975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61" name="직사각형 60"/>
          <p:cNvSpPr/>
          <p:nvPr/>
        </p:nvSpPr>
        <p:spPr>
          <a:xfrm>
            <a:off x="446955" y="3386903"/>
            <a:ext cx="2474433" cy="357737"/>
          </a:xfrm>
          <a:prstGeom prst="rect">
            <a:avLst/>
          </a:prstGeom>
          <a:solidFill>
            <a:srgbClr val="4F2F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600" spc="-150" dirty="0">
                <a:latin typeface="맑은 고딕" panose="020B0503020000020004" pitchFamily="50" charset="-127"/>
                <a:ea typeface="맑은 고딕" panose="020B0503020000020004" pitchFamily="50" charset="-127"/>
              </a:rPr>
              <a:t>What causes wrinkles?</a:t>
            </a:r>
            <a:endParaRPr lang="ko-KR" altLang="en-US" sz="1600" spc="-150" dirty="0">
              <a:latin typeface="맑은 고딕" panose="020B0503020000020004" pitchFamily="50" charset="-127"/>
              <a:ea typeface="맑은 고딕" panose="020B0503020000020004" pitchFamily="50" charset="-127"/>
            </a:endParaRPr>
          </a:p>
        </p:txBody>
      </p:sp>
      <p:pic>
        <p:nvPicPr>
          <p:cNvPr id="66" name="그림 6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7471" y="4368510"/>
            <a:ext cx="2187130" cy="2209992"/>
          </a:xfrm>
          <a:prstGeom prst="rect">
            <a:avLst/>
          </a:prstGeom>
        </p:spPr>
      </p:pic>
      <p:pic>
        <p:nvPicPr>
          <p:cNvPr id="67" name="그림 6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24295" y="4478694"/>
            <a:ext cx="2484335" cy="2099808"/>
          </a:xfrm>
          <a:prstGeom prst="rect">
            <a:avLst/>
          </a:prstGeom>
        </p:spPr>
      </p:pic>
      <p:sp>
        <p:nvSpPr>
          <p:cNvPr id="68" name="순서도: 수행의 시작/종료 67"/>
          <p:cNvSpPr/>
          <p:nvPr/>
        </p:nvSpPr>
        <p:spPr>
          <a:xfrm>
            <a:off x="830571" y="3984172"/>
            <a:ext cx="1250302" cy="375007"/>
          </a:xfrm>
          <a:prstGeom prst="flowChartTerminator">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000" dirty="0">
                <a:solidFill>
                  <a:schemeClr val="tx1"/>
                </a:solidFill>
                <a:latin typeface="맑은 고딕" panose="020B0503020000020004" pitchFamily="50" charset="-127"/>
                <a:ea typeface="맑은 고딕" panose="020B0503020000020004" pitchFamily="50" charset="-127"/>
              </a:rPr>
              <a:t>Elasticity maintained</a:t>
            </a:r>
            <a:endParaRPr lang="ko-KR" altLang="en-US" sz="1000" dirty="0">
              <a:solidFill>
                <a:schemeClr val="tx1"/>
              </a:solidFill>
              <a:latin typeface="맑은 고딕" panose="020B0503020000020004" pitchFamily="50" charset="-127"/>
              <a:ea typeface="맑은 고딕" panose="020B0503020000020004" pitchFamily="50" charset="-127"/>
            </a:endParaRPr>
          </a:p>
        </p:txBody>
      </p:sp>
      <p:sp>
        <p:nvSpPr>
          <p:cNvPr id="69" name="순서도: 수행의 시작/종료 68"/>
          <p:cNvSpPr/>
          <p:nvPr/>
        </p:nvSpPr>
        <p:spPr>
          <a:xfrm>
            <a:off x="4870727" y="3984172"/>
            <a:ext cx="1964182" cy="375007"/>
          </a:xfrm>
          <a:prstGeom prst="flowChartTerminator">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000" dirty="0">
                <a:solidFill>
                  <a:schemeClr val="tx1"/>
                </a:solidFill>
                <a:latin typeface="맑은 고딕" panose="020B0503020000020004" pitchFamily="50" charset="-127"/>
                <a:ea typeface="맑은 고딕" panose="020B0503020000020004" pitchFamily="50" charset="-127"/>
              </a:rPr>
              <a:t>Elasticity gradually lost</a:t>
            </a:r>
          </a:p>
        </p:txBody>
      </p:sp>
      <p:cxnSp>
        <p:nvCxnSpPr>
          <p:cNvPr id="71" name="직선 화살표 연결선 70"/>
          <p:cNvCxnSpPr/>
          <p:nvPr/>
        </p:nvCxnSpPr>
        <p:spPr>
          <a:xfrm>
            <a:off x="2968805" y="5611901"/>
            <a:ext cx="135141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3" name="TextBox 72"/>
          <p:cNvSpPr txBox="1"/>
          <p:nvPr/>
        </p:nvSpPr>
        <p:spPr>
          <a:xfrm>
            <a:off x="2716139" y="4932290"/>
            <a:ext cx="1856743" cy="610616"/>
          </a:xfrm>
          <a:prstGeom prst="rect">
            <a:avLst/>
          </a:prstGeom>
          <a:noFill/>
        </p:spPr>
        <p:txBody>
          <a:bodyPr wrap="square" rtlCol="0">
            <a:spAutoFit/>
          </a:bodyPr>
          <a:lstStyle/>
          <a:p>
            <a:pPr algn="ctr">
              <a:lnSpc>
                <a:spcPct val="150000"/>
              </a:lnSpc>
            </a:pPr>
            <a:r>
              <a:rPr lang="en-US" altLang="ko-KR" sz="1200" dirty="0">
                <a:latin typeface="맑은 고딕" panose="020B0503020000020004" pitchFamily="50" charset="-127"/>
                <a:ea typeface="맑은 고딕" panose="020B0503020000020004" pitchFamily="50" charset="-127"/>
              </a:rPr>
              <a:t>Reduction of collagen, elastin, hyaluronic acid</a:t>
            </a:r>
            <a:endParaRPr lang="ko-KR" altLang="en-US" sz="1200" dirty="0">
              <a:latin typeface="맑은 고딕" panose="020B0503020000020004" pitchFamily="50" charset="-127"/>
              <a:ea typeface="맑은 고딕" panose="020B0503020000020004" pitchFamily="50" charset="-127"/>
            </a:endParaRPr>
          </a:p>
        </p:txBody>
      </p:sp>
      <p:sp>
        <p:nvSpPr>
          <p:cNvPr id="3" name="TextBox 2">
            <a:extLst>
              <a:ext uri="{FF2B5EF4-FFF2-40B4-BE49-F238E27FC236}">
                <a16:creationId xmlns:a16="http://schemas.microsoft.com/office/drawing/2014/main" id="{51CB5030-7229-23E7-6B01-165C5CD91E09}"/>
              </a:ext>
            </a:extLst>
          </p:cNvPr>
          <p:cNvSpPr txBox="1"/>
          <p:nvPr/>
        </p:nvSpPr>
        <p:spPr>
          <a:xfrm>
            <a:off x="4159820" y="320382"/>
            <a:ext cx="4518187" cy="338554"/>
          </a:xfrm>
          <a:prstGeom prst="rect">
            <a:avLst/>
          </a:prstGeom>
          <a:noFill/>
        </p:spPr>
        <p:txBody>
          <a:bodyPr wrap="square" rtlCol="0">
            <a:spAutoFit/>
          </a:bodyPr>
          <a:lstStyle/>
          <a:p>
            <a:r>
              <a:rPr lang="en-US" altLang="ko-KR" sz="1600" dirty="0">
                <a:latin typeface="맑은 고딕" panose="020B0503020000020004" pitchFamily="50" charset="-127"/>
                <a:ea typeface="맑은 고딕" panose="020B0503020000020004" pitchFamily="50" charset="-127"/>
              </a:rPr>
              <a:t>2) Collagen</a:t>
            </a:r>
            <a:endParaRPr lang="ko-KR" altLang="en-US" sz="1600" dirty="0">
              <a:latin typeface="맑은 고딕" panose="020B0503020000020004" pitchFamily="50" charset="-127"/>
              <a:ea typeface="맑은 고딕" panose="020B0503020000020004" pitchFamily="50" charset="-127"/>
            </a:endParaRPr>
          </a:p>
        </p:txBody>
      </p:sp>
      <p:sp>
        <p:nvSpPr>
          <p:cNvPr id="5" name="TextBox 4">
            <a:extLst>
              <a:ext uri="{FF2B5EF4-FFF2-40B4-BE49-F238E27FC236}">
                <a16:creationId xmlns:a16="http://schemas.microsoft.com/office/drawing/2014/main" id="{BE2F5B57-D2DD-D612-14C2-66180E3EF8E8}"/>
              </a:ext>
            </a:extLst>
          </p:cNvPr>
          <p:cNvSpPr txBox="1"/>
          <p:nvPr/>
        </p:nvSpPr>
        <p:spPr>
          <a:xfrm>
            <a:off x="1808879" y="320382"/>
            <a:ext cx="2388180" cy="338554"/>
          </a:xfrm>
          <a:prstGeom prst="rect">
            <a:avLst/>
          </a:prstGeom>
          <a:noFill/>
        </p:spPr>
        <p:txBody>
          <a:bodyPr wrap="square" rtlCol="0">
            <a:spAutoFit/>
          </a:bodyPr>
          <a:lstStyle/>
          <a:p>
            <a:r>
              <a:rPr lang="en-US" altLang="ko-KR" sz="1600" b="1" dirty="0">
                <a:latin typeface="맑은 고딕" panose="020B0503020000020004" pitchFamily="50" charset="-127"/>
                <a:ea typeface="맑은 고딕" panose="020B0503020000020004" pitchFamily="50" charset="-127"/>
              </a:rPr>
              <a:t>2.</a:t>
            </a:r>
            <a:r>
              <a:rPr lang="ko-KR" altLang="en-US" sz="1600" b="1" dirty="0">
                <a:latin typeface="맑은 고딕" panose="020B0503020000020004" pitchFamily="50" charset="-127"/>
                <a:ea typeface="맑은 고딕" panose="020B0503020000020004" pitchFamily="50" charset="-127"/>
              </a:rPr>
              <a:t> </a:t>
            </a:r>
            <a:r>
              <a:rPr lang="en-US" altLang="ko-KR" sz="1600" b="1" dirty="0">
                <a:latin typeface="맑은 고딕" panose="020B0503020000020004" pitchFamily="50" charset="-127"/>
                <a:ea typeface="맑은 고딕" panose="020B0503020000020004" pitchFamily="50" charset="-127"/>
              </a:rPr>
              <a:t>Healthy Skin</a:t>
            </a:r>
            <a:r>
              <a:rPr lang="ko-KR" altLang="en-US" sz="1600" b="1" dirty="0">
                <a:latin typeface="맑은 고딕" panose="020B0503020000020004" pitchFamily="50" charset="-127"/>
                <a:ea typeface="맑은 고딕" panose="020B0503020000020004" pitchFamily="50" charset="-127"/>
              </a:rPr>
              <a:t> </a:t>
            </a:r>
          </a:p>
        </p:txBody>
      </p:sp>
    </p:spTree>
    <p:extLst>
      <p:ext uri="{BB962C8B-B14F-4D97-AF65-F5344CB8AC3E}">
        <p14:creationId xmlns:p14="http://schemas.microsoft.com/office/powerpoint/2010/main" val="38266274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55800" y="1358877"/>
            <a:ext cx="6705443" cy="553998"/>
          </a:xfrm>
          <a:prstGeom prst="rect">
            <a:avLst/>
          </a:prstGeom>
          <a:noFill/>
          <a:ln>
            <a:noFill/>
          </a:ln>
        </p:spPr>
        <p:txBody>
          <a:bodyPr wrap="square" rtlCol="0">
            <a:spAutoFit/>
          </a:bodyPr>
          <a:lstStyle/>
          <a:p>
            <a:r>
              <a:rPr lang="en-US" altLang="ko-KR" sz="3000" spc="-150" dirty="0">
                <a:latin typeface="맑은 고딕" panose="020B0503020000020004" pitchFamily="50" charset="-127"/>
                <a:ea typeface="맑은 고딕" panose="020B0503020000020004" pitchFamily="50" charset="-127"/>
              </a:rPr>
              <a:t>Collagen Intake vs Absorption Rate</a:t>
            </a:r>
          </a:p>
        </p:txBody>
      </p:sp>
      <p:sp>
        <p:nvSpPr>
          <p:cNvPr id="7" name="TextBox 6"/>
          <p:cNvSpPr txBox="1"/>
          <p:nvPr/>
        </p:nvSpPr>
        <p:spPr>
          <a:xfrm>
            <a:off x="1285950" y="5776592"/>
            <a:ext cx="9267595" cy="697050"/>
          </a:xfrm>
          <a:prstGeom prst="rect">
            <a:avLst/>
          </a:prstGeom>
          <a:solidFill>
            <a:srgbClr val="D2B4C5"/>
          </a:solidFill>
          <a:ln>
            <a:noFill/>
          </a:ln>
        </p:spPr>
        <p:txBody>
          <a:bodyPr wrap="square" rtlCol="0">
            <a:spAutoFit/>
          </a:bodyPr>
          <a:lstStyle/>
          <a:p>
            <a:pPr algn="ctr">
              <a:lnSpc>
                <a:spcPct val="150000"/>
              </a:lnSpc>
            </a:pPr>
            <a:r>
              <a:rPr lang="ko-KR" altLang="en-US" sz="1400" dirty="0">
                <a:latin typeface="맑은 고딕" panose="020B0503020000020004" pitchFamily="50" charset="-127"/>
                <a:ea typeface="맑은 고딕" panose="020B0503020000020004" pitchFamily="50" charset="-127"/>
              </a:rPr>
              <a:t>∙ </a:t>
            </a:r>
            <a:r>
              <a:rPr lang="en-US" altLang="ko-KR" sz="1400" dirty="0">
                <a:latin typeface="맑은 고딕" panose="020B0503020000020004" pitchFamily="50" charset="-127"/>
                <a:ea typeface="맑은 고딕" panose="020B0503020000020004" pitchFamily="50" charset="-127"/>
              </a:rPr>
              <a:t>A study in Food Chemistry, the world’s leading food science journal, found that very high  amounts of collagen, 8,000 mg and 19,000 mg per serving, increased absorption compared to 1,500 mg per serving. </a:t>
            </a:r>
            <a:endParaRPr lang="ko-KR" altLang="en-US" sz="1400" dirty="0">
              <a:latin typeface="맑은 고딕" panose="020B0503020000020004" pitchFamily="50" charset="-127"/>
              <a:ea typeface="맑은 고딕" panose="020B0503020000020004" pitchFamily="50" charset="-127"/>
            </a:endParaRPr>
          </a:p>
        </p:txBody>
      </p:sp>
      <p:pic>
        <p:nvPicPr>
          <p:cNvPr id="9" name="그림 8"/>
          <p:cNvPicPr>
            <a:picLocks noChangeAspect="1"/>
          </p:cNvPicPr>
          <p:nvPr/>
        </p:nvPicPr>
        <p:blipFill rotWithShape="1">
          <a:blip r:embed="rId2"/>
          <a:srcRect l="-379" t="1462" r="379" b="-1462"/>
          <a:stretch/>
        </p:blipFill>
        <p:spPr>
          <a:xfrm>
            <a:off x="2596203" y="2250995"/>
            <a:ext cx="2433896" cy="315438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cxnSp>
        <p:nvCxnSpPr>
          <p:cNvPr id="12" name="직선 연결선 11"/>
          <p:cNvCxnSpPr/>
          <p:nvPr/>
        </p:nvCxnSpPr>
        <p:spPr>
          <a:xfrm flipV="1">
            <a:off x="6547528" y="4920592"/>
            <a:ext cx="3230880" cy="870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직선 연결선 13"/>
          <p:cNvCxnSpPr/>
          <p:nvPr/>
        </p:nvCxnSpPr>
        <p:spPr>
          <a:xfrm flipH="1" flipV="1">
            <a:off x="6547528" y="2688835"/>
            <a:ext cx="2" cy="224046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5" name="그룹 4"/>
          <p:cNvGrpSpPr/>
          <p:nvPr/>
        </p:nvGrpSpPr>
        <p:grpSpPr>
          <a:xfrm>
            <a:off x="5919748" y="2060907"/>
            <a:ext cx="4647206" cy="3534561"/>
            <a:chOff x="5522610" y="1938738"/>
            <a:chExt cx="4647206" cy="3534561"/>
          </a:xfrm>
        </p:grpSpPr>
        <p:pic>
          <p:nvPicPr>
            <p:cNvPr id="10" name="그림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22610" y="1938738"/>
              <a:ext cx="4647206" cy="3534561"/>
            </a:xfrm>
            <a:prstGeom prst="rect">
              <a:avLst/>
            </a:prstGeom>
            <a:ln>
              <a:noFill/>
            </a:ln>
          </p:spPr>
        </p:pic>
        <p:sp>
          <p:nvSpPr>
            <p:cNvPr id="19" name="TextBox 18"/>
            <p:cNvSpPr txBox="1"/>
            <p:nvPr/>
          </p:nvSpPr>
          <p:spPr>
            <a:xfrm>
              <a:off x="6331828" y="4878605"/>
              <a:ext cx="826618" cy="261610"/>
            </a:xfrm>
            <a:prstGeom prst="rect">
              <a:avLst/>
            </a:prstGeom>
            <a:noFill/>
          </p:spPr>
          <p:txBody>
            <a:bodyPr wrap="square" rtlCol="0">
              <a:spAutoFit/>
            </a:bodyPr>
            <a:lstStyle/>
            <a:p>
              <a:r>
                <a:rPr lang="en-US" altLang="ko-KR" sz="1100" dirty="0">
                  <a:latin typeface="맑은 고딕" panose="020B0503020000020004" pitchFamily="50" charset="-127"/>
                  <a:ea typeface="맑은 고딕" panose="020B0503020000020004" pitchFamily="50" charset="-127"/>
                </a:rPr>
                <a:t>1,500 mg</a:t>
              </a:r>
              <a:endParaRPr lang="ko-KR" altLang="en-US" sz="1100" dirty="0">
                <a:latin typeface="맑은 고딕" panose="020B0503020000020004" pitchFamily="50" charset="-127"/>
                <a:ea typeface="맑은 고딕" panose="020B0503020000020004" pitchFamily="50" charset="-127"/>
              </a:endParaRPr>
            </a:p>
          </p:txBody>
        </p:sp>
        <p:sp>
          <p:nvSpPr>
            <p:cNvPr id="20" name="TextBox 19"/>
            <p:cNvSpPr txBox="1"/>
            <p:nvPr/>
          </p:nvSpPr>
          <p:spPr>
            <a:xfrm>
              <a:off x="7432904" y="4878605"/>
              <a:ext cx="826618" cy="261610"/>
            </a:xfrm>
            <a:prstGeom prst="rect">
              <a:avLst/>
            </a:prstGeom>
            <a:noFill/>
          </p:spPr>
          <p:txBody>
            <a:bodyPr wrap="square" rtlCol="0">
              <a:spAutoFit/>
            </a:bodyPr>
            <a:lstStyle/>
            <a:p>
              <a:r>
                <a:rPr lang="en-US" altLang="ko-KR" sz="1100" dirty="0">
                  <a:latin typeface="맑은 고딕" panose="020B0503020000020004" pitchFamily="50" charset="-127"/>
                  <a:ea typeface="맑은 고딕" panose="020B0503020000020004" pitchFamily="50" charset="-127"/>
                </a:rPr>
                <a:t>8,000 mg</a:t>
              </a:r>
              <a:endParaRPr lang="ko-KR" altLang="en-US" sz="1100" dirty="0">
                <a:latin typeface="맑은 고딕" panose="020B0503020000020004" pitchFamily="50" charset="-127"/>
                <a:ea typeface="맑은 고딕" panose="020B0503020000020004" pitchFamily="50" charset="-127"/>
              </a:endParaRPr>
            </a:p>
          </p:txBody>
        </p:sp>
        <p:sp>
          <p:nvSpPr>
            <p:cNvPr id="21" name="TextBox 20"/>
            <p:cNvSpPr txBox="1"/>
            <p:nvPr/>
          </p:nvSpPr>
          <p:spPr>
            <a:xfrm>
              <a:off x="8554652" y="4878605"/>
              <a:ext cx="1047822" cy="261610"/>
            </a:xfrm>
            <a:prstGeom prst="rect">
              <a:avLst/>
            </a:prstGeom>
            <a:noFill/>
          </p:spPr>
          <p:txBody>
            <a:bodyPr wrap="square" rtlCol="0">
              <a:spAutoFit/>
            </a:bodyPr>
            <a:lstStyle/>
            <a:p>
              <a:r>
                <a:rPr lang="en-US" altLang="ko-KR" sz="1100" dirty="0">
                  <a:latin typeface="맑은 고딕" panose="020B0503020000020004" pitchFamily="50" charset="-127"/>
                  <a:ea typeface="맑은 고딕" panose="020B0503020000020004" pitchFamily="50" charset="-127"/>
                </a:rPr>
                <a:t>19,000 mg</a:t>
              </a:r>
              <a:endParaRPr lang="ko-KR" altLang="en-US" sz="1100" dirty="0">
                <a:latin typeface="맑은 고딕" panose="020B0503020000020004" pitchFamily="50" charset="-127"/>
                <a:ea typeface="맑은 고딕" panose="020B0503020000020004" pitchFamily="50" charset="-127"/>
              </a:endParaRPr>
            </a:p>
          </p:txBody>
        </p:sp>
      </p:grpSp>
      <p:sp>
        <p:nvSpPr>
          <p:cNvPr id="8" name="이등변 삼각형 7"/>
          <p:cNvSpPr/>
          <p:nvPr/>
        </p:nvSpPr>
        <p:spPr>
          <a:xfrm rot="5400000">
            <a:off x="5392524" y="3724983"/>
            <a:ext cx="597160" cy="206411"/>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6" name="TextBox 5">
            <a:extLst>
              <a:ext uri="{FF2B5EF4-FFF2-40B4-BE49-F238E27FC236}">
                <a16:creationId xmlns:a16="http://schemas.microsoft.com/office/drawing/2014/main" id="{AF410791-05BB-6366-5B51-1D5950A48567}"/>
              </a:ext>
            </a:extLst>
          </p:cNvPr>
          <p:cNvSpPr txBox="1"/>
          <p:nvPr/>
        </p:nvSpPr>
        <p:spPr>
          <a:xfrm>
            <a:off x="4159820" y="320382"/>
            <a:ext cx="4518187" cy="338554"/>
          </a:xfrm>
          <a:prstGeom prst="rect">
            <a:avLst/>
          </a:prstGeom>
          <a:noFill/>
        </p:spPr>
        <p:txBody>
          <a:bodyPr wrap="square" rtlCol="0">
            <a:spAutoFit/>
          </a:bodyPr>
          <a:lstStyle/>
          <a:p>
            <a:r>
              <a:rPr lang="en-US" altLang="ko-KR" sz="1600" dirty="0">
                <a:latin typeface="맑은 고딕" panose="020B0503020000020004" pitchFamily="50" charset="-127"/>
                <a:ea typeface="맑은 고딕" panose="020B0503020000020004" pitchFamily="50" charset="-127"/>
              </a:rPr>
              <a:t>3) Collagen Intake and Absorption</a:t>
            </a:r>
            <a:endParaRPr lang="ko-KR" altLang="en-US" sz="1600" dirty="0">
              <a:latin typeface="맑은 고딕" panose="020B0503020000020004" pitchFamily="50" charset="-127"/>
              <a:ea typeface="맑은 고딕" panose="020B0503020000020004" pitchFamily="50" charset="-127"/>
            </a:endParaRPr>
          </a:p>
        </p:txBody>
      </p:sp>
      <p:sp>
        <p:nvSpPr>
          <p:cNvPr id="13" name="Rectangle 12">
            <a:extLst>
              <a:ext uri="{FF2B5EF4-FFF2-40B4-BE49-F238E27FC236}">
                <a16:creationId xmlns:a16="http://schemas.microsoft.com/office/drawing/2014/main" id="{FAAB4573-CC99-FEFA-0093-0FFB67107B4E}"/>
              </a:ext>
            </a:extLst>
          </p:cNvPr>
          <p:cNvSpPr/>
          <p:nvPr/>
        </p:nvSpPr>
        <p:spPr>
          <a:xfrm>
            <a:off x="6105939" y="2425148"/>
            <a:ext cx="632966" cy="197607"/>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37B581A9-338F-200C-A3EA-90CB7A9B0798}"/>
              </a:ext>
            </a:extLst>
          </p:cNvPr>
          <p:cNvSpPr txBox="1"/>
          <p:nvPr/>
        </p:nvSpPr>
        <p:spPr>
          <a:xfrm>
            <a:off x="6136197" y="2425148"/>
            <a:ext cx="822661" cy="184666"/>
          </a:xfrm>
          <a:prstGeom prst="rect">
            <a:avLst/>
          </a:prstGeom>
          <a:noFill/>
        </p:spPr>
        <p:txBody>
          <a:bodyPr wrap="none" rtlCol="0">
            <a:spAutoFit/>
          </a:bodyPr>
          <a:lstStyle/>
          <a:p>
            <a:r>
              <a:rPr lang="en-US" sz="600" dirty="0"/>
              <a:t>Amount absorbed</a:t>
            </a:r>
          </a:p>
        </p:txBody>
      </p:sp>
      <p:sp>
        <p:nvSpPr>
          <p:cNvPr id="22" name="TextBox 21">
            <a:extLst>
              <a:ext uri="{FF2B5EF4-FFF2-40B4-BE49-F238E27FC236}">
                <a16:creationId xmlns:a16="http://schemas.microsoft.com/office/drawing/2014/main" id="{935A12A0-A577-9A58-B8F7-A48B71EA4A14}"/>
              </a:ext>
            </a:extLst>
          </p:cNvPr>
          <p:cNvSpPr txBox="1"/>
          <p:nvPr/>
        </p:nvSpPr>
        <p:spPr>
          <a:xfrm>
            <a:off x="6738905" y="3370709"/>
            <a:ext cx="1861834" cy="307777"/>
          </a:xfrm>
          <a:prstGeom prst="rect">
            <a:avLst/>
          </a:prstGeom>
          <a:noFill/>
        </p:spPr>
        <p:txBody>
          <a:bodyPr wrap="square" rtlCol="0">
            <a:spAutoFit/>
          </a:bodyPr>
          <a:lstStyle/>
          <a:p>
            <a:r>
              <a:rPr lang="en-US" sz="1400" b="1" dirty="0"/>
              <a:t>Positive Correlation</a:t>
            </a:r>
          </a:p>
        </p:txBody>
      </p:sp>
      <p:sp>
        <p:nvSpPr>
          <p:cNvPr id="25" name="TextBox 24">
            <a:extLst>
              <a:ext uri="{FF2B5EF4-FFF2-40B4-BE49-F238E27FC236}">
                <a16:creationId xmlns:a16="http://schemas.microsoft.com/office/drawing/2014/main" id="{73F69977-A58B-A1CE-73F0-B871ADC32420}"/>
              </a:ext>
            </a:extLst>
          </p:cNvPr>
          <p:cNvSpPr txBox="1"/>
          <p:nvPr/>
        </p:nvSpPr>
        <p:spPr>
          <a:xfrm>
            <a:off x="1808879" y="320382"/>
            <a:ext cx="2388180" cy="338554"/>
          </a:xfrm>
          <a:prstGeom prst="rect">
            <a:avLst/>
          </a:prstGeom>
          <a:noFill/>
        </p:spPr>
        <p:txBody>
          <a:bodyPr wrap="square" rtlCol="0">
            <a:spAutoFit/>
          </a:bodyPr>
          <a:lstStyle/>
          <a:p>
            <a:r>
              <a:rPr lang="en-US" altLang="ko-KR" sz="1600" b="1" dirty="0">
                <a:latin typeface="맑은 고딕" panose="020B0503020000020004" pitchFamily="50" charset="-127"/>
                <a:ea typeface="맑은 고딕" panose="020B0503020000020004" pitchFamily="50" charset="-127"/>
              </a:rPr>
              <a:t>2.</a:t>
            </a:r>
            <a:r>
              <a:rPr lang="ko-KR" altLang="en-US" sz="1600" b="1" dirty="0">
                <a:latin typeface="맑은 고딕" panose="020B0503020000020004" pitchFamily="50" charset="-127"/>
                <a:ea typeface="맑은 고딕" panose="020B0503020000020004" pitchFamily="50" charset="-127"/>
              </a:rPr>
              <a:t> </a:t>
            </a:r>
            <a:r>
              <a:rPr lang="en-US" altLang="ko-KR" sz="1600" b="1" dirty="0">
                <a:latin typeface="맑은 고딕" panose="020B0503020000020004" pitchFamily="50" charset="-127"/>
                <a:ea typeface="맑은 고딕" panose="020B0503020000020004" pitchFamily="50" charset="-127"/>
              </a:rPr>
              <a:t>Healthy Skin</a:t>
            </a:r>
            <a:r>
              <a:rPr lang="ko-KR" altLang="en-US" sz="1600" b="1" dirty="0">
                <a:latin typeface="맑은 고딕" panose="020B0503020000020004" pitchFamily="50" charset="-127"/>
                <a:ea typeface="맑은 고딕" panose="020B0503020000020004" pitchFamily="50" charset="-127"/>
              </a:rPr>
              <a:t> </a:t>
            </a:r>
          </a:p>
        </p:txBody>
      </p:sp>
    </p:spTree>
    <p:extLst>
      <p:ext uri="{BB962C8B-B14F-4D97-AF65-F5344CB8AC3E}">
        <p14:creationId xmlns:p14="http://schemas.microsoft.com/office/powerpoint/2010/main" val="8530030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그림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6929" y="1877941"/>
            <a:ext cx="4305659" cy="4514786"/>
          </a:xfrm>
          <a:prstGeom prst="rect">
            <a:avLst/>
          </a:prstGeom>
        </p:spPr>
      </p:pic>
      <p:sp>
        <p:nvSpPr>
          <p:cNvPr id="5" name="TextBox 4"/>
          <p:cNvSpPr txBox="1"/>
          <p:nvPr/>
        </p:nvSpPr>
        <p:spPr>
          <a:xfrm>
            <a:off x="1272409" y="1196862"/>
            <a:ext cx="3804020" cy="553998"/>
          </a:xfrm>
          <a:prstGeom prst="rect">
            <a:avLst/>
          </a:prstGeom>
          <a:noFill/>
          <a:ln>
            <a:noFill/>
          </a:ln>
        </p:spPr>
        <p:txBody>
          <a:bodyPr wrap="square" rtlCol="0">
            <a:spAutoFit/>
          </a:bodyPr>
          <a:lstStyle/>
          <a:p>
            <a:r>
              <a:rPr lang="en-US" altLang="ko-KR" sz="3000" spc="-300" dirty="0">
                <a:latin typeface="맑은 고딕" panose="020B0503020000020004" pitchFamily="50" charset="-127"/>
                <a:ea typeface="맑은 고딕" panose="020B0503020000020004" pitchFamily="50" charset="-127"/>
              </a:rPr>
              <a:t>Collagen in the Body</a:t>
            </a:r>
          </a:p>
        </p:txBody>
      </p:sp>
      <p:sp>
        <p:nvSpPr>
          <p:cNvPr id="9" name="TextBox 8"/>
          <p:cNvSpPr txBox="1"/>
          <p:nvPr/>
        </p:nvSpPr>
        <p:spPr>
          <a:xfrm>
            <a:off x="6199559" y="3745623"/>
            <a:ext cx="5091901" cy="1989712"/>
          </a:xfrm>
          <a:prstGeom prst="rect">
            <a:avLst/>
          </a:prstGeom>
          <a:noFill/>
          <a:ln>
            <a:noFill/>
          </a:ln>
        </p:spPr>
        <p:txBody>
          <a:bodyPr wrap="square" rtlCol="0">
            <a:spAutoFit/>
          </a:bodyPr>
          <a:lstStyle/>
          <a:p>
            <a:pPr marL="285750" indent="-285750">
              <a:lnSpc>
                <a:spcPct val="150000"/>
              </a:lnSpc>
              <a:buFont typeface="Arial" panose="020B0604020202020204" pitchFamily="34" charset="0"/>
              <a:buChar char="•"/>
            </a:pPr>
            <a:r>
              <a:rPr lang="en-US" altLang="ko-KR" sz="1400" dirty="0">
                <a:latin typeface="맑은 고딕" panose="020B0503020000020004" pitchFamily="50" charset="-127"/>
                <a:ea typeface="맑은 고딕" panose="020B0503020000020004" pitchFamily="50" charset="-127"/>
              </a:rPr>
              <a:t>Collagen’s biggest role is connecting cells and tissues. Its vast array of threads make numerous connections within the human body.</a:t>
            </a:r>
          </a:p>
          <a:p>
            <a:pPr marL="285750" indent="-285750">
              <a:lnSpc>
                <a:spcPct val="150000"/>
              </a:lnSpc>
              <a:buFont typeface="Arial" panose="020B0604020202020204" pitchFamily="34" charset="0"/>
              <a:buChar char="•"/>
            </a:pPr>
            <a:r>
              <a:rPr lang="en-US" altLang="ko-KR" sz="1400" dirty="0">
                <a:latin typeface="맑은 고딕" panose="020B0503020000020004" pitchFamily="50" charset="-127"/>
                <a:ea typeface="맑은 고딕" panose="020B0503020000020004" pitchFamily="50" charset="-127"/>
              </a:rPr>
              <a:t>Collagen is found in all tissues, including skin, muscle, bone, gut, etc. </a:t>
            </a:r>
          </a:p>
          <a:p>
            <a:pPr>
              <a:lnSpc>
                <a:spcPct val="150000"/>
              </a:lnSpc>
            </a:pPr>
            <a:endParaRPr lang="en-US" altLang="ko-KR" sz="1400" spc="-150" dirty="0">
              <a:latin typeface="맑은 고딕" panose="020B0503020000020004" pitchFamily="50" charset="-127"/>
              <a:ea typeface="맑은 고딕" panose="020B0503020000020004" pitchFamily="50" charset="-127"/>
            </a:endParaRPr>
          </a:p>
        </p:txBody>
      </p:sp>
      <p:sp>
        <p:nvSpPr>
          <p:cNvPr id="11" name="직사각형 10"/>
          <p:cNvSpPr/>
          <p:nvPr/>
        </p:nvSpPr>
        <p:spPr>
          <a:xfrm>
            <a:off x="5949190" y="3239457"/>
            <a:ext cx="5342270" cy="3790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2000" spc="-150" dirty="0">
                <a:solidFill>
                  <a:schemeClr val="tx1"/>
                </a:solidFill>
                <a:latin typeface="맑은 고딕" panose="020B0503020000020004" pitchFamily="50" charset="-127"/>
                <a:ea typeface="맑은 고딕" panose="020B0503020000020004" pitchFamily="50" charset="-127"/>
              </a:rPr>
              <a:t>From Head to Toe</a:t>
            </a:r>
            <a:endParaRPr lang="ko-KR" altLang="en-US" sz="2000" spc="-150" dirty="0">
              <a:solidFill>
                <a:schemeClr val="tx1"/>
              </a:solidFill>
              <a:latin typeface="맑은 고딕" panose="020B0503020000020004" pitchFamily="50" charset="-127"/>
              <a:ea typeface="맑은 고딕" panose="020B0503020000020004" pitchFamily="50" charset="-127"/>
            </a:endParaRPr>
          </a:p>
        </p:txBody>
      </p:sp>
      <p:sp>
        <p:nvSpPr>
          <p:cNvPr id="12" name="TextBox 11"/>
          <p:cNvSpPr txBox="1"/>
          <p:nvPr/>
        </p:nvSpPr>
        <p:spPr>
          <a:xfrm>
            <a:off x="72072" y="6519808"/>
            <a:ext cx="6069492" cy="253211"/>
          </a:xfrm>
          <a:prstGeom prst="rect">
            <a:avLst/>
          </a:prstGeom>
          <a:noFill/>
        </p:spPr>
        <p:txBody>
          <a:bodyPr wrap="square" rtlCol="0">
            <a:spAutoFit/>
          </a:bodyPr>
          <a:lstStyle/>
          <a:p>
            <a:pPr>
              <a:lnSpc>
                <a:spcPct val="150000"/>
              </a:lnSpc>
            </a:pPr>
            <a:r>
              <a:rPr lang="en-US" altLang="ko-KR" sz="800" dirty="0">
                <a:solidFill>
                  <a:schemeClr val="tx1">
                    <a:lumMod val="50000"/>
                    <a:lumOff val="50000"/>
                  </a:schemeClr>
                </a:solidFill>
                <a:latin typeface="맑은 고딕" panose="020B0503020000020004" pitchFamily="50" charset="-127"/>
                <a:ea typeface="맑은 고딕" panose="020B0503020000020004" pitchFamily="50" charset="-127"/>
              </a:rPr>
              <a:t>Source</a:t>
            </a:r>
            <a:r>
              <a:rPr lang="ko-KR" altLang="en-US" sz="800" dirty="0">
                <a:solidFill>
                  <a:schemeClr val="tx1">
                    <a:lumMod val="50000"/>
                    <a:lumOff val="50000"/>
                  </a:schemeClr>
                </a:solidFill>
                <a:latin typeface="맑은 고딕" panose="020B0503020000020004" pitchFamily="50" charset="-127"/>
                <a:ea typeface="맑은 고딕" panose="020B0503020000020004" pitchFamily="50" charset="-127"/>
              </a:rPr>
              <a:t> </a:t>
            </a:r>
            <a:r>
              <a:rPr lang="en-US" altLang="ko-KR" sz="800" dirty="0">
                <a:solidFill>
                  <a:schemeClr val="tx1">
                    <a:lumMod val="50000"/>
                    <a:lumOff val="50000"/>
                  </a:schemeClr>
                </a:solidFill>
                <a:latin typeface="맑은 고딕" panose="020B0503020000020004" pitchFamily="50" charset="-127"/>
                <a:ea typeface="맑은 고딕" panose="020B0503020000020004" pitchFamily="50" charset="-127"/>
              </a:rPr>
              <a:t>:  Hiroshi Hamada, Ph.D., Department of Basic Languages, Faculty of Linguistics, Okayama University of Science, Japan</a:t>
            </a:r>
            <a:endParaRPr lang="ko-KR" altLang="en-US" sz="800" dirty="0">
              <a:solidFill>
                <a:schemeClr val="tx1">
                  <a:lumMod val="50000"/>
                  <a:lumOff val="50000"/>
                </a:schemeClr>
              </a:solidFill>
              <a:latin typeface="맑은 고딕" panose="020B0503020000020004" pitchFamily="50" charset="-127"/>
              <a:ea typeface="맑은 고딕" panose="020B0503020000020004" pitchFamily="50" charset="-127"/>
            </a:endParaRPr>
          </a:p>
        </p:txBody>
      </p:sp>
      <p:sp>
        <p:nvSpPr>
          <p:cNvPr id="13" name="TextBox 12"/>
          <p:cNvSpPr txBox="1"/>
          <p:nvPr/>
        </p:nvSpPr>
        <p:spPr>
          <a:xfrm>
            <a:off x="4159820" y="320382"/>
            <a:ext cx="4518187" cy="338554"/>
          </a:xfrm>
          <a:prstGeom prst="rect">
            <a:avLst/>
          </a:prstGeom>
          <a:noFill/>
        </p:spPr>
        <p:txBody>
          <a:bodyPr wrap="square" rtlCol="0">
            <a:spAutoFit/>
          </a:bodyPr>
          <a:lstStyle/>
          <a:p>
            <a:r>
              <a:rPr lang="en-US" altLang="ko-KR" sz="1600" dirty="0">
                <a:latin typeface="맑은 고딕" panose="020B0503020000020004" pitchFamily="50" charset="-127"/>
                <a:ea typeface="맑은 고딕" panose="020B0503020000020004" pitchFamily="50" charset="-127"/>
              </a:rPr>
              <a:t>4) Collagen Within the Body</a:t>
            </a:r>
            <a:endParaRPr lang="ko-KR" altLang="en-US" sz="1600" dirty="0">
              <a:latin typeface="맑은 고딕" panose="020B0503020000020004" pitchFamily="50" charset="-127"/>
              <a:ea typeface="맑은 고딕" panose="020B0503020000020004" pitchFamily="50" charset="-127"/>
            </a:endParaRPr>
          </a:p>
        </p:txBody>
      </p:sp>
      <p:sp>
        <p:nvSpPr>
          <p:cNvPr id="3" name="TextBox 2">
            <a:extLst>
              <a:ext uri="{FF2B5EF4-FFF2-40B4-BE49-F238E27FC236}">
                <a16:creationId xmlns:a16="http://schemas.microsoft.com/office/drawing/2014/main" id="{F2A69EDE-2523-5E88-CF10-46C84EB4588E}"/>
              </a:ext>
            </a:extLst>
          </p:cNvPr>
          <p:cNvSpPr txBox="1"/>
          <p:nvPr/>
        </p:nvSpPr>
        <p:spPr>
          <a:xfrm>
            <a:off x="1808879" y="320382"/>
            <a:ext cx="2388180" cy="338554"/>
          </a:xfrm>
          <a:prstGeom prst="rect">
            <a:avLst/>
          </a:prstGeom>
          <a:noFill/>
        </p:spPr>
        <p:txBody>
          <a:bodyPr wrap="square" rtlCol="0">
            <a:spAutoFit/>
          </a:bodyPr>
          <a:lstStyle/>
          <a:p>
            <a:r>
              <a:rPr lang="en-US" altLang="ko-KR" sz="1600" b="1" dirty="0">
                <a:latin typeface="맑은 고딕" panose="020B0503020000020004" pitchFamily="50" charset="-127"/>
                <a:ea typeface="맑은 고딕" panose="020B0503020000020004" pitchFamily="50" charset="-127"/>
              </a:rPr>
              <a:t>2.</a:t>
            </a:r>
            <a:r>
              <a:rPr lang="ko-KR" altLang="en-US" sz="1600" b="1" dirty="0">
                <a:latin typeface="맑은 고딕" panose="020B0503020000020004" pitchFamily="50" charset="-127"/>
                <a:ea typeface="맑은 고딕" panose="020B0503020000020004" pitchFamily="50" charset="-127"/>
              </a:rPr>
              <a:t> </a:t>
            </a:r>
            <a:r>
              <a:rPr lang="en-US" altLang="ko-KR" sz="1600" b="1" dirty="0">
                <a:latin typeface="맑은 고딕" panose="020B0503020000020004" pitchFamily="50" charset="-127"/>
                <a:ea typeface="맑은 고딕" panose="020B0503020000020004" pitchFamily="50" charset="-127"/>
              </a:rPr>
              <a:t>Healthy Skin</a:t>
            </a:r>
            <a:r>
              <a:rPr lang="ko-KR" altLang="en-US" sz="1600" b="1" dirty="0">
                <a:latin typeface="맑은 고딕" panose="020B0503020000020004" pitchFamily="50" charset="-127"/>
                <a:ea typeface="맑은 고딕" panose="020B0503020000020004" pitchFamily="50" charset="-127"/>
              </a:rPr>
              <a:t> </a:t>
            </a:r>
          </a:p>
        </p:txBody>
      </p:sp>
      <p:sp>
        <p:nvSpPr>
          <p:cNvPr id="4" name="Rectangle 3">
            <a:extLst>
              <a:ext uri="{FF2B5EF4-FFF2-40B4-BE49-F238E27FC236}">
                <a16:creationId xmlns:a16="http://schemas.microsoft.com/office/drawing/2014/main" id="{62721D95-4DB0-B52B-EC9A-17CE3E17B72E}"/>
              </a:ext>
            </a:extLst>
          </p:cNvPr>
          <p:cNvSpPr/>
          <p:nvPr/>
        </p:nvSpPr>
        <p:spPr>
          <a:xfrm>
            <a:off x="1172817" y="2324577"/>
            <a:ext cx="636062" cy="521460"/>
          </a:xfrm>
          <a:prstGeom prst="rect">
            <a:avLst/>
          </a:prstGeom>
          <a:solidFill>
            <a:srgbClr val="F0ECF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DCDABA5E-25F1-5943-B4ED-97B79271453C}"/>
              </a:ext>
            </a:extLst>
          </p:cNvPr>
          <p:cNvSpPr/>
          <p:nvPr/>
        </p:nvSpPr>
        <p:spPr>
          <a:xfrm>
            <a:off x="650171" y="2946257"/>
            <a:ext cx="1210843" cy="807516"/>
          </a:xfrm>
          <a:prstGeom prst="rect">
            <a:avLst/>
          </a:prstGeom>
          <a:solidFill>
            <a:srgbClr val="F0ECF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85E9DA39-5C03-DB16-BFE8-B88A7CE5D821}"/>
              </a:ext>
            </a:extLst>
          </p:cNvPr>
          <p:cNvSpPr/>
          <p:nvPr/>
        </p:nvSpPr>
        <p:spPr>
          <a:xfrm>
            <a:off x="680811" y="3846713"/>
            <a:ext cx="1149562" cy="545675"/>
          </a:xfrm>
          <a:prstGeom prst="rect">
            <a:avLst/>
          </a:prstGeom>
          <a:solidFill>
            <a:srgbClr val="F0ECF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FB405D3C-E55A-A453-9A43-F5343BD62DF9}"/>
              </a:ext>
            </a:extLst>
          </p:cNvPr>
          <p:cNvSpPr/>
          <p:nvPr/>
        </p:nvSpPr>
        <p:spPr>
          <a:xfrm>
            <a:off x="975872" y="4499290"/>
            <a:ext cx="854501" cy="369060"/>
          </a:xfrm>
          <a:prstGeom prst="rect">
            <a:avLst/>
          </a:prstGeom>
          <a:solidFill>
            <a:srgbClr val="F0ECF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A61DC64-093C-8E5B-C7B1-F4699B694D47}"/>
              </a:ext>
            </a:extLst>
          </p:cNvPr>
          <p:cNvSpPr/>
          <p:nvPr/>
        </p:nvSpPr>
        <p:spPr>
          <a:xfrm>
            <a:off x="505091" y="4964580"/>
            <a:ext cx="1334984" cy="545677"/>
          </a:xfrm>
          <a:prstGeom prst="rect">
            <a:avLst/>
          </a:prstGeom>
          <a:solidFill>
            <a:srgbClr val="F0ECF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789CFC2F-A9B3-09AA-9737-3B806210F9E3}"/>
              </a:ext>
            </a:extLst>
          </p:cNvPr>
          <p:cNvSpPr/>
          <p:nvPr/>
        </p:nvSpPr>
        <p:spPr>
          <a:xfrm>
            <a:off x="1020323" y="5512881"/>
            <a:ext cx="831532" cy="573466"/>
          </a:xfrm>
          <a:prstGeom prst="rect">
            <a:avLst/>
          </a:prstGeom>
          <a:solidFill>
            <a:srgbClr val="F0ECF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BD5F3C0F-8F92-B545-F638-F20ACDB03656}"/>
              </a:ext>
            </a:extLst>
          </p:cNvPr>
          <p:cNvSpPr/>
          <p:nvPr/>
        </p:nvSpPr>
        <p:spPr>
          <a:xfrm>
            <a:off x="3503876" y="2708305"/>
            <a:ext cx="1181423" cy="393876"/>
          </a:xfrm>
          <a:prstGeom prst="rect">
            <a:avLst/>
          </a:prstGeom>
          <a:solidFill>
            <a:srgbClr val="F5F2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ACB5C5E1-3C35-1A03-87D8-3EEF7B8CAFFE}"/>
              </a:ext>
            </a:extLst>
          </p:cNvPr>
          <p:cNvSpPr/>
          <p:nvPr/>
        </p:nvSpPr>
        <p:spPr>
          <a:xfrm>
            <a:off x="3486769" y="3880854"/>
            <a:ext cx="1122332" cy="370097"/>
          </a:xfrm>
          <a:prstGeom prst="rect">
            <a:avLst/>
          </a:prstGeom>
          <a:solidFill>
            <a:srgbClr val="F5F2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E205BEF3-574F-405E-0004-2D16FA45C89E}"/>
              </a:ext>
            </a:extLst>
          </p:cNvPr>
          <p:cNvSpPr/>
          <p:nvPr/>
        </p:nvSpPr>
        <p:spPr>
          <a:xfrm>
            <a:off x="3547262" y="4378032"/>
            <a:ext cx="1195216" cy="346145"/>
          </a:xfrm>
          <a:prstGeom prst="rect">
            <a:avLst/>
          </a:prstGeom>
          <a:solidFill>
            <a:srgbClr val="F5F2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C2BC7B1C-C4A5-534C-7A40-DE6E309FC62F}"/>
              </a:ext>
            </a:extLst>
          </p:cNvPr>
          <p:cNvSpPr/>
          <p:nvPr/>
        </p:nvSpPr>
        <p:spPr>
          <a:xfrm>
            <a:off x="3486768" y="4835236"/>
            <a:ext cx="1387657" cy="545677"/>
          </a:xfrm>
          <a:prstGeom prst="rect">
            <a:avLst/>
          </a:prstGeom>
          <a:solidFill>
            <a:srgbClr val="F5F2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019A9510-0E6D-E953-0B33-11C189A339ED}"/>
              </a:ext>
            </a:extLst>
          </p:cNvPr>
          <p:cNvSpPr/>
          <p:nvPr/>
        </p:nvSpPr>
        <p:spPr>
          <a:xfrm>
            <a:off x="3503877" y="5489336"/>
            <a:ext cx="1015772" cy="322856"/>
          </a:xfrm>
          <a:prstGeom prst="rect">
            <a:avLst/>
          </a:prstGeom>
          <a:solidFill>
            <a:srgbClr val="F5F2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a:extLst>
              <a:ext uri="{FF2B5EF4-FFF2-40B4-BE49-F238E27FC236}">
                <a16:creationId xmlns:a16="http://schemas.microsoft.com/office/drawing/2014/main" id="{9093C8A3-1F28-D8F4-89A2-E1E4CCD0809B}"/>
              </a:ext>
            </a:extLst>
          </p:cNvPr>
          <p:cNvSpPr/>
          <p:nvPr/>
        </p:nvSpPr>
        <p:spPr>
          <a:xfrm>
            <a:off x="3490083" y="5939273"/>
            <a:ext cx="1352505" cy="428135"/>
          </a:xfrm>
          <a:prstGeom prst="rect">
            <a:avLst/>
          </a:prstGeom>
          <a:solidFill>
            <a:srgbClr val="F5F2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20">
            <a:extLst>
              <a:ext uri="{FF2B5EF4-FFF2-40B4-BE49-F238E27FC236}">
                <a16:creationId xmlns:a16="http://schemas.microsoft.com/office/drawing/2014/main" id="{92A37AE1-0ADA-C790-94C2-DCA621892336}"/>
              </a:ext>
            </a:extLst>
          </p:cNvPr>
          <p:cNvSpPr/>
          <p:nvPr/>
        </p:nvSpPr>
        <p:spPr>
          <a:xfrm>
            <a:off x="3503876" y="3271848"/>
            <a:ext cx="1433537" cy="481925"/>
          </a:xfrm>
          <a:prstGeom prst="rect">
            <a:avLst/>
          </a:prstGeom>
          <a:solidFill>
            <a:srgbClr val="F5F2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21">
            <a:extLst>
              <a:ext uri="{FF2B5EF4-FFF2-40B4-BE49-F238E27FC236}">
                <a16:creationId xmlns:a16="http://schemas.microsoft.com/office/drawing/2014/main" id="{76F93A74-ECB9-D95F-6B68-E1847FB61A5A}"/>
              </a:ext>
            </a:extLst>
          </p:cNvPr>
          <p:cNvSpPr/>
          <p:nvPr/>
        </p:nvSpPr>
        <p:spPr>
          <a:xfrm>
            <a:off x="3504181" y="2136841"/>
            <a:ext cx="1015468" cy="547325"/>
          </a:xfrm>
          <a:prstGeom prst="rect">
            <a:avLst/>
          </a:prstGeom>
          <a:solidFill>
            <a:srgbClr val="F5F2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TextBox 36">
            <a:extLst>
              <a:ext uri="{FF2B5EF4-FFF2-40B4-BE49-F238E27FC236}">
                <a16:creationId xmlns:a16="http://schemas.microsoft.com/office/drawing/2014/main" id="{60EE679A-6272-C4AE-E564-FB1294DC9204}"/>
              </a:ext>
            </a:extLst>
          </p:cNvPr>
          <p:cNvSpPr txBox="1"/>
          <p:nvPr/>
        </p:nvSpPr>
        <p:spPr>
          <a:xfrm>
            <a:off x="525149" y="2465569"/>
            <a:ext cx="1911519" cy="400110"/>
          </a:xfrm>
          <a:prstGeom prst="rect">
            <a:avLst/>
          </a:prstGeom>
          <a:noFill/>
        </p:spPr>
        <p:txBody>
          <a:bodyPr wrap="square" rtlCol="0">
            <a:spAutoFit/>
          </a:bodyPr>
          <a:lstStyle/>
          <a:p>
            <a:r>
              <a:rPr lang="en-US" sz="1000" dirty="0"/>
              <a:t>Main component of corneal</a:t>
            </a:r>
          </a:p>
          <a:p>
            <a:r>
              <a:rPr lang="en-US" sz="1000" dirty="0"/>
              <a:t>and conjunctival tissue</a:t>
            </a:r>
          </a:p>
        </p:txBody>
      </p:sp>
      <p:sp>
        <p:nvSpPr>
          <p:cNvPr id="38" name="TextBox 37">
            <a:extLst>
              <a:ext uri="{FF2B5EF4-FFF2-40B4-BE49-F238E27FC236}">
                <a16:creationId xmlns:a16="http://schemas.microsoft.com/office/drawing/2014/main" id="{C983ABD5-25AC-623A-4C5C-0F815EBD4202}"/>
              </a:ext>
            </a:extLst>
          </p:cNvPr>
          <p:cNvSpPr txBox="1"/>
          <p:nvPr/>
        </p:nvSpPr>
        <p:spPr>
          <a:xfrm>
            <a:off x="1430023" y="2238244"/>
            <a:ext cx="478016" cy="261610"/>
          </a:xfrm>
          <a:prstGeom prst="rect">
            <a:avLst/>
          </a:prstGeom>
          <a:noFill/>
        </p:spPr>
        <p:txBody>
          <a:bodyPr wrap="none" rtlCol="0">
            <a:spAutoFit/>
          </a:bodyPr>
          <a:lstStyle/>
          <a:p>
            <a:r>
              <a:rPr lang="en-US" sz="1100" b="1" dirty="0"/>
              <a:t>Eyes</a:t>
            </a:r>
          </a:p>
        </p:txBody>
      </p:sp>
      <p:sp>
        <p:nvSpPr>
          <p:cNvPr id="39" name="TextBox 38">
            <a:extLst>
              <a:ext uri="{FF2B5EF4-FFF2-40B4-BE49-F238E27FC236}">
                <a16:creationId xmlns:a16="http://schemas.microsoft.com/office/drawing/2014/main" id="{9AF54A4C-24F1-852B-60FA-02F56AB89DEA}"/>
              </a:ext>
            </a:extLst>
          </p:cNvPr>
          <p:cNvSpPr txBox="1"/>
          <p:nvPr/>
        </p:nvSpPr>
        <p:spPr>
          <a:xfrm>
            <a:off x="1352942" y="2814774"/>
            <a:ext cx="559769" cy="261610"/>
          </a:xfrm>
          <a:prstGeom prst="rect">
            <a:avLst/>
          </a:prstGeom>
          <a:noFill/>
        </p:spPr>
        <p:txBody>
          <a:bodyPr wrap="none" rtlCol="0">
            <a:spAutoFit/>
          </a:bodyPr>
          <a:lstStyle/>
          <a:p>
            <a:r>
              <a:rPr lang="en-US" sz="1100" b="1" dirty="0"/>
              <a:t>Teeth</a:t>
            </a:r>
          </a:p>
        </p:txBody>
      </p:sp>
      <p:sp>
        <p:nvSpPr>
          <p:cNvPr id="40" name="TextBox 39">
            <a:extLst>
              <a:ext uri="{FF2B5EF4-FFF2-40B4-BE49-F238E27FC236}">
                <a16:creationId xmlns:a16="http://schemas.microsoft.com/office/drawing/2014/main" id="{AAB5448B-572C-B1BA-FFA3-14BB34487EF3}"/>
              </a:ext>
            </a:extLst>
          </p:cNvPr>
          <p:cNvSpPr txBox="1"/>
          <p:nvPr/>
        </p:nvSpPr>
        <p:spPr>
          <a:xfrm>
            <a:off x="1382802" y="4392388"/>
            <a:ext cx="526106" cy="261610"/>
          </a:xfrm>
          <a:prstGeom prst="rect">
            <a:avLst/>
          </a:prstGeom>
          <a:noFill/>
        </p:spPr>
        <p:txBody>
          <a:bodyPr wrap="none" rtlCol="0">
            <a:spAutoFit/>
          </a:bodyPr>
          <a:lstStyle/>
          <a:p>
            <a:r>
              <a:rPr lang="en-US" sz="1100" b="1" dirty="0"/>
              <a:t>Bone</a:t>
            </a:r>
          </a:p>
        </p:txBody>
      </p:sp>
      <p:sp>
        <p:nvSpPr>
          <p:cNvPr id="41" name="TextBox 40">
            <a:extLst>
              <a:ext uri="{FF2B5EF4-FFF2-40B4-BE49-F238E27FC236}">
                <a16:creationId xmlns:a16="http://schemas.microsoft.com/office/drawing/2014/main" id="{40FBAF9F-EAD0-C6FE-4BE7-4C4036EEA6A5}"/>
              </a:ext>
            </a:extLst>
          </p:cNvPr>
          <p:cNvSpPr txBox="1"/>
          <p:nvPr/>
        </p:nvSpPr>
        <p:spPr>
          <a:xfrm>
            <a:off x="1394757" y="4888594"/>
            <a:ext cx="513282" cy="261610"/>
          </a:xfrm>
          <a:prstGeom prst="rect">
            <a:avLst/>
          </a:prstGeom>
          <a:noFill/>
        </p:spPr>
        <p:txBody>
          <a:bodyPr wrap="none" rtlCol="0">
            <a:spAutoFit/>
          </a:bodyPr>
          <a:lstStyle/>
          <a:p>
            <a:r>
              <a:rPr lang="en-US" sz="1100" b="1" dirty="0"/>
              <a:t>Joint</a:t>
            </a:r>
          </a:p>
        </p:txBody>
      </p:sp>
      <p:sp>
        <p:nvSpPr>
          <p:cNvPr id="42" name="TextBox 41">
            <a:extLst>
              <a:ext uri="{FF2B5EF4-FFF2-40B4-BE49-F238E27FC236}">
                <a16:creationId xmlns:a16="http://schemas.microsoft.com/office/drawing/2014/main" id="{4259FC79-3198-CFAD-4D9F-55B5F1A581CF}"/>
              </a:ext>
            </a:extLst>
          </p:cNvPr>
          <p:cNvSpPr txBox="1"/>
          <p:nvPr/>
        </p:nvSpPr>
        <p:spPr>
          <a:xfrm>
            <a:off x="1252089" y="5531665"/>
            <a:ext cx="657552" cy="261610"/>
          </a:xfrm>
          <a:prstGeom prst="rect">
            <a:avLst/>
          </a:prstGeom>
          <a:noFill/>
        </p:spPr>
        <p:txBody>
          <a:bodyPr wrap="none" rtlCol="0">
            <a:spAutoFit/>
          </a:bodyPr>
          <a:lstStyle/>
          <a:p>
            <a:r>
              <a:rPr lang="en-US" sz="1100" b="1" dirty="0"/>
              <a:t>Muscle</a:t>
            </a:r>
          </a:p>
        </p:txBody>
      </p:sp>
      <p:sp>
        <p:nvSpPr>
          <p:cNvPr id="43" name="TextBox 42">
            <a:extLst>
              <a:ext uri="{FF2B5EF4-FFF2-40B4-BE49-F238E27FC236}">
                <a16:creationId xmlns:a16="http://schemas.microsoft.com/office/drawing/2014/main" id="{456567A0-60D6-31BA-67F4-204D6B8C9E5F}"/>
              </a:ext>
            </a:extLst>
          </p:cNvPr>
          <p:cNvSpPr txBox="1"/>
          <p:nvPr/>
        </p:nvSpPr>
        <p:spPr>
          <a:xfrm>
            <a:off x="1330637" y="3822625"/>
            <a:ext cx="577402" cy="261610"/>
          </a:xfrm>
          <a:prstGeom prst="rect">
            <a:avLst/>
          </a:prstGeom>
          <a:noFill/>
        </p:spPr>
        <p:txBody>
          <a:bodyPr wrap="none" rtlCol="0">
            <a:spAutoFit/>
          </a:bodyPr>
          <a:lstStyle/>
          <a:p>
            <a:r>
              <a:rPr lang="en-US" sz="1100" b="1" dirty="0"/>
              <a:t>Blood</a:t>
            </a:r>
          </a:p>
        </p:txBody>
      </p:sp>
      <p:sp>
        <p:nvSpPr>
          <p:cNvPr id="44" name="TextBox 43">
            <a:extLst>
              <a:ext uri="{FF2B5EF4-FFF2-40B4-BE49-F238E27FC236}">
                <a16:creationId xmlns:a16="http://schemas.microsoft.com/office/drawing/2014/main" id="{6A65D5D4-4A24-3CCD-6C6C-612E603A85FB}"/>
              </a:ext>
            </a:extLst>
          </p:cNvPr>
          <p:cNvSpPr txBox="1"/>
          <p:nvPr/>
        </p:nvSpPr>
        <p:spPr>
          <a:xfrm>
            <a:off x="300351" y="3039197"/>
            <a:ext cx="1783696" cy="900246"/>
          </a:xfrm>
          <a:prstGeom prst="rect">
            <a:avLst/>
          </a:prstGeom>
          <a:noFill/>
        </p:spPr>
        <p:txBody>
          <a:bodyPr wrap="square" rtlCol="0">
            <a:spAutoFit/>
          </a:bodyPr>
          <a:lstStyle/>
          <a:p>
            <a:r>
              <a:rPr lang="en-US" sz="1050" dirty="0"/>
              <a:t>Makes up about 18% </a:t>
            </a:r>
          </a:p>
          <a:p>
            <a:r>
              <a:rPr lang="en-US" sz="1050" dirty="0"/>
              <a:t>of dentin (main </a:t>
            </a:r>
          </a:p>
          <a:p>
            <a:r>
              <a:rPr lang="en-US" sz="1050" dirty="0"/>
              <a:t>component of teeth) </a:t>
            </a:r>
          </a:p>
          <a:p>
            <a:r>
              <a:rPr lang="en-US" sz="1050" dirty="0"/>
              <a:t>Main component of gums </a:t>
            </a:r>
          </a:p>
          <a:p>
            <a:r>
              <a:rPr lang="en-US" sz="1050" dirty="0"/>
              <a:t>and root canals</a:t>
            </a:r>
          </a:p>
        </p:txBody>
      </p:sp>
      <p:sp>
        <p:nvSpPr>
          <p:cNvPr id="45" name="TextBox 44">
            <a:extLst>
              <a:ext uri="{FF2B5EF4-FFF2-40B4-BE49-F238E27FC236}">
                <a16:creationId xmlns:a16="http://schemas.microsoft.com/office/drawing/2014/main" id="{D7A3F918-B004-D164-39DE-A21464A6C4A4}"/>
              </a:ext>
            </a:extLst>
          </p:cNvPr>
          <p:cNvSpPr txBox="1"/>
          <p:nvPr/>
        </p:nvSpPr>
        <p:spPr>
          <a:xfrm>
            <a:off x="124273" y="4068301"/>
            <a:ext cx="1967205" cy="246221"/>
          </a:xfrm>
          <a:prstGeom prst="rect">
            <a:avLst/>
          </a:prstGeom>
          <a:noFill/>
        </p:spPr>
        <p:txBody>
          <a:bodyPr wrap="none" rtlCol="0">
            <a:spAutoFit/>
          </a:bodyPr>
          <a:lstStyle/>
          <a:p>
            <a:r>
              <a:rPr lang="en-US" sz="1000" dirty="0"/>
              <a:t>Nutrients for white blood cells</a:t>
            </a:r>
          </a:p>
        </p:txBody>
      </p:sp>
      <p:sp>
        <p:nvSpPr>
          <p:cNvPr id="46" name="TextBox 45">
            <a:extLst>
              <a:ext uri="{FF2B5EF4-FFF2-40B4-BE49-F238E27FC236}">
                <a16:creationId xmlns:a16="http://schemas.microsoft.com/office/drawing/2014/main" id="{A358C494-858C-F2E6-069E-88FD7971ECF2}"/>
              </a:ext>
            </a:extLst>
          </p:cNvPr>
          <p:cNvSpPr txBox="1"/>
          <p:nvPr/>
        </p:nvSpPr>
        <p:spPr>
          <a:xfrm>
            <a:off x="51301" y="4626984"/>
            <a:ext cx="2257349" cy="253916"/>
          </a:xfrm>
          <a:prstGeom prst="rect">
            <a:avLst/>
          </a:prstGeom>
          <a:noFill/>
        </p:spPr>
        <p:txBody>
          <a:bodyPr wrap="none" rtlCol="0">
            <a:spAutoFit/>
          </a:bodyPr>
          <a:lstStyle/>
          <a:p>
            <a:r>
              <a:rPr lang="en-US" sz="1050" dirty="0"/>
              <a:t>Collagen makes up 20% of bones</a:t>
            </a:r>
          </a:p>
        </p:txBody>
      </p:sp>
      <p:sp>
        <p:nvSpPr>
          <p:cNvPr id="47" name="TextBox 46">
            <a:extLst>
              <a:ext uri="{FF2B5EF4-FFF2-40B4-BE49-F238E27FC236}">
                <a16:creationId xmlns:a16="http://schemas.microsoft.com/office/drawing/2014/main" id="{EE7FED05-9597-A7B0-ED74-F8A2DBFBC014}"/>
              </a:ext>
            </a:extLst>
          </p:cNvPr>
          <p:cNvSpPr txBox="1"/>
          <p:nvPr/>
        </p:nvSpPr>
        <p:spPr>
          <a:xfrm>
            <a:off x="442104" y="5149294"/>
            <a:ext cx="1803699" cy="400110"/>
          </a:xfrm>
          <a:prstGeom prst="rect">
            <a:avLst/>
          </a:prstGeom>
          <a:noFill/>
        </p:spPr>
        <p:txBody>
          <a:bodyPr wrap="none" rtlCol="0">
            <a:spAutoFit/>
          </a:bodyPr>
          <a:lstStyle/>
          <a:p>
            <a:r>
              <a:rPr lang="en-US" sz="1000" dirty="0"/>
              <a:t>Collagen makes up 50% of </a:t>
            </a:r>
          </a:p>
          <a:p>
            <a:r>
              <a:rPr lang="en-US" sz="1000" dirty="0"/>
              <a:t>joint cartilage</a:t>
            </a:r>
          </a:p>
        </p:txBody>
      </p:sp>
      <p:sp>
        <p:nvSpPr>
          <p:cNvPr id="48" name="TextBox 47">
            <a:extLst>
              <a:ext uri="{FF2B5EF4-FFF2-40B4-BE49-F238E27FC236}">
                <a16:creationId xmlns:a16="http://schemas.microsoft.com/office/drawing/2014/main" id="{328DC361-79C2-FC84-A273-45FE0D400961}"/>
              </a:ext>
            </a:extLst>
          </p:cNvPr>
          <p:cNvSpPr txBox="1"/>
          <p:nvPr/>
        </p:nvSpPr>
        <p:spPr>
          <a:xfrm>
            <a:off x="484584" y="5777964"/>
            <a:ext cx="1718740" cy="400110"/>
          </a:xfrm>
          <a:prstGeom prst="rect">
            <a:avLst/>
          </a:prstGeom>
          <a:noFill/>
        </p:spPr>
        <p:txBody>
          <a:bodyPr wrap="none" rtlCol="0">
            <a:spAutoFit/>
          </a:bodyPr>
          <a:lstStyle/>
          <a:p>
            <a:r>
              <a:rPr lang="en-US" sz="1000" dirty="0"/>
              <a:t>Over 80% of a muscle has</a:t>
            </a:r>
          </a:p>
          <a:p>
            <a:r>
              <a:rPr lang="en-US" sz="1000" dirty="0"/>
              <a:t> collagen within</a:t>
            </a:r>
          </a:p>
        </p:txBody>
      </p:sp>
      <p:sp>
        <p:nvSpPr>
          <p:cNvPr id="49" name="TextBox 48">
            <a:extLst>
              <a:ext uri="{FF2B5EF4-FFF2-40B4-BE49-F238E27FC236}">
                <a16:creationId xmlns:a16="http://schemas.microsoft.com/office/drawing/2014/main" id="{D6818064-1153-C1BB-6004-F5AE080F39B2}"/>
              </a:ext>
            </a:extLst>
          </p:cNvPr>
          <p:cNvSpPr txBox="1"/>
          <p:nvPr/>
        </p:nvSpPr>
        <p:spPr>
          <a:xfrm>
            <a:off x="3477178" y="5912050"/>
            <a:ext cx="516488" cy="261610"/>
          </a:xfrm>
          <a:prstGeom prst="rect">
            <a:avLst/>
          </a:prstGeom>
          <a:noFill/>
        </p:spPr>
        <p:txBody>
          <a:bodyPr wrap="none" rtlCol="0">
            <a:spAutoFit/>
          </a:bodyPr>
          <a:lstStyle/>
          <a:p>
            <a:r>
              <a:rPr lang="en-US" sz="1100" b="1" dirty="0"/>
              <a:t>Nails</a:t>
            </a:r>
          </a:p>
        </p:txBody>
      </p:sp>
      <p:sp>
        <p:nvSpPr>
          <p:cNvPr id="50" name="TextBox 49">
            <a:extLst>
              <a:ext uri="{FF2B5EF4-FFF2-40B4-BE49-F238E27FC236}">
                <a16:creationId xmlns:a16="http://schemas.microsoft.com/office/drawing/2014/main" id="{CB5E6949-3D51-B31F-A9BF-713FCC961C15}"/>
              </a:ext>
            </a:extLst>
          </p:cNvPr>
          <p:cNvSpPr txBox="1"/>
          <p:nvPr/>
        </p:nvSpPr>
        <p:spPr>
          <a:xfrm>
            <a:off x="3474532" y="5415700"/>
            <a:ext cx="780983" cy="261610"/>
          </a:xfrm>
          <a:prstGeom prst="rect">
            <a:avLst/>
          </a:prstGeom>
          <a:noFill/>
        </p:spPr>
        <p:txBody>
          <a:bodyPr wrap="none" rtlCol="0">
            <a:spAutoFit/>
          </a:bodyPr>
          <a:lstStyle/>
          <a:p>
            <a:r>
              <a:rPr lang="en-US" sz="1100" b="1" dirty="0"/>
              <a:t>Cartilage</a:t>
            </a:r>
          </a:p>
        </p:txBody>
      </p:sp>
      <p:sp>
        <p:nvSpPr>
          <p:cNvPr id="51" name="TextBox 50">
            <a:extLst>
              <a:ext uri="{FF2B5EF4-FFF2-40B4-BE49-F238E27FC236}">
                <a16:creationId xmlns:a16="http://schemas.microsoft.com/office/drawing/2014/main" id="{3343489E-B059-523B-1766-F6B116B256AE}"/>
              </a:ext>
            </a:extLst>
          </p:cNvPr>
          <p:cNvSpPr txBox="1"/>
          <p:nvPr/>
        </p:nvSpPr>
        <p:spPr>
          <a:xfrm>
            <a:off x="3477338" y="4782993"/>
            <a:ext cx="758541" cy="261610"/>
          </a:xfrm>
          <a:prstGeom prst="rect">
            <a:avLst/>
          </a:prstGeom>
          <a:noFill/>
        </p:spPr>
        <p:txBody>
          <a:bodyPr wrap="none" rtlCol="0">
            <a:spAutoFit/>
          </a:bodyPr>
          <a:lstStyle/>
          <a:p>
            <a:r>
              <a:rPr lang="en-US" sz="1100" b="1" dirty="0"/>
              <a:t>Tendons</a:t>
            </a:r>
          </a:p>
        </p:txBody>
      </p:sp>
      <p:sp>
        <p:nvSpPr>
          <p:cNvPr id="52" name="TextBox 51">
            <a:extLst>
              <a:ext uri="{FF2B5EF4-FFF2-40B4-BE49-F238E27FC236}">
                <a16:creationId xmlns:a16="http://schemas.microsoft.com/office/drawing/2014/main" id="{1FE026B8-4BE0-9541-13BF-F6BC063D3E9A}"/>
              </a:ext>
            </a:extLst>
          </p:cNvPr>
          <p:cNvSpPr txBox="1"/>
          <p:nvPr/>
        </p:nvSpPr>
        <p:spPr>
          <a:xfrm>
            <a:off x="3454673" y="4277677"/>
            <a:ext cx="869149" cy="261610"/>
          </a:xfrm>
          <a:prstGeom prst="rect">
            <a:avLst/>
          </a:prstGeom>
          <a:noFill/>
        </p:spPr>
        <p:txBody>
          <a:bodyPr wrap="none" rtlCol="0">
            <a:spAutoFit/>
          </a:bodyPr>
          <a:lstStyle/>
          <a:p>
            <a:r>
              <a:rPr lang="en-US" sz="1100" b="1" dirty="0"/>
              <a:t>Capillaries</a:t>
            </a:r>
          </a:p>
        </p:txBody>
      </p:sp>
      <p:sp>
        <p:nvSpPr>
          <p:cNvPr id="53" name="TextBox 52">
            <a:extLst>
              <a:ext uri="{FF2B5EF4-FFF2-40B4-BE49-F238E27FC236}">
                <a16:creationId xmlns:a16="http://schemas.microsoft.com/office/drawing/2014/main" id="{8F0A4E72-1029-67A1-850B-D1972263E246}"/>
              </a:ext>
            </a:extLst>
          </p:cNvPr>
          <p:cNvSpPr txBox="1"/>
          <p:nvPr/>
        </p:nvSpPr>
        <p:spPr>
          <a:xfrm>
            <a:off x="3453283" y="3837470"/>
            <a:ext cx="699230" cy="261610"/>
          </a:xfrm>
          <a:prstGeom prst="rect">
            <a:avLst/>
          </a:prstGeom>
          <a:noFill/>
        </p:spPr>
        <p:txBody>
          <a:bodyPr wrap="none" rtlCol="0">
            <a:spAutoFit/>
          </a:bodyPr>
          <a:lstStyle/>
          <a:p>
            <a:r>
              <a:rPr lang="en-US" sz="1100" b="1" dirty="0"/>
              <a:t>Bladder</a:t>
            </a:r>
          </a:p>
        </p:txBody>
      </p:sp>
      <p:sp>
        <p:nvSpPr>
          <p:cNvPr id="54" name="TextBox 53">
            <a:extLst>
              <a:ext uri="{FF2B5EF4-FFF2-40B4-BE49-F238E27FC236}">
                <a16:creationId xmlns:a16="http://schemas.microsoft.com/office/drawing/2014/main" id="{1C0D1280-FCD5-C05B-5DD4-0B86556F1594}"/>
              </a:ext>
            </a:extLst>
          </p:cNvPr>
          <p:cNvSpPr txBox="1"/>
          <p:nvPr/>
        </p:nvSpPr>
        <p:spPr>
          <a:xfrm>
            <a:off x="3473150" y="3221019"/>
            <a:ext cx="833883" cy="261610"/>
          </a:xfrm>
          <a:prstGeom prst="rect">
            <a:avLst/>
          </a:prstGeom>
          <a:noFill/>
        </p:spPr>
        <p:txBody>
          <a:bodyPr wrap="none" rtlCol="0">
            <a:spAutoFit/>
          </a:bodyPr>
          <a:lstStyle/>
          <a:p>
            <a:r>
              <a:rPr lang="en-US" sz="1100" b="1" dirty="0"/>
              <a:t>Intestines</a:t>
            </a:r>
          </a:p>
        </p:txBody>
      </p:sp>
      <p:sp>
        <p:nvSpPr>
          <p:cNvPr id="55" name="TextBox 54">
            <a:extLst>
              <a:ext uri="{FF2B5EF4-FFF2-40B4-BE49-F238E27FC236}">
                <a16:creationId xmlns:a16="http://schemas.microsoft.com/office/drawing/2014/main" id="{EB354791-2C38-34F3-25B6-EDBBBA4295CF}"/>
              </a:ext>
            </a:extLst>
          </p:cNvPr>
          <p:cNvSpPr txBox="1"/>
          <p:nvPr/>
        </p:nvSpPr>
        <p:spPr>
          <a:xfrm>
            <a:off x="3464658" y="2743003"/>
            <a:ext cx="468398" cy="261610"/>
          </a:xfrm>
          <a:prstGeom prst="rect">
            <a:avLst/>
          </a:prstGeom>
          <a:noFill/>
        </p:spPr>
        <p:txBody>
          <a:bodyPr wrap="none" rtlCol="0">
            <a:spAutoFit/>
          </a:bodyPr>
          <a:lstStyle/>
          <a:p>
            <a:r>
              <a:rPr lang="en-US" sz="1100" b="1" dirty="0"/>
              <a:t>Skin</a:t>
            </a:r>
          </a:p>
        </p:txBody>
      </p:sp>
      <p:sp>
        <p:nvSpPr>
          <p:cNvPr id="56" name="TextBox 55">
            <a:extLst>
              <a:ext uri="{FF2B5EF4-FFF2-40B4-BE49-F238E27FC236}">
                <a16:creationId xmlns:a16="http://schemas.microsoft.com/office/drawing/2014/main" id="{87E5F6A7-14E3-D0A4-BC91-268C3A0014EE}"/>
              </a:ext>
            </a:extLst>
          </p:cNvPr>
          <p:cNvSpPr txBox="1"/>
          <p:nvPr/>
        </p:nvSpPr>
        <p:spPr>
          <a:xfrm>
            <a:off x="3452666" y="2102630"/>
            <a:ext cx="465192" cy="261610"/>
          </a:xfrm>
          <a:prstGeom prst="rect">
            <a:avLst/>
          </a:prstGeom>
          <a:noFill/>
        </p:spPr>
        <p:txBody>
          <a:bodyPr wrap="none" rtlCol="0">
            <a:spAutoFit/>
          </a:bodyPr>
          <a:lstStyle/>
          <a:p>
            <a:r>
              <a:rPr lang="en-US" sz="1100" b="1" dirty="0"/>
              <a:t>Hair</a:t>
            </a:r>
          </a:p>
        </p:txBody>
      </p:sp>
      <p:sp>
        <p:nvSpPr>
          <p:cNvPr id="57" name="TextBox 56">
            <a:extLst>
              <a:ext uri="{FF2B5EF4-FFF2-40B4-BE49-F238E27FC236}">
                <a16:creationId xmlns:a16="http://schemas.microsoft.com/office/drawing/2014/main" id="{BB0C25D5-63C1-1A09-153A-66517BBE18FF}"/>
              </a:ext>
            </a:extLst>
          </p:cNvPr>
          <p:cNvSpPr txBox="1"/>
          <p:nvPr/>
        </p:nvSpPr>
        <p:spPr>
          <a:xfrm>
            <a:off x="3452666" y="2333152"/>
            <a:ext cx="1609736" cy="246221"/>
          </a:xfrm>
          <a:prstGeom prst="rect">
            <a:avLst/>
          </a:prstGeom>
          <a:noFill/>
        </p:spPr>
        <p:txBody>
          <a:bodyPr wrap="none" rtlCol="0">
            <a:spAutoFit/>
          </a:bodyPr>
          <a:lstStyle/>
          <a:p>
            <a:r>
              <a:rPr lang="en-US" sz="1000" dirty="0"/>
              <a:t>Main component of hair</a:t>
            </a:r>
          </a:p>
        </p:txBody>
      </p:sp>
      <p:sp>
        <p:nvSpPr>
          <p:cNvPr id="58" name="TextBox 57">
            <a:extLst>
              <a:ext uri="{FF2B5EF4-FFF2-40B4-BE49-F238E27FC236}">
                <a16:creationId xmlns:a16="http://schemas.microsoft.com/office/drawing/2014/main" id="{52477559-8AF4-3CF7-5DF5-73DE2A8088E9}"/>
              </a:ext>
            </a:extLst>
          </p:cNvPr>
          <p:cNvSpPr txBox="1"/>
          <p:nvPr/>
        </p:nvSpPr>
        <p:spPr>
          <a:xfrm>
            <a:off x="3443759" y="2959587"/>
            <a:ext cx="1930337" cy="246221"/>
          </a:xfrm>
          <a:prstGeom prst="rect">
            <a:avLst/>
          </a:prstGeom>
          <a:noFill/>
        </p:spPr>
        <p:txBody>
          <a:bodyPr wrap="none" rtlCol="0">
            <a:spAutoFit/>
          </a:bodyPr>
          <a:lstStyle/>
          <a:p>
            <a:r>
              <a:rPr lang="en-US" sz="1000" dirty="0"/>
              <a:t>90% of the dermis is collagen</a:t>
            </a:r>
          </a:p>
        </p:txBody>
      </p:sp>
      <p:sp>
        <p:nvSpPr>
          <p:cNvPr id="59" name="TextBox 58">
            <a:extLst>
              <a:ext uri="{FF2B5EF4-FFF2-40B4-BE49-F238E27FC236}">
                <a16:creationId xmlns:a16="http://schemas.microsoft.com/office/drawing/2014/main" id="{0C0D0381-7E1A-C43E-3190-A702F4740735}"/>
              </a:ext>
            </a:extLst>
          </p:cNvPr>
          <p:cNvSpPr txBox="1"/>
          <p:nvPr/>
        </p:nvSpPr>
        <p:spPr>
          <a:xfrm>
            <a:off x="3452666" y="3432226"/>
            <a:ext cx="2165978" cy="400110"/>
          </a:xfrm>
          <a:prstGeom prst="rect">
            <a:avLst/>
          </a:prstGeom>
          <a:noFill/>
        </p:spPr>
        <p:txBody>
          <a:bodyPr wrap="none" rtlCol="0">
            <a:spAutoFit/>
          </a:bodyPr>
          <a:lstStyle/>
          <a:p>
            <a:r>
              <a:rPr lang="en-US" sz="1000" dirty="0"/>
              <a:t>Allows for intestinal elasticity</a:t>
            </a:r>
          </a:p>
          <a:p>
            <a:r>
              <a:rPr lang="en-US" sz="1000" dirty="0"/>
              <a:t>Main component of major organs</a:t>
            </a:r>
          </a:p>
        </p:txBody>
      </p:sp>
      <p:sp>
        <p:nvSpPr>
          <p:cNvPr id="60" name="TextBox 59">
            <a:extLst>
              <a:ext uri="{FF2B5EF4-FFF2-40B4-BE49-F238E27FC236}">
                <a16:creationId xmlns:a16="http://schemas.microsoft.com/office/drawing/2014/main" id="{D58535E1-6B81-1AE7-17DE-A69B48C7CA4A}"/>
              </a:ext>
            </a:extLst>
          </p:cNvPr>
          <p:cNvSpPr txBox="1"/>
          <p:nvPr/>
        </p:nvSpPr>
        <p:spPr>
          <a:xfrm>
            <a:off x="3473150" y="4050402"/>
            <a:ext cx="2071401" cy="246221"/>
          </a:xfrm>
          <a:prstGeom prst="rect">
            <a:avLst/>
          </a:prstGeom>
          <a:noFill/>
        </p:spPr>
        <p:txBody>
          <a:bodyPr wrap="none" rtlCol="0">
            <a:spAutoFit/>
          </a:bodyPr>
          <a:lstStyle/>
          <a:p>
            <a:r>
              <a:rPr lang="en-US" sz="1000" dirty="0"/>
              <a:t>80% of the sphincter is collagen</a:t>
            </a:r>
          </a:p>
        </p:txBody>
      </p:sp>
      <p:sp>
        <p:nvSpPr>
          <p:cNvPr id="61" name="TextBox 60">
            <a:extLst>
              <a:ext uri="{FF2B5EF4-FFF2-40B4-BE49-F238E27FC236}">
                <a16:creationId xmlns:a16="http://schemas.microsoft.com/office/drawing/2014/main" id="{1EDF94FA-2661-4A5D-9910-52888BFC3713}"/>
              </a:ext>
            </a:extLst>
          </p:cNvPr>
          <p:cNvSpPr txBox="1"/>
          <p:nvPr/>
        </p:nvSpPr>
        <p:spPr>
          <a:xfrm>
            <a:off x="3488138" y="4554228"/>
            <a:ext cx="1877437" cy="246221"/>
          </a:xfrm>
          <a:prstGeom prst="rect">
            <a:avLst/>
          </a:prstGeom>
          <a:noFill/>
        </p:spPr>
        <p:txBody>
          <a:bodyPr wrap="none" rtlCol="0">
            <a:spAutoFit/>
          </a:bodyPr>
          <a:lstStyle/>
          <a:p>
            <a:r>
              <a:rPr lang="en-US" sz="1000" dirty="0"/>
              <a:t>90% of capillaries is collagen</a:t>
            </a:r>
          </a:p>
        </p:txBody>
      </p:sp>
      <p:sp>
        <p:nvSpPr>
          <p:cNvPr id="62" name="TextBox 61">
            <a:extLst>
              <a:ext uri="{FF2B5EF4-FFF2-40B4-BE49-F238E27FC236}">
                <a16:creationId xmlns:a16="http://schemas.microsoft.com/office/drawing/2014/main" id="{3231B97F-050B-DD0A-6E03-FBE57E7A88C0}"/>
              </a:ext>
            </a:extLst>
          </p:cNvPr>
          <p:cNvSpPr txBox="1"/>
          <p:nvPr/>
        </p:nvSpPr>
        <p:spPr>
          <a:xfrm>
            <a:off x="3460476" y="5026583"/>
            <a:ext cx="2491388" cy="400110"/>
          </a:xfrm>
          <a:prstGeom prst="rect">
            <a:avLst/>
          </a:prstGeom>
          <a:noFill/>
        </p:spPr>
        <p:txBody>
          <a:bodyPr wrap="none" rtlCol="0">
            <a:spAutoFit/>
          </a:bodyPr>
          <a:lstStyle/>
          <a:p>
            <a:r>
              <a:rPr lang="en-US" sz="1000" dirty="0"/>
              <a:t>80% of collagen in the body is the </a:t>
            </a:r>
          </a:p>
          <a:p>
            <a:r>
              <a:rPr lang="en-US" sz="1000" dirty="0"/>
              <a:t>main structural component of tendons </a:t>
            </a:r>
          </a:p>
        </p:txBody>
      </p:sp>
      <p:sp>
        <p:nvSpPr>
          <p:cNvPr id="63" name="TextBox 62">
            <a:extLst>
              <a:ext uri="{FF2B5EF4-FFF2-40B4-BE49-F238E27FC236}">
                <a16:creationId xmlns:a16="http://schemas.microsoft.com/office/drawing/2014/main" id="{14CCF6B0-9E9C-C932-AD03-44836D10334C}"/>
              </a:ext>
            </a:extLst>
          </p:cNvPr>
          <p:cNvSpPr txBox="1"/>
          <p:nvPr/>
        </p:nvSpPr>
        <p:spPr>
          <a:xfrm>
            <a:off x="3492539" y="5645296"/>
            <a:ext cx="1802096" cy="246221"/>
          </a:xfrm>
          <a:prstGeom prst="rect">
            <a:avLst/>
          </a:prstGeom>
          <a:noFill/>
        </p:spPr>
        <p:txBody>
          <a:bodyPr wrap="none" rtlCol="0">
            <a:spAutoFit/>
          </a:bodyPr>
          <a:lstStyle/>
          <a:p>
            <a:r>
              <a:rPr lang="en-US" sz="1000" dirty="0"/>
              <a:t>50% of cartilage is collagen</a:t>
            </a:r>
          </a:p>
        </p:txBody>
      </p:sp>
      <p:sp>
        <p:nvSpPr>
          <p:cNvPr id="64" name="TextBox 63">
            <a:extLst>
              <a:ext uri="{FF2B5EF4-FFF2-40B4-BE49-F238E27FC236}">
                <a16:creationId xmlns:a16="http://schemas.microsoft.com/office/drawing/2014/main" id="{3AF98CE6-D5EE-4377-8E1B-A91AAA8D832C}"/>
              </a:ext>
            </a:extLst>
          </p:cNvPr>
          <p:cNvSpPr txBox="1"/>
          <p:nvPr/>
        </p:nvSpPr>
        <p:spPr>
          <a:xfrm>
            <a:off x="3486768" y="6122364"/>
            <a:ext cx="2408032" cy="246221"/>
          </a:xfrm>
          <a:prstGeom prst="rect">
            <a:avLst/>
          </a:prstGeom>
          <a:noFill/>
        </p:spPr>
        <p:txBody>
          <a:bodyPr wrap="none" rtlCol="0">
            <a:spAutoFit/>
          </a:bodyPr>
          <a:lstStyle/>
          <a:p>
            <a:r>
              <a:rPr lang="en-US" sz="1000" dirty="0"/>
              <a:t>Main component of nails (finger, feet)</a:t>
            </a:r>
          </a:p>
        </p:txBody>
      </p:sp>
    </p:spTree>
    <p:extLst>
      <p:ext uri="{BB962C8B-B14F-4D97-AF65-F5344CB8AC3E}">
        <p14:creationId xmlns:p14="http://schemas.microsoft.com/office/powerpoint/2010/main" val="40797200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직사각형 19"/>
          <p:cNvSpPr/>
          <p:nvPr/>
        </p:nvSpPr>
        <p:spPr>
          <a:xfrm>
            <a:off x="6502400" y="4107982"/>
            <a:ext cx="5234473" cy="2144342"/>
          </a:xfrm>
          <a:prstGeom prst="rect">
            <a:avLst/>
          </a:prstGeom>
          <a:noFill/>
          <a:ln>
            <a:solidFill>
              <a:srgbClr val="C3CAD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맑은 고딕" panose="020B0503020000020004" pitchFamily="50" charset="-127"/>
              <a:ea typeface="맑은 고딕" panose="020B0503020000020004" pitchFamily="50" charset="-127"/>
            </a:endParaRPr>
          </a:p>
        </p:txBody>
      </p:sp>
      <p:sp>
        <p:nvSpPr>
          <p:cNvPr id="3" name="TextBox 2"/>
          <p:cNvSpPr txBox="1"/>
          <p:nvPr/>
        </p:nvSpPr>
        <p:spPr>
          <a:xfrm>
            <a:off x="355800" y="1497420"/>
            <a:ext cx="6705443" cy="553998"/>
          </a:xfrm>
          <a:prstGeom prst="rect">
            <a:avLst/>
          </a:prstGeom>
          <a:noFill/>
        </p:spPr>
        <p:txBody>
          <a:bodyPr wrap="square" rtlCol="0">
            <a:spAutoFit/>
          </a:bodyPr>
          <a:lstStyle/>
          <a:p>
            <a:r>
              <a:rPr lang="en-US" altLang="ko-KR" sz="3000" spc="-150" dirty="0">
                <a:latin typeface="맑은 고딕" panose="020B0503020000020004" pitchFamily="50" charset="-127"/>
                <a:ea typeface="맑은 고딕" panose="020B0503020000020004" pitchFamily="50" charset="-127"/>
              </a:rPr>
              <a:t>Collagen Production Declines with Age</a:t>
            </a:r>
          </a:p>
        </p:txBody>
      </p:sp>
      <p:sp>
        <p:nvSpPr>
          <p:cNvPr id="4" name="TextBox 3"/>
          <p:cNvSpPr txBox="1"/>
          <p:nvPr/>
        </p:nvSpPr>
        <p:spPr>
          <a:xfrm>
            <a:off x="365738" y="1926303"/>
            <a:ext cx="11207818" cy="1222707"/>
          </a:xfrm>
          <a:prstGeom prst="rect">
            <a:avLst/>
          </a:prstGeom>
          <a:noFill/>
          <a:ln>
            <a:noFill/>
          </a:ln>
        </p:spPr>
        <p:txBody>
          <a:bodyPr wrap="square" rtlCol="0">
            <a:spAutoFit/>
          </a:bodyPr>
          <a:lstStyle/>
          <a:p>
            <a:pPr>
              <a:lnSpc>
                <a:spcPct val="150000"/>
              </a:lnSpc>
            </a:pPr>
            <a:endParaRPr lang="en-US" altLang="ko-KR" sz="1300" dirty="0">
              <a:latin typeface="맑은 고딕" panose="020B0503020000020004" pitchFamily="50" charset="-127"/>
              <a:ea typeface="맑은 고딕" panose="020B0503020000020004" pitchFamily="50" charset="-127"/>
            </a:endParaRPr>
          </a:p>
          <a:p>
            <a:pPr>
              <a:lnSpc>
                <a:spcPct val="150000"/>
              </a:lnSpc>
            </a:pPr>
            <a:r>
              <a:rPr lang="en-US" altLang="ko-KR" sz="1300" dirty="0">
                <a:latin typeface="맑은 고딕" panose="020B0503020000020004" pitchFamily="50" charset="-127"/>
                <a:ea typeface="맑은 고딕" panose="020B0503020000020004" pitchFamily="50" charset="-127"/>
              </a:rPr>
              <a:t>“The amount of collagen within the body decreases by more than 1% per year in adults. Collagen supplements are necessary to slow skin aging.”</a:t>
            </a:r>
          </a:p>
          <a:p>
            <a:pPr>
              <a:lnSpc>
                <a:spcPct val="150000"/>
              </a:lnSpc>
            </a:pPr>
            <a:endParaRPr lang="en-US" altLang="ko-KR" sz="800" dirty="0">
              <a:latin typeface="맑은 고딕" panose="020B0503020000020004" pitchFamily="50" charset="-127"/>
              <a:ea typeface="맑은 고딕" panose="020B0503020000020004" pitchFamily="50" charset="-127"/>
            </a:endParaRPr>
          </a:p>
          <a:p>
            <a:pPr>
              <a:lnSpc>
                <a:spcPct val="150000"/>
              </a:lnSpc>
            </a:pPr>
            <a:endParaRPr lang="en-US" altLang="ko-KR" sz="800" dirty="0">
              <a:latin typeface="맑은 고딕" panose="020B0503020000020004" pitchFamily="50" charset="-127"/>
              <a:ea typeface="맑은 고딕" panose="020B0503020000020004" pitchFamily="50" charset="-127"/>
            </a:endParaRPr>
          </a:p>
          <a:p>
            <a:pPr algn="r">
              <a:lnSpc>
                <a:spcPct val="150000"/>
              </a:lnSpc>
            </a:pPr>
            <a:r>
              <a:rPr lang="en-US" altLang="ko-KR" sz="800" dirty="0">
                <a:latin typeface="맑은 고딕" panose="020B0503020000020004" pitchFamily="50" charset="-127"/>
                <a:ea typeface="맑은 고딕" panose="020B0503020000020004" pitchFamily="50" charset="-127"/>
              </a:rPr>
              <a:t>(Source: Korean Journal of Dermatological Surgery, Volume 7, Number 2) </a:t>
            </a:r>
            <a:endParaRPr lang="ko-KR" altLang="en-US" sz="800" dirty="0">
              <a:latin typeface="맑은 고딕" panose="020B0503020000020004" pitchFamily="50" charset="-127"/>
              <a:ea typeface="맑은 고딕" panose="020B0503020000020004" pitchFamily="50" charset="-127"/>
            </a:endParaRPr>
          </a:p>
        </p:txBody>
      </p:sp>
      <p:pic>
        <p:nvPicPr>
          <p:cNvPr id="5" name="그림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2387" y="3864568"/>
            <a:ext cx="4793383" cy="2993432"/>
          </a:xfrm>
          <a:prstGeom prst="rect">
            <a:avLst/>
          </a:prstGeom>
        </p:spPr>
      </p:pic>
      <p:sp>
        <p:nvSpPr>
          <p:cNvPr id="6" name="TextBox 5"/>
          <p:cNvSpPr txBox="1"/>
          <p:nvPr/>
        </p:nvSpPr>
        <p:spPr>
          <a:xfrm>
            <a:off x="6551428" y="4462014"/>
            <a:ext cx="5146930" cy="1164614"/>
          </a:xfrm>
          <a:prstGeom prst="rect">
            <a:avLst/>
          </a:prstGeom>
          <a:noFill/>
          <a:ln>
            <a:noFill/>
          </a:ln>
        </p:spPr>
        <p:txBody>
          <a:bodyPr wrap="square" rtlCol="0">
            <a:spAutoFit/>
          </a:bodyPr>
          <a:lstStyle/>
          <a:p>
            <a:pPr marL="171450" indent="-171450">
              <a:lnSpc>
                <a:spcPct val="150000"/>
              </a:lnSpc>
              <a:buFont typeface="Arial" panose="020B0604020202020204" pitchFamily="34" charset="0"/>
              <a:buChar char="•"/>
            </a:pPr>
            <a:r>
              <a:rPr lang="en-US" altLang="ko-KR" sz="1200" dirty="0">
                <a:latin typeface="맑은 고딕" panose="020B0503020000020004" pitchFamily="50" charset="-127"/>
                <a:ea typeface="맑은 고딕" panose="020B0503020000020004" pitchFamily="50" charset="-127"/>
              </a:rPr>
              <a:t>The human body synthesizes 1% less collagen every year starting at age 20. By age 40, 30 % less collagen and after 40s, over 30%. This causes a rapid decline in skin elasticity.</a:t>
            </a:r>
          </a:p>
          <a:p>
            <a:pPr marL="171450" indent="-171450">
              <a:lnSpc>
                <a:spcPct val="150000"/>
              </a:lnSpc>
              <a:buFont typeface="Arial" panose="020B0604020202020204" pitchFamily="34" charset="0"/>
              <a:buChar char="•"/>
            </a:pPr>
            <a:r>
              <a:rPr lang="en-US" altLang="ko-KR" sz="1200" dirty="0">
                <a:latin typeface="맑은 고딕" panose="020B0503020000020004" pitchFamily="50" charset="-127"/>
                <a:ea typeface="맑은 고딕" panose="020B0503020000020004" pitchFamily="50" charset="-127"/>
              </a:rPr>
              <a:t>Pollution, UV, stress, fatigue, lack of sleep all exacerbate this decline.</a:t>
            </a:r>
            <a:endParaRPr lang="ko-KR" altLang="en-US" sz="1200" dirty="0">
              <a:latin typeface="맑은 고딕" panose="020B0503020000020004" pitchFamily="50" charset="-127"/>
              <a:ea typeface="맑은 고딕" panose="020B0503020000020004" pitchFamily="50" charset="-127"/>
            </a:endParaRPr>
          </a:p>
        </p:txBody>
      </p:sp>
      <p:cxnSp>
        <p:nvCxnSpPr>
          <p:cNvPr id="12" name="직선 연결선 11"/>
          <p:cNvCxnSpPr/>
          <p:nvPr/>
        </p:nvCxnSpPr>
        <p:spPr>
          <a:xfrm>
            <a:off x="446207" y="3081343"/>
            <a:ext cx="11027004" cy="28164"/>
          </a:xfrm>
          <a:prstGeom prst="line">
            <a:avLst/>
          </a:prstGeom>
          <a:ln w="19050">
            <a:solidFill>
              <a:schemeClr val="accent3">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15" name="직사각형 14"/>
          <p:cNvSpPr/>
          <p:nvPr/>
        </p:nvSpPr>
        <p:spPr>
          <a:xfrm>
            <a:off x="545644" y="3358977"/>
            <a:ext cx="2028879" cy="311040"/>
          </a:xfrm>
          <a:prstGeom prst="rect">
            <a:avLst/>
          </a:prstGeom>
          <a:solidFill>
            <a:srgbClr val="C3CA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200" dirty="0">
                <a:solidFill>
                  <a:srgbClr val="4F2F79"/>
                </a:solidFill>
                <a:latin typeface="맑은 고딕" panose="020B0503020000020004" pitchFamily="50" charset="-127"/>
                <a:ea typeface="맑은 고딕" panose="020B0503020000020004" pitchFamily="50" charset="-127"/>
              </a:rPr>
              <a:t>Collagen</a:t>
            </a:r>
            <a:r>
              <a:rPr lang="ko-KR" altLang="en-US" sz="1200" dirty="0">
                <a:solidFill>
                  <a:srgbClr val="4F2F79"/>
                </a:solidFill>
                <a:latin typeface="맑은 고딕" panose="020B0503020000020004" pitchFamily="50" charset="-127"/>
                <a:ea typeface="맑은 고딕" panose="020B0503020000020004" pitchFamily="50" charset="-127"/>
              </a:rPr>
              <a:t> </a:t>
            </a:r>
            <a:r>
              <a:rPr lang="en-US" altLang="ko-KR" sz="1200" dirty="0">
                <a:solidFill>
                  <a:srgbClr val="4F2F79"/>
                </a:solidFill>
                <a:latin typeface="맑은 고딕" panose="020B0503020000020004" pitchFamily="50" charset="-127"/>
                <a:ea typeface="맑은 고딕" panose="020B0503020000020004" pitchFamily="50" charset="-127"/>
              </a:rPr>
              <a:t>Amount vs.</a:t>
            </a:r>
            <a:r>
              <a:rPr lang="ko-KR" altLang="en-US" sz="1200" dirty="0">
                <a:solidFill>
                  <a:srgbClr val="4F2F79"/>
                </a:solidFill>
                <a:latin typeface="맑은 고딕" panose="020B0503020000020004" pitchFamily="50" charset="-127"/>
                <a:ea typeface="맑은 고딕" panose="020B0503020000020004" pitchFamily="50" charset="-127"/>
              </a:rPr>
              <a:t> </a:t>
            </a:r>
            <a:r>
              <a:rPr lang="en-US" altLang="ko-KR" sz="1200" dirty="0">
                <a:solidFill>
                  <a:srgbClr val="4F2F79"/>
                </a:solidFill>
                <a:latin typeface="맑은 고딕" panose="020B0503020000020004" pitchFamily="50" charset="-127"/>
                <a:ea typeface="맑은 고딕" panose="020B0503020000020004" pitchFamily="50" charset="-127"/>
              </a:rPr>
              <a:t>Age</a:t>
            </a:r>
            <a:r>
              <a:rPr lang="ko-KR" altLang="en-US" sz="1200" dirty="0">
                <a:solidFill>
                  <a:srgbClr val="4F2F79"/>
                </a:solidFill>
                <a:latin typeface="맑은 고딕" panose="020B0503020000020004" pitchFamily="50" charset="-127"/>
                <a:ea typeface="맑은 고딕" panose="020B0503020000020004" pitchFamily="50" charset="-127"/>
              </a:rPr>
              <a:t> </a:t>
            </a:r>
          </a:p>
        </p:txBody>
      </p:sp>
      <p:sp>
        <p:nvSpPr>
          <p:cNvPr id="11" name="TextBox 10"/>
          <p:cNvSpPr txBox="1"/>
          <p:nvPr/>
        </p:nvSpPr>
        <p:spPr>
          <a:xfrm>
            <a:off x="3187163" y="3253080"/>
            <a:ext cx="4897214" cy="697050"/>
          </a:xfrm>
          <a:prstGeom prst="rect">
            <a:avLst/>
          </a:prstGeom>
          <a:noFill/>
          <a:ln>
            <a:noFill/>
          </a:ln>
        </p:spPr>
        <p:txBody>
          <a:bodyPr wrap="square" rtlCol="0">
            <a:spAutoFit/>
          </a:bodyPr>
          <a:lstStyle/>
          <a:p>
            <a:pPr>
              <a:lnSpc>
                <a:spcPct val="150000"/>
              </a:lnSpc>
            </a:pPr>
            <a:r>
              <a:rPr lang="en-US" altLang="ko-KR" sz="1400" dirty="0">
                <a:latin typeface="맑은 고딕" panose="020B0503020000020004" pitchFamily="50" charset="-127"/>
                <a:ea typeface="맑은 고딕" panose="020B0503020000020004" pitchFamily="50" charset="-127"/>
              </a:rPr>
              <a:t>Decreased skin elasticity is caused by collagen loss</a:t>
            </a:r>
          </a:p>
          <a:p>
            <a:pPr>
              <a:lnSpc>
                <a:spcPct val="150000"/>
              </a:lnSpc>
            </a:pPr>
            <a:r>
              <a:rPr lang="en-US" altLang="ko-KR" sz="1400" dirty="0">
                <a:latin typeface="맑은 고딕" panose="020B0503020000020004" pitchFamily="50" charset="-127"/>
                <a:ea typeface="맑은 고딕" panose="020B0503020000020004" pitchFamily="50" charset="-127"/>
              </a:rPr>
              <a:t>Collagen is worn down and lost daily</a:t>
            </a:r>
            <a:endParaRPr lang="ko-KR" altLang="en-US" sz="1400" dirty="0">
              <a:latin typeface="맑은 고딕" panose="020B0503020000020004" pitchFamily="50" charset="-127"/>
              <a:ea typeface="맑은 고딕" panose="020B0503020000020004" pitchFamily="50" charset="-127"/>
            </a:endParaRPr>
          </a:p>
        </p:txBody>
      </p:sp>
      <p:sp>
        <p:nvSpPr>
          <p:cNvPr id="16" name="TextBox 15"/>
          <p:cNvSpPr txBox="1"/>
          <p:nvPr/>
        </p:nvSpPr>
        <p:spPr>
          <a:xfrm>
            <a:off x="4159820" y="320382"/>
            <a:ext cx="4518187" cy="338554"/>
          </a:xfrm>
          <a:prstGeom prst="rect">
            <a:avLst/>
          </a:prstGeom>
          <a:noFill/>
        </p:spPr>
        <p:txBody>
          <a:bodyPr wrap="square" rtlCol="0">
            <a:spAutoFit/>
          </a:bodyPr>
          <a:lstStyle/>
          <a:p>
            <a:r>
              <a:rPr lang="en-US" altLang="ko-KR" sz="1600" dirty="0">
                <a:latin typeface="맑은 고딕" panose="020B0503020000020004" pitchFamily="50" charset="-127"/>
                <a:ea typeface="맑은 고딕" panose="020B0503020000020004" pitchFamily="50" charset="-127"/>
              </a:rPr>
              <a:t>5) Collagen Loss</a:t>
            </a:r>
            <a:endParaRPr lang="ko-KR" altLang="en-US" sz="1600" dirty="0">
              <a:latin typeface="맑은 고딕" panose="020B0503020000020004" pitchFamily="50" charset="-127"/>
              <a:ea typeface="맑은 고딕" panose="020B0503020000020004" pitchFamily="50" charset="-127"/>
            </a:endParaRPr>
          </a:p>
        </p:txBody>
      </p:sp>
      <p:pic>
        <p:nvPicPr>
          <p:cNvPr id="13" name="그림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50820" y="3279905"/>
            <a:ext cx="274701" cy="389022"/>
          </a:xfrm>
          <a:prstGeom prst="rect">
            <a:avLst/>
          </a:prstGeom>
        </p:spPr>
      </p:pic>
      <p:pic>
        <p:nvPicPr>
          <p:cNvPr id="18" name="그림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51280" y="3601605"/>
            <a:ext cx="281171" cy="398184"/>
          </a:xfrm>
          <a:prstGeom prst="rect">
            <a:avLst/>
          </a:prstGeom>
        </p:spPr>
      </p:pic>
      <p:sp>
        <p:nvSpPr>
          <p:cNvPr id="21" name="TextBox 20"/>
          <p:cNvSpPr txBox="1"/>
          <p:nvPr/>
        </p:nvSpPr>
        <p:spPr>
          <a:xfrm>
            <a:off x="355800" y="1046230"/>
            <a:ext cx="11207818" cy="454292"/>
          </a:xfrm>
          <a:prstGeom prst="rect">
            <a:avLst/>
          </a:prstGeom>
          <a:noFill/>
          <a:ln>
            <a:noFill/>
          </a:ln>
        </p:spPr>
        <p:txBody>
          <a:bodyPr wrap="square" rtlCol="0">
            <a:spAutoFit/>
          </a:bodyPr>
          <a:lstStyle/>
          <a:p>
            <a:pPr>
              <a:lnSpc>
                <a:spcPct val="150000"/>
              </a:lnSpc>
            </a:pPr>
            <a:r>
              <a:rPr lang="en-US" altLang="ko-KR" spc="-150" dirty="0">
                <a:solidFill>
                  <a:srgbClr val="4F2F79"/>
                </a:solidFill>
                <a:latin typeface="맑은 고딕" panose="020B0503020000020004" pitchFamily="50" charset="-127"/>
                <a:ea typeface="맑은 고딕" panose="020B0503020000020004" pitchFamily="50" charset="-127"/>
              </a:rPr>
              <a:t>What causes collagen loss?</a:t>
            </a:r>
            <a:endParaRPr lang="ko-KR" altLang="en-US" spc="-150" dirty="0">
              <a:solidFill>
                <a:srgbClr val="4F2F79"/>
              </a:solidFill>
              <a:latin typeface="맑은 고딕" panose="020B0503020000020004" pitchFamily="50" charset="-127"/>
              <a:ea typeface="맑은 고딕" panose="020B0503020000020004" pitchFamily="50" charset="-127"/>
            </a:endParaRPr>
          </a:p>
        </p:txBody>
      </p:sp>
      <p:sp>
        <p:nvSpPr>
          <p:cNvPr id="2" name="TextBox 1">
            <a:extLst>
              <a:ext uri="{FF2B5EF4-FFF2-40B4-BE49-F238E27FC236}">
                <a16:creationId xmlns:a16="http://schemas.microsoft.com/office/drawing/2014/main" id="{C87FD3C0-668F-AC38-7FF8-051D9D606537}"/>
              </a:ext>
            </a:extLst>
          </p:cNvPr>
          <p:cNvSpPr txBox="1"/>
          <p:nvPr/>
        </p:nvSpPr>
        <p:spPr>
          <a:xfrm>
            <a:off x="1808879" y="320382"/>
            <a:ext cx="2388180" cy="338554"/>
          </a:xfrm>
          <a:prstGeom prst="rect">
            <a:avLst/>
          </a:prstGeom>
          <a:noFill/>
        </p:spPr>
        <p:txBody>
          <a:bodyPr wrap="square" rtlCol="0">
            <a:spAutoFit/>
          </a:bodyPr>
          <a:lstStyle/>
          <a:p>
            <a:r>
              <a:rPr lang="en-US" altLang="ko-KR" sz="1600" b="1" dirty="0">
                <a:latin typeface="맑은 고딕" panose="020B0503020000020004" pitchFamily="50" charset="-127"/>
                <a:ea typeface="맑은 고딕" panose="020B0503020000020004" pitchFamily="50" charset="-127"/>
              </a:rPr>
              <a:t>2.</a:t>
            </a:r>
            <a:r>
              <a:rPr lang="ko-KR" altLang="en-US" sz="1600" b="1" dirty="0">
                <a:latin typeface="맑은 고딕" panose="020B0503020000020004" pitchFamily="50" charset="-127"/>
                <a:ea typeface="맑은 고딕" panose="020B0503020000020004" pitchFamily="50" charset="-127"/>
              </a:rPr>
              <a:t> </a:t>
            </a:r>
            <a:r>
              <a:rPr lang="en-US" altLang="ko-KR" sz="1600" b="1" dirty="0">
                <a:latin typeface="맑은 고딕" panose="020B0503020000020004" pitchFamily="50" charset="-127"/>
                <a:ea typeface="맑은 고딕" panose="020B0503020000020004" pitchFamily="50" charset="-127"/>
              </a:rPr>
              <a:t>Healthy Skin</a:t>
            </a:r>
            <a:r>
              <a:rPr lang="ko-KR" altLang="en-US" sz="1600" b="1" dirty="0">
                <a:latin typeface="맑은 고딕" panose="020B0503020000020004" pitchFamily="50" charset="-127"/>
                <a:ea typeface="맑은 고딕" panose="020B0503020000020004" pitchFamily="50" charset="-127"/>
              </a:rPr>
              <a:t> </a:t>
            </a:r>
          </a:p>
        </p:txBody>
      </p:sp>
      <p:sp>
        <p:nvSpPr>
          <p:cNvPr id="7" name="Rectangle 6">
            <a:extLst>
              <a:ext uri="{FF2B5EF4-FFF2-40B4-BE49-F238E27FC236}">
                <a16:creationId xmlns:a16="http://schemas.microsoft.com/office/drawing/2014/main" id="{15263CDB-6CC0-E768-8039-A03DBD6F716D}"/>
              </a:ext>
            </a:extLst>
          </p:cNvPr>
          <p:cNvSpPr/>
          <p:nvPr/>
        </p:nvSpPr>
        <p:spPr>
          <a:xfrm>
            <a:off x="584398" y="3869446"/>
            <a:ext cx="486587" cy="815050"/>
          </a:xfrm>
          <a:prstGeom prst="rect">
            <a:avLst/>
          </a:prstGeom>
          <a:solidFill>
            <a:srgbClr val="EFE9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EC586C13-A03A-95DA-60C0-3350F6A8FDFC}"/>
              </a:ext>
            </a:extLst>
          </p:cNvPr>
          <p:cNvSpPr/>
          <p:nvPr/>
        </p:nvSpPr>
        <p:spPr>
          <a:xfrm>
            <a:off x="5048099" y="6264317"/>
            <a:ext cx="716597" cy="196118"/>
          </a:xfrm>
          <a:prstGeom prst="rect">
            <a:avLst/>
          </a:prstGeom>
          <a:solidFill>
            <a:srgbClr val="F5F2F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900" dirty="0">
                <a:solidFill>
                  <a:schemeClr val="bg1">
                    <a:lumMod val="65000"/>
                  </a:schemeClr>
                </a:solidFill>
              </a:rPr>
              <a:t>Age</a:t>
            </a:r>
          </a:p>
        </p:txBody>
      </p:sp>
    </p:spTree>
    <p:extLst>
      <p:ext uri="{BB962C8B-B14F-4D97-AF65-F5344CB8AC3E}">
        <p14:creationId xmlns:p14="http://schemas.microsoft.com/office/powerpoint/2010/main" val="23675229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55800" y="1552839"/>
            <a:ext cx="6705443" cy="553998"/>
          </a:xfrm>
          <a:prstGeom prst="rect">
            <a:avLst/>
          </a:prstGeom>
          <a:noFill/>
        </p:spPr>
        <p:txBody>
          <a:bodyPr wrap="square" rtlCol="0">
            <a:spAutoFit/>
          </a:bodyPr>
          <a:lstStyle/>
          <a:p>
            <a:r>
              <a:rPr lang="en-US" altLang="ko-KR" sz="2900" spc="-150" dirty="0">
                <a:latin typeface="맑은 고딕" panose="020B0503020000020004" pitchFamily="50" charset="-127"/>
                <a:ea typeface="맑은 고딕" panose="020B0503020000020004" pitchFamily="50" charset="-127"/>
              </a:rPr>
              <a:t>Skin Damage by UV Causes Collagen Loss</a:t>
            </a:r>
          </a:p>
        </p:txBody>
      </p:sp>
      <p:graphicFrame>
        <p:nvGraphicFramePr>
          <p:cNvPr id="10" name="차트 9"/>
          <p:cNvGraphicFramePr/>
          <p:nvPr>
            <p:extLst>
              <p:ext uri="{D42A27DB-BD31-4B8C-83A1-F6EECF244321}">
                <p14:modId xmlns:p14="http://schemas.microsoft.com/office/powerpoint/2010/main" val="1884374547"/>
              </p:ext>
            </p:extLst>
          </p:nvPr>
        </p:nvGraphicFramePr>
        <p:xfrm>
          <a:off x="355800" y="2921901"/>
          <a:ext cx="4541536" cy="3147647"/>
        </p:xfrm>
        <a:graphic>
          <a:graphicData uri="http://schemas.openxmlformats.org/drawingml/2006/chart">
            <c:chart xmlns:c="http://schemas.openxmlformats.org/drawingml/2006/chart" xmlns:r="http://schemas.openxmlformats.org/officeDocument/2006/relationships" r:id="rId2"/>
          </a:graphicData>
        </a:graphic>
      </p:graphicFrame>
      <p:cxnSp>
        <p:nvCxnSpPr>
          <p:cNvPr id="23" name="직선 연결선 22"/>
          <p:cNvCxnSpPr/>
          <p:nvPr/>
        </p:nvCxnSpPr>
        <p:spPr>
          <a:xfrm>
            <a:off x="3792893" y="3865233"/>
            <a:ext cx="966116"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4671727" y="3388667"/>
            <a:ext cx="1279926" cy="523220"/>
          </a:xfrm>
          <a:prstGeom prst="rect">
            <a:avLst/>
          </a:prstGeom>
          <a:noFill/>
        </p:spPr>
        <p:txBody>
          <a:bodyPr wrap="square" rtlCol="0">
            <a:spAutoFit/>
          </a:bodyPr>
          <a:lstStyle/>
          <a:p>
            <a:r>
              <a:rPr lang="en-US" altLang="ko-KR" sz="2800" dirty="0">
                <a:latin typeface="맑은 고딕" panose="020B0503020000020004" pitchFamily="50" charset="-127"/>
                <a:ea typeface="맑은 고딕" panose="020B0503020000020004" pitchFamily="50" charset="-127"/>
              </a:rPr>
              <a:t>41.1%</a:t>
            </a:r>
            <a:endParaRPr lang="ko-KR" altLang="en-US" sz="2800" dirty="0">
              <a:latin typeface="맑은 고딕" panose="020B0503020000020004" pitchFamily="50" charset="-127"/>
              <a:ea typeface="맑은 고딕" panose="020B0503020000020004" pitchFamily="50" charset="-127"/>
            </a:endParaRPr>
          </a:p>
        </p:txBody>
      </p:sp>
      <p:sp>
        <p:nvSpPr>
          <p:cNvPr id="25" name="TextBox 24"/>
          <p:cNvSpPr txBox="1"/>
          <p:nvPr/>
        </p:nvSpPr>
        <p:spPr>
          <a:xfrm>
            <a:off x="4881868" y="3875172"/>
            <a:ext cx="1053326" cy="276999"/>
          </a:xfrm>
          <a:prstGeom prst="rect">
            <a:avLst/>
          </a:prstGeom>
          <a:noFill/>
        </p:spPr>
        <p:txBody>
          <a:bodyPr wrap="square" rtlCol="0">
            <a:spAutoFit/>
          </a:bodyPr>
          <a:lstStyle/>
          <a:p>
            <a:r>
              <a:rPr lang="en-US" altLang="ko-KR" sz="1200" dirty="0">
                <a:latin typeface="맑은 고딕" panose="020B0503020000020004" pitchFamily="50" charset="-127"/>
                <a:ea typeface="맑은 고딕" panose="020B0503020000020004" pitchFamily="50" charset="-127"/>
              </a:rPr>
              <a:t>UV light</a:t>
            </a:r>
            <a:endParaRPr lang="ko-KR" altLang="en-US" sz="1200" dirty="0">
              <a:latin typeface="맑은 고딕" panose="020B0503020000020004" pitchFamily="50" charset="-127"/>
              <a:ea typeface="맑은 고딕" panose="020B0503020000020004" pitchFamily="50" charset="-127"/>
            </a:endParaRPr>
          </a:p>
        </p:txBody>
      </p:sp>
      <p:cxnSp>
        <p:nvCxnSpPr>
          <p:cNvPr id="26" name="직선 연결선 25"/>
          <p:cNvCxnSpPr/>
          <p:nvPr/>
        </p:nvCxnSpPr>
        <p:spPr>
          <a:xfrm flipV="1">
            <a:off x="1508325" y="5682344"/>
            <a:ext cx="396530" cy="517013"/>
          </a:xfrm>
          <a:prstGeom prst="line">
            <a:avLst/>
          </a:prstGeom>
          <a:ln/>
        </p:spPr>
        <p:style>
          <a:lnRef idx="1">
            <a:schemeClr val="accent2"/>
          </a:lnRef>
          <a:fillRef idx="0">
            <a:schemeClr val="accent2"/>
          </a:fillRef>
          <a:effectRef idx="0">
            <a:schemeClr val="accent2"/>
          </a:effectRef>
          <a:fontRef idx="minor">
            <a:schemeClr val="tx1"/>
          </a:fontRef>
        </p:style>
      </p:cxnSp>
      <p:sp>
        <p:nvSpPr>
          <p:cNvPr id="28" name="TextBox 27"/>
          <p:cNvSpPr txBox="1"/>
          <p:nvPr/>
        </p:nvSpPr>
        <p:spPr>
          <a:xfrm>
            <a:off x="737733" y="6199357"/>
            <a:ext cx="1279926" cy="338554"/>
          </a:xfrm>
          <a:prstGeom prst="rect">
            <a:avLst/>
          </a:prstGeom>
          <a:noFill/>
        </p:spPr>
        <p:txBody>
          <a:bodyPr wrap="square" rtlCol="0">
            <a:spAutoFit/>
          </a:bodyPr>
          <a:lstStyle/>
          <a:p>
            <a:r>
              <a:rPr lang="en-US" altLang="ko-KR" sz="1600" dirty="0">
                <a:latin typeface="맑은 고딕" panose="020B0503020000020004" pitchFamily="50" charset="-127"/>
                <a:ea typeface="맑은 고딕" panose="020B0503020000020004" pitchFamily="50" charset="-127"/>
              </a:rPr>
              <a:t>29.8%</a:t>
            </a:r>
            <a:endParaRPr lang="ko-KR" altLang="en-US" sz="1600" dirty="0">
              <a:latin typeface="맑은 고딕" panose="020B0503020000020004" pitchFamily="50" charset="-127"/>
              <a:ea typeface="맑은 고딕" panose="020B0503020000020004" pitchFamily="50" charset="-127"/>
            </a:endParaRPr>
          </a:p>
        </p:txBody>
      </p:sp>
      <p:sp>
        <p:nvSpPr>
          <p:cNvPr id="29" name="TextBox 28"/>
          <p:cNvSpPr txBox="1"/>
          <p:nvPr/>
        </p:nvSpPr>
        <p:spPr>
          <a:xfrm>
            <a:off x="488346" y="6456380"/>
            <a:ext cx="1380214" cy="276999"/>
          </a:xfrm>
          <a:prstGeom prst="rect">
            <a:avLst/>
          </a:prstGeom>
          <a:noFill/>
        </p:spPr>
        <p:txBody>
          <a:bodyPr wrap="square" rtlCol="0">
            <a:spAutoFit/>
          </a:bodyPr>
          <a:lstStyle/>
          <a:p>
            <a:r>
              <a:rPr lang="en-US" altLang="ko-KR" sz="1200" dirty="0">
                <a:latin typeface="맑은 고딕" panose="020B0503020000020004" pitchFamily="50" charset="-127"/>
                <a:ea typeface="맑은 고딕" panose="020B0503020000020004" pitchFamily="50" charset="-127"/>
              </a:rPr>
              <a:t>Natural Aging</a:t>
            </a:r>
            <a:endParaRPr lang="ko-KR" altLang="en-US" sz="1200" dirty="0">
              <a:latin typeface="맑은 고딕" panose="020B0503020000020004" pitchFamily="50" charset="-127"/>
              <a:ea typeface="맑은 고딕" panose="020B0503020000020004" pitchFamily="50" charset="-127"/>
            </a:endParaRPr>
          </a:p>
        </p:txBody>
      </p:sp>
      <p:sp>
        <p:nvSpPr>
          <p:cNvPr id="30" name="TextBox 29"/>
          <p:cNvSpPr txBox="1"/>
          <p:nvPr/>
        </p:nvSpPr>
        <p:spPr>
          <a:xfrm>
            <a:off x="657498" y="3367186"/>
            <a:ext cx="1279926" cy="338554"/>
          </a:xfrm>
          <a:prstGeom prst="rect">
            <a:avLst/>
          </a:prstGeom>
          <a:noFill/>
        </p:spPr>
        <p:txBody>
          <a:bodyPr wrap="square" rtlCol="0">
            <a:spAutoFit/>
          </a:bodyPr>
          <a:lstStyle/>
          <a:p>
            <a:r>
              <a:rPr lang="en-US" altLang="ko-KR" sz="1600" dirty="0">
                <a:latin typeface="맑은 고딕" panose="020B0503020000020004" pitchFamily="50" charset="-127"/>
                <a:ea typeface="맑은 고딕" panose="020B0503020000020004" pitchFamily="50" charset="-127"/>
              </a:rPr>
              <a:t>27.6%</a:t>
            </a:r>
            <a:endParaRPr lang="ko-KR" altLang="en-US" sz="1600" dirty="0">
              <a:latin typeface="맑은 고딕" panose="020B0503020000020004" pitchFamily="50" charset="-127"/>
              <a:ea typeface="맑은 고딕" panose="020B0503020000020004" pitchFamily="50" charset="-127"/>
            </a:endParaRPr>
          </a:p>
        </p:txBody>
      </p:sp>
      <p:sp>
        <p:nvSpPr>
          <p:cNvPr id="31" name="TextBox 30"/>
          <p:cNvSpPr txBox="1"/>
          <p:nvPr/>
        </p:nvSpPr>
        <p:spPr>
          <a:xfrm>
            <a:off x="396332" y="3616510"/>
            <a:ext cx="1471726" cy="261610"/>
          </a:xfrm>
          <a:prstGeom prst="rect">
            <a:avLst/>
          </a:prstGeom>
          <a:noFill/>
        </p:spPr>
        <p:txBody>
          <a:bodyPr wrap="square" rtlCol="0">
            <a:spAutoFit/>
          </a:bodyPr>
          <a:lstStyle/>
          <a:p>
            <a:r>
              <a:rPr lang="en-US" altLang="ko-KR" sz="1100" dirty="0">
                <a:latin typeface="맑은 고딕" panose="020B0503020000020004" pitchFamily="50" charset="-127"/>
                <a:ea typeface="맑은 고딕" panose="020B0503020000020004" pitchFamily="50" charset="-127"/>
              </a:rPr>
              <a:t>Unhealthy Lifestyle</a:t>
            </a:r>
            <a:endParaRPr lang="ko-KR" altLang="en-US" sz="1100" dirty="0">
              <a:latin typeface="맑은 고딕" panose="020B0503020000020004" pitchFamily="50" charset="-127"/>
              <a:ea typeface="맑은 고딕" panose="020B0503020000020004" pitchFamily="50" charset="-127"/>
            </a:endParaRPr>
          </a:p>
        </p:txBody>
      </p:sp>
      <p:sp>
        <p:nvSpPr>
          <p:cNvPr id="32" name="TextBox 31"/>
          <p:cNvSpPr txBox="1"/>
          <p:nvPr/>
        </p:nvSpPr>
        <p:spPr>
          <a:xfrm>
            <a:off x="2312126" y="2373057"/>
            <a:ext cx="1279926" cy="338554"/>
          </a:xfrm>
          <a:prstGeom prst="rect">
            <a:avLst/>
          </a:prstGeom>
          <a:noFill/>
        </p:spPr>
        <p:txBody>
          <a:bodyPr wrap="square" rtlCol="0">
            <a:spAutoFit/>
          </a:bodyPr>
          <a:lstStyle/>
          <a:p>
            <a:r>
              <a:rPr lang="en-US" altLang="ko-KR" sz="1600" dirty="0">
                <a:latin typeface="맑은 고딕" panose="020B0503020000020004" pitchFamily="50" charset="-127"/>
                <a:ea typeface="맑은 고딕" panose="020B0503020000020004" pitchFamily="50" charset="-127"/>
              </a:rPr>
              <a:t>1.3%</a:t>
            </a:r>
            <a:endParaRPr lang="ko-KR" altLang="en-US" sz="1600" dirty="0">
              <a:latin typeface="맑은 고딕" panose="020B0503020000020004" pitchFamily="50" charset="-127"/>
              <a:ea typeface="맑은 고딕" panose="020B0503020000020004" pitchFamily="50" charset="-127"/>
            </a:endParaRPr>
          </a:p>
        </p:txBody>
      </p:sp>
      <p:sp>
        <p:nvSpPr>
          <p:cNvPr id="33" name="TextBox 32"/>
          <p:cNvSpPr txBox="1"/>
          <p:nvPr/>
        </p:nvSpPr>
        <p:spPr>
          <a:xfrm>
            <a:off x="1612424" y="2648943"/>
            <a:ext cx="2110896" cy="276999"/>
          </a:xfrm>
          <a:prstGeom prst="rect">
            <a:avLst/>
          </a:prstGeom>
          <a:noFill/>
        </p:spPr>
        <p:txBody>
          <a:bodyPr wrap="square" rtlCol="0">
            <a:spAutoFit/>
          </a:bodyPr>
          <a:lstStyle/>
          <a:p>
            <a:r>
              <a:rPr lang="en-US" altLang="ko-KR" sz="1200" dirty="0">
                <a:latin typeface="맑은 고딕" panose="020B0503020000020004" pitchFamily="50" charset="-127"/>
                <a:ea typeface="맑은 고딕" panose="020B0503020000020004" pitchFamily="50" charset="-127"/>
              </a:rPr>
              <a:t>No skincare products used</a:t>
            </a:r>
            <a:endParaRPr lang="ko-KR" altLang="en-US" sz="1200" dirty="0">
              <a:latin typeface="맑은 고딕" panose="020B0503020000020004" pitchFamily="50" charset="-127"/>
              <a:ea typeface="맑은 고딕" panose="020B0503020000020004" pitchFamily="50" charset="-127"/>
            </a:endParaRPr>
          </a:p>
        </p:txBody>
      </p:sp>
      <p:sp>
        <p:nvSpPr>
          <p:cNvPr id="34" name="TextBox 33"/>
          <p:cNvSpPr txBox="1"/>
          <p:nvPr/>
        </p:nvSpPr>
        <p:spPr>
          <a:xfrm>
            <a:off x="6685431" y="2322553"/>
            <a:ext cx="4897214" cy="1020216"/>
          </a:xfrm>
          <a:prstGeom prst="rect">
            <a:avLst/>
          </a:prstGeom>
          <a:noFill/>
          <a:ln>
            <a:noFill/>
          </a:ln>
        </p:spPr>
        <p:txBody>
          <a:bodyPr wrap="square" rtlCol="0">
            <a:spAutoFit/>
          </a:bodyPr>
          <a:lstStyle/>
          <a:p>
            <a:pPr>
              <a:lnSpc>
                <a:spcPct val="150000"/>
              </a:lnSpc>
            </a:pPr>
            <a:r>
              <a:rPr lang="en-US" altLang="ko-KR" sz="1400" dirty="0">
                <a:latin typeface="맑은 고딕" panose="020B0503020000020004" pitchFamily="50" charset="-127"/>
                <a:ea typeface="맑은 고딕" panose="020B0503020000020004" pitchFamily="50" charset="-127"/>
              </a:rPr>
              <a:t>Ultraviolet light (UVA) penetrates the dermis, breaking down collagen and decreasing collagen synthesis.</a:t>
            </a:r>
          </a:p>
          <a:p>
            <a:pPr>
              <a:lnSpc>
                <a:spcPct val="150000"/>
              </a:lnSpc>
            </a:pPr>
            <a:endParaRPr lang="en-US" altLang="ko-KR" sz="1400" dirty="0">
              <a:latin typeface="맑은 고딕" panose="020B0503020000020004" pitchFamily="50" charset="-127"/>
              <a:ea typeface="맑은 고딕" panose="020B0503020000020004" pitchFamily="50" charset="-127"/>
            </a:endParaRPr>
          </a:p>
        </p:txBody>
      </p:sp>
      <p:pic>
        <p:nvPicPr>
          <p:cNvPr id="36" name="그림 3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15437" y="3520995"/>
            <a:ext cx="3659499" cy="3224125"/>
          </a:xfrm>
          <a:prstGeom prst="rect">
            <a:avLst/>
          </a:prstGeom>
        </p:spPr>
      </p:pic>
      <p:sp>
        <p:nvSpPr>
          <p:cNvPr id="37" name="TextBox 36"/>
          <p:cNvSpPr txBox="1"/>
          <p:nvPr/>
        </p:nvSpPr>
        <p:spPr>
          <a:xfrm>
            <a:off x="6644936" y="3969469"/>
            <a:ext cx="1279926" cy="307777"/>
          </a:xfrm>
          <a:prstGeom prst="rect">
            <a:avLst/>
          </a:prstGeom>
          <a:noFill/>
        </p:spPr>
        <p:txBody>
          <a:bodyPr wrap="square" rtlCol="0">
            <a:spAutoFit/>
          </a:bodyPr>
          <a:lstStyle/>
          <a:p>
            <a:r>
              <a:rPr lang="en-US" altLang="ko-KR" sz="1400" b="1" dirty="0">
                <a:solidFill>
                  <a:schemeClr val="tx1">
                    <a:lumMod val="75000"/>
                    <a:lumOff val="25000"/>
                  </a:schemeClr>
                </a:solidFill>
                <a:latin typeface="맑은 고딕" panose="020B0503020000020004" pitchFamily="50" charset="-127"/>
                <a:ea typeface="맑은 고딕" panose="020B0503020000020004" pitchFamily="50" charset="-127"/>
              </a:rPr>
              <a:t>UV</a:t>
            </a:r>
            <a:r>
              <a:rPr lang="ko-KR" altLang="en-US" sz="1400" b="1" dirty="0">
                <a:solidFill>
                  <a:schemeClr val="tx1">
                    <a:lumMod val="75000"/>
                    <a:lumOff val="25000"/>
                  </a:schemeClr>
                </a:solidFill>
                <a:latin typeface="맑은 고딕" panose="020B0503020000020004" pitchFamily="50" charset="-127"/>
                <a:ea typeface="맑은 고딕" panose="020B0503020000020004" pitchFamily="50" charset="-127"/>
              </a:rPr>
              <a:t> </a:t>
            </a:r>
            <a:r>
              <a:rPr lang="en-US" altLang="ko-KR" sz="1400" b="1" dirty="0">
                <a:solidFill>
                  <a:schemeClr val="tx1">
                    <a:lumMod val="75000"/>
                    <a:lumOff val="25000"/>
                  </a:schemeClr>
                </a:solidFill>
                <a:latin typeface="맑은 고딕" panose="020B0503020000020004" pitchFamily="50" charset="-127"/>
                <a:ea typeface="맑은 고딕" panose="020B0503020000020004" pitchFamily="50" charset="-127"/>
              </a:rPr>
              <a:t>B</a:t>
            </a:r>
            <a:endParaRPr lang="ko-KR" altLang="en-US" sz="1400" b="1" dirty="0">
              <a:solidFill>
                <a:schemeClr val="tx1">
                  <a:lumMod val="75000"/>
                  <a:lumOff val="25000"/>
                </a:schemeClr>
              </a:solidFill>
              <a:latin typeface="맑은 고딕" panose="020B0503020000020004" pitchFamily="50" charset="-127"/>
              <a:ea typeface="맑은 고딕" panose="020B0503020000020004" pitchFamily="50" charset="-127"/>
            </a:endParaRPr>
          </a:p>
        </p:txBody>
      </p:sp>
      <p:sp>
        <p:nvSpPr>
          <p:cNvPr id="38" name="TextBox 37"/>
          <p:cNvSpPr txBox="1"/>
          <p:nvPr/>
        </p:nvSpPr>
        <p:spPr>
          <a:xfrm>
            <a:off x="7524522" y="3969469"/>
            <a:ext cx="1279926" cy="307777"/>
          </a:xfrm>
          <a:prstGeom prst="rect">
            <a:avLst/>
          </a:prstGeom>
          <a:noFill/>
        </p:spPr>
        <p:txBody>
          <a:bodyPr wrap="square" rtlCol="0">
            <a:spAutoFit/>
          </a:bodyPr>
          <a:lstStyle/>
          <a:p>
            <a:r>
              <a:rPr lang="en-US" altLang="ko-KR" sz="1400" b="1" dirty="0">
                <a:latin typeface="맑은 고딕" panose="020B0503020000020004" pitchFamily="50" charset="-127"/>
                <a:ea typeface="맑은 고딕" panose="020B0503020000020004" pitchFamily="50" charset="-127"/>
              </a:rPr>
              <a:t>UV A</a:t>
            </a:r>
            <a:endParaRPr lang="ko-KR" altLang="en-US" sz="1400" b="1" dirty="0">
              <a:latin typeface="맑은 고딕" panose="020B0503020000020004" pitchFamily="50" charset="-127"/>
              <a:ea typeface="맑은 고딕" panose="020B0503020000020004" pitchFamily="50" charset="-127"/>
            </a:endParaRPr>
          </a:p>
        </p:txBody>
      </p:sp>
      <p:pic>
        <p:nvPicPr>
          <p:cNvPr id="21" name="그림 2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13743" y="2365789"/>
            <a:ext cx="364442" cy="516110"/>
          </a:xfrm>
          <a:prstGeom prst="rect">
            <a:avLst/>
          </a:prstGeom>
        </p:spPr>
      </p:pic>
      <p:pic>
        <p:nvPicPr>
          <p:cNvPr id="22" name="그림 2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20989" y="2971365"/>
            <a:ext cx="364442" cy="516110"/>
          </a:xfrm>
          <a:prstGeom prst="rect">
            <a:avLst/>
          </a:prstGeom>
        </p:spPr>
      </p:pic>
      <p:cxnSp>
        <p:nvCxnSpPr>
          <p:cNvPr id="27" name="직선 연결선 26"/>
          <p:cNvCxnSpPr/>
          <p:nvPr/>
        </p:nvCxnSpPr>
        <p:spPr>
          <a:xfrm>
            <a:off x="6015690" y="2244008"/>
            <a:ext cx="0" cy="4366260"/>
          </a:xfrm>
          <a:prstGeom prst="line">
            <a:avLst/>
          </a:prstGeom>
          <a:ln>
            <a:solidFill>
              <a:srgbClr val="C3CAD4"/>
            </a:solidFill>
            <a:prstDash val="sysDash"/>
          </a:ln>
        </p:spPr>
        <p:style>
          <a:lnRef idx="1">
            <a:schemeClr val="accent1"/>
          </a:lnRef>
          <a:fillRef idx="0">
            <a:schemeClr val="accent1"/>
          </a:fillRef>
          <a:effectRef idx="0">
            <a:schemeClr val="accent1"/>
          </a:effectRef>
          <a:fontRef idx="minor">
            <a:schemeClr val="tx1"/>
          </a:fontRef>
        </p:style>
      </p:cxnSp>
      <p:sp>
        <p:nvSpPr>
          <p:cNvPr id="35" name="TextBox 34"/>
          <p:cNvSpPr txBox="1"/>
          <p:nvPr/>
        </p:nvSpPr>
        <p:spPr>
          <a:xfrm>
            <a:off x="4159820" y="320382"/>
            <a:ext cx="4518187" cy="338554"/>
          </a:xfrm>
          <a:prstGeom prst="rect">
            <a:avLst/>
          </a:prstGeom>
          <a:noFill/>
        </p:spPr>
        <p:txBody>
          <a:bodyPr wrap="square" rtlCol="0">
            <a:spAutoFit/>
          </a:bodyPr>
          <a:lstStyle/>
          <a:p>
            <a:r>
              <a:rPr lang="en-US" altLang="ko-KR" sz="1600" dirty="0">
                <a:latin typeface="맑은 고딕" panose="020B0503020000020004" pitchFamily="50" charset="-127"/>
                <a:ea typeface="맑은 고딕" panose="020B0503020000020004" pitchFamily="50" charset="-127"/>
              </a:rPr>
              <a:t>5) Collagen Loss</a:t>
            </a:r>
            <a:endParaRPr lang="ko-KR" altLang="en-US" sz="1600" dirty="0">
              <a:latin typeface="맑은 고딕" panose="020B0503020000020004" pitchFamily="50" charset="-127"/>
              <a:ea typeface="맑은 고딕" panose="020B0503020000020004" pitchFamily="50" charset="-127"/>
            </a:endParaRPr>
          </a:p>
        </p:txBody>
      </p:sp>
      <p:sp>
        <p:nvSpPr>
          <p:cNvPr id="39" name="TextBox 38"/>
          <p:cNvSpPr txBox="1"/>
          <p:nvPr/>
        </p:nvSpPr>
        <p:spPr>
          <a:xfrm>
            <a:off x="1808879" y="320382"/>
            <a:ext cx="2388180" cy="338554"/>
          </a:xfrm>
          <a:prstGeom prst="rect">
            <a:avLst/>
          </a:prstGeom>
          <a:noFill/>
        </p:spPr>
        <p:txBody>
          <a:bodyPr wrap="square" rtlCol="0">
            <a:spAutoFit/>
          </a:bodyPr>
          <a:lstStyle/>
          <a:p>
            <a:r>
              <a:rPr lang="en-US" altLang="ko-KR" sz="1600" b="1" dirty="0">
                <a:latin typeface="맑은 고딕" panose="020B0503020000020004" pitchFamily="50" charset="-127"/>
                <a:ea typeface="맑은 고딕" panose="020B0503020000020004" pitchFamily="50" charset="-127"/>
              </a:rPr>
              <a:t>2.</a:t>
            </a:r>
            <a:r>
              <a:rPr lang="ko-KR" altLang="en-US" sz="1600" b="1" dirty="0">
                <a:latin typeface="맑은 고딕" panose="020B0503020000020004" pitchFamily="50" charset="-127"/>
                <a:ea typeface="맑은 고딕" panose="020B0503020000020004" pitchFamily="50" charset="-127"/>
              </a:rPr>
              <a:t> </a:t>
            </a:r>
            <a:r>
              <a:rPr lang="en-US" altLang="ko-KR" sz="1600" b="1" dirty="0">
                <a:latin typeface="맑은 고딕" panose="020B0503020000020004" pitchFamily="50" charset="-127"/>
                <a:ea typeface="맑은 고딕" panose="020B0503020000020004" pitchFamily="50" charset="-127"/>
              </a:rPr>
              <a:t>Healthy Skin</a:t>
            </a:r>
            <a:endParaRPr lang="ko-KR" altLang="en-US" sz="1600" b="1" dirty="0">
              <a:latin typeface="맑은 고딕" panose="020B0503020000020004" pitchFamily="50" charset="-127"/>
              <a:ea typeface="맑은 고딕" panose="020B0503020000020004" pitchFamily="50" charset="-127"/>
            </a:endParaRPr>
          </a:p>
        </p:txBody>
      </p:sp>
      <p:sp>
        <p:nvSpPr>
          <p:cNvPr id="40" name="TextBox 39"/>
          <p:cNvSpPr txBox="1"/>
          <p:nvPr/>
        </p:nvSpPr>
        <p:spPr>
          <a:xfrm>
            <a:off x="355800" y="1101649"/>
            <a:ext cx="11207818" cy="454292"/>
          </a:xfrm>
          <a:prstGeom prst="rect">
            <a:avLst/>
          </a:prstGeom>
          <a:noFill/>
          <a:ln>
            <a:noFill/>
          </a:ln>
        </p:spPr>
        <p:txBody>
          <a:bodyPr wrap="square" rtlCol="0">
            <a:spAutoFit/>
          </a:bodyPr>
          <a:lstStyle/>
          <a:p>
            <a:pPr>
              <a:lnSpc>
                <a:spcPct val="150000"/>
              </a:lnSpc>
            </a:pPr>
            <a:r>
              <a:rPr lang="en-US" altLang="ko-KR" spc="-150" dirty="0">
                <a:solidFill>
                  <a:srgbClr val="4F2F79"/>
                </a:solidFill>
                <a:latin typeface="맑은 고딕" panose="020B0503020000020004" pitchFamily="50" charset="-127"/>
                <a:ea typeface="맑은 고딕" panose="020B0503020000020004" pitchFamily="50" charset="-127"/>
              </a:rPr>
              <a:t>What causes collagen loss ?</a:t>
            </a:r>
            <a:endParaRPr lang="ko-KR" altLang="en-US" sz="1400" spc="-150" dirty="0">
              <a:solidFill>
                <a:srgbClr val="4F2F79"/>
              </a:solidFill>
              <a:latin typeface="맑은 고딕" panose="020B0503020000020004" pitchFamily="50" charset="-127"/>
              <a:ea typeface="맑은 고딕" panose="020B0503020000020004" pitchFamily="50" charset="-127"/>
            </a:endParaRPr>
          </a:p>
        </p:txBody>
      </p:sp>
      <p:sp>
        <p:nvSpPr>
          <p:cNvPr id="4" name="TextBox 3">
            <a:extLst>
              <a:ext uri="{FF2B5EF4-FFF2-40B4-BE49-F238E27FC236}">
                <a16:creationId xmlns:a16="http://schemas.microsoft.com/office/drawing/2014/main" id="{2A65E566-B4AD-0D9E-48D1-590AAF050681}"/>
              </a:ext>
            </a:extLst>
          </p:cNvPr>
          <p:cNvSpPr txBox="1"/>
          <p:nvPr/>
        </p:nvSpPr>
        <p:spPr>
          <a:xfrm>
            <a:off x="6702174" y="3048058"/>
            <a:ext cx="4009929" cy="373885"/>
          </a:xfrm>
          <a:prstGeom prst="rect">
            <a:avLst/>
          </a:prstGeom>
          <a:noFill/>
        </p:spPr>
        <p:txBody>
          <a:bodyPr wrap="square">
            <a:spAutoFit/>
          </a:bodyPr>
          <a:lstStyle/>
          <a:p>
            <a:pPr>
              <a:lnSpc>
                <a:spcPct val="150000"/>
              </a:lnSpc>
            </a:pPr>
            <a:r>
              <a:rPr lang="en-US" altLang="ko-KR" sz="1400" dirty="0">
                <a:latin typeface="맑은 고딕" panose="020B0503020000020004" pitchFamily="50" charset="-127"/>
              </a:rPr>
              <a:t>Collagen loss causes wrinkles and skin aging.</a:t>
            </a:r>
            <a:endParaRPr lang="ko-KR" altLang="en-US" sz="1400" dirty="0">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6917935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그림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Rectangle 2">
            <a:extLst>
              <a:ext uri="{FF2B5EF4-FFF2-40B4-BE49-F238E27FC236}">
                <a16:creationId xmlns:a16="http://schemas.microsoft.com/office/drawing/2014/main" id="{E2E45934-B706-A032-2DDF-BFA21795DD61}"/>
              </a:ext>
            </a:extLst>
          </p:cNvPr>
          <p:cNvSpPr/>
          <p:nvPr/>
        </p:nvSpPr>
        <p:spPr>
          <a:xfrm>
            <a:off x="1252331" y="934278"/>
            <a:ext cx="6122505" cy="576470"/>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4" name="Rectangle 3">
            <a:extLst>
              <a:ext uri="{FF2B5EF4-FFF2-40B4-BE49-F238E27FC236}">
                <a16:creationId xmlns:a16="http://schemas.microsoft.com/office/drawing/2014/main" id="{9C2851D3-E82B-2A44-2964-080DCDF5F7CB}"/>
              </a:ext>
            </a:extLst>
          </p:cNvPr>
          <p:cNvSpPr/>
          <p:nvPr/>
        </p:nvSpPr>
        <p:spPr>
          <a:xfrm>
            <a:off x="1676400" y="1719468"/>
            <a:ext cx="3322983" cy="394252"/>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5" name="Rectangle 4">
            <a:extLst>
              <a:ext uri="{FF2B5EF4-FFF2-40B4-BE49-F238E27FC236}">
                <a16:creationId xmlns:a16="http://schemas.microsoft.com/office/drawing/2014/main" id="{CF3A7131-E422-5749-761D-CF2FA49AFFFC}"/>
              </a:ext>
            </a:extLst>
          </p:cNvPr>
          <p:cNvSpPr/>
          <p:nvPr/>
        </p:nvSpPr>
        <p:spPr>
          <a:xfrm>
            <a:off x="1676401" y="2322440"/>
            <a:ext cx="4419600" cy="1298714"/>
          </a:xfrm>
          <a:prstGeom prst="rect">
            <a:avLst/>
          </a:prstGeom>
          <a:solidFill>
            <a:srgbClr val="FEF2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6" name="Rectangle 5">
            <a:extLst>
              <a:ext uri="{FF2B5EF4-FFF2-40B4-BE49-F238E27FC236}">
                <a16:creationId xmlns:a16="http://schemas.microsoft.com/office/drawing/2014/main" id="{5F0DBBF5-ACCD-A332-64D3-44B8322CF030}"/>
              </a:ext>
            </a:extLst>
          </p:cNvPr>
          <p:cNvSpPr/>
          <p:nvPr/>
        </p:nvSpPr>
        <p:spPr>
          <a:xfrm>
            <a:off x="2050775" y="3972339"/>
            <a:ext cx="4757530" cy="2030896"/>
          </a:xfrm>
          <a:prstGeom prst="rect">
            <a:avLst/>
          </a:prstGeom>
          <a:solidFill>
            <a:srgbClr val="FFBDC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B79B6F5B-E379-D896-2BF1-817A741669A7}"/>
              </a:ext>
            </a:extLst>
          </p:cNvPr>
          <p:cNvSpPr txBox="1"/>
          <p:nvPr/>
        </p:nvSpPr>
        <p:spPr>
          <a:xfrm>
            <a:off x="1793619" y="2505643"/>
            <a:ext cx="4982817" cy="892552"/>
          </a:xfrm>
          <a:prstGeom prst="rect">
            <a:avLst/>
          </a:prstGeom>
          <a:noFill/>
        </p:spPr>
        <p:txBody>
          <a:bodyPr wrap="square" rtlCol="0">
            <a:spAutoFit/>
          </a:bodyPr>
          <a:lstStyle/>
          <a:p>
            <a:r>
              <a:rPr lang="en-US" sz="1300" dirty="0"/>
              <a:t>Collagen exists in a very tightly twisted form, which makes it </a:t>
            </a:r>
          </a:p>
          <a:p>
            <a:r>
              <a:rPr lang="en-US" sz="1300" dirty="0"/>
              <a:t>difficult for digestive enzymes to bind. Unprocessed collagen </a:t>
            </a:r>
          </a:p>
          <a:p>
            <a:r>
              <a:rPr lang="en-US" sz="1300" dirty="0"/>
              <a:t>that is ingested is very difficult to hydrolyze and is excreted </a:t>
            </a:r>
          </a:p>
          <a:p>
            <a:r>
              <a:rPr lang="en-US" sz="1300" dirty="0"/>
              <a:t>without being re-digested. </a:t>
            </a:r>
          </a:p>
        </p:txBody>
      </p:sp>
      <p:sp>
        <p:nvSpPr>
          <p:cNvPr id="8" name="TextBox 7">
            <a:extLst>
              <a:ext uri="{FF2B5EF4-FFF2-40B4-BE49-F238E27FC236}">
                <a16:creationId xmlns:a16="http://schemas.microsoft.com/office/drawing/2014/main" id="{8567EDD8-FBFA-DCDA-4F5B-746A658E818B}"/>
              </a:ext>
            </a:extLst>
          </p:cNvPr>
          <p:cNvSpPr txBox="1"/>
          <p:nvPr/>
        </p:nvSpPr>
        <p:spPr>
          <a:xfrm>
            <a:off x="1883070" y="4364539"/>
            <a:ext cx="5312859" cy="1246495"/>
          </a:xfrm>
          <a:prstGeom prst="rect">
            <a:avLst/>
          </a:prstGeom>
          <a:noFill/>
        </p:spPr>
        <p:txBody>
          <a:bodyPr wrap="square" rtlCol="0">
            <a:spAutoFit/>
          </a:bodyPr>
          <a:lstStyle/>
          <a:p>
            <a:r>
              <a:rPr lang="en-US" sz="1500" dirty="0"/>
              <a:t>The collagen necessary for skin health is type 1 collagen. </a:t>
            </a:r>
          </a:p>
          <a:p>
            <a:r>
              <a:rPr lang="en-US" sz="1500" dirty="0"/>
              <a:t>Other types of collagen that are used in different places </a:t>
            </a:r>
          </a:p>
          <a:p>
            <a:r>
              <a:rPr lang="en-US" sz="1500" dirty="0"/>
              <a:t>in the body are unlikely to affect the skin. This means that </a:t>
            </a:r>
          </a:p>
          <a:p>
            <a:r>
              <a:rPr lang="en-US" sz="1500" dirty="0"/>
              <a:t>collagen ingested must be small enough to broken down and absorbed or be in high amounts.</a:t>
            </a:r>
          </a:p>
        </p:txBody>
      </p:sp>
      <p:sp>
        <p:nvSpPr>
          <p:cNvPr id="9" name="TextBox 8">
            <a:extLst>
              <a:ext uri="{FF2B5EF4-FFF2-40B4-BE49-F238E27FC236}">
                <a16:creationId xmlns:a16="http://schemas.microsoft.com/office/drawing/2014/main" id="{48D22773-77D7-9018-B49C-AEE12906CD79}"/>
              </a:ext>
            </a:extLst>
          </p:cNvPr>
          <p:cNvSpPr txBox="1"/>
          <p:nvPr/>
        </p:nvSpPr>
        <p:spPr>
          <a:xfrm>
            <a:off x="1205700" y="1033212"/>
            <a:ext cx="6348039" cy="415498"/>
          </a:xfrm>
          <a:prstGeom prst="rect">
            <a:avLst/>
          </a:prstGeom>
          <a:noFill/>
        </p:spPr>
        <p:txBody>
          <a:bodyPr wrap="square" rtlCol="0">
            <a:spAutoFit/>
          </a:bodyPr>
          <a:lstStyle/>
          <a:p>
            <a:r>
              <a:rPr lang="en-US" sz="2100" b="1" dirty="0"/>
              <a:t>The Effectiveness of Existing Collagen Products</a:t>
            </a:r>
          </a:p>
        </p:txBody>
      </p:sp>
      <p:sp>
        <p:nvSpPr>
          <p:cNvPr id="10" name="TextBox 9">
            <a:extLst>
              <a:ext uri="{FF2B5EF4-FFF2-40B4-BE49-F238E27FC236}">
                <a16:creationId xmlns:a16="http://schemas.microsoft.com/office/drawing/2014/main" id="{6E76FBF5-6119-B7CC-BDF6-33E57A8F4CBE}"/>
              </a:ext>
            </a:extLst>
          </p:cNvPr>
          <p:cNvSpPr txBox="1"/>
          <p:nvPr/>
        </p:nvSpPr>
        <p:spPr>
          <a:xfrm>
            <a:off x="1793619" y="1723699"/>
            <a:ext cx="4047968" cy="369332"/>
          </a:xfrm>
          <a:prstGeom prst="rect">
            <a:avLst/>
          </a:prstGeom>
          <a:noFill/>
        </p:spPr>
        <p:txBody>
          <a:bodyPr wrap="none" rtlCol="0">
            <a:spAutoFit/>
          </a:bodyPr>
          <a:lstStyle/>
          <a:p>
            <a:r>
              <a:rPr lang="en-US" sz="1800" dirty="0">
                <a:solidFill>
                  <a:srgbClr val="ED7689"/>
                </a:solidFill>
              </a:rPr>
              <a:t>Are collagen supplements effective ?</a:t>
            </a:r>
          </a:p>
        </p:txBody>
      </p:sp>
    </p:spTree>
    <p:extLst>
      <p:ext uri="{BB962C8B-B14F-4D97-AF65-F5344CB8AC3E}">
        <p14:creationId xmlns:p14="http://schemas.microsoft.com/office/powerpoint/2010/main" val="15240876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그림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Rectangle 2">
            <a:extLst>
              <a:ext uri="{FF2B5EF4-FFF2-40B4-BE49-F238E27FC236}">
                <a16:creationId xmlns:a16="http://schemas.microsoft.com/office/drawing/2014/main" id="{275F3E99-4D1E-D243-1E1A-BEE4B976099A}"/>
              </a:ext>
            </a:extLst>
          </p:cNvPr>
          <p:cNvSpPr/>
          <p:nvPr/>
        </p:nvSpPr>
        <p:spPr>
          <a:xfrm>
            <a:off x="1282148" y="877952"/>
            <a:ext cx="2524539" cy="57647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4DA5C376-01FD-610F-4106-2A20376CAA8B}"/>
              </a:ext>
            </a:extLst>
          </p:cNvPr>
          <p:cNvSpPr/>
          <p:nvPr/>
        </p:nvSpPr>
        <p:spPr>
          <a:xfrm>
            <a:off x="1309184" y="1639884"/>
            <a:ext cx="3846443" cy="71893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FB00E916-546A-1F48-6F13-17B2AA28E488}"/>
              </a:ext>
            </a:extLst>
          </p:cNvPr>
          <p:cNvSpPr txBox="1"/>
          <p:nvPr/>
        </p:nvSpPr>
        <p:spPr>
          <a:xfrm>
            <a:off x="1309184" y="1639884"/>
            <a:ext cx="4483856" cy="507831"/>
          </a:xfrm>
          <a:prstGeom prst="rect">
            <a:avLst/>
          </a:prstGeom>
          <a:noFill/>
        </p:spPr>
        <p:txBody>
          <a:bodyPr wrap="none" rtlCol="0">
            <a:spAutoFit/>
          </a:bodyPr>
          <a:lstStyle/>
          <a:p>
            <a:r>
              <a:rPr lang="en-US" sz="2700" b="1" dirty="0">
                <a:solidFill>
                  <a:srgbClr val="FC7A8D"/>
                </a:solidFill>
              </a:rPr>
              <a:t>Quality Collagen Products</a:t>
            </a:r>
          </a:p>
        </p:txBody>
      </p:sp>
      <p:sp>
        <p:nvSpPr>
          <p:cNvPr id="6" name="TextBox 5">
            <a:extLst>
              <a:ext uri="{FF2B5EF4-FFF2-40B4-BE49-F238E27FC236}">
                <a16:creationId xmlns:a16="http://schemas.microsoft.com/office/drawing/2014/main" id="{A0AC0291-35D7-965F-D0F6-68568F4E52DE}"/>
              </a:ext>
            </a:extLst>
          </p:cNvPr>
          <p:cNvSpPr txBox="1"/>
          <p:nvPr/>
        </p:nvSpPr>
        <p:spPr>
          <a:xfrm>
            <a:off x="1309184" y="1063554"/>
            <a:ext cx="2756460" cy="507831"/>
          </a:xfrm>
          <a:prstGeom prst="rect">
            <a:avLst/>
          </a:prstGeom>
          <a:noFill/>
        </p:spPr>
        <p:txBody>
          <a:bodyPr wrap="none" rtlCol="0">
            <a:spAutoFit/>
          </a:bodyPr>
          <a:lstStyle/>
          <a:p>
            <a:r>
              <a:rPr lang="en-US" sz="2700" b="1" dirty="0"/>
              <a:t>The Features of</a:t>
            </a:r>
          </a:p>
        </p:txBody>
      </p:sp>
    </p:spTree>
    <p:extLst>
      <p:ext uri="{BB962C8B-B14F-4D97-AF65-F5344CB8AC3E}">
        <p14:creationId xmlns:p14="http://schemas.microsoft.com/office/powerpoint/2010/main" val="15239201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62544" y="1968084"/>
            <a:ext cx="5489777" cy="523220"/>
          </a:xfrm>
          <a:prstGeom prst="rect">
            <a:avLst/>
          </a:prstGeom>
          <a:noFill/>
        </p:spPr>
        <p:txBody>
          <a:bodyPr wrap="square" rtlCol="0">
            <a:spAutoFit/>
          </a:bodyPr>
          <a:lstStyle/>
          <a:p>
            <a:r>
              <a:rPr lang="en-US" altLang="ko-KR" sz="2800" spc="-150" dirty="0">
                <a:latin typeface="맑은 고딕" panose="020B0503020000020004" pitchFamily="50" charset="-127"/>
                <a:ea typeface="맑은 고딕" panose="020B0503020000020004" pitchFamily="50" charset="-127"/>
              </a:rPr>
              <a:t>1. Molecule Size</a:t>
            </a:r>
            <a:endParaRPr lang="en-US" altLang="ko-KR" sz="3600" spc="-150" dirty="0">
              <a:latin typeface="맑은 고딕" panose="020B0503020000020004" pitchFamily="50" charset="-127"/>
              <a:ea typeface="맑은 고딕" panose="020B0503020000020004" pitchFamily="50" charset="-127"/>
            </a:endParaRPr>
          </a:p>
        </p:txBody>
      </p:sp>
      <p:sp>
        <p:nvSpPr>
          <p:cNvPr id="3" name="직사각형 2"/>
          <p:cNvSpPr/>
          <p:nvPr/>
        </p:nvSpPr>
        <p:spPr>
          <a:xfrm>
            <a:off x="662544" y="2938233"/>
            <a:ext cx="6363414" cy="1285288"/>
          </a:xfrm>
          <a:prstGeom prst="rect">
            <a:avLst/>
          </a:prstGeom>
        </p:spPr>
        <p:txBody>
          <a:bodyPr wrap="square">
            <a:spAutoFit/>
          </a:bodyPr>
          <a:lstStyle/>
          <a:p>
            <a:pPr>
              <a:lnSpc>
                <a:spcPct val="150000"/>
              </a:lnSpc>
            </a:pPr>
            <a:r>
              <a:rPr lang="en-US" altLang="ko-KR" spc="-150" dirty="0">
                <a:latin typeface="맑은 고딕" panose="020B0503020000020004" pitchFamily="50" charset="-127"/>
                <a:ea typeface="맑은 고딕" panose="020B0503020000020004" pitchFamily="50" charset="-127"/>
              </a:rPr>
              <a:t>Collagen exists in a tightly twisted state, making it difficult for digestive enzymes to bind to it and break it down. Most ingested collagen is undigested and excreted as waste.</a:t>
            </a:r>
            <a:endParaRPr lang="ko-KR" altLang="en-US" spc="-150" dirty="0">
              <a:latin typeface="맑은 고딕" panose="020B0503020000020004" pitchFamily="50" charset="-127"/>
              <a:ea typeface="맑은 고딕" panose="020B0503020000020004" pitchFamily="50" charset="-127"/>
            </a:endParaRPr>
          </a:p>
        </p:txBody>
      </p:sp>
      <p:sp>
        <p:nvSpPr>
          <p:cNvPr id="4" name="직사각형 3"/>
          <p:cNvSpPr/>
          <p:nvPr/>
        </p:nvSpPr>
        <p:spPr>
          <a:xfrm>
            <a:off x="662544" y="5164194"/>
            <a:ext cx="9453006" cy="494494"/>
          </a:xfrm>
          <a:prstGeom prst="rect">
            <a:avLst/>
          </a:prstGeom>
        </p:spPr>
        <p:txBody>
          <a:bodyPr wrap="square">
            <a:spAutoFit/>
          </a:bodyPr>
          <a:lstStyle/>
          <a:p>
            <a:pPr>
              <a:lnSpc>
                <a:spcPct val="150000"/>
              </a:lnSpc>
            </a:pPr>
            <a:r>
              <a:rPr lang="en-US" altLang="ko-KR" sz="2000" u="sng" spc="-150" dirty="0">
                <a:latin typeface="맑은 고딕" panose="020B0503020000020004" pitchFamily="50" charset="-127"/>
                <a:ea typeface="맑은 고딕" panose="020B0503020000020004" pitchFamily="50" charset="-127"/>
              </a:rPr>
              <a:t>Smaller molecules are more easily absorbed</a:t>
            </a:r>
            <a:r>
              <a:rPr lang="en-US" altLang="ko-KR" sz="2000" spc="-150" dirty="0">
                <a:latin typeface="맑은 고딕" panose="020B0503020000020004" pitchFamily="50" charset="-127"/>
                <a:ea typeface="맑은 고딕" panose="020B0503020000020004" pitchFamily="50" charset="-127"/>
              </a:rPr>
              <a:t>! </a:t>
            </a:r>
            <a:endParaRPr lang="ko-KR" altLang="en-US" sz="2000" spc="-150" dirty="0">
              <a:latin typeface="맑은 고딕" panose="020B0503020000020004" pitchFamily="50" charset="-127"/>
              <a:ea typeface="맑은 고딕" panose="020B0503020000020004" pitchFamily="50" charset="-127"/>
            </a:endParaRPr>
          </a:p>
        </p:txBody>
      </p:sp>
      <p:pic>
        <p:nvPicPr>
          <p:cNvPr id="6" name="Picture 2" descr="https://wellit.co.kr/web/img/journal/1/13.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56073" y="2722368"/>
            <a:ext cx="3356457" cy="1976900"/>
          </a:xfrm>
          <a:prstGeom prst="rect">
            <a:avLst/>
          </a:prstGeom>
          <a:ln w="38100" cap="sq">
            <a:no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7" name="직사각형 6"/>
          <p:cNvSpPr/>
          <p:nvPr/>
        </p:nvSpPr>
        <p:spPr>
          <a:xfrm>
            <a:off x="7025958" y="4884395"/>
            <a:ext cx="4245465" cy="1253998"/>
          </a:xfrm>
          <a:prstGeom prst="rect">
            <a:avLst/>
          </a:prstGeom>
        </p:spPr>
        <p:txBody>
          <a:bodyPr wrap="square">
            <a:spAutoFit/>
          </a:bodyPr>
          <a:lstStyle/>
          <a:p>
            <a:pPr>
              <a:lnSpc>
                <a:spcPct val="150000"/>
              </a:lnSpc>
            </a:pPr>
            <a:r>
              <a:rPr lang="en-US" altLang="ko-KR" sz="1300" dirty="0">
                <a:latin typeface="맑은 고딕" panose="020B0503020000020004" pitchFamily="50" charset="-127"/>
                <a:ea typeface="맑은 고딕" panose="020B0503020000020004" pitchFamily="50" charset="-127"/>
              </a:rPr>
              <a:t>The graph shows the difference in absorption amount between a 300 Da and a 5000 Da collagen molecule. The 300 Da molecule is almost 200 times more easily absorbed than the 5000 Da molecule. </a:t>
            </a:r>
            <a:endParaRPr lang="ko-KR" altLang="en-US" sz="1300" dirty="0">
              <a:latin typeface="맑은 고딕" panose="020B0503020000020004" pitchFamily="50" charset="-127"/>
              <a:ea typeface="맑은 고딕" panose="020B0503020000020004" pitchFamily="50" charset="-127"/>
            </a:endParaRPr>
          </a:p>
        </p:txBody>
      </p:sp>
      <p:sp>
        <p:nvSpPr>
          <p:cNvPr id="8" name="TextBox 7"/>
          <p:cNvSpPr txBox="1"/>
          <p:nvPr/>
        </p:nvSpPr>
        <p:spPr>
          <a:xfrm>
            <a:off x="7025958" y="6224841"/>
            <a:ext cx="4675185" cy="373885"/>
          </a:xfrm>
          <a:prstGeom prst="rect">
            <a:avLst/>
          </a:prstGeom>
          <a:noFill/>
        </p:spPr>
        <p:txBody>
          <a:bodyPr wrap="square" rtlCol="0">
            <a:spAutoFit/>
          </a:bodyPr>
          <a:lstStyle/>
          <a:p>
            <a:pPr>
              <a:lnSpc>
                <a:spcPct val="150000"/>
              </a:lnSpc>
            </a:pPr>
            <a:r>
              <a:rPr lang="en-US" altLang="ko-KR" sz="1400" dirty="0">
                <a:latin typeface="맑은 고딕" panose="020B0503020000020004" pitchFamily="50" charset="-127"/>
                <a:ea typeface="맑은 고딕" panose="020B0503020000020004" pitchFamily="50" charset="-127"/>
              </a:rPr>
              <a:t>* </a:t>
            </a:r>
            <a:r>
              <a:rPr lang="en-US" altLang="ko-KR" sz="1100" dirty="0">
                <a:latin typeface="맑은 고딕" panose="020B0503020000020004" pitchFamily="50" charset="-127"/>
                <a:ea typeface="맑은 고딕" panose="020B0503020000020004" pitchFamily="50" charset="-127"/>
              </a:rPr>
              <a:t>Dalton (Da) is a unit measure for molecular weight or mass</a:t>
            </a:r>
            <a:endParaRPr lang="ko-KR" altLang="en-US" sz="1100" dirty="0">
              <a:latin typeface="맑은 고딕" panose="020B0503020000020004" pitchFamily="50" charset="-127"/>
              <a:ea typeface="맑은 고딕" panose="020B0503020000020004" pitchFamily="50" charset="-127"/>
            </a:endParaRPr>
          </a:p>
        </p:txBody>
      </p:sp>
      <p:sp>
        <p:nvSpPr>
          <p:cNvPr id="9" name="TextBox 8"/>
          <p:cNvSpPr txBox="1"/>
          <p:nvPr/>
        </p:nvSpPr>
        <p:spPr>
          <a:xfrm>
            <a:off x="7025958" y="2352805"/>
            <a:ext cx="3023773" cy="276999"/>
          </a:xfrm>
          <a:prstGeom prst="rect">
            <a:avLst/>
          </a:prstGeom>
          <a:noFill/>
        </p:spPr>
        <p:txBody>
          <a:bodyPr wrap="square" rtlCol="0">
            <a:spAutoFit/>
          </a:bodyPr>
          <a:lstStyle/>
          <a:p>
            <a:r>
              <a:rPr lang="en-US" altLang="ko-KR" sz="1200" dirty="0">
                <a:latin typeface="맑은 고딕" panose="020B0503020000020004" pitchFamily="50" charset="-127"/>
                <a:ea typeface="맑은 고딕" panose="020B0503020000020004" pitchFamily="50" charset="-127"/>
              </a:rPr>
              <a:t> [ Reference ]</a:t>
            </a:r>
            <a:endParaRPr lang="ko-KR" altLang="en-US" sz="1200" dirty="0">
              <a:latin typeface="맑은 고딕" panose="020B0503020000020004" pitchFamily="50" charset="-127"/>
              <a:ea typeface="맑은 고딕" panose="020B0503020000020004" pitchFamily="50" charset="-127"/>
            </a:endParaRPr>
          </a:p>
        </p:txBody>
      </p:sp>
      <p:sp>
        <p:nvSpPr>
          <p:cNvPr id="10" name="TextBox 9"/>
          <p:cNvSpPr txBox="1"/>
          <p:nvPr/>
        </p:nvSpPr>
        <p:spPr>
          <a:xfrm>
            <a:off x="4159820" y="320382"/>
            <a:ext cx="4518187" cy="338554"/>
          </a:xfrm>
          <a:prstGeom prst="rect">
            <a:avLst/>
          </a:prstGeom>
          <a:noFill/>
        </p:spPr>
        <p:txBody>
          <a:bodyPr wrap="square" rtlCol="0">
            <a:spAutoFit/>
          </a:bodyPr>
          <a:lstStyle/>
          <a:p>
            <a:r>
              <a:rPr lang="en-US" altLang="ko-KR" sz="1600" dirty="0">
                <a:latin typeface="맑은 고딕" panose="020B0503020000020004" pitchFamily="50" charset="-127"/>
                <a:ea typeface="맑은 고딕" panose="020B0503020000020004" pitchFamily="50" charset="-127"/>
              </a:rPr>
              <a:t>Quality Collagen</a:t>
            </a:r>
            <a:endParaRPr lang="ko-KR" altLang="en-US" sz="1600" dirty="0">
              <a:latin typeface="맑은 고딕" panose="020B0503020000020004" pitchFamily="50" charset="-127"/>
              <a:ea typeface="맑은 고딕" panose="020B0503020000020004" pitchFamily="50" charset="-127"/>
            </a:endParaRPr>
          </a:p>
        </p:txBody>
      </p:sp>
      <p:sp>
        <p:nvSpPr>
          <p:cNvPr id="11" name="TextBox 10"/>
          <p:cNvSpPr txBox="1"/>
          <p:nvPr/>
        </p:nvSpPr>
        <p:spPr>
          <a:xfrm>
            <a:off x="1808879" y="320382"/>
            <a:ext cx="2388180" cy="338554"/>
          </a:xfrm>
          <a:prstGeom prst="rect">
            <a:avLst/>
          </a:prstGeom>
          <a:noFill/>
        </p:spPr>
        <p:txBody>
          <a:bodyPr wrap="square" rtlCol="0">
            <a:spAutoFit/>
          </a:bodyPr>
          <a:lstStyle/>
          <a:p>
            <a:r>
              <a:rPr lang="en-US" altLang="ko-KR" sz="1600" b="1" dirty="0">
                <a:latin typeface="맑은 고딕" panose="020B0503020000020004" pitchFamily="50" charset="-127"/>
                <a:ea typeface="맑은 고딕" panose="020B0503020000020004" pitchFamily="50" charset="-127"/>
              </a:rPr>
              <a:t>3. What to look for</a:t>
            </a:r>
            <a:endParaRPr lang="ko-KR" altLang="en-US" sz="1600" b="1" dirty="0">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8442535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직사각형 2"/>
          <p:cNvSpPr/>
          <p:nvPr/>
        </p:nvSpPr>
        <p:spPr>
          <a:xfrm>
            <a:off x="728362" y="3012064"/>
            <a:ext cx="5473655" cy="1746953"/>
          </a:xfrm>
          <a:prstGeom prst="rect">
            <a:avLst/>
          </a:prstGeom>
        </p:spPr>
        <p:txBody>
          <a:bodyPr wrap="square">
            <a:spAutoFit/>
          </a:bodyPr>
          <a:lstStyle/>
          <a:p>
            <a:pPr>
              <a:lnSpc>
                <a:spcPct val="150000"/>
              </a:lnSpc>
            </a:pPr>
            <a:r>
              <a:rPr lang="en-US" altLang="ko-KR" spc="-150" dirty="0">
                <a:latin typeface="맑은 고딕" panose="020B0503020000020004" pitchFamily="50" charset="-127"/>
                <a:ea typeface="맑은 고딕" panose="020B0503020000020004" pitchFamily="50" charset="-127"/>
              </a:rPr>
              <a:t>Collagen exists in a tightly twisted state, making it difficult for digestive enzymes to bind to it and break it down. </a:t>
            </a:r>
            <a:endParaRPr lang="ko-KR" altLang="en-US" spc="-150" dirty="0">
              <a:latin typeface="맑은 고딕" panose="020B0503020000020004" pitchFamily="50" charset="-127"/>
              <a:ea typeface="맑은 고딕" panose="020B0503020000020004" pitchFamily="50" charset="-127"/>
            </a:endParaRPr>
          </a:p>
          <a:p>
            <a:pPr>
              <a:lnSpc>
                <a:spcPct val="150000"/>
              </a:lnSpc>
            </a:pPr>
            <a:endParaRPr lang="en-US" altLang="ko-KR" sz="2000" u="sng" spc="-150" dirty="0">
              <a:latin typeface="맑은 고딕" panose="020B0503020000020004" pitchFamily="50" charset="-127"/>
              <a:ea typeface="맑은 고딕" panose="020B0503020000020004" pitchFamily="50" charset="-127"/>
            </a:endParaRPr>
          </a:p>
          <a:p>
            <a:pPr>
              <a:lnSpc>
                <a:spcPct val="150000"/>
              </a:lnSpc>
            </a:pPr>
            <a:r>
              <a:rPr lang="en-US" altLang="ko-KR" u="sng" spc="-150" dirty="0">
                <a:latin typeface="맑은 고딕" panose="020B0503020000020004" pitchFamily="50" charset="-127"/>
                <a:ea typeface="맑은 고딕" panose="020B0503020000020004" pitchFamily="50" charset="-127"/>
              </a:rPr>
              <a:t>Most ingested collagen is undigested and excreted as waste.</a:t>
            </a:r>
            <a:endParaRPr lang="ko-KR" altLang="en-US" u="sng" spc="-150" dirty="0">
              <a:latin typeface="맑은 고딕" panose="020B0503020000020004" pitchFamily="50" charset="-127"/>
              <a:ea typeface="맑은 고딕" panose="020B0503020000020004" pitchFamily="50" charset="-127"/>
            </a:endParaRPr>
          </a:p>
        </p:txBody>
      </p:sp>
      <p:sp>
        <p:nvSpPr>
          <p:cNvPr id="5" name="직사각형 4"/>
          <p:cNvSpPr/>
          <p:nvPr/>
        </p:nvSpPr>
        <p:spPr>
          <a:xfrm>
            <a:off x="7016584" y="4950251"/>
            <a:ext cx="4418034" cy="1329210"/>
          </a:xfrm>
          <a:prstGeom prst="rect">
            <a:avLst/>
          </a:prstGeom>
        </p:spPr>
        <p:txBody>
          <a:bodyPr wrap="square">
            <a:spAutoFit/>
          </a:bodyPr>
          <a:lstStyle/>
          <a:p>
            <a:pPr>
              <a:lnSpc>
                <a:spcPct val="150000"/>
              </a:lnSpc>
            </a:pPr>
            <a:r>
              <a:rPr lang="en-US" altLang="ko-KR" sz="1100" dirty="0">
                <a:latin typeface="맑은 고딕" panose="020B0503020000020004" pitchFamily="50" charset="-127"/>
                <a:ea typeface="맑은 고딕" panose="020B0503020000020004" pitchFamily="50" charset="-127"/>
              </a:rPr>
              <a:t>Most studies on the beneficial effects of collagen tested the effects of  ingesting 2.5 – 10 grams of collagen per day. Findings from other studies have suggested a daily collagen intake maximum of 20 grams. However, the most important thing is finding the right amount for you.</a:t>
            </a:r>
          </a:p>
        </p:txBody>
      </p:sp>
      <p:sp>
        <p:nvSpPr>
          <p:cNvPr id="6" name="TextBox 5"/>
          <p:cNvSpPr txBox="1"/>
          <p:nvPr/>
        </p:nvSpPr>
        <p:spPr>
          <a:xfrm>
            <a:off x="7091777" y="2418661"/>
            <a:ext cx="3023773" cy="276999"/>
          </a:xfrm>
          <a:prstGeom prst="rect">
            <a:avLst/>
          </a:prstGeom>
          <a:noFill/>
        </p:spPr>
        <p:txBody>
          <a:bodyPr wrap="square" rtlCol="0">
            <a:spAutoFit/>
          </a:bodyPr>
          <a:lstStyle/>
          <a:p>
            <a:r>
              <a:rPr lang="en-US" altLang="ko-KR" sz="1200" dirty="0">
                <a:latin typeface="맑은 고딕" panose="020B0503020000020004" pitchFamily="50" charset="-127"/>
                <a:ea typeface="맑은 고딕" panose="020B0503020000020004" pitchFamily="50" charset="-127"/>
              </a:rPr>
              <a:t> [ Reference ]</a:t>
            </a:r>
            <a:endParaRPr lang="ko-KR" altLang="en-US" sz="1200" dirty="0">
              <a:latin typeface="맑은 고딕" panose="020B0503020000020004" pitchFamily="50" charset="-127"/>
              <a:ea typeface="맑은 고딕" panose="020B0503020000020004" pitchFamily="50" charset="-127"/>
            </a:endParaRPr>
          </a:p>
        </p:txBody>
      </p:sp>
      <p:pic>
        <p:nvPicPr>
          <p:cNvPr id="7" name="Picture 2" descr="https://wellit.co.kr/web/img/journal/1/15.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74612" y="2816496"/>
            <a:ext cx="3315195" cy="2012919"/>
          </a:xfrm>
          <a:prstGeom prst="rect">
            <a:avLst/>
          </a:prstGeom>
          <a:ln w="38100" cap="sq">
            <a:no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662544" y="1839455"/>
            <a:ext cx="4609252" cy="523220"/>
          </a:xfrm>
          <a:prstGeom prst="rect">
            <a:avLst/>
          </a:prstGeom>
          <a:noFill/>
        </p:spPr>
        <p:txBody>
          <a:bodyPr wrap="square" rtlCol="0">
            <a:spAutoFit/>
          </a:bodyPr>
          <a:lstStyle/>
          <a:p>
            <a:r>
              <a:rPr lang="en-US" altLang="ko-KR" sz="2800" spc="-150" dirty="0">
                <a:latin typeface="맑은 고딕" panose="020B0503020000020004" pitchFamily="50" charset="-127"/>
                <a:ea typeface="맑은 고딕" panose="020B0503020000020004" pitchFamily="50" charset="-127"/>
              </a:rPr>
              <a:t>2. Collagen Content</a:t>
            </a:r>
          </a:p>
        </p:txBody>
      </p:sp>
      <p:sp>
        <p:nvSpPr>
          <p:cNvPr id="2" name="TextBox 1">
            <a:extLst>
              <a:ext uri="{FF2B5EF4-FFF2-40B4-BE49-F238E27FC236}">
                <a16:creationId xmlns:a16="http://schemas.microsoft.com/office/drawing/2014/main" id="{0B91D1CA-3C2E-5E8D-152D-4979FCCF07D5}"/>
              </a:ext>
            </a:extLst>
          </p:cNvPr>
          <p:cNvSpPr txBox="1"/>
          <p:nvPr/>
        </p:nvSpPr>
        <p:spPr>
          <a:xfrm>
            <a:off x="4159820" y="320382"/>
            <a:ext cx="4518187" cy="338554"/>
          </a:xfrm>
          <a:prstGeom prst="rect">
            <a:avLst/>
          </a:prstGeom>
          <a:noFill/>
        </p:spPr>
        <p:txBody>
          <a:bodyPr wrap="square" rtlCol="0">
            <a:spAutoFit/>
          </a:bodyPr>
          <a:lstStyle/>
          <a:p>
            <a:r>
              <a:rPr lang="en-US" altLang="ko-KR" sz="1600" dirty="0">
                <a:latin typeface="맑은 고딕" panose="020B0503020000020004" pitchFamily="50" charset="-127"/>
                <a:ea typeface="맑은 고딕" panose="020B0503020000020004" pitchFamily="50" charset="-127"/>
              </a:rPr>
              <a:t>Quality Collagen</a:t>
            </a:r>
            <a:endParaRPr lang="ko-KR" altLang="en-US" sz="1600" dirty="0">
              <a:latin typeface="맑은 고딕" panose="020B0503020000020004" pitchFamily="50" charset="-127"/>
              <a:ea typeface="맑은 고딕" panose="020B0503020000020004" pitchFamily="50" charset="-127"/>
            </a:endParaRPr>
          </a:p>
        </p:txBody>
      </p:sp>
      <p:sp>
        <p:nvSpPr>
          <p:cNvPr id="10" name="TextBox 9">
            <a:extLst>
              <a:ext uri="{FF2B5EF4-FFF2-40B4-BE49-F238E27FC236}">
                <a16:creationId xmlns:a16="http://schemas.microsoft.com/office/drawing/2014/main" id="{53B8D465-DFE8-F0B4-A70E-615D44867490}"/>
              </a:ext>
            </a:extLst>
          </p:cNvPr>
          <p:cNvSpPr txBox="1"/>
          <p:nvPr/>
        </p:nvSpPr>
        <p:spPr>
          <a:xfrm>
            <a:off x="1808879" y="320382"/>
            <a:ext cx="2388180" cy="338554"/>
          </a:xfrm>
          <a:prstGeom prst="rect">
            <a:avLst/>
          </a:prstGeom>
          <a:noFill/>
        </p:spPr>
        <p:txBody>
          <a:bodyPr wrap="square" rtlCol="0">
            <a:spAutoFit/>
          </a:bodyPr>
          <a:lstStyle/>
          <a:p>
            <a:r>
              <a:rPr lang="en-US" altLang="ko-KR" sz="1600" b="1" dirty="0">
                <a:latin typeface="맑은 고딕" panose="020B0503020000020004" pitchFamily="50" charset="-127"/>
                <a:ea typeface="맑은 고딕" panose="020B0503020000020004" pitchFamily="50" charset="-127"/>
              </a:rPr>
              <a:t>3. What to look for</a:t>
            </a:r>
            <a:endParaRPr lang="ko-KR" altLang="en-US" sz="1600" b="1" dirty="0">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36669921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직사각형 2"/>
          <p:cNvSpPr/>
          <p:nvPr/>
        </p:nvSpPr>
        <p:spPr>
          <a:xfrm>
            <a:off x="728363" y="2993402"/>
            <a:ext cx="6097310" cy="2156488"/>
          </a:xfrm>
          <a:prstGeom prst="rect">
            <a:avLst/>
          </a:prstGeom>
        </p:spPr>
        <p:txBody>
          <a:bodyPr wrap="square">
            <a:spAutoFit/>
          </a:bodyPr>
          <a:lstStyle/>
          <a:p>
            <a:pPr>
              <a:lnSpc>
                <a:spcPct val="150000"/>
              </a:lnSpc>
            </a:pPr>
            <a:r>
              <a:rPr lang="en-US" altLang="ko-KR" spc="-150" dirty="0">
                <a:latin typeface="맑은 고딕" panose="020B0503020000020004" pitchFamily="50" charset="-127"/>
                <a:ea typeface="맑은 고딕" panose="020B0503020000020004" pitchFamily="50" charset="-127"/>
              </a:rPr>
              <a:t>When looking for collagen supplements, supplements with type 1 collagen are recommended. Information about the type of collagen may not be provided, but it knowing the source can help.</a:t>
            </a:r>
          </a:p>
          <a:p>
            <a:pPr>
              <a:lnSpc>
                <a:spcPct val="150000"/>
              </a:lnSpc>
            </a:pPr>
            <a:endParaRPr lang="en-US" altLang="ko-KR" spc="-150" dirty="0">
              <a:latin typeface="맑은 고딕" panose="020B0503020000020004" pitchFamily="50" charset="-127"/>
              <a:ea typeface="맑은 고딕" panose="020B0503020000020004" pitchFamily="50" charset="-127"/>
            </a:endParaRPr>
          </a:p>
          <a:p>
            <a:pPr>
              <a:lnSpc>
                <a:spcPct val="150000"/>
              </a:lnSpc>
            </a:pPr>
            <a:r>
              <a:rPr lang="en-US" altLang="ko-KR" sz="2000" u="sng" spc="-150" dirty="0">
                <a:latin typeface="맑은 고딕" panose="020B0503020000020004" pitchFamily="50" charset="-127"/>
                <a:ea typeface="맑은 고딕" panose="020B0503020000020004" pitchFamily="50" charset="-127"/>
              </a:rPr>
              <a:t>Collagen derived from fish, not animals is type 1 collagen.</a:t>
            </a:r>
            <a:endParaRPr lang="ko-KR" altLang="en-US" sz="2000" u="sng" spc="-150" dirty="0">
              <a:latin typeface="맑은 고딕" panose="020B0503020000020004" pitchFamily="50" charset="-127"/>
              <a:ea typeface="맑은 고딕" panose="020B0503020000020004" pitchFamily="50" charset="-127"/>
            </a:endParaRPr>
          </a:p>
        </p:txBody>
      </p:sp>
      <p:sp>
        <p:nvSpPr>
          <p:cNvPr id="4" name="직사각형 3"/>
          <p:cNvSpPr/>
          <p:nvPr/>
        </p:nvSpPr>
        <p:spPr>
          <a:xfrm>
            <a:off x="7025915" y="5222006"/>
            <a:ext cx="4245465" cy="887615"/>
          </a:xfrm>
          <a:prstGeom prst="rect">
            <a:avLst/>
          </a:prstGeom>
        </p:spPr>
        <p:txBody>
          <a:bodyPr wrap="square">
            <a:spAutoFit/>
          </a:bodyPr>
          <a:lstStyle/>
          <a:p>
            <a:pPr>
              <a:lnSpc>
                <a:spcPct val="150000"/>
              </a:lnSpc>
            </a:pPr>
            <a:r>
              <a:rPr lang="en-US" altLang="ko-KR" sz="1200" dirty="0">
                <a:latin typeface="맑은 고딕" panose="020B0503020000020004" pitchFamily="50" charset="-127"/>
                <a:ea typeface="맑은 고딕" panose="020B0503020000020004" pitchFamily="50" charset="-127"/>
              </a:rPr>
              <a:t>“Recent studies suggest that collagen from fish scales is composed of two alpha1 and alpha 2 chains, which are characteristic of type 1 collagen.”</a:t>
            </a:r>
          </a:p>
        </p:txBody>
      </p:sp>
      <p:sp>
        <p:nvSpPr>
          <p:cNvPr id="5" name="TextBox 4"/>
          <p:cNvSpPr txBox="1"/>
          <p:nvPr/>
        </p:nvSpPr>
        <p:spPr>
          <a:xfrm>
            <a:off x="7091777" y="2569580"/>
            <a:ext cx="3023773" cy="276999"/>
          </a:xfrm>
          <a:prstGeom prst="rect">
            <a:avLst/>
          </a:prstGeom>
          <a:noFill/>
        </p:spPr>
        <p:txBody>
          <a:bodyPr wrap="square" rtlCol="0">
            <a:spAutoFit/>
          </a:bodyPr>
          <a:lstStyle/>
          <a:p>
            <a:r>
              <a:rPr lang="en-US" altLang="ko-KR" sz="1200" dirty="0">
                <a:latin typeface="맑은 고딕" panose="020B0503020000020004" pitchFamily="50" charset="-127"/>
                <a:ea typeface="맑은 고딕" panose="020B0503020000020004" pitchFamily="50" charset="-127"/>
              </a:rPr>
              <a:t> [ Reference ]</a:t>
            </a:r>
            <a:endParaRPr lang="ko-KR" altLang="en-US" sz="1200" dirty="0">
              <a:latin typeface="맑은 고딕" panose="020B0503020000020004" pitchFamily="50" charset="-127"/>
              <a:ea typeface="맑은 고딕" panose="020B0503020000020004" pitchFamily="50" charset="-127"/>
            </a:endParaRPr>
          </a:p>
        </p:txBody>
      </p:sp>
      <p:pic>
        <p:nvPicPr>
          <p:cNvPr id="6" name="Picture 2" descr="https://wellit.co.kr/web/img/journal/1/16.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91777" y="2967415"/>
            <a:ext cx="3946337" cy="2133755"/>
          </a:xfrm>
          <a:prstGeom prst="rect">
            <a:avLst/>
          </a:prstGeom>
          <a:ln w="38100" cap="sq">
            <a:no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662544" y="1820793"/>
            <a:ext cx="4609252" cy="523220"/>
          </a:xfrm>
          <a:prstGeom prst="rect">
            <a:avLst/>
          </a:prstGeom>
          <a:noFill/>
        </p:spPr>
        <p:txBody>
          <a:bodyPr wrap="square" rtlCol="0">
            <a:spAutoFit/>
          </a:bodyPr>
          <a:lstStyle/>
          <a:p>
            <a:r>
              <a:rPr lang="en-US" altLang="ko-KR" sz="2800" spc="-150" dirty="0">
                <a:latin typeface="맑은 고딕" panose="020B0503020000020004" pitchFamily="50" charset="-127"/>
                <a:ea typeface="맑은 고딕" panose="020B0503020000020004" pitchFamily="50" charset="-127"/>
              </a:rPr>
              <a:t>3. Collagen Type</a:t>
            </a:r>
            <a:endParaRPr lang="en-US" altLang="ko-KR" sz="3600" spc="-150" dirty="0">
              <a:latin typeface="맑은 고딕" panose="020B0503020000020004" pitchFamily="50" charset="-127"/>
              <a:ea typeface="맑은 고딕" panose="020B0503020000020004" pitchFamily="50" charset="-127"/>
            </a:endParaRPr>
          </a:p>
        </p:txBody>
      </p:sp>
      <p:sp>
        <p:nvSpPr>
          <p:cNvPr id="2" name="TextBox 1">
            <a:extLst>
              <a:ext uri="{FF2B5EF4-FFF2-40B4-BE49-F238E27FC236}">
                <a16:creationId xmlns:a16="http://schemas.microsoft.com/office/drawing/2014/main" id="{E3F63AD2-4E6C-A196-7637-89093C0EDF1E}"/>
              </a:ext>
            </a:extLst>
          </p:cNvPr>
          <p:cNvSpPr txBox="1"/>
          <p:nvPr/>
        </p:nvSpPr>
        <p:spPr>
          <a:xfrm>
            <a:off x="4159820" y="320382"/>
            <a:ext cx="4518187" cy="338554"/>
          </a:xfrm>
          <a:prstGeom prst="rect">
            <a:avLst/>
          </a:prstGeom>
          <a:noFill/>
        </p:spPr>
        <p:txBody>
          <a:bodyPr wrap="square" rtlCol="0">
            <a:spAutoFit/>
          </a:bodyPr>
          <a:lstStyle/>
          <a:p>
            <a:r>
              <a:rPr lang="en-US" altLang="ko-KR" sz="1600" dirty="0">
                <a:latin typeface="맑은 고딕" panose="020B0503020000020004" pitchFamily="50" charset="-127"/>
                <a:ea typeface="맑은 고딕" panose="020B0503020000020004" pitchFamily="50" charset="-127"/>
              </a:rPr>
              <a:t>Quality Collagen</a:t>
            </a:r>
            <a:endParaRPr lang="ko-KR" altLang="en-US" sz="1600" dirty="0">
              <a:latin typeface="맑은 고딕" panose="020B0503020000020004" pitchFamily="50" charset="-127"/>
              <a:ea typeface="맑은 고딕" panose="020B0503020000020004" pitchFamily="50" charset="-127"/>
            </a:endParaRPr>
          </a:p>
        </p:txBody>
      </p:sp>
      <p:sp>
        <p:nvSpPr>
          <p:cNvPr id="10" name="TextBox 9">
            <a:extLst>
              <a:ext uri="{FF2B5EF4-FFF2-40B4-BE49-F238E27FC236}">
                <a16:creationId xmlns:a16="http://schemas.microsoft.com/office/drawing/2014/main" id="{6B7D66E9-24AA-4538-CBA1-77C900282057}"/>
              </a:ext>
            </a:extLst>
          </p:cNvPr>
          <p:cNvSpPr txBox="1"/>
          <p:nvPr/>
        </p:nvSpPr>
        <p:spPr>
          <a:xfrm>
            <a:off x="1808879" y="320382"/>
            <a:ext cx="2388180" cy="338554"/>
          </a:xfrm>
          <a:prstGeom prst="rect">
            <a:avLst/>
          </a:prstGeom>
          <a:noFill/>
        </p:spPr>
        <p:txBody>
          <a:bodyPr wrap="square" rtlCol="0">
            <a:spAutoFit/>
          </a:bodyPr>
          <a:lstStyle/>
          <a:p>
            <a:r>
              <a:rPr lang="en-US" altLang="ko-KR" sz="1600" b="1" dirty="0">
                <a:latin typeface="맑은 고딕" panose="020B0503020000020004" pitchFamily="50" charset="-127"/>
                <a:ea typeface="맑은 고딕" panose="020B0503020000020004" pitchFamily="50" charset="-127"/>
              </a:rPr>
              <a:t>3. What to look for</a:t>
            </a:r>
            <a:endParaRPr lang="ko-KR" altLang="en-US" sz="1600" b="1" dirty="0">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15961778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직사각형 2"/>
          <p:cNvSpPr/>
          <p:nvPr/>
        </p:nvSpPr>
        <p:spPr>
          <a:xfrm>
            <a:off x="728363" y="3068050"/>
            <a:ext cx="5653776" cy="1879489"/>
          </a:xfrm>
          <a:prstGeom prst="rect">
            <a:avLst/>
          </a:prstGeom>
        </p:spPr>
        <p:txBody>
          <a:bodyPr wrap="square">
            <a:spAutoFit/>
          </a:bodyPr>
          <a:lstStyle/>
          <a:p>
            <a:pPr>
              <a:lnSpc>
                <a:spcPct val="150000"/>
              </a:lnSpc>
            </a:pPr>
            <a:r>
              <a:rPr lang="en-US" altLang="ko-KR" sz="2000" spc="-150" dirty="0">
                <a:latin typeface="맑은 고딕" panose="020B0503020000020004" pitchFamily="50" charset="-127"/>
                <a:ea typeface="맑은 고딕" panose="020B0503020000020004" pitchFamily="50" charset="-127"/>
              </a:rPr>
              <a:t>Vitamin C is a coenzyme that is essential for collagen synthesis. The amino acid, hydroxyproline (</a:t>
            </a:r>
            <a:r>
              <a:rPr lang="en-US" altLang="ko-KR" sz="2000" spc="-150" dirty="0" err="1">
                <a:latin typeface="맑은 고딕" panose="020B0503020000020004" pitchFamily="50" charset="-127"/>
                <a:ea typeface="맑은 고딕" panose="020B0503020000020004" pitchFamily="50" charset="-127"/>
              </a:rPr>
              <a:t>Hyp</a:t>
            </a:r>
            <a:r>
              <a:rPr lang="en-US" altLang="ko-KR" sz="2000" spc="-150" dirty="0">
                <a:latin typeface="맑은 고딕" panose="020B0503020000020004" pitchFamily="50" charset="-127"/>
                <a:ea typeface="맑은 고딕" panose="020B0503020000020004" pitchFamily="50" charset="-127"/>
              </a:rPr>
              <a:t>), is produced with the help of vitamin C.</a:t>
            </a:r>
          </a:p>
          <a:p>
            <a:pPr>
              <a:lnSpc>
                <a:spcPct val="150000"/>
              </a:lnSpc>
            </a:pPr>
            <a:endParaRPr lang="ko-KR" altLang="en-US" sz="2000" u="sng" spc="-150" dirty="0">
              <a:latin typeface="맑은 고딕" panose="020B0503020000020004" pitchFamily="50" charset="-127"/>
              <a:ea typeface="맑은 고딕" panose="020B0503020000020004" pitchFamily="50" charset="-127"/>
            </a:endParaRPr>
          </a:p>
        </p:txBody>
      </p:sp>
      <p:sp>
        <p:nvSpPr>
          <p:cNvPr id="4" name="직사각형 3"/>
          <p:cNvSpPr/>
          <p:nvPr/>
        </p:nvSpPr>
        <p:spPr>
          <a:xfrm>
            <a:off x="6809362" y="4673687"/>
            <a:ext cx="4245465" cy="353751"/>
          </a:xfrm>
          <a:prstGeom prst="rect">
            <a:avLst/>
          </a:prstGeom>
        </p:spPr>
        <p:txBody>
          <a:bodyPr wrap="square">
            <a:spAutoFit/>
          </a:bodyPr>
          <a:lstStyle/>
          <a:p>
            <a:pPr>
              <a:lnSpc>
                <a:spcPct val="150000"/>
              </a:lnSpc>
            </a:pPr>
            <a:r>
              <a:rPr lang="ko-KR" altLang="en-US" sz="1300" spc="-150" dirty="0">
                <a:latin typeface="맑은 고딕" panose="020B0503020000020004" pitchFamily="50" charset="-127"/>
                <a:ea typeface="맑은 고딕" panose="020B0503020000020004" pitchFamily="50" charset="-127"/>
              </a:rPr>
              <a:t>▶</a:t>
            </a:r>
            <a:r>
              <a:rPr lang="en-US" altLang="ko-KR" sz="1200" dirty="0">
                <a:latin typeface="맑은 고딕" panose="020B0503020000020004" pitchFamily="50" charset="-127"/>
                <a:ea typeface="맑은 고딕" panose="020B0503020000020004" pitchFamily="50" charset="-127"/>
              </a:rPr>
              <a:t>Vitamin C is essential for collagen synthesis</a:t>
            </a:r>
            <a:endParaRPr lang="en-US" altLang="ko-KR" sz="1300" dirty="0">
              <a:latin typeface="맑은 고딕" panose="020B0503020000020004" pitchFamily="50" charset="-127"/>
              <a:ea typeface="맑은 고딕" panose="020B0503020000020004" pitchFamily="50" charset="-127"/>
            </a:endParaRPr>
          </a:p>
        </p:txBody>
      </p:sp>
      <p:sp>
        <p:nvSpPr>
          <p:cNvPr id="5" name="TextBox 4"/>
          <p:cNvSpPr txBox="1"/>
          <p:nvPr/>
        </p:nvSpPr>
        <p:spPr>
          <a:xfrm>
            <a:off x="6809362" y="2556268"/>
            <a:ext cx="3023773" cy="276999"/>
          </a:xfrm>
          <a:prstGeom prst="rect">
            <a:avLst/>
          </a:prstGeom>
          <a:noFill/>
        </p:spPr>
        <p:txBody>
          <a:bodyPr wrap="square" rtlCol="0">
            <a:spAutoFit/>
          </a:bodyPr>
          <a:lstStyle/>
          <a:p>
            <a:r>
              <a:rPr lang="en-US" altLang="ko-KR" sz="1200" dirty="0">
                <a:latin typeface="맑은 고딕" panose="020B0503020000020004" pitchFamily="50" charset="-127"/>
                <a:ea typeface="맑은 고딕" panose="020B0503020000020004" pitchFamily="50" charset="-127"/>
              </a:rPr>
              <a:t> [ Reference ]</a:t>
            </a:r>
            <a:endParaRPr lang="ko-KR" altLang="en-US" sz="1200" dirty="0">
              <a:latin typeface="맑은 고딕" panose="020B0503020000020004" pitchFamily="50" charset="-127"/>
              <a:ea typeface="맑은 고딕" panose="020B0503020000020004" pitchFamily="50" charset="-127"/>
            </a:endParaRPr>
          </a:p>
        </p:txBody>
      </p:sp>
      <p:pic>
        <p:nvPicPr>
          <p:cNvPr id="6" name="Picture 2" descr="https://wellit.co.kr/web/img/journal/1/17.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09362" y="2977159"/>
            <a:ext cx="5086286" cy="159292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662544" y="1895441"/>
            <a:ext cx="4609252" cy="523220"/>
          </a:xfrm>
          <a:prstGeom prst="rect">
            <a:avLst/>
          </a:prstGeom>
          <a:noFill/>
        </p:spPr>
        <p:txBody>
          <a:bodyPr wrap="square" rtlCol="0">
            <a:spAutoFit/>
          </a:bodyPr>
          <a:lstStyle/>
          <a:p>
            <a:r>
              <a:rPr lang="en-US" altLang="ko-KR" sz="2800" spc="-150" dirty="0">
                <a:latin typeface="맑은 고딕" panose="020B0503020000020004" pitchFamily="50" charset="-127"/>
                <a:ea typeface="맑은 고딕" panose="020B0503020000020004" pitchFamily="50" charset="-127"/>
              </a:rPr>
              <a:t>4. Synergetic Ingredients</a:t>
            </a:r>
            <a:endParaRPr lang="en-US" altLang="ko-KR" sz="3600" spc="-150" dirty="0">
              <a:latin typeface="맑은 고딕" panose="020B0503020000020004" pitchFamily="50" charset="-127"/>
              <a:ea typeface="맑은 고딕" panose="020B0503020000020004" pitchFamily="50" charset="-127"/>
            </a:endParaRPr>
          </a:p>
        </p:txBody>
      </p:sp>
      <p:sp>
        <p:nvSpPr>
          <p:cNvPr id="11" name="TextBox 10">
            <a:extLst>
              <a:ext uri="{FF2B5EF4-FFF2-40B4-BE49-F238E27FC236}">
                <a16:creationId xmlns:a16="http://schemas.microsoft.com/office/drawing/2014/main" id="{C800E41F-88F9-CCD6-9F8F-4AFA2A0BED7B}"/>
              </a:ext>
            </a:extLst>
          </p:cNvPr>
          <p:cNvSpPr txBox="1"/>
          <p:nvPr/>
        </p:nvSpPr>
        <p:spPr>
          <a:xfrm>
            <a:off x="4159820" y="320382"/>
            <a:ext cx="4518187" cy="338554"/>
          </a:xfrm>
          <a:prstGeom prst="rect">
            <a:avLst/>
          </a:prstGeom>
          <a:noFill/>
        </p:spPr>
        <p:txBody>
          <a:bodyPr wrap="square" rtlCol="0">
            <a:spAutoFit/>
          </a:bodyPr>
          <a:lstStyle/>
          <a:p>
            <a:r>
              <a:rPr lang="en-US" altLang="ko-KR" sz="1600" dirty="0">
                <a:latin typeface="맑은 고딕" panose="020B0503020000020004" pitchFamily="50" charset="-127"/>
                <a:ea typeface="맑은 고딕" panose="020B0503020000020004" pitchFamily="50" charset="-127"/>
              </a:rPr>
              <a:t>Quality Collagen</a:t>
            </a:r>
            <a:endParaRPr lang="ko-KR" altLang="en-US" sz="1600" dirty="0">
              <a:latin typeface="맑은 고딕" panose="020B0503020000020004" pitchFamily="50" charset="-127"/>
              <a:ea typeface="맑은 고딕" panose="020B0503020000020004" pitchFamily="50" charset="-127"/>
            </a:endParaRPr>
          </a:p>
        </p:txBody>
      </p:sp>
      <p:sp>
        <p:nvSpPr>
          <p:cNvPr id="14" name="TextBox 13">
            <a:extLst>
              <a:ext uri="{FF2B5EF4-FFF2-40B4-BE49-F238E27FC236}">
                <a16:creationId xmlns:a16="http://schemas.microsoft.com/office/drawing/2014/main" id="{B1830855-110A-D7A5-E681-E73109D0DDF1}"/>
              </a:ext>
            </a:extLst>
          </p:cNvPr>
          <p:cNvSpPr txBox="1"/>
          <p:nvPr/>
        </p:nvSpPr>
        <p:spPr>
          <a:xfrm>
            <a:off x="1808879" y="320382"/>
            <a:ext cx="2388180" cy="338554"/>
          </a:xfrm>
          <a:prstGeom prst="rect">
            <a:avLst/>
          </a:prstGeom>
          <a:noFill/>
        </p:spPr>
        <p:txBody>
          <a:bodyPr wrap="square" rtlCol="0">
            <a:spAutoFit/>
          </a:bodyPr>
          <a:lstStyle/>
          <a:p>
            <a:r>
              <a:rPr lang="en-US" altLang="ko-KR" sz="1600" b="1" dirty="0">
                <a:latin typeface="맑은 고딕" panose="020B0503020000020004" pitchFamily="50" charset="-127"/>
                <a:ea typeface="맑은 고딕" panose="020B0503020000020004" pitchFamily="50" charset="-127"/>
              </a:rPr>
              <a:t>3. What to look for</a:t>
            </a:r>
            <a:endParaRPr lang="ko-KR" altLang="en-US" sz="1600" b="1" dirty="0">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14311156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그림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5" name="그림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26728" y="0"/>
            <a:ext cx="4832479" cy="6858000"/>
          </a:xfrm>
          <a:prstGeom prst="rect">
            <a:avLst/>
          </a:prstGeom>
        </p:spPr>
      </p:pic>
      <p:sp>
        <p:nvSpPr>
          <p:cNvPr id="3" name="Rectangle 2">
            <a:extLst>
              <a:ext uri="{FF2B5EF4-FFF2-40B4-BE49-F238E27FC236}">
                <a16:creationId xmlns:a16="http://schemas.microsoft.com/office/drawing/2014/main" id="{03C81585-2D81-17A5-C821-9CAA9A8A7FB5}"/>
              </a:ext>
            </a:extLst>
          </p:cNvPr>
          <p:cNvSpPr/>
          <p:nvPr/>
        </p:nvSpPr>
        <p:spPr>
          <a:xfrm>
            <a:off x="1315278" y="987867"/>
            <a:ext cx="4154557" cy="1282147"/>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23FA79AD-292D-A9CF-F512-B35055BFE1A7}"/>
              </a:ext>
            </a:extLst>
          </p:cNvPr>
          <p:cNvSpPr txBox="1"/>
          <p:nvPr/>
        </p:nvSpPr>
        <p:spPr>
          <a:xfrm>
            <a:off x="1315278" y="1094460"/>
            <a:ext cx="2876108" cy="523220"/>
          </a:xfrm>
          <a:prstGeom prst="rect">
            <a:avLst/>
          </a:prstGeom>
          <a:noFill/>
        </p:spPr>
        <p:txBody>
          <a:bodyPr wrap="none" rtlCol="0">
            <a:spAutoFit/>
          </a:bodyPr>
          <a:lstStyle/>
          <a:p>
            <a:r>
              <a:rPr lang="en-US" sz="2800" b="1" dirty="0">
                <a:latin typeface="Bebas Neue" panose="020B0606020202050201" pitchFamily="34" charset="0"/>
              </a:rPr>
              <a:t>THEELIXIR White Glow</a:t>
            </a:r>
          </a:p>
        </p:txBody>
      </p:sp>
      <p:sp>
        <p:nvSpPr>
          <p:cNvPr id="6" name="TextBox 5">
            <a:extLst>
              <a:ext uri="{FF2B5EF4-FFF2-40B4-BE49-F238E27FC236}">
                <a16:creationId xmlns:a16="http://schemas.microsoft.com/office/drawing/2014/main" id="{48891E13-B2C0-3661-740B-F86F272682BA}"/>
              </a:ext>
            </a:extLst>
          </p:cNvPr>
          <p:cNvSpPr txBox="1"/>
          <p:nvPr/>
        </p:nvSpPr>
        <p:spPr>
          <a:xfrm>
            <a:off x="1344632" y="1682237"/>
            <a:ext cx="2991525" cy="523220"/>
          </a:xfrm>
          <a:prstGeom prst="rect">
            <a:avLst/>
          </a:prstGeom>
          <a:noFill/>
        </p:spPr>
        <p:txBody>
          <a:bodyPr wrap="none" rtlCol="0">
            <a:spAutoFit/>
          </a:bodyPr>
          <a:lstStyle/>
          <a:p>
            <a:r>
              <a:rPr lang="en-US" sz="2800" b="1" dirty="0">
                <a:solidFill>
                  <a:srgbClr val="FC7A8D"/>
                </a:solidFill>
                <a:latin typeface="Bebas Neue" panose="020B0606020202050201" pitchFamily="34" charset="0"/>
              </a:rPr>
              <a:t>Product Introduction</a:t>
            </a:r>
          </a:p>
        </p:txBody>
      </p:sp>
    </p:spTree>
    <p:extLst>
      <p:ext uri="{BB962C8B-B14F-4D97-AF65-F5344CB8AC3E}">
        <p14:creationId xmlns:p14="http://schemas.microsoft.com/office/powerpoint/2010/main" val="26721739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그림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3593" y="1325401"/>
            <a:ext cx="4517656" cy="4674072"/>
          </a:xfrm>
          <a:prstGeom prst="rect">
            <a:avLst/>
          </a:prstGeom>
        </p:spPr>
      </p:pic>
      <p:sp>
        <p:nvSpPr>
          <p:cNvPr id="5" name="TextBox 4"/>
          <p:cNvSpPr txBox="1"/>
          <p:nvPr/>
        </p:nvSpPr>
        <p:spPr>
          <a:xfrm>
            <a:off x="6219635" y="2311915"/>
            <a:ext cx="5715231" cy="400110"/>
          </a:xfrm>
          <a:prstGeom prst="rect">
            <a:avLst/>
          </a:prstGeom>
          <a:noFill/>
        </p:spPr>
        <p:txBody>
          <a:bodyPr wrap="square" rtlCol="0">
            <a:spAutoFit/>
          </a:bodyPr>
          <a:lstStyle/>
          <a:p>
            <a:r>
              <a:rPr lang="en-US" altLang="ko-KR" sz="2000" dirty="0">
                <a:solidFill>
                  <a:srgbClr val="7030A0"/>
                </a:solidFill>
                <a:latin typeface="맑은 고딕" panose="020B0503020000020004" pitchFamily="50" charset="-127"/>
                <a:ea typeface="맑은 고딕" panose="020B0503020000020004" pitchFamily="50" charset="-127"/>
              </a:rPr>
              <a:t>Wrinkle + Tone + Moisture</a:t>
            </a:r>
            <a:r>
              <a:rPr lang="ko-KR" altLang="en-US" sz="2000" dirty="0">
                <a:solidFill>
                  <a:srgbClr val="C00000"/>
                </a:solidFill>
                <a:latin typeface="맑은 고딕" panose="020B0503020000020004" pitchFamily="50" charset="-127"/>
                <a:ea typeface="맑은 고딕" panose="020B0503020000020004" pitchFamily="50" charset="-127"/>
              </a:rPr>
              <a:t> </a:t>
            </a:r>
            <a:r>
              <a:rPr lang="en-US" altLang="ko-KR" sz="2000" dirty="0">
                <a:solidFill>
                  <a:schemeClr val="tx1">
                    <a:lumMod val="75000"/>
                    <a:lumOff val="25000"/>
                  </a:schemeClr>
                </a:solidFill>
                <a:latin typeface="맑은 고딕" panose="020B0503020000020004" pitchFamily="50" charset="-127"/>
                <a:ea typeface="맑은 고딕" panose="020B0503020000020004" pitchFamily="50" charset="-127"/>
              </a:rPr>
              <a:t>all-in-one</a:t>
            </a:r>
            <a:r>
              <a:rPr lang="ko-KR" altLang="en-US" sz="2000" dirty="0">
                <a:solidFill>
                  <a:schemeClr val="tx1">
                    <a:lumMod val="75000"/>
                    <a:lumOff val="25000"/>
                  </a:schemeClr>
                </a:solidFill>
                <a:latin typeface="맑은 고딕" panose="020B0503020000020004" pitchFamily="50" charset="-127"/>
                <a:ea typeface="맑은 고딕" panose="020B0503020000020004" pitchFamily="50" charset="-127"/>
              </a:rPr>
              <a:t> </a:t>
            </a:r>
            <a:r>
              <a:rPr lang="en-US" altLang="ko-KR" sz="2000" dirty="0">
                <a:solidFill>
                  <a:schemeClr val="tx1">
                    <a:lumMod val="75000"/>
                    <a:lumOff val="25000"/>
                  </a:schemeClr>
                </a:solidFill>
                <a:latin typeface="맑은 고딕" panose="020B0503020000020004" pitchFamily="50" charset="-127"/>
                <a:ea typeface="맑은 고딕" panose="020B0503020000020004" pitchFamily="50" charset="-127"/>
              </a:rPr>
              <a:t>care! </a:t>
            </a:r>
            <a:endParaRPr lang="ko-KR" altLang="en-US" sz="2000" dirty="0">
              <a:solidFill>
                <a:schemeClr val="tx1">
                  <a:lumMod val="75000"/>
                  <a:lumOff val="25000"/>
                </a:schemeClr>
              </a:solidFill>
              <a:latin typeface="맑은 고딕" panose="020B0503020000020004" pitchFamily="50" charset="-127"/>
              <a:ea typeface="맑은 고딕" panose="020B0503020000020004" pitchFamily="50" charset="-127"/>
            </a:endParaRPr>
          </a:p>
        </p:txBody>
      </p:sp>
      <p:sp>
        <p:nvSpPr>
          <p:cNvPr id="6" name="TextBox 5"/>
          <p:cNvSpPr txBox="1"/>
          <p:nvPr/>
        </p:nvSpPr>
        <p:spPr>
          <a:xfrm>
            <a:off x="6219246" y="3027118"/>
            <a:ext cx="5715231" cy="400110"/>
          </a:xfrm>
          <a:prstGeom prst="rect">
            <a:avLst/>
          </a:prstGeom>
          <a:noFill/>
        </p:spPr>
        <p:txBody>
          <a:bodyPr wrap="square" rtlCol="0">
            <a:spAutoFit/>
          </a:bodyPr>
          <a:lstStyle/>
          <a:p>
            <a:r>
              <a:rPr lang="en-US" altLang="ko-KR" sz="2000" dirty="0">
                <a:solidFill>
                  <a:srgbClr val="7030A0"/>
                </a:solidFill>
                <a:latin typeface="맑은 고딕" panose="020B0503020000020004" pitchFamily="50" charset="-127"/>
                <a:ea typeface="맑은 고딕" panose="020B0503020000020004" pitchFamily="50" charset="-127"/>
              </a:rPr>
              <a:t>Micro molecules </a:t>
            </a:r>
            <a:r>
              <a:rPr lang="en-US" altLang="ko-KR" sz="2000" dirty="0">
                <a:latin typeface="맑은 고딕" panose="020B0503020000020004" pitchFamily="50" charset="-127"/>
                <a:ea typeface="맑은 고딕" panose="020B0503020000020004" pitchFamily="50" charset="-127"/>
              </a:rPr>
              <a:t>for maximum efficiency</a:t>
            </a:r>
            <a:endParaRPr lang="ko-KR" altLang="en-US" sz="2000" dirty="0">
              <a:latin typeface="맑은 고딕" panose="020B0503020000020004" pitchFamily="50" charset="-127"/>
              <a:ea typeface="맑은 고딕" panose="020B0503020000020004" pitchFamily="50" charset="-127"/>
            </a:endParaRPr>
          </a:p>
        </p:txBody>
      </p:sp>
      <p:sp>
        <p:nvSpPr>
          <p:cNvPr id="7" name="TextBox 6"/>
          <p:cNvSpPr txBox="1"/>
          <p:nvPr/>
        </p:nvSpPr>
        <p:spPr>
          <a:xfrm>
            <a:off x="6219247" y="4495937"/>
            <a:ext cx="5715231" cy="400110"/>
          </a:xfrm>
          <a:prstGeom prst="rect">
            <a:avLst/>
          </a:prstGeom>
          <a:noFill/>
        </p:spPr>
        <p:txBody>
          <a:bodyPr wrap="square" rtlCol="0">
            <a:spAutoFit/>
          </a:bodyPr>
          <a:lstStyle/>
          <a:p>
            <a:r>
              <a:rPr lang="en-US" altLang="ko-KR" sz="2000" dirty="0">
                <a:latin typeface="맑은 고딕" panose="020B0503020000020004" pitchFamily="50" charset="-127"/>
                <a:ea typeface="맑은 고딕" panose="020B0503020000020004" pitchFamily="50" charset="-127"/>
              </a:rPr>
              <a:t>Includes glutathione, elastin, vitamin c, biotin</a:t>
            </a:r>
            <a:endParaRPr lang="ko-KR" altLang="en-US" sz="2000" dirty="0">
              <a:latin typeface="맑은 고딕" panose="020B0503020000020004" pitchFamily="50" charset="-127"/>
              <a:ea typeface="맑은 고딕" panose="020B0503020000020004" pitchFamily="50" charset="-127"/>
            </a:endParaRPr>
          </a:p>
        </p:txBody>
      </p:sp>
      <p:sp>
        <p:nvSpPr>
          <p:cNvPr id="8" name="TextBox 7"/>
          <p:cNvSpPr txBox="1"/>
          <p:nvPr/>
        </p:nvSpPr>
        <p:spPr>
          <a:xfrm>
            <a:off x="6232173" y="5237712"/>
            <a:ext cx="5715231" cy="400110"/>
          </a:xfrm>
          <a:prstGeom prst="rect">
            <a:avLst/>
          </a:prstGeom>
          <a:noFill/>
        </p:spPr>
        <p:txBody>
          <a:bodyPr wrap="square" rtlCol="0">
            <a:spAutoFit/>
          </a:bodyPr>
          <a:lstStyle/>
          <a:p>
            <a:r>
              <a:rPr lang="en-US" altLang="ko-KR" sz="2000" dirty="0">
                <a:latin typeface="맑은 고딕" panose="020B0503020000020004" pitchFamily="50" charset="-127"/>
                <a:ea typeface="맑은 고딕" panose="020B0503020000020004" pitchFamily="50" charset="-127"/>
              </a:rPr>
              <a:t>Includes organic phytonutrients</a:t>
            </a:r>
            <a:endParaRPr lang="ko-KR" altLang="en-US" sz="2000" dirty="0">
              <a:latin typeface="맑은 고딕" panose="020B0503020000020004" pitchFamily="50" charset="-127"/>
              <a:ea typeface="맑은 고딕" panose="020B0503020000020004" pitchFamily="50" charset="-127"/>
            </a:endParaRPr>
          </a:p>
        </p:txBody>
      </p:sp>
      <p:sp>
        <p:nvSpPr>
          <p:cNvPr id="9" name="TextBox 8"/>
          <p:cNvSpPr txBox="1"/>
          <p:nvPr/>
        </p:nvSpPr>
        <p:spPr>
          <a:xfrm>
            <a:off x="6232173" y="3751573"/>
            <a:ext cx="5715231" cy="400110"/>
          </a:xfrm>
          <a:prstGeom prst="rect">
            <a:avLst/>
          </a:prstGeom>
          <a:noFill/>
        </p:spPr>
        <p:txBody>
          <a:bodyPr wrap="square" rtlCol="0">
            <a:spAutoFit/>
          </a:bodyPr>
          <a:lstStyle/>
          <a:p>
            <a:r>
              <a:rPr lang="en-US" altLang="ko-KR" sz="2000" dirty="0">
                <a:latin typeface="맑은 고딕" panose="020B0503020000020004" pitchFamily="50" charset="-127"/>
                <a:ea typeface="맑은 고딕" panose="020B0503020000020004" pitchFamily="50" charset="-127"/>
              </a:rPr>
              <a:t>White tomato extract for synergy</a:t>
            </a:r>
            <a:endParaRPr lang="ko-KR" altLang="en-US" sz="2000" dirty="0">
              <a:latin typeface="맑은 고딕" panose="020B0503020000020004" pitchFamily="50" charset="-127"/>
              <a:ea typeface="맑은 고딕" panose="020B0503020000020004" pitchFamily="50" charset="-127"/>
            </a:endParaRPr>
          </a:p>
        </p:txBody>
      </p:sp>
      <p:sp>
        <p:nvSpPr>
          <p:cNvPr id="19" name="직사각형 18"/>
          <p:cNvSpPr/>
          <p:nvPr/>
        </p:nvSpPr>
        <p:spPr>
          <a:xfrm>
            <a:off x="5106464" y="2174990"/>
            <a:ext cx="1345694" cy="707886"/>
          </a:xfrm>
          <a:prstGeom prst="rect">
            <a:avLst/>
          </a:prstGeom>
        </p:spPr>
        <p:txBody>
          <a:bodyPr wrap="square">
            <a:spAutoFit/>
          </a:bodyPr>
          <a:lstStyle/>
          <a:p>
            <a:pPr algn="ctr"/>
            <a:r>
              <a:rPr lang="en-US" altLang="ko-KR" sz="4000" spc="-150" dirty="0">
                <a:solidFill>
                  <a:schemeClr val="bg1">
                    <a:lumMod val="85000"/>
                  </a:schemeClr>
                </a:solidFill>
                <a:latin typeface="Yoon 윤고딕 770" panose="020B0603000000000000" pitchFamily="34" charset="-127"/>
                <a:ea typeface="Yoon 윤고딕 770" panose="020B0603000000000000" pitchFamily="34" charset="-127"/>
                <a:cs typeface="함초롬바탕" panose="02030604000101010101" pitchFamily="18" charset="-127"/>
              </a:rPr>
              <a:t>01</a:t>
            </a:r>
            <a:endParaRPr lang="ko-KR" altLang="en-US" sz="4000" spc="-150" dirty="0">
              <a:solidFill>
                <a:schemeClr val="bg1">
                  <a:lumMod val="85000"/>
                </a:schemeClr>
              </a:solidFill>
              <a:latin typeface="Yoon 윤고딕 770" panose="020B0603000000000000" pitchFamily="34" charset="-127"/>
              <a:ea typeface="Yoon 윤고딕 770" panose="020B0603000000000000" pitchFamily="34" charset="-127"/>
              <a:cs typeface="함초롬바탕" panose="02030604000101010101" pitchFamily="18" charset="-127"/>
            </a:endParaRPr>
          </a:p>
        </p:txBody>
      </p:sp>
      <p:sp>
        <p:nvSpPr>
          <p:cNvPr id="20" name="직사각형 19"/>
          <p:cNvSpPr/>
          <p:nvPr/>
        </p:nvSpPr>
        <p:spPr>
          <a:xfrm>
            <a:off x="5095942" y="2933418"/>
            <a:ext cx="1345694" cy="707886"/>
          </a:xfrm>
          <a:prstGeom prst="rect">
            <a:avLst/>
          </a:prstGeom>
        </p:spPr>
        <p:txBody>
          <a:bodyPr wrap="square">
            <a:spAutoFit/>
          </a:bodyPr>
          <a:lstStyle/>
          <a:p>
            <a:pPr algn="ctr"/>
            <a:r>
              <a:rPr lang="en-US" altLang="ko-KR" sz="4000" spc="-150" dirty="0">
                <a:solidFill>
                  <a:schemeClr val="bg1">
                    <a:lumMod val="85000"/>
                  </a:schemeClr>
                </a:solidFill>
                <a:latin typeface="Yoon 윤고딕 770" panose="020B0603000000000000" pitchFamily="34" charset="-127"/>
                <a:ea typeface="Yoon 윤고딕 770" panose="020B0603000000000000" pitchFamily="34" charset="-127"/>
                <a:cs typeface="함초롬바탕" panose="02030604000101010101" pitchFamily="18" charset="-127"/>
              </a:rPr>
              <a:t>02</a:t>
            </a:r>
            <a:endParaRPr lang="ko-KR" altLang="en-US" sz="4000" spc="-150" dirty="0">
              <a:solidFill>
                <a:schemeClr val="bg1">
                  <a:lumMod val="85000"/>
                </a:schemeClr>
              </a:solidFill>
              <a:latin typeface="Yoon 윤고딕 770" panose="020B0603000000000000" pitchFamily="34" charset="-127"/>
              <a:ea typeface="Yoon 윤고딕 770" panose="020B0603000000000000" pitchFamily="34" charset="-127"/>
              <a:cs typeface="함초롬바탕" panose="02030604000101010101" pitchFamily="18" charset="-127"/>
            </a:endParaRPr>
          </a:p>
        </p:txBody>
      </p:sp>
      <p:sp>
        <p:nvSpPr>
          <p:cNvPr id="21" name="직사각형 20"/>
          <p:cNvSpPr/>
          <p:nvPr/>
        </p:nvSpPr>
        <p:spPr>
          <a:xfrm>
            <a:off x="5095942" y="3618449"/>
            <a:ext cx="1345694" cy="707886"/>
          </a:xfrm>
          <a:prstGeom prst="rect">
            <a:avLst/>
          </a:prstGeom>
        </p:spPr>
        <p:txBody>
          <a:bodyPr wrap="square">
            <a:spAutoFit/>
          </a:bodyPr>
          <a:lstStyle/>
          <a:p>
            <a:pPr algn="ctr"/>
            <a:r>
              <a:rPr lang="en-US" altLang="ko-KR" sz="4000" spc="-150" dirty="0">
                <a:solidFill>
                  <a:schemeClr val="bg1">
                    <a:lumMod val="85000"/>
                  </a:schemeClr>
                </a:solidFill>
                <a:latin typeface="Yoon 윤고딕 770" panose="020B0603000000000000" pitchFamily="34" charset="-127"/>
                <a:ea typeface="Yoon 윤고딕 770" panose="020B0603000000000000" pitchFamily="34" charset="-127"/>
                <a:cs typeface="함초롬바탕" panose="02030604000101010101" pitchFamily="18" charset="-127"/>
              </a:rPr>
              <a:t>03</a:t>
            </a:r>
            <a:endParaRPr lang="ko-KR" altLang="en-US" sz="4000" spc="-150" dirty="0">
              <a:solidFill>
                <a:schemeClr val="bg1">
                  <a:lumMod val="85000"/>
                </a:schemeClr>
              </a:solidFill>
              <a:latin typeface="Yoon 윤고딕 770" panose="020B0603000000000000" pitchFamily="34" charset="-127"/>
              <a:ea typeface="Yoon 윤고딕 770" panose="020B0603000000000000" pitchFamily="34" charset="-127"/>
              <a:cs typeface="함초롬바탕" panose="02030604000101010101" pitchFamily="18" charset="-127"/>
            </a:endParaRPr>
          </a:p>
        </p:txBody>
      </p:sp>
      <p:sp>
        <p:nvSpPr>
          <p:cNvPr id="22" name="직사각형 21"/>
          <p:cNvSpPr/>
          <p:nvPr/>
        </p:nvSpPr>
        <p:spPr>
          <a:xfrm>
            <a:off x="5134726" y="4353126"/>
            <a:ext cx="1345694" cy="707886"/>
          </a:xfrm>
          <a:prstGeom prst="rect">
            <a:avLst/>
          </a:prstGeom>
        </p:spPr>
        <p:txBody>
          <a:bodyPr wrap="square">
            <a:spAutoFit/>
          </a:bodyPr>
          <a:lstStyle/>
          <a:p>
            <a:pPr algn="ctr"/>
            <a:r>
              <a:rPr lang="en-US" altLang="ko-KR" sz="4000" spc="-150" dirty="0">
                <a:solidFill>
                  <a:schemeClr val="bg1">
                    <a:lumMod val="85000"/>
                  </a:schemeClr>
                </a:solidFill>
                <a:latin typeface="Yoon 윤고딕 770" panose="020B0603000000000000" pitchFamily="34" charset="-127"/>
                <a:ea typeface="Yoon 윤고딕 770" panose="020B0603000000000000" pitchFamily="34" charset="-127"/>
                <a:cs typeface="함초롬바탕" panose="02030604000101010101" pitchFamily="18" charset="-127"/>
              </a:rPr>
              <a:t>04</a:t>
            </a:r>
            <a:endParaRPr lang="ko-KR" altLang="en-US" sz="4000" spc="-150" dirty="0">
              <a:solidFill>
                <a:schemeClr val="bg1">
                  <a:lumMod val="85000"/>
                </a:schemeClr>
              </a:solidFill>
              <a:latin typeface="Yoon 윤고딕 770" panose="020B0603000000000000" pitchFamily="34" charset="-127"/>
              <a:ea typeface="Yoon 윤고딕 770" panose="020B0603000000000000" pitchFamily="34" charset="-127"/>
              <a:cs typeface="함초롬바탕" panose="02030604000101010101" pitchFamily="18" charset="-127"/>
            </a:endParaRPr>
          </a:p>
        </p:txBody>
      </p:sp>
      <p:sp>
        <p:nvSpPr>
          <p:cNvPr id="23" name="직사각형 22"/>
          <p:cNvSpPr/>
          <p:nvPr/>
        </p:nvSpPr>
        <p:spPr>
          <a:xfrm>
            <a:off x="5134726" y="5083824"/>
            <a:ext cx="1345694" cy="707886"/>
          </a:xfrm>
          <a:prstGeom prst="rect">
            <a:avLst/>
          </a:prstGeom>
        </p:spPr>
        <p:txBody>
          <a:bodyPr wrap="square">
            <a:spAutoFit/>
          </a:bodyPr>
          <a:lstStyle/>
          <a:p>
            <a:pPr algn="ctr"/>
            <a:r>
              <a:rPr lang="en-US" altLang="ko-KR" sz="4000" spc="-150" dirty="0">
                <a:solidFill>
                  <a:schemeClr val="bg1">
                    <a:lumMod val="85000"/>
                  </a:schemeClr>
                </a:solidFill>
                <a:latin typeface="Yoon 윤고딕 770" panose="020B0603000000000000" pitchFamily="34" charset="-127"/>
                <a:ea typeface="Yoon 윤고딕 770" panose="020B0603000000000000" pitchFamily="34" charset="-127"/>
                <a:cs typeface="함초롬바탕" panose="02030604000101010101" pitchFamily="18" charset="-127"/>
              </a:rPr>
              <a:t>05</a:t>
            </a:r>
            <a:endParaRPr lang="ko-KR" altLang="en-US" sz="4000" spc="-150" dirty="0">
              <a:solidFill>
                <a:schemeClr val="bg1">
                  <a:lumMod val="85000"/>
                </a:schemeClr>
              </a:solidFill>
              <a:latin typeface="Yoon 윤고딕 770" panose="020B0603000000000000" pitchFamily="34" charset="-127"/>
              <a:ea typeface="Yoon 윤고딕 770" panose="020B0603000000000000" pitchFamily="34" charset="-127"/>
              <a:cs typeface="함초롬바탕" panose="02030604000101010101" pitchFamily="18" charset="-127"/>
            </a:endParaRPr>
          </a:p>
        </p:txBody>
      </p:sp>
      <p:sp>
        <p:nvSpPr>
          <p:cNvPr id="24" name="TextBox 23"/>
          <p:cNvSpPr txBox="1"/>
          <p:nvPr/>
        </p:nvSpPr>
        <p:spPr>
          <a:xfrm>
            <a:off x="6096000" y="843628"/>
            <a:ext cx="3799398" cy="646331"/>
          </a:xfrm>
          <a:prstGeom prst="rect">
            <a:avLst/>
          </a:prstGeom>
          <a:noFill/>
        </p:spPr>
        <p:txBody>
          <a:bodyPr wrap="square" rtlCol="0">
            <a:spAutoFit/>
          </a:bodyPr>
          <a:lstStyle/>
          <a:p>
            <a:r>
              <a:rPr lang="en-US" altLang="ko-KR" sz="3600" dirty="0">
                <a:solidFill>
                  <a:schemeClr val="tx1">
                    <a:lumMod val="75000"/>
                    <a:lumOff val="25000"/>
                  </a:schemeClr>
                </a:solidFill>
                <a:latin typeface="맑은 고딕" panose="020B0503020000020004" pitchFamily="50" charset="-127"/>
                <a:ea typeface="맑은 고딕" panose="020B0503020000020004" pitchFamily="50" charset="-127"/>
              </a:rPr>
              <a:t>Product Features</a:t>
            </a:r>
            <a:endParaRPr lang="ko-KR" altLang="en-US" sz="3600" dirty="0">
              <a:solidFill>
                <a:schemeClr val="tx1">
                  <a:lumMod val="75000"/>
                  <a:lumOff val="25000"/>
                </a:schemeClr>
              </a:solidFill>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38038132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그림 2"/>
          <p:cNvPicPr>
            <a:picLocks noChangeAspect="1"/>
          </p:cNvPicPr>
          <p:nvPr/>
        </p:nvPicPr>
        <p:blipFill>
          <a:blip r:embed="rId2"/>
          <a:stretch>
            <a:fillRect/>
          </a:stretch>
        </p:blipFill>
        <p:spPr>
          <a:xfrm>
            <a:off x="8362439" y="3140953"/>
            <a:ext cx="2249248" cy="2198665"/>
          </a:xfrm>
          <a:prstGeom prst="ellipse">
            <a:avLst/>
          </a:prstGeom>
        </p:spPr>
      </p:pic>
      <p:pic>
        <p:nvPicPr>
          <p:cNvPr id="4" name="그림 3"/>
          <p:cNvPicPr>
            <a:picLocks noChangeAspect="1"/>
          </p:cNvPicPr>
          <p:nvPr/>
        </p:nvPicPr>
        <p:blipFill>
          <a:blip r:embed="rId3"/>
          <a:stretch>
            <a:fillRect/>
          </a:stretch>
        </p:blipFill>
        <p:spPr>
          <a:xfrm>
            <a:off x="4971920" y="3102826"/>
            <a:ext cx="2278425" cy="2248095"/>
          </a:xfrm>
          <a:prstGeom prst="ellipse">
            <a:avLst/>
          </a:prstGeom>
        </p:spPr>
      </p:pic>
      <p:pic>
        <p:nvPicPr>
          <p:cNvPr id="5" name="그림 4"/>
          <p:cNvPicPr>
            <a:picLocks noChangeAspect="1"/>
          </p:cNvPicPr>
          <p:nvPr/>
        </p:nvPicPr>
        <p:blipFill>
          <a:blip r:embed="rId4"/>
          <a:stretch>
            <a:fillRect/>
          </a:stretch>
        </p:blipFill>
        <p:spPr>
          <a:xfrm>
            <a:off x="1494035" y="3093890"/>
            <a:ext cx="2299316" cy="2149233"/>
          </a:xfrm>
          <a:prstGeom prst="ellipse">
            <a:avLst/>
          </a:prstGeom>
        </p:spPr>
      </p:pic>
      <p:sp>
        <p:nvSpPr>
          <p:cNvPr id="6" name="TextBox 5"/>
          <p:cNvSpPr txBox="1"/>
          <p:nvPr/>
        </p:nvSpPr>
        <p:spPr>
          <a:xfrm>
            <a:off x="2066498" y="1241934"/>
            <a:ext cx="7310966" cy="523220"/>
          </a:xfrm>
          <a:prstGeom prst="rect">
            <a:avLst/>
          </a:prstGeom>
          <a:noFill/>
        </p:spPr>
        <p:txBody>
          <a:bodyPr wrap="square" rtlCol="0">
            <a:spAutoFit/>
          </a:bodyPr>
          <a:lstStyle/>
          <a:p>
            <a:r>
              <a:rPr lang="en-US" altLang="ko-KR" sz="2800" dirty="0">
                <a:solidFill>
                  <a:schemeClr val="tx1">
                    <a:lumMod val="75000"/>
                    <a:lumOff val="25000"/>
                  </a:schemeClr>
                </a:solidFill>
                <a:latin typeface="맑은 고딕" panose="020B0503020000020004" pitchFamily="50" charset="-127"/>
                <a:ea typeface="맑은 고딕" panose="020B0503020000020004" pitchFamily="50" charset="-127"/>
              </a:rPr>
              <a:t>Wrinkle + Tone + Moisture</a:t>
            </a:r>
            <a:r>
              <a:rPr lang="ko-KR" altLang="en-US" sz="2800" dirty="0">
                <a:solidFill>
                  <a:schemeClr val="tx1">
                    <a:lumMod val="75000"/>
                    <a:lumOff val="25000"/>
                  </a:schemeClr>
                </a:solidFill>
                <a:latin typeface="맑은 고딕" panose="020B0503020000020004" pitchFamily="50" charset="-127"/>
                <a:ea typeface="맑은 고딕" panose="020B0503020000020004" pitchFamily="50" charset="-127"/>
              </a:rPr>
              <a:t> </a:t>
            </a:r>
            <a:r>
              <a:rPr lang="en-US" altLang="ko-KR" sz="2800" dirty="0">
                <a:solidFill>
                  <a:schemeClr val="tx1">
                    <a:lumMod val="75000"/>
                    <a:lumOff val="25000"/>
                  </a:schemeClr>
                </a:solidFill>
                <a:latin typeface="맑은 고딕" panose="020B0503020000020004" pitchFamily="50" charset="-127"/>
                <a:ea typeface="맑은 고딕" panose="020B0503020000020004" pitchFamily="50" charset="-127"/>
              </a:rPr>
              <a:t>all-in-one</a:t>
            </a:r>
            <a:r>
              <a:rPr lang="ko-KR" altLang="en-US" sz="2800" dirty="0">
                <a:solidFill>
                  <a:schemeClr val="tx1">
                    <a:lumMod val="75000"/>
                    <a:lumOff val="25000"/>
                  </a:schemeClr>
                </a:solidFill>
                <a:latin typeface="맑은 고딕" panose="020B0503020000020004" pitchFamily="50" charset="-127"/>
                <a:ea typeface="맑은 고딕" panose="020B0503020000020004" pitchFamily="50" charset="-127"/>
              </a:rPr>
              <a:t> </a:t>
            </a:r>
            <a:r>
              <a:rPr lang="en-US" altLang="ko-KR" sz="2800" dirty="0">
                <a:solidFill>
                  <a:schemeClr val="tx1">
                    <a:lumMod val="75000"/>
                    <a:lumOff val="25000"/>
                  </a:schemeClr>
                </a:solidFill>
                <a:latin typeface="맑은 고딕" panose="020B0503020000020004" pitchFamily="50" charset="-127"/>
                <a:ea typeface="맑은 고딕" panose="020B0503020000020004" pitchFamily="50" charset="-127"/>
              </a:rPr>
              <a:t>care! </a:t>
            </a:r>
            <a:endParaRPr lang="ko-KR" altLang="en-US" sz="2800" dirty="0">
              <a:solidFill>
                <a:schemeClr val="tx1">
                  <a:lumMod val="75000"/>
                  <a:lumOff val="25000"/>
                </a:schemeClr>
              </a:solidFill>
              <a:latin typeface="맑은 고딕" panose="020B0503020000020004" pitchFamily="50" charset="-127"/>
              <a:ea typeface="맑은 고딕" panose="020B0503020000020004" pitchFamily="50" charset="-127"/>
            </a:endParaRPr>
          </a:p>
        </p:txBody>
      </p:sp>
      <p:sp>
        <p:nvSpPr>
          <p:cNvPr id="7" name="직사각형 6"/>
          <p:cNvSpPr/>
          <p:nvPr/>
        </p:nvSpPr>
        <p:spPr>
          <a:xfrm>
            <a:off x="470121" y="1309398"/>
            <a:ext cx="1421864" cy="369332"/>
          </a:xfrm>
          <a:prstGeom prst="rect">
            <a:avLst/>
          </a:prstGeom>
          <a:solidFill>
            <a:srgbClr val="D2B4C5"/>
          </a:solidFill>
        </p:spPr>
        <p:txBody>
          <a:bodyPr wrap="none">
            <a:spAutoFit/>
          </a:bodyPr>
          <a:lstStyle/>
          <a:p>
            <a:r>
              <a:rPr lang="en-US" altLang="ko-KR" dirty="0">
                <a:latin typeface="맑은 고딕" panose="020B0503020000020004" pitchFamily="50" charset="-127"/>
                <a:ea typeface="맑은 고딕" panose="020B0503020000020004" pitchFamily="50" charset="-127"/>
              </a:rPr>
              <a:t>Chapter 01 </a:t>
            </a:r>
            <a:endParaRPr lang="ko-KR" altLang="en-US" dirty="0">
              <a:latin typeface="맑은 고딕" panose="020B0503020000020004" pitchFamily="50" charset="-127"/>
              <a:ea typeface="맑은 고딕" panose="020B0503020000020004" pitchFamily="50" charset="-127"/>
            </a:endParaRPr>
          </a:p>
        </p:txBody>
      </p:sp>
      <p:sp>
        <p:nvSpPr>
          <p:cNvPr id="8" name="TextBox 7"/>
          <p:cNvSpPr txBox="1"/>
          <p:nvPr/>
        </p:nvSpPr>
        <p:spPr>
          <a:xfrm>
            <a:off x="1984263" y="3896176"/>
            <a:ext cx="1366984" cy="430887"/>
          </a:xfrm>
          <a:prstGeom prst="rect">
            <a:avLst/>
          </a:prstGeom>
          <a:noFill/>
        </p:spPr>
        <p:txBody>
          <a:bodyPr wrap="square" rtlCol="0">
            <a:spAutoFit/>
          </a:bodyPr>
          <a:lstStyle/>
          <a:p>
            <a:pPr algn="ctr"/>
            <a:r>
              <a:rPr lang="en-US" altLang="ko-KR" sz="2200" dirty="0">
                <a:latin typeface="Bebas Neue" panose="020B0606020202050201" pitchFamily="34" charset="0"/>
                <a:ea typeface="맑은 고딕" panose="020B0503020000020004" pitchFamily="50" charset="-127"/>
              </a:rPr>
              <a:t>Collagen</a:t>
            </a:r>
            <a:r>
              <a:rPr lang="ko-KR" altLang="en-US" sz="2200" dirty="0">
                <a:latin typeface="Bebas Neue" panose="020B0606020202050201" pitchFamily="34" charset="0"/>
                <a:ea typeface="맑은 고딕" panose="020B0503020000020004" pitchFamily="50" charset="-127"/>
              </a:rPr>
              <a:t> </a:t>
            </a:r>
          </a:p>
        </p:txBody>
      </p:sp>
      <p:sp>
        <p:nvSpPr>
          <p:cNvPr id="9" name="TextBox 8"/>
          <p:cNvSpPr txBox="1"/>
          <p:nvPr/>
        </p:nvSpPr>
        <p:spPr>
          <a:xfrm>
            <a:off x="5152918" y="4019124"/>
            <a:ext cx="1916427" cy="415498"/>
          </a:xfrm>
          <a:prstGeom prst="rect">
            <a:avLst/>
          </a:prstGeom>
          <a:noFill/>
        </p:spPr>
        <p:txBody>
          <a:bodyPr wrap="square" rtlCol="0">
            <a:spAutoFit/>
          </a:bodyPr>
          <a:lstStyle/>
          <a:p>
            <a:pPr algn="ctr"/>
            <a:r>
              <a:rPr lang="en-US" altLang="ko-KR" sz="2100" dirty="0">
                <a:solidFill>
                  <a:schemeClr val="bg1"/>
                </a:solidFill>
                <a:latin typeface="Bebas Neue" panose="020B0606020202050201" pitchFamily="34" charset="0"/>
                <a:ea typeface="맑은 고딕" panose="020B0503020000020004" pitchFamily="50" charset="-127"/>
              </a:rPr>
              <a:t>White Tomato</a:t>
            </a:r>
            <a:endParaRPr lang="ko-KR" altLang="en-US" sz="2100" dirty="0">
              <a:solidFill>
                <a:schemeClr val="bg1"/>
              </a:solidFill>
              <a:latin typeface="Bebas Neue" panose="020B0606020202050201" pitchFamily="34" charset="0"/>
              <a:ea typeface="맑은 고딕" panose="020B0503020000020004" pitchFamily="50" charset="-127"/>
            </a:endParaRPr>
          </a:p>
        </p:txBody>
      </p:sp>
      <p:sp>
        <p:nvSpPr>
          <p:cNvPr id="10" name="TextBox 9"/>
          <p:cNvSpPr txBox="1"/>
          <p:nvPr/>
        </p:nvSpPr>
        <p:spPr>
          <a:xfrm>
            <a:off x="8443720" y="4024841"/>
            <a:ext cx="2086686" cy="430887"/>
          </a:xfrm>
          <a:prstGeom prst="rect">
            <a:avLst/>
          </a:prstGeom>
          <a:noFill/>
        </p:spPr>
        <p:txBody>
          <a:bodyPr wrap="square" rtlCol="0">
            <a:spAutoFit/>
          </a:bodyPr>
          <a:lstStyle/>
          <a:p>
            <a:pPr algn="ctr"/>
            <a:r>
              <a:rPr lang="en-US" altLang="ko-KR" sz="2200" dirty="0">
                <a:solidFill>
                  <a:schemeClr val="bg1"/>
                </a:solidFill>
                <a:latin typeface="Bebas Neue" panose="020B0606020202050201" pitchFamily="34" charset="0"/>
                <a:ea typeface="맑은 고딕" panose="020B0503020000020004" pitchFamily="50" charset="-127"/>
              </a:rPr>
              <a:t>Hyaluronic Acid</a:t>
            </a:r>
            <a:endParaRPr lang="ko-KR" altLang="en-US" sz="2200" dirty="0">
              <a:solidFill>
                <a:schemeClr val="bg1"/>
              </a:solidFill>
              <a:latin typeface="Bebas Neue" panose="020B0606020202050201" pitchFamily="34" charset="0"/>
              <a:ea typeface="맑은 고딕" panose="020B0503020000020004" pitchFamily="50" charset="-127"/>
            </a:endParaRPr>
          </a:p>
        </p:txBody>
      </p:sp>
      <p:sp>
        <p:nvSpPr>
          <p:cNvPr id="11" name="TextBox 10"/>
          <p:cNvSpPr txBox="1"/>
          <p:nvPr/>
        </p:nvSpPr>
        <p:spPr>
          <a:xfrm>
            <a:off x="5531181" y="5906653"/>
            <a:ext cx="1495033" cy="338554"/>
          </a:xfrm>
          <a:prstGeom prst="rect">
            <a:avLst/>
          </a:prstGeom>
          <a:noFill/>
        </p:spPr>
        <p:txBody>
          <a:bodyPr wrap="square" rtlCol="0">
            <a:spAutoFit/>
          </a:bodyPr>
          <a:lstStyle/>
          <a:p>
            <a:r>
              <a:rPr lang="en-US" altLang="ko-KR" sz="1600" dirty="0">
                <a:latin typeface="맑은 고딕" panose="020B0503020000020004" pitchFamily="50" charset="-127"/>
                <a:ea typeface="맑은 고딕" panose="020B0503020000020004" pitchFamily="50" charset="-127"/>
              </a:rPr>
              <a:t>#</a:t>
            </a:r>
            <a:r>
              <a:rPr lang="en-US" altLang="ko-KR" sz="1600" spc="-150" dirty="0">
                <a:latin typeface="맑은 고딕" panose="020B0503020000020004" pitchFamily="50" charset="-127"/>
                <a:ea typeface="맑은 고딕" panose="020B0503020000020004" pitchFamily="50" charset="-127"/>
              </a:rPr>
              <a:t>UV Protection</a:t>
            </a:r>
            <a:endParaRPr lang="ko-KR" altLang="en-US" sz="1600" spc="-150" dirty="0">
              <a:latin typeface="맑은 고딕" panose="020B0503020000020004" pitchFamily="50" charset="-127"/>
              <a:ea typeface="맑은 고딕" panose="020B0503020000020004" pitchFamily="50" charset="-127"/>
            </a:endParaRPr>
          </a:p>
        </p:txBody>
      </p:sp>
      <p:sp>
        <p:nvSpPr>
          <p:cNvPr id="12" name="TextBox 11"/>
          <p:cNvSpPr txBox="1"/>
          <p:nvPr/>
        </p:nvSpPr>
        <p:spPr>
          <a:xfrm>
            <a:off x="1685695" y="5885562"/>
            <a:ext cx="1964120" cy="338554"/>
          </a:xfrm>
          <a:prstGeom prst="rect">
            <a:avLst/>
          </a:prstGeom>
          <a:noFill/>
        </p:spPr>
        <p:txBody>
          <a:bodyPr wrap="square" rtlCol="0">
            <a:spAutoFit/>
          </a:bodyPr>
          <a:lstStyle/>
          <a:p>
            <a:r>
              <a:rPr lang="en-US" altLang="ko-KR" sz="1600" dirty="0">
                <a:latin typeface="맑은 고딕" panose="020B0503020000020004" pitchFamily="50" charset="-127"/>
                <a:ea typeface="맑은 고딕" panose="020B0503020000020004" pitchFamily="50" charset="-127"/>
              </a:rPr>
              <a:t>#Skin Rejuvenation</a:t>
            </a:r>
            <a:endParaRPr lang="ko-KR" altLang="en-US" sz="1600" spc="-150" dirty="0">
              <a:latin typeface="맑은 고딕" panose="020B0503020000020004" pitchFamily="50" charset="-127"/>
              <a:ea typeface="맑은 고딕" panose="020B0503020000020004" pitchFamily="50" charset="-127"/>
            </a:endParaRPr>
          </a:p>
        </p:txBody>
      </p:sp>
      <p:sp>
        <p:nvSpPr>
          <p:cNvPr id="13" name="TextBox 12"/>
          <p:cNvSpPr txBox="1"/>
          <p:nvPr/>
        </p:nvSpPr>
        <p:spPr>
          <a:xfrm>
            <a:off x="5656728" y="5537321"/>
            <a:ext cx="1241029" cy="369332"/>
          </a:xfrm>
          <a:prstGeom prst="rect">
            <a:avLst/>
          </a:prstGeom>
          <a:noFill/>
        </p:spPr>
        <p:txBody>
          <a:bodyPr wrap="square" rtlCol="0">
            <a:spAutoFit/>
          </a:bodyPr>
          <a:lstStyle/>
          <a:p>
            <a:r>
              <a:rPr lang="en-US" altLang="ko-KR" dirty="0">
                <a:latin typeface="맑은 고딕" panose="020B0503020000020004" pitchFamily="50" charset="-127"/>
                <a:ea typeface="맑은 고딕" panose="020B0503020000020004" pitchFamily="50" charset="-127"/>
              </a:rPr>
              <a:t>Skin Tone</a:t>
            </a:r>
            <a:r>
              <a:rPr lang="ko-KR" altLang="en-US" dirty="0">
                <a:latin typeface="맑은 고딕" panose="020B0503020000020004" pitchFamily="50" charset="-127"/>
                <a:ea typeface="맑은 고딕" panose="020B0503020000020004" pitchFamily="50" charset="-127"/>
              </a:rPr>
              <a:t> </a:t>
            </a:r>
          </a:p>
        </p:txBody>
      </p:sp>
      <p:sp>
        <p:nvSpPr>
          <p:cNvPr id="14" name="TextBox 13"/>
          <p:cNvSpPr txBox="1"/>
          <p:nvPr/>
        </p:nvSpPr>
        <p:spPr>
          <a:xfrm>
            <a:off x="8783440" y="5906653"/>
            <a:ext cx="1407246" cy="338554"/>
          </a:xfrm>
          <a:prstGeom prst="rect">
            <a:avLst/>
          </a:prstGeom>
          <a:noFill/>
        </p:spPr>
        <p:txBody>
          <a:bodyPr wrap="square" rtlCol="0">
            <a:spAutoFit/>
          </a:bodyPr>
          <a:lstStyle/>
          <a:p>
            <a:r>
              <a:rPr lang="en-US" altLang="ko-KR" sz="1600" dirty="0">
                <a:latin typeface="맑은 고딕" panose="020B0503020000020004" pitchFamily="50" charset="-127"/>
                <a:ea typeface="맑은 고딕" panose="020B0503020000020004" pitchFamily="50" charset="-127"/>
              </a:rPr>
              <a:t>#</a:t>
            </a:r>
            <a:r>
              <a:rPr lang="en-US" altLang="ko-KR" sz="1600" spc="-150" dirty="0">
                <a:latin typeface="맑은 고딕" panose="020B0503020000020004" pitchFamily="50" charset="-127"/>
                <a:ea typeface="맑은 고딕" panose="020B0503020000020004" pitchFamily="50" charset="-127"/>
              </a:rPr>
              <a:t>Moisture Lock</a:t>
            </a:r>
            <a:endParaRPr lang="ko-KR" altLang="en-US" sz="1600" spc="-150" dirty="0">
              <a:latin typeface="맑은 고딕" panose="020B0503020000020004" pitchFamily="50" charset="-127"/>
              <a:ea typeface="맑은 고딕" panose="020B0503020000020004" pitchFamily="50" charset="-127"/>
            </a:endParaRPr>
          </a:p>
        </p:txBody>
      </p:sp>
      <p:sp>
        <p:nvSpPr>
          <p:cNvPr id="15" name="TextBox 14"/>
          <p:cNvSpPr txBox="1"/>
          <p:nvPr/>
        </p:nvSpPr>
        <p:spPr>
          <a:xfrm>
            <a:off x="1523654" y="5537321"/>
            <a:ext cx="2299316" cy="369332"/>
          </a:xfrm>
          <a:prstGeom prst="rect">
            <a:avLst/>
          </a:prstGeom>
          <a:noFill/>
        </p:spPr>
        <p:txBody>
          <a:bodyPr wrap="square" rtlCol="0">
            <a:spAutoFit/>
          </a:bodyPr>
          <a:lstStyle/>
          <a:p>
            <a:r>
              <a:rPr lang="en-US" altLang="ko-KR" dirty="0">
                <a:latin typeface="맑은 고딕" panose="020B0503020000020004" pitchFamily="50" charset="-127"/>
                <a:ea typeface="맑은 고딕" panose="020B0503020000020004" pitchFamily="50" charset="-127"/>
              </a:rPr>
              <a:t>Wrinkles</a:t>
            </a:r>
            <a:r>
              <a:rPr lang="ko-KR" altLang="en-US" dirty="0">
                <a:latin typeface="맑은 고딕" panose="020B0503020000020004" pitchFamily="50" charset="-127"/>
                <a:ea typeface="맑은 고딕" panose="020B0503020000020004" pitchFamily="50" charset="-127"/>
              </a:rPr>
              <a:t> </a:t>
            </a:r>
            <a:r>
              <a:rPr lang="en-US" altLang="ko-KR" dirty="0">
                <a:latin typeface="맑은 고딕" panose="020B0503020000020004" pitchFamily="50" charset="-127"/>
                <a:ea typeface="맑은 고딕" panose="020B0503020000020004" pitchFamily="50" charset="-127"/>
              </a:rPr>
              <a:t>&amp;</a:t>
            </a:r>
            <a:r>
              <a:rPr lang="ko-KR" altLang="en-US" dirty="0">
                <a:latin typeface="맑은 고딕" panose="020B0503020000020004" pitchFamily="50" charset="-127"/>
                <a:ea typeface="맑은 고딕" panose="020B0503020000020004" pitchFamily="50" charset="-127"/>
              </a:rPr>
              <a:t> </a:t>
            </a:r>
            <a:r>
              <a:rPr lang="en-US" altLang="ko-KR" dirty="0">
                <a:latin typeface="맑은 고딕" panose="020B0503020000020004" pitchFamily="50" charset="-127"/>
                <a:ea typeface="맑은 고딕" panose="020B0503020000020004" pitchFamily="50" charset="-127"/>
              </a:rPr>
              <a:t>Elasticity</a:t>
            </a:r>
            <a:endParaRPr lang="ko-KR" altLang="en-US" dirty="0">
              <a:latin typeface="맑은 고딕" panose="020B0503020000020004" pitchFamily="50" charset="-127"/>
              <a:ea typeface="맑은 고딕" panose="020B0503020000020004" pitchFamily="50" charset="-127"/>
            </a:endParaRPr>
          </a:p>
        </p:txBody>
      </p:sp>
      <p:sp>
        <p:nvSpPr>
          <p:cNvPr id="16" name="TextBox 15"/>
          <p:cNvSpPr txBox="1"/>
          <p:nvPr/>
        </p:nvSpPr>
        <p:spPr>
          <a:xfrm>
            <a:off x="8585461" y="5516230"/>
            <a:ext cx="1803204" cy="369332"/>
          </a:xfrm>
          <a:prstGeom prst="rect">
            <a:avLst/>
          </a:prstGeom>
          <a:noFill/>
        </p:spPr>
        <p:txBody>
          <a:bodyPr wrap="square" rtlCol="0">
            <a:spAutoFit/>
          </a:bodyPr>
          <a:lstStyle/>
          <a:p>
            <a:pPr algn="ctr"/>
            <a:r>
              <a:rPr lang="en-US" altLang="ko-KR" dirty="0">
                <a:latin typeface="맑은 고딕" panose="020B0503020000020004" pitchFamily="50" charset="-127"/>
                <a:ea typeface="맑은 고딕" panose="020B0503020000020004" pitchFamily="50" charset="-127"/>
              </a:rPr>
              <a:t>Moisturization</a:t>
            </a:r>
            <a:endParaRPr lang="ko-KR" altLang="en-US" dirty="0">
              <a:latin typeface="맑은 고딕" panose="020B0503020000020004" pitchFamily="50" charset="-127"/>
              <a:ea typeface="맑은 고딕" panose="020B0503020000020004" pitchFamily="50" charset="-127"/>
            </a:endParaRPr>
          </a:p>
        </p:txBody>
      </p:sp>
      <p:sp>
        <p:nvSpPr>
          <p:cNvPr id="17" name="TextBox 16"/>
          <p:cNvSpPr txBox="1"/>
          <p:nvPr/>
        </p:nvSpPr>
        <p:spPr>
          <a:xfrm>
            <a:off x="2853565" y="2191192"/>
            <a:ext cx="7592461" cy="400110"/>
          </a:xfrm>
          <a:prstGeom prst="rect">
            <a:avLst/>
          </a:prstGeom>
          <a:noFill/>
        </p:spPr>
        <p:txBody>
          <a:bodyPr wrap="square" rtlCol="0">
            <a:spAutoFit/>
          </a:bodyPr>
          <a:lstStyle/>
          <a:p>
            <a:r>
              <a:rPr lang="en-US" altLang="ko-KR" sz="2000" dirty="0">
                <a:latin typeface="맑은 고딕" panose="020B0503020000020004" pitchFamily="50" charset="-127"/>
                <a:ea typeface="맑은 고딕" panose="020B0503020000020004" pitchFamily="50" charset="-127"/>
              </a:rPr>
              <a:t>Total inner beauty care with solutions for various skin concerns.</a:t>
            </a:r>
          </a:p>
        </p:txBody>
      </p:sp>
      <p:pic>
        <p:nvPicPr>
          <p:cNvPr id="18" name="그림 1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481946" y="2178505"/>
            <a:ext cx="371619" cy="371619"/>
          </a:xfrm>
          <a:prstGeom prst="rect">
            <a:avLst/>
          </a:prstGeom>
        </p:spPr>
      </p:pic>
      <p:sp>
        <p:nvSpPr>
          <p:cNvPr id="2" name="TextBox 1">
            <a:extLst>
              <a:ext uri="{FF2B5EF4-FFF2-40B4-BE49-F238E27FC236}">
                <a16:creationId xmlns:a16="http://schemas.microsoft.com/office/drawing/2014/main" id="{7D50182F-338D-74E8-AB43-B579A45C4B97}"/>
              </a:ext>
            </a:extLst>
          </p:cNvPr>
          <p:cNvSpPr txBox="1"/>
          <p:nvPr/>
        </p:nvSpPr>
        <p:spPr>
          <a:xfrm>
            <a:off x="4159820" y="320382"/>
            <a:ext cx="4518187" cy="338554"/>
          </a:xfrm>
          <a:prstGeom prst="rect">
            <a:avLst/>
          </a:prstGeom>
          <a:noFill/>
        </p:spPr>
        <p:txBody>
          <a:bodyPr wrap="square" rtlCol="0">
            <a:spAutoFit/>
          </a:bodyPr>
          <a:lstStyle/>
          <a:p>
            <a:r>
              <a:rPr lang="en-US" altLang="ko-KR" sz="1600" dirty="0">
                <a:latin typeface="맑은 고딕" panose="020B0503020000020004" pitchFamily="50" charset="-127"/>
                <a:ea typeface="맑은 고딕" panose="020B0503020000020004" pitchFamily="50" charset="-127"/>
              </a:rPr>
              <a:t>Quality Collagen</a:t>
            </a:r>
            <a:endParaRPr lang="ko-KR" altLang="en-US" sz="1600" dirty="0">
              <a:latin typeface="맑은 고딕" panose="020B0503020000020004" pitchFamily="50" charset="-127"/>
              <a:ea typeface="맑은 고딕" panose="020B0503020000020004" pitchFamily="50" charset="-127"/>
            </a:endParaRPr>
          </a:p>
        </p:txBody>
      </p:sp>
      <p:sp>
        <p:nvSpPr>
          <p:cNvPr id="23" name="TextBox 22">
            <a:extLst>
              <a:ext uri="{FF2B5EF4-FFF2-40B4-BE49-F238E27FC236}">
                <a16:creationId xmlns:a16="http://schemas.microsoft.com/office/drawing/2014/main" id="{B5A276F9-C9B3-66E7-CA64-5CF8A5C15C50}"/>
              </a:ext>
            </a:extLst>
          </p:cNvPr>
          <p:cNvSpPr txBox="1"/>
          <p:nvPr/>
        </p:nvSpPr>
        <p:spPr>
          <a:xfrm>
            <a:off x="1808879" y="320382"/>
            <a:ext cx="2388180" cy="338554"/>
          </a:xfrm>
          <a:prstGeom prst="rect">
            <a:avLst/>
          </a:prstGeom>
          <a:noFill/>
        </p:spPr>
        <p:txBody>
          <a:bodyPr wrap="square" rtlCol="0">
            <a:spAutoFit/>
          </a:bodyPr>
          <a:lstStyle/>
          <a:p>
            <a:r>
              <a:rPr lang="en-US" altLang="ko-KR" sz="1600" b="1" dirty="0">
                <a:latin typeface="맑은 고딕" panose="020B0503020000020004" pitchFamily="50" charset="-127"/>
                <a:ea typeface="맑은 고딕" panose="020B0503020000020004" pitchFamily="50" charset="-127"/>
              </a:rPr>
              <a:t>3. What to look for</a:t>
            </a:r>
            <a:endParaRPr lang="ko-KR" altLang="en-US" sz="1600" b="1" dirty="0">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29622098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직사각형 18"/>
          <p:cNvSpPr/>
          <p:nvPr/>
        </p:nvSpPr>
        <p:spPr>
          <a:xfrm>
            <a:off x="470121" y="1309398"/>
            <a:ext cx="1421864" cy="369332"/>
          </a:xfrm>
          <a:prstGeom prst="rect">
            <a:avLst/>
          </a:prstGeom>
          <a:solidFill>
            <a:srgbClr val="D2B4C5"/>
          </a:solidFill>
        </p:spPr>
        <p:txBody>
          <a:bodyPr wrap="none">
            <a:spAutoFit/>
          </a:bodyPr>
          <a:lstStyle/>
          <a:p>
            <a:r>
              <a:rPr lang="en-US" altLang="ko-KR" dirty="0">
                <a:latin typeface="맑은 고딕" panose="020B0503020000020004" pitchFamily="50" charset="-127"/>
                <a:ea typeface="맑은 고딕" panose="020B0503020000020004" pitchFamily="50" charset="-127"/>
              </a:rPr>
              <a:t>Chapter 02 </a:t>
            </a:r>
            <a:endParaRPr lang="ko-KR" altLang="en-US" dirty="0">
              <a:latin typeface="맑은 고딕" panose="020B0503020000020004" pitchFamily="50" charset="-127"/>
              <a:ea typeface="맑은 고딕" panose="020B0503020000020004" pitchFamily="50" charset="-127"/>
            </a:endParaRPr>
          </a:p>
        </p:txBody>
      </p:sp>
      <p:sp>
        <p:nvSpPr>
          <p:cNvPr id="20" name="TextBox 19"/>
          <p:cNvSpPr txBox="1"/>
          <p:nvPr/>
        </p:nvSpPr>
        <p:spPr>
          <a:xfrm>
            <a:off x="2066498" y="1241934"/>
            <a:ext cx="7310966" cy="523220"/>
          </a:xfrm>
          <a:prstGeom prst="rect">
            <a:avLst/>
          </a:prstGeom>
          <a:noFill/>
        </p:spPr>
        <p:txBody>
          <a:bodyPr wrap="square" rtlCol="0">
            <a:spAutoFit/>
          </a:bodyPr>
          <a:lstStyle/>
          <a:p>
            <a:r>
              <a:rPr lang="en-US" altLang="ko-KR" sz="2800" dirty="0">
                <a:solidFill>
                  <a:schemeClr val="tx1">
                    <a:lumMod val="75000"/>
                    <a:lumOff val="25000"/>
                  </a:schemeClr>
                </a:solidFill>
                <a:latin typeface="맑은 고딕" panose="020B0503020000020004" pitchFamily="50" charset="-127"/>
                <a:ea typeface="맑은 고딕" panose="020B0503020000020004" pitchFamily="50" charset="-127"/>
              </a:rPr>
              <a:t>Micro molecules for maximum efficiency</a:t>
            </a:r>
            <a:endParaRPr lang="ko-KR" altLang="en-US" sz="2800" dirty="0">
              <a:solidFill>
                <a:schemeClr val="tx1">
                  <a:lumMod val="75000"/>
                  <a:lumOff val="25000"/>
                </a:schemeClr>
              </a:solidFill>
              <a:latin typeface="맑은 고딕" panose="020B0503020000020004" pitchFamily="50" charset="-127"/>
              <a:ea typeface="맑은 고딕" panose="020B0503020000020004" pitchFamily="50" charset="-127"/>
            </a:endParaRPr>
          </a:p>
        </p:txBody>
      </p:sp>
      <p:pic>
        <p:nvPicPr>
          <p:cNvPr id="21" name="그림 2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1888" y="3153589"/>
            <a:ext cx="4405775" cy="2117219"/>
          </a:xfrm>
          <a:prstGeom prst="rect">
            <a:avLst/>
          </a:prstGeom>
        </p:spPr>
      </p:pic>
      <p:sp>
        <p:nvSpPr>
          <p:cNvPr id="22" name="TextBox 21"/>
          <p:cNvSpPr txBox="1"/>
          <p:nvPr/>
        </p:nvSpPr>
        <p:spPr>
          <a:xfrm>
            <a:off x="3055941" y="2626399"/>
            <a:ext cx="2282236" cy="523220"/>
          </a:xfrm>
          <a:prstGeom prst="rect">
            <a:avLst/>
          </a:prstGeom>
          <a:noFill/>
        </p:spPr>
        <p:txBody>
          <a:bodyPr wrap="square" rtlCol="0">
            <a:spAutoFit/>
          </a:bodyPr>
          <a:lstStyle/>
          <a:p>
            <a:pPr algn="ctr"/>
            <a:r>
              <a:rPr lang="en-US" altLang="ko-KR" sz="1400" dirty="0">
                <a:latin typeface="맑은 고딕" panose="020B0503020000020004" pitchFamily="50" charset="-127"/>
                <a:ea typeface="맑은 고딕" panose="020B0503020000020004" pitchFamily="50" charset="-127"/>
              </a:rPr>
              <a:t>Micro molecule collagen</a:t>
            </a:r>
          </a:p>
          <a:p>
            <a:pPr algn="ctr"/>
            <a:r>
              <a:rPr lang="en-US" altLang="ko-KR" sz="1400" dirty="0">
                <a:latin typeface="맑은 고딕" panose="020B0503020000020004" pitchFamily="50" charset="-127"/>
                <a:ea typeface="맑은 고딕" panose="020B0503020000020004" pitchFamily="50" charset="-127"/>
              </a:rPr>
              <a:t>(fish)</a:t>
            </a:r>
            <a:endParaRPr lang="ko-KR" altLang="en-US" sz="1400" dirty="0">
              <a:latin typeface="맑은 고딕" panose="020B0503020000020004" pitchFamily="50" charset="-127"/>
              <a:ea typeface="맑은 고딕" panose="020B0503020000020004" pitchFamily="50" charset="-127"/>
            </a:endParaRPr>
          </a:p>
        </p:txBody>
      </p:sp>
      <p:sp>
        <p:nvSpPr>
          <p:cNvPr id="23" name="TextBox 22"/>
          <p:cNvSpPr txBox="1"/>
          <p:nvPr/>
        </p:nvSpPr>
        <p:spPr>
          <a:xfrm>
            <a:off x="1212421" y="2630369"/>
            <a:ext cx="1790548" cy="523220"/>
          </a:xfrm>
          <a:prstGeom prst="rect">
            <a:avLst/>
          </a:prstGeom>
          <a:noFill/>
        </p:spPr>
        <p:txBody>
          <a:bodyPr wrap="square" rtlCol="0">
            <a:spAutoFit/>
          </a:bodyPr>
          <a:lstStyle/>
          <a:p>
            <a:pPr algn="ctr"/>
            <a:r>
              <a:rPr lang="en-US" altLang="ko-KR" sz="1400" dirty="0">
                <a:latin typeface="맑은 고딕" panose="020B0503020000020004" pitchFamily="50" charset="-127"/>
                <a:ea typeface="맑은 고딕" panose="020B0503020000020004" pitchFamily="50" charset="-127"/>
              </a:rPr>
              <a:t>Normal</a:t>
            </a:r>
            <a:r>
              <a:rPr lang="ko-KR" altLang="en-US" sz="1400" dirty="0">
                <a:latin typeface="맑은 고딕" panose="020B0503020000020004" pitchFamily="50" charset="-127"/>
                <a:ea typeface="맑은 고딕" panose="020B0503020000020004" pitchFamily="50" charset="-127"/>
              </a:rPr>
              <a:t> </a:t>
            </a:r>
            <a:r>
              <a:rPr lang="en-US" altLang="ko-KR" sz="1400" dirty="0">
                <a:latin typeface="맑은 고딕" panose="020B0503020000020004" pitchFamily="50" charset="-127"/>
                <a:ea typeface="맑은 고딕" panose="020B0503020000020004" pitchFamily="50" charset="-127"/>
              </a:rPr>
              <a:t>collagen</a:t>
            </a:r>
          </a:p>
          <a:p>
            <a:pPr algn="ctr"/>
            <a:r>
              <a:rPr lang="en-US" altLang="ko-KR" sz="1400" dirty="0">
                <a:latin typeface="맑은 고딕" panose="020B0503020000020004" pitchFamily="50" charset="-127"/>
                <a:ea typeface="맑은 고딕" panose="020B0503020000020004" pitchFamily="50" charset="-127"/>
              </a:rPr>
              <a:t>(animal)</a:t>
            </a:r>
            <a:endParaRPr lang="ko-KR" altLang="en-US" sz="1400" dirty="0">
              <a:latin typeface="맑은 고딕" panose="020B0503020000020004" pitchFamily="50" charset="-127"/>
              <a:ea typeface="맑은 고딕" panose="020B0503020000020004" pitchFamily="50" charset="-127"/>
            </a:endParaRPr>
          </a:p>
        </p:txBody>
      </p:sp>
      <p:sp>
        <p:nvSpPr>
          <p:cNvPr id="24" name="TextBox 23"/>
          <p:cNvSpPr txBox="1"/>
          <p:nvPr/>
        </p:nvSpPr>
        <p:spPr>
          <a:xfrm>
            <a:off x="1595888" y="5270808"/>
            <a:ext cx="1178364" cy="307777"/>
          </a:xfrm>
          <a:prstGeom prst="rect">
            <a:avLst/>
          </a:prstGeom>
          <a:noFill/>
        </p:spPr>
        <p:txBody>
          <a:bodyPr wrap="square" rtlCol="0">
            <a:spAutoFit/>
          </a:bodyPr>
          <a:lstStyle/>
          <a:p>
            <a:r>
              <a:rPr lang="en-US" altLang="ko-KR" sz="1400" dirty="0">
                <a:latin typeface="맑은 고딕" panose="020B0503020000020004" pitchFamily="50" charset="-127"/>
                <a:ea typeface="맑은 고딕" panose="020B0503020000020004" pitchFamily="50" charset="-127"/>
              </a:rPr>
              <a:t>300,000 Da</a:t>
            </a:r>
            <a:endParaRPr lang="ko-KR" altLang="en-US" sz="1400" dirty="0">
              <a:latin typeface="맑은 고딕" panose="020B0503020000020004" pitchFamily="50" charset="-127"/>
              <a:ea typeface="맑은 고딕" panose="020B0503020000020004" pitchFamily="50" charset="-127"/>
            </a:endParaRPr>
          </a:p>
        </p:txBody>
      </p:sp>
      <p:sp>
        <p:nvSpPr>
          <p:cNvPr id="25" name="TextBox 24"/>
          <p:cNvSpPr txBox="1"/>
          <p:nvPr/>
        </p:nvSpPr>
        <p:spPr>
          <a:xfrm>
            <a:off x="4006883" y="5245719"/>
            <a:ext cx="768637" cy="307777"/>
          </a:xfrm>
          <a:prstGeom prst="rect">
            <a:avLst/>
          </a:prstGeom>
          <a:noFill/>
        </p:spPr>
        <p:txBody>
          <a:bodyPr wrap="square" rtlCol="0">
            <a:spAutoFit/>
          </a:bodyPr>
          <a:lstStyle/>
          <a:p>
            <a:r>
              <a:rPr lang="en-US" altLang="ko-KR" sz="1400" dirty="0">
                <a:latin typeface="맑은 고딕" panose="020B0503020000020004" pitchFamily="50" charset="-127"/>
                <a:ea typeface="맑은 고딕" panose="020B0503020000020004" pitchFamily="50" charset="-127"/>
              </a:rPr>
              <a:t>300 Da</a:t>
            </a:r>
            <a:r>
              <a:rPr lang="ko-KR" altLang="en-US" sz="1400" dirty="0">
                <a:latin typeface="맑은 고딕" panose="020B0503020000020004" pitchFamily="50" charset="-127"/>
                <a:ea typeface="맑은 고딕" panose="020B0503020000020004" pitchFamily="50" charset="-127"/>
              </a:rPr>
              <a:t> </a:t>
            </a:r>
          </a:p>
        </p:txBody>
      </p:sp>
      <p:sp>
        <p:nvSpPr>
          <p:cNvPr id="26" name="TextBox 25"/>
          <p:cNvSpPr txBox="1"/>
          <p:nvPr/>
        </p:nvSpPr>
        <p:spPr>
          <a:xfrm>
            <a:off x="1297656" y="5517029"/>
            <a:ext cx="1620077" cy="276999"/>
          </a:xfrm>
          <a:prstGeom prst="rect">
            <a:avLst/>
          </a:prstGeom>
          <a:noFill/>
        </p:spPr>
        <p:txBody>
          <a:bodyPr wrap="square" rtlCol="0">
            <a:spAutoFit/>
          </a:bodyPr>
          <a:lstStyle/>
          <a:p>
            <a:r>
              <a:rPr lang="en-US" altLang="ko-KR" sz="1200" dirty="0">
                <a:solidFill>
                  <a:srgbClr val="C00000"/>
                </a:solidFill>
                <a:latin typeface="맑은 고딕" panose="020B0503020000020004" pitchFamily="50" charset="-127"/>
                <a:ea typeface="맑은 고딕" panose="020B0503020000020004" pitchFamily="50" charset="-127"/>
              </a:rPr>
              <a:t>Absorption rate </a:t>
            </a:r>
            <a:r>
              <a:rPr lang="ko-KR" altLang="en-US" sz="1200" dirty="0">
                <a:solidFill>
                  <a:srgbClr val="C00000"/>
                </a:solidFill>
                <a:latin typeface="맑은 고딕" panose="020B0503020000020004" pitchFamily="50" charset="-127"/>
                <a:ea typeface="맑은 고딕" panose="020B0503020000020004" pitchFamily="50" charset="-127"/>
              </a:rPr>
              <a:t> </a:t>
            </a:r>
            <a:r>
              <a:rPr lang="en-US" altLang="ko-KR" sz="1200" dirty="0">
                <a:solidFill>
                  <a:srgbClr val="C00000"/>
                </a:solidFill>
                <a:latin typeface="맑은 고딕" panose="020B0503020000020004" pitchFamily="50" charset="-127"/>
                <a:ea typeface="맑은 고딕" panose="020B0503020000020004" pitchFamily="50" charset="-127"/>
              </a:rPr>
              <a:t>2%</a:t>
            </a:r>
            <a:endParaRPr lang="ko-KR" altLang="en-US" sz="1200" dirty="0">
              <a:solidFill>
                <a:srgbClr val="C00000"/>
              </a:solidFill>
              <a:latin typeface="맑은 고딕" panose="020B0503020000020004" pitchFamily="50" charset="-127"/>
              <a:ea typeface="맑은 고딕" panose="020B0503020000020004" pitchFamily="50" charset="-127"/>
            </a:endParaRPr>
          </a:p>
        </p:txBody>
      </p:sp>
      <p:sp>
        <p:nvSpPr>
          <p:cNvPr id="27" name="TextBox 26"/>
          <p:cNvSpPr txBox="1"/>
          <p:nvPr/>
        </p:nvSpPr>
        <p:spPr>
          <a:xfrm>
            <a:off x="3552363" y="5485006"/>
            <a:ext cx="1926592" cy="276999"/>
          </a:xfrm>
          <a:prstGeom prst="rect">
            <a:avLst/>
          </a:prstGeom>
          <a:noFill/>
        </p:spPr>
        <p:txBody>
          <a:bodyPr wrap="square" rtlCol="0">
            <a:spAutoFit/>
          </a:bodyPr>
          <a:lstStyle/>
          <a:p>
            <a:r>
              <a:rPr lang="en-US" altLang="ko-KR" sz="1200" dirty="0">
                <a:solidFill>
                  <a:srgbClr val="C00000"/>
                </a:solidFill>
                <a:latin typeface="맑은 고딕" panose="020B0503020000020004" pitchFamily="50" charset="-127"/>
                <a:ea typeface="맑은 고딕" panose="020B0503020000020004" pitchFamily="50" charset="-127"/>
              </a:rPr>
              <a:t>Absorption rate</a:t>
            </a:r>
            <a:r>
              <a:rPr lang="ko-KR" altLang="en-US" sz="1200" dirty="0">
                <a:solidFill>
                  <a:srgbClr val="C00000"/>
                </a:solidFill>
                <a:latin typeface="맑은 고딕" panose="020B0503020000020004" pitchFamily="50" charset="-127"/>
                <a:ea typeface="맑은 고딕" panose="020B0503020000020004" pitchFamily="50" charset="-127"/>
              </a:rPr>
              <a:t> </a:t>
            </a:r>
            <a:r>
              <a:rPr lang="en-US" altLang="ko-KR" sz="1200" dirty="0">
                <a:solidFill>
                  <a:srgbClr val="C00000"/>
                </a:solidFill>
                <a:latin typeface="맑은 고딕" panose="020B0503020000020004" pitchFamily="50" charset="-127"/>
                <a:ea typeface="맑은 고딕" panose="020B0503020000020004" pitchFamily="50" charset="-127"/>
              </a:rPr>
              <a:t>84%</a:t>
            </a:r>
            <a:endParaRPr lang="ko-KR" altLang="en-US" sz="1200" dirty="0">
              <a:solidFill>
                <a:srgbClr val="C00000"/>
              </a:solidFill>
              <a:latin typeface="맑은 고딕" panose="020B0503020000020004" pitchFamily="50" charset="-127"/>
              <a:ea typeface="맑은 고딕" panose="020B0503020000020004" pitchFamily="50" charset="-127"/>
            </a:endParaRPr>
          </a:p>
        </p:txBody>
      </p:sp>
      <p:sp>
        <p:nvSpPr>
          <p:cNvPr id="28" name="TextBox 27"/>
          <p:cNvSpPr txBox="1"/>
          <p:nvPr/>
        </p:nvSpPr>
        <p:spPr>
          <a:xfrm>
            <a:off x="116347" y="6240408"/>
            <a:ext cx="5854124" cy="492443"/>
          </a:xfrm>
          <a:prstGeom prst="rect">
            <a:avLst/>
          </a:prstGeom>
          <a:solidFill>
            <a:srgbClr val="E6E6E6"/>
          </a:solidFill>
          <a:ln>
            <a:noFill/>
          </a:ln>
        </p:spPr>
        <p:txBody>
          <a:bodyPr wrap="square" rtlCol="0">
            <a:spAutoFit/>
          </a:bodyPr>
          <a:lstStyle>
            <a:defPPr>
              <a:defRPr lang="ko-KR"/>
            </a:defPPr>
            <a:lvl1pPr algn="ctr">
              <a:lnSpc>
                <a:spcPct val="150000"/>
              </a:lnSpc>
              <a:defRPr sz="1400" spc="-150">
                <a:latin typeface="맑은 고딕" panose="020B0503020000020004" pitchFamily="50" charset="-127"/>
                <a:ea typeface="맑은 고딕" panose="020B0503020000020004" pitchFamily="50" charset="-127"/>
              </a:defRPr>
            </a:lvl1pPr>
          </a:lstStyle>
          <a:p>
            <a:pPr>
              <a:lnSpc>
                <a:spcPct val="100000"/>
              </a:lnSpc>
            </a:pPr>
            <a:r>
              <a:rPr lang="en-US" altLang="ko-KR" sz="1300" spc="0" dirty="0"/>
              <a:t>The smaller fish collagen molecules are 42 times more absorbable than the much larger animal collagen molecules.</a:t>
            </a:r>
            <a:endParaRPr lang="ko-KR" altLang="en-US" sz="1300" spc="0" dirty="0"/>
          </a:p>
        </p:txBody>
      </p:sp>
      <p:pic>
        <p:nvPicPr>
          <p:cNvPr id="30" name="그림 29"/>
          <p:cNvPicPr>
            <a:picLocks noChangeAspect="1"/>
          </p:cNvPicPr>
          <p:nvPr/>
        </p:nvPicPr>
        <p:blipFill rotWithShape="1">
          <a:blip r:embed="rId3"/>
          <a:srcRect l="1989" t="1378" r="4522" b="5853"/>
          <a:stretch/>
        </p:blipFill>
        <p:spPr>
          <a:xfrm>
            <a:off x="7448598" y="3331831"/>
            <a:ext cx="3029166" cy="2744995"/>
          </a:xfrm>
          <a:prstGeom prst="rect">
            <a:avLst/>
          </a:prstGeom>
          <a:ln>
            <a:noFill/>
          </a:ln>
          <a:effectLst>
            <a:outerShdw blurRad="292100" dist="139700" dir="2700000" algn="tl" rotWithShape="0">
              <a:srgbClr val="333333">
                <a:alpha val="65000"/>
              </a:srgbClr>
            </a:outerShdw>
          </a:effectLst>
        </p:spPr>
      </p:pic>
      <p:sp>
        <p:nvSpPr>
          <p:cNvPr id="32" name="TextBox 31"/>
          <p:cNvSpPr txBox="1"/>
          <p:nvPr/>
        </p:nvSpPr>
        <p:spPr>
          <a:xfrm>
            <a:off x="2886171" y="1984186"/>
            <a:ext cx="8529647" cy="369332"/>
          </a:xfrm>
          <a:prstGeom prst="rect">
            <a:avLst/>
          </a:prstGeom>
          <a:noFill/>
        </p:spPr>
        <p:txBody>
          <a:bodyPr wrap="square" rtlCol="0">
            <a:spAutoFit/>
          </a:bodyPr>
          <a:lstStyle/>
          <a:p>
            <a:r>
              <a:rPr lang="en-US" altLang="ko-KR" dirty="0">
                <a:latin typeface="맑은 고딕" panose="020B0503020000020004" pitchFamily="50" charset="-127"/>
                <a:ea typeface="맑은 고딕" panose="020B0503020000020004" pitchFamily="50" charset="-127"/>
              </a:rPr>
              <a:t>Smaller and concentrated collagen molecules are better absorbed</a:t>
            </a:r>
            <a:endParaRPr lang="en-US" altLang="ko-KR" u="sng" dirty="0">
              <a:latin typeface="맑은 고딕" panose="020B0503020000020004" pitchFamily="50" charset="-127"/>
              <a:ea typeface="맑은 고딕" panose="020B0503020000020004" pitchFamily="50" charset="-127"/>
            </a:endParaRPr>
          </a:p>
        </p:txBody>
      </p:sp>
      <p:pic>
        <p:nvPicPr>
          <p:cNvPr id="33" name="그림 3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14552" y="1971499"/>
            <a:ext cx="371619" cy="371619"/>
          </a:xfrm>
          <a:prstGeom prst="rect">
            <a:avLst/>
          </a:prstGeom>
        </p:spPr>
      </p:pic>
      <p:cxnSp>
        <p:nvCxnSpPr>
          <p:cNvPr id="34" name="직선 연결선 33"/>
          <p:cNvCxnSpPr/>
          <p:nvPr/>
        </p:nvCxnSpPr>
        <p:spPr>
          <a:xfrm>
            <a:off x="6111551" y="3032640"/>
            <a:ext cx="9330" cy="3700211"/>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35" name="TextBox 34"/>
          <p:cNvSpPr txBox="1"/>
          <p:nvPr/>
        </p:nvSpPr>
        <p:spPr>
          <a:xfrm>
            <a:off x="6493248" y="2724863"/>
            <a:ext cx="4931900" cy="307777"/>
          </a:xfrm>
          <a:prstGeom prst="rect">
            <a:avLst/>
          </a:prstGeom>
          <a:noFill/>
        </p:spPr>
        <p:txBody>
          <a:bodyPr wrap="square" rtlCol="0">
            <a:spAutoFit/>
          </a:bodyPr>
          <a:lstStyle/>
          <a:p>
            <a:pPr algn="ctr"/>
            <a:r>
              <a:rPr lang="en-US" altLang="ko-KR" sz="1400" dirty="0">
                <a:latin typeface="맑은 고딕" panose="020B0503020000020004" pitchFamily="50" charset="-127"/>
                <a:ea typeface="맑은 고딕" panose="020B0503020000020004" pitchFamily="50" charset="-127"/>
              </a:rPr>
              <a:t>[Analysis of Collagen Molecule Size in the Product]</a:t>
            </a:r>
            <a:endParaRPr lang="ko-KR" altLang="en-US" sz="1400" dirty="0">
              <a:latin typeface="맑은 고딕" panose="020B0503020000020004" pitchFamily="50" charset="-127"/>
              <a:ea typeface="맑은 고딕" panose="020B0503020000020004" pitchFamily="50" charset="-127"/>
            </a:endParaRPr>
          </a:p>
        </p:txBody>
      </p:sp>
      <p:sp>
        <p:nvSpPr>
          <p:cNvPr id="2" name="TextBox 1">
            <a:extLst>
              <a:ext uri="{FF2B5EF4-FFF2-40B4-BE49-F238E27FC236}">
                <a16:creationId xmlns:a16="http://schemas.microsoft.com/office/drawing/2014/main" id="{376D6ABC-1FB9-0785-8295-5B7523CF9208}"/>
              </a:ext>
            </a:extLst>
          </p:cNvPr>
          <p:cNvSpPr txBox="1"/>
          <p:nvPr/>
        </p:nvSpPr>
        <p:spPr>
          <a:xfrm>
            <a:off x="4159820" y="320382"/>
            <a:ext cx="4518187" cy="338554"/>
          </a:xfrm>
          <a:prstGeom prst="rect">
            <a:avLst/>
          </a:prstGeom>
          <a:noFill/>
        </p:spPr>
        <p:txBody>
          <a:bodyPr wrap="square" rtlCol="0">
            <a:spAutoFit/>
          </a:bodyPr>
          <a:lstStyle/>
          <a:p>
            <a:r>
              <a:rPr lang="en-US" altLang="ko-KR" sz="1600" dirty="0">
                <a:latin typeface="맑은 고딕" panose="020B0503020000020004" pitchFamily="50" charset="-127"/>
                <a:ea typeface="맑은 고딕" panose="020B0503020000020004" pitchFamily="50" charset="-127"/>
              </a:rPr>
              <a:t>Quality Collagen</a:t>
            </a:r>
            <a:endParaRPr lang="ko-KR" altLang="en-US" sz="1600" dirty="0">
              <a:latin typeface="맑은 고딕" panose="020B0503020000020004" pitchFamily="50" charset="-127"/>
              <a:ea typeface="맑은 고딕" panose="020B0503020000020004" pitchFamily="50" charset="-127"/>
            </a:endParaRPr>
          </a:p>
        </p:txBody>
      </p:sp>
      <p:sp>
        <p:nvSpPr>
          <p:cNvPr id="4" name="Rectangle 3">
            <a:extLst>
              <a:ext uri="{FF2B5EF4-FFF2-40B4-BE49-F238E27FC236}">
                <a16:creationId xmlns:a16="http://schemas.microsoft.com/office/drawing/2014/main" id="{B6082405-FA88-CB41-50BC-0EFA37F07960}"/>
              </a:ext>
            </a:extLst>
          </p:cNvPr>
          <p:cNvSpPr/>
          <p:nvPr/>
        </p:nvSpPr>
        <p:spPr>
          <a:xfrm>
            <a:off x="6743845" y="6022517"/>
            <a:ext cx="4423955" cy="3535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Average molecular weight excluding matrix peak: </a:t>
            </a:r>
            <a:r>
              <a:rPr lang="en-US" sz="1200" b="1" dirty="0">
                <a:solidFill>
                  <a:srgbClr val="FF0000"/>
                </a:solidFill>
              </a:rPr>
              <a:t>308.6 Da</a:t>
            </a:r>
          </a:p>
        </p:txBody>
      </p:sp>
      <p:sp>
        <p:nvSpPr>
          <p:cNvPr id="6" name="TextBox 5">
            <a:extLst>
              <a:ext uri="{FF2B5EF4-FFF2-40B4-BE49-F238E27FC236}">
                <a16:creationId xmlns:a16="http://schemas.microsoft.com/office/drawing/2014/main" id="{684C9635-F90B-EEBE-2CBB-594D03363018}"/>
              </a:ext>
            </a:extLst>
          </p:cNvPr>
          <p:cNvSpPr txBox="1"/>
          <p:nvPr/>
        </p:nvSpPr>
        <p:spPr>
          <a:xfrm>
            <a:off x="1808879" y="323130"/>
            <a:ext cx="2388180" cy="338554"/>
          </a:xfrm>
          <a:prstGeom prst="rect">
            <a:avLst/>
          </a:prstGeom>
          <a:noFill/>
        </p:spPr>
        <p:txBody>
          <a:bodyPr wrap="square" rtlCol="0">
            <a:spAutoFit/>
          </a:bodyPr>
          <a:lstStyle/>
          <a:p>
            <a:r>
              <a:rPr lang="en-US" altLang="ko-KR" sz="1600" b="1" dirty="0">
                <a:latin typeface="맑은 고딕" panose="020B0503020000020004" pitchFamily="50" charset="-127"/>
                <a:ea typeface="맑은 고딕" panose="020B0503020000020004" pitchFamily="50" charset="-127"/>
              </a:rPr>
              <a:t>3. What to look for</a:t>
            </a:r>
            <a:endParaRPr lang="ko-KR" altLang="en-US" sz="1600" b="1" dirty="0">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37824418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직사각형 35"/>
          <p:cNvSpPr/>
          <p:nvPr/>
        </p:nvSpPr>
        <p:spPr>
          <a:xfrm>
            <a:off x="470121" y="1309398"/>
            <a:ext cx="1421864" cy="369332"/>
          </a:xfrm>
          <a:prstGeom prst="rect">
            <a:avLst/>
          </a:prstGeom>
          <a:solidFill>
            <a:srgbClr val="D2B4C5"/>
          </a:solidFill>
        </p:spPr>
        <p:txBody>
          <a:bodyPr wrap="none">
            <a:spAutoFit/>
          </a:bodyPr>
          <a:lstStyle/>
          <a:p>
            <a:r>
              <a:rPr lang="en-US" altLang="ko-KR" dirty="0">
                <a:latin typeface="맑은 고딕" panose="020B0503020000020004" pitchFamily="50" charset="-127"/>
                <a:ea typeface="맑은 고딕" panose="020B0503020000020004" pitchFamily="50" charset="-127"/>
              </a:rPr>
              <a:t>Chapter 02 </a:t>
            </a:r>
            <a:endParaRPr lang="ko-KR" altLang="en-US" dirty="0">
              <a:latin typeface="맑은 고딕" panose="020B0503020000020004" pitchFamily="50" charset="-127"/>
              <a:ea typeface="맑은 고딕" panose="020B0503020000020004" pitchFamily="50" charset="-127"/>
            </a:endParaRPr>
          </a:p>
        </p:txBody>
      </p:sp>
      <p:sp>
        <p:nvSpPr>
          <p:cNvPr id="37" name="TextBox 36"/>
          <p:cNvSpPr txBox="1"/>
          <p:nvPr/>
        </p:nvSpPr>
        <p:spPr>
          <a:xfrm>
            <a:off x="2066498" y="1241934"/>
            <a:ext cx="7310966" cy="523220"/>
          </a:xfrm>
          <a:prstGeom prst="rect">
            <a:avLst/>
          </a:prstGeom>
          <a:noFill/>
        </p:spPr>
        <p:txBody>
          <a:bodyPr wrap="square" rtlCol="0">
            <a:spAutoFit/>
          </a:bodyPr>
          <a:lstStyle/>
          <a:p>
            <a:r>
              <a:rPr lang="en-US" altLang="ko-KR" sz="2800" dirty="0">
                <a:solidFill>
                  <a:schemeClr val="tx1">
                    <a:lumMod val="75000"/>
                    <a:lumOff val="25000"/>
                  </a:schemeClr>
                </a:solidFill>
                <a:latin typeface="맑은 고딕" panose="020B0503020000020004" pitchFamily="50" charset="-127"/>
                <a:ea typeface="맑은 고딕" panose="020B0503020000020004" pitchFamily="50" charset="-127"/>
              </a:rPr>
              <a:t>Micro molecules for maximum efficiency</a:t>
            </a:r>
            <a:endParaRPr lang="ko-KR" altLang="en-US" sz="2800" dirty="0">
              <a:solidFill>
                <a:schemeClr val="tx1">
                  <a:lumMod val="75000"/>
                  <a:lumOff val="25000"/>
                </a:schemeClr>
              </a:solidFill>
              <a:latin typeface="맑은 고딕" panose="020B0503020000020004" pitchFamily="50" charset="-127"/>
              <a:ea typeface="맑은 고딕" panose="020B0503020000020004" pitchFamily="50" charset="-127"/>
            </a:endParaRPr>
          </a:p>
        </p:txBody>
      </p:sp>
      <p:sp>
        <p:nvSpPr>
          <p:cNvPr id="38" name="TextBox 37"/>
          <p:cNvSpPr txBox="1"/>
          <p:nvPr/>
        </p:nvSpPr>
        <p:spPr>
          <a:xfrm>
            <a:off x="2886171" y="1984186"/>
            <a:ext cx="7849308" cy="400110"/>
          </a:xfrm>
          <a:prstGeom prst="rect">
            <a:avLst/>
          </a:prstGeom>
          <a:noFill/>
        </p:spPr>
        <p:txBody>
          <a:bodyPr wrap="square" rtlCol="0">
            <a:spAutoFit/>
          </a:bodyPr>
          <a:lstStyle/>
          <a:p>
            <a:r>
              <a:rPr lang="en-US" altLang="ko-KR" sz="2000" dirty="0">
                <a:latin typeface="맑은 고딕" panose="020B0503020000020004" pitchFamily="50" charset="-127"/>
                <a:ea typeface="맑은 고딕" panose="020B0503020000020004" pitchFamily="50" charset="-127"/>
              </a:rPr>
              <a:t>Smaller and concentrated collagen molecules are better absorbed</a:t>
            </a:r>
            <a:endParaRPr lang="en-US" altLang="ko-KR" sz="2000" u="sng" dirty="0">
              <a:latin typeface="맑은 고딕" panose="020B0503020000020004" pitchFamily="50" charset="-127"/>
              <a:ea typeface="맑은 고딕" panose="020B0503020000020004" pitchFamily="50" charset="-127"/>
            </a:endParaRPr>
          </a:p>
        </p:txBody>
      </p:sp>
      <p:pic>
        <p:nvPicPr>
          <p:cNvPr id="39" name="그림 3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14552" y="1971499"/>
            <a:ext cx="371619" cy="371619"/>
          </a:xfrm>
          <a:prstGeom prst="rect">
            <a:avLst/>
          </a:prstGeom>
        </p:spPr>
      </p:pic>
      <p:pic>
        <p:nvPicPr>
          <p:cNvPr id="40" name="그림 39"/>
          <p:cNvPicPr>
            <a:picLocks noChangeAspect="1"/>
          </p:cNvPicPr>
          <p:nvPr/>
        </p:nvPicPr>
        <p:blipFill>
          <a:blip r:embed="rId3"/>
          <a:stretch>
            <a:fillRect/>
          </a:stretch>
        </p:blipFill>
        <p:spPr>
          <a:xfrm>
            <a:off x="6945088" y="2854803"/>
            <a:ext cx="3303036" cy="2588266"/>
          </a:xfrm>
          <a:prstGeom prst="rect">
            <a:avLst/>
          </a:prstGeom>
        </p:spPr>
      </p:pic>
      <p:pic>
        <p:nvPicPr>
          <p:cNvPr id="41" name="그림 40"/>
          <p:cNvPicPr>
            <a:picLocks noChangeAspect="1"/>
          </p:cNvPicPr>
          <p:nvPr/>
        </p:nvPicPr>
        <p:blipFill>
          <a:blip r:embed="rId4"/>
          <a:stretch>
            <a:fillRect/>
          </a:stretch>
        </p:blipFill>
        <p:spPr>
          <a:xfrm>
            <a:off x="2350249" y="2886988"/>
            <a:ext cx="2184806" cy="274269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42" name="TextBox 41"/>
          <p:cNvSpPr txBox="1"/>
          <p:nvPr/>
        </p:nvSpPr>
        <p:spPr>
          <a:xfrm>
            <a:off x="1449712" y="5983696"/>
            <a:ext cx="4969201" cy="692497"/>
          </a:xfrm>
          <a:prstGeom prst="rect">
            <a:avLst/>
          </a:prstGeom>
          <a:noFill/>
        </p:spPr>
        <p:txBody>
          <a:bodyPr wrap="square" rtlCol="0">
            <a:spAutoFit/>
          </a:bodyPr>
          <a:lstStyle/>
          <a:p>
            <a:r>
              <a:rPr lang="en-US" altLang="ko-KR" sz="1300" dirty="0">
                <a:latin typeface="맑은 고딕" panose="020B0503020000020004" pitchFamily="50" charset="-127"/>
                <a:ea typeface="맑은 고딕" panose="020B0503020000020004" pitchFamily="50" charset="-127"/>
              </a:rPr>
              <a:t>Collagen absorption rate is proportional to the amount consumed, making highly concentrated collagen molecules that much more effective.</a:t>
            </a:r>
            <a:endParaRPr lang="ko-KR" altLang="en-US" sz="1300" dirty="0">
              <a:latin typeface="맑은 고딕" panose="020B0503020000020004" pitchFamily="50" charset="-127"/>
              <a:ea typeface="맑은 고딕" panose="020B0503020000020004" pitchFamily="50" charset="-127"/>
            </a:endParaRPr>
          </a:p>
        </p:txBody>
      </p:sp>
      <p:sp>
        <p:nvSpPr>
          <p:cNvPr id="43" name="TextBox 42"/>
          <p:cNvSpPr txBox="1"/>
          <p:nvPr/>
        </p:nvSpPr>
        <p:spPr>
          <a:xfrm>
            <a:off x="6810825" y="5883668"/>
            <a:ext cx="4261282" cy="892552"/>
          </a:xfrm>
          <a:prstGeom prst="rect">
            <a:avLst/>
          </a:prstGeom>
          <a:noFill/>
        </p:spPr>
        <p:txBody>
          <a:bodyPr wrap="square" rtlCol="0">
            <a:spAutoFit/>
          </a:bodyPr>
          <a:lstStyle/>
          <a:p>
            <a:r>
              <a:rPr lang="en-US" altLang="ko-KR" sz="1300" dirty="0">
                <a:latin typeface="맑은 고딕" panose="020B0503020000020004" pitchFamily="50" charset="-127"/>
                <a:ea typeface="맑은 고딕" panose="020B0503020000020004" pitchFamily="50" charset="-127"/>
              </a:rPr>
              <a:t>Results of a study analyzing collagen content and absorption indicate that consuming a low dose of 1500 mg per day has no significant effect in blood collagen levels. </a:t>
            </a:r>
            <a:endParaRPr lang="ko-KR" altLang="en-US" sz="1300" dirty="0">
              <a:latin typeface="맑은 고딕" panose="020B0503020000020004" pitchFamily="50" charset="-127"/>
              <a:ea typeface="맑은 고딕" panose="020B0503020000020004" pitchFamily="50" charset="-127"/>
            </a:endParaRPr>
          </a:p>
        </p:txBody>
      </p:sp>
      <p:cxnSp>
        <p:nvCxnSpPr>
          <p:cNvPr id="44" name="직선 연결선 43"/>
          <p:cNvCxnSpPr/>
          <p:nvPr/>
        </p:nvCxnSpPr>
        <p:spPr>
          <a:xfrm>
            <a:off x="6092890" y="2905862"/>
            <a:ext cx="9330" cy="3700211"/>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E8D8B873-80CA-BA0D-0BC4-F7A098C84C02}"/>
              </a:ext>
            </a:extLst>
          </p:cNvPr>
          <p:cNvSpPr txBox="1"/>
          <p:nvPr/>
        </p:nvSpPr>
        <p:spPr>
          <a:xfrm>
            <a:off x="4159820" y="320382"/>
            <a:ext cx="4518187" cy="338554"/>
          </a:xfrm>
          <a:prstGeom prst="rect">
            <a:avLst/>
          </a:prstGeom>
          <a:noFill/>
        </p:spPr>
        <p:txBody>
          <a:bodyPr wrap="square" rtlCol="0">
            <a:spAutoFit/>
          </a:bodyPr>
          <a:lstStyle/>
          <a:p>
            <a:r>
              <a:rPr lang="en-US" altLang="ko-KR" sz="1600" dirty="0">
                <a:latin typeface="맑은 고딕" panose="020B0503020000020004" pitchFamily="50" charset="-127"/>
                <a:ea typeface="맑은 고딕" panose="020B0503020000020004" pitchFamily="50" charset="-127"/>
              </a:rPr>
              <a:t>Quality Collagen</a:t>
            </a:r>
            <a:endParaRPr lang="ko-KR" altLang="en-US" sz="1600" dirty="0">
              <a:latin typeface="맑은 고딕" panose="020B0503020000020004" pitchFamily="50" charset="-127"/>
              <a:ea typeface="맑은 고딕" panose="020B0503020000020004" pitchFamily="50" charset="-127"/>
            </a:endParaRPr>
          </a:p>
        </p:txBody>
      </p:sp>
      <p:sp>
        <p:nvSpPr>
          <p:cNvPr id="4" name="TextBox 3">
            <a:extLst>
              <a:ext uri="{FF2B5EF4-FFF2-40B4-BE49-F238E27FC236}">
                <a16:creationId xmlns:a16="http://schemas.microsoft.com/office/drawing/2014/main" id="{626BFABD-0480-7093-D440-5AD503D565C0}"/>
              </a:ext>
            </a:extLst>
          </p:cNvPr>
          <p:cNvSpPr txBox="1"/>
          <p:nvPr/>
        </p:nvSpPr>
        <p:spPr>
          <a:xfrm>
            <a:off x="1808879" y="320382"/>
            <a:ext cx="2388180" cy="338554"/>
          </a:xfrm>
          <a:prstGeom prst="rect">
            <a:avLst/>
          </a:prstGeom>
          <a:noFill/>
        </p:spPr>
        <p:txBody>
          <a:bodyPr wrap="square" rtlCol="0">
            <a:spAutoFit/>
          </a:bodyPr>
          <a:lstStyle/>
          <a:p>
            <a:r>
              <a:rPr lang="en-US" altLang="ko-KR" sz="1600" b="1" dirty="0">
                <a:latin typeface="맑은 고딕" panose="020B0503020000020004" pitchFamily="50" charset="-127"/>
                <a:ea typeface="맑은 고딕" panose="020B0503020000020004" pitchFamily="50" charset="-127"/>
              </a:rPr>
              <a:t>3. What to look for</a:t>
            </a:r>
            <a:endParaRPr lang="ko-KR" altLang="en-US" sz="1600" b="1" dirty="0">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2261827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243780" y="1149596"/>
            <a:ext cx="6602330" cy="523220"/>
          </a:xfrm>
          <a:prstGeom prst="rect">
            <a:avLst/>
          </a:prstGeom>
          <a:noFill/>
        </p:spPr>
        <p:txBody>
          <a:bodyPr wrap="square" rtlCol="0">
            <a:spAutoFit/>
          </a:bodyPr>
          <a:lstStyle/>
          <a:p>
            <a:r>
              <a:rPr lang="en-US" altLang="ko-KR" sz="2800" dirty="0">
                <a:solidFill>
                  <a:schemeClr val="tx1">
                    <a:lumMod val="75000"/>
                    <a:lumOff val="25000"/>
                  </a:schemeClr>
                </a:solidFill>
                <a:latin typeface="맑은 고딕" panose="020B0503020000020004" pitchFamily="50" charset="-127"/>
                <a:ea typeface="맑은 고딕" panose="020B0503020000020004" pitchFamily="50" charset="-127"/>
              </a:rPr>
              <a:t>Organic White Tomato</a:t>
            </a:r>
            <a:endParaRPr lang="ko-KR" altLang="en-US" sz="2800" dirty="0">
              <a:solidFill>
                <a:schemeClr val="tx1">
                  <a:lumMod val="75000"/>
                  <a:lumOff val="25000"/>
                </a:schemeClr>
              </a:solidFill>
              <a:latin typeface="맑은 고딕" panose="020B0503020000020004" pitchFamily="50" charset="-127"/>
              <a:ea typeface="맑은 고딕" panose="020B0503020000020004" pitchFamily="50" charset="-127"/>
            </a:endParaRPr>
          </a:p>
        </p:txBody>
      </p:sp>
      <p:sp>
        <p:nvSpPr>
          <p:cNvPr id="4" name="TextBox 3"/>
          <p:cNvSpPr txBox="1"/>
          <p:nvPr/>
        </p:nvSpPr>
        <p:spPr>
          <a:xfrm>
            <a:off x="2260489" y="1561167"/>
            <a:ext cx="3103472" cy="333617"/>
          </a:xfrm>
          <a:prstGeom prst="rect">
            <a:avLst/>
          </a:prstGeom>
          <a:noFill/>
        </p:spPr>
        <p:txBody>
          <a:bodyPr wrap="square" rtlCol="0">
            <a:spAutoFit/>
          </a:bodyPr>
          <a:lstStyle/>
          <a:p>
            <a:pPr>
              <a:lnSpc>
                <a:spcPct val="150000"/>
              </a:lnSpc>
            </a:pPr>
            <a:r>
              <a:rPr lang="en-US" altLang="ko-KR" sz="1200" dirty="0">
                <a:latin typeface="맑은 고딕" panose="020B0503020000020004" pitchFamily="50" charset="-127"/>
                <a:ea typeface="맑은 고딕" panose="020B0503020000020004" pitchFamily="50" charset="-127"/>
              </a:rPr>
              <a:t>Brightens and improves skin tone</a:t>
            </a:r>
          </a:p>
        </p:txBody>
      </p:sp>
      <p:sp>
        <p:nvSpPr>
          <p:cNvPr id="5" name="직사각형 4"/>
          <p:cNvSpPr/>
          <p:nvPr/>
        </p:nvSpPr>
        <p:spPr>
          <a:xfrm>
            <a:off x="594529" y="1237031"/>
            <a:ext cx="1421864" cy="369332"/>
          </a:xfrm>
          <a:prstGeom prst="rect">
            <a:avLst/>
          </a:prstGeom>
          <a:solidFill>
            <a:srgbClr val="D2B4C5"/>
          </a:solidFill>
        </p:spPr>
        <p:txBody>
          <a:bodyPr wrap="none">
            <a:spAutoFit/>
          </a:bodyPr>
          <a:lstStyle/>
          <a:p>
            <a:r>
              <a:rPr lang="en-US" altLang="ko-KR" dirty="0">
                <a:latin typeface="맑은 고딕" panose="020B0503020000020004" pitchFamily="50" charset="-127"/>
                <a:ea typeface="맑은 고딕" panose="020B0503020000020004" pitchFamily="50" charset="-127"/>
              </a:rPr>
              <a:t>Chapter 03 </a:t>
            </a:r>
            <a:endParaRPr lang="ko-KR" altLang="en-US" dirty="0">
              <a:latin typeface="맑은 고딕" panose="020B0503020000020004" pitchFamily="50" charset="-127"/>
              <a:ea typeface="맑은 고딕" panose="020B0503020000020004" pitchFamily="50" charset="-127"/>
            </a:endParaRPr>
          </a:p>
        </p:txBody>
      </p:sp>
      <p:sp>
        <p:nvSpPr>
          <p:cNvPr id="6" name="TextBox 5"/>
          <p:cNvSpPr txBox="1"/>
          <p:nvPr/>
        </p:nvSpPr>
        <p:spPr>
          <a:xfrm>
            <a:off x="543813" y="2529843"/>
            <a:ext cx="2929328" cy="430887"/>
          </a:xfrm>
          <a:prstGeom prst="rect">
            <a:avLst/>
          </a:prstGeom>
          <a:noFill/>
        </p:spPr>
        <p:txBody>
          <a:bodyPr wrap="square" rtlCol="0">
            <a:spAutoFit/>
          </a:bodyPr>
          <a:lstStyle/>
          <a:p>
            <a:r>
              <a:rPr lang="en-US" altLang="ko-KR" sz="2200" spc="-150" dirty="0">
                <a:solidFill>
                  <a:schemeClr val="tx1">
                    <a:lumMod val="75000"/>
                    <a:lumOff val="25000"/>
                  </a:schemeClr>
                </a:solidFill>
                <a:latin typeface="맑은 고딕" panose="020B0503020000020004" pitchFamily="50" charset="-127"/>
                <a:ea typeface="맑은 고딕" panose="020B0503020000020004" pitchFamily="50" charset="-127"/>
              </a:rPr>
              <a:t>White Tomato</a:t>
            </a:r>
            <a:endParaRPr lang="ko-KR" altLang="en-US" sz="2200" spc="-150" dirty="0">
              <a:solidFill>
                <a:schemeClr val="tx1">
                  <a:lumMod val="75000"/>
                  <a:lumOff val="25000"/>
                </a:schemeClr>
              </a:solidFill>
              <a:latin typeface="맑은 고딕" panose="020B0503020000020004" pitchFamily="50" charset="-127"/>
              <a:ea typeface="맑은 고딕" panose="020B0503020000020004" pitchFamily="50" charset="-127"/>
            </a:endParaRPr>
          </a:p>
        </p:txBody>
      </p:sp>
      <p:pic>
        <p:nvPicPr>
          <p:cNvPr id="7" name="그림 6"/>
          <p:cNvPicPr>
            <a:picLocks noChangeAspect="1"/>
          </p:cNvPicPr>
          <p:nvPr/>
        </p:nvPicPr>
        <p:blipFill rotWithShape="1">
          <a:blip r:embed="rId2"/>
          <a:srcRect l="7146" t="2617" r="282" b="2003"/>
          <a:stretch/>
        </p:blipFill>
        <p:spPr>
          <a:xfrm>
            <a:off x="6618525" y="2979202"/>
            <a:ext cx="2545427" cy="2075330"/>
          </a:xfrm>
          <a:prstGeom prst="rect">
            <a:avLst/>
          </a:prstGeom>
          <a:solidFill>
            <a:srgbClr val="FFFFFF">
              <a:shade val="85000"/>
            </a:srgbClr>
          </a:solidFill>
          <a:ln w="88900" cap="sq">
            <a:no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TextBox 7"/>
          <p:cNvSpPr txBox="1"/>
          <p:nvPr/>
        </p:nvSpPr>
        <p:spPr>
          <a:xfrm>
            <a:off x="826739" y="2983691"/>
            <a:ext cx="4897214" cy="1481881"/>
          </a:xfrm>
          <a:prstGeom prst="rect">
            <a:avLst/>
          </a:prstGeom>
          <a:noFill/>
          <a:ln>
            <a:noFill/>
          </a:ln>
        </p:spPr>
        <p:txBody>
          <a:bodyPr wrap="square" rtlCol="0">
            <a:spAutoFit/>
          </a:bodyPr>
          <a:lstStyle/>
          <a:p>
            <a:pPr marL="285750" indent="-285750">
              <a:lnSpc>
                <a:spcPct val="150000"/>
              </a:lnSpc>
              <a:buFont typeface="Arial" panose="020B0604020202020204" pitchFamily="34" charset="0"/>
              <a:buChar char="•"/>
            </a:pPr>
            <a:r>
              <a:rPr lang="en-US" altLang="ko-KR" sz="1600" spc="-150" dirty="0">
                <a:latin typeface="맑은 고딕" panose="020B0503020000020004" pitchFamily="50" charset="-127"/>
                <a:ea typeface="맑은 고딕" panose="020B0503020000020004" pitchFamily="50" charset="-127"/>
              </a:rPr>
              <a:t>Rich in colorless carotenoids phytoene &amp; </a:t>
            </a:r>
            <a:r>
              <a:rPr lang="en-US" altLang="ko-KR" sz="1600" spc="-150" dirty="0" err="1">
                <a:latin typeface="맑은 고딕" panose="020B0503020000020004" pitchFamily="50" charset="-127"/>
                <a:ea typeface="맑은 고딕" panose="020B0503020000020004" pitchFamily="50" charset="-127"/>
              </a:rPr>
              <a:t>phytofluene</a:t>
            </a:r>
            <a:r>
              <a:rPr lang="en-US" altLang="ko-KR" sz="1600" spc="-150" dirty="0">
                <a:latin typeface="맑은 고딕" panose="020B0503020000020004" pitchFamily="50" charset="-127"/>
                <a:ea typeface="맑은 고딕" panose="020B0503020000020004" pitchFamily="50" charset="-127"/>
              </a:rPr>
              <a:t>*</a:t>
            </a:r>
          </a:p>
          <a:p>
            <a:pPr marL="285750" indent="-285750">
              <a:lnSpc>
                <a:spcPct val="150000"/>
              </a:lnSpc>
              <a:buFont typeface="Arial" panose="020B0604020202020204" pitchFamily="34" charset="0"/>
              <a:buChar char="•"/>
            </a:pPr>
            <a:r>
              <a:rPr lang="en-US" altLang="ko-KR" sz="1600" spc="-150" dirty="0">
                <a:latin typeface="맑은 고딕" panose="020B0503020000020004" pitchFamily="50" charset="-127"/>
                <a:ea typeface="맑은 고딕" panose="020B0503020000020004" pitchFamily="50" charset="-127"/>
              </a:rPr>
              <a:t>Reduces melanin in melasma and freckles</a:t>
            </a:r>
          </a:p>
          <a:p>
            <a:pPr marL="285750" indent="-285750">
              <a:lnSpc>
                <a:spcPct val="150000"/>
              </a:lnSpc>
              <a:buFont typeface="Arial" panose="020B0604020202020204" pitchFamily="34" charset="0"/>
              <a:buChar char="•"/>
            </a:pPr>
            <a:r>
              <a:rPr lang="en-US" altLang="ko-KR" sz="1600" spc="-150" dirty="0">
                <a:latin typeface="맑은 고딕" panose="020B0503020000020004" pitchFamily="50" charset="-127"/>
                <a:ea typeface="맑은 고딕" panose="020B0503020000020004" pitchFamily="50" charset="-127"/>
              </a:rPr>
              <a:t>The new and upcoming inner beauty food </a:t>
            </a:r>
          </a:p>
          <a:p>
            <a:pPr>
              <a:lnSpc>
                <a:spcPct val="150000"/>
              </a:lnSpc>
            </a:pPr>
            <a:endParaRPr lang="ko-KR" altLang="en-US" sz="1400" spc="-150" dirty="0">
              <a:latin typeface="맑은 고딕" panose="020B0503020000020004" pitchFamily="50" charset="-127"/>
              <a:ea typeface="맑은 고딕" panose="020B0503020000020004" pitchFamily="50" charset="-127"/>
            </a:endParaRPr>
          </a:p>
        </p:txBody>
      </p:sp>
      <p:pic>
        <p:nvPicPr>
          <p:cNvPr id="9" name="그림 8"/>
          <p:cNvPicPr>
            <a:picLocks noChangeAspect="1"/>
          </p:cNvPicPr>
          <p:nvPr/>
        </p:nvPicPr>
        <p:blipFill rotWithShape="1">
          <a:blip r:embed="rId3"/>
          <a:srcRect t="2500" r="1060"/>
          <a:stretch/>
        </p:blipFill>
        <p:spPr>
          <a:xfrm>
            <a:off x="9154716" y="2960730"/>
            <a:ext cx="2497993" cy="2093802"/>
          </a:xfrm>
          <a:prstGeom prst="rect">
            <a:avLst/>
          </a:prstGeom>
          <a:ln w="28575" cap="sq">
            <a:noFill/>
            <a:miter lim="800000"/>
          </a:ln>
          <a:effectLst>
            <a:outerShdw blurRad="57150" dist="50800" dir="2700000" algn="tl" rotWithShape="0">
              <a:srgbClr val="000000">
                <a:alpha val="40000"/>
              </a:srgbClr>
            </a:outerShdw>
          </a:effectLst>
        </p:spPr>
      </p:pic>
      <p:sp>
        <p:nvSpPr>
          <p:cNvPr id="10" name="TextBox 9"/>
          <p:cNvSpPr txBox="1"/>
          <p:nvPr/>
        </p:nvSpPr>
        <p:spPr>
          <a:xfrm>
            <a:off x="594529" y="5100631"/>
            <a:ext cx="2929328" cy="430887"/>
          </a:xfrm>
          <a:prstGeom prst="rect">
            <a:avLst/>
          </a:prstGeom>
          <a:noFill/>
        </p:spPr>
        <p:txBody>
          <a:bodyPr wrap="square" rtlCol="0">
            <a:spAutoFit/>
          </a:bodyPr>
          <a:lstStyle/>
          <a:p>
            <a:r>
              <a:rPr lang="en-US" altLang="ko-KR" sz="2200" spc="-150" dirty="0">
                <a:solidFill>
                  <a:schemeClr val="tx1">
                    <a:lumMod val="75000"/>
                    <a:lumOff val="25000"/>
                  </a:schemeClr>
                </a:solidFill>
                <a:latin typeface="맑은 고딕" panose="020B0503020000020004" pitchFamily="50" charset="-127"/>
                <a:ea typeface="맑은 고딕" panose="020B0503020000020004" pitchFamily="50" charset="-127"/>
              </a:rPr>
              <a:t>Phytoene &amp; </a:t>
            </a:r>
            <a:r>
              <a:rPr lang="en-US" altLang="ko-KR" sz="2200" spc="-150" dirty="0" err="1">
                <a:solidFill>
                  <a:schemeClr val="tx1">
                    <a:lumMod val="75000"/>
                    <a:lumOff val="25000"/>
                  </a:schemeClr>
                </a:solidFill>
                <a:latin typeface="맑은 고딕" panose="020B0503020000020004" pitchFamily="50" charset="-127"/>
                <a:ea typeface="맑은 고딕" panose="020B0503020000020004" pitchFamily="50" charset="-127"/>
              </a:rPr>
              <a:t>Phytofluene</a:t>
            </a:r>
            <a:endParaRPr lang="ko-KR" altLang="en-US" sz="2200" spc="-150" dirty="0">
              <a:solidFill>
                <a:schemeClr val="tx1">
                  <a:lumMod val="75000"/>
                  <a:lumOff val="25000"/>
                </a:schemeClr>
              </a:solidFill>
              <a:latin typeface="맑은 고딕" panose="020B0503020000020004" pitchFamily="50" charset="-127"/>
              <a:ea typeface="맑은 고딕" panose="020B0503020000020004" pitchFamily="50" charset="-127"/>
            </a:endParaRPr>
          </a:p>
        </p:txBody>
      </p:sp>
      <p:sp>
        <p:nvSpPr>
          <p:cNvPr id="11" name="TextBox 10"/>
          <p:cNvSpPr txBox="1"/>
          <p:nvPr/>
        </p:nvSpPr>
        <p:spPr>
          <a:xfrm>
            <a:off x="583929" y="5534924"/>
            <a:ext cx="9196175" cy="887615"/>
          </a:xfrm>
          <a:prstGeom prst="rect">
            <a:avLst/>
          </a:prstGeom>
          <a:noFill/>
        </p:spPr>
        <p:txBody>
          <a:bodyPr wrap="square" rtlCol="0">
            <a:spAutoFit/>
          </a:bodyPr>
          <a:lstStyle/>
          <a:p>
            <a:pPr>
              <a:lnSpc>
                <a:spcPct val="150000"/>
              </a:lnSpc>
            </a:pPr>
            <a:r>
              <a:rPr lang="en-US" altLang="ko-KR" sz="1200" dirty="0">
                <a:latin typeface="맑은 고딕" panose="020B0503020000020004" pitchFamily="50" charset="-127"/>
                <a:ea typeface="맑은 고딕" panose="020B0503020000020004" pitchFamily="50" charset="-127"/>
              </a:rPr>
              <a:t>Colorless carotenoids in white tomatoes are 400 times more effective than those found in regular tomatoes.</a:t>
            </a:r>
          </a:p>
          <a:p>
            <a:pPr>
              <a:lnSpc>
                <a:spcPct val="150000"/>
              </a:lnSpc>
            </a:pPr>
            <a:r>
              <a:rPr lang="en-US" altLang="ko-KR" sz="1200" dirty="0" err="1">
                <a:latin typeface="맑은 고딕" panose="020B0503020000020004" pitchFamily="50" charset="-127"/>
                <a:ea typeface="맑은 고딕" panose="020B0503020000020004" pitchFamily="50" charset="-127"/>
              </a:rPr>
              <a:t>Phyotene</a:t>
            </a:r>
            <a:r>
              <a:rPr lang="en-US" altLang="ko-KR" sz="1200" dirty="0">
                <a:latin typeface="맑은 고딕" panose="020B0503020000020004" pitchFamily="50" charset="-127"/>
                <a:ea typeface="맑은 고딕" panose="020B0503020000020004" pitchFamily="50" charset="-127"/>
              </a:rPr>
              <a:t> and </a:t>
            </a:r>
            <a:r>
              <a:rPr lang="en-US" altLang="ko-KR" sz="1200" dirty="0" err="1">
                <a:latin typeface="맑은 고딕" panose="020B0503020000020004" pitchFamily="50" charset="-127"/>
                <a:ea typeface="맑은 고딕" panose="020B0503020000020004" pitchFamily="50" charset="-127"/>
              </a:rPr>
              <a:t>Phytofluene</a:t>
            </a:r>
            <a:r>
              <a:rPr lang="en-US" altLang="ko-KR" sz="1200" dirty="0">
                <a:latin typeface="맑은 고딕" panose="020B0503020000020004" pitchFamily="50" charset="-127"/>
                <a:ea typeface="맑은 고딕" panose="020B0503020000020004" pitchFamily="50" charset="-127"/>
              </a:rPr>
              <a:t> are rare components among carotenoids that protect plants from free radical caused by UV radiation.</a:t>
            </a:r>
          </a:p>
          <a:p>
            <a:pPr>
              <a:lnSpc>
                <a:spcPct val="150000"/>
              </a:lnSpc>
            </a:pPr>
            <a:r>
              <a:rPr lang="en-US" altLang="ko-KR" sz="1200" dirty="0">
                <a:latin typeface="맑은 고딕" panose="020B0503020000020004" pitchFamily="50" charset="-127"/>
                <a:ea typeface="맑은 고딕" panose="020B0503020000020004" pitchFamily="50" charset="-127"/>
              </a:rPr>
              <a:t>Phytoene: Blocks UVB rays, </a:t>
            </a:r>
            <a:r>
              <a:rPr lang="en-US" altLang="ko-KR" sz="1200" dirty="0" err="1">
                <a:latin typeface="맑은 고딕" panose="020B0503020000020004" pitchFamily="50" charset="-127"/>
                <a:ea typeface="맑은 고딕" panose="020B0503020000020004" pitchFamily="50" charset="-127"/>
              </a:rPr>
              <a:t>Phytofluene</a:t>
            </a:r>
            <a:r>
              <a:rPr lang="en-US" altLang="ko-KR" sz="1200" dirty="0">
                <a:latin typeface="맑은 고딕" panose="020B0503020000020004" pitchFamily="50" charset="-127"/>
                <a:ea typeface="맑은 고딕" panose="020B0503020000020004" pitchFamily="50" charset="-127"/>
              </a:rPr>
              <a:t>: Blocks UVA rays</a:t>
            </a:r>
          </a:p>
        </p:txBody>
      </p:sp>
      <p:sp>
        <p:nvSpPr>
          <p:cNvPr id="2" name="TextBox 1">
            <a:extLst>
              <a:ext uri="{FF2B5EF4-FFF2-40B4-BE49-F238E27FC236}">
                <a16:creationId xmlns:a16="http://schemas.microsoft.com/office/drawing/2014/main" id="{3A22DCA1-AB62-A3F5-9B0C-9255CE24A8CA}"/>
              </a:ext>
            </a:extLst>
          </p:cNvPr>
          <p:cNvSpPr txBox="1"/>
          <p:nvPr/>
        </p:nvSpPr>
        <p:spPr>
          <a:xfrm>
            <a:off x="4159820" y="320382"/>
            <a:ext cx="4518187" cy="338554"/>
          </a:xfrm>
          <a:prstGeom prst="rect">
            <a:avLst/>
          </a:prstGeom>
          <a:noFill/>
        </p:spPr>
        <p:txBody>
          <a:bodyPr wrap="square" rtlCol="0">
            <a:spAutoFit/>
          </a:bodyPr>
          <a:lstStyle/>
          <a:p>
            <a:r>
              <a:rPr lang="en-US" altLang="ko-KR" sz="1600" dirty="0">
                <a:latin typeface="맑은 고딕" panose="020B0503020000020004" pitchFamily="50" charset="-127"/>
                <a:ea typeface="맑은 고딕" panose="020B0503020000020004" pitchFamily="50" charset="-127"/>
              </a:rPr>
              <a:t>Quality Collagen</a:t>
            </a:r>
            <a:endParaRPr lang="ko-KR" altLang="en-US" sz="1600" dirty="0">
              <a:latin typeface="맑은 고딕" panose="020B0503020000020004" pitchFamily="50" charset="-127"/>
              <a:ea typeface="맑은 고딕" panose="020B0503020000020004" pitchFamily="50" charset="-127"/>
            </a:endParaRPr>
          </a:p>
        </p:txBody>
      </p:sp>
      <p:sp>
        <p:nvSpPr>
          <p:cNvPr id="15" name="TextBox 14">
            <a:extLst>
              <a:ext uri="{FF2B5EF4-FFF2-40B4-BE49-F238E27FC236}">
                <a16:creationId xmlns:a16="http://schemas.microsoft.com/office/drawing/2014/main" id="{02864BE4-CF16-B197-9208-57AA9C408CF1}"/>
              </a:ext>
            </a:extLst>
          </p:cNvPr>
          <p:cNvSpPr txBox="1"/>
          <p:nvPr/>
        </p:nvSpPr>
        <p:spPr>
          <a:xfrm>
            <a:off x="1808879" y="320382"/>
            <a:ext cx="2388180" cy="338554"/>
          </a:xfrm>
          <a:prstGeom prst="rect">
            <a:avLst/>
          </a:prstGeom>
          <a:noFill/>
        </p:spPr>
        <p:txBody>
          <a:bodyPr wrap="square" rtlCol="0">
            <a:spAutoFit/>
          </a:bodyPr>
          <a:lstStyle/>
          <a:p>
            <a:r>
              <a:rPr lang="en-US" altLang="ko-KR" sz="1600" b="1" dirty="0">
                <a:latin typeface="맑은 고딕" panose="020B0503020000020004" pitchFamily="50" charset="-127"/>
                <a:ea typeface="맑은 고딕" panose="020B0503020000020004" pitchFamily="50" charset="-127"/>
              </a:rPr>
              <a:t>3. What to look for</a:t>
            </a:r>
            <a:endParaRPr lang="ko-KR" altLang="en-US" sz="1600" b="1" dirty="0">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31384540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직사각형 3"/>
          <p:cNvSpPr/>
          <p:nvPr/>
        </p:nvSpPr>
        <p:spPr>
          <a:xfrm>
            <a:off x="594529" y="1237031"/>
            <a:ext cx="1421864" cy="369332"/>
          </a:xfrm>
          <a:prstGeom prst="rect">
            <a:avLst/>
          </a:prstGeom>
          <a:solidFill>
            <a:srgbClr val="D2B4C5"/>
          </a:solidFill>
        </p:spPr>
        <p:txBody>
          <a:bodyPr wrap="none">
            <a:spAutoFit/>
          </a:bodyPr>
          <a:lstStyle/>
          <a:p>
            <a:r>
              <a:rPr lang="en-US" altLang="ko-KR" dirty="0">
                <a:latin typeface="맑은 고딕" panose="020B0503020000020004" pitchFamily="50" charset="-127"/>
                <a:ea typeface="맑은 고딕" panose="020B0503020000020004" pitchFamily="50" charset="-127"/>
              </a:rPr>
              <a:t>Chapter 04 </a:t>
            </a:r>
            <a:endParaRPr lang="ko-KR" altLang="en-US" dirty="0">
              <a:latin typeface="맑은 고딕" panose="020B0503020000020004" pitchFamily="50" charset="-127"/>
              <a:ea typeface="맑은 고딕" panose="020B0503020000020004" pitchFamily="50" charset="-127"/>
            </a:endParaRPr>
          </a:p>
        </p:txBody>
      </p:sp>
      <p:pic>
        <p:nvPicPr>
          <p:cNvPr id="6" name="그림 5"/>
          <p:cNvPicPr>
            <a:picLocks noChangeAspect="1"/>
          </p:cNvPicPr>
          <p:nvPr/>
        </p:nvPicPr>
        <p:blipFill>
          <a:blip r:embed="rId3"/>
          <a:stretch>
            <a:fillRect/>
          </a:stretch>
        </p:blipFill>
        <p:spPr>
          <a:xfrm>
            <a:off x="4503181" y="3608247"/>
            <a:ext cx="3089110" cy="2747271"/>
          </a:xfrm>
          <a:prstGeom prst="rect">
            <a:avLst/>
          </a:prstGeom>
        </p:spPr>
      </p:pic>
      <p:sp>
        <p:nvSpPr>
          <p:cNvPr id="7" name="TextBox 6"/>
          <p:cNvSpPr txBox="1"/>
          <p:nvPr/>
        </p:nvSpPr>
        <p:spPr>
          <a:xfrm>
            <a:off x="366115" y="2547867"/>
            <a:ext cx="4114832" cy="430887"/>
          </a:xfrm>
          <a:prstGeom prst="rect">
            <a:avLst/>
          </a:prstGeom>
          <a:noFill/>
        </p:spPr>
        <p:txBody>
          <a:bodyPr wrap="square" rtlCol="0">
            <a:spAutoFit/>
          </a:bodyPr>
          <a:lstStyle/>
          <a:p>
            <a:pPr algn="ctr"/>
            <a:r>
              <a:rPr lang="en-US" altLang="ko-KR" sz="2200" spc="-150" dirty="0">
                <a:latin typeface="맑은 고딕" panose="020B0503020000020004" pitchFamily="50" charset="-127"/>
                <a:ea typeface="맑은 고딕" panose="020B0503020000020004" pitchFamily="50" charset="-127"/>
              </a:rPr>
              <a:t>1.  Glutathione</a:t>
            </a:r>
            <a:endParaRPr lang="ko-KR" altLang="en-US" sz="2200" spc="-150" dirty="0">
              <a:latin typeface="맑은 고딕" panose="020B0503020000020004" pitchFamily="50" charset="-127"/>
              <a:ea typeface="맑은 고딕" panose="020B0503020000020004" pitchFamily="50" charset="-127"/>
            </a:endParaRPr>
          </a:p>
        </p:txBody>
      </p:sp>
      <p:pic>
        <p:nvPicPr>
          <p:cNvPr id="8" name="그림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85281" y="3625009"/>
            <a:ext cx="3555701" cy="2899857"/>
          </a:xfrm>
          <a:prstGeom prst="rect">
            <a:avLst/>
          </a:prstGeom>
        </p:spPr>
      </p:pic>
      <p:cxnSp>
        <p:nvCxnSpPr>
          <p:cNvPr id="9" name="직선 연결선 8"/>
          <p:cNvCxnSpPr/>
          <p:nvPr/>
        </p:nvCxnSpPr>
        <p:spPr>
          <a:xfrm>
            <a:off x="4197059" y="3658803"/>
            <a:ext cx="9331" cy="2866063"/>
          </a:xfrm>
          <a:prstGeom prst="line">
            <a:avLst/>
          </a:prstGeom>
          <a:ln w="19050">
            <a:solidFill>
              <a:srgbClr val="D2B4C5"/>
            </a:solidFill>
            <a:prstDash val="sysDash"/>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77575" y="3379461"/>
            <a:ext cx="2045956" cy="307777"/>
          </a:xfrm>
          <a:prstGeom prst="rect">
            <a:avLst/>
          </a:prstGeom>
          <a:noFill/>
        </p:spPr>
        <p:txBody>
          <a:bodyPr wrap="square" rtlCol="0">
            <a:spAutoFit/>
          </a:bodyPr>
          <a:lstStyle/>
          <a:p>
            <a:pPr algn="ctr"/>
            <a:r>
              <a:rPr lang="en-US" altLang="ko-KR" sz="1400" u="sng" dirty="0">
                <a:latin typeface="맑은 고딕" panose="020B0503020000020004" pitchFamily="50" charset="-127"/>
                <a:ea typeface="맑은 고딕" panose="020B0503020000020004" pitchFamily="50" charset="-127"/>
              </a:rPr>
              <a:t>What is it ?</a:t>
            </a:r>
            <a:endParaRPr lang="ko-KR" altLang="en-US" sz="1400" u="sng" dirty="0">
              <a:latin typeface="맑은 고딕" panose="020B0503020000020004" pitchFamily="50" charset="-127"/>
              <a:ea typeface="맑은 고딕" panose="020B0503020000020004" pitchFamily="50" charset="-127"/>
            </a:endParaRPr>
          </a:p>
        </p:txBody>
      </p:sp>
      <p:sp>
        <p:nvSpPr>
          <p:cNvPr id="11" name="TextBox 10"/>
          <p:cNvSpPr txBox="1"/>
          <p:nvPr/>
        </p:nvSpPr>
        <p:spPr>
          <a:xfrm>
            <a:off x="532177" y="3625009"/>
            <a:ext cx="3688222" cy="1075294"/>
          </a:xfrm>
          <a:prstGeom prst="rect">
            <a:avLst/>
          </a:prstGeom>
          <a:noFill/>
        </p:spPr>
        <p:txBody>
          <a:bodyPr wrap="square" rtlCol="0">
            <a:spAutoFit/>
          </a:bodyPr>
          <a:lstStyle/>
          <a:p>
            <a:pPr>
              <a:lnSpc>
                <a:spcPct val="150000"/>
              </a:lnSpc>
            </a:pPr>
            <a:r>
              <a:rPr lang="en-US" altLang="ko-KR" sz="1100" dirty="0">
                <a:latin typeface="맑은 고딕" panose="020B0503020000020004" pitchFamily="50" charset="-127"/>
                <a:ea typeface="맑은 고딕" panose="020B0503020000020004" pitchFamily="50" charset="-127"/>
              </a:rPr>
              <a:t>Glutathione is an amino acid compound made up of 3 amino acids made in the liver. It is an antioxidant that plays an important role in oxidation-reduction reactions in the body.</a:t>
            </a:r>
            <a:endParaRPr lang="ko-KR" altLang="en-US" sz="1100" dirty="0">
              <a:latin typeface="맑은 고딕" panose="020B0503020000020004" pitchFamily="50" charset="-127"/>
              <a:ea typeface="맑은 고딕" panose="020B0503020000020004" pitchFamily="50" charset="-127"/>
            </a:endParaRPr>
          </a:p>
        </p:txBody>
      </p:sp>
      <p:sp>
        <p:nvSpPr>
          <p:cNvPr id="12" name="TextBox 11"/>
          <p:cNvSpPr txBox="1"/>
          <p:nvPr/>
        </p:nvSpPr>
        <p:spPr>
          <a:xfrm>
            <a:off x="394422" y="4851102"/>
            <a:ext cx="2045956" cy="307777"/>
          </a:xfrm>
          <a:prstGeom prst="rect">
            <a:avLst/>
          </a:prstGeom>
          <a:noFill/>
        </p:spPr>
        <p:txBody>
          <a:bodyPr wrap="square" rtlCol="0">
            <a:spAutoFit/>
          </a:bodyPr>
          <a:lstStyle/>
          <a:p>
            <a:pPr algn="ctr"/>
            <a:r>
              <a:rPr lang="en-US" altLang="ko-KR" sz="1400" u="sng" dirty="0">
                <a:latin typeface="맑은 고딕" panose="020B0503020000020004" pitchFamily="50" charset="-127"/>
                <a:ea typeface="맑은 고딕" panose="020B0503020000020004" pitchFamily="50" charset="-127"/>
              </a:rPr>
              <a:t>Use</a:t>
            </a:r>
            <a:r>
              <a:rPr lang="ko-KR" altLang="en-US" sz="1400" u="sng" dirty="0">
                <a:latin typeface="맑은 고딕" panose="020B0503020000020004" pitchFamily="50" charset="-127"/>
                <a:ea typeface="맑은 고딕" panose="020B0503020000020004" pitchFamily="50" charset="-127"/>
              </a:rPr>
              <a:t> </a:t>
            </a:r>
            <a:r>
              <a:rPr lang="en-US" altLang="ko-KR" sz="1400" u="sng" dirty="0">
                <a:latin typeface="맑은 고딕" panose="020B0503020000020004" pitchFamily="50" charset="-127"/>
                <a:ea typeface="맑은 고딕" panose="020B0503020000020004" pitchFamily="50" charset="-127"/>
              </a:rPr>
              <a:t>on</a:t>
            </a:r>
            <a:r>
              <a:rPr lang="ko-KR" altLang="en-US" sz="1400" u="sng" dirty="0">
                <a:latin typeface="맑은 고딕" panose="020B0503020000020004" pitchFamily="50" charset="-127"/>
                <a:ea typeface="맑은 고딕" panose="020B0503020000020004" pitchFamily="50" charset="-127"/>
              </a:rPr>
              <a:t> </a:t>
            </a:r>
            <a:r>
              <a:rPr lang="en-US" altLang="ko-KR" sz="1400" u="sng" dirty="0">
                <a:latin typeface="맑은 고딕" panose="020B0503020000020004" pitchFamily="50" charset="-127"/>
                <a:ea typeface="맑은 고딕" panose="020B0503020000020004" pitchFamily="50" charset="-127"/>
              </a:rPr>
              <a:t>Skin</a:t>
            </a:r>
            <a:endParaRPr lang="ko-KR" altLang="en-US" sz="1400" u="sng" dirty="0">
              <a:latin typeface="맑은 고딕" panose="020B0503020000020004" pitchFamily="50" charset="-127"/>
              <a:ea typeface="맑은 고딕" panose="020B0503020000020004" pitchFamily="50" charset="-127"/>
            </a:endParaRPr>
          </a:p>
        </p:txBody>
      </p:sp>
      <p:sp>
        <p:nvSpPr>
          <p:cNvPr id="13" name="TextBox 12"/>
          <p:cNvSpPr txBox="1"/>
          <p:nvPr/>
        </p:nvSpPr>
        <p:spPr>
          <a:xfrm>
            <a:off x="532177" y="5158879"/>
            <a:ext cx="3688222" cy="1583126"/>
          </a:xfrm>
          <a:prstGeom prst="rect">
            <a:avLst/>
          </a:prstGeom>
          <a:noFill/>
        </p:spPr>
        <p:txBody>
          <a:bodyPr wrap="square" rtlCol="0">
            <a:spAutoFit/>
          </a:bodyPr>
          <a:lstStyle/>
          <a:p>
            <a:pPr>
              <a:lnSpc>
                <a:spcPct val="150000"/>
              </a:lnSpc>
            </a:pPr>
            <a:r>
              <a:rPr lang="ko-KR" altLang="en-US" sz="1100" dirty="0">
                <a:latin typeface="맑은 고딕" panose="020B0503020000020004" pitchFamily="50" charset="-127"/>
                <a:ea typeface="맑은 고딕" panose="020B0503020000020004" pitchFamily="50" charset="-127"/>
              </a:rPr>
              <a:t>〮 </a:t>
            </a:r>
            <a:r>
              <a:rPr lang="en-US" altLang="ko-KR" sz="1100" dirty="0">
                <a:latin typeface="맑은 고딕" panose="020B0503020000020004" pitchFamily="50" charset="-127"/>
                <a:ea typeface="맑은 고딕" panose="020B0503020000020004" pitchFamily="50" charset="-127"/>
              </a:rPr>
              <a:t>As an antioxidant, glutathione protects cells against oxidation. As we age, glutathione levels in the body decrease.</a:t>
            </a:r>
          </a:p>
          <a:p>
            <a:pPr>
              <a:lnSpc>
                <a:spcPct val="150000"/>
              </a:lnSpc>
            </a:pPr>
            <a:r>
              <a:rPr lang="ko-KR" altLang="en-US" sz="1100" dirty="0">
                <a:latin typeface="맑은 고딕" panose="020B0503020000020004" pitchFamily="50" charset="-127"/>
                <a:ea typeface="맑은 고딕" panose="020B0503020000020004" pitchFamily="50" charset="-127"/>
              </a:rPr>
              <a:t>〮 </a:t>
            </a:r>
            <a:r>
              <a:rPr lang="en-US" altLang="ko-KR" sz="1100" dirty="0">
                <a:latin typeface="맑은 고딕" panose="020B0503020000020004" pitchFamily="50" charset="-127"/>
                <a:ea typeface="맑은 고딕" panose="020B0503020000020004" pitchFamily="50" charset="-127"/>
              </a:rPr>
              <a:t>A 2018 study showed that subjects that took glutathione orally had improved skin tone compared to the control group.</a:t>
            </a:r>
          </a:p>
        </p:txBody>
      </p:sp>
      <p:pic>
        <p:nvPicPr>
          <p:cNvPr id="14" name="그림 13"/>
          <p:cNvPicPr>
            <a:picLocks noChangeAspect="1"/>
          </p:cNvPicPr>
          <p:nvPr/>
        </p:nvPicPr>
        <p:blipFill>
          <a:blip r:embed="rId5"/>
          <a:stretch>
            <a:fillRect/>
          </a:stretch>
        </p:blipFill>
        <p:spPr>
          <a:xfrm>
            <a:off x="4503181" y="5345519"/>
            <a:ext cx="2057578" cy="792549"/>
          </a:xfrm>
          <a:prstGeom prst="rect">
            <a:avLst/>
          </a:prstGeom>
        </p:spPr>
      </p:pic>
      <p:pic>
        <p:nvPicPr>
          <p:cNvPr id="2050" name="Picture 2" descr="돋보기 - 무료 ui개 아이콘"/>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flipH="1">
            <a:off x="753013" y="2563884"/>
            <a:ext cx="417224" cy="417224"/>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p:cNvSpPr txBox="1"/>
          <p:nvPr/>
        </p:nvSpPr>
        <p:spPr>
          <a:xfrm>
            <a:off x="2243779" y="1149596"/>
            <a:ext cx="8765965" cy="800219"/>
          </a:xfrm>
          <a:prstGeom prst="rect">
            <a:avLst/>
          </a:prstGeom>
          <a:noFill/>
        </p:spPr>
        <p:txBody>
          <a:bodyPr wrap="square" rtlCol="0">
            <a:spAutoFit/>
          </a:bodyPr>
          <a:lstStyle/>
          <a:p>
            <a:r>
              <a:rPr lang="en-US" altLang="ko-KR" sz="2800" dirty="0">
                <a:solidFill>
                  <a:schemeClr val="tx1">
                    <a:lumMod val="75000"/>
                    <a:lumOff val="25000"/>
                  </a:schemeClr>
                </a:solidFill>
                <a:latin typeface="나눔스퀘어 ExtraBold" panose="020B0600000101010101" pitchFamily="50" charset="-127"/>
                <a:ea typeface="나눔스퀘어 ExtraBold" panose="020B0600000101010101" pitchFamily="50" charset="-127"/>
              </a:rPr>
              <a:t>Synergetic Ingredients</a:t>
            </a:r>
          </a:p>
          <a:p>
            <a:r>
              <a:rPr lang="en-US" altLang="ko-KR" spc="-150" dirty="0">
                <a:latin typeface="나눔스퀘어" panose="020B0600000101010101" pitchFamily="50" charset="-127"/>
                <a:ea typeface="나눔스퀘어" panose="020B0600000101010101" pitchFamily="50" charset="-127"/>
              </a:rPr>
              <a:t>- </a:t>
            </a:r>
            <a:r>
              <a:rPr lang="en-US" altLang="ko-KR" sz="1200" dirty="0">
                <a:latin typeface="나눔스퀘어" panose="020B0600000101010101" pitchFamily="50" charset="-127"/>
                <a:ea typeface="나눔스퀘어" panose="020B0600000101010101" pitchFamily="50" charset="-127"/>
              </a:rPr>
              <a:t>Glutathione, Hyaluronic acid, Elastin, Vitamin C, Biotin, etc.</a:t>
            </a:r>
            <a:endParaRPr lang="ko-KR" altLang="en-US" dirty="0">
              <a:latin typeface="나눔스퀘어" panose="020B0600000101010101" pitchFamily="50" charset="-127"/>
              <a:ea typeface="나눔스퀘어" panose="020B0600000101010101" pitchFamily="50" charset="-127"/>
            </a:endParaRPr>
          </a:p>
        </p:txBody>
      </p:sp>
      <p:sp>
        <p:nvSpPr>
          <p:cNvPr id="2" name="TextBox 1">
            <a:extLst>
              <a:ext uri="{FF2B5EF4-FFF2-40B4-BE49-F238E27FC236}">
                <a16:creationId xmlns:a16="http://schemas.microsoft.com/office/drawing/2014/main" id="{8B76E118-69B0-FAAB-71CE-C9AC2898487B}"/>
              </a:ext>
            </a:extLst>
          </p:cNvPr>
          <p:cNvSpPr txBox="1"/>
          <p:nvPr/>
        </p:nvSpPr>
        <p:spPr>
          <a:xfrm>
            <a:off x="4159820" y="320382"/>
            <a:ext cx="4518187" cy="338554"/>
          </a:xfrm>
          <a:prstGeom prst="rect">
            <a:avLst/>
          </a:prstGeom>
          <a:noFill/>
        </p:spPr>
        <p:txBody>
          <a:bodyPr wrap="square" rtlCol="0">
            <a:spAutoFit/>
          </a:bodyPr>
          <a:lstStyle/>
          <a:p>
            <a:r>
              <a:rPr lang="en-US" altLang="ko-KR" sz="1600" dirty="0">
                <a:latin typeface="맑은 고딕" panose="020B0503020000020004" pitchFamily="50" charset="-127"/>
                <a:ea typeface="맑은 고딕" panose="020B0503020000020004" pitchFamily="50" charset="-127"/>
              </a:rPr>
              <a:t>Quality Collagen</a:t>
            </a:r>
            <a:endParaRPr lang="ko-KR" altLang="en-US" sz="1600" dirty="0">
              <a:latin typeface="맑은 고딕" panose="020B0503020000020004" pitchFamily="50" charset="-127"/>
              <a:ea typeface="맑은 고딕" panose="020B0503020000020004" pitchFamily="50" charset="-127"/>
            </a:endParaRPr>
          </a:p>
        </p:txBody>
      </p:sp>
      <p:sp>
        <p:nvSpPr>
          <p:cNvPr id="5" name="TextBox 4">
            <a:extLst>
              <a:ext uri="{FF2B5EF4-FFF2-40B4-BE49-F238E27FC236}">
                <a16:creationId xmlns:a16="http://schemas.microsoft.com/office/drawing/2014/main" id="{102C2C49-624D-50D6-F6AF-2DE1E688C73E}"/>
              </a:ext>
            </a:extLst>
          </p:cNvPr>
          <p:cNvSpPr txBox="1"/>
          <p:nvPr/>
        </p:nvSpPr>
        <p:spPr>
          <a:xfrm>
            <a:off x="1808879" y="320382"/>
            <a:ext cx="2388180" cy="338554"/>
          </a:xfrm>
          <a:prstGeom prst="rect">
            <a:avLst/>
          </a:prstGeom>
          <a:noFill/>
        </p:spPr>
        <p:txBody>
          <a:bodyPr wrap="square" rtlCol="0">
            <a:spAutoFit/>
          </a:bodyPr>
          <a:lstStyle/>
          <a:p>
            <a:r>
              <a:rPr lang="en-US" altLang="ko-KR" sz="1600" b="1" dirty="0">
                <a:latin typeface="맑은 고딕" panose="020B0503020000020004" pitchFamily="50" charset="-127"/>
                <a:ea typeface="맑은 고딕" panose="020B0503020000020004" pitchFamily="50" charset="-127"/>
              </a:rPr>
              <a:t>3. What to look for</a:t>
            </a:r>
            <a:endParaRPr lang="ko-KR" altLang="en-US" sz="1600" b="1" dirty="0">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3217831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직사각형 3"/>
          <p:cNvSpPr/>
          <p:nvPr/>
        </p:nvSpPr>
        <p:spPr>
          <a:xfrm>
            <a:off x="594529" y="1237031"/>
            <a:ext cx="1421864" cy="369332"/>
          </a:xfrm>
          <a:prstGeom prst="rect">
            <a:avLst/>
          </a:prstGeom>
          <a:solidFill>
            <a:srgbClr val="D2B4C5"/>
          </a:solidFill>
        </p:spPr>
        <p:txBody>
          <a:bodyPr wrap="none">
            <a:spAutoFit/>
          </a:bodyPr>
          <a:lstStyle/>
          <a:p>
            <a:r>
              <a:rPr lang="en-US" altLang="ko-KR" dirty="0">
                <a:latin typeface="맑은 고딕" panose="020B0503020000020004" pitchFamily="50" charset="-127"/>
                <a:ea typeface="맑은 고딕" panose="020B0503020000020004" pitchFamily="50" charset="-127"/>
              </a:rPr>
              <a:t>Chapter 04 </a:t>
            </a:r>
            <a:endParaRPr lang="ko-KR" altLang="en-US" dirty="0">
              <a:latin typeface="맑은 고딕" panose="020B0503020000020004" pitchFamily="50" charset="-127"/>
              <a:ea typeface="맑은 고딕" panose="020B0503020000020004" pitchFamily="50" charset="-127"/>
            </a:endParaRPr>
          </a:p>
        </p:txBody>
      </p:sp>
      <p:sp>
        <p:nvSpPr>
          <p:cNvPr id="7" name="TextBox 6"/>
          <p:cNvSpPr txBox="1"/>
          <p:nvPr/>
        </p:nvSpPr>
        <p:spPr>
          <a:xfrm>
            <a:off x="927878" y="5280450"/>
            <a:ext cx="4707609" cy="1020216"/>
          </a:xfrm>
          <a:prstGeom prst="rect">
            <a:avLst/>
          </a:prstGeom>
          <a:noFill/>
        </p:spPr>
        <p:txBody>
          <a:bodyPr wrap="square" rtlCol="0">
            <a:spAutoFit/>
          </a:bodyPr>
          <a:lstStyle/>
          <a:p>
            <a:pPr>
              <a:lnSpc>
                <a:spcPct val="150000"/>
              </a:lnSpc>
            </a:pPr>
            <a:r>
              <a:rPr lang="en-US" altLang="ko-KR" sz="1400" dirty="0">
                <a:latin typeface="맑은 고딕" panose="020B0503020000020004" pitchFamily="50" charset="-127"/>
                <a:ea typeface="맑은 고딕" panose="020B0503020000020004" pitchFamily="50" charset="-127"/>
              </a:rPr>
              <a:t>Hyaluronic acid can attract more than 1,000 times its own weight in water. This property makes it a common ingredient in skincare products for moisturization.</a:t>
            </a:r>
            <a:endParaRPr lang="ko-KR" altLang="en-US" sz="1400" dirty="0">
              <a:latin typeface="맑은 고딕" panose="020B0503020000020004" pitchFamily="50" charset="-127"/>
              <a:ea typeface="맑은 고딕" panose="020B0503020000020004" pitchFamily="50" charset="-127"/>
            </a:endParaRPr>
          </a:p>
        </p:txBody>
      </p:sp>
      <p:pic>
        <p:nvPicPr>
          <p:cNvPr id="8" name="그림 7"/>
          <p:cNvPicPr>
            <a:picLocks noChangeAspect="1"/>
          </p:cNvPicPr>
          <p:nvPr/>
        </p:nvPicPr>
        <p:blipFill>
          <a:blip r:embed="rId2"/>
          <a:stretch>
            <a:fillRect/>
          </a:stretch>
        </p:blipFill>
        <p:spPr>
          <a:xfrm>
            <a:off x="1337681" y="3200089"/>
            <a:ext cx="3054426" cy="1930781"/>
          </a:xfrm>
          <a:prstGeom prst="rect">
            <a:avLst/>
          </a:prstGeom>
        </p:spPr>
      </p:pic>
      <p:sp>
        <p:nvSpPr>
          <p:cNvPr id="9" name="TextBox 8"/>
          <p:cNvSpPr txBox="1"/>
          <p:nvPr/>
        </p:nvSpPr>
        <p:spPr>
          <a:xfrm>
            <a:off x="7062657" y="5280450"/>
            <a:ext cx="4255886" cy="1020216"/>
          </a:xfrm>
          <a:prstGeom prst="rect">
            <a:avLst/>
          </a:prstGeom>
          <a:noFill/>
        </p:spPr>
        <p:txBody>
          <a:bodyPr wrap="square" rtlCol="0">
            <a:spAutoFit/>
          </a:bodyPr>
          <a:lstStyle/>
          <a:p>
            <a:pPr>
              <a:lnSpc>
                <a:spcPct val="150000"/>
              </a:lnSpc>
            </a:pPr>
            <a:r>
              <a:rPr lang="en-US" altLang="ko-KR" sz="1400" dirty="0">
                <a:latin typeface="맑은 고딕" panose="020B0503020000020004" pitchFamily="50" charset="-127"/>
                <a:ea typeface="맑은 고딕" panose="020B0503020000020004" pitchFamily="50" charset="-127"/>
              </a:rPr>
              <a:t>Elastin is one of the three main components of the dermis. It is a stretchy and elastic protein that supports the collagen structure within the skin.</a:t>
            </a:r>
            <a:endParaRPr lang="ko-KR" altLang="en-US" sz="1400" dirty="0">
              <a:latin typeface="맑은 고딕" panose="020B0503020000020004" pitchFamily="50" charset="-127"/>
              <a:ea typeface="맑은 고딕" panose="020B0503020000020004" pitchFamily="50" charset="-127"/>
            </a:endParaRPr>
          </a:p>
        </p:txBody>
      </p:sp>
      <p:pic>
        <p:nvPicPr>
          <p:cNvPr id="10" name="그림 9"/>
          <p:cNvPicPr>
            <a:picLocks noChangeAspect="1"/>
          </p:cNvPicPr>
          <p:nvPr/>
        </p:nvPicPr>
        <p:blipFill>
          <a:blip r:embed="rId3"/>
          <a:stretch>
            <a:fillRect/>
          </a:stretch>
        </p:blipFill>
        <p:spPr>
          <a:xfrm>
            <a:off x="7537299" y="3189262"/>
            <a:ext cx="3032722" cy="1929600"/>
          </a:xfrm>
          <a:prstGeom prst="rect">
            <a:avLst/>
          </a:prstGeom>
        </p:spPr>
      </p:pic>
      <p:sp>
        <p:nvSpPr>
          <p:cNvPr id="13" name="TextBox 12"/>
          <p:cNvSpPr txBox="1"/>
          <p:nvPr/>
        </p:nvSpPr>
        <p:spPr>
          <a:xfrm>
            <a:off x="809460" y="2473938"/>
            <a:ext cx="4398644" cy="430887"/>
          </a:xfrm>
          <a:prstGeom prst="rect">
            <a:avLst/>
          </a:prstGeom>
          <a:noFill/>
        </p:spPr>
        <p:txBody>
          <a:bodyPr wrap="square" rtlCol="0">
            <a:spAutoFit/>
          </a:bodyPr>
          <a:lstStyle/>
          <a:p>
            <a:pPr algn="ctr"/>
            <a:r>
              <a:rPr lang="en-US" altLang="ko-KR" sz="2200" spc="-150" dirty="0">
                <a:latin typeface="맑은 고딕" panose="020B0503020000020004" pitchFamily="50" charset="-127"/>
                <a:ea typeface="맑은 고딕" panose="020B0503020000020004" pitchFamily="50" charset="-127"/>
              </a:rPr>
              <a:t>2.  Hyaluronic</a:t>
            </a:r>
            <a:r>
              <a:rPr lang="ko-KR" altLang="en-US" sz="2200" spc="-150" dirty="0">
                <a:latin typeface="맑은 고딕" panose="020B0503020000020004" pitchFamily="50" charset="-127"/>
                <a:ea typeface="맑은 고딕" panose="020B0503020000020004" pitchFamily="50" charset="-127"/>
              </a:rPr>
              <a:t> </a:t>
            </a:r>
            <a:r>
              <a:rPr lang="en-US" altLang="ko-KR" sz="2200" spc="-150" dirty="0">
                <a:latin typeface="맑은 고딕" panose="020B0503020000020004" pitchFamily="50" charset="-127"/>
                <a:ea typeface="맑은 고딕" panose="020B0503020000020004" pitchFamily="50" charset="-127"/>
              </a:rPr>
              <a:t>Acid</a:t>
            </a:r>
            <a:endParaRPr lang="ko-KR" altLang="en-US" sz="2200" spc="-150" dirty="0">
              <a:latin typeface="맑은 고딕" panose="020B0503020000020004" pitchFamily="50" charset="-127"/>
              <a:ea typeface="맑은 고딕" panose="020B0503020000020004" pitchFamily="50" charset="-127"/>
            </a:endParaRPr>
          </a:p>
        </p:txBody>
      </p:sp>
      <p:pic>
        <p:nvPicPr>
          <p:cNvPr id="14" name="Picture 2" descr="돋보기 - 무료 ui개 아이콘"/>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H="1">
            <a:off x="1307195" y="2535372"/>
            <a:ext cx="318664" cy="318664"/>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돋보기 - 무료 ui개 아이콘"/>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H="1">
            <a:off x="7629489" y="2537515"/>
            <a:ext cx="318664" cy="318664"/>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p:cNvSpPr txBox="1"/>
          <p:nvPr/>
        </p:nvSpPr>
        <p:spPr>
          <a:xfrm>
            <a:off x="7134357" y="2499920"/>
            <a:ext cx="3435664" cy="430887"/>
          </a:xfrm>
          <a:prstGeom prst="rect">
            <a:avLst/>
          </a:prstGeom>
          <a:noFill/>
        </p:spPr>
        <p:txBody>
          <a:bodyPr wrap="square" rtlCol="0">
            <a:spAutoFit/>
          </a:bodyPr>
          <a:lstStyle/>
          <a:p>
            <a:pPr algn="ctr"/>
            <a:r>
              <a:rPr lang="en-US" altLang="ko-KR" sz="2200" spc="-150" dirty="0">
                <a:latin typeface="맑은 고딕" panose="020B0503020000020004" pitchFamily="50" charset="-127"/>
                <a:ea typeface="맑은 고딕" panose="020B0503020000020004" pitchFamily="50" charset="-127"/>
              </a:rPr>
              <a:t>3.  Elastin</a:t>
            </a:r>
            <a:endParaRPr lang="ko-KR" altLang="en-US" sz="2200" spc="-150" dirty="0">
              <a:latin typeface="맑은 고딕" panose="020B0503020000020004" pitchFamily="50" charset="-127"/>
              <a:ea typeface="맑은 고딕" panose="020B0503020000020004" pitchFamily="50" charset="-127"/>
            </a:endParaRPr>
          </a:p>
        </p:txBody>
      </p:sp>
      <p:sp>
        <p:nvSpPr>
          <p:cNvPr id="2" name="TextBox 1">
            <a:extLst>
              <a:ext uri="{FF2B5EF4-FFF2-40B4-BE49-F238E27FC236}">
                <a16:creationId xmlns:a16="http://schemas.microsoft.com/office/drawing/2014/main" id="{71DFAE28-0CA8-A83F-A778-9D0D3764D73C}"/>
              </a:ext>
            </a:extLst>
          </p:cNvPr>
          <p:cNvSpPr txBox="1"/>
          <p:nvPr/>
        </p:nvSpPr>
        <p:spPr>
          <a:xfrm>
            <a:off x="2243779" y="1149596"/>
            <a:ext cx="8765965" cy="800219"/>
          </a:xfrm>
          <a:prstGeom prst="rect">
            <a:avLst/>
          </a:prstGeom>
          <a:noFill/>
        </p:spPr>
        <p:txBody>
          <a:bodyPr wrap="square" rtlCol="0">
            <a:spAutoFit/>
          </a:bodyPr>
          <a:lstStyle/>
          <a:p>
            <a:r>
              <a:rPr lang="en-US" altLang="ko-KR" sz="2800" dirty="0">
                <a:solidFill>
                  <a:schemeClr val="tx1">
                    <a:lumMod val="75000"/>
                    <a:lumOff val="25000"/>
                  </a:schemeClr>
                </a:solidFill>
                <a:latin typeface="나눔스퀘어 ExtraBold" panose="020B0600000101010101" pitchFamily="50" charset="-127"/>
                <a:ea typeface="나눔스퀘어 ExtraBold" panose="020B0600000101010101" pitchFamily="50" charset="-127"/>
              </a:rPr>
              <a:t>Synergetic Ingredients</a:t>
            </a:r>
          </a:p>
          <a:p>
            <a:r>
              <a:rPr lang="en-US" altLang="ko-KR" spc="-150" dirty="0">
                <a:latin typeface="나눔스퀘어" panose="020B0600000101010101" pitchFamily="50" charset="-127"/>
                <a:ea typeface="나눔스퀘어" panose="020B0600000101010101" pitchFamily="50" charset="-127"/>
              </a:rPr>
              <a:t>- </a:t>
            </a:r>
            <a:r>
              <a:rPr lang="en-US" altLang="ko-KR" sz="1200" dirty="0">
                <a:latin typeface="나눔스퀘어" panose="020B0600000101010101" pitchFamily="50" charset="-127"/>
                <a:ea typeface="나눔스퀘어" panose="020B0600000101010101" pitchFamily="50" charset="-127"/>
              </a:rPr>
              <a:t>Glutathione, Hyaluronic acid, Elastin, Vitamin C, Biotin, etc.</a:t>
            </a:r>
            <a:endParaRPr lang="ko-KR" altLang="en-US" dirty="0">
              <a:latin typeface="나눔스퀘어" panose="020B0600000101010101" pitchFamily="50" charset="-127"/>
              <a:ea typeface="나눔스퀘어" panose="020B0600000101010101" pitchFamily="50" charset="-127"/>
            </a:endParaRPr>
          </a:p>
        </p:txBody>
      </p:sp>
      <p:sp>
        <p:nvSpPr>
          <p:cNvPr id="3" name="TextBox 2">
            <a:extLst>
              <a:ext uri="{FF2B5EF4-FFF2-40B4-BE49-F238E27FC236}">
                <a16:creationId xmlns:a16="http://schemas.microsoft.com/office/drawing/2014/main" id="{968F7C59-FDA4-F866-F0C0-455B6317FD60}"/>
              </a:ext>
            </a:extLst>
          </p:cNvPr>
          <p:cNvSpPr txBox="1"/>
          <p:nvPr/>
        </p:nvSpPr>
        <p:spPr>
          <a:xfrm>
            <a:off x="4159820" y="320382"/>
            <a:ext cx="4518187" cy="338554"/>
          </a:xfrm>
          <a:prstGeom prst="rect">
            <a:avLst/>
          </a:prstGeom>
          <a:noFill/>
        </p:spPr>
        <p:txBody>
          <a:bodyPr wrap="square" rtlCol="0">
            <a:spAutoFit/>
          </a:bodyPr>
          <a:lstStyle/>
          <a:p>
            <a:r>
              <a:rPr lang="en-US" altLang="ko-KR" sz="1600" dirty="0">
                <a:latin typeface="맑은 고딕" panose="020B0503020000020004" pitchFamily="50" charset="-127"/>
                <a:ea typeface="맑은 고딕" panose="020B0503020000020004" pitchFamily="50" charset="-127"/>
              </a:rPr>
              <a:t>Quality Collagen</a:t>
            </a:r>
            <a:endParaRPr lang="ko-KR" altLang="en-US" sz="1600" dirty="0">
              <a:latin typeface="맑은 고딕" panose="020B0503020000020004" pitchFamily="50" charset="-127"/>
              <a:ea typeface="맑은 고딕" panose="020B0503020000020004" pitchFamily="50" charset="-127"/>
            </a:endParaRPr>
          </a:p>
        </p:txBody>
      </p:sp>
      <p:sp>
        <p:nvSpPr>
          <p:cNvPr id="6" name="TextBox 5">
            <a:extLst>
              <a:ext uri="{FF2B5EF4-FFF2-40B4-BE49-F238E27FC236}">
                <a16:creationId xmlns:a16="http://schemas.microsoft.com/office/drawing/2014/main" id="{144B5CE5-7EC2-36F1-4A5E-9B0BDE4BAA03}"/>
              </a:ext>
            </a:extLst>
          </p:cNvPr>
          <p:cNvSpPr txBox="1"/>
          <p:nvPr/>
        </p:nvSpPr>
        <p:spPr>
          <a:xfrm>
            <a:off x="1808879" y="320382"/>
            <a:ext cx="2388180" cy="338554"/>
          </a:xfrm>
          <a:prstGeom prst="rect">
            <a:avLst/>
          </a:prstGeom>
          <a:noFill/>
        </p:spPr>
        <p:txBody>
          <a:bodyPr wrap="square" rtlCol="0">
            <a:spAutoFit/>
          </a:bodyPr>
          <a:lstStyle/>
          <a:p>
            <a:r>
              <a:rPr lang="en-US" altLang="ko-KR" sz="1600" b="1" dirty="0">
                <a:latin typeface="맑은 고딕" panose="020B0503020000020004" pitchFamily="50" charset="-127"/>
                <a:ea typeface="맑은 고딕" panose="020B0503020000020004" pitchFamily="50" charset="-127"/>
              </a:rPr>
              <a:t>3. What to look for</a:t>
            </a:r>
            <a:endParaRPr lang="ko-KR" altLang="en-US" sz="1600" b="1" dirty="0">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32226032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직사각형 3"/>
          <p:cNvSpPr/>
          <p:nvPr/>
        </p:nvSpPr>
        <p:spPr>
          <a:xfrm>
            <a:off x="594529" y="1237031"/>
            <a:ext cx="1421864" cy="369332"/>
          </a:xfrm>
          <a:prstGeom prst="rect">
            <a:avLst/>
          </a:prstGeom>
          <a:solidFill>
            <a:srgbClr val="D2B4C5"/>
          </a:solidFill>
        </p:spPr>
        <p:txBody>
          <a:bodyPr wrap="none">
            <a:spAutoFit/>
          </a:bodyPr>
          <a:lstStyle/>
          <a:p>
            <a:r>
              <a:rPr lang="en-US" altLang="ko-KR" dirty="0">
                <a:latin typeface="맑은 고딕" panose="020B0503020000020004" pitchFamily="50" charset="-127"/>
                <a:ea typeface="맑은 고딕" panose="020B0503020000020004" pitchFamily="50" charset="-127"/>
              </a:rPr>
              <a:t>Chapter 04 </a:t>
            </a:r>
            <a:endParaRPr lang="ko-KR" altLang="en-US" dirty="0">
              <a:latin typeface="맑은 고딕" panose="020B0503020000020004" pitchFamily="50" charset="-127"/>
              <a:ea typeface="맑은 고딕" panose="020B0503020000020004" pitchFamily="50" charset="-127"/>
            </a:endParaRPr>
          </a:p>
        </p:txBody>
      </p:sp>
      <p:sp>
        <p:nvSpPr>
          <p:cNvPr id="8" name="TextBox 7"/>
          <p:cNvSpPr txBox="1"/>
          <p:nvPr/>
        </p:nvSpPr>
        <p:spPr>
          <a:xfrm>
            <a:off x="6884090" y="5027973"/>
            <a:ext cx="4333225" cy="1666546"/>
          </a:xfrm>
          <a:prstGeom prst="rect">
            <a:avLst/>
          </a:prstGeom>
          <a:noFill/>
        </p:spPr>
        <p:txBody>
          <a:bodyPr wrap="square" rtlCol="0">
            <a:spAutoFit/>
          </a:bodyPr>
          <a:lstStyle/>
          <a:p>
            <a:pPr>
              <a:lnSpc>
                <a:spcPct val="150000"/>
              </a:lnSpc>
            </a:pPr>
            <a:r>
              <a:rPr lang="en-US" altLang="ko-KR" sz="1400" dirty="0">
                <a:latin typeface="맑은 고딕" panose="020B0503020000020004" pitchFamily="50" charset="-127"/>
                <a:ea typeface="맑은 고딕" panose="020B0503020000020004" pitchFamily="50" charset="-127"/>
              </a:rPr>
              <a:t>Biotin is a vitamin that is essential for the metabolism of carbohydrates, fats, and proteins and energy production. It is functional ingredient recognized by the Korean Ministry of Food and Drug Safety.</a:t>
            </a:r>
            <a:endParaRPr lang="ko-KR" altLang="en-US" sz="1400" dirty="0">
              <a:latin typeface="맑은 고딕" panose="020B0503020000020004" pitchFamily="50" charset="-127"/>
              <a:ea typeface="맑은 고딕" panose="020B0503020000020004" pitchFamily="50" charset="-127"/>
            </a:endParaRPr>
          </a:p>
        </p:txBody>
      </p:sp>
      <p:sp>
        <p:nvSpPr>
          <p:cNvPr id="9" name="TextBox 8"/>
          <p:cNvSpPr txBox="1"/>
          <p:nvPr/>
        </p:nvSpPr>
        <p:spPr>
          <a:xfrm>
            <a:off x="974685" y="5027973"/>
            <a:ext cx="4668732" cy="1020216"/>
          </a:xfrm>
          <a:prstGeom prst="rect">
            <a:avLst/>
          </a:prstGeom>
          <a:noFill/>
        </p:spPr>
        <p:txBody>
          <a:bodyPr wrap="square" rtlCol="0">
            <a:spAutoFit/>
          </a:bodyPr>
          <a:lstStyle/>
          <a:p>
            <a:pPr>
              <a:lnSpc>
                <a:spcPct val="150000"/>
              </a:lnSpc>
            </a:pPr>
            <a:r>
              <a:rPr lang="en-US" altLang="ko-KR" sz="1400" dirty="0">
                <a:latin typeface="맑은 고딕" panose="020B0503020000020004" pitchFamily="50" charset="-127"/>
                <a:ea typeface="맑은 고딕" panose="020B0503020000020004" pitchFamily="50" charset="-127"/>
              </a:rPr>
              <a:t>Vitamin C is an important nutrient for the body as it acts as a coenzyme for collagen synthesis and as an antioxidant that protects cells from free radicals.</a:t>
            </a:r>
            <a:endParaRPr lang="ko-KR" altLang="en-US" sz="1400" dirty="0">
              <a:latin typeface="맑은 고딕" panose="020B0503020000020004" pitchFamily="50" charset="-127"/>
              <a:ea typeface="맑은 고딕" panose="020B0503020000020004" pitchFamily="50" charset="-127"/>
            </a:endParaRPr>
          </a:p>
        </p:txBody>
      </p:sp>
      <p:pic>
        <p:nvPicPr>
          <p:cNvPr id="10" name="Picture 2" descr="비오틴 NOTICE - MEGANATUR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81194" y="2931470"/>
            <a:ext cx="3659839" cy="1883721"/>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만성질환부터 면역력까지...비타민 C가 주는 6가지 이점 | 뉴스/칼럼 | 건강이야기 | 하이닥"/>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90052" y="3001599"/>
            <a:ext cx="3025703" cy="1929600"/>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p:cNvSpPr txBox="1"/>
          <p:nvPr/>
        </p:nvSpPr>
        <p:spPr>
          <a:xfrm>
            <a:off x="809460" y="2473938"/>
            <a:ext cx="4114832" cy="430887"/>
          </a:xfrm>
          <a:prstGeom prst="rect">
            <a:avLst/>
          </a:prstGeom>
          <a:noFill/>
        </p:spPr>
        <p:txBody>
          <a:bodyPr wrap="square" rtlCol="0">
            <a:spAutoFit/>
          </a:bodyPr>
          <a:lstStyle/>
          <a:p>
            <a:pPr algn="ctr"/>
            <a:r>
              <a:rPr lang="en-US" altLang="ko-KR" sz="2200" spc="-150" dirty="0">
                <a:latin typeface="맑은 고딕" panose="020B0503020000020004" pitchFamily="50" charset="-127"/>
                <a:ea typeface="맑은 고딕" panose="020B0503020000020004" pitchFamily="50" charset="-127"/>
              </a:rPr>
              <a:t>4.  Vitamin C</a:t>
            </a:r>
            <a:endParaRPr lang="ko-KR" altLang="en-US" sz="2200" spc="-150" dirty="0">
              <a:latin typeface="맑은 고딕" panose="020B0503020000020004" pitchFamily="50" charset="-127"/>
              <a:ea typeface="맑은 고딕" panose="020B0503020000020004" pitchFamily="50" charset="-127"/>
            </a:endParaRPr>
          </a:p>
        </p:txBody>
      </p:sp>
      <p:pic>
        <p:nvPicPr>
          <p:cNvPr id="15" name="Picture 2" descr="돋보기 - 무료 ui개 아이콘"/>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H="1">
            <a:off x="1399555" y="2535372"/>
            <a:ext cx="318664" cy="318664"/>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p:cNvSpPr txBox="1"/>
          <p:nvPr/>
        </p:nvSpPr>
        <p:spPr>
          <a:xfrm>
            <a:off x="6418913" y="2543201"/>
            <a:ext cx="4114832" cy="430887"/>
          </a:xfrm>
          <a:prstGeom prst="rect">
            <a:avLst/>
          </a:prstGeom>
          <a:noFill/>
        </p:spPr>
        <p:txBody>
          <a:bodyPr wrap="square" rtlCol="0">
            <a:spAutoFit/>
          </a:bodyPr>
          <a:lstStyle/>
          <a:p>
            <a:pPr algn="ctr"/>
            <a:r>
              <a:rPr lang="en-US" altLang="ko-KR" sz="2200" spc="-150" dirty="0">
                <a:latin typeface="맑은 고딕" panose="020B0503020000020004" pitchFamily="50" charset="-127"/>
                <a:ea typeface="맑은 고딕" panose="020B0503020000020004" pitchFamily="50" charset="-127"/>
              </a:rPr>
              <a:t>5.  Biotin</a:t>
            </a:r>
            <a:endParaRPr lang="ko-KR" altLang="en-US" sz="2200" spc="-150" dirty="0">
              <a:latin typeface="맑은 고딕" panose="020B0503020000020004" pitchFamily="50" charset="-127"/>
              <a:ea typeface="맑은 고딕" panose="020B0503020000020004" pitchFamily="50" charset="-127"/>
            </a:endParaRPr>
          </a:p>
        </p:txBody>
      </p:sp>
      <p:pic>
        <p:nvPicPr>
          <p:cNvPr id="17" name="Picture 2" descr="돋보기 - 무료 ui개 아이콘"/>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H="1">
            <a:off x="7186075" y="2586161"/>
            <a:ext cx="318664" cy="318664"/>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504A8E4D-0379-B882-817C-7789D012F1B5}"/>
              </a:ext>
            </a:extLst>
          </p:cNvPr>
          <p:cNvSpPr txBox="1"/>
          <p:nvPr/>
        </p:nvSpPr>
        <p:spPr>
          <a:xfrm>
            <a:off x="2243779" y="1149596"/>
            <a:ext cx="8765965" cy="800219"/>
          </a:xfrm>
          <a:prstGeom prst="rect">
            <a:avLst/>
          </a:prstGeom>
          <a:noFill/>
        </p:spPr>
        <p:txBody>
          <a:bodyPr wrap="square" rtlCol="0">
            <a:spAutoFit/>
          </a:bodyPr>
          <a:lstStyle/>
          <a:p>
            <a:r>
              <a:rPr lang="en-US" altLang="ko-KR" sz="2800" dirty="0">
                <a:solidFill>
                  <a:schemeClr val="tx1">
                    <a:lumMod val="75000"/>
                    <a:lumOff val="25000"/>
                  </a:schemeClr>
                </a:solidFill>
                <a:latin typeface="나눔스퀘어 ExtraBold" panose="020B0600000101010101" pitchFamily="50" charset="-127"/>
                <a:ea typeface="나눔스퀘어 ExtraBold" panose="020B0600000101010101" pitchFamily="50" charset="-127"/>
              </a:rPr>
              <a:t>Synergetic Ingredients</a:t>
            </a:r>
          </a:p>
          <a:p>
            <a:r>
              <a:rPr lang="en-US" altLang="ko-KR" spc="-150" dirty="0">
                <a:latin typeface="나눔스퀘어" panose="020B0600000101010101" pitchFamily="50" charset="-127"/>
                <a:ea typeface="나눔스퀘어" panose="020B0600000101010101" pitchFamily="50" charset="-127"/>
              </a:rPr>
              <a:t>- </a:t>
            </a:r>
            <a:r>
              <a:rPr lang="en-US" altLang="ko-KR" sz="1200" dirty="0">
                <a:latin typeface="나눔스퀘어" panose="020B0600000101010101" pitchFamily="50" charset="-127"/>
                <a:ea typeface="나눔스퀘어" panose="020B0600000101010101" pitchFamily="50" charset="-127"/>
              </a:rPr>
              <a:t>Glutathione, Hyaluronic acid, Elastin, Vitamin C, Biotin, etc.</a:t>
            </a:r>
            <a:endParaRPr lang="ko-KR" altLang="en-US" dirty="0">
              <a:latin typeface="나눔스퀘어" panose="020B0600000101010101" pitchFamily="50" charset="-127"/>
              <a:ea typeface="나눔스퀘어" panose="020B0600000101010101" pitchFamily="50" charset="-127"/>
            </a:endParaRPr>
          </a:p>
        </p:txBody>
      </p:sp>
      <p:sp>
        <p:nvSpPr>
          <p:cNvPr id="3" name="TextBox 2">
            <a:extLst>
              <a:ext uri="{FF2B5EF4-FFF2-40B4-BE49-F238E27FC236}">
                <a16:creationId xmlns:a16="http://schemas.microsoft.com/office/drawing/2014/main" id="{86574408-02F4-55B3-A15E-2A6E2F078F7E}"/>
              </a:ext>
            </a:extLst>
          </p:cNvPr>
          <p:cNvSpPr txBox="1"/>
          <p:nvPr/>
        </p:nvSpPr>
        <p:spPr>
          <a:xfrm>
            <a:off x="4159820" y="320382"/>
            <a:ext cx="4518187" cy="338554"/>
          </a:xfrm>
          <a:prstGeom prst="rect">
            <a:avLst/>
          </a:prstGeom>
          <a:noFill/>
        </p:spPr>
        <p:txBody>
          <a:bodyPr wrap="square" rtlCol="0">
            <a:spAutoFit/>
          </a:bodyPr>
          <a:lstStyle/>
          <a:p>
            <a:r>
              <a:rPr lang="en-US" altLang="ko-KR" sz="1600" dirty="0">
                <a:latin typeface="맑은 고딕" panose="020B0503020000020004" pitchFamily="50" charset="-127"/>
                <a:ea typeface="맑은 고딕" panose="020B0503020000020004" pitchFamily="50" charset="-127"/>
              </a:rPr>
              <a:t>Quality Collagen</a:t>
            </a:r>
            <a:endParaRPr lang="ko-KR" altLang="en-US" sz="1600" dirty="0">
              <a:latin typeface="맑은 고딕" panose="020B0503020000020004" pitchFamily="50" charset="-127"/>
              <a:ea typeface="맑은 고딕" panose="020B0503020000020004" pitchFamily="50" charset="-127"/>
            </a:endParaRPr>
          </a:p>
        </p:txBody>
      </p:sp>
      <p:sp>
        <p:nvSpPr>
          <p:cNvPr id="6" name="TextBox 5">
            <a:extLst>
              <a:ext uri="{FF2B5EF4-FFF2-40B4-BE49-F238E27FC236}">
                <a16:creationId xmlns:a16="http://schemas.microsoft.com/office/drawing/2014/main" id="{F09420C2-4834-0276-DA43-99B366321E33}"/>
              </a:ext>
            </a:extLst>
          </p:cNvPr>
          <p:cNvSpPr txBox="1"/>
          <p:nvPr/>
        </p:nvSpPr>
        <p:spPr>
          <a:xfrm>
            <a:off x="1808879" y="320382"/>
            <a:ext cx="2388180" cy="338554"/>
          </a:xfrm>
          <a:prstGeom prst="rect">
            <a:avLst/>
          </a:prstGeom>
          <a:noFill/>
        </p:spPr>
        <p:txBody>
          <a:bodyPr wrap="square" rtlCol="0">
            <a:spAutoFit/>
          </a:bodyPr>
          <a:lstStyle/>
          <a:p>
            <a:r>
              <a:rPr lang="en-US" altLang="ko-KR" sz="1600" b="1" dirty="0">
                <a:latin typeface="맑은 고딕" panose="020B0503020000020004" pitchFamily="50" charset="-127"/>
                <a:ea typeface="맑은 고딕" panose="020B0503020000020004" pitchFamily="50" charset="-127"/>
              </a:rPr>
              <a:t>3. What to look for</a:t>
            </a:r>
            <a:endParaRPr lang="ko-KR" altLang="en-US" sz="1600" b="1" dirty="0">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7372101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직사각형 4"/>
          <p:cNvSpPr/>
          <p:nvPr/>
        </p:nvSpPr>
        <p:spPr>
          <a:xfrm>
            <a:off x="594529" y="1237031"/>
            <a:ext cx="1372171" cy="369332"/>
          </a:xfrm>
          <a:prstGeom prst="rect">
            <a:avLst/>
          </a:prstGeom>
          <a:solidFill>
            <a:srgbClr val="D2B4C5"/>
          </a:solidFill>
        </p:spPr>
        <p:txBody>
          <a:bodyPr wrap="none">
            <a:spAutoFit/>
          </a:bodyPr>
          <a:lstStyle/>
          <a:p>
            <a:r>
              <a:rPr lang="en-US" altLang="ko-KR" dirty="0">
                <a:latin typeface="맑은 고딕" panose="020B0503020000020004" pitchFamily="50" charset="-127"/>
                <a:ea typeface="맑은 고딕" panose="020B0503020000020004" pitchFamily="50" charset="-127"/>
              </a:rPr>
              <a:t>Chapter 05</a:t>
            </a:r>
            <a:endParaRPr lang="ko-KR" altLang="en-US" dirty="0">
              <a:latin typeface="맑은 고딕" panose="020B0503020000020004" pitchFamily="50" charset="-127"/>
              <a:ea typeface="맑은 고딕" panose="020B0503020000020004" pitchFamily="50" charset="-127"/>
            </a:endParaRPr>
          </a:p>
        </p:txBody>
      </p:sp>
      <p:pic>
        <p:nvPicPr>
          <p:cNvPr id="6" name="그림 5"/>
          <p:cNvPicPr>
            <a:picLocks noChangeAspect="1"/>
          </p:cNvPicPr>
          <p:nvPr/>
        </p:nvPicPr>
        <p:blipFill>
          <a:blip r:embed="rId2"/>
          <a:stretch>
            <a:fillRect/>
          </a:stretch>
        </p:blipFill>
        <p:spPr>
          <a:xfrm>
            <a:off x="594529" y="2564475"/>
            <a:ext cx="2145407" cy="1389985"/>
          </a:xfrm>
          <a:prstGeom prst="rect">
            <a:avLst/>
          </a:prstGeom>
        </p:spPr>
      </p:pic>
      <p:pic>
        <p:nvPicPr>
          <p:cNvPr id="7" name="그림 6"/>
          <p:cNvPicPr>
            <a:picLocks noChangeAspect="1"/>
          </p:cNvPicPr>
          <p:nvPr/>
        </p:nvPicPr>
        <p:blipFill>
          <a:blip r:embed="rId3"/>
          <a:stretch>
            <a:fillRect/>
          </a:stretch>
        </p:blipFill>
        <p:spPr>
          <a:xfrm>
            <a:off x="2818635" y="2564475"/>
            <a:ext cx="2048681" cy="1389985"/>
          </a:xfrm>
          <a:prstGeom prst="rect">
            <a:avLst/>
          </a:prstGeom>
        </p:spPr>
      </p:pic>
      <p:pic>
        <p:nvPicPr>
          <p:cNvPr id="8" name="그림 7"/>
          <p:cNvPicPr>
            <a:picLocks noChangeAspect="1"/>
          </p:cNvPicPr>
          <p:nvPr/>
        </p:nvPicPr>
        <p:blipFill>
          <a:blip r:embed="rId4"/>
          <a:stretch>
            <a:fillRect/>
          </a:stretch>
        </p:blipFill>
        <p:spPr>
          <a:xfrm>
            <a:off x="4946016" y="2564475"/>
            <a:ext cx="2132656" cy="1389984"/>
          </a:xfrm>
          <a:prstGeom prst="rect">
            <a:avLst/>
          </a:prstGeom>
        </p:spPr>
      </p:pic>
      <p:pic>
        <p:nvPicPr>
          <p:cNvPr id="9" name="그림 8"/>
          <p:cNvPicPr>
            <a:picLocks noChangeAspect="1"/>
          </p:cNvPicPr>
          <p:nvPr/>
        </p:nvPicPr>
        <p:blipFill>
          <a:blip r:embed="rId5"/>
          <a:stretch>
            <a:fillRect/>
          </a:stretch>
        </p:blipFill>
        <p:spPr>
          <a:xfrm>
            <a:off x="7157372" y="2564475"/>
            <a:ext cx="2145407" cy="1389984"/>
          </a:xfrm>
          <a:prstGeom prst="rect">
            <a:avLst/>
          </a:prstGeom>
        </p:spPr>
      </p:pic>
      <p:pic>
        <p:nvPicPr>
          <p:cNvPr id="10" name="그림 9"/>
          <p:cNvPicPr>
            <a:picLocks noChangeAspect="1"/>
          </p:cNvPicPr>
          <p:nvPr/>
        </p:nvPicPr>
        <p:blipFill rotWithShape="1">
          <a:blip r:embed="rId6"/>
          <a:srcRect t="5526" r="3158"/>
          <a:stretch/>
        </p:blipFill>
        <p:spPr>
          <a:xfrm>
            <a:off x="594529" y="4105855"/>
            <a:ext cx="2145406" cy="1491822"/>
          </a:xfrm>
          <a:prstGeom prst="rect">
            <a:avLst/>
          </a:prstGeom>
        </p:spPr>
      </p:pic>
      <p:pic>
        <p:nvPicPr>
          <p:cNvPr id="11" name="그림 10"/>
          <p:cNvPicPr>
            <a:picLocks noChangeAspect="1"/>
          </p:cNvPicPr>
          <p:nvPr/>
        </p:nvPicPr>
        <p:blipFill>
          <a:blip r:embed="rId7"/>
          <a:stretch>
            <a:fillRect/>
          </a:stretch>
        </p:blipFill>
        <p:spPr>
          <a:xfrm>
            <a:off x="2831782" y="4105855"/>
            <a:ext cx="2035534" cy="1491822"/>
          </a:xfrm>
          <a:prstGeom prst="rect">
            <a:avLst/>
          </a:prstGeom>
        </p:spPr>
      </p:pic>
      <p:pic>
        <p:nvPicPr>
          <p:cNvPr id="12" name="그림 11"/>
          <p:cNvPicPr>
            <a:picLocks noChangeAspect="1"/>
          </p:cNvPicPr>
          <p:nvPr/>
        </p:nvPicPr>
        <p:blipFill>
          <a:blip r:embed="rId8"/>
          <a:stretch>
            <a:fillRect/>
          </a:stretch>
        </p:blipFill>
        <p:spPr>
          <a:xfrm>
            <a:off x="4959163" y="4105855"/>
            <a:ext cx="2125214" cy="1491822"/>
          </a:xfrm>
          <a:prstGeom prst="rect">
            <a:avLst/>
          </a:prstGeom>
        </p:spPr>
      </p:pic>
      <p:pic>
        <p:nvPicPr>
          <p:cNvPr id="13" name="그림 12"/>
          <p:cNvPicPr>
            <a:picLocks noChangeAspect="1"/>
          </p:cNvPicPr>
          <p:nvPr/>
        </p:nvPicPr>
        <p:blipFill>
          <a:blip r:embed="rId9"/>
          <a:stretch>
            <a:fillRect/>
          </a:stretch>
        </p:blipFill>
        <p:spPr>
          <a:xfrm>
            <a:off x="7176224" y="4105856"/>
            <a:ext cx="2126555" cy="1491822"/>
          </a:xfrm>
          <a:prstGeom prst="rect">
            <a:avLst/>
          </a:prstGeom>
        </p:spPr>
      </p:pic>
      <p:pic>
        <p:nvPicPr>
          <p:cNvPr id="14" name="그림 13"/>
          <p:cNvPicPr>
            <a:picLocks noChangeAspect="1"/>
          </p:cNvPicPr>
          <p:nvPr/>
        </p:nvPicPr>
        <p:blipFill>
          <a:blip r:embed="rId10"/>
          <a:stretch>
            <a:fillRect/>
          </a:stretch>
        </p:blipFill>
        <p:spPr>
          <a:xfrm>
            <a:off x="9370615" y="4105855"/>
            <a:ext cx="2059545" cy="1491416"/>
          </a:xfrm>
          <a:prstGeom prst="rect">
            <a:avLst/>
          </a:prstGeom>
        </p:spPr>
      </p:pic>
      <p:sp>
        <p:nvSpPr>
          <p:cNvPr id="15" name="TextBox 14"/>
          <p:cNvSpPr txBox="1"/>
          <p:nvPr/>
        </p:nvSpPr>
        <p:spPr>
          <a:xfrm>
            <a:off x="913678" y="3621793"/>
            <a:ext cx="1507106" cy="307777"/>
          </a:xfrm>
          <a:prstGeom prst="rect">
            <a:avLst/>
          </a:prstGeom>
          <a:noFill/>
        </p:spPr>
        <p:txBody>
          <a:bodyPr wrap="square" rtlCol="0">
            <a:spAutoFit/>
          </a:bodyPr>
          <a:lstStyle/>
          <a:p>
            <a:pPr algn="ctr"/>
            <a:r>
              <a:rPr lang="en-US" altLang="ko-KR" sz="1400" dirty="0">
                <a:solidFill>
                  <a:schemeClr val="bg1"/>
                </a:solidFill>
                <a:latin typeface="Monerd" pitchFamily="2" charset="0"/>
                <a:ea typeface="맑은 고딕" panose="020B0503020000020004" pitchFamily="50" charset="-127"/>
              </a:rPr>
              <a:t>Organic</a:t>
            </a:r>
            <a:r>
              <a:rPr lang="ko-KR" altLang="en-US" sz="1400" dirty="0">
                <a:solidFill>
                  <a:schemeClr val="bg1"/>
                </a:solidFill>
                <a:latin typeface="Monerd" pitchFamily="2" charset="0"/>
                <a:ea typeface="맑은 고딕" panose="020B0503020000020004" pitchFamily="50" charset="-127"/>
              </a:rPr>
              <a:t> </a:t>
            </a:r>
            <a:r>
              <a:rPr lang="en-US" altLang="ko-KR" sz="1400" dirty="0">
                <a:solidFill>
                  <a:schemeClr val="bg1"/>
                </a:solidFill>
                <a:latin typeface="Monerd" pitchFamily="2" charset="0"/>
                <a:ea typeface="맑은 고딕" panose="020B0503020000020004" pitchFamily="50" charset="-127"/>
              </a:rPr>
              <a:t>tangerines</a:t>
            </a:r>
            <a:endParaRPr lang="ko-KR" altLang="en-US" sz="1400" dirty="0">
              <a:solidFill>
                <a:schemeClr val="bg1"/>
              </a:solidFill>
              <a:latin typeface="Monerd" pitchFamily="2" charset="0"/>
              <a:ea typeface="맑은 고딕" panose="020B0503020000020004" pitchFamily="50" charset="-127"/>
            </a:endParaRPr>
          </a:p>
        </p:txBody>
      </p:sp>
      <p:sp>
        <p:nvSpPr>
          <p:cNvPr id="16" name="TextBox 15"/>
          <p:cNvSpPr txBox="1"/>
          <p:nvPr/>
        </p:nvSpPr>
        <p:spPr>
          <a:xfrm>
            <a:off x="594529" y="5233378"/>
            <a:ext cx="2145406" cy="307777"/>
          </a:xfrm>
          <a:prstGeom prst="rect">
            <a:avLst/>
          </a:prstGeom>
          <a:noFill/>
        </p:spPr>
        <p:txBody>
          <a:bodyPr wrap="square" rtlCol="0">
            <a:spAutoFit/>
          </a:bodyPr>
          <a:lstStyle/>
          <a:p>
            <a:pPr algn="ctr"/>
            <a:r>
              <a:rPr lang="en-US" altLang="ko-KR" sz="1400" dirty="0">
                <a:solidFill>
                  <a:schemeClr val="bg1"/>
                </a:solidFill>
                <a:latin typeface="Monerd" pitchFamily="2" charset="0"/>
                <a:ea typeface="맑은 고딕" panose="020B0503020000020004" pitchFamily="50" charset="-127"/>
              </a:rPr>
              <a:t>Organic Beet</a:t>
            </a:r>
            <a:endParaRPr lang="ko-KR" altLang="en-US" sz="1400" dirty="0">
              <a:solidFill>
                <a:schemeClr val="bg1"/>
              </a:solidFill>
              <a:latin typeface="Monerd" pitchFamily="2" charset="0"/>
              <a:ea typeface="맑은 고딕" panose="020B0503020000020004" pitchFamily="50" charset="-127"/>
            </a:endParaRPr>
          </a:p>
        </p:txBody>
      </p:sp>
      <p:sp>
        <p:nvSpPr>
          <p:cNvPr id="17" name="TextBox 16"/>
          <p:cNvSpPr txBox="1"/>
          <p:nvPr/>
        </p:nvSpPr>
        <p:spPr>
          <a:xfrm>
            <a:off x="2831783" y="5233378"/>
            <a:ext cx="2035533" cy="307777"/>
          </a:xfrm>
          <a:prstGeom prst="rect">
            <a:avLst/>
          </a:prstGeom>
          <a:noFill/>
        </p:spPr>
        <p:txBody>
          <a:bodyPr wrap="square" rtlCol="0">
            <a:spAutoFit/>
          </a:bodyPr>
          <a:lstStyle/>
          <a:p>
            <a:pPr algn="ctr"/>
            <a:r>
              <a:rPr lang="en-US" altLang="ko-KR" sz="1400" dirty="0">
                <a:solidFill>
                  <a:schemeClr val="bg1"/>
                </a:solidFill>
                <a:latin typeface="Monerd" pitchFamily="2" charset="0"/>
                <a:ea typeface="맑은 고딕" panose="020B0503020000020004" pitchFamily="50" charset="-127"/>
              </a:rPr>
              <a:t>Organic</a:t>
            </a:r>
            <a:r>
              <a:rPr lang="ko-KR" altLang="en-US" sz="1400" dirty="0">
                <a:solidFill>
                  <a:schemeClr val="bg1"/>
                </a:solidFill>
                <a:latin typeface="Monerd" pitchFamily="2" charset="0"/>
                <a:ea typeface="맑은 고딕" panose="020B0503020000020004" pitchFamily="50" charset="-127"/>
              </a:rPr>
              <a:t> </a:t>
            </a:r>
            <a:r>
              <a:rPr lang="en-US" altLang="ko-KR" sz="1400" dirty="0">
                <a:solidFill>
                  <a:schemeClr val="bg1"/>
                </a:solidFill>
                <a:latin typeface="Monerd" pitchFamily="2" charset="0"/>
                <a:ea typeface="맑은 고딕" panose="020B0503020000020004" pitchFamily="50" charset="-127"/>
              </a:rPr>
              <a:t>Aronia</a:t>
            </a:r>
            <a:r>
              <a:rPr lang="ko-KR" altLang="en-US" sz="1400" dirty="0">
                <a:solidFill>
                  <a:schemeClr val="bg1"/>
                </a:solidFill>
                <a:latin typeface="Monerd" pitchFamily="2" charset="0"/>
                <a:ea typeface="맑은 고딕" panose="020B0503020000020004" pitchFamily="50" charset="-127"/>
              </a:rPr>
              <a:t> </a:t>
            </a:r>
            <a:r>
              <a:rPr lang="en-US" altLang="ko-KR" sz="1400" dirty="0">
                <a:solidFill>
                  <a:schemeClr val="bg1"/>
                </a:solidFill>
                <a:latin typeface="Monerd" pitchFamily="2" charset="0"/>
                <a:ea typeface="맑은 고딕" panose="020B0503020000020004" pitchFamily="50" charset="-127"/>
              </a:rPr>
              <a:t>berries</a:t>
            </a:r>
            <a:endParaRPr lang="ko-KR" altLang="en-US" sz="1400" dirty="0">
              <a:solidFill>
                <a:schemeClr val="bg1"/>
              </a:solidFill>
              <a:latin typeface="Monerd" pitchFamily="2" charset="0"/>
              <a:ea typeface="맑은 고딕" panose="020B0503020000020004" pitchFamily="50" charset="-127"/>
            </a:endParaRPr>
          </a:p>
        </p:txBody>
      </p:sp>
      <p:sp>
        <p:nvSpPr>
          <p:cNvPr id="18" name="TextBox 17"/>
          <p:cNvSpPr txBox="1"/>
          <p:nvPr/>
        </p:nvSpPr>
        <p:spPr>
          <a:xfrm>
            <a:off x="7176224" y="5233378"/>
            <a:ext cx="2125214" cy="307777"/>
          </a:xfrm>
          <a:prstGeom prst="rect">
            <a:avLst/>
          </a:prstGeom>
          <a:noFill/>
        </p:spPr>
        <p:txBody>
          <a:bodyPr wrap="square" rtlCol="0">
            <a:spAutoFit/>
          </a:bodyPr>
          <a:lstStyle/>
          <a:p>
            <a:pPr algn="ctr"/>
            <a:r>
              <a:rPr lang="en-US" altLang="ko-KR" sz="1400" dirty="0">
                <a:solidFill>
                  <a:schemeClr val="bg1"/>
                </a:solidFill>
                <a:latin typeface="Monerd" pitchFamily="2" charset="0"/>
                <a:ea typeface="맑은 고딕" panose="020B0503020000020004" pitchFamily="50" charset="-127"/>
              </a:rPr>
              <a:t>Organic</a:t>
            </a:r>
            <a:r>
              <a:rPr lang="ko-KR" altLang="en-US" sz="1400" dirty="0">
                <a:solidFill>
                  <a:schemeClr val="bg1"/>
                </a:solidFill>
                <a:latin typeface="Monerd" pitchFamily="2" charset="0"/>
                <a:ea typeface="맑은 고딕" panose="020B0503020000020004" pitchFamily="50" charset="-127"/>
              </a:rPr>
              <a:t> </a:t>
            </a:r>
            <a:r>
              <a:rPr lang="en-US" altLang="ko-KR" sz="1400" dirty="0">
                <a:solidFill>
                  <a:schemeClr val="bg1"/>
                </a:solidFill>
                <a:latin typeface="Monerd" pitchFamily="2" charset="0"/>
                <a:ea typeface="맑은 고딕" panose="020B0503020000020004" pitchFamily="50" charset="-127"/>
              </a:rPr>
              <a:t>lemon</a:t>
            </a:r>
            <a:endParaRPr lang="ko-KR" altLang="en-US" sz="1400" dirty="0">
              <a:solidFill>
                <a:schemeClr val="bg1"/>
              </a:solidFill>
              <a:latin typeface="Monerd" pitchFamily="2" charset="0"/>
              <a:ea typeface="맑은 고딕" panose="020B0503020000020004" pitchFamily="50" charset="-127"/>
            </a:endParaRPr>
          </a:p>
        </p:txBody>
      </p:sp>
      <p:sp>
        <p:nvSpPr>
          <p:cNvPr id="19" name="TextBox 18"/>
          <p:cNvSpPr txBox="1"/>
          <p:nvPr/>
        </p:nvSpPr>
        <p:spPr>
          <a:xfrm>
            <a:off x="2818634" y="3621794"/>
            <a:ext cx="2036875" cy="307777"/>
          </a:xfrm>
          <a:prstGeom prst="rect">
            <a:avLst/>
          </a:prstGeom>
          <a:noFill/>
        </p:spPr>
        <p:txBody>
          <a:bodyPr wrap="square" rtlCol="0">
            <a:spAutoFit/>
          </a:bodyPr>
          <a:lstStyle/>
          <a:p>
            <a:pPr algn="ctr"/>
            <a:r>
              <a:rPr lang="en-US" altLang="ko-KR" sz="1400" dirty="0">
                <a:solidFill>
                  <a:schemeClr val="bg1"/>
                </a:solidFill>
                <a:latin typeface="Monerd" pitchFamily="2" charset="0"/>
                <a:ea typeface="맑은 고딕" panose="020B0503020000020004" pitchFamily="50" charset="-127"/>
              </a:rPr>
              <a:t>Organic</a:t>
            </a:r>
            <a:r>
              <a:rPr lang="ko-KR" altLang="en-US" sz="1400" dirty="0">
                <a:solidFill>
                  <a:schemeClr val="bg1"/>
                </a:solidFill>
                <a:latin typeface="Monerd" pitchFamily="2" charset="0"/>
                <a:ea typeface="맑은 고딕" panose="020B0503020000020004" pitchFamily="50" charset="-127"/>
              </a:rPr>
              <a:t> </a:t>
            </a:r>
            <a:r>
              <a:rPr lang="en-US" altLang="ko-KR" sz="1400" dirty="0">
                <a:solidFill>
                  <a:schemeClr val="bg1"/>
                </a:solidFill>
                <a:latin typeface="Monerd" pitchFamily="2" charset="0"/>
                <a:ea typeface="맑은 고딕" panose="020B0503020000020004" pitchFamily="50" charset="-127"/>
              </a:rPr>
              <a:t>Goji berries</a:t>
            </a:r>
            <a:endParaRPr lang="ko-KR" altLang="en-US" sz="1400" dirty="0">
              <a:solidFill>
                <a:schemeClr val="bg1"/>
              </a:solidFill>
              <a:latin typeface="Monerd" pitchFamily="2" charset="0"/>
              <a:ea typeface="맑은 고딕" panose="020B0503020000020004" pitchFamily="50" charset="-127"/>
            </a:endParaRPr>
          </a:p>
        </p:txBody>
      </p:sp>
      <p:sp>
        <p:nvSpPr>
          <p:cNvPr id="20" name="TextBox 19"/>
          <p:cNvSpPr txBox="1"/>
          <p:nvPr/>
        </p:nvSpPr>
        <p:spPr>
          <a:xfrm>
            <a:off x="7169178" y="3631753"/>
            <a:ext cx="2133601" cy="307777"/>
          </a:xfrm>
          <a:prstGeom prst="rect">
            <a:avLst/>
          </a:prstGeom>
          <a:noFill/>
        </p:spPr>
        <p:txBody>
          <a:bodyPr wrap="square" rtlCol="0">
            <a:spAutoFit/>
          </a:bodyPr>
          <a:lstStyle/>
          <a:p>
            <a:pPr algn="ctr"/>
            <a:r>
              <a:rPr lang="en-US" altLang="ko-KR" sz="1400" dirty="0">
                <a:solidFill>
                  <a:schemeClr val="bg1"/>
                </a:solidFill>
                <a:latin typeface="Monerd" pitchFamily="2" charset="0"/>
                <a:ea typeface="맑은 고딕" panose="020B0503020000020004" pitchFamily="50" charset="-127"/>
              </a:rPr>
              <a:t>Organic</a:t>
            </a:r>
            <a:r>
              <a:rPr lang="ko-KR" altLang="en-US" sz="1400" dirty="0">
                <a:solidFill>
                  <a:schemeClr val="bg1"/>
                </a:solidFill>
                <a:latin typeface="Monerd" pitchFamily="2" charset="0"/>
                <a:ea typeface="맑은 고딕" panose="020B0503020000020004" pitchFamily="50" charset="-127"/>
              </a:rPr>
              <a:t> </a:t>
            </a:r>
            <a:r>
              <a:rPr lang="en-US" altLang="ko-KR" sz="1400" dirty="0">
                <a:solidFill>
                  <a:schemeClr val="bg1"/>
                </a:solidFill>
                <a:latin typeface="Monerd" pitchFamily="2" charset="0"/>
                <a:ea typeface="맑은 고딕" panose="020B0503020000020004" pitchFamily="50" charset="-127"/>
              </a:rPr>
              <a:t>celery</a:t>
            </a:r>
            <a:endParaRPr lang="ko-KR" altLang="en-US" sz="1400" dirty="0">
              <a:solidFill>
                <a:schemeClr val="bg1"/>
              </a:solidFill>
              <a:latin typeface="Monerd" pitchFamily="2" charset="0"/>
              <a:ea typeface="맑은 고딕" panose="020B0503020000020004" pitchFamily="50" charset="-127"/>
            </a:endParaRPr>
          </a:p>
        </p:txBody>
      </p:sp>
      <p:sp>
        <p:nvSpPr>
          <p:cNvPr id="21" name="TextBox 20"/>
          <p:cNvSpPr txBox="1"/>
          <p:nvPr/>
        </p:nvSpPr>
        <p:spPr>
          <a:xfrm>
            <a:off x="9393285" y="5233378"/>
            <a:ext cx="2059545" cy="307777"/>
          </a:xfrm>
          <a:prstGeom prst="rect">
            <a:avLst/>
          </a:prstGeom>
          <a:noFill/>
        </p:spPr>
        <p:txBody>
          <a:bodyPr wrap="square" rtlCol="0">
            <a:spAutoFit/>
          </a:bodyPr>
          <a:lstStyle/>
          <a:p>
            <a:pPr algn="ctr"/>
            <a:r>
              <a:rPr lang="en-US" altLang="ko-KR" sz="1400" dirty="0">
                <a:solidFill>
                  <a:schemeClr val="bg1"/>
                </a:solidFill>
                <a:latin typeface="Monerd" pitchFamily="2" charset="0"/>
                <a:ea typeface="맑은 고딕" panose="020B0503020000020004" pitchFamily="50" charset="-127"/>
              </a:rPr>
              <a:t>Organic</a:t>
            </a:r>
            <a:r>
              <a:rPr lang="ko-KR" altLang="en-US" sz="1400" dirty="0">
                <a:solidFill>
                  <a:schemeClr val="bg1"/>
                </a:solidFill>
                <a:latin typeface="Monerd" pitchFamily="2" charset="0"/>
                <a:ea typeface="맑은 고딕" panose="020B0503020000020004" pitchFamily="50" charset="-127"/>
              </a:rPr>
              <a:t> </a:t>
            </a:r>
            <a:r>
              <a:rPr lang="en-US" altLang="ko-KR" sz="1400" dirty="0">
                <a:solidFill>
                  <a:schemeClr val="bg1"/>
                </a:solidFill>
                <a:latin typeface="Monerd" pitchFamily="2" charset="0"/>
                <a:ea typeface="맑은 고딕" panose="020B0503020000020004" pitchFamily="50" charset="-127"/>
              </a:rPr>
              <a:t>fish</a:t>
            </a:r>
            <a:r>
              <a:rPr lang="ko-KR" altLang="en-US" sz="1400" dirty="0">
                <a:solidFill>
                  <a:schemeClr val="bg1"/>
                </a:solidFill>
                <a:latin typeface="Monerd" pitchFamily="2" charset="0"/>
                <a:ea typeface="맑은 고딕" panose="020B0503020000020004" pitchFamily="50" charset="-127"/>
              </a:rPr>
              <a:t> </a:t>
            </a:r>
            <a:r>
              <a:rPr lang="en-US" altLang="ko-KR" sz="1400" dirty="0">
                <a:solidFill>
                  <a:schemeClr val="bg1"/>
                </a:solidFill>
                <a:latin typeface="Monerd" pitchFamily="2" charset="0"/>
                <a:ea typeface="맑은 고딕" panose="020B0503020000020004" pitchFamily="50" charset="-127"/>
              </a:rPr>
              <a:t>mint</a:t>
            </a:r>
            <a:endParaRPr lang="ko-KR" altLang="en-US" sz="1400" dirty="0">
              <a:solidFill>
                <a:schemeClr val="bg1"/>
              </a:solidFill>
              <a:latin typeface="Monerd" pitchFamily="2" charset="0"/>
              <a:ea typeface="맑은 고딕" panose="020B0503020000020004" pitchFamily="50" charset="-127"/>
            </a:endParaRPr>
          </a:p>
        </p:txBody>
      </p:sp>
      <p:sp>
        <p:nvSpPr>
          <p:cNvPr id="22" name="TextBox 21"/>
          <p:cNvSpPr txBox="1"/>
          <p:nvPr/>
        </p:nvSpPr>
        <p:spPr>
          <a:xfrm>
            <a:off x="4957822" y="5233378"/>
            <a:ext cx="2109043" cy="307777"/>
          </a:xfrm>
          <a:prstGeom prst="rect">
            <a:avLst/>
          </a:prstGeom>
          <a:noFill/>
        </p:spPr>
        <p:txBody>
          <a:bodyPr wrap="square" rtlCol="0">
            <a:spAutoFit/>
          </a:bodyPr>
          <a:lstStyle/>
          <a:p>
            <a:pPr algn="ctr"/>
            <a:r>
              <a:rPr lang="en-US" altLang="ko-KR" sz="1400" dirty="0">
                <a:solidFill>
                  <a:schemeClr val="bg1"/>
                </a:solidFill>
                <a:latin typeface="Monerd" pitchFamily="2" charset="0"/>
                <a:ea typeface="맑은 고딕" panose="020B0503020000020004" pitchFamily="50" charset="-127"/>
              </a:rPr>
              <a:t>Organic</a:t>
            </a:r>
            <a:r>
              <a:rPr lang="ko-KR" altLang="en-US" sz="1400" dirty="0">
                <a:solidFill>
                  <a:schemeClr val="bg1"/>
                </a:solidFill>
                <a:latin typeface="Monerd" pitchFamily="2" charset="0"/>
                <a:ea typeface="맑은 고딕" panose="020B0503020000020004" pitchFamily="50" charset="-127"/>
              </a:rPr>
              <a:t> </a:t>
            </a:r>
            <a:r>
              <a:rPr lang="en-US" altLang="ko-KR" sz="1400" dirty="0">
                <a:solidFill>
                  <a:schemeClr val="bg1"/>
                </a:solidFill>
                <a:latin typeface="Monerd" pitchFamily="2" charset="0"/>
                <a:ea typeface="맑은 고딕" panose="020B0503020000020004" pitchFamily="50" charset="-127"/>
              </a:rPr>
              <a:t>Kohlrabi</a:t>
            </a:r>
            <a:endParaRPr lang="ko-KR" altLang="en-US" sz="1400" dirty="0">
              <a:solidFill>
                <a:schemeClr val="bg1"/>
              </a:solidFill>
              <a:latin typeface="Monerd" pitchFamily="2" charset="0"/>
              <a:ea typeface="맑은 고딕" panose="020B0503020000020004" pitchFamily="50" charset="-127"/>
            </a:endParaRPr>
          </a:p>
        </p:txBody>
      </p:sp>
      <p:sp>
        <p:nvSpPr>
          <p:cNvPr id="23" name="TextBox 22"/>
          <p:cNvSpPr txBox="1"/>
          <p:nvPr/>
        </p:nvSpPr>
        <p:spPr>
          <a:xfrm>
            <a:off x="4957822" y="3621814"/>
            <a:ext cx="2109043" cy="307777"/>
          </a:xfrm>
          <a:prstGeom prst="rect">
            <a:avLst/>
          </a:prstGeom>
          <a:noFill/>
        </p:spPr>
        <p:txBody>
          <a:bodyPr wrap="square" rtlCol="0">
            <a:spAutoFit/>
          </a:bodyPr>
          <a:lstStyle/>
          <a:p>
            <a:pPr algn="ctr"/>
            <a:r>
              <a:rPr lang="en-US" altLang="ko-KR" sz="1400" dirty="0">
                <a:solidFill>
                  <a:schemeClr val="bg1"/>
                </a:solidFill>
                <a:latin typeface="Monerd" pitchFamily="2" charset="0"/>
                <a:ea typeface="맑은 고딕" panose="020B0503020000020004" pitchFamily="50" charset="-127"/>
              </a:rPr>
              <a:t>Organic</a:t>
            </a:r>
            <a:r>
              <a:rPr lang="ko-KR" altLang="en-US" sz="1400" dirty="0">
                <a:solidFill>
                  <a:schemeClr val="bg1"/>
                </a:solidFill>
                <a:latin typeface="Monerd" pitchFamily="2" charset="0"/>
                <a:ea typeface="맑은 고딕" panose="020B0503020000020004" pitchFamily="50" charset="-127"/>
              </a:rPr>
              <a:t> </a:t>
            </a:r>
            <a:r>
              <a:rPr lang="en-US" altLang="ko-KR" sz="1400" dirty="0">
                <a:solidFill>
                  <a:schemeClr val="bg1"/>
                </a:solidFill>
                <a:latin typeface="Monerd" pitchFamily="2" charset="0"/>
                <a:ea typeface="맑은 고딕" panose="020B0503020000020004" pitchFamily="50" charset="-127"/>
              </a:rPr>
              <a:t>green</a:t>
            </a:r>
            <a:r>
              <a:rPr lang="ko-KR" altLang="en-US" sz="1400" dirty="0">
                <a:solidFill>
                  <a:schemeClr val="bg1"/>
                </a:solidFill>
                <a:latin typeface="Monerd" pitchFamily="2" charset="0"/>
                <a:ea typeface="맑은 고딕" panose="020B0503020000020004" pitchFamily="50" charset="-127"/>
              </a:rPr>
              <a:t> </a:t>
            </a:r>
            <a:r>
              <a:rPr lang="en-US" altLang="ko-KR" sz="1400" dirty="0">
                <a:solidFill>
                  <a:schemeClr val="bg1"/>
                </a:solidFill>
                <a:latin typeface="Monerd" pitchFamily="2" charset="0"/>
                <a:ea typeface="맑은 고딕" panose="020B0503020000020004" pitchFamily="50" charset="-127"/>
              </a:rPr>
              <a:t>tea</a:t>
            </a:r>
            <a:endParaRPr lang="ko-KR" altLang="en-US" sz="1400" dirty="0">
              <a:solidFill>
                <a:schemeClr val="bg1"/>
              </a:solidFill>
              <a:latin typeface="Monerd" pitchFamily="2" charset="0"/>
              <a:ea typeface="맑은 고딕" panose="020B0503020000020004" pitchFamily="50" charset="-127"/>
            </a:endParaRPr>
          </a:p>
        </p:txBody>
      </p:sp>
      <p:pic>
        <p:nvPicPr>
          <p:cNvPr id="24" name="그림 23"/>
          <p:cNvPicPr>
            <a:picLocks noChangeAspect="1"/>
          </p:cNvPicPr>
          <p:nvPr/>
        </p:nvPicPr>
        <p:blipFill rotWithShape="1">
          <a:blip r:embed="rId11"/>
          <a:srcRect l="7335"/>
          <a:stretch/>
        </p:blipFill>
        <p:spPr>
          <a:xfrm>
            <a:off x="9393285" y="2564475"/>
            <a:ext cx="2036875" cy="1389984"/>
          </a:xfrm>
          <a:prstGeom prst="rect">
            <a:avLst/>
          </a:prstGeom>
        </p:spPr>
      </p:pic>
      <p:sp>
        <p:nvSpPr>
          <p:cNvPr id="25" name="TextBox 24"/>
          <p:cNvSpPr txBox="1"/>
          <p:nvPr/>
        </p:nvSpPr>
        <p:spPr>
          <a:xfrm>
            <a:off x="9393285" y="3416310"/>
            <a:ext cx="2036875" cy="523220"/>
          </a:xfrm>
          <a:prstGeom prst="rect">
            <a:avLst/>
          </a:prstGeom>
          <a:noFill/>
        </p:spPr>
        <p:txBody>
          <a:bodyPr wrap="square" rtlCol="0">
            <a:spAutoFit/>
          </a:bodyPr>
          <a:lstStyle/>
          <a:p>
            <a:pPr algn="ctr"/>
            <a:r>
              <a:rPr lang="en-US" altLang="ko-KR" sz="1400" dirty="0">
                <a:solidFill>
                  <a:schemeClr val="bg1"/>
                </a:solidFill>
                <a:latin typeface="Monerd" pitchFamily="2" charset="0"/>
                <a:ea typeface="맑은 고딕" panose="020B0503020000020004" pitchFamily="50" charset="-127"/>
              </a:rPr>
              <a:t>Organic</a:t>
            </a:r>
            <a:r>
              <a:rPr lang="ko-KR" altLang="en-US" sz="1400" dirty="0">
                <a:solidFill>
                  <a:schemeClr val="bg1"/>
                </a:solidFill>
                <a:latin typeface="Monerd" pitchFamily="2" charset="0"/>
                <a:ea typeface="맑은 고딕" panose="020B0503020000020004" pitchFamily="50" charset="-127"/>
              </a:rPr>
              <a:t> </a:t>
            </a:r>
            <a:r>
              <a:rPr lang="en-US" altLang="ko-KR" sz="1400" dirty="0">
                <a:solidFill>
                  <a:schemeClr val="bg1"/>
                </a:solidFill>
                <a:latin typeface="Monerd" pitchFamily="2" charset="0"/>
                <a:ea typeface="맑은 고딕" panose="020B0503020000020004" pitchFamily="50" charset="-127"/>
              </a:rPr>
              <a:t>ABC </a:t>
            </a:r>
          </a:p>
          <a:p>
            <a:pPr algn="ctr"/>
            <a:r>
              <a:rPr lang="en-US" altLang="ko-KR" sz="1400" dirty="0">
                <a:solidFill>
                  <a:schemeClr val="bg1"/>
                </a:solidFill>
                <a:latin typeface="Monerd" pitchFamily="2" charset="0"/>
                <a:ea typeface="맑은 고딕" panose="020B0503020000020004" pitchFamily="50" charset="-127"/>
              </a:rPr>
              <a:t>(Apple, Beet, Carrot)</a:t>
            </a:r>
            <a:endParaRPr lang="ko-KR" altLang="en-US" sz="1400" dirty="0">
              <a:solidFill>
                <a:schemeClr val="bg1"/>
              </a:solidFill>
              <a:latin typeface="Monerd" pitchFamily="2" charset="0"/>
              <a:ea typeface="맑은 고딕" panose="020B0503020000020004" pitchFamily="50" charset="-127"/>
            </a:endParaRPr>
          </a:p>
        </p:txBody>
      </p:sp>
      <p:sp>
        <p:nvSpPr>
          <p:cNvPr id="26" name="TextBox 25"/>
          <p:cNvSpPr txBox="1"/>
          <p:nvPr/>
        </p:nvSpPr>
        <p:spPr>
          <a:xfrm>
            <a:off x="2831782" y="5748667"/>
            <a:ext cx="8533603" cy="454292"/>
          </a:xfrm>
          <a:prstGeom prst="rect">
            <a:avLst/>
          </a:prstGeom>
          <a:noFill/>
        </p:spPr>
        <p:txBody>
          <a:bodyPr wrap="square" rtlCol="0">
            <a:spAutoFit/>
          </a:bodyPr>
          <a:lstStyle/>
          <a:p>
            <a:pPr>
              <a:lnSpc>
                <a:spcPct val="150000"/>
              </a:lnSpc>
            </a:pPr>
            <a:r>
              <a:rPr lang="en-US" altLang="ko-KR" spc="-150" dirty="0">
                <a:latin typeface="맑은 고딕" panose="020B0503020000020004" pitchFamily="50" charset="-127"/>
                <a:ea typeface="맑은 고딕" panose="020B0503020000020004" pitchFamily="50" charset="-127"/>
              </a:rPr>
              <a:t>A healthy blend of quality phytonutrients that support skin health.</a:t>
            </a:r>
          </a:p>
        </p:txBody>
      </p:sp>
      <p:sp>
        <p:nvSpPr>
          <p:cNvPr id="29" name="TextBox 28"/>
          <p:cNvSpPr txBox="1"/>
          <p:nvPr/>
        </p:nvSpPr>
        <p:spPr>
          <a:xfrm>
            <a:off x="2243780" y="1149596"/>
            <a:ext cx="7935918" cy="523220"/>
          </a:xfrm>
          <a:prstGeom prst="rect">
            <a:avLst/>
          </a:prstGeom>
          <a:noFill/>
        </p:spPr>
        <p:txBody>
          <a:bodyPr wrap="square" rtlCol="0">
            <a:spAutoFit/>
          </a:bodyPr>
          <a:lstStyle/>
          <a:p>
            <a:r>
              <a:rPr lang="en-US" altLang="ko-KR" sz="2800" dirty="0">
                <a:solidFill>
                  <a:schemeClr val="tx1">
                    <a:lumMod val="75000"/>
                    <a:lumOff val="25000"/>
                  </a:schemeClr>
                </a:solidFill>
                <a:latin typeface="나눔스퀘어 ExtraBold" panose="020B0600000101010101" pitchFamily="50" charset="-127"/>
                <a:ea typeface="나눔스퀘어 ExtraBold" panose="020B0600000101010101" pitchFamily="50" charset="-127"/>
              </a:rPr>
              <a:t>Organic Phytonutrients</a:t>
            </a:r>
            <a:endParaRPr lang="ko-KR" altLang="en-US" sz="2800" dirty="0">
              <a:solidFill>
                <a:schemeClr val="tx1">
                  <a:lumMod val="75000"/>
                  <a:lumOff val="25000"/>
                </a:schemeClr>
              </a:solidFill>
              <a:latin typeface="나눔스퀘어 ExtraBold" panose="020B0600000101010101" pitchFamily="50" charset="-127"/>
              <a:ea typeface="나눔스퀘어 ExtraBold" panose="020B0600000101010101" pitchFamily="50" charset="-127"/>
            </a:endParaRPr>
          </a:p>
        </p:txBody>
      </p:sp>
      <p:sp>
        <p:nvSpPr>
          <p:cNvPr id="30" name="TextBox 29"/>
          <p:cNvSpPr txBox="1"/>
          <p:nvPr/>
        </p:nvSpPr>
        <p:spPr>
          <a:xfrm>
            <a:off x="2481327" y="1560020"/>
            <a:ext cx="3431463" cy="333617"/>
          </a:xfrm>
          <a:prstGeom prst="rect">
            <a:avLst/>
          </a:prstGeom>
          <a:noFill/>
        </p:spPr>
        <p:txBody>
          <a:bodyPr wrap="square" rtlCol="0">
            <a:spAutoFit/>
          </a:bodyPr>
          <a:lstStyle/>
          <a:p>
            <a:pPr>
              <a:lnSpc>
                <a:spcPct val="150000"/>
              </a:lnSpc>
            </a:pPr>
            <a:r>
              <a:rPr lang="en-US" altLang="ko-KR" sz="1200" dirty="0">
                <a:latin typeface="나눔스퀘어" panose="020B0600000101010101" pitchFamily="50" charset="-127"/>
                <a:ea typeface="나눔스퀘어" panose="020B0600000101010101" pitchFamily="50" charset="-127"/>
              </a:rPr>
              <a:t>10 supplementary ingredients in every packet</a:t>
            </a:r>
          </a:p>
        </p:txBody>
      </p:sp>
      <p:sp>
        <p:nvSpPr>
          <p:cNvPr id="2" name="TextBox 1">
            <a:extLst>
              <a:ext uri="{FF2B5EF4-FFF2-40B4-BE49-F238E27FC236}">
                <a16:creationId xmlns:a16="http://schemas.microsoft.com/office/drawing/2014/main" id="{916498DE-3EB5-DA58-5DD1-651A09C08668}"/>
              </a:ext>
            </a:extLst>
          </p:cNvPr>
          <p:cNvSpPr txBox="1"/>
          <p:nvPr/>
        </p:nvSpPr>
        <p:spPr>
          <a:xfrm>
            <a:off x="4159820" y="320382"/>
            <a:ext cx="4518187" cy="338554"/>
          </a:xfrm>
          <a:prstGeom prst="rect">
            <a:avLst/>
          </a:prstGeom>
          <a:noFill/>
        </p:spPr>
        <p:txBody>
          <a:bodyPr wrap="square" rtlCol="0">
            <a:spAutoFit/>
          </a:bodyPr>
          <a:lstStyle/>
          <a:p>
            <a:r>
              <a:rPr lang="en-US" altLang="ko-KR" sz="1600" dirty="0">
                <a:latin typeface="맑은 고딕" panose="020B0503020000020004" pitchFamily="50" charset="-127"/>
                <a:ea typeface="맑은 고딕" panose="020B0503020000020004" pitchFamily="50" charset="-127"/>
              </a:rPr>
              <a:t>Quality Collagen</a:t>
            </a:r>
            <a:endParaRPr lang="ko-KR" altLang="en-US" sz="1600" dirty="0">
              <a:latin typeface="맑은 고딕" panose="020B0503020000020004" pitchFamily="50" charset="-127"/>
              <a:ea typeface="맑은 고딕" panose="020B0503020000020004" pitchFamily="50" charset="-127"/>
            </a:endParaRPr>
          </a:p>
        </p:txBody>
      </p:sp>
      <p:sp>
        <p:nvSpPr>
          <p:cNvPr id="3" name="TextBox 2">
            <a:extLst>
              <a:ext uri="{FF2B5EF4-FFF2-40B4-BE49-F238E27FC236}">
                <a16:creationId xmlns:a16="http://schemas.microsoft.com/office/drawing/2014/main" id="{13B05E7C-C087-9B98-27E6-8C871A22AF58}"/>
              </a:ext>
            </a:extLst>
          </p:cNvPr>
          <p:cNvSpPr txBox="1"/>
          <p:nvPr/>
        </p:nvSpPr>
        <p:spPr>
          <a:xfrm>
            <a:off x="1808879" y="320382"/>
            <a:ext cx="2388180" cy="338554"/>
          </a:xfrm>
          <a:prstGeom prst="rect">
            <a:avLst/>
          </a:prstGeom>
          <a:noFill/>
        </p:spPr>
        <p:txBody>
          <a:bodyPr wrap="square" rtlCol="0">
            <a:spAutoFit/>
          </a:bodyPr>
          <a:lstStyle/>
          <a:p>
            <a:r>
              <a:rPr lang="en-US" altLang="ko-KR" sz="1600" b="1" dirty="0">
                <a:latin typeface="맑은 고딕" panose="020B0503020000020004" pitchFamily="50" charset="-127"/>
                <a:ea typeface="맑은 고딕" panose="020B0503020000020004" pitchFamily="50" charset="-127"/>
              </a:rPr>
              <a:t>3. What to look for</a:t>
            </a:r>
            <a:endParaRPr lang="ko-KR" altLang="en-US" sz="1600" b="1" dirty="0">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103449061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extBox 26"/>
          <p:cNvSpPr txBox="1"/>
          <p:nvPr/>
        </p:nvSpPr>
        <p:spPr>
          <a:xfrm>
            <a:off x="951590" y="2893864"/>
            <a:ext cx="8591244" cy="2862322"/>
          </a:xfrm>
          <a:prstGeom prst="rect">
            <a:avLst/>
          </a:prstGeom>
          <a:noFill/>
        </p:spPr>
        <p:txBody>
          <a:bodyPr wrap="square" rtlCol="0">
            <a:spAutoFit/>
          </a:bodyPr>
          <a:lstStyle/>
          <a:p>
            <a:pPr>
              <a:lnSpc>
                <a:spcPct val="150000"/>
              </a:lnSpc>
            </a:pPr>
            <a:r>
              <a:rPr lang="ko-KR" altLang="en-US" sz="2000" spc="-150" dirty="0">
                <a:latin typeface="맑은 고딕" panose="020B0503020000020004" pitchFamily="50" charset="-127"/>
                <a:ea typeface="맑은 고딕" panose="020B0503020000020004" pitchFamily="50" charset="-127"/>
              </a:rPr>
              <a:t>〮 </a:t>
            </a:r>
            <a:r>
              <a:rPr lang="en-US" altLang="ko-KR" sz="2000" spc="-150" dirty="0">
                <a:latin typeface="맑은 고딕" panose="020B0503020000020004" pitchFamily="50" charset="-127"/>
                <a:ea typeface="맑은 고딕" panose="020B0503020000020004" pitchFamily="50" charset="-127"/>
              </a:rPr>
              <a:t>Those who want a quality inner beauty product.</a:t>
            </a:r>
          </a:p>
          <a:p>
            <a:pPr>
              <a:lnSpc>
                <a:spcPct val="150000"/>
              </a:lnSpc>
            </a:pPr>
            <a:r>
              <a:rPr lang="en-US" altLang="ko-KR" sz="2000" spc="-150" dirty="0">
                <a:latin typeface="맑은 고딕" panose="020B0503020000020004" pitchFamily="50" charset="-127"/>
                <a:ea typeface="맑은 고딕" panose="020B0503020000020004" pitchFamily="50" charset="-127"/>
              </a:rPr>
              <a:t>〮 Those who want to improve skin elasticity.</a:t>
            </a:r>
          </a:p>
          <a:p>
            <a:pPr>
              <a:lnSpc>
                <a:spcPct val="150000"/>
              </a:lnSpc>
            </a:pPr>
            <a:r>
              <a:rPr lang="en-US" altLang="ko-KR" sz="2000" spc="-150" dirty="0">
                <a:latin typeface="맑은 고딕" panose="020B0503020000020004" pitchFamily="50" charset="-127"/>
                <a:ea typeface="맑은 고딕" panose="020B0503020000020004" pitchFamily="50" charset="-127"/>
              </a:rPr>
              <a:t>〮 Those that want to improve skin tone.</a:t>
            </a:r>
          </a:p>
          <a:p>
            <a:pPr>
              <a:lnSpc>
                <a:spcPct val="150000"/>
              </a:lnSpc>
            </a:pPr>
            <a:r>
              <a:rPr lang="en-US" altLang="ko-KR" sz="2000" spc="-150" dirty="0">
                <a:latin typeface="맑은 고딕" panose="020B0503020000020004" pitchFamily="50" charset="-127"/>
                <a:ea typeface="맑은 고딕" panose="020B0503020000020004" pitchFamily="50" charset="-127"/>
              </a:rPr>
              <a:t>〮 Those worried about UV damage on the skin.</a:t>
            </a:r>
          </a:p>
          <a:p>
            <a:pPr>
              <a:lnSpc>
                <a:spcPct val="150000"/>
              </a:lnSpc>
            </a:pPr>
            <a:r>
              <a:rPr lang="en-US" altLang="ko-KR" sz="2000" spc="-150" dirty="0">
                <a:latin typeface="맑은 고딕" panose="020B0503020000020004" pitchFamily="50" charset="-127"/>
                <a:ea typeface="맑은 고딕" panose="020B0503020000020004" pitchFamily="50" charset="-127"/>
              </a:rPr>
              <a:t>〮 Those in search of a product that is taken once a day. </a:t>
            </a:r>
          </a:p>
          <a:p>
            <a:pPr>
              <a:lnSpc>
                <a:spcPct val="150000"/>
              </a:lnSpc>
            </a:pPr>
            <a:r>
              <a:rPr lang="en-US" altLang="ko-KR" sz="2000" spc="-150" dirty="0">
                <a:latin typeface="맑은 고딕" panose="020B0503020000020004" pitchFamily="50" charset="-127"/>
                <a:ea typeface="맑은 고딕" panose="020B0503020000020004" pitchFamily="50" charset="-127"/>
              </a:rPr>
              <a:t>〮 Those looking for healthy antioxidants.</a:t>
            </a:r>
          </a:p>
        </p:txBody>
      </p:sp>
      <p:sp>
        <p:nvSpPr>
          <p:cNvPr id="29" name="TextBox 28"/>
          <p:cNvSpPr txBox="1"/>
          <p:nvPr/>
        </p:nvSpPr>
        <p:spPr>
          <a:xfrm>
            <a:off x="951590" y="1574193"/>
            <a:ext cx="6602330" cy="707886"/>
          </a:xfrm>
          <a:prstGeom prst="rect">
            <a:avLst/>
          </a:prstGeom>
          <a:noFill/>
        </p:spPr>
        <p:txBody>
          <a:bodyPr wrap="square" rtlCol="0">
            <a:spAutoFit/>
          </a:bodyPr>
          <a:lstStyle/>
          <a:p>
            <a:r>
              <a:rPr lang="en-US" altLang="ko-KR" sz="4000" b="1" dirty="0">
                <a:solidFill>
                  <a:srgbClr val="4F2F79"/>
                </a:solidFill>
                <a:latin typeface="맑은 고딕" panose="020B0503020000020004" pitchFamily="50" charset="-127"/>
                <a:ea typeface="맑은 고딕" panose="020B0503020000020004" pitchFamily="50" charset="-127"/>
              </a:rPr>
              <a:t>Recommend for</a:t>
            </a:r>
            <a:endParaRPr lang="ko-KR" altLang="en-US" sz="4000" b="1" dirty="0">
              <a:solidFill>
                <a:srgbClr val="4F2F79"/>
              </a:solidFill>
              <a:latin typeface="맑은 고딕" panose="020B0503020000020004" pitchFamily="50" charset="-127"/>
              <a:ea typeface="맑은 고딕" panose="020B0503020000020004" pitchFamily="50" charset="-127"/>
            </a:endParaRPr>
          </a:p>
        </p:txBody>
      </p:sp>
      <p:sp>
        <p:nvSpPr>
          <p:cNvPr id="2" name="TextBox 1">
            <a:extLst>
              <a:ext uri="{FF2B5EF4-FFF2-40B4-BE49-F238E27FC236}">
                <a16:creationId xmlns:a16="http://schemas.microsoft.com/office/drawing/2014/main" id="{14D8FF04-96C5-902D-18B2-D30542D61CC7}"/>
              </a:ext>
            </a:extLst>
          </p:cNvPr>
          <p:cNvSpPr txBox="1"/>
          <p:nvPr/>
        </p:nvSpPr>
        <p:spPr>
          <a:xfrm>
            <a:off x="4159820" y="320382"/>
            <a:ext cx="4518187" cy="338554"/>
          </a:xfrm>
          <a:prstGeom prst="rect">
            <a:avLst/>
          </a:prstGeom>
          <a:noFill/>
        </p:spPr>
        <p:txBody>
          <a:bodyPr wrap="square" rtlCol="0">
            <a:spAutoFit/>
          </a:bodyPr>
          <a:lstStyle/>
          <a:p>
            <a:r>
              <a:rPr lang="en-US" altLang="ko-KR" sz="1600" dirty="0">
                <a:latin typeface="맑은 고딕" panose="020B0503020000020004" pitchFamily="50" charset="-127"/>
                <a:ea typeface="맑은 고딕" panose="020B0503020000020004" pitchFamily="50" charset="-127"/>
              </a:rPr>
              <a:t>Quality Collagen</a:t>
            </a:r>
            <a:endParaRPr lang="ko-KR" altLang="en-US" sz="1600" dirty="0">
              <a:latin typeface="맑은 고딕" panose="020B0503020000020004" pitchFamily="50" charset="-127"/>
              <a:ea typeface="맑은 고딕" panose="020B0503020000020004" pitchFamily="50" charset="-127"/>
            </a:endParaRPr>
          </a:p>
        </p:txBody>
      </p:sp>
      <p:sp>
        <p:nvSpPr>
          <p:cNvPr id="3" name="TextBox 2">
            <a:extLst>
              <a:ext uri="{FF2B5EF4-FFF2-40B4-BE49-F238E27FC236}">
                <a16:creationId xmlns:a16="http://schemas.microsoft.com/office/drawing/2014/main" id="{D43CDB6F-833D-893D-77A6-57E56426F1E1}"/>
              </a:ext>
            </a:extLst>
          </p:cNvPr>
          <p:cNvSpPr txBox="1"/>
          <p:nvPr/>
        </p:nvSpPr>
        <p:spPr>
          <a:xfrm>
            <a:off x="1808879" y="320382"/>
            <a:ext cx="2388180" cy="338554"/>
          </a:xfrm>
          <a:prstGeom prst="rect">
            <a:avLst/>
          </a:prstGeom>
          <a:noFill/>
        </p:spPr>
        <p:txBody>
          <a:bodyPr wrap="square" rtlCol="0">
            <a:spAutoFit/>
          </a:bodyPr>
          <a:lstStyle/>
          <a:p>
            <a:r>
              <a:rPr lang="en-US" altLang="ko-KR" sz="1600" b="1" dirty="0">
                <a:latin typeface="맑은 고딕" panose="020B0503020000020004" pitchFamily="50" charset="-127"/>
                <a:ea typeface="맑은 고딕" panose="020B0503020000020004" pitchFamily="50" charset="-127"/>
              </a:rPr>
              <a:t>3. What to look for</a:t>
            </a:r>
            <a:endParaRPr lang="ko-KR" altLang="en-US" sz="1600" b="1" dirty="0">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259636320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19" name="모서리가 둥근 직사각형 18"/>
          <p:cNvSpPr/>
          <p:nvPr/>
        </p:nvSpPr>
        <p:spPr>
          <a:xfrm>
            <a:off x="8127130" y="2958709"/>
            <a:ext cx="3477239" cy="2856715"/>
          </a:xfrm>
          <a:prstGeom prst="roundRect">
            <a:avLst/>
          </a:prstGeom>
          <a:solidFill>
            <a:srgbClr val="FAFA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dirty="0"/>
              <a:t>            </a:t>
            </a:r>
            <a:endParaRPr lang="ko-KR" altLang="en-US" dirty="0"/>
          </a:p>
        </p:txBody>
      </p:sp>
      <p:sp>
        <p:nvSpPr>
          <p:cNvPr id="18" name="모서리가 둥근 직사각형 17"/>
          <p:cNvSpPr/>
          <p:nvPr/>
        </p:nvSpPr>
        <p:spPr>
          <a:xfrm>
            <a:off x="4411589" y="2958709"/>
            <a:ext cx="3477239" cy="2856715"/>
          </a:xfrm>
          <a:prstGeom prst="roundRect">
            <a:avLst/>
          </a:prstGeom>
          <a:solidFill>
            <a:srgbClr val="FAFA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dirty="0"/>
              <a:t>            </a:t>
            </a:r>
            <a:endParaRPr lang="ko-KR" altLang="en-US" dirty="0"/>
          </a:p>
        </p:txBody>
      </p:sp>
      <p:sp>
        <p:nvSpPr>
          <p:cNvPr id="14" name="모서리가 둥근 직사각형 13"/>
          <p:cNvSpPr/>
          <p:nvPr/>
        </p:nvSpPr>
        <p:spPr>
          <a:xfrm>
            <a:off x="499226" y="2958709"/>
            <a:ext cx="3477239" cy="2856715"/>
          </a:xfrm>
          <a:prstGeom prst="roundRect">
            <a:avLst/>
          </a:prstGeom>
          <a:solidFill>
            <a:srgbClr val="FAFA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dirty="0"/>
              <a:t>            </a:t>
            </a:r>
            <a:endParaRPr lang="ko-KR" altLang="en-US" dirty="0"/>
          </a:p>
        </p:txBody>
      </p:sp>
      <p:pic>
        <p:nvPicPr>
          <p:cNvPr id="1026" name="Picture 2" descr="https://cdn3.gcooperp.com/public/product/202305191610361630858514.jpg"/>
          <p:cNvPicPr>
            <a:picLocks noChangeAspect="1" noChangeArrowheads="1"/>
          </p:cNvPicPr>
          <p:nvPr/>
        </p:nvPicPr>
        <p:blipFill rotWithShape="1">
          <a:blip r:embed="rId2">
            <a:extLst>
              <a:ext uri="{28A0092B-C50C-407E-A947-70E740481C1C}">
                <a14:useLocalDpi xmlns:a14="http://schemas.microsoft.com/office/drawing/2010/main" val="0"/>
              </a:ext>
            </a:extLst>
          </a:blip>
          <a:srcRect l="11220" t="25915" r="9207" b="19794"/>
          <a:stretch/>
        </p:blipFill>
        <p:spPr bwMode="auto">
          <a:xfrm>
            <a:off x="4812613" y="3521772"/>
            <a:ext cx="2712122" cy="185041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cdn3.gcooperp.com/public/product/202305191609512016775538.jpg"/>
          <p:cNvPicPr>
            <a:picLocks noChangeAspect="1" noChangeArrowheads="1"/>
          </p:cNvPicPr>
          <p:nvPr/>
        </p:nvPicPr>
        <p:blipFill rotWithShape="1">
          <a:blip r:embed="rId3">
            <a:extLst>
              <a:ext uri="{28A0092B-C50C-407E-A947-70E740481C1C}">
                <a14:useLocalDpi xmlns:a14="http://schemas.microsoft.com/office/drawing/2010/main" val="0"/>
              </a:ext>
            </a:extLst>
          </a:blip>
          <a:srcRect l="11177" t="26404" r="11247" b="21717"/>
          <a:stretch/>
        </p:blipFill>
        <p:spPr bwMode="auto">
          <a:xfrm>
            <a:off x="1032896" y="3581476"/>
            <a:ext cx="2571224" cy="1719506"/>
          </a:xfrm>
          <a:prstGeom prst="rect">
            <a:avLst/>
          </a:prstGeom>
          <a:noFill/>
          <a:extLst>
            <a:ext uri="{909E8E84-426E-40DD-AFC4-6F175D3DCCD1}">
              <a14:hiddenFill xmlns:a14="http://schemas.microsoft.com/office/drawing/2010/main">
                <a:solidFill>
                  <a:srgbClr val="FFFFFF"/>
                </a:solidFill>
              </a14:hiddenFill>
            </a:ext>
          </a:extLst>
        </p:spPr>
      </p:pic>
      <p:pic>
        <p:nvPicPr>
          <p:cNvPr id="8" name="그림 7"/>
          <p:cNvPicPr>
            <a:picLocks noChangeAspect="1"/>
          </p:cNvPicPr>
          <p:nvPr/>
        </p:nvPicPr>
        <p:blipFill rotWithShape="1">
          <a:blip r:embed="rId4" cstate="print">
            <a:extLst>
              <a:ext uri="{28A0092B-C50C-407E-A947-70E740481C1C}">
                <a14:useLocalDpi xmlns:a14="http://schemas.microsoft.com/office/drawing/2010/main" val="0"/>
              </a:ext>
            </a:extLst>
          </a:blip>
          <a:srcRect l="19360" t="24472" r="15369" b="24641"/>
          <a:stretch/>
        </p:blipFill>
        <p:spPr>
          <a:xfrm>
            <a:off x="4472915" y="230687"/>
            <a:ext cx="3246169" cy="1558652"/>
          </a:xfrm>
          <a:prstGeom prst="rect">
            <a:avLst/>
          </a:prstGeom>
        </p:spPr>
      </p:pic>
      <p:sp>
        <p:nvSpPr>
          <p:cNvPr id="9" name="TextBox 8"/>
          <p:cNvSpPr txBox="1"/>
          <p:nvPr/>
        </p:nvSpPr>
        <p:spPr>
          <a:xfrm>
            <a:off x="4923699" y="1738751"/>
            <a:ext cx="2344599" cy="369332"/>
          </a:xfrm>
          <a:prstGeom prst="rect">
            <a:avLst/>
          </a:prstGeom>
          <a:noFill/>
        </p:spPr>
        <p:txBody>
          <a:bodyPr wrap="square" rtlCol="0">
            <a:spAutoFit/>
          </a:bodyPr>
          <a:lstStyle/>
          <a:p>
            <a:r>
              <a:rPr lang="en-US" altLang="ko-KR" spc="-150" dirty="0">
                <a:latin typeface="맑은 고딕" panose="020B0503020000020004" pitchFamily="50" charset="-127"/>
                <a:ea typeface="맑은 고딕" panose="020B0503020000020004" pitchFamily="50" charset="-127"/>
              </a:rPr>
              <a:t>- Find Your True Beauty-</a:t>
            </a:r>
            <a:endParaRPr lang="ko-KR" altLang="en-US" spc="-150" dirty="0">
              <a:latin typeface="맑은 고딕" panose="020B0503020000020004" pitchFamily="50" charset="-127"/>
              <a:ea typeface="맑은 고딕" panose="020B0503020000020004" pitchFamily="50" charset="-127"/>
            </a:endParaRPr>
          </a:p>
        </p:txBody>
      </p:sp>
      <p:sp>
        <p:nvSpPr>
          <p:cNvPr id="10" name="TextBox 9"/>
          <p:cNvSpPr txBox="1"/>
          <p:nvPr/>
        </p:nvSpPr>
        <p:spPr>
          <a:xfrm>
            <a:off x="5765607" y="3065132"/>
            <a:ext cx="660782" cy="338554"/>
          </a:xfrm>
          <a:prstGeom prst="rect">
            <a:avLst/>
          </a:prstGeom>
          <a:noFill/>
        </p:spPr>
        <p:txBody>
          <a:bodyPr wrap="square" rtlCol="0">
            <a:spAutoFit/>
          </a:bodyPr>
          <a:lstStyle/>
          <a:p>
            <a:pPr algn="ctr"/>
            <a:r>
              <a:rPr lang="en-US" altLang="ko-KR" sz="1600" spc="-150" dirty="0">
                <a:solidFill>
                  <a:srgbClr val="C00000"/>
                </a:solidFill>
                <a:latin typeface="맑은 고딕" panose="020B0503020000020004" pitchFamily="50" charset="-127"/>
                <a:ea typeface="맑은 고딕" panose="020B0503020000020004" pitchFamily="50" charset="-127"/>
              </a:rPr>
              <a:t>Filling</a:t>
            </a:r>
            <a:r>
              <a:rPr lang="ko-KR" altLang="en-US" sz="1600" spc="-150" dirty="0">
                <a:solidFill>
                  <a:srgbClr val="C00000"/>
                </a:solidFill>
                <a:latin typeface="맑은 고딕" panose="020B0503020000020004" pitchFamily="50" charset="-127"/>
                <a:ea typeface="맑은 고딕" panose="020B0503020000020004" pitchFamily="50" charset="-127"/>
              </a:rPr>
              <a:t> </a:t>
            </a:r>
          </a:p>
        </p:txBody>
      </p:sp>
      <p:sp>
        <p:nvSpPr>
          <p:cNvPr id="11" name="TextBox 10"/>
          <p:cNvSpPr txBox="1"/>
          <p:nvPr/>
        </p:nvSpPr>
        <p:spPr>
          <a:xfrm>
            <a:off x="1764141" y="3065132"/>
            <a:ext cx="954937" cy="338554"/>
          </a:xfrm>
          <a:prstGeom prst="rect">
            <a:avLst/>
          </a:prstGeom>
          <a:noFill/>
        </p:spPr>
        <p:txBody>
          <a:bodyPr wrap="square" rtlCol="0">
            <a:spAutoFit/>
          </a:bodyPr>
          <a:lstStyle/>
          <a:p>
            <a:pPr algn="ctr"/>
            <a:r>
              <a:rPr lang="en-US" altLang="ko-KR" sz="1600" spc="-150" dirty="0">
                <a:solidFill>
                  <a:srgbClr val="009C79"/>
                </a:solidFill>
                <a:latin typeface="맑은 고딕" panose="020B0503020000020004" pitchFamily="50" charset="-127"/>
                <a:ea typeface="맑은 고딕" panose="020B0503020000020004" pitchFamily="50" charset="-127"/>
              </a:rPr>
              <a:t>Emptying</a:t>
            </a:r>
            <a:r>
              <a:rPr lang="ko-KR" altLang="en-US" sz="1600" spc="-150" dirty="0">
                <a:solidFill>
                  <a:srgbClr val="009C79"/>
                </a:solidFill>
                <a:latin typeface="맑은 고딕" panose="020B0503020000020004" pitchFamily="50" charset="-127"/>
                <a:ea typeface="맑은 고딕" panose="020B0503020000020004" pitchFamily="50" charset="-127"/>
              </a:rPr>
              <a:t> </a:t>
            </a:r>
          </a:p>
        </p:txBody>
      </p:sp>
      <p:sp>
        <p:nvSpPr>
          <p:cNvPr id="12" name="TextBox 11"/>
          <p:cNvSpPr txBox="1"/>
          <p:nvPr/>
        </p:nvSpPr>
        <p:spPr>
          <a:xfrm>
            <a:off x="9145626" y="3090839"/>
            <a:ext cx="1527604" cy="338554"/>
          </a:xfrm>
          <a:prstGeom prst="rect">
            <a:avLst/>
          </a:prstGeom>
          <a:noFill/>
        </p:spPr>
        <p:txBody>
          <a:bodyPr wrap="square" rtlCol="0">
            <a:spAutoFit/>
          </a:bodyPr>
          <a:lstStyle/>
          <a:p>
            <a:r>
              <a:rPr lang="en-US" altLang="ko-KR" sz="1600" spc="-150" dirty="0">
                <a:solidFill>
                  <a:schemeClr val="bg1">
                    <a:lumMod val="50000"/>
                  </a:schemeClr>
                </a:solidFill>
                <a:latin typeface="맑은 고딕" panose="020B0503020000020004" pitchFamily="50" charset="-127"/>
                <a:ea typeface="맑은 고딕" panose="020B0503020000020004" pitchFamily="50" charset="-127"/>
              </a:rPr>
              <a:t>Inner Beauty (Skin)</a:t>
            </a:r>
            <a:endParaRPr lang="ko-KR" altLang="en-US" sz="1600" spc="-150" dirty="0">
              <a:solidFill>
                <a:schemeClr val="bg1">
                  <a:lumMod val="50000"/>
                </a:schemeClr>
              </a:solidFill>
              <a:latin typeface="맑은 고딕" panose="020B0503020000020004" pitchFamily="50" charset="-127"/>
              <a:ea typeface="맑은 고딕" panose="020B0503020000020004" pitchFamily="50" charset="-127"/>
            </a:endParaRPr>
          </a:p>
        </p:txBody>
      </p:sp>
      <p:sp>
        <p:nvSpPr>
          <p:cNvPr id="13" name="TextBox 12"/>
          <p:cNvSpPr txBox="1"/>
          <p:nvPr/>
        </p:nvSpPr>
        <p:spPr>
          <a:xfrm>
            <a:off x="1597490" y="5374426"/>
            <a:ext cx="1280710" cy="307777"/>
          </a:xfrm>
          <a:prstGeom prst="rect">
            <a:avLst/>
          </a:prstGeom>
          <a:noFill/>
        </p:spPr>
        <p:txBody>
          <a:bodyPr wrap="square" rtlCol="0">
            <a:spAutoFit/>
          </a:bodyPr>
          <a:lstStyle/>
          <a:p>
            <a:r>
              <a:rPr lang="en-US" altLang="ko-KR" sz="1400" spc="-150" dirty="0">
                <a:latin typeface="맑은 고딕" panose="020B0503020000020004" pitchFamily="50" charset="-127"/>
                <a:ea typeface="맑은 고딕" panose="020B0503020000020004" pitchFamily="50" charset="-127"/>
              </a:rPr>
              <a:t>Cleansing Detox</a:t>
            </a:r>
            <a:endParaRPr lang="ko-KR" altLang="en-US" sz="1400" spc="-150" dirty="0">
              <a:latin typeface="맑은 고딕" panose="020B0503020000020004" pitchFamily="50" charset="-127"/>
              <a:ea typeface="맑은 고딕" panose="020B0503020000020004" pitchFamily="50" charset="-127"/>
            </a:endParaRPr>
          </a:p>
        </p:txBody>
      </p:sp>
      <p:sp>
        <p:nvSpPr>
          <p:cNvPr id="15" name="TextBox 14"/>
          <p:cNvSpPr txBox="1"/>
          <p:nvPr/>
        </p:nvSpPr>
        <p:spPr>
          <a:xfrm>
            <a:off x="5489990" y="5372183"/>
            <a:ext cx="1212016" cy="307777"/>
          </a:xfrm>
          <a:prstGeom prst="rect">
            <a:avLst/>
          </a:prstGeom>
          <a:noFill/>
        </p:spPr>
        <p:txBody>
          <a:bodyPr wrap="square" rtlCol="0">
            <a:spAutoFit/>
          </a:bodyPr>
          <a:lstStyle/>
          <a:p>
            <a:r>
              <a:rPr lang="en-US" altLang="ko-KR" sz="1400" spc="-150" dirty="0">
                <a:latin typeface="맑은 고딕" panose="020B0503020000020004" pitchFamily="50" charset="-127"/>
                <a:ea typeface="맑은 고딕" panose="020B0503020000020004" pitchFamily="50" charset="-127"/>
              </a:rPr>
              <a:t>Healthy Balance</a:t>
            </a:r>
            <a:endParaRPr lang="ko-KR" altLang="en-US" sz="1400" spc="-150" dirty="0">
              <a:latin typeface="맑은 고딕" panose="020B0503020000020004" pitchFamily="50" charset="-127"/>
              <a:ea typeface="맑은 고딕" panose="020B0503020000020004" pitchFamily="50" charset="-127"/>
            </a:endParaRPr>
          </a:p>
        </p:txBody>
      </p:sp>
      <p:sp>
        <p:nvSpPr>
          <p:cNvPr id="16" name="TextBox 15"/>
          <p:cNvSpPr txBox="1"/>
          <p:nvPr/>
        </p:nvSpPr>
        <p:spPr>
          <a:xfrm>
            <a:off x="9187698" y="5372183"/>
            <a:ext cx="1444064" cy="307777"/>
          </a:xfrm>
          <a:prstGeom prst="rect">
            <a:avLst/>
          </a:prstGeom>
          <a:noFill/>
        </p:spPr>
        <p:txBody>
          <a:bodyPr wrap="square" rtlCol="0">
            <a:spAutoFit/>
          </a:bodyPr>
          <a:lstStyle/>
          <a:p>
            <a:r>
              <a:rPr lang="en-US" altLang="ko-KR" sz="1400" spc="-150" dirty="0">
                <a:latin typeface="맑은 고딕" panose="020B0503020000020004" pitchFamily="50" charset="-127"/>
                <a:ea typeface="맑은 고딕" panose="020B0503020000020004" pitchFamily="50" charset="-127"/>
              </a:rPr>
              <a:t>Confidence Within</a:t>
            </a:r>
            <a:endParaRPr lang="ko-KR" altLang="en-US" sz="1400" spc="-150" dirty="0">
              <a:latin typeface="맑은 고딕" panose="020B0503020000020004" pitchFamily="50" charset="-127"/>
              <a:ea typeface="맑은 고딕" panose="020B0503020000020004" pitchFamily="50" charset="-127"/>
            </a:endParaRPr>
          </a:p>
        </p:txBody>
      </p:sp>
      <p:pic>
        <p:nvPicPr>
          <p:cNvPr id="17" name="Picture 6" descr="New PNG HD | PNG Mart"/>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3840" t="34718" r="5753" b="35457"/>
          <a:stretch/>
        </p:blipFill>
        <p:spPr bwMode="auto">
          <a:xfrm>
            <a:off x="8597181" y="3087692"/>
            <a:ext cx="584007" cy="216201"/>
          </a:xfrm>
          <a:prstGeom prst="rect">
            <a:avLst/>
          </a:prstGeom>
          <a:noFill/>
          <a:extLst>
            <a:ext uri="{909E8E84-426E-40DD-AFC4-6F175D3DCCD1}">
              <a14:hiddenFill xmlns:a14="http://schemas.microsoft.com/office/drawing/2010/main">
                <a:solidFill>
                  <a:srgbClr val="FFFFFF"/>
                </a:solidFill>
              </a14:hiddenFill>
            </a:ext>
          </a:extLst>
        </p:spPr>
      </p:pic>
      <p:pic>
        <p:nvPicPr>
          <p:cNvPr id="2" name="그림 1"/>
          <p:cNvPicPr>
            <a:picLocks noChangeAspect="1"/>
          </p:cNvPicPr>
          <p:nvPr/>
        </p:nvPicPr>
        <p:blipFill rotWithShape="1">
          <a:blip r:embed="rId6">
            <a:extLst>
              <a:ext uri="{28A0092B-C50C-407E-A947-70E740481C1C}">
                <a14:useLocalDpi xmlns:a14="http://schemas.microsoft.com/office/drawing/2010/main" val="0"/>
              </a:ext>
            </a:extLst>
          </a:blip>
          <a:srcRect l="12182" t="22606" r="11018" b="23091"/>
          <a:stretch/>
        </p:blipFill>
        <p:spPr>
          <a:xfrm>
            <a:off x="8643460" y="3532728"/>
            <a:ext cx="2532540" cy="1791735"/>
          </a:xfrm>
          <a:prstGeom prst="rect">
            <a:avLst/>
          </a:prstGeom>
        </p:spPr>
      </p:pic>
    </p:spTree>
    <p:extLst>
      <p:ext uri="{BB962C8B-B14F-4D97-AF65-F5344CB8AC3E}">
        <p14:creationId xmlns:p14="http://schemas.microsoft.com/office/powerpoint/2010/main" val="240057467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COO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19943" y="3232683"/>
            <a:ext cx="2552113" cy="392633"/>
          </a:xfrm>
          <a:prstGeom prst="rect">
            <a:avLst/>
          </a:prstGeom>
          <a:noFill/>
          <a:extLst>
            <a:ext uri="{909E8E84-426E-40DD-AFC4-6F175D3DCCD1}">
              <a14:hiddenFill xmlns:a14="http://schemas.microsoft.com/office/drawing/2010/main">
                <a:solidFill>
                  <a:srgbClr val="FFFFFF"/>
                </a:solidFill>
              </a14:hiddenFill>
            </a:ext>
          </a:extLst>
        </p:spPr>
      </p:pic>
      <p:sp>
        <p:nvSpPr>
          <p:cNvPr id="4" name="직사각형 3"/>
          <p:cNvSpPr/>
          <p:nvPr/>
        </p:nvSpPr>
        <p:spPr>
          <a:xfrm>
            <a:off x="49926" y="6530767"/>
            <a:ext cx="9006840" cy="261610"/>
          </a:xfrm>
          <a:prstGeom prst="rect">
            <a:avLst/>
          </a:prstGeom>
        </p:spPr>
        <p:txBody>
          <a:bodyPr wrap="square">
            <a:spAutoFit/>
          </a:bodyPr>
          <a:lstStyle/>
          <a:p>
            <a:r>
              <a:rPr lang="en-US" altLang="ko-KR" sz="1050" dirty="0">
                <a:latin typeface="Yoon 윤고딕 750" panose="020B0503000000000000" pitchFamily="34" charset="-127"/>
                <a:ea typeface="Yoon 윤고딕 750" panose="020B0503000000000000" pitchFamily="34" charset="-127"/>
              </a:rPr>
              <a:t>This document is for internal educational purposes for members and is not intended for advertising/promotional purposes</a:t>
            </a:r>
            <a:endParaRPr lang="ko-KR" altLang="en-US" sz="600" dirty="0">
              <a:latin typeface="Yoon 윤고딕 750" panose="020B0503000000000000" pitchFamily="34" charset="-127"/>
              <a:ea typeface="Yoon 윤고딕 750" panose="020B0503000000000000" pitchFamily="34" charset="-127"/>
            </a:endParaRPr>
          </a:p>
        </p:txBody>
      </p:sp>
      <p:sp>
        <p:nvSpPr>
          <p:cNvPr id="8" name="직사각형 7">
            <a:extLst>
              <a:ext uri="{FF2B5EF4-FFF2-40B4-BE49-F238E27FC236}">
                <a16:creationId xmlns:a16="http://schemas.microsoft.com/office/drawing/2014/main" id="{65939DC9-F5D3-354F-BA31-7660C7571B6D}"/>
              </a:ext>
            </a:extLst>
          </p:cNvPr>
          <p:cNvSpPr/>
          <p:nvPr/>
        </p:nvSpPr>
        <p:spPr>
          <a:xfrm>
            <a:off x="9846734" y="6538461"/>
            <a:ext cx="2295340" cy="253916"/>
          </a:xfrm>
          <a:prstGeom prst="rect">
            <a:avLst/>
          </a:prstGeom>
          <a:noFill/>
          <a:ln w="9525">
            <a:noFill/>
            <a:miter lim="800000"/>
            <a:headEnd/>
            <a:tailEnd/>
          </a:ln>
        </p:spPr>
        <p:txBody>
          <a:bodyPr wrap="square">
            <a:spAutoFit/>
          </a:bodyPr>
          <a:lstStyle/>
          <a:p>
            <a:pPr algn="r" defTabSz="995690">
              <a:lnSpc>
                <a:spcPct val="150000"/>
              </a:lnSpc>
              <a:defRPr/>
            </a:pPr>
            <a:r>
              <a:rPr kumimoji="1" lang="en-US" altLang="ko-KR" sz="700" kern="0" dirty="0">
                <a:solidFill>
                  <a:schemeClr val="bg1">
                    <a:lumMod val="65000"/>
                  </a:schemeClr>
                </a:solidFill>
                <a:latin typeface="Microsoft YaHei" panose="020B0503020204020204" pitchFamily="34" charset="-122"/>
                <a:ea typeface="Microsoft YaHei" panose="020B0503020204020204" pitchFamily="34" charset="-122"/>
              </a:rPr>
              <a:t>COPYRIGHT © 2023  GCOOP All Rights Reserved.</a:t>
            </a:r>
          </a:p>
        </p:txBody>
      </p:sp>
    </p:spTree>
    <p:extLst>
      <p:ext uri="{BB962C8B-B14F-4D97-AF65-F5344CB8AC3E}">
        <p14:creationId xmlns:p14="http://schemas.microsoft.com/office/powerpoint/2010/main" val="3372019237"/>
      </p:ext>
    </p:extLst>
  </p:cSld>
  <p:clrMapOvr>
    <a:masterClrMapping/>
  </p:clrMapOvr>
</p:sld>
</file>

<file path=ppt/theme/theme1.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맑은 고딕"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디자인 사용자 지정">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맑은 고딕"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맑은 고딕"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맑은 고딕"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15363</TotalTime>
  <Words>2414</Words>
  <Application>Microsoft Office PowerPoint</Application>
  <PresentationFormat>Widescreen</PresentationFormat>
  <Paragraphs>339</Paragraphs>
  <Slides>32</Slides>
  <Notes>5</Notes>
  <HiddenSlides>0</HiddenSlides>
  <MMClips>0</MMClips>
  <ScaleCrop>false</ScaleCrop>
  <HeadingPairs>
    <vt:vector size="6" baseType="variant">
      <vt:variant>
        <vt:lpstr>Fonts Used</vt:lpstr>
      </vt:variant>
      <vt:variant>
        <vt:i4>11</vt:i4>
      </vt:variant>
      <vt:variant>
        <vt:lpstr>Theme</vt:lpstr>
      </vt:variant>
      <vt:variant>
        <vt:i4>2</vt:i4>
      </vt:variant>
      <vt:variant>
        <vt:lpstr>Slide Titles</vt:lpstr>
      </vt:variant>
      <vt:variant>
        <vt:i4>32</vt:i4>
      </vt:variant>
    </vt:vector>
  </HeadingPairs>
  <TitlesOfParts>
    <vt:vector size="45" baseType="lpstr">
      <vt:lpstr>맑은 고딕</vt:lpstr>
      <vt:lpstr>나눔스퀘어</vt:lpstr>
      <vt:lpstr>Yoon 윤고딕 770</vt:lpstr>
      <vt:lpstr>나눔스퀘어 ExtraBold</vt:lpstr>
      <vt:lpstr>Bebas Neue</vt:lpstr>
      <vt:lpstr>Angsana New</vt:lpstr>
      <vt:lpstr>Monerd</vt:lpstr>
      <vt:lpstr>Wilderness Typeface</vt:lpstr>
      <vt:lpstr>Microsoft YaHei</vt:lpstr>
      <vt:lpstr>Arial</vt:lpstr>
      <vt:lpstr>Yoon 윤고딕 750</vt:lpstr>
      <vt:lpstr>Office 테마</vt:lpstr>
      <vt:lpstr>디자인 사용자 지정</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프레젠테이션</dc:title>
  <dc:creator>GCOOP</dc:creator>
  <cp:lastModifiedBy>management gcoop</cp:lastModifiedBy>
  <cp:revision>741</cp:revision>
  <dcterms:created xsi:type="dcterms:W3CDTF">2023-03-30T05:04:28Z</dcterms:created>
  <dcterms:modified xsi:type="dcterms:W3CDTF">2024-04-08T17:33:19Z</dcterms:modified>
</cp:coreProperties>
</file>