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handoutMasterIdLst>
    <p:handoutMasterId r:id="rId19"/>
  </p:handoutMasterIdLst>
  <p:sldIdLst>
    <p:sldId id="571" r:id="rId2"/>
    <p:sldId id="738" r:id="rId3"/>
    <p:sldId id="703" r:id="rId4"/>
    <p:sldId id="704" r:id="rId5"/>
    <p:sldId id="706" r:id="rId6"/>
    <p:sldId id="726" r:id="rId7"/>
    <p:sldId id="730" r:id="rId8"/>
    <p:sldId id="729" r:id="rId9"/>
    <p:sldId id="731" r:id="rId10"/>
    <p:sldId id="732" r:id="rId11"/>
    <p:sldId id="734" r:id="rId12"/>
    <p:sldId id="735" r:id="rId13"/>
    <p:sldId id="705" r:id="rId14"/>
    <p:sldId id="736" r:id="rId15"/>
    <p:sldId id="727" r:id="rId16"/>
    <p:sldId id="737" r:id="rId17"/>
  </p:sldIdLst>
  <p:sldSz cx="9906000" cy="6858000" type="A4"/>
  <p:notesSz cx="6807200" cy="9939338"/>
  <p:embeddedFontLst>
    <p:embeddedFont>
      <p:font typeface="HY헤드라인M" panose="020B0600000101010101" charset="-127"/>
      <p:regular r:id="rId20"/>
    </p:embeddedFont>
    <p:embeddedFont>
      <p:font typeface="휴먼모음T" panose="020B0600000101010101" charset="-127"/>
      <p:regular r:id="rId21"/>
    </p:embeddedFont>
    <p:embeddedFont>
      <p:font typeface="Avenir Next LT Pro" panose="020B0504020202020204" pitchFamily="34" charset="0"/>
      <p:regular r:id="rId22"/>
    </p:embeddedFont>
    <p:embeddedFont>
      <p:font typeface="Avenir Next LT Pro Demi" panose="020B0704020202020204" pitchFamily="34" charset="0"/>
      <p:bold r:id="rId23"/>
    </p:embeddedFont>
    <p:embeddedFont>
      <p:font typeface="Georgia" panose="02040502050405020303" pitchFamily="18" charset="0"/>
      <p:regular r:id="rId24"/>
      <p:bold r:id="rId25"/>
      <p:italic r:id="rId26"/>
      <p:boldItalic r:id="rId27"/>
    </p:embeddedFont>
    <p:embeddedFont>
      <p:font typeface="굴림" panose="020B0600000101010101" pitchFamily="50" charset="-127"/>
      <p:regular r:id="rId28"/>
    </p:embeddedFont>
    <p:embeddedFont>
      <p:font typeface="맑은 고딕" panose="020B0503020000020004" pitchFamily="50" charset="-127"/>
      <p:regular r:id="rId29"/>
      <p:bold r:id="rId30"/>
    </p:embeddedFont>
    <p:embeddedFont>
      <p:font typeface="맑은 고딕" panose="020B0503020000020004" pitchFamily="50" charset="-127"/>
      <p:regular r:id="rId29"/>
      <p:bold r:id="rId30"/>
    </p:embeddedFont>
  </p:embeddedFontLst>
  <p:defaultTextStyle>
    <a:defPPr>
      <a:defRPr lang="ko-KR"/>
    </a:defPPr>
    <a:lvl1pPr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5pPr>
    <a:lvl6pPr marL="2286000" algn="l" defTabSz="914400" rtl="0" eaLnBrk="1" latinLnBrk="1" hangingPunct="1">
      <a:defRPr kumimoji="1" sz="1400" kern="1200">
        <a:solidFill>
          <a:schemeClr val="tx1"/>
        </a:solidFill>
        <a:latin typeface="굴림" pitchFamily="50" charset="-127"/>
        <a:ea typeface="굴림" pitchFamily="50" charset="-127"/>
        <a:cs typeface="+mn-cs"/>
      </a:defRPr>
    </a:lvl6pPr>
    <a:lvl7pPr marL="2743200" algn="l" defTabSz="914400" rtl="0" eaLnBrk="1" latinLnBrk="1" hangingPunct="1">
      <a:defRPr kumimoji="1" sz="1400" kern="1200">
        <a:solidFill>
          <a:schemeClr val="tx1"/>
        </a:solidFill>
        <a:latin typeface="굴림" pitchFamily="50" charset="-127"/>
        <a:ea typeface="굴림" pitchFamily="50" charset="-127"/>
        <a:cs typeface="+mn-cs"/>
      </a:defRPr>
    </a:lvl7pPr>
    <a:lvl8pPr marL="3200400" algn="l" defTabSz="914400" rtl="0" eaLnBrk="1" latinLnBrk="1" hangingPunct="1">
      <a:defRPr kumimoji="1" sz="1400" kern="1200">
        <a:solidFill>
          <a:schemeClr val="tx1"/>
        </a:solidFill>
        <a:latin typeface="굴림" pitchFamily="50" charset="-127"/>
        <a:ea typeface="굴림" pitchFamily="50" charset="-127"/>
        <a:cs typeface="+mn-cs"/>
      </a:defRPr>
    </a:lvl8pPr>
    <a:lvl9pPr marL="3657600" algn="l" defTabSz="914400" rtl="0" eaLnBrk="1" latinLnBrk="1" hangingPunct="1">
      <a:defRPr kumimoji="1" sz="1400" kern="1200">
        <a:solidFill>
          <a:schemeClr val="tx1"/>
        </a:solidFill>
        <a:latin typeface="굴림" pitchFamily="50" charset="-127"/>
        <a:ea typeface="굴림" pitchFamily="50" charset="-127"/>
        <a:cs typeface="+mn-cs"/>
      </a:defRPr>
    </a:lvl9pPr>
  </p:defaultTextStyle>
  <p:extLst>
    <p:ext uri="{EFAFB233-063F-42B5-8137-9DF3F51BA10A}">
      <p15:sldGuideLst xmlns:p15="http://schemas.microsoft.com/office/powerpoint/2012/main">
        <p15:guide id="1" orient="horz" pos="2432">
          <p15:clr>
            <a:srgbClr val="A4A3A4"/>
          </p15:clr>
        </p15:guide>
        <p15:guide id="2" pos="3120">
          <p15:clr>
            <a:srgbClr val="A4A3A4"/>
          </p15:clr>
        </p15:guide>
      </p15:sldGuideLst>
    </p:ext>
    <p:ext uri="{2D200454-40CA-4A62-9FC3-DE9A4176ACB9}">
      <p15:notesGuideLst xmlns:p15="http://schemas.microsoft.com/office/powerpoint/2012/main">
        <p15:guide id="1" orient="horz" pos="3129">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F7F7F7"/>
    <a:srgbClr val="F45D05"/>
    <a:srgbClr val="FA7226"/>
    <a:srgbClr val="FA6512"/>
    <a:srgbClr val="DD4D07"/>
    <a:srgbClr val="006C89"/>
    <a:srgbClr val="ADADAD"/>
    <a:srgbClr val="4489B4"/>
    <a:srgbClr val="A7A7DD"/>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보통 스타일 2 - 강조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A111915-BE36-4E01-A7E5-04B1672EAD32}" styleName="밝은 스타일 2 - 강조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E9639D4-E3E2-4D34-9284-5A2195B3D0D7}" styleName="밝은 스타일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밝은 스타일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B344D84-9AFB-497E-A393-DC336BA19D2E}" styleName="보통 스타일 3 - 강조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8D230F3-CF80-4859-8CE7-A43EE81993B5}" styleName="밝은 스타일 1 - 강조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DBED569-4797-4DF1-A0F4-6AAB3CD982D8}" styleName="밝은 스타일 3 - 강조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083E6E3-FA7D-4D7B-A595-EF9225AFEA82}" styleName="밝은 스타일 1 - 강조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밝은 스타일 1 - 강조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16DA210-FB5B-4158-B5E0-FEB733F419BA}" styleName="밝은 스타일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660B408-B3CF-4A94-85FC-2B1E0A45F4A2}" styleName="어두운 스타일 2 - 강조 1/강조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88" autoAdjust="0"/>
    <p:restoredTop sz="96582" autoAdjust="0"/>
  </p:normalViewPr>
  <p:slideViewPr>
    <p:cSldViewPr>
      <p:cViewPr varScale="1">
        <p:scale>
          <a:sx n="111" d="100"/>
          <a:sy n="111" d="100"/>
        </p:scale>
        <p:origin x="1782" y="96"/>
      </p:cViewPr>
      <p:guideLst>
        <p:guide orient="horz" pos="2432"/>
        <p:guide pos="3120"/>
      </p:guideLst>
    </p:cSldViewPr>
  </p:slideViewPr>
  <p:outlineViewPr>
    <p:cViewPr>
      <p:scale>
        <a:sx n="100" d="100"/>
        <a:sy n="100"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80" d="100"/>
          <a:sy n="80" d="100"/>
        </p:scale>
        <p:origin x="4014" y="102"/>
      </p:cViewPr>
      <p:guideLst>
        <p:guide orient="horz" pos="3129"/>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50803" cy="494415"/>
          </a:xfrm>
          <a:prstGeom prst="rect">
            <a:avLst/>
          </a:prstGeom>
          <a:noFill/>
          <a:ln w="9525">
            <a:noFill/>
            <a:miter lim="800000"/>
            <a:headEnd/>
            <a:tailEnd/>
          </a:ln>
          <a:effectLst/>
        </p:spPr>
        <p:txBody>
          <a:bodyPr vert="horz" wrap="square" lIns="91535" tIns="45768" rIns="91535" bIns="45768" numCol="1" anchor="t" anchorCtr="0" compatLnSpc="1">
            <a:prstTxWarp prst="textNoShape">
              <a:avLst/>
            </a:prstTxWarp>
          </a:bodyPr>
          <a:lstStyle>
            <a:lvl1pPr>
              <a:spcBef>
                <a:spcPct val="0"/>
              </a:spcBef>
              <a:defRPr sz="1100" b="0">
                <a:latin typeface="굴림" pitchFamily="50" charset="-127"/>
                <a:ea typeface="굴림" pitchFamily="50" charset="-127"/>
              </a:defRPr>
            </a:lvl1pPr>
          </a:lstStyle>
          <a:p>
            <a:pPr>
              <a:defRPr/>
            </a:pPr>
            <a:endParaRPr lang="en-US" altLang="ko-KR"/>
          </a:p>
        </p:txBody>
      </p:sp>
      <p:sp>
        <p:nvSpPr>
          <p:cNvPr id="30723" name="Rectangle 3"/>
          <p:cNvSpPr>
            <a:spLocks noGrp="1" noChangeArrowheads="1"/>
          </p:cNvSpPr>
          <p:nvPr>
            <p:ph type="dt" sz="quarter" idx="1"/>
          </p:nvPr>
        </p:nvSpPr>
        <p:spPr bwMode="auto">
          <a:xfrm>
            <a:off x="3856399" y="0"/>
            <a:ext cx="2950802" cy="494415"/>
          </a:xfrm>
          <a:prstGeom prst="rect">
            <a:avLst/>
          </a:prstGeom>
          <a:noFill/>
          <a:ln w="9525">
            <a:noFill/>
            <a:miter lim="800000"/>
            <a:headEnd/>
            <a:tailEnd/>
          </a:ln>
          <a:effectLst/>
        </p:spPr>
        <p:txBody>
          <a:bodyPr vert="horz" wrap="square" lIns="91535" tIns="45768" rIns="91535" bIns="45768" numCol="1" anchor="t" anchorCtr="0" compatLnSpc="1">
            <a:prstTxWarp prst="textNoShape">
              <a:avLst/>
            </a:prstTxWarp>
          </a:bodyPr>
          <a:lstStyle>
            <a:lvl1pPr algn="r">
              <a:spcBef>
                <a:spcPct val="0"/>
              </a:spcBef>
              <a:defRPr sz="1100" b="0">
                <a:latin typeface="굴림" pitchFamily="50" charset="-127"/>
                <a:ea typeface="굴림" pitchFamily="50" charset="-127"/>
              </a:defRPr>
            </a:lvl1pPr>
          </a:lstStyle>
          <a:p>
            <a:pPr>
              <a:defRPr/>
            </a:pPr>
            <a:endParaRPr lang="en-US" altLang="ko-KR"/>
          </a:p>
        </p:txBody>
      </p:sp>
      <p:sp>
        <p:nvSpPr>
          <p:cNvPr id="30724" name="Rectangle 4"/>
          <p:cNvSpPr>
            <a:spLocks noGrp="1" noChangeArrowheads="1"/>
          </p:cNvSpPr>
          <p:nvPr>
            <p:ph type="ftr" sz="quarter" idx="2"/>
          </p:nvPr>
        </p:nvSpPr>
        <p:spPr bwMode="auto">
          <a:xfrm>
            <a:off x="0" y="9444926"/>
            <a:ext cx="2950803" cy="494413"/>
          </a:xfrm>
          <a:prstGeom prst="rect">
            <a:avLst/>
          </a:prstGeom>
          <a:noFill/>
          <a:ln w="9525">
            <a:noFill/>
            <a:miter lim="800000"/>
            <a:headEnd/>
            <a:tailEnd/>
          </a:ln>
          <a:effectLst/>
        </p:spPr>
        <p:txBody>
          <a:bodyPr vert="horz" wrap="square" lIns="91535" tIns="45768" rIns="91535" bIns="45768" numCol="1" anchor="b" anchorCtr="0" compatLnSpc="1">
            <a:prstTxWarp prst="textNoShape">
              <a:avLst/>
            </a:prstTxWarp>
          </a:bodyPr>
          <a:lstStyle>
            <a:lvl1pPr>
              <a:spcBef>
                <a:spcPct val="0"/>
              </a:spcBef>
              <a:defRPr sz="1100" b="0">
                <a:latin typeface="굴림" pitchFamily="50" charset="-127"/>
                <a:ea typeface="굴림" pitchFamily="50" charset="-127"/>
              </a:defRPr>
            </a:lvl1pPr>
          </a:lstStyle>
          <a:p>
            <a:pPr>
              <a:defRPr/>
            </a:pPr>
            <a:endParaRPr lang="en-US" altLang="ko-KR"/>
          </a:p>
        </p:txBody>
      </p:sp>
      <p:sp>
        <p:nvSpPr>
          <p:cNvPr id="30725" name="Rectangle 5"/>
          <p:cNvSpPr>
            <a:spLocks noGrp="1" noChangeArrowheads="1"/>
          </p:cNvSpPr>
          <p:nvPr>
            <p:ph type="sldNum" sz="quarter" idx="3"/>
          </p:nvPr>
        </p:nvSpPr>
        <p:spPr bwMode="auto">
          <a:xfrm>
            <a:off x="3856399" y="9444926"/>
            <a:ext cx="2950802" cy="494413"/>
          </a:xfrm>
          <a:prstGeom prst="rect">
            <a:avLst/>
          </a:prstGeom>
          <a:noFill/>
          <a:ln w="9525">
            <a:noFill/>
            <a:miter lim="800000"/>
            <a:headEnd/>
            <a:tailEnd/>
          </a:ln>
          <a:effectLst/>
        </p:spPr>
        <p:txBody>
          <a:bodyPr vert="horz" wrap="square" lIns="91535" tIns="45768" rIns="91535" bIns="45768" numCol="1" anchor="b" anchorCtr="0" compatLnSpc="1">
            <a:prstTxWarp prst="textNoShape">
              <a:avLst/>
            </a:prstTxWarp>
          </a:bodyPr>
          <a:lstStyle>
            <a:lvl1pPr algn="r">
              <a:spcBef>
                <a:spcPct val="0"/>
              </a:spcBef>
              <a:defRPr sz="1100" b="0">
                <a:latin typeface="굴림" pitchFamily="50" charset="-127"/>
                <a:ea typeface="굴림" pitchFamily="50" charset="-127"/>
              </a:defRPr>
            </a:lvl1pPr>
          </a:lstStyle>
          <a:p>
            <a:pPr>
              <a:defRPr/>
            </a:pPr>
            <a:fld id="{A08457DC-F7AC-4E89-B423-F479FE92EC59}" type="slidenum">
              <a:rPr lang="en-US" altLang="ko-KR"/>
              <a:pPr>
                <a:defRPr/>
              </a:pPr>
              <a:t>‹#›</a:t>
            </a:fld>
            <a:endParaRPr lang="en-US" altLang="ko-KR" dirty="0"/>
          </a:p>
        </p:txBody>
      </p:sp>
    </p:spTree>
    <p:extLst>
      <p:ext uri="{BB962C8B-B14F-4D97-AF65-F5344CB8AC3E}">
        <p14:creationId xmlns:p14="http://schemas.microsoft.com/office/powerpoint/2010/main" val="19327214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bwMode="auto">
          <a:xfrm>
            <a:off x="0" y="0"/>
            <a:ext cx="2932299" cy="447991"/>
          </a:xfrm>
          <a:prstGeom prst="rect">
            <a:avLst/>
          </a:prstGeom>
          <a:noFill/>
          <a:ln w="9525">
            <a:noFill/>
            <a:miter lim="800000"/>
            <a:headEnd/>
            <a:tailEnd/>
          </a:ln>
          <a:effectLst/>
        </p:spPr>
        <p:txBody>
          <a:bodyPr vert="horz" wrap="square" lIns="91535" tIns="45768" rIns="91535" bIns="45768" numCol="1" anchor="t" anchorCtr="0" compatLnSpc="1">
            <a:prstTxWarp prst="textNoShape">
              <a:avLst/>
            </a:prstTxWarp>
          </a:bodyPr>
          <a:lstStyle>
            <a:lvl1pPr>
              <a:spcBef>
                <a:spcPct val="0"/>
              </a:spcBef>
              <a:defRPr sz="1100" b="0">
                <a:latin typeface="굴림" pitchFamily="50" charset="-127"/>
                <a:ea typeface="굴림" pitchFamily="50" charset="-127"/>
              </a:defRPr>
            </a:lvl1pPr>
          </a:lstStyle>
          <a:p>
            <a:pPr>
              <a:defRPr/>
            </a:pPr>
            <a:endParaRPr lang="en-US" altLang="ko-KR"/>
          </a:p>
        </p:txBody>
      </p:sp>
      <p:sp>
        <p:nvSpPr>
          <p:cNvPr id="123907" name="Rectangle 3"/>
          <p:cNvSpPr>
            <a:spLocks noGrp="1" noChangeArrowheads="1"/>
          </p:cNvSpPr>
          <p:nvPr>
            <p:ph type="dt" idx="1"/>
          </p:nvPr>
        </p:nvSpPr>
        <p:spPr bwMode="auto">
          <a:xfrm>
            <a:off x="3874901" y="0"/>
            <a:ext cx="2932299" cy="447991"/>
          </a:xfrm>
          <a:prstGeom prst="rect">
            <a:avLst/>
          </a:prstGeom>
          <a:noFill/>
          <a:ln w="9525">
            <a:noFill/>
            <a:miter lim="800000"/>
            <a:headEnd/>
            <a:tailEnd/>
          </a:ln>
          <a:effectLst/>
        </p:spPr>
        <p:txBody>
          <a:bodyPr vert="horz" wrap="square" lIns="91535" tIns="45768" rIns="91535" bIns="45768" numCol="1" anchor="t" anchorCtr="0" compatLnSpc="1">
            <a:prstTxWarp prst="textNoShape">
              <a:avLst/>
            </a:prstTxWarp>
          </a:bodyPr>
          <a:lstStyle>
            <a:lvl1pPr algn="r">
              <a:spcBef>
                <a:spcPct val="0"/>
              </a:spcBef>
              <a:defRPr sz="1100" b="0">
                <a:latin typeface="굴림" pitchFamily="50" charset="-127"/>
                <a:ea typeface="굴림" pitchFamily="50" charset="-127"/>
              </a:defRPr>
            </a:lvl1pPr>
          </a:lstStyle>
          <a:p>
            <a:pPr>
              <a:defRPr/>
            </a:pPr>
            <a:endParaRPr lang="en-US" altLang="ko-KR"/>
          </a:p>
        </p:txBody>
      </p:sp>
      <p:sp>
        <p:nvSpPr>
          <p:cNvPr id="23556" name="Rectangle 4"/>
          <p:cNvSpPr>
            <a:spLocks noGrp="1" noRot="1" noChangeAspect="1" noChangeArrowheads="1" noTextEdit="1"/>
          </p:cNvSpPr>
          <p:nvPr>
            <p:ph type="sldImg" idx="2"/>
          </p:nvPr>
        </p:nvSpPr>
        <p:spPr bwMode="auto">
          <a:xfrm>
            <a:off x="747713" y="781050"/>
            <a:ext cx="5311775" cy="36782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9" name="Rectangle 5"/>
          <p:cNvSpPr>
            <a:spLocks noGrp="1" noChangeArrowheads="1"/>
          </p:cNvSpPr>
          <p:nvPr>
            <p:ph type="body" sz="quarter" idx="3"/>
          </p:nvPr>
        </p:nvSpPr>
        <p:spPr bwMode="auto">
          <a:xfrm>
            <a:off x="890357" y="4679520"/>
            <a:ext cx="5026487" cy="4568104"/>
          </a:xfrm>
          <a:prstGeom prst="rect">
            <a:avLst/>
          </a:prstGeom>
          <a:noFill/>
          <a:ln w="9525">
            <a:noFill/>
            <a:miter lim="800000"/>
            <a:headEnd/>
            <a:tailEnd/>
          </a:ln>
          <a:effectLst/>
        </p:spPr>
        <p:txBody>
          <a:bodyPr vert="horz" wrap="square" lIns="91535" tIns="45768" rIns="91535" bIns="45768" numCol="1" anchor="t" anchorCtr="0" compatLnSpc="1">
            <a:prstTxWarp prst="textNoShape">
              <a:avLst/>
            </a:prstTxWarp>
          </a:bodyPr>
          <a:lstStyle/>
          <a:p>
            <a:pPr lvl="0"/>
            <a:r>
              <a:rPr lang="ko-KR" altLang="en-US" noProof="0"/>
              <a:t>마스터 텍스트 스타일을 편집합니다</a:t>
            </a:r>
          </a:p>
          <a:p>
            <a:pPr lvl="1"/>
            <a:r>
              <a:rPr lang="ko-KR" altLang="en-US" noProof="0"/>
              <a:t>둘째 수준</a:t>
            </a:r>
          </a:p>
          <a:p>
            <a:pPr lvl="2"/>
            <a:r>
              <a:rPr lang="ko-KR" altLang="en-US" noProof="0"/>
              <a:t>셋째 수준</a:t>
            </a:r>
          </a:p>
          <a:p>
            <a:pPr lvl="3"/>
            <a:r>
              <a:rPr lang="ko-KR" altLang="en-US" noProof="0"/>
              <a:t>넷째 수준</a:t>
            </a:r>
          </a:p>
          <a:p>
            <a:pPr lvl="4"/>
            <a:r>
              <a:rPr lang="ko-KR" altLang="en-US" noProof="0"/>
              <a:t>다섯째 수준</a:t>
            </a:r>
          </a:p>
        </p:txBody>
      </p:sp>
      <p:sp>
        <p:nvSpPr>
          <p:cNvPr id="123910" name="Rectangle 6"/>
          <p:cNvSpPr>
            <a:spLocks noGrp="1" noChangeArrowheads="1"/>
          </p:cNvSpPr>
          <p:nvPr>
            <p:ph type="ftr" sz="quarter" idx="4"/>
          </p:nvPr>
        </p:nvSpPr>
        <p:spPr bwMode="auto">
          <a:xfrm>
            <a:off x="0" y="9472779"/>
            <a:ext cx="2932299" cy="445668"/>
          </a:xfrm>
          <a:prstGeom prst="rect">
            <a:avLst/>
          </a:prstGeom>
          <a:noFill/>
          <a:ln w="9525">
            <a:noFill/>
            <a:miter lim="800000"/>
            <a:headEnd/>
            <a:tailEnd/>
          </a:ln>
          <a:effectLst/>
        </p:spPr>
        <p:txBody>
          <a:bodyPr vert="horz" wrap="square" lIns="91535" tIns="45768" rIns="91535" bIns="45768" numCol="1" anchor="b" anchorCtr="0" compatLnSpc="1">
            <a:prstTxWarp prst="textNoShape">
              <a:avLst/>
            </a:prstTxWarp>
          </a:bodyPr>
          <a:lstStyle>
            <a:lvl1pPr>
              <a:spcBef>
                <a:spcPct val="0"/>
              </a:spcBef>
              <a:defRPr sz="1100" b="0">
                <a:latin typeface="굴림" pitchFamily="50" charset="-127"/>
                <a:ea typeface="굴림" pitchFamily="50" charset="-127"/>
              </a:defRPr>
            </a:lvl1pPr>
          </a:lstStyle>
          <a:p>
            <a:pPr>
              <a:defRPr/>
            </a:pPr>
            <a:endParaRPr lang="en-US" altLang="ko-KR"/>
          </a:p>
        </p:txBody>
      </p:sp>
      <p:sp>
        <p:nvSpPr>
          <p:cNvPr id="123911" name="Rectangle 7"/>
          <p:cNvSpPr>
            <a:spLocks noGrp="1" noChangeArrowheads="1"/>
          </p:cNvSpPr>
          <p:nvPr>
            <p:ph type="sldNum" sz="quarter" idx="5"/>
          </p:nvPr>
        </p:nvSpPr>
        <p:spPr bwMode="auto">
          <a:xfrm>
            <a:off x="3874901" y="9472779"/>
            <a:ext cx="2932299" cy="445668"/>
          </a:xfrm>
          <a:prstGeom prst="rect">
            <a:avLst/>
          </a:prstGeom>
          <a:noFill/>
          <a:ln w="9525">
            <a:noFill/>
            <a:miter lim="800000"/>
            <a:headEnd/>
            <a:tailEnd/>
          </a:ln>
          <a:effectLst/>
        </p:spPr>
        <p:txBody>
          <a:bodyPr vert="horz" wrap="square" lIns="91535" tIns="45768" rIns="91535" bIns="45768" numCol="1" anchor="b" anchorCtr="0" compatLnSpc="1">
            <a:prstTxWarp prst="textNoShape">
              <a:avLst/>
            </a:prstTxWarp>
          </a:bodyPr>
          <a:lstStyle>
            <a:lvl1pPr algn="r">
              <a:spcBef>
                <a:spcPct val="0"/>
              </a:spcBef>
              <a:defRPr sz="1100" b="0">
                <a:latin typeface="굴림" pitchFamily="50" charset="-127"/>
                <a:ea typeface="굴림" pitchFamily="50" charset="-127"/>
              </a:defRPr>
            </a:lvl1pPr>
          </a:lstStyle>
          <a:p>
            <a:pPr>
              <a:defRPr/>
            </a:pPr>
            <a:fld id="{2ABEEDD5-B852-431A-AC50-FA1D63F327EE}" type="slidenum">
              <a:rPr lang="en-US" altLang="ko-KR"/>
              <a:pPr>
                <a:defRPr/>
              </a:pPr>
              <a:t>‹#›</a:t>
            </a:fld>
            <a:endParaRPr lang="en-US" altLang="ko-KR" dirty="0"/>
          </a:p>
        </p:txBody>
      </p:sp>
    </p:spTree>
    <p:extLst>
      <p:ext uri="{BB962C8B-B14F-4D97-AF65-F5344CB8AC3E}">
        <p14:creationId xmlns:p14="http://schemas.microsoft.com/office/powerpoint/2010/main" val="1993426334"/>
      </p:ext>
    </p:extLst>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1pPr>
    <a:lvl2pPr marL="4572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2pPr>
    <a:lvl3pPr marL="9144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3pPr>
    <a:lvl4pPr marL="13716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4pPr>
    <a:lvl5pPr marL="18288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2</a:t>
            </a:fld>
            <a:endParaRPr lang="en-US" altLang="ko-KR" dirty="0"/>
          </a:p>
        </p:txBody>
      </p:sp>
    </p:spTree>
    <p:extLst>
      <p:ext uri="{BB962C8B-B14F-4D97-AF65-F5344CB8AC3E}">
        <p14:creationId xmlns:p14="http://schemas.microsoft.com/office/powerpoint/2010/main" val="7474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3</a:t>
            </a:fld>
            <a:endParaRPr lang="en-US" altLang="ko-KR" dirty="0"/>
          </a:p>
        </p:txBody>
      </p:sp>
    </p:spTree>
    <p:extLst>
      <p:ext uri="{BB962C8B-B14F-4D97-AF65-F5344CB8AC3E}">
        <p14:creationId xmlns:p14="http://schemas.microsoft.com/office/powerpoint/2010/main" val="1954381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13</a:t>
            </a:fld>
            <a:endParaRPr lang="en-US" altLang="ko-KR" dirty="0"/>
          </a:p>
        </p:txBody>
      </p:sp>
    </p:spTree>
    <p:extLst>
      <p:ext uri="{BB962C8B-B14F-4D97-AF65-F5344CB8AC3E}">
        <p14:creationId xmlns:p14="http://schemas.microsoft.com/office/powerpoint/2010/main" val="601788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14</a:t>
            </a:fld>
            <a:endParaRPr lang="en-US" altLang="ko-KR" dirty="0"/>
          </a:p>
        </p:txBody>
      </p:sp>
    </p:spTree>
    <p:extLst>
      <p:ext uri="{BB962C8B-B14F-4D97-AF65-F5344CB8AC3E}">
        <p14:creationId xmlns:p14="http://schemas.microsoft.com/office/powerpoint/2010/main" val="1328891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9433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콘텐츠 2개">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1441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내용">
    <p:spTree>
      <p:nvGrpSpPr>
        <p:cNvPr id="1" name=""/>
        <p:cNvGrpSpPr/>
        <p:nvPr/>
      </p:nvGrpSpPr>
      <p:grpSpPr>
        <a:xfrm>
          <a:off x="0" y="0"/>
          <a:ext cx="0" cy="0"/>
          <a:chOff x="0" y="0"/>
          <a:chExt cx="0" cy="0"/>
        </a:xfrm>
      </p:grpSpPr>
      <p:sp>
        <p:nvSpPr>
          <p:cNvPr id="2" name="Rectangle 47"/>
          <p:cNvSpPr>
            <a:spLocks noChangeArrowheads="1"/>
          </p:cNvSpPr>
          <p:nvPr userDrawn="1"/>
        </p:nvSpPr>
        <p:spPr bwMode="auto">
          <a:xfrm>
            <a:off x="0" y="0"/>
            <a:ext cx="200025" cy="6207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50000"/>
              </a:spcBef>
            </a:pPr>
            <a:endParaRPr lang="ko-KR" altLang="en-US" b="1"/>
          </a:p>
        </p:txBody>
      </p:sp>
      <p:sp>
        <p:nvSpPr>
          <p:cNvPr id="3" name="Line 50"/>
          <p:cNvSpPr>
            <a:spLocks noChangeShapeType="1"/>
          </p:cNvSpPr>
          <p:nvPr userDrawn="1"/>
        </p:nvSpPr>
        <p:spPr bwMode="auto">
          <a:xfrm>
            <a:off x="0" y="620713"/>
            <a:ext cx="990600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ko-KR" altLang="en-US"/>
          </a:p>
        </p:txBody>
      </p:sp>
    </p:spTree>
    <p:extLst>
      <p:ext uri="{BB962C8B-B14F-4D97-AF65-F5344CB8AC3E}">
        <p14:creationId xmlns:p14="http://schemas.microsoft.com/office/powerpoint/2010/main" val="2075851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1_제목 슬라이드">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84005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userDrawn="1"/>
        </p:nvSpPr>
        <p:spPr bwMode="auto">
          <a:xfrm>
            <a:off x="0" y="6718300"/>
            <a:ext cx="9906000" cy="166688"/>
          </a:xfrm>
          <a:prstGeom prst="rect">
            <a:avLst/>
          </a:prstGeom>
          <a:solidFill>
            <a:srgbClr val="FF0000"/>
          </a:solidFill>
          <a:ln w="9525" algn="ctr">
            <a:solidFill>
              <a:schemeClr val="tx1"/>
            </a:solidFill>
            <a:miter lim="800000"/>
            <a:headEnd/>
            <a:tailEnd/>
          </a:ln>
        </p:spPr>
        <p:txBody>
          <a:bodyPr wrap="none" anchor="ctr"/>
          <a:lstStyle/>
          <a:p>
            <a:endParaRPr lang="en-US" altLang="ko-KR" b="1" i="1" dirty="0">
              <a:solidFill>
                <a:schemeClr val="bg1"/>
              </a:solidFill>
              <a:latin typeface="Times New Roman" pitchFamily="18" charset="0"/>
            </a:endParaRPr>
          </a:p>
        </p:txBody>
      </p:sp>
      <p:sp>
        <p:nvSpPr>
          <p:cNvPr id="1030" name="Rectangle 47"/>
          <p:cNvSpPr>
            <a:spLocks noChangeArrowheads="1"/>
          </p:cNvSpPr>
          <p:nvPr userDrawn="1"/>
        </p:nvSpPr>
        <p:spPr bwMode="auto">
          <a:xfrm>
            <a:off x="0" y="0"/>
            <a:ext cx="200025" cy="6207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50000"/>
              </a:spcBef>
            </a:pPr>
            <a:endParaRPr lang="ko-KR" altLang="en-US" b="1"/>
          </a:p>
        </p:txBody>
      </p:sp>
      <p:sp>
        <p:nvSpPr>
          <p:cNvPr id="1031" name="Line 50"/>
          <p:cNvSpPr>
            <a:spLocks noChangeShapeType="1"/>
          </p:cNvSpPr>
          <p:nvPr userDrawn="1"/>
        </p:nvSpPr>
        <p:spPr bwMode="auto">
          <a:xfrm>
            <a:off x="0" y="620713"/>
            <a:ext cx="990600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10" name="Text Box 5"/>
          <p:cNvSpPr txBox="1">
            <a:spLocks noChangeArrowheads="1"/>
          </p:cNvSpPr>
          <p:nvPr userDrawn="1"/>
        </p:nvSpPr>
        <p:spPr bwMode="auto">
          <a:xfrm>
            <a:off x="381000" y="214313"/>
            <a:ext cx="3665538" cy="366712"/>
          </a:xfrm>
          <a:prstGeom prst="rect">
            <a:avLst/>
          </a:prstGeom>
          <a:noFill/>
          <a:ln w="38100" algn="ctr">
            <a:noFill/>
            <a:miter lim="800000"/>
            <a:headEnd/>
            <a:tailEnd/>
          </a:ln>
        </p:spPr>
        <p:txBody>
          <a:bodyPr>
            <a:spAutoFit/>
          </a:bodyPr>
          <a:lstStyle>
            <a:lvl1pPr eaLnBrk="0" hangingPunct="0">
              <a:defRPr kumimoji="1" sz="1400">
                <a:solidFill>
                  <a:schemeClr val="tx1"/>
                </a:solidFill>
                <a:latin typeface="굴림" pitchFamily="50" charset="-127"/>
                <a:ea typeface="굴림" pitchFamily="50" charset="-127"/>
              </a:defRPr>
            </a:lvl1pPr>
            <a:lvl2pPr marL="742950" indent="-285750" eaLnBrk="0" hangingPunct="0">
              <a:defRPr kumimoji="1" sz="1400">
                <a:solidFill>
                  <a:schemeClr val="tx1"/>
                </a:solidFill>
                <a:latin typeface="굴림" pitchFamily="50" charset="-127"/>
                <a:ea typeface="굴림" pitchFamily="50" charset="-127"/>
              </a:defRPr>
            </a:lvl2pPr>
            <a:lvl3pPr marL="1143000" indent="-228600" eaLnBrk="0" hangingPunct="0">
              <a:defRPr kumimoji="1" sz="1400">
                <a:solidFill>
                  <a:schemeClr val="tx1"/>
                </a:solidFill>
                <a:latin typeface="굴림" pitchFamily="50" charset="-127"/>
                <a:ea typeface="굴림" pitchFamily="50" charset="-127"/>
              </a:defRPr>
            </a:lvl3pPr>
            <a:lvl4pPr marL="1600200" indent="-228600" eaLnBrk="0" hangingPunct="0">
              <a:defRPr kumimoji="1" sz="1400">
                <a:solidFill>
                  <a:schemeClr val="tx1"/>
                </a:solidFill>
                <a:latin typeface="굴림" pitchFamily="50" charset="-127"/>
                <a:ea typeface="굴림" pitchFamily="50" charset="-127"/>
              </a:defRPr>
            </a:lvl4pPr>
            <a:lvl5pPr marL="2057400" indent="-228600" eaLnBrk="0" hangingPunct="0">
              <a:defRPr kumimoji="1" sz="1400">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sz="1400">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sz="1400">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sz="1400">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sz="1400">
                <a:solidFill>
                  <a:schemeClr val="tx1"/>
                </a:solidFill>
                <a:latin typeface="굴림" pitchFamily="50" charset="-127"/>
                <a:ea typeface="굴림" pitchFamily="50" charset="-127"/>
              </a:defRPr>
            </a:lvl9pPr>
          </a:lstStyle>
          <a:p>
            <a:pPr eaLnBrk="1" hangingPunct="1">
              <a:spcBef>
                <a:spcPct val="50000"/>
              </a:spcBef>
              <a:buFont typeface="Wingdings" pitchFamily="2" charset="2"/>
              <a:buNone/>
              <a:defRPr/>
            </a:pPr>
            <a:r>
              <a:rPr lang="ko-KR" altLang="en-US" sz="1800" b="1">
                <a:latin typeface="휴먼모음T" pitchFamily="18" charset="-127"/>
                <a:ea typeface="휴먼모음T" pitchFamily="18" charset="-127"/>
              </a:rPr>
              <a:t> </a:t>
            </a:r>
          </a:p>
        </p:txBody>
      </p:sp>
      <p:sp>
        <p:nvSpPr>
          <p:cNvPr id="1033" name="제목 1"/>
          <p:cNvSpPr txBox="1">
            <a:spLocks/>
          </p:cNvSpPr>
          <p:nvPr userDrawn="1"/>
        </p:nvSpPr>
        <p:spPr bwMode="auto">
          <a:xfrm>
            <a:off x="495300" y="188913"/>
            <a:ext cx="4457700" cy="296862"/>
          </a:xfrm>
          <a:prstGeom prst="rect">
            <a:avLst/>
          </a:prstGeom>
          <a:noFill/>
          <a:ln>
            <a:noFill/>
          </a:ln>
        </p:spPr>
        <p:txBody>
          <a:bodyPr/>
          <a:lstStyle>
            <a:lvl1pPr eaLnBrk="0" hangingPunct="0">
              <a:defRPr kumimoji="1" sz="1400">
                <a:solidFill>
                  <a:schemeClr val="tx1"/>
                </a:solidFill>
                <a:latin typeface="굴림" pitchFamily="50" charset="-127"/>
                <a:ea typeface="굴림" pitchFamily="50" charset="-127"/>
              </a:defRPr>
            </a:lvl1pPr>
            <a:lvl2pPr marL="742950" indent="-285750" eaLnBrk="0" hangingPunct="0">
              <a:defRPr kumimoji="1" sz="1400">
                <a:solidFill>
                  <a:schemeClr val="tx1"/>
                </a:solidFill>
                <a:latin typeface="굴림" pitchFamily="50" charset="-127"/>
                <a:ea typeface="굴림" pitchFamily="50" charset="-127"/>
              </a:defRPr>
            </a:lvl2pPr>
            <a:lvl3pPr marL="1143000" indent="-228600" eaLnBrk="0" hangingPunct="0">
              <a:defRPr kumimoji="1" sz="1400">
                <a:solidFill>
                  <a:schemeClr val="tx1"/>
                </a:solidFill>
                <a:latin typeface="굴림" pitchFamily="50" charset="-127"/>
                <a:ea typeface="굴림" pitchFamily="50" charset="-127"/>
              </a:defRPr>
            </a:lvl3pPr>
            <a:lvl4pPr marL="1600200" indent="-228600" eaLnBrk="0" hangingPunct="0">
              <a:defRPr kumimoji="1" sz="1400">
                <a:solidFill>
                  <a:schemeClr val="tx1"/>
                </a:solidFill>
                <a:latin typeface="굴림" pitchFamily="50" charset="-127"/>
                <a:ea typeface="굴림" pitchFamily="50" charset="-127"/>
              </a:defRPr>
            </a:lvl4pPr>
            <a:lvl5pPr marL="2057400" indent="-228600" eaLnBrk="0" hangingPunct="0">
              <a:defRPr kumimoji="1" sz="1400">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sz="1400">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sz="1400">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sz="1400">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sz="1400">
                <a:solidFill>
                  <a:schemeClr val="tx1"/>
                </a:solidFill>
                <a:latin typeface="굴림" pitchFamily="50" charset="-127"/>
                <a:ea typeface="굴림" pitchFamily="50" charset="-127"/>
              </a:defRPr>
            </a:lvl9pPr>
          </a:lstStyle>
          <a:p>
            <a:pPr>
              <a:defRPr/>
            </a:pPr>
            <a:endParaRPr lang="ko-KR" altLang="en-US" sz="1800" b="1" dirty="0">
              <a:solidFill>
                <a:srgbClr val="0070C0"/>
              </a:solidFill>
              <a:latin typeface="HY헤드라인M" pitchFamily="18" charset="-127"/>
              <a:ea typeface="HY헤드라인M" pitchFamily="18" charset="-127"/>
            </a:endParaRPr>
          </a:p>
        </p:txBody>
      </p:sp>
    </p:spTree>
  </p:cSld>
  <p:clrMap bg1="lt1" tx1="dk1" bg2="lt2" tx2="dk2" accent1="accent1" accent2="accent2" accent3="accent3" accent4="accent4" accent5="accent5" accent6="accent6" hlink="hlink" folHlink="folHlink"/>
  <p:sldLayoutIdLst>
    <p:sldLayoutId id="2147485195" r:id="rId1"/>
    <p:sldLayoutId id="2147485196" r:id="rId2"/>
    <p:sldLayoutId id="2147485198" r:id="rId3"/>
    <p:sldLayoutId id="2147485201" r:id="rId4"/>
  </p:sldLayoutIdLst>
  <p:hf sldNum="0" hdr="0" ftr="0"/>
  <p:txStyles>
    <p:title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Georgia" pitchFamily="18" charset="0"/>
          <a:ea typeface="굴림" pitchFamily="50" charset="-127"/>
        </a:defRPr>
      </a:lvl2pPr>
      <a:lvl3pPr algn="ctr" rtl="0" eaLnBrk="0" fontAlgn="base" latinLnBrk="1" hangingPunct="0">
        <a:spcBef>
          <a:spcPct val="0"/>
        </a:spcBef>
        <a:spcAft>
          <a:spcPct val="0"/>
        </a:spcAft>
        <a:defRPr kumimoji="1" sz="4400">
          <a:solidFill>
            <a:schemeClr val="tx2"/>
          </a:solidFill>
          <a:latin typeface="Georgia" pitchFamily="18" charset="0"/>
          <a:ea typeface="굴림" pitchFamily="50" charset="-127"/>
        </a:defRPr>
      </a:lvl3pPr>
      <a:lvl4pPr algn="ctr" rtl="0" eaLnBrk="0" fontAlgn="base" latinLnBrk="1" hangingPunct="0">
        <a:spcBef>
          <a:spcPct val="0"/>
        </a:spcBef>
        <a:spcAft>
          <a:spcPct val="0"/>
        </a:spcAft>
        <a:defRPr kumimoji="1" sz="4400">
          <a:solidFill>
            <a:schemeClr val="tx2"/>
          </a:solidFill>
          <a:latin typeface="Georgia" pitchFamily="18" charset="0"/>
          <a:ea typeface="굴림" pitchFamily="50" charset="-127"/>
        </a:defRPr>
      </a:lvl4pPr>
      <a:lvl5pPr algn="ctr" rtl="0" eaLnBrk="0" fontAlgn="base" latinLnBrk="1" hangingPunct="0">
        <a:spcBef>
          <a:spcPct val="0"/>
        </a:spcBef>
        <a:spcAft>
          <a:spcPct val="0"/>
        </a:spcAft>
        <a:defRPr kumimoji="1" sz="4400">
          <a:solidFill>
            <a:schemeClr val="tx2"/>
          </a:solidFill>
          <a:latin typeface="Georgia" pitchFamily="18" charset="0"/>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jpg"/><Relationship Id="rId1" Type="http://schemas.openxmlformats.org/officeDocument/2006/relationships/slideLayout" Target="../slideLayouts/slideLayout4.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5.jpg"/><Relationship Id="rId1" Type="http://schemas.openxmlformats.org/officeDocument/2006/relationships/slideLayout" Target="../slideLayouts/slideLayout4.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5.jpg"/><Relationship Id="rId1" Type="http://schemas.openxmlformats.org/officeDocument/2006/relationships/slideLayout" Target="../slideLayouts/slideLayout4.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9.w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그림 1">
            <a:extLst>
              <a:ext uri="{FF2B5EF4-FFF2-40B4-BE49-F238E27FC236}">
                <a16:creationId xmlns:a16="http://schemas.microsoft.com/office/drawing/2014/main" id="{33CDF874-C151-9AC8-853B-2BF5CB5C53F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0" y="7369"/>
            <a:ext cx="9906000" cy="6843261"/>
          </a:xfrm>
          <a:prstGeom prst="rect">
            <a:avLst/>
          </a:prstGeom>
        </p:spPr>
      </p:pic>
      <p:sp>
        <p:nvSpPr>
          <p:cNvPr id="7" name="직사각형 6"/>
          <p:cNvSpPr/>
          <p:nvPr/>
        </p:nvSpPr>
        <p:spPr>
          <a:xfrm>
            <a:off x="416496" y="2708920"/>
            <a:ext cx="5112568" cy="1323439"/>
          </a:xfrm>
          <a:prstGeom prst="rect">
            <a:avLst/>
          </a:prstGeom>
        </p:spPr>
        <p:txBody>
          <a:bodyPr wrap="square">
            <a:spAutoFit/>
          </a:bodyPr>
          <a:lstStyle/>
          <a:p>
            <a:r>
              <a:rPr lang="en-US" altLang="ko-KR" sz="4000" b="1" dirty="0">
                <a:solidFill>
                  <a:schemeClr val="bg1"/>
                </a:solidFill>
                <a:latin typeface="Avenir Next LT Pro Demi" panose="020B0704020202020204" pitchFamily="34" charset="0"/>
                <a:ea typeface="ADLaM Display" panose="020F0502020204030204" pitchFamily="2" charset="0"/>
                <a:cs typeface="ADLaM Display" panose="020F0502020204030204" pitchFamily="2" charset="0"/>
              </a:rPr>
              <a:t>General Balance Lutein Zeaxanthin</a:t>
            </a:r>
            <a:endParaRPr lang="ko-KR" altLang="en-US" sz="4000" b="1" dirty="0">
              <a:latin typeface="Avenir Next LT Pro Demi" panose="020B0704020202020204" pitchFamily="34" charset="0"/>
              <a:cs typeface="ADLaM Display" panose="020F0502020204030204" pitchFamily="2" charset="0"/>
            </a:endParaRPr>
          </a:p>
        </p:txBody>
      </p:sp>
      <p:pic>
        <p:nvPicPr>
          <p:cNvPr id="3" name="그림 2"/>
          <p:cNvPicPr>
            <a:picLocks noChangeAspect="1"/>
          </p:cNvPicPr>
          <p:nvPr/>
        </p:nvPicPr>
        <p:blipFill>
          <a:blip r:embed="rId4"/>
          <a:stretch>
            <a:fillRect/>
          </a:stretch>
        </p:blipFill>
        <p:spPr>
          <a:xfrm flipH="1">
            <a:off x="4953001" y="-5915"/>
            <a:ext cx="64800" cy="6871606"/>
          </a:xfrm>
          <a:prstGeom prst="rect">
            <a:avLst/>
          </a:prstGeom>
        </p:spPr>
      </p:pic>
      <p:sp>
        <p:nvSpPr>
          <p:cNvPr id="5" name="TextBox 4">
            <a:extLst>
              <a:ext uri="{FF2B5EF4-FFF2-40B4-BE49-F238E27FC236}">
                <a16:creationId xmlns:a16="http://schemas.microsoft.com/office/drawing/2014/main" id="{BE0BCBAE-44A0-5A45-F093-4C173A2102B4}"/>
              </a:ext>
            </a:extLst>
          </p:cNvPr>
          <p:cNvSpPr txBox="1"/>
          <p:nvPr/>
        </p:nvSpPr>
        <p:spPr>
          <a:xfrm>
            <a:off x="416497" y="5229200"/>
            <a:ext cx="4198088" cy="738664"/>
          </a:xfrm>
          <a:prstGeom prst="rect">
            <a:avLst/>
          </a:prstGeom>
          <a:noFill/>
        </p:spPr>
        <p:txBody>
          <a:bodyPr wrap="square" rtlCol="0">
            <a:spAutoFit/>
          </a:bodyPr>
          <a:lstStyle/>
          <a:p>
            <a:r>
              <a:rPr lang="en-US" dirty="0">
                <a:solidFill>
                  <a:schemeClr val="bg1"/>
                </a:solidFill>
                <a:latin typeface="Avenir Next LT Pro" panose="020B0504020202020204" pitchFamily="34" charset="0"/>
              </a:rPr>
              <a:t>This material is not approved by the FDA and it is not intended for the prevention and treatment of disease.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828993" y="2661577"/>
            <a:ext cx="2428263" cy="338554"/>
          </a:xfrm>
          <a:prstGeom prst="rect">
            <a:avLst/>
          </a:prstGeom>
          <a:noFill/>
        </p:spPr>
        <p:txBody>
          <a:bodyPr wrap="square" rtlCol="0">
            <a:spAutoFit/>
          </a:bodyPr>
          <a:lstStyle/>
          <a:p>
            <a:r>
              <a:rPr lang="en-US" altLang="ko-KR" sz="1600" dirty="0">
                <a:solidFill>
                  <a:schemeClr val="bg2">
                    <a:lumMod val="75000"/>
                  </a:schemeClr>
                </a:solidFill>
                <a:latin typeface="Avenir Next LT Pro Demi" panose="020B0704020202020204" pitchFamily="34" charset="0"/>
                <a:ea typeface="맑은 고딕" panose="020B0503020000020004" pitchFamily="50" charset="-127"/>
              </a:rPr>
              <a:t>1. General Information</a:t>
            </a:r>
          </a:p>
        </p:txBody>
      </p:sp>
      <p:sp>
        <p:nvSpPr>
          <p:cNvPr id="9" name="TextBox 8"/>
          <p:cNvSpPr txBox="1"/>
          <p:nvPr/>
        </p:nvSpPr>
        <p:spPr>
          <a:xfrm>
            <a:off x="4828993" y="3139643"/>
            <a:ext cx="2066033" cy="338554"/>
          </a:xfrm>
          <a:prstGeom prst="rect">
            <a:avLst/>
          </a:prstGeom>
          <a:noFill/>
        </p:spPr>
        <p:txBody>
          <a:bodyPr wrap="square" rtlCol="0">
            <a:spAutoFit/>
          </a:bodyPr>
          <a:lstStyle/>
          <a:p>
            <a:r>
              <a:rPr lang="en-US" altLang="ko-KR" sz="1600" dirty="0">
                <a:solidFill>
                  <a:schemeClr val="bg2">
                    <a:lumMod val="75000"/>
                  </a:schemeClr>
                </a:solidFill>
                <a:latin typeface="Avenir Next LT Pro Demi" panose="020B0704020202020204" pitchFamily="34" charset="0"/>
                <a:ea typeface="맑은 고딕" panose="020B0503020000020004" pitchFamily="50" charset="-127"/>
              </a:rPr>
              <a:t>2. Product</a:t>
            </a:r>
            <a:r>
              <a:rPr lang="ko-KR" altLang="en-US" sz="1600" dirty="0">
                <a:solidFill>
                  <a:schemeClr val="bg2">
                    <a:lumMod val="75000"/>
                  </a:schemeClr>
                </a:solidFill>
                <a:latin typeface="Avenir Next LT Pro Demi" panose="020B0704020202020204" pitchFamily="34" charset="0"/>
                <a:ea typeface="맑은 고딕" panose="020B0503020000020004" pitchFamily="50" charset="-127"/>
              </a:rPr>
              <a:t> </a:t>
            </a:r>
            <a:r>
              <a:rPr lang="en-US" altLang="ko-KR" sz="1600" dirty="0">
                <a:solidFill>
                  <a:schemeClr val="bg2">
                    <a:lumMod val="75000"/>
                  </a:schemeClr>
                </a:solidFill>
                <a:latin typeface="Avenir Next LT Pro Demi" panose="020B0704020202020204" pitchFamily="34" charset="0"/>
                <a:ea typeface="맑은 고딕" panose="020B0503020000020004" pitchFamily="50" charset="-127"/>
              </a:rPr>
              <a:t>Features</a:t>
            </a:r>
          </a:p>
        </p:txBody>
      </p:sp>
      <p:sp>
        <p:nvSpPr>
          <p:cNvPr id="10" name="TextBox 9"/>
          <p:cNvSpPr txBox="1"/>
          <p:nvPr/>
        </p:nvSpPr>
        <p:spPr>
          <a:xfrm>
            <a:off x="4828993" y="3617709"/>
            <a:ext cx="2767463" cy="338554"/>
          </a:xfrm>
          <a:prstGeom prst="rect">
            <a:avLst/>
          </a:prstGeom>
          <a:noFill/>
        </p:spPr>
        <p:txBody>
          <a:bodyPr wrap="square" rtlCol="0">
            <a:spAutoFit/>
          </a:bodyPr>
          <a:lstStyle/>
          <a:p>
            <a:r>
              <a:rPr lang="en-US" altLang="ko-KR" sz="1600" dirty="0">
                <a:solidFill>
                  <a:schemeClr val="bg2">
                    <a:lumMod val="75000"/>
                  </a:schemeClr>
                </a:solidFill>
                <a:latin typeface="Avenir Next LT Pro Demi" panose="020B0704020202020204" pitchFamily="34" charset="0"/>
                <a:ea typeface="맑은 고딕" panose="020B0503020000020004" pitchFamily="50" charset="-127"/>
              </a:rPr>
              <a:t>3. Main Ingredient</a:t>
            </a:r>
          </a:p>
        </p:txBody>
      </p:sp>
      <p:sp>
        <p:nvSpPr>
          <p:cNvPr id="11" name="TextBox 10"/>
          <p:cNvSpPr txBox="1"/>
          <p:nvPr/>
        </p:nvSpPr>
        <p:spPr>
          <a:xfrm>
            <a:off x="4828994" y="1504155"/>
            <a:ext cx="5308582" cy="732445"/>
          </a:xfrm>
          <a:prstGeom prst="rect">
            <a:avLst/>
          </a:prstGeom>
          <a:noFill/>
        </p:spPr>
        <p:txBody>
          <a:bodyPr wrap="square" rtlCol="0">
            <a:spAutoFit/>
          </a:bodyPr>
          <a:lstStyle/>
          <a:p>
            <a:pPr>
              <a:lnSpc>
                <a:spcPts val="2400"/>
              </a:lnSpc>
            </a:pPr>
            <a:r>
              <a:rPr lang="en-US" altLang="ko-KR" sz="3200" spc="-300" dirty="0">
                <a:solidFill>
                  <a:schemeClr val="bg2">
                    <a:lumMod val="75000"/>
                  </a:schemeClr>
                </a:solidFill>
                <a:latin typeface="Avenir Next LT Pro Demi" panose="020B0704020202020204" pitchFamily="34" charset="0"/>
              </a:rPr>
              <a:t>General Balance</a:t>
            </a:r>
          </a:p>
          <a:p>
            <a:pPr>
              <a:lnSpc>
                <a:spcPts val="2400"/>
              </a:lnSpc>
            </a:pPr>
            <a:r>
              <a:rPr lang="en-US" altLang="ko-KR" sz="3200" spc="-300" dirty="0">
                <a:solidFill>
                  <a:schemeClr val="bg2">
                    <a:lumMod val="75000"/>
                  </a:schemeClr>
                </a:solidFill>
                <a:latin typeface="Avenir Next LT Pro Demi" panose="020B0704020202020204" pitchFamily="34" charset="0"/>
              </a:rPr>
              <a:t>Lutein Zeaxanthin</a:t>
            </a:r>
          </a:p>
        </p:txBody>
      </p:sp>
      <p:sp>
        <p:nvSpPr>
          <p:cNvPr id="12" name="TextBox 11"/>
          <p:cNvSpPr txBox="1"/>
          <p:nvPr/>
        </p:nvSpPr>
        <p:spPr>
          <a:xfrm>
            <a:off x="4828993" y="4095775"/>
            <a:ext cx="2284247" cy="338554"/>
          </a:xfrm>
          <a:prstGeom prst="rect">
            <a:avLst/>
          </a:prstGeom>
          <a:noFill/>
        </p:spPr>
        <p:txBody>
          <a:bodyPr wrap="square" rtlCol="0">
            <a:spAutoFit/>
          </a:bodyPr>
          <a:lstStyle/>
          <a:p>
            <a:r>
              <a:rPr lang="en-US" altLang="ko-KR" sz="1600" dirty="0">
                <a:solidFill>
                  <a:schemeClr val="bg2">
                    <a:lumMod val="75000"/>
                  </a:schemeClr>
                </a:solidFill>
                <a:latin typeface="Avenir Next LT Pro Demi" panose="020B0704020202020204" pitchFamily="34" charset="0"/>
                <a:ea typeface="맑은 고딕" panose="020B0503020000020004" pitchFamily="50" charset="-127"/>
              </a:rPr>
              <a:t>4. Recommended</a:t>
            </a:r>
            <a:r>
              <a:rPr lang="ko-KR" altLang="en-US" sz="1600" dirty="0">
                <a:solidFill>
                  <a:schemeClr val="bg2">
                    <a:lumMod val="75000"/>
                  </a:schemeClr>
                </a:solidFill>
                <a:latin typeface="Avenir Next LT Pro Demi" panose="020B0704020202020204" pitchFamily="34" charset="0"/>
                <a:ea typeface="맑은 고딕" panose="020B0503020000020004" pitchFamily="50" charset="-127"/>
              </a:rPr>
              <a:t> </a:t>
            </a:r>
            <a:r>
              <a:rPr lang="en-US" altLang="ko-KR" sz="1600" dirty="0">
                <a:solidFill>
                  <a:schemeClr val="bg2">
                    <a:lumMod val="75000"/>
                  </a:schemeClr>
                </a:solidFill>
                <a:latin typeface="Avenir Next LT Pro Demi" panose="020B0704020202020204" pitchFamily="34" charset="0"/>
                <a:ea typeface="맑은 고딕" panose="020B0503020000020004" pitchFamily="50" charset="-127"/>
              </a:rPr>
              <a:t>for</a:t>
            </a:r>
          </a:p>
        </p:txBody>
      </p:sp>
      <p:sp>
        <p:nvSpPr>
          <p:cNvPr id="13" name="TextBox 12"/>
          <p:cNvSpPr txBox="1"/>
          <p:nvPr/>
        </p:nvSpPr>
        <p:spPr>
          <a:xfrm>
            <a:off x="4828993" y="4573841"/>
            <a:ext cx="2284247" cy="338554"/>
          </a:xfrm>
          <a:prstGeom prst="rect">
            <a:avLst/>
          </a:prstGeom>
          <a:noFill/>
        </p:spPr>
        <p:txBody>
          <a:bodyPr wrap="square" rtlCol="0">
            <a:spAutoFit/>
          </a:bodyPr>
          <a:lstStyle/>
          <a:p>
            <a:r>
              <a:rPr lang="en-US" altLang="ko-KR" sz="1600" dirty="0">
                <a:solidFill>
                  <a:schemeClr val="bg2">
                    <a:lumMod val="75000"/>
                  </a:schemeClr>
                </a:solidFill>
                <a:latin typeface="Avenir Next LT Pro Demi" panose="020B0704020202020204" pitchFamily="34" charset="0"/>
                <a:ea typeface="맑은 고딕" panose="020B0503020000020004" pitchFamily="50" charset="-127"/>
              </a:rPr>
              <a:t>5. Health Information</a:t>
            </a:r>
          </a:p>
        </p:txBody>
      </p:sp>
      <p:pic>
        <p:nvPicPr>
          <p:cNvPr id="2" name="그림 1">
            <a:extLst>
              <a:ext uri="{FF2B5EF4-FFF2-40B4-BE49-F238E27FC236}">
                <a16:creationId xmlns:a16="http://schemas.microsoft.com/office/drawing/2014/main" id="{B0F28769-B78C-1769-CE5E-506699944BD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7369"/>
            <a:ext cx="9906000" cy="6843261"/>
          </a:xfrm>
          <a:prstGeom prst="rect">
            <a:avLst/>
          </a:prstGeom>
        </p:spPr>
      </p:pic>
      <p:sp>
        <p:nvSpPr>
          <p:cNvPr id="3" name="TextBox 2">
            <a:extLst>
              <a:ext uri="{FF2B5EF4-FFF2-40B4-BE49-F238E27FC236}">
                <a16:creationId xmlns:a16="http://schemas.microsoft.com/office/drawing/2014/main" id="{40D17722-157C-D9E4-B3E6-8992A294E5C1}"/>
              </a:ext>
            </a:extLst>
          </p:cNvPr>
          <p:cNvSpPr txBox="1"/>
          <p:nvPr/>
        </p:nvSpPr>
        <p:spPr>
          <a:xfrm>
            <a:off x="4828992" y="5353845"/>
            <a:ext cx="4732519" cy="738664"/>
          </a:xfrm>
          <a:prstGeom prst="rect">
            <a:avLst/>
          </a:prstGeom>
          <a:noFill/>
        </p:spPr>
        <p:txBody>
          <a:bodyPr wrap="square" rtlCol="0">
            <a:spAutoFit/>
          </a:bodyPr>
          <a:lstStyle/>
          <a:p>
            <a:r>
              <a:rPr lang="en-US" u="sng" dirty="0">
                <a:latin typeface="Avenir Next LT Pro" panose="020B0504020202020204" pitchFamily="34" charset="0"/>
              </a:rPr>
              <a:t>* This document is meant only for internal training and </a:t>
            </a:r>
          </a:p>
          <a:p>
            <a:r>
              <a:rPr lang="en-US" u="sng" dirty="0">
                <a:latin typeface="Avenir Next LT Pro" panose="020B0504020202020204" pitchFamily="34" charset="0"/>
              </a:rPr>
              <a:t>shall be kept confidential. It is prohibited to disclose or post any information included in this document.</a:t>
            </a:r>
          </a:p>
        </p:txBody>
      </p:sp>
    </p:spTree>
    <p:extLst>
      <p:ext uri="{BB962C8B-B14F-4D97-AF65-F5344CB8AC3E}">
        <p14:creationId xmlns:p14="http://schemas.microsoft.com/office/powerpoint/2010/main" val="681824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 name="TextBox 19"/>
          <p:cNvSpPr txBox="1"/>
          <p:nvPr/>
        </p:nvSpPr>
        <p:spPr>
          <a:xfrm>
            <a:off x="499922" y="548680"/>
            <a:ext cx="2652878"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General</a:t>
            </a:r>
            <a:r>
              <a:rPr lang="ko-KR" altLang="en-US" sz="1900" b="1"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Information</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9" name="TextBox 18"/>
          <p:cNvSpPr txBox="1"/>
          <p:nvPr/>
        </p:nvSpPr>
        <p:spPr>
          <a:xfrm>
            <a:off x="427911" y="1196752"/>
            <a:ext cx="4669105" cy="2312877"/>
          </a:xfrm>
          <a:prstGeom prst="rect">
            <a:avLst/>
          </a:prstGeom>
          <a:noFill/>
        </p:spPr>
        <p:txBody>
          <a:bodyPr wrap="square" rtlCol="0">
            <a:spAutoFit/>
          </a:bodyPr>
          <a:lstStyle/>
          <a:p>
            <a:pPr>
              <a:lnSpc>
                <a:spcPct val="150000"/>
              </a:lnSpc>
            </a:pPr>
            <a:r>
              <a:rPr lang="en-US" altLang="ko-KR" dirty="0">
                <a:solidFill>
                  <a:schemeClr val="bg2">
                    <a:lumMod val="75000"/>
                  </a:schemeClr>
                </a:solidFill>
                <a:latin typeface="맑은 고딕" panose="020B0503020000020004" pitchFamily="50" charset="-127"/>
                <a:ea typeface="맑은 고딕" panose="020B0503020000020004" pitchFamily="50" charset="-127"/>
              </a:rPr>
              <a:t>+ Product</a:t>
            </a: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Name</a:t>
            </a: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 </a:t>
            </a:r>
            <a:r>
              <a:rPr lang="en-US" altLang="ko-KR" b="1" dirty="0">
                <a:solidFill>
                  <a:schemeClr val="bg2">
                    <a:lumMod val="75000"/>
                  </a:schemeClr>
                </a:solidFill>
                <a:latin typeface="맑은 고딕" panose="020B0503020000020004" pitchFamily="50" charset="-127"/>
                <a:ea typeface="맑은 고딕" panose="020B0503020000020004" pitchFamily="50" charset="-127"/>
              </a:rPr>
              <a:t>General Balance Lutein Zeaxanthin</a:t>
            </a:r>
            <a:endParaRPr lang="ko-KR" altLang="en-US" b="1" dirty="0">
              <a:solidFill>
                <a:schemeClr val="bg2">
                  <a:lumMod val="75000"/>
                </a:schemeClr>
              </a:solidFill>
              <a:latin typeface="맑은 고딕" panose="020B0503020000020004" pitchFamily="50" charset="-127"/>
              <a:ea typeface="맑은 고딕" panose="020B0503020000020004" pitchFamily="50" charset="-127"/>
            </a:endParaRPr>
          </a:p>
          <a:p>
            <a:pPr algn="just">
              <a:lnSpc>
                <a:spcPct val="150000"/>
              </a:lnSpc>
            </a:pPr>
            <a:r>
              <a:rPr lang="en-US" altLang="ko-KR" dirty="0">
                <a:solidFill>
                  <a:schemeClr val="bg2">
                    <a:lumMod val="75000"/>
                  </a:schemeClr>
                </a:solidFill>
                <a:latin typeface="맑은 고딕" panose="020B0503020000020004" pitchFamily="50" charset="-127"/>
                <a:ea typeface="맑은 고딕" panose="020B0503020000020004" pitchFamily="50" charset="-127"/>
              </a:rPr>
              <a:t>+ Product</a:t>
            </a: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Type</a:t>
            </a: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 </a:t>
            </a:r>
            <a:r>
              <a:rPr lang="en-US" altLang="ko-KR" b="1" dirty="0">
                <a:solidFill>
                  <a:schemeClr val="bg2">
                    <a:lumMod val="75000"/>
                  </a:schemeClr>
                </a:solidFill>
                <a:latin typeface="맑은 고딕" panose="020B0503020000020004" pitchFamily="50" charset="-127"/>
                <a:ea typeface="맑은 고딕" panose="020B0503020000020004" pitchFamily="50" charset="-127"/>
              </a:rPr>
              <a:t>Dietary</a:t>
            </a:r>
            <a:r>
              <a:rPr lang="ko-KR" altLang="en-US" b="1" dirty="0">
                <a:solidFill>
                  <a:schemeClr val="bg2">
                    <a:lumMod val="75000"/>
                  </a:schemeClr>
                </a:solidFill>
                <a:latin typeface="맑은 고딕" panose="020B0503020000020004" pitchFamily="50" charset="-127"/>
                <a:ea typeface="맑은 고딕" panose="020B0503020000020004" pitchFamily="50" charset="-127"/>
              </a:rPr>
              <a:t> </a:t>
            </a:r>
            <a:r>
              <a:rPr lang="en-US" altLang="ko-KR" b="1" dirty="0">
                <a:solidFill>
                  <a:schemeClr val="bg2">
                    <a:lumMod val="75000"/>
                  </a:schemeClr>
                </a:solidFill>
                <a:latin typeface="맑은 고딕" panose="020B0503020000020004" pitchFamily="50" charset="-127"/>
                <a:ea typeface="맑은 고딕" panose="020B0503020000020004" pitchFamily="50" charset="-127"/>
              </a:rPr>
              <a:t>Supplement</a:t>
            </a:r>
          </a:p>
          <a:p>
            <a:pPr>
              <a:lnSpc>
                <a:spcPct val="150000"/>
              </a:lnSpc>
            </a:pPr>
            <a:r>
              <a:rPr lang="en-US" altLang="ko-KR" dirty="0">
                <a:solidFill>
                  <a:schemeClr val="bg2">
                    <a:lumMod val="75000"/>
                  </a:schemeClr>
                </a:solidFill>
                <a:latin typeface="맑은 고딕" panose="020B0503020000020004" pitchFamily="50" charset="-127"/>
                <a:ea typeface="맑은 고딕" panose="020B0503020000020004" pitchFamily="50" charset="-127"/>
              </a:rPr>
              <a:t>+ Net</a:t>
            </a: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Wt.</a:t>
            </a: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 </a:t>
            </a:r>
            <a:r>
              <a:rPr lang="en-US" altLang="ko-KR" b="1" dirty="0">
                <a:solidFill>
                  <a:schemeClr val="bg2">
                    <a:lumMod val="75000"/>
                  </a:schemeClr>
                </a:solidFill>
                <a:latin typeface="맑은 고딕" panose="020B0503020000020004" pitchFamily="50" charset="-127"/>
                <a:ea typeface="맑은 고딕" panose="020B0503020000020004" pitchFamily="50" charset="-127"/>
              </a:rPr>
              <a:t>500 mg x 90</a:t>
            </a:r>
            <a:r>
              <a:rPr lang="ko-KR" altLang="en-US" b="1" dirty="0">
                <a:solidFill>
                  <a:schemeClr val="bg2">
                    <a:lumMod val="75000"/>
                  </a:schemeClr>
                </a:solidFill>
                <a:latin typeface="맑은 고딕" panose="020B0503020000020004" pitchFamily="50" charset="-127"/>
                <a:ea typeface="맑은 고딕" panose="020B0503020000020004" pitchFamily="50" charset="-127"/>
              </a:rPr>
              <a:t> </a:t>
            </a:r>
            <a:r>
              <a:rPr lang="en-US" altLang="ko-KR" b="1" dirty="0">
                <a:solidFill>
                  <a:schemeClr val="bg2">
                    <a:lumMod val="75000"/>
                  </a:schemeClr>
                </a:solidFill>
                <a:latin typeface="맑은 고딕" panose="020B0503020000020004" pitchFamily="50" charset="-127"/>
                <a:ea typeface="맑은 고딕" panose="020B0503020000020004" pitchFamily="50" charset="-127"/>
              </a:rPr>
              <a:t>capsules</a:t>
            </a:r>
            <a:r>
              <a:rPr lang="ko-KR" altLang="en-US" b="1" dirty="0">
                <a:solidFill>
                  <a:schemeClr val="bg2">
                    <a:lumMod val="75000"/>
                  </a:schemeClr>
                </a:solidFill>
                <a:latin typeface="맑은 고딕" panose="020B0503020000020004" pitchFamily="50" charset="-127"/>
                <a:ea typeface="맑은 고딕" panose="020B0503020000020004" pitchFamily="50" charset="-127"/>
              </a:rPr>
              <a:t> </a:t>
            </a:r>
            <a:r>
              <a:rPr lang="en-US" altLang="ko-KR" b="1" dirty="0">
                <a:solidFill>
                  <a:schemeClr val="bg2">
                    <a:lumMod val="75000"/>
                  </a:schemeClr>
                </a:solidFill>
                <a:latin typeface="맑은 고딕" panose="020B0503020000020004" pitchFamily="50" charset="-127"/>
                <a:ea typeface="맑은 고딕" panose="020B0503020000020004" pitchFamily="50" charset="-127"/>
              </a:rPr>
              <a:t>(45 g)</a:t>
            </a:r>
          </a:p>
          <a:p>
            <a:pPr>
              <a:lnSpc>
                <a:spcPct val="150000"/>
              </a:lnSpc>
            </a:pPr>
            <a:r>
              <a:rPr lang="en-US" altLang="ko-KR" dirty="0">
                <a:solidFill>
                  <a:schemeClr val="bg2">
                    <a:lumMod val="75000"/>
                  </a:schemeClr>
                </a:solidFill>
                <a:latin typeface="맑은 고딕" panose="020B0503020000020004" pitchFamily="50" charset="-127"/>
                <a:ea typeface="맑은 고딕" panose="020B0503020000020004" pitchFamily="50" charset="-127"/>
              </a:rPr>
              <a:t>+ Ingredients</a:t>
            </a: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 </a:t>
            </a:r>
            <a:r>
              <a:rPr lang="en-US" altLang="ko-KR" b="1" dirty="0">
                <a:solidFill>
                  <a:schemeClr val="bg2">
                    <a:lumMod val="75000"/>
                  </a:schemeClr>
                </a:solidFill>
                <a:latin typeface="맑은 고딕" panose="020B0503020000020004" pitchFamily="50" charset="-127"/>
                <a:ea typeface="맑은 고딕" panose="020B0503020000020004" pitchFamily="50" charset="-127"/>
              </a:rPr>
              <a:t>Lutein Zeaxanthin Complex Extract (No. 2018-4), Beta-Carotene Oil, Vitamins A-B6-C-E, Zinc, Selenium, and more.</a:t>
            </a:r>
          </a:p>
          <a:p>
            <a:pPr>
              <a:lnSpc>
                <a:spcPct val="150000"/>
              </a:lnSpc>
            </a:pPr>
            <a:r>
              <a:rPr lang="en-US" altLang="ko-KR" dirty="0">
                <a:solidFill>
                  <a:schemeClr val="bg2">
                    <a:lumMod val="75000"/>
                  </a:schemeClr>
                </a:solidFill>
                <a:latin typeface="맑은 고딕" panose="020B0503020000020004" pitchFamily="50" charset="-127"/>
                <a:ea typeface="맑은 고딕" panose="020B0503020000020004" pitchFamily="50" charset="-127"/>
              </a:rPr>
              <a:t>+ Suggested</a:t>
            </a: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Use</a:t>
            </a: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 </a:t>
            </a:r>
            <a:r>
              <a:rPr lang="en-US" altLang="ko-KR" b="1" dirty="0">
                <a:solidFill>
                  <a:schemeClr val="bg2">
                    <a:lumMod val="75000"/>
                  </a:schemeClr>
                </a:solidFill>
                <a:latin typeface="맑은 고딕" panose="020B0503020000020004" pitchFamily="50" charset="-127"/>
                <a:ea typeface="맑은 고딕" panose="020B0503020000020004" pitchFamily="50" charset="-127"/>
              </a:rPr>
              <a:t>Take one capsule once a day.</a:t>
            </a:r>
          </a:p>
        </p:txBody>
      </p:sp>
      <p:sp>
        <p:nvSpPr>
          <p:cNvPr id="21" name="TextBox 20"/>
          <p:cNvSpPr txBox="1"/>
          <p:nvPr/>
        </p:nvSpPr>
        <p:spPr>
          <a:xfrm>
            <a:off x="416496" y="3573016"/>
            <a:ext cx="4752528" cy="2179058"/>
          </a:xfrm>
          <a:prstGeom prst="rect">
            <a:avLst/>
          </a:prstGeom>
          <a:solidFill>
            <a:schemeClr val="bg1">
              <a:lumMod val="95000"/>
            </a:schemeClr>
          </a:solidFill>
        </p:spPr>
        <p:txBody>
          <a:bodyPr wrap="square" rtlCol="0">
            <a:spAutoFit/>
          </a:bodyPr>
          <a:lstStyle/>
          <a:p>
            <a:pPr algn="just">
              <a:lnSpc>
                <a:spcPct val="150000"/>
              </a:lnSpc>
              <a:spcBef>
                <a:spcPts val="300"/>
              </a:spcBef>
              <a:spcAft>
                <a:spcPts val="300"/>
              </a:spcAft>
              <a:defRPr/>
            </a:pPr>
            <a:r>
              <a:rPr lang="en-US" altLang="ko-KR" sz="1300" b="1" dirty="0">
                <a:solidFill>
                  <a:srgbClr val="C00000"/>
                </a:solidFill>
                <a:latin typeface="맑은 고딕" panose="020B0503020000020004" pitchFamily="50" charset="-127"/>
                <a:ea typeface="맑은 고딕" panose="020B0503020000020004" pitchFamily="50" charset="-127"/>
              </a:rPr>
              <a:t>Precautions</a:t>
            </a:r>
          </a:p>
          <a:p>
            <a:pPr algn="just">
              <a:lnSpc>
                <a:spcPct val="120000"/>
              </a:lnSpc>
              <a:spcBef>
                <a:spcPts val="300"/>
              </a:spcBef>
              <a:spcAft>
                <a:spcPts val="300"/>
              </a:spcAft>
              <a:defRPr/>
            </a:pPr>
            <a:r>
              <a:rPr lang="en-US" altLang="ko-KR" sz="1100" dirty="0">
                <a:solidFill>
                  <a:schemeClr val="bg2">
                    <a:lumMod val="75000"/>
                  </a:schemeClr>
                </a:solidFill>
                <a:latin typeface="맑은 고딕" panose="020B0503020000020004" pitchFamily="50" charset="-127"/>
                <a:ea typeface="맑은 고딕" panose="020B0503020000020004" pitchFamily="50" charset="-127"/>
              </a:rPr>
              <a:t>- Infants, toddlers, children, those pregnant or nursing must use this product with caution.</a:t>
            </a:r>
          </a:p>
          <a:p>
            <a:pPr algn="just">
              <a:lnSpc>
                <a:spcPct val="120000"/>
              </a:lnSpc>
              <a:spcBef>
                <a:spcPts val="300"/>
              </a:spcBef>
              <a:spcAft>
                <a:spcPts val="300"/>
              </a:spcAft>
              <a:defRPr/>
            </a:pPr>
            <a:r>
              <a:rPr lang="en-US" altLang="ko-KR" sz="1100" dirty="0">
                <a:solidFill>
                  <a:schemeClr val="bg2">
                    <a:lumMod val="75000"/>
                  </a:schemeClr>
                </a:solidFill>
                <a:latin typeface="맑은 고딕" panose="020B0503020000020004" pitchFamily="50" charset="-127"/>
                <a:ea typeface="맑은 고딕" panose="020B0503020000020004" pitchFamily="50" charset="-127"/>
              </a:rPr>
              <a:t>- Excessive consumption may cause skin to temporarily turn yellow.</a:t>
            </a:r>
          </a:p>
          <a:p>
            <a:pPr algn="just">
              <a:lnSpc>
                <a:spcPct val="120000"/>
              </a:lnSpc>
              <a:spcBef>
                <a:spcPts val="300"/>
              </a:spcBef>
              <a:spcAft>
                <a:spcPts val="300"/>
              </a:spcAft>
              <a:defRPr/>
            </a:pPr>
            <a:r>
              <a:rPr lang="en-US" altLang="ko-KR" sz="1100" dirty="0">
                <a:solidFill>
                  <a:schemeClr val="bg2">
                    <a:lumMod val="75000"/>
                  </a:schemeClr>
                </a:solidFill>
                <a:latin typeface="맑은 고딕" panose="020B0503020000020004" pitchFamily="50" charset="-127"/>
                <a:ea typeface="맑은 고딕" panose="020B0503020000020004" pitchFamily="50" charset="-127"/>
              </a:rPr>
              <a:t>- Stop use of this product immediately if you experience any allergic reaction or adverse symptoms and seek medical attention.</a:t>
            </a:r>
          </a:p>
          <a:p>
            <a:pPr algn="just">
              <a:lnSpc>
                <a:spcPct val="120000"/>
              </a:lnSpc>
              <a:spcBef>
                <a:spcPts val="300"/>
              </a:spcBef>
              <a:spcAft>
                <a:spcPts val="300"/>
              </a:spcAft>
              <a:defRPr/>
            </a:pPr>
            <a:r>
              <a:rPr lang="en-US" altLang="ko-KR" sz="1100" dirty="0">
                <a:solidFill>
                  <a:schemeClr val="bg2">
                    <a:lumMod val="75000"/>
                  </a:schemeClr>
                </a:solidFill>
                <a:latin typeface="맑은 고딕" panose="020B0503020000020004" pitchFamily="50" charset="-127"/>
                <a:ea typeface="맑은 고딕" panose="020B0503020000020004" pitchFamily="50" charset="-127"/>
              </a:rPr>
              <a:t>- Do not consume after expiration date.</a:t>
            </a:r>
          </a:p>
          <a:p>
            <a:pPr algn="just">
              <a:lnSpc>
                <a:spcPct val="120000"/>
              </a:lnSpc>
              <a:spcBef>
                <a:spcPts val="300"/>
              </a:spcBef>
              <a:spcAft>
                <a:spcPts val="300"/>
              </a:spcAft>
              <a:defRPr/>
            </a:pPr>
            <a:r>
              <a:rPr lang="en-US" altLang="ko-KR" sz="1100" dirty="0">
                <a:solidFill>
                  <a:schemeClr val="bg2">
                    <a:lumMod val="75000"/>
                  </a:schemeClr>
                </a:solidFill>
                <a:latin typeface="맑은 고딕" panose="020B0503020000020004" pitchFamily="50" charset="-127"/>
                <a:ea typeface="맑은 고딕" panose="020B0503020000020004" pitchFamily="50" charset="-127"/>
              </a:rPr>
              <a:t>- Do not consume the desiccant in the container.</a:t>
            </a:r>
          </a:p>
        </p:txBody>
      </p:sp>
    </p:spTree>
    <p:extLst>
      <p:ext uri="{BB962C8B-B14F-4D97-AF65-F5344CB8AC3E}">
        <p14:creationId xmlns:p14="http://schemas.microsoft.com/office/powerpoint/2010/main" val="2331905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3" name="TextBox 82"/>
          <p:cNvSpPr txBox="1"/>
          <p:nvPr/>
        </p:nvSpPr>
        <p:spPr>
          <a:xfrm>
            <a:off x="546623" y="1916832"/>
            <a:ext cx="4478385" cy="338554"/>
          </a:xfrm>
          <a:prstGeom prst="rect">
            <a:avLst/>
          </a:prstGeom>
          <a:noFill/>
        </p:spPr>
        <p:txBody>
          <a:bodyPr wrap="square" rtlCol="0">
            <a:spAutoFit/>
          </a:bodyPr>
          <a:lstStyle/>
          <a:p>
            <a:r>
              <a:rPr lang="en-US" altLang="ko-KR" sz="1600" b="1" dirty="0">
                <a:solidFill>
                  <a:schemeClr val="bg2">
                    <a:lumMod val="75000"/>
                  </a:schemeClr>
                </a:solidFill>
                <a:latin typeface="맑은 고딕" panose="020B0503020000020004" pitchFamily="50" charset="-127"/>
                <a:ea typeface="맑은 고딕" panose="020B0503020000020004" pitchFamily="50" charset="-127"/>
              </a:rPr>
              <a:t>1. Lutein + Zeaxanthin</a:t>
            </a:r>
            <a:endParaRPr lang="ko-KR" altLang="en-US" sz="1600" b="1"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84" name="TextBox 83"/>
          <p:cNvSpPr txBox="1"/>
          <p:nvPr/>
        </p:nvSpPr>
        <p:spPr>
          <a:xfrm>
            <a:off x="546622" y="2636912"/>
            <a:ext cx="4140000" cy="584775"/>
          </a:xfrm>
          <a:prstGeom prst="rect">
            <a:avLst/>
          </a:prstGeom>
          <a:noFill/>
        </p:spPr>
        <p:txBody>
          <a:bodyPr wrap="square" rtlCol="0">
            <a:spAutoFit/>
          </a:bodyPr>
          <a:lstStyle/>
          <a:p>
            <a:r>
              <a:rPr lang="en-US" altLang="ko-KR" sz="1600" b="1" dirty="0">
                <a:solidFill>
                  <a:schemeClr val="bg2">
                    <a:lumMod val="75000"/>
                  </a:schemeClr>
                </a:solidFill>
                <a:latin typeface="맑은 고딕" panose="020B0503020000020004" pitchFamily="50" charset="-127"/>
                <a:ea typeface="맑은 고딕" panose="020B0503020000020004" pitchFamily="50" charset="-127"/>
              </a:rPr>
              <a:t>2. Lutein Zeaxanthin Complex Extract (No.2018-4)</a:t>
            </a:r>
            <a:endParaRPr lang="ko-KR" altLang="en-US" sz="1600" b="1"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85" name="TextBox 84"/>
          <p:cNvSpPr txBox="1"/>
          <p:nvPr/>
        </p:nvSpPr>
        <p:spPr>
          <a:xfrm>
            <a:off x="546623" y="3594502"/>
            <a:ext cx="4248000" cy="338554"/>
          </a:xfrm>
          <a:prstGeom prst="rect">
            <a:avLst/>
          </a:prstGeom>
          <a:noFill/>
        </p:spPr>
        <p:txBody>
          <a:bodyPr wrap="square" rtlCol="0">
            <a:spAutoFit/>
          </a:bodyPr>
          <a:lstStyle/>
          <a:p>
            <a:r>
              <a:rPr lang="en-US" altLang="ko-KR" sz="1600" b="1" dirty="0">
                <a:solidFill>
                  <a:schemeClr val="bg2">
                    <a:lumMod val="75000"/>
                  </a:schemeClr>
                </a:solidFill>
                <a:latin typeface="맑은 고딕" panose="020B0503020000020004" pitchFamily="50" charset="-127"/>
                <a:ea typeface="맑은 고딕" panose="020B0503020000020004" pitchFamily="50" charset="-127"/>
              </a:rPr>
              <a:t>3. 8-in-1 capsule for efficiency</a:t>
            </a:r>
            <a:endParaRPr lang="ko-KR" altLang="en-US" sz="1600" b="1"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38" name="TextBox 37"/>
          <p:cNvSpPr txBox="1"/>
          <p:nvPr/>
        </p:nvSpPr>
        <p:spPr>
          <a:xfrm>
            <a:off x="546623" y="4365104"/>
            <a:ext cx="4118400" cy="338554"/>
          </a:xfrm>
          <a:prstGeom prst="rect">
            <a:avLst/>
          </a:prstGeom>
          <a:noFill/>
        </p:spPr>
        <p:txBody>
          <a:bodyPr wrap="square" rtlCol="0">
            <a:spAutoFit/>
          </a:bodyPr>
          <a:lstStyle/>
          <a:p>
            <a:r>
              <a:rPr lang="en-US" altLang="ko-KR" sz="1600" b="1" dirty="0">
                <a:solidFill>
                  <a:schemeClr val="bg2">
                    <a:lumMod val="75000"/>
                  </a:schemeClr>
                </a:solidFill>
                <a:latin typeface="맑은 고딕" panose="020B0503020000020004" pitchFamily="50" charset="-127"/>
                <a:ea typeface="맑은 고딕" panose="020B0503020000020004" pitchFamily="50" charset="-127"/>
              </a:rPr>
              <a:t>4. Additional ingredients for eye health</a:t>
            </a:r>
            <a:endParaRPr lang="ko-KR" altLang="en-US" sz="1600" b="1"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5" name="TextBox 14"/>
          <p:cNvSpPr txBox="1"/>
          <p:nvPr/>
        </p:nvSpPr>
        <p:spPr>
          <a:xfrm>
            <a:off x="499922" y="548680"/>
            <a:ext cx="2148822"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Product Features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8" name="TextBox 7"/>
          <p:cNvSpPr txBox="1"/>
          <p:nvPr/>
        </p:nvSpPr>
        <p:spPr>
          <a:xfrm>
            <a:off x="546623" y="5148481"/>
            <a:ext cx="4118400" cy="584775"/>
          </a:xfrm>
          <a:prstGeom prst="rect">
            <a:avLst/>
          </a:prstGeom>
          <a:noFill/>
        </p:spPr>
        <p:txBody>
          <a:bodyPr wrap="square" rtlCol="0">
            <a:spAutoFit/>
          </a:bodyPr>
          <a:lstStyle/>
          <a:p>
            <a:r>
              <a:rPr lang="en-US" altLang="ko-KR" sz="1600" b="1" dirty="0">
                <a:solidFill>
                  <a:schemeClr val="bg2">
                    <a:lumMod val="75000"/>
                  </a:schemeClr>
                </a:solidFill>
                <a:latin typeface="맑은 고딕" panose="020B0503020000020004" pitchFamily="50" charset="-127"/>
                <a:ea typeface="맑은 고딕" panose="020B0503020000020004" pitchFamily="50" charset="-127"/>
              </a:rPr>
              <a:t>5. Vegetable capsule with no gelatin or artificial flavors</a:t>
            </a:r>
            <a:endParaRPr lang="ko-KR" altLang="en-US" sz="1600" b="1" dirty="0">
              <a:solidFill>
                <a:schemeClr val="bg2">
                  <a:lumMod val="7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636030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20" name="TextBox 19"/>
          <p:cNvSpPr txBox="1"/>
          <p:nvPr/>
        </p:nvSpPr>
        <p:spPr>
          <a:xfrm>
            <a:off x="2576736" y="548680"/>
            <a:ext cx="2952328"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Lutein Zeaxanthin</a:t>
            </a:r>
          </a:p>
        </p:txBody>
      </p:sp>
      <p:sp>
        <p:nvSpPr>
          <p:cNvPr id="24" name="TextBox 23"/>
          <p:cNvSpPr txBox="1"/>
          <p:nvPr/>
        </p:nvSpPr>
        <p:spPr>
          <a:xfrm>
            <a:off x="488504" y="548680"/>
            <a:ext cx="2160240"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Main</a:t>
            </a:r>
            <a:r>
              <a:rPr lang="ko-KR" altLang="en-US" sz="1900" b="1"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Ingredient :</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27" name="TextBox 26"/>
          <p:cNvSpPr txBox="1"/>
          <p:nvPr/>
        </p:nvSpPr>
        <p:spPr>
          <a:xfrm>
            <a:off x="506262" y="1196752"/>
            <a:ext cx="4734769" cy="1989712"/>
          </a:xfrm>
          <a:prstGeom prst="rect">
            <a:avLst/>
          </a:prstGeom>
          <a:noFill/>
        </p:spPr>
        <p:txBody>
          <a:bodyPr wrap="square" rtlCol="0">
            <a:spAutoFit/>
          </a:bodyPr>
          <a:lstStyle/>
          <a:p>
            <a:pPr algn="just">
              <a:lnSpc>
                <a:spcPct val="150000"/>
              </a:lnSpc>
            </a:pPr>
            <a:r>
              <a:rPr lang="en-US" altLang="ko-KR" b="1" dirty="0">
                <a:solidFill>
                  <a:schemeClr val="bg2">
                    <a:lumMod val="75000"/>
                  </a:schemeClr>
                </a:solidFill>
                <a:latin typeface="맑은 고딕" panose="020B0503020000020004" pitchFamily="50" charset="-127"/>
                <a:ea typeface="맑은 고딕" panose="020B0503020000020004" pitchFamily="50" charset="-127"/>
              </a:rPr>
              <a:t>1. Lutein</a:t>
            </a:r>
          </a:p>
          <a:p>
            <a:pPr algn="just">
              <a:lnSpc>
                <a:spcPct val="150000"/>
              </a:lnSpc>
            </a:pPr>
            <a:r>
              <a:rPr lang="en-US" altLang="ko-KR" dirty="0">
                <a:solidFill>
                  <a:schemeClr val="bg2">
                    <a:lumMod val="75000"/>
                  </a:schemeClr>
                </a:solidFill>
                <a:latin typeface="맑은 고딕" panose="020B0503020000020004" pitchFamily="50" charset="-127"/>
                <a:ea typeface="맑은 고딕" panose="020B0503020000020004" pitchFamily="50" charset="-127"/>
              </a:rPr>
              <a:t>Lutein</a:t>
            </a: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extracted</a:t>
            </a: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from</a:t>
            </a: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Marigold</a:t>
            </a: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flowers, is a component of the macular pigment that plays an important role in vision. Taking lutein increases macular pigment optical density, improving visual function and protecting against age-related macular degeneration (AMD).</a:t>
            </a:r>
          </a:p>
        </p:txBody>
      </p:sp>
      <p:sp>
        <p:nvSpPr>
          <p:cNvPr id="28" name="TextBox 27"/>
          <p:cNvSpPr txBox="1"/>
          <p:nvPr/>
        </p:nvSpPr>
        <p:spPr>
          <a:xfrm>
            <a:off x="527949" y="3847226"/>
            <a:ext cx="4384800" cy="1989712"/>
          </a:xfrm>
          <a:prstGeom prst="rect">
            <a:avLst/>
          </a:prstGeom>
          <a:noFill/>
        </p:spPr>
        <p:txBody>
          <a:bodyPr wrap="square" rtlCol="0">
            <a:spAutoFit/>
          </a:bodyPr>
          <a:lstStyle/>
          <a:p>
            <a:pPr algn="just">
              <a:lnSpc>
                <a:spcPct val="150000"/>
              </a:lnSpc>
            </a:pPr>
            <a:r>
              <a:rPr lang="en-US" altLang="ko-KR" b="1" dirty="0">
                <a:solidFill>
                  <a:schemeClr val="bg2">
                    <a:lumMod val="75000"/>
                  </a:schemeClr>
                </a:solidFill>
                <a:latin typeface="맑은 고딕" panose="020B0503020000020004" pitchFamily="50" charset="-127"/>
                <a:ea typeface="맑은 고딕" panose="020B0503020000020004" pitchFamily="50" charset="-127"/>
              </a:rPr>
              <a:t>2. Zeaxanthin</a:t>
            </a:r>
          </a:p>
          <a:p>
            <a:pPr algn="just">
              <a:lnSpc>
                <a:spcPct val="150000"/>
              </a:lnSpc>
            </a:pPr>
            <a:endParaRPr lang="ko-KR" altLang="en-US" b="1" dirty="0">
              <a:solidFill>
                <a:schemeClr val="bg2">
                  <a:lumMod val="75000"/>
                </a:schemeClr>
              </a:solidFill>
              <a:latin typeface="맑은 고딕" panose="020B0503020000020004" pitchFamily="50" charset="-127"/>
              <a:ea typeface="맑은 고딕" panose="020B0503020000020004" pitchFamily="50" charset="-127"/>
            </a:endParaRPr>
          </a:p>
          <a:p>
            <a:pPr algn="just">
              <a:lnSpc>
                <a:spcPct val="150000"/>
              </a:lnSpc>
            </a:pPr>
            <a:r>
              <a:rPr lang="en-US" altLang="ko-KR" dirty="0">
                <a:solidFill>
                  <a:schemeClr val="bg2">
                    <a:lumMod val="75000"/>
                  </a:schemeClr>
                </a:solidFill>
                <a:latin typeface="맑은 고딕" panose="020B0503020000020004" pitchFamily="50" charset="-127"/>
                <a:ea typeface="맑은 고딕" panose="020B0503020000020004" pitchFamily="50" charset="-127"/>
              </a:rPr>
              <a:t>Like Lutein, Zeaxanthin is also a component of the macular pigment. However, as it is not naturally produced by the body, it is important to take supplements that contain this.</a:t>
            </a:r>
          </a:p>
        </p:txBody>
      </p:sp>
    </p:spTree>
    <p:extLst>
      <p:ext uri="{BB962C8B-B14F-4D97-AF65-F5344CB8AC3E}">
        <p14:creationId xmlns:p14="http://schemas.microsoft.com/office/powerpoint/2010/main" val="3910229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7" name="그림 6"/>
          <p:cNvPicPr>
            <a:picLocks noChangeAspect="1"/>
          </p:cNvPicPr>
          <p:nvPr/>
        </p:nvPicPr>
        <p:blipFill rotWithShape="1">
          <a:blip r:embed="rId3"/>
          <a:srcRect l="1611" t="13078" r="54159" b="9170"/>
          <a:stretch/>
        </p:blipFill>
        <p:spPr>
          <a:xfrm>
            <a:off x="556295" y="2708920"/>
            <a:ext cx="2776612" cy="2376264"/>
          </a:xfrm>
          <a:prstGeom prst="rect">
            <a:avLst/>
          </a:prstGeom>
        </p:spPr>
      </p:pic>
      <p:sp>
        <p:nvSpPr>
          <p:cNvPr id="8" name="TextBox 7"/>
          <p:cNvSpPr txBox="1"/>
          <p:nvPr/>
        </p:nvSpPr>
        <p:spPr>
          <a:xfrm>
            <a:off x="556294" y="1412776"/>
            <a:ext cx="3100561" cy="1164614"/>
          </a:xfrm>
          <a:prstGeom prst="rect">
            <a:avLst/>
          </a:prstGeom>
          <a:noFill/>
        </p:spPr>
        <p:txBody>
          <a:bodyPr wrap="square" rtlCol="0">
            <a:spAutoFit/>
          </a:bodyPr>
          <a:lstStyle/>
          <a:p>
            <a:pPr algn="just">
              <a:lnSpc>
                <a:spcPct val="150000"/>
              </a:lnSpc>
            </a:pPr>
            <a:r>
              <a:rPr lang="en-US" altLang="ko-KR" sz="1200" b="1" u="sng" dirty="0">
                <a:solidFill>
                  <a:schemeClr val="bg2">
                    <a:lumMod val="75000"/>
                  </a:schemeClr>
                </a:solidFill>
                <a:latin typeface="맑은 고딕" panose="020B0503020000020004" pitchFamily="50" charset="-127"/>
                <a:ea typeface="맑은 고딕" panose="020B0503020000020004" pitchFamily="50" charset="-127"/>
              </a:rPr>
              <a:t>Macula</a:t>
            </a:r>
          </a:p>
          <a:p>
            <a:pPr algn="just">
              <a:lnSpc>
                <a:spcPct val="150000"/>
              </a:lnSpc>
            </a:pPr>
            <a:r>
              <a:rPr lang="en-US" altLang="ko-KR" sz="1200" dirty="0">
                <a:solidFill>
                  <a:schemeClr val="bg2">
                    <a:lumMod val="75000"/>
                  </a:schemeClr>
                </a:solidFill>
                <a:latin typeface="맑은 고딕" panose="020B0503020000020004" pitchFamily="50" charset="-127"/>
                <a:ea typeface="맑은 고딕" panose="020B0503020000020004" pitchFamily="50" charset="-127"/>
              </a:rPr>
              <a:t>The macula is the round area at the center of the retina at the back of the eyeball. It processes your central vision.</a:t>
            </a:r>
            <a:endParaRPr lang="ko-KR" altLang="en-US" sz="1200" dirty="0">
              <a:solidFill>
                <a:schemeClr val="bg2">
                  <a:lumMod val="75000"/>
                </a:schemeClr>
              </a:solidFill>
              <a:latin typeface="맑은 고딕" panose="020B0503020000020004" pitchFamily="50" charset="-127"/>
              <a:ea typeface="맑은 고딕" panose="020B0503020000020004" pitchFamily="50" charset="-127"/>
            </a:endParaRPr>
          </a:p>
        </p:txBody>
      </p:sp>
      <p:cxnSp>
        <p:nvCxnSpPr>
          <p:cNvPr id="9" name="직선 연결선 8"/>
          <p:cNvCxnSpPr/>
          <p:nvPr/>
        </p:nvCxnSpPr>
        <p:spPr>
          <a:xfrm flipV="1">
            <a:off x="2695213" y="4005064"/>
            <a:ext cx="648000" cy="0"/>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96816" y="3789040"/>
            <a:ext cx="2024180" cy="1441613"/>
          </a:xfrm>
          <a:prstGeom prst="rect">
            <a:avLst/>
          </a:prstGeom>
          <a:noFill/>
        </p:spPr>
        <p:txBody>
          <a:bodyPr wrap="square" rtlCol="0">
            <a:spAutoFit/>
          </a:bodyPr>
          <a:lstStyle/>
          <a:p>
            <a:pPr algn="just">
              <a:lnSpc>
                <a:spcPct val="150000"/>
              </a:lnSpc>
            </a:pPr>
            <a:r>
              <a:rPr lang="en-US" altLang="ko-KR" sz="1200" b="1" u="sng" dirty="0">
                <a:solidFill>
                  <a:schemeClr val="bg2">
                    <a:lumMod val="75000"/>
                  </a:schemeClr>
                </a:solidFill>
                <a:latin typeface="맑은 고딕" panose="020B0503020000020004" pitchFamily="50" charset="-127"/>
                <a:ea typeface="맑은 고딕" panose="020B0503020000020004" pitchFamily="50" charset="-127"/>
              </a:rPr>
              <a:t>Zeaxanthin</a:t>
            </a:r>
          </a:p>
          <a:p>
            <a:pPr algn="just">
              <a:lnSpc>
                <a:spcPct val="150000"/>
              </a:lnSpc>
            </a:pPr>
            <a:r>
              <a:rPr lang="en-US" altLang="ko-KR" sz="1200" dirty="0">
                <a:solidFill>
                  <a:schemeClr val="bg2">
                    <a:lumMod val="75000"/>
                  </a:schemeClr>
                </a:solidFill>
                <a:latin typeface="맑은 고딕" panose="020B0503020000020004" pitchFamily="50" charset="-127"/>
                <a:ea typeface="맑은 고딕" panose="020B0503020000020004" pitchFamily="50" charset="-127"/>
              </a:rPr>
              <a:t>Zeaxanthin concentrated at the center of the macula protects central vision.</a:t>
            </a:r>
            <a:endParaRPr lang="ko-KR" altLang="en-US" sz="1200" b="1"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1" name="TextBox 10"/>
          <p:cNvSpPr txBox="1"/>
          <p:nvPr/>
        </p:nvSpPr>
        <p:spPr>
          <a:xfrm>
            <a:off x="2263212" y="5180627"/>
            <a:ext cx="2905805" cy="887615"/>
          </a:xfrm>
          <a:prstGeom prst="rect">
            <a:avLst/>
          </a:prstGeom>
          <a:noFill/>
        </p:spPr>
        <p:txBody>
          <a:bodyPr wrap="square" rtlCol="0">
            <a:spAutoFit/>
          </a:bodyPr>
          <a:lstStyle/>
          <a:p>
            <a:pPr algn="just">
              <a:lnSpc>
                <a:spcPct val="150000"/>
              </a:lnSpc>
            </a:pPr>
            <a:r>
              <a:rPr lang="en-US" altLang="ko-KR" sz="1200" b="1" u="sng" dirty="0">
                <a:solidFill>
                  <a:schemeClr val="bg2">
                    <a:lumMod val="75000"/>
                  </a:schemeClr>
                </a:solidFill>
                <a:latin typeface="맑은 고딕" panose="020B0503020000020004" pitchFamily="50" charset="-127"/>
                <a:ea typeface="맑은 고딕" panose="020B0503020000020004" pitchFamily="50" charset="-127"/>
              </a:rPr>
              <a:t>Lutein</a:t>
            </a:r>
          </a:p>
          <a:p>
            <a:pPr algn="just">
              <a:lnSpc>
                <a:spcPct val="150000"/>
              </a:lnSpc>
            </a:pPr>
            <a:r>
              <a:rPr lang="en-US" altLang="ko-KR" sz="1200" dirty="0">
                <a:solidFill>
                  <a:schemeClr val="bg2">
                    <a:lumMod val="75000"/>
                  </a:schemeClr>
                </a:solidFill>
                <a:latin typeface="맑은 고딕" panose="020B0503020000020004" pitchFamily="50" charset="-127"/>
                <a:ea typeface="맑은 고딕" panose="020B0503020000020004" pitchFamily="50" charset="-127"/>
              </a:rPr>
              <a:t>Lutein is found towards the periphery and protects peripheral vision.</a:t>
            </a:r>
            <a:endParaRPr lang="ko-KR" altLang="en-US" sz="12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2" name="타원 11"/>
          <p:cNvSpPr/>
          <p:nvPr/>
        </p:nvSpPr>
        <p:spPr>
          <a:xfrm>
            <a:off x="2544384" y="3933064"/>
            <a:ext cx="144000" cy="144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bg2">
                  <a:lumMod val="75000"/>
                </a:schemeClr>
              </a:solidFill>
              <a:latin typeface="맑은 고딕" panose="020B0503020000020004" pitchFamily="50" charset="-127"/>
              <a:ea typeface="맑은 고딕" panose="020B0503020000020004" pitchFamily="50" charset="-127"/>
            </a:endParaRPr>
          </a:p>
        </p:txBody>
      </p:sp>
      <p:cxnSp>
        <p:nvCxnSpPr>
          <p:cNvPr id="13" name="직선 연결선 12"/>
          <p:cNvCxnSpPr/>
          <p:nvPr/>
        </p:nvCxnSpPr>
        <p:spPr>
          <a:xfrm>
            <a:off x="2561394" y="4323734"/>
            <a:ext cx="0" cy="828000"/>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타원 13"/>
          <p:cNvSpPr/>
          <p:nvPr/>
        </p:nvSpPr>
        <p:spPr>
          <a:xfrm>
            <a:off x="2489394" y="4179734"/>
            <a:ext cx="144000" cy="144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bg2">
                  <a:lumMod val="75000"/>
                </a:schemeClr>
              </a:solidFill>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877F6AAA-E7BD-F756-0467-4CB90E0A2A4A}"/>
              </a:ext>
            </a:extLst>
          </p:cNvPr>
          <p:cNvSpPr txBox="1"/>
          <p:nvPr/>
        </p:nvSpPr>
        <p:spPr>
          <a:xfrm>
            <a:off x="2576736" y="548680"/>
            <a:ext cx="2952328"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Lutein Zeaxanthin</a:t>
            </a:r>
          </a:p>
        </p:txBody>
      </p:sp>
      <p:sp>
        <p:nvSpPr>
          <p:cNvPr id="4" name="Rectangle 3">
            <a:extLst>
              <a:ext uri="{FF2B5EF4-FFF2-40B4-BE49-F238E27FC236}">
                <a16:creationId xmlns:a16="http://schemas.microsoft.com/office/drawing/2014/main" id="{6F27A1EA-3CB5-EFDF-A2F5-660C4D89DFB5}"/>
              </a:ext>
            </a:extLst>
          </p:cNvPr>
          <p:cNvSpPr/>
          <p:nvPr/>
        </p:nvSpPr>
        <p:spPr bwMode="auto">
          <a:xfrm>
            <a:off x="2936776" y="3212976"/>
            <a:ext cx="396131" cy="216017"/>
          </a:xfrm>
          <a:prstGeom prst="rect">
            <a:avLst/>
          </a:prstGeom>
          <a:solidFill>
            <a:srgbClr val="F7F7F7"/>
          </a:solidFill>
          <a:ln>
            <a:noFill/>
          </a:ln>
        </p:spPr>
        <p:txBody>
          <a:bodyPr wrap="square" rtlCol="0" anchor="ctr">
            <a:spAutoFit/>
          </a:bodyPr>
          <a:lstStyle/>
          <a:p>
            <a:pPr algn="ctr">
              <a:lnSpc>
                <a:spcPct val="120000"/>
              </a:lnSpc>
              <a:buFont typeface="Arial" panose="020B0604020202020204" pitchFamily="34" charset="0"/>
              <a:buNone/>
            </a:pPr>
            <a:endParaRPr 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5" name="TextBox 4">
            <a:extLst>
              <a:ext uri="{FF2B5EF4-FFF2-40B4-BE49-F238E27FC236}">
                <a16:creationId xmlns:a16="http://schemas.microsoft.com/office/drawing/2014/main" id="{DBC81050-FBBB-CAA6-13B8-76443E18B433}"/>
              </a:ext>
            </a:extLst>
          </p:cNvPr>
          <p:cNvSpPr txBox="1"/>
          <p:nvPr/>
        </p:nvSpPr>
        <p:spPr>
          <a:xfrm>
            <a:off x="2946405" y="3140968"/>
            <a:ext cx="710451" cy="276999"/>
          </a:xfrm>
          <a:prstGeom prst="rect">
            <a:avLst/>
          </a:prstGeom>
          <a:noFill/>
        </p:spPr>
        <p:txBody>
          <a:bodyPr wrap="none" rtlCol="0">
            <a:spAutoFit/>
          </a:bodyPr>
          <a:lstStyle/>
          <a:p>
            <a:r>
              <a:rPr lang="en-US" sz="1200" b="1" u="sng" dirty="0">
                <a:solidFill>
                  <a:srgbClr val="C00000"/>
                </a:solidFill>
                <a:latin typeface="Malgun Gothic" panose="020B0503020000020004" pitchFamily="34" charset="-127"/>
                <a:ea typeface="Malgun Gothic" panose="020B0503020000020004" pitchFamily="34" charset="-127"/>
              </a:rPr>
              <a:t>Macula</a:t>
            </a:r>
          </a:p>
        </p:txBody>
      </p:sp>
      <p:sp>
        <p:nvSpPr>
          <p:cNvPr id="6" name="TextBox 5">
            <a:extLst>
              <a:ext uri="{FF2B5EF4-FFF2-40B4-BE49-F238E27FC236}">
                <a16:creationId xmlns:a16="http://schemas.microsoft.com/office/drawing/2014/main" id="{E9F1A604-D112-44B2-442F-446E08935749}"/>
              </a:ext>
            </a:extLst>
          </p:cNvPr>
          <p:cNvSpPr txBox="1"/>
          <p:nvPr/>
        </p:nvSpPr>
        <p:spPr>
          <a:xfrm>
            <a:off x="488504" y="548680"/>
            <a:ext cx="2160240"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Main</a:t>
            </a:r>
            <a:r>
              <a:rPr lang="ko-KR" altLang="en-US" sz="1900" b="1"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Ingredient :</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654077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5" name="TextBox 14"/>
          <p:cNvSpPr txBox="1"/>
          <p:nvPr/>
        </p:nvSpPr>
        <p:spPr>
          <a:xfrm>
            <a:off x="506262" y="1261880"/>
            <a:ext cx="4446738" cy="2959208"/>
          </a:xfrm>
          <a:prstGeom prst="rect">
            <a:avLst/>
          </a:prstGeom>
          <a:noFill/>
        </p:spPr>
        <p:txBody>
          <a:bodyPr wrap="square" rtlCol="0">
            <a:spAutoFit/>
          </a:bodyPr>
          <a:lstStyle/>
          <a:p>
            <a:pPr algn="just">
              <a:lnSpc>
                <a:spcPct val="150000"/>
              </a:lnSpc>
            </a:pPr>
            <a:r>
              <a:rPr lang="en-US" altLang="ko-KR" b="1" dirty="0">
                <a:solidFill>
                  <a:schemeClr val="bg2">
                    <a:lumMod val="75000"/>
                  </a:schemeClr>
                </a:solidFill>
                <a:latin typeface="맑은 고딕" panose="020B0503020000020004" pitchFamily="50" charset="-127"/>
                <a:ea typeface="맑은 고딕" panose="020B0503020000020004" pitchFamily="50" charset="-127"/>
              </a:rPr>
              <a:t>Lutein-Zeaxanthin Complex Extract (No. 2018-4) </a:t>
            </a:r>
            <a:r>
              <a:rPr lang="en-US" altLang="ko-KR" dirty="0">
                <a:solidFill>
                  <a:schemeClr val="bg2">
                    <a:lumMod val="75000"/>
                  </a:schemeClr>
                </a:solidFill>
                <a:latin typeface="맑은 고딕" panose="020B0503020000020004" pitchFamily="50" charset="-127"/>
                <a:ea typeface="맑은 고딕" panose="020B0503020000020004" pitchFamily="50" charset="-127"/>
              </a:rPr>
              <a:t>is a standardized blend of natural lutein and natural trans-zeaxanthin (3R,3'R-zeaxanthin) extracted from marigold flowers in a 10:1 ratio. The manufacturer, </a:t>
            </a:r>
            <a:r>
              <a:rPr lang="en-US" altLang="ko-KR" dirty="0" err="1">
                <a:solidFill>
                  <a:schemeClr val="bg2">
                    <a:lumMod val="75000"/>
                  </a:schemeClr>
                </a:solidFill>
                <a:latin typeface="맑은 고딕" panose="020B0503020000020004" pitchFamily="50" charset="-127"/>
                <a:ea typeface="맑은 고딕" panose="020B0503020000020004" pitchFamily="50" charset="-127"/>
              </a:rPr>
              <a:t>Katra</a:t>
            </a:r>
            <a:r>
              <a:rPr lang="en-US" altLang="ko-KR"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err="1">
                <a:solidFill>
                  <a:schemeClr val="bg2">
                    <a:lumMod val="75000"/>
                  </a:schemeClr>
                </a:solidFill>
                <a:latin typeface="맑은 고딕" panose="020B0503020000020004" pitchFamily="50" charset="-127"/>
                <a:ea typeface="맑은 고딕" panose="020B0503020000020004" pitchFamily="50" charset="-127"/>
              </a:rPr>
              <a:t>Phytochem</a:t>
            </a:r>
            <a:r>
              <a:rPr lang="en-US" altLang="ko-KR" dirty="0">
                <a:solidFill>
                  <a:schemeClr val="bg2">
                    <a:lumMod val="75000"/>
                  </a:schemeClr>
                </a:solidFill>
                <a:latin typeface="맑은 고딕" panose="020B0503020000020004" pitchFamily="50" charset="-127"/>
                <a:ea typeface="맑은 고딕" panose="020B0503020000020004" pitchFamily="50" charset="-127"/>
              </a:rPr>
              <a:t> Pty Ltd, India, is a pioneer in the field of marigold carotenoids and has been granted patents in Australia, Japan, the United States, and Europe for products containing a blend of lutein and natural zeaxanthin.</a:t>
            </a:r>
            <a:endParaRPr lang="ko-KR" altLang="en-US"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3" name="그림 2"/>
          <p:cNvPicPr>
            <a:picLocks noChangeAspect="1"/>
          </p:cNvPicPr>
          <p:nvPr/>
        </p:nvPicPr>
        <p:blipFill>
          <a:blip r:embed="rId3"/>
          <a:stretch>
            <a:fillRect/>
          </a:stretch>
        </p:blipFill>
        <p:spPr>
          <a:xfrm>
            <a:off x="4334598" y="4667337"/>
            <a:ext cx="883058" cy="1251457"/>
          </a:xfrm>
          <a:prstGeom prst="rect">
            <a:avLst/>
          </a:prstGeom>
        </p:spPr>
      </p:pic>
      <p:pic>
        <p:nvPicPr>
          <p:cNvPr id="4" name="그림 3"/>
          <p:cNvPicPr>
            <a:picLocks noChangeAspect="1"/>
          </p:cNvPicPr>
          <p:nvPr/>
        </p:nvPicPr>
        <p:blipFill rotWithShape="1">
          <a:blip r:embed="rId4"/>
          <a:srcRect l="1391" t="1229" r="1323"/>
          <a:stretch/>
        </p:blipFill>
        <p:spPr>
          <a:xfrm>
            <a:off x="210687" y="4677255"/>
            <a:ext cx="978980" cy="1289739"/>
          </a:xfrm>
          <a:prstGeom prst="rect">
            <a:avLst/>
          </a:prstGeom>
        </p:spPr>
      </p:pic>
      <p:pic>
        <p:nvPicPr>
          <p:cNvPr id="5" name="그림 4"/>
          <p:cNvPicPr>
            <a:picLocks noChangeAspect="1"/>
          </p:cNvPicPr>
          <p:nvPr/>
        </p:nvPicPr>
        <p:blipFill>
          <a:blip r:embed="rId5"/>
          <a:stretch>
            <a:fillRect/>
          </a:stretch>
        </p:blipFill>
        <p:spPr>
          <a:xfrm>
            <a:off x="3025464" y="4672918"/>
            <a:ext cx="883058" cy="1294075"/>
          </a:xfrm>
          <a:prstGeom prst="rect">
            <a:avLst/>
          </a:prstGeom>
        </p:spPr>
      </p:pic>
      <p:pic>
        <p:nvPicPr>
          <p:cNvPr id="6" name="그림 5"/>
          <p:cNvPicPr>
            <a:picLocks noChangeAspect="1"/>
          </p:cNvPicPr>
          <p:nvPr/>
        </p:nvPicPr>
        <p:blipFill rotWithShape="1">
          <a:blip r:embed="rId6"/>
          <a:srcRect r="1834"/>
          <a:stretch/>
        </p:blipFill>
        <p:spPr>
          <a:xfrm>
            <a:off x="1669764" y="4672918"/>
            <a:ext cx="978980" cy="1294076"/>
          </a:xfrm>
          <a:prstGeom prst="rect">
            <a:avLst/>
          </a:prstGeom>
        </p:spPr>
      </p:pic>
      <p:sp>
        <p:nvSpPr>
          <p:cNvPr id="31" name="TextBox 30"/>
          <p:cNvSpPr txBox="1"/>
          <p:nvPr/>
        </p:nvSpPr>
        <p:spPr>
          <a:xfrm>
            <a:off x="2908760" y="5975561"/>
            <a:ext cx="1116467" cy="242118"/>
          </a:xfrm>
          <a:prstGeom prst="rect">
            <a:avLst/>
          </a:prstGeom>
          <a:noFill/>
        </p:spPr>
        <p:txBody>
          <a:bodyPr wrap="square" rtlCol="0">
            <a:spAutoFit/>
          </a:bodyPr>
          <a:lstStyle>
            <a:defPPr>
              <a:defRPr lang="ko-KR"/>
            </a:defPPr>
            <a:lvl1pPr>
              <a:lnSpc>
                <a:spcPct val="120000"/>
              </a:lnSpc>
              <a:defRPr sz="1200" b="1">
                <a:solidFill>
                  <a:schemeClr val="bg2">
                    <a:lumMod val="75000"/>
                  </a:schemeClr>
                </a:solidFill>
                <a:latin typeface="맑은 고딕" panose="020B0503020000020004" pitchFamily="50" charset="-127"/>
                <a:ea typeface="맑은 고딕" panose="020B0503020000020004" pitchFamily="50" charset="-127"/>
              </a:defRPr>
            </a:lvl1pPr>
          </a:lstStyle>
          <a:p>
            <a:pPr algn="ctr"/>
            <a:r>
              <a:rPr lang="en-US" altLang="ko-KR" sz="900" b="0" dirty="0"/>
              <a:t>[US 8,481,769]</a:t>
            </a:r>
            <a:endParaRPr lang="ko-KR" altLang="en-US" sz="900" b="0" dirty="0"/>
          </a:p>
        </p:txBody>
      </p:sp>
      <p:sp>
        <p:nvSpPr>
          <p:cNvPr id="32" name="TextBox 31"/>
          <p:cNvSpPr txBox="1"/>
          <p:nvPr/>
        </p:nvSpPr>
        <p:spPr>
          <a:xfrm>
            <a:off x="118610" y="5995194"/>
            <a:ext cx="1233990" cy="242118"/>
          </a:xfrm>
          <a:prstGeom prst="rect">
            <a:avLst/>
          </a:prstGeom>
          <a:noFill/>
        </p:spPr>
        <p:txBody>
          <a:bodyPr wrap="square" rtlCol="0">
            <a:spAutoFit/>
          </a:bodyPr>
          <a:lstStyle>
            <a:defPPr>
              <a:defRPr lang="ko-KR"/>
            </a:defPPr>
            <a:lvl1pPr>
              <a:lnSpc>
                <a:spcPct val="120000"/>
              </a:lnSpc>
              <a:defRPr sz="1200" b="1">
                <a:solidFill>
                  <a:schemeClr val="bg2">
                    <a:lumMod val="75000"/>
                  </a:schemeClr>
                </a:solidFill>
                <a:latin typeface="맑은 고딕" panose="020B0503020000020004" pitchFamily="50" charset="-127"/>
                <a:ea typeface="맑은 고딕" panose="020B0503020000020004" pitchFamily="50" charset="-127"/>
              </a:defRPr>
            </a:lvl1pPr>
          </a:lstStyle>
          <a:p>
            <a:pPr algn="ctr"/>
            <a:r>
              <a:rPr lang="en-US" altLang="ko-KR" sz="900" b="0" dirty="0"/>
              <a:t>[AU 2010200636]</a:t>
            </a:r>
            <a:endParaRPr lang="ko-KR" altLang="en-US" sz="900" b="0" dirty="0"/>
          </a:p>
        </p:txBody>
      </p:sp>
      <p:sp>
        <p:nvSpPr>
          <p:cNvPr id="33" name="TextBox 32"/>
          <p:cNvSpPr txBox="1"/>
          <p:nvPr/>
        </p:nvSpPr>
        <p:spPr>
          <a:xfrm>
            <a:off x="1604285" y="5975561"/>
            <a:ext cx="1116467" cy="242118"/>
          </a:xfrm>
          <a:prstGeom prst="rect">
            <a:avLst/>
          </a:prstGeom>
          <a:noFill/>
        </p:spPr>
        <p:txBody>
          <a:bodyPr wrap="square" rtlCol="0">
            <a:spAutoFit/>
          </a:bodyPr>
          <a:lstStyle>
            <a:defPPr>
              <a:defRPr lang="ko-KR"/>
            </a:defPPr>
            <a:lvl1pPr>
              <a:lnSpc>
                <a:spcPct val="120000"/>
              </a:lnSpc>
              <a:defRPr sz="1200" b="1">
                <a:solidFill>
                  <a:schemeClr val="bg2">
                    <a:lumMod val="75000"/>
                  </a:schemeClr>
                </a:solidFill>
                <a:latin typeface="맑은 고딕" panose="020B0503020000020004" pitchFamily="50" charset="-127"/>
                <a:ea typeface="맑은 고딕" panose="020B0503020000020004" pitchFamily="50" charset="-127"/>
              </a:defRPr>
            </a:lvl1pPr>
          </a:lstStyle>
          <a:p>
            <a:pPr algn="ctr"/>
            <a:r>
              <a:rPr lang="en-US" altLang="ko-KR" sz="900" b="0" dirty="0"/>
              <a:t>[JP 5,795,572]</a:t>
            </a:r>
            <a:endParaRPr lang="ko-KR" altLang="en-US" sz="900" b="0" dirty="0"/>
          </a:p>
        </p:txBody>
      </p:sp>
      <p:sp>
        <p:nvSpPr>
          <p:cNvPr id="34" name="TextBox 33"/>
          <p:cNvSpPr txBox="1"/>
          <p:nvPr/>
        </p:nvSpPr>
        <p:spPr>
          <a:xfrm>
            <a:off x="4268581" y="5975561"/>
            <a:ext cx="1116467" cy="242118"/>
          </a:xfrm>
          <a:prstGeom prst="rect">
            <a:avLst/>
          </a:prstGeom>
          <a:noFill/>
        </p:spPr>
        <p:txBody>
          <a:bodyPr wrap="square" rtlCol="0">
            <a:spAutoFit/>
          </a:bodyPr>
          <a:lstStyle>
            <a:defPPr>
              <a:defRPr lang="ko-KR"/>
            </a:defPPr>
            <a:lvl1pPr>
              <a:lnSpc>
                <a:spcPct val="120000"/>
              </a:lnSpc>
              <a:defRPr sz="1200" b="1">
                <a:solidFill>
                  <a:schemeClr val="bg2">
                    <a:lumMod val="75000"/>
                  </a:schemeClr>
                </a:solidFill>
                <a:latin typeface="맑은 고딕" panose="020B0503020000020004" pitchFamily="50" charset="-127"/>
                <a:ea typeface="맑은 고딕" panose="020B0503020000020004" pitchFamily="50" charset="-127"/>
              </a:defRPr>
            </a:lvl1pPr>
          </a:lstStyle>
          <a:p>
            <a:pPr algn="ctr"/>
            <a:r>
              <a:rPr lang="en-US" altLang="ko-KR" sz="900" b="0" dirty="0"/>
              <a:t>[EU 1877371]</a:t>
            </a:r>
            <a:endParaRPr lang="ko-KR" altLang="en-US" sz="900" b="0" dirty="0"/>
          </a:p>
        </p:txBody>
      </p:sp>
      <p:sp>
        <p:nvSpPr>
          <p:cNvPr id="2" name="TextBox 1">
            <a:extLst>
              <a:ext uri="{FF2B5EF4-FFF2-40B4-BE49-F238E27FC236}">
                <a16:creationId xmlns:a16="http://schemas.microsoft.com/office/drawing/2014/main" id="{A53A6973-BF06-01CC-3776-FDA68E019BB1}"/>
              </a:ext>
            </a:extLst>
          </p:cNvPr>
          <p:cNvSpPr txBox="1"/>
          <p:nvPr/>
        </p:nvSpPr>
        <p:spPr>
          <a:xfrm>
            <a:off x="605796" y="549497"/>
            <a:ext cx="4126989" cy="373500"/>
          </a:xfrm>
          <a:prstGeom prst="rect">
            <a:avLst/>
          </a:prstGeom>
          <a:noFill/>
        </p:spPr>
        <p:txBody>
          <a:bodyPr wrap="square" rtlCol="0">
            <a:spAutoFit/>
          </a:bodyPr>
          <a:lstStyle/>
          <a:p>
            <a:pPr>
              <a:lnSpc>
                <a:spcPts val="2400"/>
              </a:lnSpc>
            </a:pPr>
            <a:r>
              <a:rPr lang="en-US" altLang="ko-KR" sz="1800" b="1" dirty="0">
                <a:solidFill>
                  <a:schemeClr val="bg2">
                    <a:lumMod val="75000"/>
                  </a:schemeClr>
                </a:solidFill>
                <a:latin typeface="맑은 고딕" panose="020B0503020000020004" pitchFamily="50" charset="-127"/>
                <a:ea typeface="맑은 고딕" panose="020B0503020000020004" pitchFamily="50" charset="-127"/>
              </a:rPr>
              <a:t>Lutein Zeaxanthin Complex Extract</a:t>
            </a:r>
          </a:p>
        </p:txBody>
      </p:sp>
    </p:spTree>
    <p:extLst>
      <p:ext uri="{BB962C8B-B14F-4D97-AF65-F5344CB8AC3E}">
        <p14:creationId xmlns:p14="http://schemas.microsoft.com/office/powerpoint/2010/main" val="1786292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모서리가 둥근 직사각형 12"/>
          <p:cNvSpPr/>
          <p:nvPr/>
        </p:nvSpPr>
        <p:spPr>
          <a:xfrm>
            <a:off x="499923" y="4421894"/>
            <a:ext cx="4392444" cy="227862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24" name="TextBox 23"/>
          <p:cNvSpPr txBox="1"/>
          <p:nvPr/>
        </p:nvSpPr>
        <p:spPr>
          <a:xfrm>
            <a:off x="1494287" y="551787"/>
            <a:ext cx="2350008"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Clinical Trial Result</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5" name="TextBox 14"/>
          <p:cNvSpPr txBox="1"/>
          <p:nvPr/>
        </p:nvSpPr>
        <p:spPr>
          <a:xfrm>
            <a:off x="506262" y="1196752"/>
            <a:ext cx="4386105" cy="1164614"/>
          </a:xfrm>
          <a:prstGeom prst="rect">
            <a:avLst/>
          </a:prstGeom>
          <a:noFill/>
        </p:spPr>
        <p:txBody>
          <a:bodyPr wrap="square" rtlCol="0">
            <a:spAutoFit/>
          </a:bodyPr>
          <a:lstStyle/>
          <a:p>
            <a:pPr algn="just">
              <a:lnSpc>
                <a:spcPct val="150000"/>
              </a:lnSpc>
            </a:pPr>
            <a:r>
              <a:rPr lang="en-US" altLang="ko-KR" sz="1200" dirty="0">
                <a:solidFill>
                  <a:schemeClr val="bg2">
                    <a:lumMod val="75000"/>
                  </a:schemeClr>
                </a:solidFill>
                <a:latin typeface="맑은 고딕" panose="020B0503020000020004" pitchFamily="50" charset="-127"/>
                <a:ea typeface="맑은 고딕" panose="020B0503020000020004" pitchFamily="50" charset="-127"/>
              </a:rPr>
              <a:t>Male and female subjects aged 45 – 65 years old were given Lutein Zeaxanthin Complex Extract (No. 2018-4) for 24 weeks (180 days). Subjects shows an increase in macular pigment density compared to control group.</a:t>
            </a:r>
            <a:endParaRPr lang="ko-KR" altLang="en-US" sz="1200"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2" name="그림 1"/>
          <p:cNvPicPr>
            <a:picLocks noChangeAspect="1"/>
          </p:cNvPicPr>
          <p:nvPr/>
        </p:nvPicPr>
        <p:blipFill>
          <a:blip r:embed="rId3"/>
          <a:stretch>
            <a:fillRect/>
          </a:stretch>
        </p:blipFill>
        <p:spPr>
          <a:xfrm>
            <a:off x="377314" y="2560672"/>
            <a:ext cx="4644000" cy="1588408"/>
          </a:xfrm>
          <a:prstGeom prst="rect">
            <a:avLst/>
          </a:prstGeom>
        </p:spPr>
      </p:pic>
      <p:sp>
        <p:nvSpPr>
          <p:cNvPr id="16" name="TextBox 15"/>
          <p:cNvSpPr txBox="1"/>
          <p:nvPr/>
        </p:nvSpPr>
        <p:spPr>
          <a:xfrm>
            <a:off x="653291" y="4099141"/>
            <a:ext cx="4032000" cy="225511"/>
          </a:xfrm>
          <a:prstGeom prst="rect">
            <a:avLst/>
          </a:prstGeom>
          <a:noFill/>
        </p:spPr>
        <p:txBody>
          <a:bodyPr wrap="square" rtlCol="0">
            <a:spAutoFit/>
          </a:bodyPr>
          <a:lstStyle>
            <a:defPPr>
              <a:defRPr lang="ko-KR"/>
            </a:defPPr>
            <a:lvl1pPr>
              <a:lnSpc>
                <a:spcPct val="120000"/>
              </a:lnSpc>
              <a:defRPr sz="1200" b="1">
                <a:solidFill>
                  <a:schemeClr val="bg2">
                    <a:lumMod val="75000"/>
                  </a:schemeClr>
                </a:solidFill>
                <a:latin typeface="맑은 고딕" panose="020B0503020000020004" pitchFamily="50" charset="-127"/>
                <a:ea typeface="맑은 고딕" panose="020B0503020000020004" pitchFamily="50" charset="-127"/>
              </a:defRPr>
            </a:lvl1pPr>
          </a:lstStyle>
          <a:p>
            <a:pPr algn="ctr"/>
            <a:r>
              <a:rPr lang="en-US" altLang="ko-KR" sz="800" b="0" dirty="0"/>
              <a:t>* MPOD(Macula Pigment Optical Density) : Macular</a:t>
            </a:r>
            <a:r>
              <a:rPr lang="ko-KR" altLang="en-US" sz="800" b="0" dirty="0"/>
              <a:t> </a:t>
            </a:r>
            <a:r>
              <a:rPr lang="en-US" altLang="ko-KR" sz="800" b="0" dirty="0"/>
              <a:t>pigment density in the retina</a:t>
            </a:r>
            <a:endParaRPr lang="ko-KR" altLang="en-US" sz="800" b="0" spc="-150" dirty="0"/>
          </a:p>
        </p:txBody>
      </p:sp>
      <p:sp>
        <p:nvSpPr>
          <p:cNvPr id="17" name="TextBox 16"/>
          <p:cNvSpPr txBox="1"/>
          <p:nvPr/>
        </p:nvSpPr>
        <p:spPr>
          <a:xfrm>
            <a:off x="704976" y="4421894"/>
            <a:ext cx="4032000" cy="2221698"/>
          </a:xfrm>
          <a:prstGeom prst="rect">
            <a:avLst/>
          </a:prstGeom>
          <a:noFill/>
        </p:spPr>
        <p:txBody>
          <a:bodyPr wrap="square" rtlCol="0" anchor="ctr">
            <a:spAutoFit/>
          </a:bodyPr>
          <a:lstStyle>
            <a:defPPr>
              <a:defRPr lang="ko-KR"/>
            </a:defPPr>
            <a:lvl1pPr>
              <a:lnSpc>
                <a:spcPct val="120000"/>
              </a:lnSpc>
              <a:defRPr sz="1200" b="1">
                <a:solidFill>
                  <a:schemeClr val="bg2">
                    <a:lumMod val="75000"/>
                  </a:schemeClr>
                </a:solidFill>
                <a:latin typeface="맑은 고딕" panose="020B0503020000020004" pitchFamily="50" charset="-127"/>
                <a:ea typeface="맑은 고딕" panose="020B0503020000020004" pitchFamily="50" charset="-127"/>
              </a:defRPr>
            </a:lvl1pPr>
          </a:lstStyle>
          <a:p>
            <a:pPr marL="171450" indent="-171450" algn="just">
              <a:buFont typeface="Arial" panose="020B0604020202020204" pitchFamily="34" charset="0"/>
              <a:buChar char="•"/>
            </a:pPr>
            <a:r>
              <a:rPr lang="en-US" altLang="ko-KR" sz="1000" dirty="0"/>
              <a:t>Institution</a:t>
            </a:r>
            <a:r>
              <a:rPr lang="ko-KR" altLang="en-US" sz="1000" dirty="0"/>
              <a:t> </a:t>
            </a:r>
            <a:r>
              <a:rPr lang="en-US" altLang="ko-KR" sz="1000" dirty="0"/>
              <a:t>: </a:t>
            </a:r>
            <a:r>
              <a:rPr lang="en-US" altLang="ko-KR" sz="900" b="0" dirty="0"/>
              <a:t>Narayana </a:t>
            </a:r>
            <a:r>
              <a:rPr lang="en-US" altLang="ko-KR" sz="900" b="0" dirty="0" err="1"/>
              <a:t>Nethralaya</a:t>
            </a:r>
            <a:r>
              <a:rPr lang="en-US" altLang="ko-KR" sz="900" b="0" dirty="0"/>
              <a:t> Eye Hospital</a:t>
            </a:r>
            <a:endParaRPr lang="en-US" altLang="ko-KR" sz="1000" b="0" dirty="0"/>
          </a:p>
          <a:p>
            <a:pPr marL="171450" indent="-171450" algn="just">
              <a:buFont typeface="Arial" panose="020B0604020202020204" pitchFamily="34" charset="0"/>
              <a:buChar char="•"/>
            </a:pPr>
            <a:r>
              <a:rPr lang="en-US" altLang="ko-KR" sz="1000" dirty="0"/>
              <a:t>Subjects</a:t>
            </a:r>
            <a:r>
              <a:rPr lang="ko-KR" altLang="en-US" sz="1000" dirty="0"/>
              <a:t> </a:t>
            </a:r>
            <a:r>
              <a:rPr lang="en-US" altLang="ko-KR" sz="1000" dirty="0"/>
              <a:t>: </a:t>
            </a:r>
            <a:r>
              <a:rPr lang="en-US" altLang="ko-KR" sz="900" b="0" dirty="0"/>
              <a:t>60 male and females volunteers aged 45-65 years old with MPOD 0.2-0.4</a:t>
            </a:r>
          </a:p>
          <a:p>
            <a:pPr marL="171450" indent="-171450" algn="just">
              <a:buFont typeface="Arial" panose="020B0604020202020204" pitchFamily="34" charset="0"/>
              <a:buChar char="•"/>
            </a:pPr>
            <a:r>
              <a:rPr lang="en-US" altLang="ko-KR" sz="1000" dirty="0"/>
              <a:t>Conditions</a:t>
            </a:r>
            <a:r>
              <a:rPr lang="ko-KR" altLang="en-US" sz="1000" dirty="0"/>
              <a:t> </a:t>
            </a:r>
            <a:r>
              <a:rPr lang="en-US" altLang="ko-KR" sz="1000" dirty="0"/>
              <a:t>: </a:t>
            </a:r>
            <a:r>
              <a:rPr lang="en-US" altLang="ko-KR" sz="900" b="0" dirty="0"/>
              <a:t>180 days of intake, 3 measurements at 60-day intervals.</a:t>
            </a:r>
            <a:endParaRPr lang="en-US" altLang="ko-KR" sz="1000" b="0" dirty="0"/>
          </a:p>
          <a:p>
            <a:pPr marL="171450" indent="-171450" algn="just">
              <a:buFont typeface="Arial" panose="020B0604020202020204" pitchFamily="34" charset="0"/>
              <a:buChar char="•"/>
            </a:pPr>
            <a:r>
              <a:rPr lang="en-US" altLang="ko-KR" sz="1000" dirty="0"/>
              <a:t>Result</a:t>
            </a:r>
            <a:r>
              <a:rPr lang="ko-KR" altLang="en-US" sz="1000" dirty="0"/>
              <a:t> </a:t>
            </a:r>
            <a:r>
              <a:rPr lang="en-US" altLang="ko-KR" sz="1000" dirty="0"/>
              <a:t>: </a:t>
            </a:r>
            <a:r>
              <a:rPr lang="en-US" altLang="ko-KR" sz="900" b="0" dirty="0"/>
              <a:t>The group taking Lutein Zeaxanthin Complex Extract (No. 2018-4) showed a 44.9% increase in macular pigment density after 180 days with a statistically significant difference (p&lt;0.001) from the control group.</a:t>
            </a:r>
            <a:endParaRPr lang="en-US" altLang="ko-KR" sz="800" b="0" dirty="0"/>
          </a:p>
          <a:p>
            <a:pPr marL="171450" indent="-171450" algn="r">
              <a:buFont typeface="Arial" panose="020B0604020202020204" pitchFamily="34" charset="0"/>
              <a:buChar char="•"/>
            </a:pPr>
            <a:r>
              <a:rPr lang="en-US" altLang="ko-KR" sz="700" b="0" dirty="0"/>
              <a:t>Results may not apply to everyone</a:t>
            </a:r>
          </a:p>
          <a:p>
            <a:pPr marL="171450" indent="-171450" algn="r">
              <a:buFont typeface="Arial" panose="020B0604020202020204" pitchFamily="34" charset="0"/>
              <a:buChar char="•"/>
            </a:pPr>
            <a:endParaRPr lang="en-US" altLang="ko-KR" sz="900" b="0" dirty="0"/>
          </a:p>
          <a:p>
            <a:pPr algn="just"/>
            <a:r>
              <a:rPr lang="en-US" altLang="ko-KR" sz="700" b="0" dirty="0"/>
              <a:t>[Source] A randomized, double blind, placebo controlled, parallel study to evaluate the comparative 2002 oral soft gel capsule with that of a placebo soft gel capsule efficacy of </a:t>
            </a:r>
            <a:r>
              <a:rPr lang="en-US" altLang="ko-KR" sz="700" b="0" dirty="0" err="1"/>
              <a:t>XanMax</a:t>
            </a:r>
            <a:r>
              <a:rPr lang="en-US" altLang="ko-KR" sz="700" b="0" dirty="0"/>
              <a:t> improving MPOD levels in elderly volunteers.</a:t>
            </a:r>
            <a:endParaRPr lang="ko-KR" altLang="en-US" sz="700" b="0" dirty="0"/>
          </a:p>
        </p:txBody>
      </p:sp>
      <p:grpSp>
        <p:nvGrpSpPr>
          <p:cNvPr id="32" name="그룹 31"/>
          <p:cNvGrpSpPr/>
          <p:nvPr/>
        </p:nvGrpSpPr>
        <p:grpSpPr>
          <a:xfrm>
            <a:off x="913406" y="2957610"/>
            <a:ext cx="3895578" cy="712800"/>
            <a:chOff x="913406" y="2957610"/>
            <a:chExt cx="3895578" cy="712800"/>
          </a:xfrm>
        </p:grpSpPr>
        <p:sp>
          <p:nvSpPr>
            <p:cNvPr id="9" name="직사각형 8"/>
            <p:cNvSpPr/>
            <p:nvPr/>
          </p:nvSpPr>
          <p:spPr bwMode="auto">
            <a:xfrm>
              <a:off x="4339605" y="3173610"/>
              <a:ext cx="216024" cy="496800"/>
            </a:xfrm>
            <a:prstGeom prst="rect">
              <a:avLst/>
            </a:prstGeom>
            <a:solidFill>
              <a:srgbClr val="F45D05"/>
            </a:solidFill>
            <a:ln>
              <a:solidFill>
                <a:srgbClr val="F45D05"/>
              </a:solid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0" name="직사각형 9"/>
            <p:cNvSpPr/>
            <p:nvPr/>
          </p:nvSpPr>
          <p:spPr bwMode="auto">
            <a:xfrm>
              <a:off x="4592960" y="2957610"/>
              <a:ext cx="216024" cy="712800"/>
            </a:xfrm>
            <a:prstGeom prst="rect">
              <a:avLst/>
            </a:prstGeom>
            <a:solidFill>
              <a:srgbClr val="F45D05"/>
            </a:solidFill>
            <a:ln>
              <a:solidFill>
                <a:srgbClr val="F45D05"/>
              </a:solid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cxnSp>
          <p:nvCxnSpPr>
            <p:cNvPr id="21" name="직선 연결선 20"/>
            <p:cNvCxnSpPr/>
            <p:nvPr/>
          </p:nvCxnSpPr>
          <p:spPr bwMode="auto">
            <a:xfrm flipV="1">
              <a:off x="913406" y="3187231"/>
              <a:ext cx="315486" cy="213179"/>
            </a:xfrm>
            <a:prstGeom prst="line">
              <a:avLst/>
            </a:prstGeom>
            <a:noFill/>
            <a:ln w="28575" cap="flat" cmpd="sng" algn="ctr">
              <a:solidFill>
                <a:srgbClr val="F45D05"/>
              </a:solidFill>
              <a:prstDash val="solid"/>
              <a:round/>
              <a:headEnd type="none" w="med" len="med"/>
              <a:tailEnd type="none" w="med" len="med"/>
            </a:ln>
            <a:effectLst/>
          </p:spPr>
        </p:cxnSp>
        <p:cxnSp>
          <p:nvCxnSpPr>
            <p:cNvPr id="25" name="직선 연결선 24"/>
            <p:cNvCxnSpPr/>
            <p:nvPr/>
          </p:nvCxnSpPr>
          <p:spPr bwMode="auto">
            <a:xfrm flipV="1">
              <a:off x="1266223" y="3113751"/>
              <a:ext cx="302400" cy="54000"/>
            </a:xfrm>
            <a:prstGeom prst="line">
              <a:avLst/>
            </a:prstGeom>
            <a:noFill/>
            <a:ln w="28575" cap="flat" cmpd="sng" algn="ctr">
              <a:solidFill>
                <a:srgbClr val="F45D05"/>
              </a:solidFill>
              <a:prstDash val="solid"/>
              <a:round/>
              <a:headEnd type="none" w="med" len="med"/>
              <a:tailEnd type="none" w="med" len="med"/>
            </a:ln>
            <a:effectLst/>
          </p:spPr>
        </p:cxnSp>
        <p:cxnSp>
          <p:nvCxnSpPr>
            <p:cNvPr id="27" name="직선 연결선 26"/>
            <p:cNvCxnSpPr/>
            <p:nvPr/>
          </p:nvCxnSpPr>
          <p:spPr bwMode="auto">
            <a:xfrm flipV="1">
              <a:off x="1605954" y="2996952"/>
              <a:ext cx="298800" cy="108000"/>
            </a:xfrm>
            <a:prstGeom prst="line">
              <a:avLst/>
            </a:prstGeom>
            <a:noFill/>
            <a:ln w="28575" cap="flat" cmpd="sng" algn="ctr">
              <a:solidFill>
                <a:srgbClr val="F45D05"/>
              </a:solidFill>
              <a:prstDash val="solid"/>
              <a:round/>
              <a:headEnd type="none" w="med" len="med"/>
              <a:tailEnd type="none" w="med" len="med"/>
            </a:ln>
            <a:effectLst/>
          </p:spPr>
        </p:cxnSp>
      </p:grpSp>
      <p:sp>
        <p:nvSpPr>
          <p:cNvPr id="3" name="Rectangle 2">
            <a:extLst>
              <a:ext uri="{FF2B5EF4-FFF2-40B4-BE49-F238E27FC236}">
                <a16:creationId xmlns:a16="http://schemas.microsoft.com/office/drawing/2014/main" id="{40183E82-320D-A260-751B-BD3A1B9FF23D}"/>
              </a:ext>
            </a:extLst>
          </p:cNvPr>
          <p:cNvSpPr/>
          <p:nvPr/>
        </p:nvSpPr>
        <p:spPr bwMode="auto">
          <a:xfrm>
            <a:off x="2216696" y="3362756"/>
            <a:ext cx="216024" cy="213179"/>
          </a:xfrm>
          <a:prstGeom prst="rect">
            <a:avLst/>
          </a:prstGeom>
          <a:solidFill>
            <a:srgbClr val="FFFFFF"/>
          </a:solidFill>
          <a:ln>
            <a:noFill/>
          </a:ln>
        </p:spPr>
        <p:txBody>
          <a:bodyPr wrap="square" rtlCol="0" anchor="ctr">
            <a:spAutoFit/>
          </a:bodyPr>
          <a:lstStyle/>
          <a:p>
            <a:pPr algn="ctr">
              <a:lnSpc>
                <a:spcPct val="120000"/>
              </a:lnSpc>
              <a:buFont typeface="Arial" panose="020B0604020202020204" pitchFamily="34" charset="0"/>
              <a:buNone/>
            </a:pPr>
            <a:endParaRPr 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1EEFBF76-79D9-BBD8-BED9-491BDF843242}"/>
              </a:ext>
            </a:extLst>
          </p:cNvPr>
          <p:cNvSpPr txBox="1"/>
          <p:nvPr/>
        </p:nvSpPr>
        <p:spPr>
          <a:xfrm>
            <a:off x="2134229" y="3355825"/>
            <a:ext cx="412292" cy="246221"/>
          </a:xfrm>
          <a:prstGeom prst="rect">
            <a:avLst/>
          </a:prstGeom>
          <a:noFill/>
        </p:spPr>
        <p:txBody>
          <a:bodyPr wrap="none" rtlCol="0">
            <a:spAutoFit/>
          </a:bodyPr>
          <a:lstStyle/>
          <a:p>
            <a:r>
              <a:rPr lang="en-US" sz="500" b="1" dirty="0">
                <a:solidFill>
                  <a:schemeClr val="tx2">
                    <a:lumMod val="75000"/>
                    <a:lumOff val="25000"/>
                  </a:schemeClr>
                </a:solidFill>
                <a:latin typeface="Malgun Gothic" panose="020B0503020000020004" pitchFamily="34" charset="-127"/>
                <a:ea typeface="Malgun Gothic" panose="020B0503020000020004" pitchFamily="34" charset="-127"/>
              </a:rPr>
              <a:t>Control</a:t>
            </a:r>
          </a:p>
          <a:p>
            <a:r>
              <a:rPr lang="en-US" sz="500" b="1" dirty="0">
                <a:solidFill>
                  <a:schemeClr val="tx2">
                    <a:lumMod val="75000"/>
                    <a:lumOff val="25000"/>
                  </a:schemeClr>
                </a:solidFill>
                <a:latin typeface="Malgun Gothic" panose="020B0503020000020004" pitchFamily="34" charset="-127"/>
                <a:ea typeface="Malgun Gothic" panose="020B0503020000020004" pitchFamily="34" charset="-127"/>
              </a:rPr>
              <a:t>Exp.</a:t>
            </a:r>
          </a:p>
        </p:txBody>
      </p:sp>
      <p:sp>
        <p:nvSpPr>
          <p:cNvPr id="6" name="Rectangle 5">
            <a:extLst>
              <a:ext uri="{FF2B5EF4-FFF2-40B4-BE49-F238E27FC236}">
                <a16:creationId xmlns:a16="http://schemas.microsoft.com/office/drawing/2014/main" id="{59B57AC7-1551-8F19-3ABB-91470A2C2B9F}"/>
              </a:ext>
            </a:extLst>
          </p:cNvPr>
          <p:cNvSpPr/>
          <p:nvPr/>
        </p:nvSpPr>
        <p:spPr bwMode="auto">
          <a:xfrm>
            <a:off x="3584848" y="3848748"/>
            <a:ext cx="1152128" cy="94475"/>
          </a:xfrm>
          <a:prstGeom prst="rect">
            <a:avLst/>
          </a:prstGeom>
          <a:solidFill>
            <a:srgbClr val="FFFFFF"/>
          </a:solidFill>
          <a:ln>
            <a:noFill/>
          </a:ln>
        </p:spPr>
        <p:txBody>
          <a:bodyPr wrap="square" rtlCol="0" anchor="ctr">
            <a:spAutoFit/>
          </a:bodyPr>
          <a:lstStyle/>
          <a:p>
            <a:pPr algn="ctr">
              <a:lnSpc>
                <a:spcPct val="120000"/>
              </a:lnSpc>
              <a:buFont typeface="Arial" panose="020B0604020202020204" pitchFamily="34" charset="0"/>
              <a:buNone/>
            </a:pPr>
            <a:endParaRPr 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5" name="TextBox 4">
            <a:extLst>
              <a:ext uri="{FF2B5EF4-FFF2-40B4-BE49-F238E27FC236}">
                <a16:creationId xmlns:a16="http://schemas.microsoft.com/office/drawing/2014/main" id="{560BB1B0-90C6-9914-3653-40B2BAB31E2D}"/>
              </a:ext>
            </a:extLst>
          </p:cNvPr>
          <p:cNvSpPr txBox="1"/>
          <p:nvPr/>
        </p:nvSpPr>
        <p:spPr>
          <a:xfrm>
            <a:off x="3656856" y="3790157"/>
            <a:ext cx="412292" cy="169277"/>
          </a:xfrm>
          <a:prstGeom prst="rect">
            <a:avLst/>
          </a:prstGeom>
          <a:noFill/>
        </p:spPr>
        <p:txBody>
          <a:bodyPr wrap="none" rtlCol="0">
            <a:spAutoFit/>
          </a:bodyPr>
          <a:lstStyle/>
          <a:p>
            <a:r>
              <a:rPr lang="en-US" sz="500" b="1" dirty="0">
                <a:solidFill>
                  <a:schemeClr val="tx2">
                    <a:lumMod val="75000"/>
                    <a:lumOff val="25000"/>
                  </a:schemeClr>
                </a:solidFill>
                <a:latin typeface="Malgun Gothic" panose="020B0503020000020004" pitchFamily="34" charset="-127"/>
                <a:ea typeface="Malgun Gothic" panose="020B0503020000020004" pitchFamily="34" charset="-127"/>
              </a:rPr>
              <a:t>Control</a:t>
            </a:r>
          </a:p>
        </p:txBody>
      </p:sp>
      <p:sp>
        <p:nvSpPr>
          <p:cNvPr id="7" name="TextBox 6">
            <a:extLst>
              <a:ext uri="{FF2B5EF4-FFF2-40B4-BE49-F238E27FC236}">
                <a16:creationId xmlns:a16="http://schemas.microsoft.com/office/drawing/2014/main" id="{AC17DBE9-606B-61D1-E83E-805B2D2C682F}"/>
              </a:ext>
            </a:extLst>
          </p:cNvPr>
          <p:cNvSpPr txBox="1"/>
          <p:nvPr/>
        </p:nvSpPr>
        <p:spPr>
          <a:xfrm>
            <a:off x="4297178" y="3790157"/>
            <a:ext cx="583814" cy="169277"/>
          </a:xfrm>
          <a:prstGeom prst="rect">
            <a:avLst/>
          </a:prstGeom>
          <a:noFill/>
        </p:spPr>
        <p:txBody>
          <a:bodyPr wrap="none" rtlCol="0">
            <a:spAutoFit/>
          </a:bodyPr>
          <a:lstStyle/>
          <a:p>
            <a:r>
              <a:rPr lang="en-US" sz="500" b="1" dirty="0">
                <a:solidFill>
                  <a:schemeClr val="tx2">
                    <a:lumMod val="75000"/>
                    <a:lumOff val="25000"/>
                  </a:schemeClr>
                </a:solidFill>
                <a:latin typeface="Malgun Gothic" panose="020B0503020000020004" pitchFamily="34" charset="-127"/>
                <a:ea typeface="Malgun Gothic" panose="020B0503020000020004" pitchFamily="34" charset="-127"/>
              </a:rPr>
              <a:t>Experimental</a:t>
            </a:r>
          </a:p>
        </p:txBody>
      </p:sp>
      <p:sp>
        <p:nvSpPr>
          <p:cNvPr id="8" name="Rectangle 7">
            <a:extLst>
              <a:ext uri="{FF2B5EF4-FFF2-40B4-BE49-F238E27FC236}">
                <a16:creationId xmlns:a16="http://schemas.microsoft.com/office/drawing/2014/main" id="{EC6104C4-8245-A1D5-5580-479259E72832}"/>
              </a:ext>
            </a:extLst>
          </p:cNvPr>
          <p:cNvSpPr/>
          <p:nvPr/>
        </p:nvSpPr>
        <p:spPr bwMode="auto">
          <a:xfrm>
            <a:off x="992561" y="2564903"/>
            <a:ext cx="762794" cy="193955"/>
          </a:xfrm>
          <a:prstGeom prst="rect">
            <a:avLst/>
          </a:prstGeom>
          <a:solidFill>
            <a:srgbClr val="FFFFFF"/>
          </a:solidFill>
          <a:ln>
            <a:noFill/>
          </a:ln>
        </p:spPr>
        <p:txBody>
          <a:bodyPr wrap="square" rtlCol="0" anchor="ctr">
            <a:spAutoFit/>
          </a:bodyPr>
          <a:lstStyle/>
          <a:p>
            <a:pPr algn="ctr">
              <a:lnSpc>
                <a:spcPct val="120000"/>
              </a:lnSpc>
              <a:buFont typeface="Arial" panose="020B0604020202020204" pitchFamily="34" charset="0"/>
              <a:buNone/>
            </a:pPr>
            <a:endParaRPr 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1" name="TextBox 10">
            <a:extLst>
              <a:ext uri="{FF2B5EF4-FFF2-40B4-BE49-F238E27FC236}">
                <a16:creationId xmlns:a16="http://schemas.microsoft.com/office/drawing/2014/main" id="{8AB2099C-AEBF-E429-4A4F-6375DD7DCA2E}"/>
              </a:ext>
            </a:extLst>
          </p:cNvPr>
          <p:cNvSpPr txBox="1"/>
          <p:nvPr/>
        </p:nvSpPr>
        <p:spPr>
          <a:xfrm>
            <a:off x="920552" y="2636912"/>
            <a:ext cx="925253" cy="200055"/>
          </a:xfrm>
          <a:prstGeom prst="rect">
            <a:avLst/>
          </a:prstGeom>
          <a:noFill/>
        </p:spPr>
        <p:txBody>
          <a:bodyPr wrap="none" rtlCol="0">
            <a:spAutoFit/>
          </a:bodyPr>
          <a:lstStyle/>
          <a:p>
            <a:r>
              <a:rPr lang="en-US" sz="700" b="1" dirty="0">
                <a:solidFill>
                  <a:schemeClr val="tx2">
                    <a:lumMod val="75000"/>
                    <a:lumOff val="25000"/>
                  </a:schemeClr>
                </a:solidFill>
                <a:latin typeface="Malgun Gothic" panose="020B0503020000020004" pitchFamily="34" charset="-127"/>
                <a:ea typeface="Malgun Gothic" panose="020B0503020000020004" pitchFamily="34" charset="-127"/>
              </a:rPr>
              <a:t>Change in MPOD</a:t>
            </a:r>
          </a:p>
        </p:txBody>
      </p:sp>
    </p:spTree>
    <p:extLst>
      <p:ext uri="{BB962C8B-B14F-4D97-AF65-F5344CB8AC3E}">
        <p14:creationId xmlns:p14="http://schemas.microsoft.com/office/powerpoint/2010/main" val="3382092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타원 2"/>
          <p:cNvSpPr/>
          <p:nvPr/>
        </p:nvSpPr>
        <p:spPr bwMode="auto">
          <a:xfrm>
            <a:off x="4592960" y="1628800"/>
            <a:ext cx="4320000" cy="3960000"/>
          </a:xfrm>
          <a:prstGeom prst="ellipse">
            <a:avLst/>
          </a:prstGeom>
          <a:noFill/>
          <a:ln w="3175">
            <a:solidFill>
              <a:srgbClr val="F45D05"/>
            </a:solid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4" name="직사각형 3"/>
          <p:cNvSpPr/>
          <p:nvPr/>
        </p:nvSpPr>
        <p:spPr bwMode="auto">
          <a:xfrm>
            <a:off x="4448944" y="979764"/>
            <a:ext cx="1872208" cy="5329556"/>
          </a:xfrm>
          <a:prstGeom prst="rect">
            <a:avLst/>
          </a:prstGeom>
          <a:solidFill>
            <a:schemeClr val="bg1"/>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20" name="TextBox 19"/>
          <p:cNvSpPr txBox="1"/>
          <p:nvPr/>
        </p:nvSpPr>
        <p:spPr>
          <a:xfrm>
            <a:off x="1617445" y="564579"/>
            <a:ext cx="2103689"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8-in-1 Efficiency</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5" name="TextBox 14"/>
          <p:cNvSpPr txBox="1"/>
          <p:nvPr/>
        </p:nvSpPr>
        <p:spPr>
          <a:xfrm>
            <a:off x="506262" y="1196752"/>
            <a:ext cx="4386105" cy="1666546"/>
          </a:xfrm>
          <a:prstGeom prst="rect">
            <a:avLst/>
          </a:prstGeom>
          <a:noFill/>
        </p:spPr>
        <p:txBody>
          <a:bodyPr wrap="square" rtlCol="0">
            <a:spAutoFit/>
          </a:bodyPr>
          <a:lstStyle/>
          <a:p>
            <a:pPr algn="just">
              <a:lnSpc>
                <a:spcPct val="150000"/>
              </a:lnSpc>
            </a:pPr>
            <a:r>
              <a:rPr lang="en-US" altLang="ko-KR" dirty="0">
                <a:solidFill>
                  <a:schemeClr val="bg2">
                    <a:lumMod val="75000"/>
                  </a:schemeClr>
                </a:solidFill>
                <a:latin typeface="맑은 고딕" panose="020B0503020000020004" pitchFamily="50" charset="-127"/>
                <a:ea typeface="맑은 고딕" panose="020B0503020000020004" pitchFamily="50" charset="-127"/>
              </a:rPr>
              <a:t>Lutein Zeaxanthin Complex Extract (No.2018-4) contains the maximum 20mg of lutein and zeaxanthin recommended by the Korean Ministry of Food and Drug Safety along with 7 other compounds for eye health.</a:t>
            </a:r>
          </a:p>
        </p:txBody>
      </p:sp>
      <p:sp>
        <p:nvSpPr>
          <p:cNvPr id="18" name="모서리가 둥근 직사각형 17"/>
          <p:cNvSpPr/>
          <p:nvPr/>
        </p:nvSpPr>
        <p:spPr>
          <a:xfrm>
            <a:off x="556295" y="3329912"/>
            <a:ext cx="4225993" cy="319639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TextBox 18"/>
          <p:cNvSpPr txBox="1"/>
          <p:nvPr/>
        </p:nvSpPr>
        <p:spPr>
          <a:xfrm>
            <a:off x="608659" y="3475832"/>
            <a:ext cx="4121263" cy="2914837"/>
          </a:xfrm>
          <a:prstGeom prst="rect">
            <a:avLst/>
          </a:prstGeom>
          <a:noFill/>
        </p:spPr>
        <p:txBody>
          <a:bodyPr wrap="square" rtlCol="0">
            <a:spAutoFit/>
          </a:bodyPr>
          <a:lstStyle>
            <a:defPPr>
              <a:defRPr lang="ko-KR"/>
            </a:defPPr>
            <a:lvl1pPr algn="just">
              <a:lnSpc>
                <a:spcPct val="150000"/>
              </a:lnSpc>
              <a:defRPr sz="1200" b="1">
                <a:solidFill>
                  <a:schemeClr val="bg2">
                    <a:lumMod val="75000"/>
                  </a:schemeClr>
                </a:solidFill>
                <a:latin typeface="맑은 고딕" panose="020B0503020000020004" pitchFamily="50" charset="-127"/>
                <a:ea typeface="맑은 고딕" panose="020B0503020000020004" pitchFamily="50" charset="-127"/>
              </a:defRPr>
            </a:lvl1pPr>
          </a:lstStyle>
          <a:p>
            <a:r>
              <a:rPr lang="en-US" altLang="ko-KR" sz="950" dirty="0"/>
              <a:t>[</a:t>
            </a:r>
            <a:r>
              <a:rPr lang="en-US" sz="950" dirty="0">
                <a:effectLst/>
                <a:latin typeface="Malgun Gothic" panose="020B0503020000020004" pitchFamily="34" charset="-127"/>
                <a:ea typeface="Malgun Gothic" panose="020B0503020000020004" pitchFamily="34" charset="-127"/>
                <a:cs typeface="Times New Roman" panose="02020603050405020304" pitchFamily="18" charset="0"/>
              </a:rPr>
              <a:t>Lutein Zeaxanthin Complex Extract</a:t>
            </a:r>
            <a:r>
              <a:rPr lang="en-US" altLang="ko-KR" sz="950" dirty="0"/>
              <a:t>] </a:t>
            </a:r>
            <a:r>
              <a:rPr lang="en-US" altLang="ko-KR" sz="950" b="0" dirty="0"/>
              <a:t>May support eye health by maintaining macular pigment density, which can decrease with age.</a:t>
            </a:r>
            <a:endParaRPr lang="ko-KR" altLang="en-US" sz="950" b="0" dirty="0"/>
          </a:p>
          <a:p>
            <a:r>
              <a:rPr lang="en-US" altLang="ko-KR" sz="950" dirty="0"/>
              <a:t>[Beta-Carotene] </a:t>
            </a:r>
            <a:r>
              <a:rPr lang="en-US" altLang="ko-KR" sz="950" b="0" dirty="0"/>
              <a:t>Needed for visual adaptation in low light and to build and maintain the function of skin and mucous membranes.</a:t>
            </a:r>
            <a:endParaRPr lang="ko-KR" altLang="en-US" sz="950" b="0" dirty="0"/>
          </a:p>
          <a:p>
            <a:r>
              <a:rPr lang="en-US" altLang="ko-KR" sz="950" dirty="0"/>
              <a:t>[Vitamin</a:t>
            </a:r>
            <a:r>
              <a:rPr lang="ko-KR" altLang="en-US" sz="950" dirty="0"/>
              <a:t> </a:t>
            </a:r>
            <a:r>
              <a:rPr lang="en-US" altLang="ko-KR" sz="950" dirty="0"/>
              <a:t>A] </a:t>
            </a:r>
            <a:r>
              <a:rPr lang="en-US" altLang="ko-KR" sz="950" b="0" dirty="0"/>
              <a:t>Needed for visual adaptation in low light and to build and maintain the function of skin and mucous membranes.</a:t>
            </a:r>
            <a:endParaRPr lang="ko-KR" altLang="en-US" sz="950" b="0" dirty="0"/>
          </a:p>
          <a:p>
            <a:r>
              <a:rPr lang="en-US" altLang="ko-KR" sz="950" dirty="0"/>
              <a:t>[Vitamin</a:t>
            </a:r>
            <a:r>
              <a:rPr lang="ko-KR" altLang="en-US" sz="950" dirty="0"/>
              <a:t> </a:t>
            </a:r>
            <a:r>
              <a:rPr lang="en-US" altLang="ko-KR" sz="950" dirty="0"/>
              <a:t>B6] </a:t>
            </a:r>
            <a:r>
              <a:rPr lang="en-US" altLang="ko-KR" sz="950" b="0" dirty="0"/>
              <a:t>Needed to utilize proteins and amino caids. Helps maintain normal blood homocysteine levels.</a:t>
            </a:r>
          </a:p>
          <a:p>
            <a:r>
              <a:rPr lang="en-US" altLang="ko-KR" sz="950" dirty="0"/>
              <a:t>[Vitamin</a:t>
            </a:r>
            <a:r>
              <a:rPr lang="ko-KR" altLang="en-US" sz="950" dirty="0"/>
              <a:t> </a:t>
            </a:r>
            <a:r>
              <a:rPr lang="en-US" altLang="ko-KR" sz="950" dirty="0"/>
              <a:t>C] </a:t>
            </a:r>
            <a:r>
              <a:rPr lang="en-US" altLang="ko-KR" sz="950" b="0" dirty="0"/>
              <a:t>Needed to build and maintain connective tissue. Absorbs iron and protects cells from free radicals.</a:t>
            </a:r>
            <a:endParaRPr lang="ko-KR" altLang="en-US" sz="950" b="0" dirty="0"/>
          </a:p>
          <a:p>
            <a:r>
              <a:rPr lang="en-US" altLang="ko-KR" sz="950" dirty="0"/>
              <a:t>[Vitamin</a:t>
            </a:r>
            <a:r>
              <a:rPr lang="ko-KR" altLang="en-US" sz="950" dirty="0"/>
              <a:t> </a:t>
            </a:r>
            <a:r>
              <a:rPr lang="en-US" altLang="ko-KR" sz="950" dirty="0"/>
              <a:t>E] </a:t>
            </a:r>
            <a:r>
              <a:rPr lang="en-US" altLang="ko-KR" sz="950" b="0" dirty="0"/>
              <a:t>Helps protect cells against free radicals.</a:t>
            </a:r>
            <a:endParaRPr lang="ko-KR" altLang="en-US" sz="950" b="0" dirty="0"/>
          </a:p>
          <a:p>
            <a:r>
              <a:rPr lang="en-US" altLang="ko-KR" sz="950" dirty="0"/>
              <a:t>[Zinc] </a:t>
            </a:r>
            <a:r>
              <a:rPr lang="en-US" altLang="ko-KR" sz="950" b="0" dirty="0"/>
              <a:t>Needed for normal immune function and normal cell division.</a:t>
            </a:r>
          </a:p>
          <a:p>
            <a:r>
              <a:rPr lang="en-US" altLang="ko-KR" sz="950" dirty="0"/>
              <a:t>[Selenium] </a:t>
            </a:r>
            <a:r>
              <a:rPr lang="en-US" altLang="ko-KR" sz="950" b="0" dirty="0"/>
              <a:t>Helps protect cells from free radicals.</a:t>
            </a:r>
            <a:endParaRPr lang="ko-KR" altLang="en-US" sz="950" b="0" dirty="0"/>
          </a:p>
        </p:txBody>
      </p:sp>
      <p:grpSp>
        <p:nvGrpSpPr>
          <p:cNvPr id="22" name="그룹 21"/>
          <p:cNvGrpSpPr/>
          <p:nvPr/>
        </p:nvGrpSpPr>
        <p:grpSpPr>
          <a:xfrm>
            <a:off x="5529064" y="1196752"/>
            <a:ext cx="3926087" cy="4947264"/>
            <a:chOff x="4937490" y="1145292"/>
            <a:chExt cx="3926087" cy="4947264"/>
          </a:xfrm>
        </p:grpSpPr>
        <p:sp>
          <p:nvSpPr>
            <p:cNvPr id="23" name="타원 22"/>
            <p:cNvSpPr/>
            <p:nvPr/>
          </p:nvSpPr>
          <p:spPr>
            <a:xfrm>
              <a:off x="5009498" y="2520924"/>
              <a:ext cx="2232000" cy="2196000"/>
            </a:xfrm>
            <a:prstGeom prst="ellipse">
              <a:avLst/>
            </a:prstGeom>
            <a:blipFill>
              <a:blip r:embed="rId2"/>
              <a:stretch>
                <a:fillRect/>
              </a:stretch>
            </a:bli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250" b="1" dirty="0">
                  <a:effectLst/>
                  <a:latin typeface="Malgun Gothic" panose="020B0503020000020004" pitchFamily="34" charset="-127"/>
                  <a:cs typeface="Times New Roman" panose="02020603050405020304" pitchFamily="18" charset="0"/>
                </a:rPr>
                <a:t>Lutein Zeaxanthin </a:t>
              </a:r>
              <a:r>
                <a:rPr lang="en-US" altLang="ko-KR" b="1" dirty="0">
                  <a:latin typeface="맑은 고딕" panose="020B0503020000020004" pitchFamily="50" charset="-127"/>
                  <a:ea typeface="맑은 고딕" panose="020B0503020000020004" pitchFamily="50" charset="-127"/>
                </a:rPr>
                <a:t>20 mg</a:t>
              </a:r>
            </a:p>
            <a:p>
              <a:pPr algn="ctr"/>
              <a:r>
                <a:rPr lang="en-US" altLang="ko-KR" b="1" dirty="0">
                  <a:latin typeface="맑은 고딕" panose="020B0503020000020004" pitchFamily="50" charset="-127"/>
                  <a:ea typeface="맑은 고딕" panose="020B0503020000020004" pitchFamily="50" charset="-127"/>
                </a:rPr>
                <a:t>(10:1)</a:t>
              </a:r>
              <a:endParaRPr lang="ko-KR" altLang="en-US" b="1" dirty="0">
                <a:latin typeface="맑은 고딕" panose="020B0503020000020004" pitchFamily="50" charset="-127"/>
                <a:ea typeface="맑은 고딕" panose="020B0503020000020004" pitchFamily="50" charset="-127"/>
              </a:endParaRPr>
            </a:p>
          </p:txBody>
        </p:sp>
        <p:sp>
          <p:nvSpPr>
            <p:cNvPr id="30" name="타원 29"/>
            <p:cNvSpPr/>
            <p:nvPr/>
          </p:nvSpPr>
          <p:spPr>
            <a:xfrm>
              <a:off x="6847577" y="1340600"/>
              <a:ext cx="1044000" cy="1008000"/>
            </a:xfrm>
            <a:prstGeom prst="ellipse">
              <a:avLst/>
            </a:prstGeom>
            <a:solidFill>
              <a:srgbClr val="FA722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ko-KR" sz="1100" b="1" dirty="0" err="1">
                  <a:solidFill>
                    <a:schemeClr val="bg1"/>
                  </a:solidFill>
                  <a:latin typeface="맑은 고딕" panose="020B0503020000020004" pitchFamily="50" charset="-127"/>
                  <a:ea typeface="맑은 고딕" panose="020B0503020000020004" pitchFamily="50" charset="-127"/>
                </a:rPr>
                <a:t>VitaminA</a:t>
              </a:r>
              <a:endParaRPr lang="ko-KR" altLang="en-US" sz="1050" b="1" dirty="0">
                <a:solidFill>
                  <a:schemeClr val="bg1"/>
                </a:solidFill>
                <a:latin typeface="맑은 고딕" panose="020B0503020000020004" pitchFamily="50" charset="-127"/>
                <a:ea typeface="맑은 고딕" panose="020B0503020000020004" pitchFamily="50" charset="-127"/>
              </a:endParaRPr>
            </a:p>
          </p:txBody>
        </p:sp>
        <p:sp>
          <p:nvSpPr>
            <p:cNvPr id="31" name="타원 30"/>
            <p:cNvSpPr/>
            <p:nvPr/>
          </p:nvSpPr>
          <p:spPr>
            <a:xfrm>
              <a:off x="5600177" y="1145292"/>
              <a:ext cx="1044000" cy="1008000"/>
            </a:xfrm>
            <a:prstGeom prst="ellipse">
              <a:avLst/>
            </a:prstGeom>
            <a:solidFill>
              <a:srgbClr val="FA722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ko-KR" sz="1000" b="1" dirty="0">
                  <a:solidFill>
                    <a:schemeClr val="bg1"/>
                  </a:solidFill>
                  <a:latin typeface="맑은 고딕" panose="020B0503020000020004" pitchFamily="50" charset="-127"/>
                  <a:ea typeface="맑은 고딕" panose="020B0503020000020004" pitchFamily="50" charset="-127"/>
                </a:rPr>
                <a:t>Beta-Carotene</a:t>
              </a:r>
            </a:p>
          </p:txBody>
        </p:sp>
        <p:sp>
          <p:nvSpPr>
            <p:cNvPr id="32" name="타원 31"/>
            <p:cNvSpPr/>
            <p:nvPr/>
          </p:nvSpPr>
          <p:spPr>
            <a:xfrm>
              <a:off x="7689867" y="2270452"/>
              <a:ext cx="1044000" cy="1008000"/>
            </a:xfrm>
            <a:prstGeom prst="ellipse">
              <a:avLst/>
            </a:prstGeom>
            <a:solidFill>
              <a:srgbClr val="FA722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ko-KR" sz="1100" b="1" dirty="0">
                  <a:solidFill>
                    <a:schemeClr val="bg1"/>
                  </a:solidFill>
                  <a:latin typeface="맑은 고딕" panose="020B0503020000020004" pitchFamily="50" charset="-127"/>
                  <a:ea typeface="맑은 고딕" panose="020B0503020000020004" pitchFamily="50" charset="-127"/>
                </a:rPr>
                <a:t>VitaminB6</a:t>
              </a:r>
              <a:endParaRPr lang="ko-KR" altLang="en-US" sz="1050" b="1" dirty="0">
                <a:solidFill>
                  <a:schemeClr val="bg1"/>
                </a:solidFill>
                <a:latin typeface="맑은 고딕" panose="020B0503020000020004" pitchFamily="50" charset="-127"/>
                <a:ea typeface="맑은 고딕" panose="020B0503020000020004" pitchFamily="50" charset="-127"/>
              </a:endParaRPr>
            </a:p>
          </p:txBody>
        </p:sp>
        <p:sp>
          <p:nvSpPr>
            <p:cNvPr id="33" name="타원 32"/>
            <p:cNvSpPr/>
            <p:nvPr/>
          </p:nvSpPr>
          <p:spPr>
            <a:xfrm>
              <a:off x="7819577" y="3451685"/>
              <a:ext cx="1044000" cy="1008000"/>
            </a:xfrm>
            <a:prstGeom prst="ellipse">
              <a:avLst/>
            </a:prstGeom>
            <a:solidFill>
              <a:srgbClr val="FA722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ko-KR" sz="1100" b="1" dirty="0" err="1">
                  <a:solidFill>
                    <a:schemeClr val="bg1"/>
                  </a:solidFill>
                  <a:latin typeface="맑은 고딕" panose="020B0503020000020004" pitchFamily="50" charset="-127"/>
                  <a:ea typeface="맑은 고딕" panose="020B0503020000020004" pitchFamily="50" charset="-127"/>
                </a:rPr>
                <a:t>VitaminC</a:t>
              </a:r>
              <a:endParaRPr lang="ko-KR" altLang="en-US" sz="1050" b="1" dirty="0">
                <a:solidFill>
                  <a:schemeClr val="bg1"/>
                </a:solidFill>
                <a:latin typeface="맑은 고딕" panose="020B0503020000020004" pitchFamily="50" charset="-127"/>
                <a:ea typeface="맑은 고딕" panose="020B0503020000020004" pitchFamily="50" charset="-127"/>
              </a:endParaRPr>
            </a:p>
          </p:txBody>
        </p:sp>
        <p:sp>
          <p:nvSpPr>
            <p:cNvPr id="34" name="타원 33"/>
            <p:cNvSpPr/>
            <p:nvPr/>
          </p:nvSpPr>
          <p:spPr>
            <a:xfrm>
              <a:off x="7230733" y="4501070"/>
              <a:ext cx="1044000" cy="1008000"/>
            </a:xfrm>
            <a:prstGeom prst="ellipse">
              <a:avLst/>
            </a:prstGeom>
            <a:solidFill>
              <a:srgbClr val="FA722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ko-KR" sz="1100" b="1" dirty="0" err="1">
                  <a:solidFill>
                    <a:schemeClr val="bg1"/>
                  </a:solidFill>
                  <a:latin typeface="맑은 고딕" panose="020B0503020000020004" pitchFamily="50" charset="-127"/>
                  <a:ea typeface="맑은 고딕" panose="020B0503020000020004" pitchFamily="50" charset="-127"/>
                </a:rPr>
                <a:t>VitaminE</a:t>
              </a:r>
              <a:endParaRPr lang="ko-KR" altLang="en-US" sz="1050" b="1" dirty="0">
                <a:solidFill>
                  <a:schemeClr val="bg1"/>
                </a:solidFill>
                <a:latin typeface="맑은 고딕" panose="020B0503020000020004" pitchFamily="50" charset="-127"/>
                <a:ea typeface="맑은 고딕" panose="020B0503020000020004" pitchFamily="50" charset="-127"/>
              </a:endParaRPr>
            </a:p>
          </p:txBody>
        </p:sp>
        <p:sp>
          <p:nvSpPr>
            <p:cNvPr id="35" name="타원 34"/>
            <p:cNvSpPr/>
            <p:nvPr/>
          </p:nvSpPr>
          <p:spPr>
            <a:xfrm>
              <a:off x="6166660" y="5084556"/>
              <a:ext cx="1044000" cy="1008000"/>
            </a:xfrm>
            <a:prstGeom prst="ellipse">
              <a:avLst/>
            </a:prstGeom>
            <a:solidFill>
              <a:srgbClr val="FA722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ko-KR" sz="1100" b="1" dirty="0">
                  <a:solidFill>
                    <a:schemeClr val="bg1"/>
                  </a:solidFill>
                  <a:latin typeface="맑은 고딕" panose="020B0503020000020004" pitchFamily="50" charset="-127"/>
                  <a:ea typeface="맑은 고딕" panose="020B0503020000020004" pitchFamily="50" charset="-127"/>
                </a:rPr>
                <a:t>Zinc</a:t>
              </a:r>
              <a:endParaRPr lang="ko-KR" altLang="en-US" sz="1050" b="1" dirty="0">
                <a:solidFill>
                  <a:schemeClr val="bg1"/>
                </a:solidFill>
                <a:latin typeface="맑은 고딕" panose="020B0503020000020004" pitchFamily="50" charset="-127"/>
                <a:ea typeface="맑은 고딕" panose="020B0503020000020004" pitchFamily="50" charset="-127"/>
              </a:endParaRPr>
            </a:p>
          </p:txBody>
        </p:sp>
        <p:sp>
          <p:nvSpPr>
            <p:cNvPr id="36" name="타원 35"/>
            <p:cNvSpPr/>
            <p:nvPr/>
          </p:nvSpPr>
          <p:spPr>
            <a:xfrm>
              <a:off x="4937490" y="4981986"/>
              <a:ext cx="1044000" cy="1008000"/>
            </a:xfrm>
            <a:prstGeom prst="ellipse">
              <a:avLst/>
            </a:prstGeom>
            <a:solidFill>
              <a:srgbClr val="FA722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ko-KR" sz="1000" b="1" dirty="0">
                  <a:solidFill>
                    <a:schemeClr val="bg1"/>
                  </a:solidFill>
                  <a:latin typeface="맑은 고딕" panose="020B0503020000020004" pitchFamily="50" charset="-127"/>
                  <a:ea typeface="맑은 고딕" panose="020B0503020000020004" pitchFamily="50" charset="-127"/>
                </a:rPr>
                <a:t>Selenium</a:t>
              </a:r>
              <a:endParaRPr lang="ko-KR" altLang="en-US" sz="900" b="1" dirty="0">
                <a:solidFill>
                  <a:schemeClr val="bg1"/>
                </a:solidFill>
                <a:latin typeface="맑은 고딕" panose="020B0503020000020004" pitchFamily="50" charset="-127"/>
                <a:ea typeface="맑은 고딕" panose="020B0503020000020004" pitchFamily="50" charset="-127"/>
              </a:endParaRPr>
            </a:p>
          </p:txBody>
        </p:sp>
      </p:grpSp>
    </p:spTree>
    <p:extLst>
      <p:ext uri="{BB962C8B-B14F-4D97-AF65-F5344CB8AC3E}">
        <p14:creationId xmlns:p14="http://schemas.microsoft.com/office/powerpoint/2010/main" val="3535393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20" name="TextBox 19"/>
          <p:cNvSpPr txBox="1"/>
          <p:nvPr/>
        </p:nvSpPr>
        <p:spPr>
          <a:xfrm>
            <a:off x="1239404" y="592507"/>
            <a:ext cx="2859774"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Additional Ingredients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5" name="TextBox 14"/>
          <p:cNvSpPr txBox="1"/>
          <p:nvPr/>
        </p:nvSpPr>
        <p:spPr>
          <a:xfrm>
            <a:off x="344488" y="1204807"/>
            <a:ext cx="4806778" cy="1020216"/>
          </a:xfrm>
          <a:prstGeom prst="rect">
            <a:avLst/>
          </a:prstGeom>
          <a:noFill/>
        </p:spPr>
        <p:txBody>
          <a:bodyPr wrap="square" rtlCol="0">
            <a:spAutoFit/>
          </a:bodyPr>
          <a:lstStyle/>
          <a:p>
            <a:pPr algn="just">
              <a:lnSpc>
                <a:spcPct val="150000"/>
              </a:lnSpc>
            </a:pPr>
            <a:r>
              <a:rPr lang="en-US" altLang="ko-KR" dirty="0">
                <a:solidFill>
                  <a:schemeClr val="bg2">
                    <a:lumMod val="75000"/>
                  </a:schemeClr>
                </a:solidFill>
                <a:latin typeface="맑은 고딕" panose="020B0503020000020004" pitchFamily="50" charset="-127"/>
                <a:ea typeface="맑은 고딕" panose="020B0503020000020004" pitchFamily="50" charset="-127"/>
              </a:rPr>
              <a:t>General Balance Lutein Zeaxanthin contains additional ingredients such as tomato, cassia seed, blueberry, and bilberry extract powder that may support eye health.</a:t>
            </a:r>
          </a:p>
        </p:txBody>
      </p:sp>
      <p:sp>
        <p:nvSpPr>
          <p:cNvPr id="21" name="타원 20"/>
          <p:cNvSpPr/>
          <p:nvPr/>
        </p:nvSpPr>
        <p:spPr>
          <a:xfrm>
            <a:off x="630771" y="2878568"/>
            <a:ext cx="972000" cy="954000"/>
          </a:xfrm>
          <a:prstGeom prst="ellipse">
            <a:avLst/>
          </a:prstGeom>
          <a:blipFill>
            <a:blip r:embed="rId3"/>
            <a:stretch>
              <a:fillRect/>
            </a:stretch>
          </a:blipFill>
          <a:ln w="3175">
            <a:solidFill>
              <a:schemeClr val="bg2">
                <a:lumMod val="40000"/>
                <a:lumOff val="6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1200" b="1" dirty="0"/>
          </a:p>
        </p:txBody>
      </p:sp>
      <p:sp>
        <p:nvSpPr>
          <p:cNvPr id="25" name="타원 24"/>
          <p:cNvSpPr/>
          <p:nvPr/>
        </p:nvSpPr>
        <p:spPr>
          <a:xfrm>
            <a:off x="630771" y="4632977"/>
            <a:ext cx="972000" cy="954000"/>
          </a:xfrm>
          <a:prstGeom prst="ellipse">
            <a:avLst/>
          </a:prstGeom>
          <a:blipFill>
            <a:blip r:embed="rId4"/>
            <a:stretch>
              <a:fillRect/>
            </a:stretch>
          </a:blipFill>
          <a:ln w="3175">
            <a:solidFill>
              <a:schemeClr val="bg2">
                <a:lumMod val="40000"/>
                <a:lumOff val="6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1200" b="1" dirty="0"/>
          </a:p>
        </p:txBody>
      </p:sp>
      <p:sp>
        <p:nvSpPr>
          <p:cNvPr id="37" name="TextBox 36"/>
          <p:cNvSpPr txBox="1"/>
          <p:nvPr/>
        </p:nvSpPr>
        <p:spPr>
          <a:xfrm>
            <a:off x="468771" y="3954020"/>
            <a:ext cx="1296000" cy="400110"/>
          </a:xfrm>
          <a:prstGeom prst="rect">
            <a:avLst/>
          </a:prstGeom>
          <a:noFill/>
        </p:spPr>
        <p:txBody>
          <a:bodyPr wrap="square" rtlCol="0">
            <a:spAutoFit/>
          </a:bodyPr>
          <a:lstStyle>
            <a:defPPr>
              <a:defRPr lang="ko-KR"/>
            </a:defPPr>
            <a:lvl1pPr algn="ctr">
              <a:defRPr sz="1100" b="1">
                <a:solidFill>
                  <a:schemeClr val="bg2">
                    <a:lumMod val="75000"/>
                  </a:schemeClr>
                </a:solidFill>
                <a:latin typeface="맑은 고딕" panose="020B0503020000020004" pitchFamily="50" charset="-127"/>
                <a:ea typeface="맑은 고딕" panose="020B0503020000020004" pitchFamily="50" charset="-127"/>
              </a:defRPr>
            </a:lvl1pPr>
          </a:lstStyle>
          <a:p>
            <a:r>
              <a:rPr lang="en-US" altLang="ko-KR" sz="1000" dirty="0"/>
              <a:t>Tomato Extract Powder</a:t>
            </a:r>
            <a:endParaRPr lang="ko-KR" altLang="en-US" sz="1000" dirty="0"/>
          </a:p>
        </p:txBody>
      </p:sp>
      <p:sp>
        <p:nvSpPr>
          <p:cNvPr id="38" name="TextBox 37"/>
          <p:cNvSpPr txBox="1"/>
          <p:nvPr/>
        </p:nvSpPr>
        <p:spPr>
          <a:xfrm>
            <a:off x="468771" y="5703059"/>
            <a:ext cx="1296000" cy="400110"/>
          </a:xfrm>
          <a:prstGeom prst="rect">
            <a:avLst/>
          </a:prstGeom>
          <a:noFill/>
        </p:spPr>
        <p:txBody>
          <a:bodyPr wrap="square" rtlCol="0">
            <a:spAutoFit/>
          </a:bodyPr>
          <a:lstStyle>
            <a:defPPr>
              <a:defRPr lang="ko-KR"/>
            </a:defPPr>
            <a:lvl1pPr algn="ctr">
              <a:defRPr sz="1100" b="1">
                <a:solidFill>
                  <a:schemeClr val="bg2">
                    <a:lumMod val="75000"/>
                  </a:schemeClr>
                </a:solidFill>
                <a:latin typeface="맑은 고딕" panose="020B0503020000020004" pitchFamily="50" charset="-127"/>
                <a:ea typeface="맑은 고딕" panose="020B0503020000020004" pitchFamily="50" charset="-127"/>
              </a:defRPr>
            </a:lvl1pPr>
          </a:lstStyle>
          <a:p>
            <a:r>
              <a:rPr lang="en-US" altLang="ko-KR" sz="1000" dirty="0"/>
              <a:t>Cassia Seed Extract Powder</a:t>
            </a:r>
            <a:endParaRPr lang="ko-KR" altLang="en-US" sz="1000" dirty="0"/>
          </a:p>
        </p:txBody>
      </p:sp>
      <p:sp>
        <p:nvSpPr>
          <p:cNvPr id="41" name="TextBox 40"/>
          <p:cNvSpPr txBox="1"/>
          <p:nvPr/>
        </p:nvSpPr>
        <p:spPr>
          <a:xfrm>
            <a:off x="1794238" y="2934700"/>
            <a:ext cx="3158762" cy="681725"/>
          </a:xfrm>
          <a:prstGeom prst="rect">
            <a:avLst/>
          </a:prstGeom>
          <a:noFill/>
        </p:spPr>
        <p:txBody>
          <a:bodyPr wrap="square" rtlCol="0">
            <a:spAutoFit/>
          </a:bodyPr>
          <a:lstStyle/>
          <a:p>
            <a:pPr algn="just">
              <a:lnSpc>
                <a:spcPct val="120000"/>
              </a:lnSpc>
            </a:pPr>
            <a:r>
              <a:rPr lang="en-US" altLang="ko-KR" sz="1100" dirty="0">
                <a:solidFill>
                  <a:schemeClr val="bg2">
                    <a:lumMod val="75000"/>
                  </a:schemeClr>
                </a:solidFill>
                <a:latin typeface="맑은 고딕" panose="020B0503020000020004" pitchFamily="50" charset="-127"/>
                <a:ea typeface="맑은 고딕" panose="020B0503020000020004" pitchFamily="50" charset="-127"/>
              </a:rPr>
              <a:t>Tomatoes contain the antioxidant lycopene, which can help prevent dry eyes and night blindness.</a:t>
            </a:r>
            <a:endParaRPr lang="ko-KR" altLang="en-US" sz="11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42" name="TextBox 41"/>
          <p:cNvSpPr txBox="1"/>
          <p:nvPr/>
        </p:nvSpPr>
        <p:spPr>
          <a:xfrm>
            <a:off x="1794237" y="4632977"/>
            <a:ext cx="3098129" cy="884858"/>
          </a:xfrm>
          <a:prstGeom prst="rect">
            <a:avLst/>
          </a:prstGeom>
          <a:noFill/>
        </p:spPr>
        <p:txBody>
          <a:bodyPr wrap="square" rtlCol="0">
            <a:spAutoFit/>
          </a:bodyPr>
          <a:lstStyle/>
          <a:p>
            <a:pPr algn="just">
              <a:lnSpc>
                <a:spcPct val="120000"/>
              </a:lnSpc>
            </a:pPr>
            <a:r>
              <a:rPr lang="en-US" altLang="ko-KR" sz="1100" dirty="0">
                <a:solidFill>
                  <a:schemeClr val="bg2">
                    <a:lumMod val="75000"/>
                  </a:schemeClr>
                </a:solidFill>
                <a:latin typeface="맑은 고딕" panose="020B0503020000020004" pitchFamily="50" charset="-127"/>
                <a:ea typeface="맑은 고딕" panose="020B0503020000020004" pitchFamily="50" charset="-127"/>
              </a:rPr>
              <a:t>The carotenes in cassia seeds are a precursor to Vitamin A. Vitamin A can help reduce redness in the eyes, fatigue, and optic nerve diseases.</a:t>
            </a:r>
            <a:endParaRPr lang="ko-KR" altLang="en-US" sz="11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45" name="TextBox 44"/>
          <p:cNvSpPr txBox="1"/>
          <p:nvPr/>
        </p:nvSpPr>
        <p:spPr>
          <a:xfrm>
            <a:off x="1075897" y="6094593"/>
            <a:ext cx="3827799" cy="258789"/>
          </a:xfrm>
          <a:prstGeom prst="rect">
            <a:avLst/>
          </a:prstGeom>
          <a:noFill/>
        </p:spPr>
        <p:txBody>
          <a:bodyPr wrap="square" rtlCol="0">
            <a:spAutoFit/>
          </a:bodyPr>
          <a:lstStyle/>
          <a:p>
            <a:pPr algn="r">
              <a:lnSpc>
                <a:spcPct val="120000"/>
              </a:lnSpc>
            </a:pPr>
            <a:r>
              <a:rPr lang="ko-KR" altLang="en-US" sz="1000"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1000" dirty="0">
                <a:solidFill>
                  <a:schemeClr val="bg2">
                    <a:lumMod val="75000"/>
                  </a:schemeClr>
                </a:solidFill>
                <a:latin typeface="맑은 고딕" panose="020B0503020000020004" pitchFamily="50" charset="-127"/>
                <a:ea typeface="맑은 고딕" panose="020B0503020000020004" pitchFamily="50" charset="-127"/>
              </a:rPr>
              <a:t>Description limited to characteristics of raw materials</a:t>
            </a: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877647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5" name="TextBox 14"/>
          <p:cNvSpPr txBox="1"/>
          <p:nvPr/>
        </p:nvSpPr>
        <p:spPr>
          <a:xfrm>
            <a:off x="468771" y="1258314"/>
            <a:ext cx="4734770" cy="1020216"/>
          </a:xfrm>
          <a:prstGeom prst="rect">
            <a:avLst/>
          </a:prstGeom>
          <a:noFill/>
        </p:spPr>
        <p:txBody>
          <a:bodyPr wrap="square" rtlCol="0">
            <a:spAutoFit/>
          </a:bodyPr>
          <a:lstStyle/>
          <a:p>
            <a:pPr algn="just">
              <a:lnSpc>
                <a:spcPct val="150000"/>
              </a:lnSpc>
            </a:pPr>
            <a:r>
              <a:rPr lang="en-US" altLang="ko-KR" dirty="0">
                <a:solidFill>
                  <a:schemeClr val="bg2">
                    <a:lumMod val="75000"/>
                  </a:schemeClr>
                </a:solidFill>
                <a:latin typeface="맑은 고딕" panose="020B0503020000020004" pitchFamily="50" charset="-127"/>
                <a:ea typeface="맑은 고딕" panose="020B0503020000020004" pitchFamily="50" charset="-127"/>
              </a:rPr>
              <a:t>General Balance Lutein Zeaxanthin contains additional ingredients such as tomato, cassia seed, blueberry, and bilberry extract powder that may support eye health.</a:t>
            </a:r>
          </a:p>
        </p:txBody>
      </p:sp>
      <p:sp>
        <p:nvSpPr>
          <p:cNvPr id="41" name="TextBox 40"/>
          <p:cNvSpPr txBox="1"/>
          <p:nvPr/>
        </p:nvSpPr>
        <p:spPr>
          <a:xfrm>
            <a:off x="1794238" y="2894337"/>
            <a:ext cx="3158762" cy="884858"/>
          </a:xfrm>
          <a:prstGeom prst="rect">
            <a:avLst/>
          </a:prstGeom>
          <a:noFill/>
        </p:spPr>
        <p:txBody>
          <a:bodyPr wrap="square" rtlCol="0">
            <a:spAutoFit/>
          </a:bodyPr>
          <a:lstStyle/>
          <a:p>
            <a:pPr algn="just">
              <a:lnSpc>
                <a:spcPct val="120000"/>
              </a:lnSpc>
            </a:pPr>
            <a:r>
              <a:rPr lang="en-US" altLang="ko-KR" sz="1100" dirty="0">
                <a:solidFill>
                  <a:schemeClr val="bg2">
                    <a:lumMod val="75000"/>
                  </a:schemeClr>
                </a:solidFill>
                <a:latin typeface="맑은 고딕" panose="020B0503020000020004" pitchFamily="50" charset="-127"/>
                <a:ea typeface="맑은 고딕" panose="020B0503020000020004" pitchFamily="50" charset="-127"/>
              </a:rPr>
              <a:t>One of Time magazine’s top 10 “superfoods,” blueberries are rich in anthocyanins and polyphenols, giving them powerful antioxidant and vision-protecting properties.</a:t>
            </a:r>
            <a:endParaRPr lang="ko-KR" altLang="en-US" sz="11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42" name="TextBox 41"/>
          <p:cNvSpPr txBox="1"/>
          <p:nvPr/>
        </p:nvSpPr>
        <p:spPr>
          <a:xfrm>
            <a:off x="1794238" y="4667548"/>
            <a:ext cx="3158762" cy="884858"/>
          </a:xfrm>
          <a:prstGeom prst="rect">
            <a:avLst/>
          </a:prstGeom>
          <a:noFill/>
        </p:spPr>
        <p:txBody>
          <a:bodyPr wrap="square" rtlCol="0">
            <a:spAutoFit/>
          </a:bodyPr>
          <a:lstStyle/>
          <a:p>
            <a:pPr algn="just">
              <a:lnSpc>
                <a:spcPct val="120000"/>
              </a:lnSpc>
            </a:pPr>
            <a:r>
              <a:rPr lang="en-US" altLang="ko-KR" sz="1100" dirty="0">
                <a:solidFill>
                  <a:schemeClr val="bg2">
                    <a:lumMod val="75000"/>
                  </a:schemeClr>
                </a:solidFill>
                <a:latin typeface="맑은 고딕" panose="020B0503020000020004" pitchFamily="50" charset="-127"/>
                <a:ea typeface="맑은 고딕" panose="020B0503020000020004" pitchFamily="50" charset="-127"/>
              </a:rPr>
              <a:t>Similar in appearance to blueberries, bilberries are rich in antioxidants - anthocyanins and polyphenols. They are characterized by their purple color, outside and inside.</a:t>
            </a:r>
            <a:endParaRPr lang="ko-KR" altLang="en-US" sz="11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43" name="TextBox 42"/>
          <p:cNvSpPr txBox="1"/>
          <p:nvPr/>
        </p:nvSpPr>
        <p:spPr>
          <a:xfrm>
            <a:off x="0" y="6475270"/>
            <a:ext cx="5241032" cy="338106"/>
          </a:xfrm>
          <a:prstGeom prst="rect">
            <a:avLst/>
          </a:prstGeom>
          <a:noFill/>
        </p:spPr>
        <p:txBody>
          <a:bodyPr wrap="square" rtlCol="0">
            <a:spAutoFit/>
          </a:bodyPr>
          <a:lstStyle/>
          <a:p>
            <a:pPr algn="r">
              <a:lnSpc>
                <a:spcPct val="120000"/>
              </a:lnSpc>
            </a:pPr>
            <a:r>
              <a:rPr lang="en-US" altLang="ko-KR" sz="700" dirty="0">
                <a:solidFill>
                  <a:schemeClr val="bg2">
                    <a:lumMod val="75000"/>
                  </a:schemeClr>
                </a:solidFill>
                <a:latin typeface="맑은 고딕" panose="020B0503020000020004" pitchFamily="50" charset="-127"/>
                <a:ea typeface="맑은 고딕" panose="020B0503020000020004" pitchFamily="50" charset="-127"/>
              </a:rPr>
              <a:t>[Source] Fruits</a:t>
            </a:r>
            <a:r>
              <a:rPr lang="ko-KR" altLang="en-US" sz="700"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700" dirty="0">
                <a:solidFill>
                  <a:schemeClr val="bg2">
                    <a:lumMod val="75000"/>
                  </a:schemeClr>
                </a:solidFill>
                <a:latin typeface="맑은 고딕" panose="020B0503020000020004" pitchFamily="50" charset="-127"/>
                <a:ea typeface="맑은 고딕" panose="020B0503020000020004" pitchFamily="50" charset="-127"/>
              </a:rPr>
              <a:t>and</a:t>
            </a:r>
            <a:r>
              <a:rPr lang="ko-KR" altLang="en-US" sz="700"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700" dirty="0">
                <a:solidFill>
                  <a:schemeClr val="bg2">
                    <a:lumMod val="75000"/>
                  </a:schemeClr>
                </a:solidFill>
                <a:latin typeface="맑은 고딕" panose="020B0503020000020004" pitchFamily="50" charset="-127"/>
                <a:ea typeface="맑은 고딕" panose="020B0503020000020004" pitchFamily="50" charset="-127"/>
              </a:rPr>
              <a:t>Vegetables</a:t>
            </a:r>
            <a:r>
              <a:rPr lang="ko-KR" altLang="en-US" sz="700"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700" dirty="0">
                <a:solidFill>
                  <a:schemeClr val="bg2">
                    <a:lumMod val="75000"/>
                  </a:schemeClr>
                </a:solidFill>
                <a:latin typeface="맑은 고딕" panose="020B0503020000020004" pitchFamily="50" charset="-127"/>
                <a:ea typeface="맑은 고딕" panose="020B0503020000020004" pitchFamily="50" charset="-127"/>
              </a:rPr>
              <a:t>for</a:t>
            </a:r>
            <a:r>
              <a:rPr lang="ko-KR" altLang="en-US" sz="700"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700" dirty="0">
                <a:solidFill>
                  <a:schemeClr val="bg2">
                    <a:lumMod val="75000"/>
                  </a:schemeClr>
                </a:solidFill>
                <a:latin typeface="맑은 고딕" panose="020B0503020000020004" pitchFamily="50" charset="-127"/>
                <a:ea typeface="맑은 고딕" panose="020B0503020000020004" pitchFamily="50" charset="-127"/>
              </a:rPr>
              <a:t>Eye</a:t>
            </a:r>
            <a:r>
              <a:rPr lang="ko-KR" altLang="en-US" sz="700"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700" dirty="0">
                <a:solidFill>
                  <a:schemeClr val="bg2">
                    <a:lumMod val="75000"/>
                  </a:schemeClr>
                </a:solidFill>
                <a:latin typeface="맑은 고딕" panose="020B0503020000020004" pitchFamily="50" charset="-127"/>
                <a:ea typeface="맑은 고딕" panose="020B0503020000020004" pitchFamily="50" charset="-127"/>
              </a:rPr>
              <a:t>Health</a:t>
            </a:r>
            <a:r>
              <a:rPr lang="ko-KR" altLang="en-US" sz="700"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700" dirty="0">
                <a:solidFill>
                  <a:schemeClr val="bg2">
                    <a:lumMod val="75000"/>
                  </a:schemeClr>
                </a:solidFill>
                <a:latin typeface="맑은 고딕" panose="020B0503020000020004" pitchFamily="50" charset="-127"/>
                <a:ea typeface="맑은 고딕" panose="020B0503020000020004" pitchFamily="50" charset="-127"/>
              </a:rPr>
              <a:t>BEST 8..“Food to Look for</a:t>
            </a:r>
            <a:r>
              <a:rPr lang="ko-KR" altLang="en-US" sz="700"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700"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700" dirty="0" err="1">
                <a:solidFill>
                  <a:schemeClr val="bg2">
                    <a:lumMod val="75000"/>
                  </a:schemeClr>
                </a:solidFill>
                <a:latin typeface="맑은 고딕" panose="020B0503020000020004" pitchFamily="50" charset="-127"/>
                <a:ea typeface="맑은 고딕" panose="020B0503020000020004" pitchFamily="50" charset="-127"/>
              </a:rPr>
              <a:t>BreakNews</a:t>
            </a:r>
            <a:endParaRPr lang="en-US" altLang="ko-KR" sz="700" dirty="0">
              <a:solidFill>
                <a:schemeClr val="bg2">
                  <a:lumMod val="75000"/>
                </a:schemeClr>
              </a:solidFill>
              <a:latin typeface="맑은 고딕" panose="020B0503020000020004" pitchFamily="50" charset="-127"/>
              <a:ea typeface="맑은 고딕" panose="020B0503020000020004" pitchFamily="50" charset="-127"/>
            </a:endParaRPr>
          </a:p>
          <a:p>
            <a:pPr algn="r">
              <a:lnSpc>
                <a:spcPct val="120000"/>
              </a:lnSpc>
            </a:pPr>
            <a:r>
              <a:rPr lang="en-US" altLang="ko-KR" sz="700" dirty="0">
                <a:solidFill>
                  <a:schemeClr val="bg2">
                    <a:lumMod val="75000"/>
                  </a:schemeClr>
                </a:solidFill>
                <a:latin typeface="맑은 고딕" panose="020B0503020000020004" pitchFamily="50" charset="-127"/>
                <a:ea typeface="맑은 고딕" panose="020B0503020000020004" pitchFamily="50" charset="-127"/>
              </a:rPr>
              <a:t>4 Foods for Eye Health | Health Chosun</a:t>
            </a:r>
          </a:p>
        </p:txBody>
      </p:sp>
      <p:sp>
        <p:nvSpPr>
          <p:cNvPr id="13" name="타원 12"/>
          <p:cNvSpPr/>
          <p:nvPr/>
        </p:nvSpPr>
        <p:spPr>
          <a:xfrm>
            <a:off x="630771" y="2878568"/>
            <a:ext cx="972000" cy="954000"/>
          </a:xfrm>
          <a:prstGeom prst="ellipse">
            <a:avLst/>
          </a:prstGeom>
          <a:blipFill>
            <a:blip r:embed="rId3"/>
            <a:stretch>
              <a:fillRect/>
            </a:stretch>
          </a:blipFill>
          <a:ln w="3175">
            <a:solidFill>
              <a:schemeClr val="bg2">
                <a:lumMod val="40000"/>
                <a:lumOff val="6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1200" b="1" dirty="0"/>
          </a:p>
        </p:txBody>
      </p:sp>
      <p:sp>
        <p:nvSpPr>
          <p:cNvPr id="14" name="타원 13"/>
          <p:cNvSpPr/>
          <p:nvPr/>
        </p:nvSpPr>
        <p:spPr>
          <a:xfrm>
            <a:off x="630771" y="4632977"/>
            <a:ext cx="972000" cy="954000"/>
          </a:xfrm>
          <a:prstGeom prst="ellipse">
            <a:avLst/>
          </a:prstGeom>
          <a:blipFill>
            <a:blip r:embed="rId4"/>
            <a:stretch>
              <a:fillRect/>
            </a:stretch>
          </a:blipFill>
          <a:ln w="3175">
            <a:solidFill>
              <a:schemeClr val="bg2">
                <a:lumMod val="40000"/>
                <a:lumOff val="6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1200" b="1" dirty="0"/>
          </a:p>
        </p:txBody>
      </p:sp>
      <p:sp>
        <p:nvSpPr>
          <p:cNvPr id="16" name="TextBox 15"/>
          <p:cNvSpPr txBox="1"/>
          <p:nvPr/>
        </p:nvSpPr>
        <p:spPr>
          <a:xfrm>
            <a:off x="468771" y="5703059"/>
            <a:ext cx="1296000" cy="400110"/>
          </a:xfrm>
          <a:prstGeom prst="rect">
            <a:avLst/>
          </a:prstGeom>
          <a:noFill/>
        </p:spPr>
        <p:txBody>
          <a:bodyPr wrap="square" rtlCol="0">
            <a:spAutoFit/>
          </a:bodyPr>
          <a:lstStyle>
            <a:defPPr>
              <a:defRPr lang="ko-KR"/>
            </a:defPPr>
            <a:lvl1pPr algn="ctr">
              <a:defRPr sz="1100" b="1">
                <a:solidFill>
                  <a:schemeClr val="bg2">
                    <a:lumMod val="75000"/>
                  </a:schemeClr>
                </a:solidFill>
                <a:latin typeface="맑은 고딕" panose="020B0503020000020004" pitchFamily="50" charset="-127"/>
                <a:ea typeface="맑은 고딕" panose="020B0503020000020004" pitchFamily="50" charset="-127"/>
              </a:defRPr>
            </a:lvl1pPr>
          </a:lstStyle>
          <a:p>
            <a:r>
              <a:rPr lang="en-US" altLang="ko-KR" sz="1000" dirty="0"/>
              <a:t>Bilberry Extract Powder</a:t>
            </a:r>
            <a:endParaRPr lang="ko-KR" altLang="en-US" sz="1000" dirty="0"/>
          </a:p>
        </p:txBody>
      </p:sp>
      <p:sp>
        <p:nvSpPr>
          <p:cNvPr id="17" name="TextBox 16"/>
          <p:cNvSpPr txBox="1"/>
          <p:nvPr/>
        </p:nvSpPr>
        <p:spPr>
          <a:xfrm>
            <a:off x="468771" y="3954020"/>
            <a:ext cx="1296000" cy="400110"/>
          </a:xfrm>
          <a:prstGeom prst="rect">
            <a:avLst/>
          </a:prstGeom>
          <a:noFill/>
        </p:spPr>
        <p:txBody>
          <a:bodyPr wrap="square" rtlCol="0">
            <a:spAutoFit/>
          </a:bodyPr>
          <a:lstStyle>
            <a:defPPr>
              <a:defRPr lang="ko-KR"/>
            </a:defPPr>
            <a:lvl1pPr algn="ctr">
              <a:defRPr sz="1100" b="1">
                <a:solidFill>
                  <a:schemeClr val="bg2">
                    <a:lumMod val="75000"/>
                  </a:schemeClr>
                </a:solidFill>
                <a:latin typeface="맑은 고딕" panose="020B0503020000020004" pitchFamily="50" charset="-127"/>
                <a:ea typeface="맑은 고딕" panose="020B0503020000020004" pitchFamily="50" charset="-127"/>
              </a:defRPr>
            </a:lvl1pPr>
          </a:lstStyle>
          <a:p>
            <a:r>
              <a:rPr lang="en-US" altLang="ko-KR" sz="1000" dirty="0"/>
              <a:t>Blueberry Extract Powder</a:t>
            </a:r>
            <a:endParaRPr lang="ko-KR" altLang="en-US" sz="1000" dirty="0"/>
          </a:p>
        </p:txBody>
      </p:sp>
      <p:sp>
        <p:nvSpPr>
          <p:cNvPr id="2" name="TextBox 1">
            <a:extLst>
              <a:ext uri="{FF2B5EF4-FFF2-40B4-BE49-F238E27FC236}">
                <a16:creationId xmlns:a16="http://schemas.microsoft.com/office/drawing/2014/main" id="{370D5DAB-BD6A-3C2B-6E5B-8C204D9D5AC5}"/>
              </a:ext>
            </a:extLst>
          </p:cNvPr>
          <p:cNvSpPr txBox="1"/>
          <p:nvPr/>
        </p:nvSpPr>
        <p:spPr>
          <a:xfrm>
            <a:off x="1239404" y="592507"/>
            <a:ext cx="2859774"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Additional Ingredients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7AAE4BBD-5F6C-5A4A-232E-7CE1A2796B5C}"/>
              </a:ext>
            </a:extLst>
          </p:cNvPr>
          <p:cNvSpPr txBox="1"/>
          <p:nvPr/>
        </p:nvSpPr>
        <p:spPr>
          <a:xfrm>
            <a:off x="1250647" y="6089856"/>
            <a:ext cx="3827799" cy="258789"/>
          </a:xfrm>
          <a:prstGeom prst="rect">
            <a:avLst/>
          </a:prstGeom>
          <a:noFill/>
        </p:spPr>
        <p:txBody>
          <a:bodyPr wrap="square" rtlCol="0">
            <a:spAutoFit/>
          </a:bodyPr>
          <a:lstStyle/>
          <a:p>
            <a:pPr algn="r">
              <a:lnSpc>
                <a:spcPct val="120000"/>
              </a:lnSpc>
            </a:pPr>
            <a:r>
              <a:rPr lang="ko-KR" altLang="en-US" sz="1000"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1000" dirty="0">
                <a:solidFill>
                  <a:schemeClr val="bg2">
                    <a:lumMod val="75000"/>
                  </a:schemeClr>
                </a:solidFill>
                <a:latin typeface="맑은 고딕" panose="020B0503020000020004" pitchFamily="50" charset="-127"/>
                <a:ea typeface="맑은 고딕" panose="020B0503020000020004" pitchFamily="50" charset="-127"/>
              </a:rPr>
              <a:t>Description limited to characteristics of raw materials</a:t>
            </a: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065699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5" name="TextBox 14"/>
          <p:cNvSpPr txBox="1"/>
          <p:nvPr/>
        </p:nvSpPr>
        <p:spPr>
          <a:xfrm>
            <a:off x="2216696" y="1771363"/>
            <a:ext cx="3024336" cy="1441613"/>
          </a:xfrm>
          <a:prstGeom prst="rect">
            <a:avLst/>
          </a:prstGeom>
          <a:noFill/>
        </p:spPr>
        <p:txBody>
          <a:bodyPr wrap="square" rtlCol="0">
            <a:spAutoFit/>
          </a:bodyPr>
          <a:lstStyle/>
          <a:p>
            <a:pPr algn="just">
              <a:lnSpc>
                <a:spcPct val="150000"/>
              </a:lnSpc>
            </a:pPr>
            <a:r>
              <a:rPr lang="en-US" altLang="ko-KR" sz="1200" b="1" dirty="0">
                <a:solidFill>
                  <a:schemeClr val="bg2">
                    <a:lumMod val="75000"/>
                  </a:schemeClr>
                </a:solidFill>
                <a:latin typeface="맑은 고딕" panose="020B0503020000020004" pitchFamily="50" charset="-127"/>
                <a:ea typeface="맑은 고딕" panose="020B0503020000020004" pitchFamily="50" charset="-127"/>
              </a:rPr>
              <a:t>General Balance Lutein Zeaxanthin capsules are not made with animal products. The capsules are vegetarian soft gel capsules made with carrageen, starch, and red algae.</a:t>
            </a:r>
          </a:p>
        </p:txBody>
      </p:sp>
      <p:grpSp>
        <p:nvGrpSpPr>
          <p:cNvPr id="18" name="그룹 17"/>
          <p:cNvGrpSpPr/>
          <p:nvPr/>
        </p:nvGrpSpPr>
        <p:grpSpPr>
          <a:xfrm>
            <a:off x="2126748" y="4653136"/>
            <a:ext cx="1116000" cy="1116000"/>
            <a:chOff x="5197183" y="3356992"/>
            <a:chExt cx="1224000" cy="1224000"/>
          </a:xfrm>
        </p:grpSpPr>
        <p:sp>
          <p:nvSpPr>
            <p:cNvPr id="19" name="타원 18"/>
            <p:cNvSpPr/>
            <p:nvPr/>
          </p:nvSpPr>
          <p:spPr bwMode="auto">
            <a:xfrm>
              <a:off x="5197183" y="3356992"/>
              <a:ext cx="1224000" cy="1224000"/>
            </a:xfrm>
            <a:prstGeom prst="ellipse">
              <a:avLst/>
            </a:prstGeom>
            <a:noFill/>
            <a:ln w="57150">
              <a:solidFill>
                <a:schemeClr val="bg2">
                  <a:lumMod val="75000"/>
                </a:schemeClr>
              </a:solidFill>
              <a:round/>
              <a:headEnd/>
              <a:tailEnd/>
            </a:ln>
          </p:spPr>
          <p:txBody>
            <a:bodyPr wrap="none" rtlCol="0" anchor="ctr"/>
            <a:lstStyle/>
            <a:p>
              <a:pPr algn="ctr">
                <a:buFontTx/>
                <a:buNone/>
              </a:pPr>
              <a:endParaRPr kumimoji="1" lang="ko-KR" altLang="en-US" sz="1200">
                <a:solidFill>
                  <a:schemeClr val="tx1"/>
                </a:solidFill>
                <a:latin typeface="+mn-ea"/>
                <a:ea typeface="+mn-ea"/>
              </a:endParaRPr>
            </a:p>
          </p:txBody>
        </p:sp>
        <p:cxnSp>
          <p:nvCxnSpPr>
            <p:cNvPr id="21" name="직선 연결선 20"/>
            <p:cNvCxnSpPr>
              <a:stCxn id="19" idx="1"/>
              <a:endCxn id="19" idx="5"/>
            </p:cNvCxnSpPr>
            <p:nvPr/>
          </p:nvCxnSpPr>
          <p:spPr bwMode="auto">
            <a:xfrm>
              <a:off x="5376433" y="3536242"/>
              <a:ext cx="865500" cy="865500"/>
            </a:xfrm>
            <a:prstGeom prst="line">
              <a:avLst/>
            </a:prstGeom>
            <a:noFill/>
            <a:ln w="57150" cap="flat" cmpd="sng" algn="ctr">
              <a:solidFill>
                <a:schemeClr val="bg2">
                  <a:lumMod val="75000"/>
                </a:schemeClr>
              </a:solidFill>
              <a:prstDash val="solid"/>
              <a:round/>
              <a:headEnd type="none" w="med" len="med"/>
              <a:tailEnd type="none" w="med" len="med"/>
            </a:ln>
            <a:effectLst/>
          </p:spPr>
        </p:cxnSp>
        <p:sp>
          <p:nvSpPr>
            <p:cNvPr id="22" name="TextBox 21"/>
            <p:cNvSpPr txBox="1"/>
            <p:nvPr/>
          </p:nvSpPr>
          <p:spPr>
            <a:xfrm>
              <a:off x="5330292" y="3742264"/>
              <a:ext cx="957783" cy="396634"/>
            </a:xfrm>
            <a:prstGeom prst="rect">
              <a:avLst/>
            </a:prstGeom>
            <a:solidFill>
              <a:schemeClr val="bg1"/>
            </a:solidFill>
            <a:ln w="57150">
              <a:noFill/>
            </a:ln>
          </p:spPr>
          <p:txBody>
            <a:bodyPr wrap="square" rtlCol="0">
              <a:spAutoFit/>
            </a:bodyPr>
            <a:lstStyle/>
            <a:p>
              <a:pPr algn="ctr"/>
              <a:r>
                <a:rPr lang="en-US" altLang="ko-KR" sz="1050" b="1" dirty="0">
                  <a:solidFill>
                    <a:schemeClr val="bg2">
                      <a:lumMod val="75000"/>
                    </a:schemeClr>
                  </a:solidFill>
                  <a:latin typeface="맑은 고딕" panose="020B0503020000020004" pitchFamily="50" charset="-127"/>
                  <a:ea typeface="맑은 고딕" panose="020B0503020000020004" pitchFamily="50" charset="-127"/>
                </a:rPr>
                <a:t>Gelatin</a:t>
              </a:r>
            </a:p>
            <a:p>
              <a:pPr algn="ctr"/>
              <a:r>
                <a:rPr lang="en-US" altLang="ko-KR" sz="700" b="1" dirty="0">
                  <a:solidFill>
                    <a:schemeClr val="bg2">
                      <a:lumMod val="75000"/>
                    </a:schemeClr>
                  </a:solidFill>
                  <a:latin typeface="맑은 고딕" panose="020B0503020000020004" pitchFamily="50" charset="-127"/>
                  <a:ea typeface="맑은 고딕" panose="020B0503020000020004" pitchFamily="50" charset="-127"/>
                </a:rPr>
                <a:t>Animal product</a:t>
              </a:r>
              <a:endParaRPr lang="ko-KR" altLang="en-US" sz="200" dirty="0">
                <a:solidFill>
                  <a:schemeClr val="bg2">
                    <a:lumMod val="75000"/>
                  </a:schemeClr>
                </a:solidFill>
                <a:latin typeface="맑은 고딕" panose="020B0503020000020004" pitchFamily="50" charset="-127"/>
                <a:ea typeface="맑은 고딕" panose="020B0503020000020004" pitchFamily="50" charset="-127"/>
              </a:endParaRPr>
            </a:p>
          </p:txBody>
        </p:sp>
      </p:grpSp>
      <p:grpSp>
        <p:nvGrpSpPr>
          <p:cNvPr id="23" name="그룹 22"/>
          <p:cNvGrpSpPr/>
          <p:nvPr/>
        </p:nvGrpSpPr>
        <p:grpSpPr>
          <a:xfrm>
            <a:off x="3548968" y="4653136"/>
            <a:ext cx="1116000" cy="1116000"/>
            <a:chOff x="6709351" y="3356992"/>
            <a:chExt cx="1224000" cy="1224000"/>
          </a:xfrm>
        </p:grpSpPr>
        <p:sp>
          <p:nvSpPr>
            <p:cNvPr id="25" name="타원 24"/>
            <p:cNvSpPr/>
            <p:nvPr/>
          </p:nvSpPr>
          <p:spPr bwMode="auto">
            <a:xfrm>
              <a:off x="6709351" y="3356992"/>
              <a:ext cx="1224000" cy="1224000"/>
            </a:xfrm>
            <a:prstGeom prst="ellipse">
              <a:avLst/>
            </a:prstGeom>
            <a:noFill/>
            <a:ln w="57150">
              <a:solidFill>
                <a:schemeClr val="bg2">
                  <a:lumMod val="75000"/>
                </a:schemeClr>
              </a:solidFill>
              <a:round/>
              <a:headEnd/>
              <a:tailEnd/>
            </a:ln>
          </p:spPr>
          <p:txBody>
            <a:bodyPr wrap="none" rtlCol="0" anchor="ctr"/>
            <a:lstStyle/>
            <a:p>
              <a:pPr algn="ctr">
                <a:buFontTx/>
                <a:buNone/>
              </a:pPr>
              <a:endParaRPr kumimoji="1" lang="ko-KR" altLang="en-US" sz="1200">
                <a:solidFill>
                  <a:schemeClr val="tx1"/>
                </a:solidFill>
                <a:latin typeface="+mn-ea"/>
                <a:ea typeface="+mn-ea"/>
              </a:endParaRPr>
            </a:p>
          </p:txBody>
        </p:sp>
        <p:cxnSp>
          <p:nvCxnSpPr>
            <p:cNvPr id="27" name="직선 연결선 26"/>
            <p:cNvCxnSpPr>
              <a:stCxn id="25" idx="1"/>
              <a:endCxn id="25" idx="5"/>
            </p:cNvCxnSpPr>
            <p:nvPr/>
          </p:nvCxnSpPr>
          <p:spPr bwMode="auto">
            <a:xfrm>
              <a:off x="6888601" y="3536242"/>
              <a:ext cx="865500" cy="865500"/>
            </a:xfrm>
            <a:prstGeom prst="line">
              <a:avLst/>
            </a:prstGeom>
            <a:noFill/>
            <a:ln w="57150" cap="flat" cmpd="sng" algn="ctr">
              <a:solidFill>
                <a:schemeClr val="bg2">
                  <a:lumMod val="75000"/>
                </a:schemeClr>
              </a:solidFill>
              <a:prstDash val="solid"/>
              <a:round/>
              <a:headEnd type="none" w="med" len="med"/>
              <a:tailEnd type="none" w="med" len="med"/>
            </a:ln>
            <a:effectLst/>
          </p:spPr>
        </p:cxnSp>
        <p:sp>
          <p:nvSpPr>
            <p:cNvPr id="28" name="TextBox 27"/>
            <p:cNvSpPr txBox="1"/>
            <p:nvPr/>
          </p:nvSpPr>
          <p:spPr>
            <a:xfrm>
              <a:off x="6852632" y="3704287"/>
              <a:ext cx="937436" cy="472586"/>
            </a:xfrm>
            <a:prstGeom prst="rect">
              <a:avLst/>
            </a:prstGeom>
            <a:solidFill>
              <a:schemeClr val="bg1"/>
            </a:solidFill>
            <a:ln w="57150">
              <a:noFill/>
            </a:ln>
          </p:spPr>
          <p:txBody>
            <a:bodyPr wrap="none" rtlCol="0">
              <a:spAutoFit/>
            </a:bodyPr>
            <a:lstStyle/>
            <a:p>
              <a:pPr algn="ctr"/>
              <a:r>
                <a:rPr lang="en-US" altLang="ko-KR" sz="1100" b="1" dirty="0">
                  <a:solidFill>
                    <a:schemeClr val="bg2">
                      <a:lumMod val="75000"/>
                    </a:schemeClr>
                  </a:solidFill>
                  <a:latin typeface="맑은 고딕" panose="020B0503020000020004" pitchFamily="50" charset="-127"/>
                  <a:ea typeface="맑은 고딕" panose="020B0503020000020004" pitchFamily="50" charset="-127"/>
                </a:rPr>
                <a:t>Synthetic</a:t>
              </a:r>
              <a:r>
                <a:rPr lang="ko-KR" altLang="en-US" sz="1100" b="1" dirty="0">
                  <a:solidFill>
                    <a:schemeClr val="bg2">
                      <a:lumMod val="75000"/>
                    </a:schemeClr>
                  </a:solidFill>
                  <a:latin typeface="맑은 고딕" panose="020B0503020000020004" pitchFamily="50" charset="-127"/>
                  <a:ea typeface="맑은 고딕" panose="020B0503020000020004" pitchFamily="50" charset="-127"/>
                </a:rPr>
                <a:t> </a:t>
              </a:r>
              <a:endParaRPr lang="en-US" altLang="ko-KR" sz="1100" b="1" dirty="0">
                <a:solidFill>
                  <a:schemeClr val="bg2">
                    <a:lumMod val="75000"/>
                  </a:schemeClr>
                </a:solidFill>
                <a:latin typeface="맑은 고딕" panose="020B0503020000020004" pitchFamily="50" charset="-127"/>
                <a:ea typeface="맑은 고딕" panose="020B0503020000020004" pitchFamily="50" charset="-127"/>
              </a:endParaRPr>
            </a:p>
            <a:p>
              <a:pPr algn="ctr"/>
              <a:r>
                <a:rPr lang="en-US" altLang="ko-KR" sz="1100" b="1" dirty="0">
                  <a:solidFill>
                    <a:schemeClr val="bg2">
                      <a:lumMod val="75000"/>
                    </a:schemeClr>
                  </a:solidFill>
                  <a:latin typeface="맑은 고딕" panose="020B0503020000020004" pitchFamily="50" charset="-127"/>
                  <a:ea typeface="맑은 고딕" panose="020B0503020000020004" pitchFamily="50" charset="-127"/>
                </a:rPr>
                <a:t>flavors</a:t>
              </a:r>
              <a:endParaRPr lang="ko-KR" altLang="en-US" sz="1100" b="1" dirty="0">
                <a:solidFill>
                  <a:schemeClr val="bg2">
                    <a:lumMod val="75000"/>
                  </a:schemeClr>
                </a:solidFill>
                <a:latin typeface="맑은 고딕" panose="020B0503020000020004" pitchFamily="50" charset="-127"/>
                <a:ea typeface="맑은 고딕" panose="020B0503020000020004" pitchFamily="50" charset="-127"/>
              </a:endParaRPr>
            </a:p>
          </p:txBody>
        </p:sp>
      </p:grpSp>
      <p:grpSp>
        <p:nvGrpSpPr>
          <p:cNvPr id="38" name="그룹 37"/>
          <p:cNvGrpSpPr/>
          <p:nvPr/>
        </p:nvGrpSpPr>
        <p:grpSpPr>
          <a:xfrm>
            <a:off x="704528" y="4653136"/>
            <a:ext cx="1116000" cy="1116000"/>
            <a:chOff x="5197183" y="3356992"/>
            <a:chExt cx="1468800" cy="1468800"/>
          </a:xfrm>
        </p:grpSpPr>
        <p:sp>
          <p:nvSpPr>
            <p:cNvPr id="39" name="타원 38"/>
            <p:cNvSpPr/>
            <p:nvPr/>
          </p:nvSpPr>
          <p:spPr bwMode="auto">
            <a:xfrm>
              <a:off x="5197183" y="3356992"/>
              <a:ext cx="1468800" cy="1468800"/>
            </a:xfrm>
            <a:prstGeom prst="ellipse">
              <a:avLst/>
            </a:prstGeom>
            <a:noFill/>
            <a:ln w="57150">
              <a:solidFill>
                <a:srgbClr val="F45D05"/>
              </a:solidFill>
              <a:round/>
              <a:headEnd/>
              <a:tailEnd/>
            </a:ln>
          </p:spPr>
          <p:txBody>
            <a:bodyPr wrap="none" rtlCol="0" anchor="ctr"/>
            <a:lstStyle/>
            <a:p>
              <a:pPr algn="ctr">
                <a:buFontTx/>
                <a:buNone/>
              </a:pPr>
              <a:endParaRPr kumimoji="1" lang="ko-KR" altLang="en-US" sz="1200">
                <a:solidFill>
                  <a:schemeClr val="tx1"/>
                </a:solidFill>
                <a:latin typeface="+mn-ea"/>
                <a:ea typeface="+mn-ea"/>
              </a:endParaRPr>
            </a:p>
          </p:txBody>
        </p:sp>
        <p:sp>
          <p:nvSpPr>
            <p:cNvPr id="44" name="TextBox 43"/>
            <p:cNvSpPr txBox="1"/>
            <p:nvPr/>
          </p:nvSpPr>
          <p:spPr>
            <a:xfrm>
              <a:off x="5284731" y="3819318"/>
              <a:ext cx="1293704" cy="486089"/>
            </a:xfrm>
            <a:prstGeom prst="rect">
              <a:avLst/>
            </a:prstGeom>
            <a:solidFill>
              <a:schemeClr val="bg1"/>
            </a:solidFill>
            <a:ln w="57150">
              <a:noFill/>
            </a:ln>
          </p:spPr>
          <p:txBody>
            <a:bodyPr wrap="none" rtlCol="0">
              <a:spAutoFit/>
            </a:bodyPr>
            <a:lstStyle/>
            <a:p>
              <a:pPr algn="ctr"/>
              <a:r>
                <a:rPr lang="en-US" altLang="ko-KR" sz="1100" b="1" dirty="0">
                  <a:solidFill>
                    <a:schemeClr val="bg2">
                      <a:lumMod val="75000"/>
                    </a:schemeClr>
                  </a:solidFill>
                  <a:latin typeface="맑은 고딕" panose="020B0503020000020004" pitchFamily="50" charset="-127"/>
                  <a:ea typeface="맑은 고딕" panose="020B0503020000020004" pitchFamily="50" charset="-127"/>
                </a:rPr>
                <a:t>Plant-Based</a:t>
              </a:r>
            </a:p>
            <a:p>
              <a:pPr algn="ctr"/>
              <a:r>
                <a:rPr lang="en-US" altLang="ko-KR" sz="700" dirty="0">
                  <a:solidFill>
                    <a:schemeClr val="bg2">
                      <a:lumMod val="75000"/>
                    </a:schemeClr>
                  </a:solidFill>
                  <a:latin typeface="맑은 고딕" panose="020B0503020000020004" pitchFamily="50" charset="-127"/>
                  <a:ea typeface="맑은 고딕" panose="020B0503020000020004" pitchFamily="50" charset="-127"/>
                </a:rPr>
                <a:t>Carrageen, Starch</a:t>
              </a:r>
              <a:endParaRPr lang="ko-KR" altLang="en-US" sz="700" dirty="0">
                <a:solidFill>
                  <a:schemeClr val="bg2">
                    <a:lumMod val="75000"/>
                  </a:schemeClr>
                </a:solidFill>
                <a:latin typeface="맑은 고딕" panose="020B0503020000020004" pitchFamily="50" charset="-127"/>
                <a:ea typeface="맑은 고딕" panose="020B0503020000020004" pitchFamily="50" charset="-127"/>
              </a:endParaRPr>
            </a:p>
          </p:txBody>
        </p:sp>
      </p:grpSp>
      <p:pic>
        <p:nvPicPr>
          <p:cNvPr id="5" name="그림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65640" y="645541"/>
            <a:ext cx="3286392" cy="3503537"/>
          </a:xfrm>
          <a:prstGeom prst="rect">
            <a:avLst/>
          </a:prstGeom>
        </p:spPr>
      </p:pic>
      <p:sp>
        <p:nvSpPr>
          <p:cNvPr id="3" name="TextBox 2">
            <a:extLst>
              <a:ext uri="{FF2B5EF4-FFF2-40B4-BE49-F238E27FC236}">
                <a16:creationId xmlns:a16="http://schemas.microsoft.com/office/drawing/2014/main" id="{C608D71F-B3A1-CF48-C93E-A418AF2585C9}"/>
              </a:ext>
            </a:extLst>
          </p:cNvPr>
          <p:cNvSpPr txBox="1"/>
          <p:nvPr/>
        </p:nvSpPr>
        <p:spPr>
          <a:xfrm>
            <a:off x="1352553" y="604471"/>
            <a:ext cx="2633476"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Plant-based Capsules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77054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직사각형 11"/>
          <p:cNvSpPr/>
          <p:nvPr/>
        </p:nvSpPr>
        <p:spPr bwMode="auto">
          <a:xfrm>
            <a:off x="560495" y="4939065"/>
            <a:ext cx="4226009" cy="360000"/>
          </a:xfrm>
          <a:prstGeom prst="rect">
            <a:avLst/>
          </a:prstGeom>
          <a:solidFill>
            <a:schemeClr val="bg1">
              <a:lumMod val="85000"/>
            </a:schemeClr>
          </a:solidFill>
          <a:ln w="12700">
            <a:noFill/>
            <a:round/>
            <a:headEnd/>
            <a:tailEnd/>
          </a:ln>
        </p:spPr>
        <p:txBody>
          <a:bodyPr wrap="none" rtlCol="0" anchor="ctr"/>
          <a:lstStyle/>
          <a:p>
            <a:pPr>
              <a:lnSpc>
                <a:spcPct val="120000"/>
              </a:lnSpc>
            </a:pPr>
            <a:r>
              <a:rPr lang="en-US" altLang="ko-KR" sz="1200" b="1" dirty="0">
                <a:solidFill>
                  <a:schemeClr val="bg2">
                    <a:lumMod val="75000"/>
                  </a:schemeClr>
                </a:solidFill>
                <a:latin typeface="맑은 고딕" pitchFamily="50" charset="-127"/>
                <a:ea typeface="맑은 고딕" pitchFamily="50" charset="-127"/>
              </a:rPr>
              <a:t>3. Those who spend all day in front of a computer</a:t>
            </a:r>
            <a:endParaRPr lang="ko-KR" altLang="en-US" sz="1200" b="1" dirty="0">
              <a:solidFill>
                <a:schemeClr val="bg2">
                  <a:lumMod val="75000"/>
                </a:schemeClr>
              </a:solidFill>
              <a:latin typeface="맑은 고딕" pitchFamily="50" charset="-127"/>
              <a:ea typeface="맑은 고딕" pitchFamily="50" charset="-127"/>
            </a:endParaRPr>
          </a:p>
        </p:txBody>
      </p:sp>
      <p:sp>
        <p:nvSpPr>
          <p:cNvPr id="13" name="직사각형 12"/>
          <p:cNvSpPr/>
          <p:nvPr/>
        </p:nvSpPr>
        <p:spPr bwMode="auto">
          <a:xfrm>
            <a:off x="560495" y="5371827"/>
            <a:ext cx="4226009" cy="360000"/>
          </a:xfrm>
          <a:prstGeom prst="rect">
            <a:avLst/>
          </a:prstGeom>
          <a:solidFill>
            <a:schemeClr val="bg1">
              <a:lumMod val="85000"/>
            </a:schemeClr>
          </a:solidFill>
          <a:ln w="12700">
            <a:noFill/>
            <a:round/>
            <a:headEnd/>
            <a:tailEnd/>
          </a:ln>
        </p:spPr>
        <p:txBody>
          <a:bodyPr wrap="none" rtlCol="0" anchor="ctr"/>
          <a:lstStyle/>
          <a:p>
            <a:pPr>
              <a:lnSpc>
                <a:spcPct val="120000"/>
              </a:lnSpc>
            </a:pPr>
            <a:r>
              <a:rPr lang="en-US" altLang="ko-KR" sz="1200" b="1" dirty="0">
                <a:solidFill>
                  <a:schemeClr val="bg2">
                    <a:lumMod val="75000"/>
                  </a:schemeClr>
                </a:solidFill>
                <a:latin typeface="맑은 고딕" pitchFamily="50" charset="-127"/>
                <a:ea typeface="맑은 고딕" pitchFamily="50" charset="-127"/>
              </a:rPr>
              <a:t>4. Teens and young adults studying</a:t>
            </a:r>
            <a:endParaRPr lang="ko-KR" altLang="en-US" sz="1200" b="1" dirty="0">
              <a:solidFill>
                <a:schemeClr val="bg2">
                  <a:lumMod val="75000"/>
                </a:schemeClr>
              </a:solidFill>
              <a:latin typeface="맑은 고딕" pitchFamily="50" charset="-127"/>
              <a:ea typeface="맑은 고딕" pitchFamily="50" charset="-127"/>
            </a:endParaRPr>
          </a:p>
        </p:txBody>
      </p:sp>
      <p:sp>
        <p:nvSpPr>
          <p:cNvPr id="14" name="직사각형 13"/>
          <p:cNvSpPr/>
          <p:nvPr/>
        </p:nvSpPr>
        <p:spPr bwMode="auto">
          <a:xfrm>
            <a:off x="560495" y="5804589"/>
            <a:ext cx="4226009" cy="360000"/>
          </a:xfrm>
          <a:prstGeom prst="rect">
            <a:avLst/>
          </a:prstGeom>
          <a:solidFill>
            <a:schemeClr val="bg1">
              <a:lumMod val="85000"/>
            </a:schemeClr>
          </a:solidFill>
          <a:ln w="12700">
            <a:noFill/>
            <a:round/>
            <a:headEnd/>
            <a:tailEnd/>
          </a:ln>
        </p:spPr>
        <p:txBody>
          <a:bodyPr wrap="none" rtlCol="0" anchor="ctr"/>
          <a:lstStyle/>
          <a:p>
            <a:pPr>
              <a:lnSpc>
                <a:spcPct val="120000"/>
              </a:lnSpc>
            </a:pPr>
            <a:r>
              <a:rPr lang="en-US" altLang="ko-KR" sz="1200" b="1" dirty="0">
                <a:solidFill>
                  <a:schemeClr val="bg2">
                    <a:lumMod val="75000"/>
                  </a:schemeClr>
                </a:solidFill>
                <a:latin typeface="맑은 고딕" pitchFamily="50" charset="-127"/>
                <a:ea typeface="맑은 고딕" pitchFamily="50" charset="-127"/>
              </a:rPr>
              <a:t>5. </a:t>
            </a:r>
            <a:r>
              <a:rPr lang="en-US" altLang="ko-KR" sz="1100" b="1" dirty="0">
                <a:solidFill>
                  <a:schemeClr val="bg2">
                    <a:lumMod val="75000"/>
                  </a:schemeClr>
                </a:solidFill>
                <a:latin typeface="맑은 고딕" pitchFamily="50" charset="-127"/>
                <a:ea typeface="맑은 고딕" pitchFamily="50" charset="-127"/>
              </a:rPr>
              <a:t>Those who are outside a lot and are exposed to UV rays</a:t>
            </a:r>
            <a:endParaRPr lang="ko-KR" altLang="en-US" sz="1200" b="1" dirty="0">
              <a:solidFill>
                <a:schemeClr val="bg2">
                  <a:lumMod val="75000"/>
                </a:schemeClr>
              </a:solidFill>
              <a:latin typeface="맑은 고딕" pitchFamily="50" charset="-127"/>
              <a:ea typeface="맑은 고딕" pitchFamily="50" charset="-127"/>
            </a:endParaRPr>
          </a:p>
        </p:txBody>
      </p:sp>
      <p:sp>
        <p:nvSpPr>
          <p:cNvPr id="15" name="직사각형 14"/>
          <p:cNvSpPr/>
          <p:nvPr/>
        </p:nvSpPr>
        <p:spPr bwMode="auto">
          <a:xfrm>
            <a:off x="560495" y="6237352"/>
            <a:ext cx="4226009" cy="360000"/>
          </a:xfrm>
          <a:prstGeom prst="rect">
            <a:avLst/>
          </a:prstGeom>
          <a:solidFill>
            <a:schemeClr val="bg1">
              <a:lumMod val="85000"/>
            </a:schemeClr>
          </a:solidFill>
          <a:ln w="12700">
            <a:noFill/>
            <a:round/>
            <a:headEnd/>
            <a:tailEnd/>
          </a:ln>
        </p:spPr>
        <p:txBody>
          <a:bodyPr wrap="none" rtlCol="0" anchor="ctr"/>
          <a:lstStyle/>
          <a:p>
            <a:pPr>
              <a:lnSpc>
                <a:spcPct val="120000"/>
              </a:lnSpc>
            </a:pPr>
            <a:r>
              <a:rPr lang="en-US" altLang="ko-KR" sz="1200" b="1" dirty="0">
                <a:solidFill>
                  <a:schemeClr val="bg2">
                    <a:lumMod val="75000"/>
                  </a:schemeClr>
                </a:solidFill>
                <a:latin typeface="맑은 고딕" pitchFamily="50" charset="-127"/>
                <a:ea typeface="맑은 고딕" pitchFamily="50" charset="-127"/>
              </a:rPr>
              <a:t>6. Those  who work late or drive long distances</a:t>
            </a:r>
            <a:endParaRPr lang="ko-KR" altLang="en-US" sz="1200" b="1" dirty="0">
              <a:solidFill>
                <a:schemeClr val="bg2">
                  <a:lumMod val="75000"/>
                </a:schemeClr>
              </a:solidFill>
              <a:latin typeface="맑은 고딕" pitchFamily="50" charset="-127"/>
              <a:ea typeface="맑은 고딕" pitchFamily="50" charset="-127"/>
            </a:endParaRPr>
          </a:p>
        </p:txBody>
      </p:sp>
      <p:cxnSp>
        <p:nvCxnSpPr>
          <p:cNvPr id="25" name="직선 연결선 2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26" name="직사각형 25"/>
          <p:cNvSpPr/>
          <p:nvPr/>
        </p:nvSpPr>
        <p:spPr bwMode="auto">
          <a:xfrm>
            <a:off x="560495" y="4073541"/>
            <a:ext cx="4226009" cy="360000"/>
          </a:xfrm>
          <a:prstGeom prst="rect">
            <a:avLst/>
          </a:prstGeom>
          <a:solidFill>
            <a:schemeClr val="bg1">
              <a:lumMod val="85000"/>
            </a:schemeClr>
          </a:solidFill>
          <a:ln w="12700">
            <a:noFill/>
            <a:round/>
            <a:headEnd/>
            <a:tailEnd/>
          </a:ln>
        </p:spPr>
        <p:txBody>
          <a:bodyPr wrap="none" rtlCol="0" anchor="ctr"/>
          <a:lstStyle/>
          <a:p>
            <a:pPr>
              <a:lnSpc>
                <a:spcPct val="120000"/>
              </a:lnSpc>
            </a:pPr>
            <a:r>
              <a:rPr lang="en-US" altLang="ko-KR" sz="1200" b="1" dirty="0">
                <a:solidFill>
                  <a:schemeClr val="bg2">
                    <a:lumMod val="75000"/>
                  </a:schemeClr>
                </a:solidFill>
                <a:latin typeface="맑은 고딕" pitchFamily="50" charset="-127"/>
                <a:ea typeface="맑은 고딕" pitchFamily="50" charset="-127"/>
              </a:rPr>
              <a:t>1. Those who want Lutein and Zeaxanthin</a:t>
            </a:r>
            <a:endParaRPr lang="ko-KR" altLang="en-US" sz="1200" b="1" dirty="0">
              <a:solidFill>
                <a:schemeClr val="bg2">
                  <a:lumMod val="75000"/>
                </a:schemeClr>
              </a:solidFill>
              <a:latin typeface="맑은 고딕" pitchFamily="50" charset="-127"/>
              <a:ea typeface="맑은 고딕" pitchFamily="50" charset="-127"/>
            </a:endParaRPr>
          </a:p>
        </p:txBody>
      </p:sp>
      <p:sp>
        <p:nvSpPr>
          <p:cNvPr id="27" name="직사각형 26"/>
          <p:cNvSpPr/>
          <p:nvPr/>
        </p:nvSpPr>
        <p:spPr bwMode="auto">
          <a:xfrm>
            <a:off x="560495" y="4506303"/>
            <a:ext cx="4226009" cy="360000"/>
          </a:xfrm>
          <a:prstGeom prst="rect">
            <a:avLst/>
          </a:prstGeom>
          <a:solidFill>
            <a:schemeClr val="bg1">
              <a:lumMod val="85000"/>
            </a:schemeClr>
          </a:solidFill>
          <a:ln w="12700">
            <a:noFill/>
            <a:round/>
            <a:headEnd/>
            <a:tailEnd/>
          </a:ln>
        </p:spPr>
        <p:txBody>
          <a:bodyPr wrap="none" rtlCol="0" anchor="ctr"/>
          <a:lstStyle/>
          <a:p>
            <a:pPr>
              <a:lnSpc>
                <a:spcPct val="120000"/>
              </a:lnSpc>
            </a:pPr>
            <a:r>
              <a:rPr lang="en-US" altLang="ko-KR" sz="1200" b="1" dirty="0">
                <a:solidFill>
                  <a:schemeClr val="bg2">
                    <a:lumMod val="75000"/>
                  </a:schemeClr>
                </a:solidFill>
                <a:latin typeface="맑은 고딕" pitchFamily="50" charset="-127"/>
                <a:ea typeface="맑은 고딕" pitchFamily="50" charset="-127"/>
              </a:rPr>
              <a:t>2. Those concerned about AMD </a:t>
            </a:r>
            <a:endParaRPr lang="ko-KR" altLang="en-US" sz="1200" b="1" dirty="0">
              <a:solidFill>
                <a:schemeClr val="bg2">
                  <a:lumMod val="75000"/>
                </a:schemeClr>
              </a:solidFill>
              <a:latin typeface="맑은 고딕" pitchFamily="50" charset="-127"/>
              <a:ea typeface="맑은 고딕" pitchFamily="50" charset="-127"/>
            </a:endParaRPr>
          </a:p>
        </p:txBody>
      </p:sp>
      <p:graphicFrame>
        <p:nvGraphicFramePr>
          <p:cNvPr id="16" name="개체 15"/>
          <p:cNvGraphicFramePr>
            <a:graphicFrameLocks noChangeAspect="1"/>
          </p:cNvGraphicFramePr>
          <p:nvPr>
            <p:extLst>
              <p:ext uri="{D42A27DB-BD31-4B8C-83A1-F6EECF244321}">
                <p14:modId xmlns:p14="http://schemas.microsoft.com/office/powerpoint/2010/main" val="1227843687"/>
              </p:ext>
            </p:extLst>
          </p:nvPr>
        </p:nvGraphicFramePr>
        <p:xfrm>
          <a:off x="571651" y="1229909"/>
          <a:ext cx="4214853" cy="2637388"/>
        </p:xfrm>
        <a:graphic>
          <a:graphicData uri="http://schemas.openxmlformats.org/presentationml/2006/ole">
            <mc:AlternateContent xmlns:mc="http://schemas.openxmlformats.org/markup-compatibility/2006">
              <mc:Choice xmlns:v="urn:schemas-microsoft-com:vml" Requires="v">
                <p:oleObj r:id="rId4" imgW="6735960" imgH="4215240" progId="">
                  <p:embed/>
                </p:oleObj>
              </mc:Choice>
              <mc:Fallback>
                <p:oleObj r:id="rId4" imgW="6735960" imgH="4215240" progId="">
                  <p:embed/>
                  <p:pic>
                    <p:nvPicPr>
                      <p:cNvPr id="0" name=""/>
                      <p:cNvPicPr/>
                      <p:nvPr/>
                    </p:nvPicPr>
                    <p:blipFill>
                      <a:blip r:embed="rId5"/>
                      <a:stretch>
                        <a:fillRect/>
                      </a:stretch>
                    </p:blipFill>
                    <p:spPr>
                      <a:xfrm>
                        <a:off x="571651" y="1229909"/>
                        <a:ext cx="4214853" cy="2637388"/>
                      </a:xfrm>
                      <a:prstGeom prst="rect">
                        <a:avLst/>
                      </a:prstGeom>
                    </p:spPr>
                  </p:pic>
                </p:oleObj>
              </mc:Fallback>
            </mc:AlternateContent>
          </a:graphicData>
        </a:graphic>
      </p:graphicFrame>
      <p:sp>
        <p:nvSpPr>
          <p:cNvPr id="18" name="TextBox 17"/>
          <p:cNvSpPr txBox="1"/>
          <p:nvPr/>
        </p:nvSpPr>
        <p:spPr>
          <a:xfrm>
            <a:off x="499922" y="548680"/>
            <a:ext cx="2364846"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Recommended</a:t>
            </a:r>
            <a:r>
              <a:rPr lang="ko-KR" altLang="en-US" sz="1900" b="1"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for</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072856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그림 18"/>
          <p:cNvPicPr>
            <a:picLocks noChangeAspect="1"/>
          </p:cNvPicPr>
          <p:nvPr/>
        </p:nvPicPr>
        <p:blipFill rotWithShape="1">
          <a:blip r:embed="rId3">
            <a:extLst>
              <a:ext uri="{28A0092B-C50C-407E-A947-70E740481C1C}">
                <a14:useLocalDpi xmlns:a14="http://schemas.microsoft.com/office/drawing/2010/main" val="0"/>
              </a:ext>
            </a:extLst>
          </a:blip>
          <a:srcRect l="21465" t="890" r="2062" b="16239"/>
          <a:stretch/>
        </p:blipFill>
        <p:spPr>
          <a:xfrm>
            <a:off x="833547" y="3933056"/>
            <a:ext cx="3731535" cy="2329467"/>
          </a:xfrm>
          <a:prstGeom prst="rect">
            <a:avLst/>
          </a:prstGeom>
        </p:spPr>
      </p:pic>
      <p:cxnSp>
        <p:nvCxnSpPr>
          <p:cNvPr id="25" name="직선 연결선 2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8" name="TextBox 17"/>
          <p:cNvSpPr txBox="1"/>
          <p:nvPr/>
        </p:nvSpPr>
        <p:spPr>
          <a:xfrm>
            <a:off x="499922" y="548680"/>
            <a:ext cx="2436854"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Health Information</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1" name="TextBox 10"/>
          <p:cNvSpPr txBox="1"/>
          <p:nvPr/>
        </p:nvSpPr>
        <p:spPr>
          <a:xfrm>
            <a:off x="344488" y="1332147"/>
            <a:ext cx="4386105" cy="2312877"/>
          </a:xfrm>
          <a:prstGeom prst="rect">
            <a:avLst/>
          </a:prstGeom>
          <a:noFill/>
        </p:spPr>
        <p:txBody>
          <a:bodyPr wrap="square" rtlCol="0">
            <a:spAutoFit/>
          </a:bodyPr>
          <a:lstStyle/>
          <a:p>
            <a:pPr algn="just">
              <a:lnSpc>
                <a:spcPct val="150000"/>
              </a:lnSpc>
            </a:pPr>
            <a:r>
              <a:rPr lang="ko-KR" altLang="en-US" dirty="0">
                <a:solidFill>
                  <a:schemeClr val="bg2">
                    <a:lumMod val="75000"/>
                  </a:schemeClr>
                </a:solidFill>
                <a:latin typeface="맑은 고딕" panose="020B0503020000020004" pitchFamily="50" charset="-127"/>
                <a:ea typeface="맑은 고딕" panose="020B0503020000020004" pitchFamily="50" charset="-127"/>
              </a:rPr>
              <a:t>   </a:t>
            </a:r>
            <a:r>
              <a:rPr lang="en-US" altLang="ko-KR" dirty="0">
                <a:solidFill>
                  <a:schemeClr val="bg2">
                    <a:lumMod val="75000"/>
                  </a:schemeClr>
                </a:solidFill>
                <a:latin typeface="맑은 고딕" panose="020B0503020000020004" pitchFamily="50" charset="-127"/>
                <a:ea typeface="맑은 고딕" panose="020B0503020000020004" pitchFamily="50" charset="-127"/>
              </a:rPr>
              <a:t>As we age, the macula becomes more important as it plays an important role in maintaining vision. </a:t>
            </a:r>
          </a:p>
          <a:p>
            <a:pPr algn="just">
              <a:lnSpc>
                <a:spcPct val="150000"/>
              </a:lnSpc>
            </a:pPr>
            <a:r>
              <a:rPr lang="en-US" altLang="ko-KR" dirty="0">
                <a:solidFill>
                  <a:schemeClr val="bg2">
                    <a:lumMod val="75000"/>
                  </a:schemeClr>
                </a:solidFill>
                <a:latin typeface="맑은 고딕" panose="020B0503020000020004" pitchFamily="50" charset="-127"/>
                <a:ea typeface="맑은 고딕" panose="020B0503020000020004" pitchFamily="50" charset="-127"/>
              </a:rPr>
              <a:t>Macular pigment density decreases with age, leading to condition called macular degeneration that can significantly reduce vision. Studies have shown that people in their 50s and 60s have half the macular pigment density of those in their 20s.</a:t>
            </a:r>
          </a:p>
        </p:txBody>
      </p:sp>
      <p:sp>
        <p:nvSpPr>
          <p:cNvPr id="20" name="TextBox 19"/>
          <p:cNvSpPr txBox="1"/>
          <p:nvPr/>
        </p:nvSpPr>
        <p:spPr>
          <a:xfrm>
            <a:off x="200472" y="6403262"/>
            <a:ext cx="4691895" cy="338106"/>
          </a:xfrm>
          <a:prstGeom prst="rect">
            <a:avLst/>
          </a:prstGeom>
          <a:noFill/>
        </p:spPr>
        <p:txBody>
          <a:bodyPr wrap="square" rtlCol="0">
            <a:spAutoFit/>
          </a:bodyPr>
          <a:lstStyle/>
          <a:p>
            <a:pPr algn="r">
              <a:lnSpc>
                <a:spcPct val="120000"/>
              </a:lnSpc>
            </a:pPr>
            <a:r>
              <a:rPr lang="en-US" altLang="ko-KR" sz="700" dirty="0">
                <a:solidFill>
                  <a:schemeClr val="bg2">
                    <a:lumMod val="75000"/>
                  </a:schemeClr>
                </a:solidFill>
                <a:latin typeface="맑은 고딕" panose="020B0503020000020004" pitchFamily="50" charset="-127"/>
                <a:ea typeface="맑은 고딕" panose="020B0503020000020004" pitchFamily="50" charset="-127"/>
              </a:rPr>
              <a:t>[Source] Risk factors for age-related maculopathy are associated with a relative lack of macular pigment</a:t>
            </a:r>
            <a:r>
              <a:rPr lang="ko-KR" altLang="en-US" sz="700"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700" dirty="0">
                <a:solidFill>
                  <a:schemeClr val="bg2">
                    <a:lumMod val="75000"/>
                  </a:schemeClr>
                </a:solidFill>
                <a:latin typeface="맑은 고딕" panose="020B0503020000020004" pitchFamily="50" charset="-127"/>
                <a:ea typeface="맑은 고딕" panose="020B0503020000020004" pitchFamily="50" charset="-127"/>
              </a:rPr>
              <a:t>(Experimental Eye Research 2007 Jan;84(1):61-74)</a:t>
            </a:r>
          </a:p>
        </p:txBody>
      </p:sp>
      <p:pic>
        <p:nvPicPr>
          <p:cNvPr id="22" name="그림 21"/>
          <p:cNvPicPr>
            <a:picLocks noChangeAspect="1"/>
          </p:cNvPicPr>
          <p:nvPr/>
        </p:nvPicPr>
        <p:blipFill rotWithShape="1">
          <a:blip r:embed="rId4" cstate="screen">
            <a:extLst>
              <a:ext uri="{28A0092B-C50C-407E-A947-70E740481C1C}">
                <a14:useLocalDpi xmlns:a14="http://schemas.microsoft.com/office/drawing/2010/main" val="0"/>
              </a:ext>
            </a:extLst>
          </a:blip>
          <a:srcRect l="60882"/>
          <a:stretch/>
        </p:blipFill>
        <p:spPr>
          <a:xfrm>
            <a:off x="5025008" y="0"/>
            <a:ext cx="4880992" cy="6858000"/>
          </a:xfrm>
          <a:prstGeom prst="rect">
            <a:avLst/>
          </a:prstGeom>
        </p:spPr>
      </p:pic>
      <p:sp>
        <p:nvSpPr>
          <p:cNvPr id="2" name="Rectangle 1">
            <a:extLst>
              <a:ext uri="{FF2B5EF4-FFF2-40B4-BE49-F238E27FC236}">
                <a16:creationId xmlns:a16="http://schemas.microsoft.com/office/drawing/2014/main" id="{1C7F024C-A0B9-9368-D478-EE9BC8B52892}"/>
              </a:ext>
            </a:extLst>
          </p:cNvPr>
          <p:cNvSpPr/>
          <p:nvPr/>
        </p:nvSpPr>
        <p:spPr bwMode="auto">
          <a:xfrm>
            <a:off x="1731600" y="6046496"/>
            <a:ext cx="144016" cy="167747"/>
          </a:xfrm>
          <a:prstGeom prst="rect">
            <a:avLst/>
          </a:prstGeom>
          <a:solidFill>
            <a:srgbClr val="FFFFFF"/>
          </a:solidFill>
          <a:ln>
            <a:noFill/>
          </a:ln>
        </p:spPr>
        <p:txBody>
          <a:bodyPr wrap="square" rtlCol="0" anchor="ctr">
            <a:spAutoFit/>
          </a:bodyPr>
          <a:lstStyle/>
          <a:p>
            <a:pPr algn="ctr">
              <a:lnSpc>
                <a:spcPct val="120000"/>
              </a:lnSpc>
              <a:buFont typeface="Arial" panose="020B0604020202020204" pitchFamily="34" charset="0"/>
              <a:buNone/>
            </a:pPr>
            <a:endParaRPr 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3" name="Rectangle 2">
            <a:extLst>
              <a:ext uri="{FF2B5EF4-FFF2-40B4-BE49-F238E27FC236}">
                <a16:creationId xmlns:a16="http://schemas.microsoft.com/office/drawing/2014/main" id="{7A6D9653-40E9-2D62-6803-53CA1DEECC5B}"/>
              </a:ext>
            </a:extLst>
          </p:cNvPr>
          <p:cNvSpPr/>
          <p:nvPr/>
        </p:nvSpPr>
        <p:spPr bwMode="auto">
          <a:xfrm>
            <a:off x="3224808" y="6046498"/>
            <a:ext cx="144016" cy="167747"/>
          </a:xfrm>
          <a:prstGeom prst="rect">
            <a:avLst/>
          </a:prstGeom>
          <a:solidFill>
            <a:srgbClr val="FFFFFF"/>
          </a:solidFill>
          <a:ln>
            <a:noFill/>
          </a:ln>
        </p:spPr>
        <p:txBody>
          <a:bodyPr wrap="square" rtlCol="0" anchor="ctr">
            <a:spAutoFit/>
          </a:bodyPr>
          <a:lstStyle/>
          <a:p>
            <a:pPr algn="ctr">
              <a:lnSpc>
                <a:spcPct val="120000"/>
              </a:lnSpc>
              <a:buFont typeface="Arial" panose="020B0604020202020204" pitchFamily="34" charset="0"/>
              <a:buNone/>
            </a:pPr>
            <a:endParaRPr 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4" name="Rectangle 3">
            <a:extLst>
              <a:ext uri="{FF2B5EF4-FFF2-40B4-BE49-F238E27FC236}">
                <a16:creationId xmlns:a16="http://schemas.microsoft.com/office/drawing/2014/main" id="{34E206BA-24BF-0DED-9F90-6182FBAB467D}"/>
              </a:ext>
            </a:extLst>
          </p:cNvPr>
          <p:cNvSpPr/>
          <p:nvPr/>
        </p:nvSpPr>
        <p:spPr bwMode="auto">
          <a:xfrm>
            <a:off x="2455200" y="6046497"/>
            <a:ext cx="144016" cy="167747"/>
          </a:xfrm>
          <a:prstGeom prst="rect">
            <a:avLst/>
          </a:prstGeom>
          <a:solidFill>
            <a:srgbClr val="FFFFFF"/>
          </a:solidFill>
          <a:ln>
            <a:noFill/>
          </a:ln>
        </p:spPr>
        <p:txBody>
          <a:bodyPr wrap="square" rtlCol="0" anchor="ctr">
            <a:spAutoFit/>
          </a:bodyPr>
          <a:lstStyle/>
          <a:p>
            <a:pPr algn="ctr">
              <a:lnSpc>
                <a:spcPct val="120000"/>
              </a:lnSpc>
              <a:buFont typeface="Arial" panose="020B0604020202020204" pitchFamily="34" charset="0"/>
              <a:buNone/>
            </a:pPr>
            <a:endParaRPr 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5" name="Rectangle 4">
            <a:extLst>
              <a:ext uri="{FF2B5EF4-FFF2-40B4-BE49-F238E27FC236}">
                <a16:creationId xmlns:a16="http://schemas.microsoft.com/office/drawing/2014/main" id="{4F925ACD-B69F-DE7D-9895-B6A728BE4D61}"/>
              </a:ext>
            </a:extLst>
          </p:cNvPr>
          <p:cNvSpPr/>
          <p:nvPr/>
        </p:nvSpPr>
        <p:spPr bwMode="auto">
          <a:xfrm>
            <a:off x="3944888" y="6046497"/>
            <a:ext cx="144016" cy="167747"/>
          </a:xfrm>
          <a:prstGeom prst="rect">
            <a:avLst/>
          </a:prstGeom>
          <a:solidFill>
            <a:srgbClr val="FFFFFF"/>
          </a:solidFill>
          <a:ln>
            <a:noFill/>
          </a:ln>
        </p:spPr>
        <p:txBody>
          <a:bodyPr wrap="square" rtlCol="0" anchor="ctr">
            <a:spAutoFit/>
          </a:bodyPr>
          <a:lstStyle/>
          <a:p>
            <a:pPr algn="ctr">
              <a:lnSpc>
                <a:spcPct val="120000"/>
              </a:lnSpc>
              <a:buFont typeface="Arial" panose="020B0604020202020204" pitchFamily="34" charset="0"/>
              <a:buNone/>
            </a:pPr>
            <a:endParaRPr 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6" name="TextBox 5">
            <a:extLst>
              <a:ext uri="{FF2B5EF4-FFF2-40B4-BE49-F238E27FC236}">
                <a16:creationId xmlns:a16="http://schemas.microsoft.com/office/drawing/2014/main" id="{F3A9327D-78BA-EFF5-0B46-2908085189D3}"/>
              </a:ext>
            </a:extLst>
          </p:cNvPr>
          <p:cNvSpPr txBox="1"/>
          <p:nvPr/>
        </p:nvSpPr>
        <p:spPr>
          <a:xfrm>
            <a:off x="632520" y="6000913"/>
            <a:ext cx="519053" cy="261610"/>
          </a:xfrm>
          <a:prstGeom prst="rect">
            <a:avLst/>
          </a:prstGeom>
          <a:noFill/>
        </p:spPr>
        <p:txBody>
          <a:bodyPr wrap="square" rtlCol="0">
            <a:spAutoFit/>
          </a:bodyPr>
          <a:lstStyle/>
          <a:p>
            <a:r>
              <a:rPr lang="en-US" sz="1050" b="1" dirty="0">
                <a:solidFill>
                  <a:schemeClr val="tx1">
                    <a:lumMod val="75000"/>
                    <a:lumOff val="25000"/>
                  </a:schemeClr>
                </a:solidFill>
                <a:latin typeface="Malgun Gothic" panose="020B0503020000020004" pitchFamily="34" charset="-127"/>
                <a:ea typeface="Malgun Gothic" panose="020B0503020000020004" pitchFamily="34" charset="-127"/>
              </a:rPr>
              <a:t>Ages</a:t>
            </a:r>
          </a:p>
        </p:txBody>
      </p:sp>
      <p:sp>
        <p:nvSpPr>
          <p:cNvPr id="7" name="Rectangle 6">
            <a:extLst>
              <a:ext uri="{FF2B5EF4-FFF2-40B4-BE49-F238E27FC236}">
                <a16:creationId xmlns:a16="http://schemas.microsoft.com/office/drawing/2014/main" id="{B38EF6A5-AB95-943E-4EC2-B1005F834E1D}"/>
              </a:ext>
            </a:extLst>
          </p:cNvPr>
          <p:cNvSpPr/>
          <p:nvPr/>
        </p:nvSpPr>
        <p:spPr bwMode="auto">
          <a:xfrm>
            <a:off x="1136576" y="5398427"/>
            <a:ext cx="3168352" cy="288029"/>
          </a:xfrm>
          <a:prstGeom prst="rect">
            <a:avLst/>
          </a:prstGeom>
          <a:solidFill>
            <a:srgbClr val="FFFFFF"/>
          </a:solidFill>
          <a:ln>
            <a:noFill/>
          </a:ln>
        </p:spPr>
        <p:txBody>
          <a:bodyPr wrap="square" rtlCol="0" anchor="ctr">
            <a:spAutoFit/>
          </a:bodyPr>
          <a:lstStyle/>
          <a:p>
            <a:pPr algn="ctr">
              <a:lnSpc>
                <a:spcPct val="120000"/>
              </a:lnSpc>
              <a:buFont typeface="Arial" panose="020B0604020202020204" pitchFamily="34" charset="0"/>
              <a:buNone/>
            </a:pPr>
            <a:endParaRPr 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8" name="TextBox 7">
            <a:extLst>
              <a:ext uri="{FF2B5EF4-FFF2-40B4-BE49-F238E27FC236}">
                <a16:creationId xmlns:a16="http://schemas.microsoft.com/office/drawing/2014/main" id="{D7725CC6-ADBD-6417-2CE8-C1465B7F417B}"/>
              </a:ext>
            </a:extLst>
          </p:cNvPr>
          <p:cNvSpPr txBox="1"/>
          <p:nvPr/>
        </p:nvSpPr>
        <p:spPr>
          <a:xfrm>
            <a:off x="1032918" y="5413004"/>
            <a:ext cx="3375668" cy="276999"/>
          </a:xfrm>
          <a:prstGeom prst="rect">
            <a:avLst/>
          </a:prstGeom>
          <a:noFill/>
        </p:spPr>
        <p:txBody>
          <a:bodyPr wrap="none" rtlCol="0">
            <a:spAutoFit/>
          </a:bodyPr>
          <a:lstStyle/>
          <a:p>
            <a:r>
              <a:rPr lang="en-US" sz="1200" dirty="0">
                <a:latin typeface="Malgun Gothic" panose="020B0503020000020004" pitchFamily="34" charset="-127"/>
                <a:ea typeface="Malgun Gothic" panose="020B0503020000020004" pitchFamily="34" charset="-127"/>
              </a:rPr>
              <a:t>Macular pigment density decreases with time</a:t>
            </a:r>
          </a:p>
        </p:txBody>
      </p:sp>
    </p:spTree>
    <p:extLst>
      <p:ext uri="{BB962C8B-B14F-4D97-AF65-F5344CB8AC3E}">
        <p14:creationId xmlns:p14="http://schemas.microsoft.com/office/powerpoint/2010/main" val="1148203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5" name="TextBox 14"/>
          <p:cNvSpPr txBox="1"/>
          <p:nvPr/>
        </p:nvSpPr>
        <p:spPr>
          <a:xfrm>
            <a:off x="344488" y="1628800"/>
            <a:ext cx="4401899" cy="1995611"/>
          </a:xfrm>
          <a:prstGeom prst="rect">
            <a:avLst/>
          </a:prstGeom>
          <a:noFill/>
        </p:spPr>
        <p:txBody>
          <a:bodyPr wrap="square" rtlCol="0">
            <a:spAutoFit/>
          </a:bodyPr>
          <a:lstStyle/>
          <a:p>
            <a:pPr algn="just">
              <a:lnSpc>
                <a:spcPct val="150000"/>
              </a:lnSpc>
            </a:pPr>
            <a:r>
              <a:rPr lang="en-US" altLang="ko-KR" sz="1200" dirty="0">
                <a:solidFill>
                  <a:schemeClr val="bg2">
                    <a:lumMod val="75000"/>
                  </a:schemeClr>
                </a:solidFill>
                <a:latin typeface="맑은 고딕" panose="020B0503020000020004" pitchFamily="50" charset="-127"/>
                <a:ea typeface="맑은 고딕" panose="020B0503020000020004" pitchFamily="50" charset="-127"/>
              </a:rPr>
              <a:t>The American Medical Association found that “people who consumed lutein and zeaxanthin daily have 43% lower risk of macular degeneration than those who did not.” </a:t>
            </a:r>
          </a:p>
          <a:p>
            <a:pPr algn="just">
              <a:lnSpc>
                <a:spcPct val="150000"/>
              </a:lnSpc>
            </a:pPr>
            <a:endParaRPr lang="en-US" altLang="ko-KR" sz="1200" dirty="0">
              <a:solidFill>
                <a:schemeClr val="bg2">
                  <a:lumMod val="75000"/>
                </a:schemeClr>
              </a:solidFill>
              <a:latin typeface="맑은 고딕" panose="020B0503020000020004" pitchFamily="50" charset="-127"/>
              <a:ea typeface="맑은 고딕" panose="020B0503020000020004" pitchFamily="50" charset="-127"/>
            </a:endParaRPr>
          </a:p>
          <a:p>
            <a:pPr algn="just">
              <a:lnSpc>
                <a:spcPct val="150000"/>
              </a:lnSpc>
            </a:pPr>
            <a:r>
              <a:rPr lang="en-US" altLang="ko-KR" sz="1200" dirty="0">
                <a:solidFill>
                  <a:schemeClr val="bg2">
                    <a:lumMod val="75000"/>
                  </a:schemeClr>
                </a:solidFill>
                <a:latin typeface="맑은 고딕" panose="020B0503020000020004" pitchFamily="50" charset="-127"/>
                <a:ea typeface="맑은 고딕" panose="020B0503020000020004" pitchFamily="50" charset="-127"/>
              </a:rPr>
              <a:t>The American Academy of Clinical Nutrition found that “consistent intake of lutein and zeaxanthin can lower the risk of cataracts by 22%.”</a:t>
            </a:r>
          </a:p>
        </p:txBody>
      </p:sp>
      <p:pic>
        <p:nvPicPr>
          <p:cNvPr id="17" name="그림 16"/>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56295" y="3815009"/>
            <a:ext cx="4138762" cy="2327443"/>
          </a:xfrm>
          <a:prstGeom prst="rect">
            <a:avLst/>
          </a:prstGeom>
        </p:spPr>
      </p:pic>
      <p:sp>
        <p:nvSpPr>
          <p:cNvPr id="8" name="TextBox 7"/>
          <p:cNvSpPr txBox="1"/>
          <p:nvPr/>
        </p:nvSpPr>
        <p:spPr>
          <a:xfrm>
            <a:off x="200472" y="6333051"/>
            <a:ext cx="4691895" cy="338106"/>
          </a:xfrm>
          <a:prstGeom prst="rect">
            <a:avLst/>
          </a:prstGeom>
          <a:noFill/>
        </p:spPr>
        <p:txBody>
          <a:bodyPr wrap="square" rtlCol="0">
            <a:spAutoFit/>
          </a:bodyPr>
          <a:lstStyle/>
          <a:p>
            <a:pPr algn="r">
              <a:lnSpc>
                <a:spcPct val="120000"/>
              </a:lnSpc>
            </a:pPr>
            <a:r>
              <a:rPr lang="en-US" altLang="ko-KR" sz="700" dirty="0">
                <a:solidFill>
                  <a:schemeClr val="bg2">
                    <a:lumMod val="75000"/>
                  </a:schemeClr>
                </a:solidFill>
                <a:latin typeface="맑은 고딕" panose="020B0503020000020004" pitchFamily="50" charset="-127"/>
                <a:ea typeface="맑은 고딕" panose="020B0503020000020004" pitchFamily="50" charset="-127"/>
              </a:rPr>
              <a:t>[Source] Dietary Carotenoids, Vitamins A, C, and E, and Advanced Age-Related Macular Degeneration</a:t>
            </a:r>
            <a:r>
              <a:rPr lang="ko-KR" altLang="en-US" sz="700" dirty="0">
                <a:solidFill>
                  <a:schemeClr val="bg2">
                    <a:lumMod val="75000"/>
                  </a:schemeClr>
                </a:solidFill>
                <a:latin typeface="맑은 고딕" panose="020B0503020000020004" pitchFamily="50" charset="-127"/>
                <a:ea typeface="맑은 고딕" panose="020B0503020000020004" pitchFamily="50" charset="-127"/>
              </a:rPr>
              <a:t> </a:t>
            </a:r>
            <a:r>
              <a:rPr lang="pl-PL" altLang="ko-KR" sz="700" dirty="0">
                <a:solidFill>
                  <a:schemeClr val="bg2">
                    <a:lumMod val="75000"/>
                  </a:schemeClr>
                </a:solidFill>
                <a:latin typeface="맑은 고딕" panose="020B0503020000020004" pitchFamily="50" charset="-127"/>
                <a:ea typeface="맑은 고딕" panose="020B0503020000020004" pitchFamily="50" charset="-127"/>
              </a:rPr>
              <a:t>(</a:t>
            </a:r>
            <a:r>
              <a:rPr lang="pt-BR" altLang="ko-KR" sz="700" dirty="0">
                <a:solidFill>
                  <a:schemeClr val="bg2">
                    <a:lumMod val="75000"/>
                  </a:schemeClr>
                </a:solidFill>
                <a:latin typeface="맑은 고딕" panose="020B0503020000020004" pitchFamily="50" charset="-127"/>
                <a:ea typeface="맑은 고딕" panose="020B0503020000020004" pitchFamily="50" charset="-127"/>
              </a:rPr>
              <a:t>JAMA. 1994 Nov 9;272(18):1413-20</a:t>
            </a:r>
            <a:r>
              <a:rPr lang="pl-PL" altLang="ko-KR" sz="700" dirty="0">
                <a:solidFill>
                  <a:schemeClr val="bg2">
                    <a:lumMod val="75000"/>
                  </a:schemeClr>
                </a:solidFill>
                <a:latin typeface="맑은 고딕" panose="020B0503020000020004" pitchFamily="50" charset="-127"/>
                <a:ea typeface="맑은 고딕" panose="020B0503020000020004" pitchFamily="50" charset="-127"/>
              </a:rPr>
              <a:t>)</a:t>
            </a:r>
            <a:endParaRPr lang="en-US" altLang="ko-KR" sz="700"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13" name="그림 12"/>
          <p:cNvPicPr>
            <a:picLocks noChangeAspect="1"/>
          </p:cNvPicPr>
          <p:nvPr/>
        </p:nvPicPr>
        <p:blipFill rotWithShape="1">
          <a:blip r:embed="rId3" cstate="screen">
            <a:extLst>
              <a:ext uri="{28A0092B-C50C-407E-A947-70E740481C1C}">
                <a14:useLocalDpi xmlns:a14="http://schemas.microsoft.com/office/drawing/2010/main" val="0"/>
              </a:ext>
            </a:extLst>
          </a:blip>
          <a:srcRect l="60882"/>
          <a:stretch/>
        </p:blipFill>
        <p:spPr>
          <a:xfrm>
            <a:off x="5025008" y="0"/>
            <a:ext cx="4880992" cy="6858000"/>
          </a:xfrm>
          <a:prstGeom prst="rect">
            <a:avLst/>
          </a:prstGeom>
        </p:spPr>
      </p:pic>
      <p:sp>
        <p:nvSpPr>
          <p:cNvPr id="2" name="TextBox 1">
            <a:extLst>
              <a:ext uri="{FF2B5EF4-FFF2-40B4-BE49-F238E27FC236}">
                <a16:creationId xmlns:a16="http://schemas.microsoft.com/office/drawing/2014/main" id="{A6CDAC22-9F77-494B-C453-6F3CE1E75DD7}"/>
              </a:ext>
            </a:extLst>
          </p:cNvPr>
          <p:cNvSpPr txBox="1"/>
          <p:nvPr/>
        </p:nvSpPr>
        <p:spPr>
          <a:xfrm>
            <a:off x="499922" y="548680"/>
            <a:ext cx="2436854"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Health Information</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4BFC8BD8-CFD0-7E07-7165-5E3996CCA97A}"/>
              </a:ext>
            </a:extLst>
          </p:cNvPr>
          <p:cNvSpPr txBox="1"/>
          <p:nvPr/>
        </p:nvSpPr>
        <p:spPr>
          <a:xfrm>
            <a:off x="-97276" y="1003253"/>
            <a:ext cx="5285426" cy="697050"/>
          </a:xfrm>
          <a:prstGeom prst="rect">
            <a:avLst/>
          </a:prstGeom>
          <a:noFill/>
        </p:spPr>
        <p:txBody>
          <a:bodyPr wrap="square">
            <a:spAutoFit/>
          </a:bodyPr>
          <a:lstStyle/>
          <a:p>
            <a:pPr algn="ctr">
              <a:lnSpc>
                <a:spcPct val="150000"/>
              </a:lnSpc>
            </a:pPr>
            <a:r>
              <a:rPr lang="en-US" altLang="ko-KR" b="1" dirty="0">
                <a:solidFill>
                  <a:schemeClr val="bg2">
                    <a:lumMod val="75000"/>
                  </a:schemeClr>
                </a:solidFill>
                <a:latin typeface="맑은 고딕" panose="020B0503020000020004" pitchFamily="50" charset="-127"/>
                <a:ea typeface="맑은 고딕" panose="020B0503020000020004" pitchFamily="50" charset="-127"/>
              </a:rPr>
              <a:t>Take Lutein and Zeaxanthin </a:t>
            </a:r>
          </a:p>
          <a:p>
            <a:pPr algn="ctr">
              <a:lnSpc>
                <a:spcPct val="150000"/>
              </a:lnSpc>
            </a:pPr>
            <a:r>
              <a:rPr lang="en-US" altLang="ko-KR" b="1" dirty="0">
                <a:solidFill>
                  <a:schemeClr val="bg2">
                    <a:lumMod val="75000"/>
                  </a:schemeClr>
                </a:solidFill>
                <a:latin typeface="맑은 고딕" panose="020B0503020000020004" pitchFamily="50" charset="-127"/>
                <a:ea typeface="맑은 고딕" panose="020B0503020000020004" pitchFamily="50" charset="-127"/>
              </a:rPr>
              <a:t>together for Maximum Benefit</a:t>
            </a:r>
          </a:p>
        </p:txBody>
      </p:sp>
    </p:spTree>
    <p:extLst>
      <p:ext uri="{BB962C8B-B14F-4D97-AF65-F5344CB8AC3E}">
        <p14:creationId xmlns:p14="http://schemas.microsoft.com/office/powerpoint/2010/main" val="3793843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5" name="TextBox 14"/>
          <p:cNvSpPr txBox="1"/>
          <p:nvPr/>
        </p:nvSpPr>
        <p:spPr>
          <a:xfrm>
            <a:off x="396475" y="1412776"/>
            <a:ext cx="4276026" cy="2174378"/>
          </a:xfrm>
          <a:prstGeom prst="rect">
            <a:avLst/>
          </a:prstGeom>
          <a:noFill/>
        </p:spPr>
        <p:txBody>
          <a:bodyPr wrap="square" rtlCol="0">
            <a:spAutoFit/>
          </a:bodyPr>
          <a:lstStyle/>
          <a:p>
            <a:pPr algn="just">
              <a:lnSpc>
                <a:spcPct val="150000"/>
              </a:lnSpc>
            </a:pPr>
            <a:endParaRPr lang="en-US" altLang="ko-KR" sz="800" b="1" dirty="0">
              <a:solidFill>
                <a:schemeClr val="bg2">
                  <a:lumMod val="75000"/>
                </a:schemeClr>
              </a:solidFill>
              <a:latin typeface="맑은 고딕" panose="020B0503020000020004" pitchFamily="50" charset="-127"/>
              <a:ea typeface="맑은 고딕" panose="020B0503020000020004" pitchFamily="50" charset="-127"/>
            </a:endParaRPr>
          </a:p>
          <a:p>
            <a:pPr marL="285750" indent="-285750" algn="just">
              <a:lnSpc>
                <a:spcPct val="150000"/>
              </a:lnSpc>
              <a:buFont typeface="Arial" panose="020B0604020202020204" pitchFamily="34" charset="0"/>
              <a:buChar char="•"/>
            </a:pPr>
            <a:r>
              <a:rPr lang="en-US" altLang="ko-KR" dirty="0">
                <a:solidFill>
                  <a:schemeClr val="bg2">
                    <a:lumMod val="75000"/>
                  </a:schemeClr>
                </a:solidFill>
                <a:latin typeface="맑은 고딕" panose="020B0503020000020004" pitchFamily="50" charset="-127"/>
                <a:ea typeface="맑은 고딕" panose="020B0503020000020004" pitchFamily="50" charset="-127"/>
              </a:rPr>
              <a:t>8.9% improvement in visual acuity with lutein alone. 12.1% with zeaxanthin.</a:t>
            </a:r>
          </a:p>
          <a:p>
            <a:pPr marL="285750" indent="-285750" algn="just">
              <a:lnSpc>
                <a:spcPct val="150000"/>
              </a:lnSpc>
              <a:buFont typeface="Arial" panose="020B0604020202020204" pitchFamily="34" charset="0"/>
              <a:buChar char="•"/>
            </a:pPr>
            <a:r>
              <a:rPr lang="en-US" altLang="ko-KR" dirty="0">
                <a:solidFill>
                  <a:schemeClr val="bg2">
                    <a:lumMod val="75000"/>
                  </a:schemeClr>
                </a:solidFill>
                <a:latin typeface="맑은 고딕" panose="020B0503020000020004" pitchFamily="50" charset="-127"/>
                <a:ea typeface="맑은 고딕" panose="020B0503020000020004" pitchFamily="50" charset="-127"/>
              </a:rPr>
              <a:t>22% lower risk of cataracts when lutein and zeaxanthin are taken together</a:t>
            </a:r>
          </a:p>
          <a:p>
            <a:pPr marL="285750" indent="-285750" algn="just">
              <a:lnSpc>
                <a:spcPct val="150000"/>
              </a:lnSpc>
              <a:buFont typeface="Arial" panose="020B0604020202020204" pitchFamily="34" charset="0"/>
              <a:buChar char="•"/>
            </a:pPr>
            <a:r>
              <a:rPr lang="en-US" altLang="ko-KR" dirty="0">
                <a:solidFill>
                  <a:schemeClr val="bg2">
                    <a:lumMod val="75000"/>
                  </a:schemeClr>
                </a:solidFill>
                <a:latin typeface="맑은 고딕" panose="020B0503020000020004" pitchFamily="50" charset="-127"/>
                <a:ea typeface="맑은 고딕" panose="020B0503020000020004" pitchFamily="50" charset="-127"/>
              </a:rPr>
              <a:t>People with higher blood zeaxanthin levels have 93% reduced risk of developing AMD.</a:t>
            </a:r>
          </a:p>
        </p:txBody>
      </p:sp>
      <p:sp>
        <p:nvSpPr>
          <p:cNvPr id="8" name="TextBox 7"/>
          <p:cNvSpPr txBox="1"/>
          <p:nvPr/>
        </p:nvSpPr>
        <p:spPr>
          <a:xfrm>
            <a:off x="0" y="6333051"/>
            <a:ext cx="4892367" cy="338106"/>
          </a:xfrm>
          <a:prstGeom prst="rect">
            <a:avLst/>
          </a:prstGeom>
          <a:noFill/>
        </p:spPr>
        <p:txBody>
          <a:bodyPr wrap="square" rtlCol="0">
            <a:spAutoFit/>
          </a:bodyPr>
          <a:lstStyle/>
          <a:p>
            <a:pPr algn="r">
              <a:lnSpc>
                <a:spcPct val="120000"/>
              </a:lnSpc>
            </a:pPr>
            <a:r>
              <a:rPr lang="en-US" altLang="ko-KR" sz="700" dirty="0">
                <a:solidFill>
                  <a:schemeClr val="bg2">
                    <a:lumMod val="75000"/>
                  </a:schemeClr>
                </a:solidFill>
                <a:latin typeface="맑은 고딕" panose="020B0503020000020004" pitchFamily="50" charset="-127"/>
                <a:ea typeface="맑은 고딕" panose="020B0503020000020004" pitchFamily="50" charset="-127"/>
              </a:rPr>
              <a:t>[Source] Xanthophyll (lutein, zeaxanthin) content in fruits, vegetables and corn and egg products</a:t>
            </a:r>
            <a:r>
              <a:rPr lang="ko-KR" altLang="en-US" sz="700" dirty="0">
                <a:solidFill>
                  <a:schemeClr val="bg2">
                    <a:lumMod val="75000"/>
                  </a:schemeClr>
                </a:solidFill>
                <a:latin typeface="맑은 고딕" panose="020B0503020000020004" pitchFamily="50" charset="-127"/>
                <a:ea typeface="맑은 고딕" panose="020B0503020000020004" pitchFamily="50" charset="-127"/>
              </a:rPr>
              <a:t> </a:t>
            </a:r>
            <a:r>
              <a:rPr lang="pl-PL" altLang="ko-KR" sz="700" dirty="0">
                <a:solidFill>
                  <a:schemeClr val="bg2">
                    <a:lumMod val="75000"/>
                  </a:schemeClr>
                </a:solidFill>
                <a:latin typeface="맑은 고딕" panose="020B0503020000020004" pitchFamily="50" charset="-127"/>
                <a:ea typeface="맑은 고딕" panose="020B0503020000020004" pitchFamily="50" charset="-127"/>
              </a:rPr>
              <a:t>(</a:t>
            </a:r>
            <a:r>
              <a:rPr lang="en-US" altLang="ko-KR" sz="700" dirty="0">
                <a:solidFill>
                  <a:schemeClr val="bg2">
                    <a:lumMod val="75000"/>
                  </a:schemeClr>
                </a:solidFill>
                <a:latin typeface="맑은 고딕" panose="020B0503020000020004" pitchFamily="50" charset="-127"/>
                <a:ea typeface="맑은 고딕" panose="020B0503020000020004" pitchFamily="50" charset="-127"/>
              </a:rPr>
              <a:t>Journal of Food Composition and Analysis 2009</a:t>
            </a:r>
            <a:r>
              <a:rPr lang="pt-BR" altLang="ko-KR" sz="700" dirty="0">
                <a:solidFill>
                  <a:schemeClr val="bg2">
                    <a:lumMod val="75000"/>
                  </a:schemeClr>
                </a:solidFill>
                <a:latin typeface="맑은 고딕" panose="020B0503020000020004" pitchFamily="50" charset="-127"/>
                <a:ea typeface="맑은 고딕" panose="020B0503020000020004" pitchFamily="50" charset="-127"/>
              </a:rPr>
              <a:t> </a:t>
            </a:r>
            <a:r>
              <a:rPr lang="en-US" altLang="ko-KR" sz="700" dirty="0">
                <a:solidFill>
                  <a:schemeClr val="bg2">
                    <a:lumMod val="75000"/>
                  </a:schemeClr>
                </a:solidFill>
                <a:latin typeface="맑은 고딕" panose="020B0503020000020004" pitchFamily="50" charset="-127"/>
                <a:ea typeface="맑은 고딕" panose="020B0503020000020004" pitchFamily="50" charset="-127"/>
              </a:rPr>
              <a:t>Feb</a:t>
            </a:r>
            <a:r>
              <a:rPr lang="pt-BR" altLang="ko-KR" sz="700" dirty="0">
                <a:solidFill>
                  <a:schemeClr val="bg2">
                    <a:lumMod val="75000"/>
                  </a:schemeClr>
                </a:solidFill>
                <a:latin typeface="맑은 고딕" panose="020B0503020000020004" pitchFamily="50" charset="-127"/>
                <a:ea typeface="맑은 고딕" panose="020B0503020000020004" pitchFamily="50" charset="-127"/>
              </a:rPr>
              <a:t>;</a:t>
            </a:r>
            <a:r>
              <a:rPr lang="en-US" altLang="ko-KR" sz="700" dirty="0">
                <a:solidFill>
                  <a:schemeClr val="bg2">
                    <a:lumMod val="75000"/>
                  </a:schemeClr>
                </a:solidFill>
                <a:latin typeface="맑은 고딕" panose="020B0503020000020004" pitchFamily="50" charset="-127"/>
                <a:ea typeface="맑은 고딕" panose="020B0503020000020004" pitchFamily="50" charset="-127"/>
              </a:rPr>
              <a:t>22(1):9-15</a:t>
            </a:r>
            <a:r>
              <a:rPr lang="pl-PL" altLang="ko-KR" sz="700" dirty="0">
                <a:solidFill>
                  <a:schemeClr val="bg2">
                    <a:lumMod val="75000"/>
                  </a:schemeClr>
                </a:solidFill>
                <a:latin typeface="맑은 고딕" panose="020B0503020000020004" pitchFamily="50" charset="-127"/>
                <a:ea typeface="맑은 고딕" panose="020B0503020000020004" pitchFamily="50" charset="-127"/>
              </a:rPr>
              <a:t>)</a:t>
            </a:r>
            <a:endParaRPr lang="en-US" altLang="ko-KR" sz="700"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7" name="그림 6"/>
          <p:cNvPicPr>
            <a:picLocks noChangeAspect="1"/>
          </p:cNvPicPr>
          <p:nvPr/>
        </p:nvPicPr>
        <p:blipFill rotWithShape="1">
          <a:blip r:embed="rId2"/>
          <a:srcRect l="1953" t="1618" r="1435" b="42178"/>
          <a:stretch/>
        </p:blipFill>
        <p:spPr>
          <a:xfrm>
            <a:off x="968215" y="3802458"/>
            <a:ext cx="3402152" cy="2329200"/>
          </a:xfrm>
          <a:prstGeom prst="rect">
            <a:avLst/>
          </a:prstGeom>
        </p:spPr>
      </p:pic>
      <p:pic>
        <p:nvPicPr>
          <p:cNvPr id="12" name="그림 11"/>
          <p:cNvPicPr>
            <a:picLocks noChangeAspect="1"/>
          </p:cNvPicPr>
          <p:nvPr/>
        </p:nvPicPr>
        <p:blipFill rotWithShape="1">
          <a:blip r:embed="rId3" cstate="screen">
            <a:extLst>
              <a:ext uri="{28A0092B-C50C-407E-A947-70E740481C1C}">
                <a14:useLocalDpi xmlns:a14="http://schemas.microsoft.com/office/drawing/2010/main" val="0"/>
              </a:ext>
            </a:extLst>
          </a:blip>
          <a:srcRect l="60882"/>
          <a:stretch/>
        </p:blipFill>
        <p:spPr>
          <a:xfrm>
            <a:off x="5025008" y="0"/>
            <a:ext cx="4880992" cy="6858000"/>
          </a:xfrm>
          <a:prstGeom prst="rect">
            <a:avLst/>
          </a:prstGeom>
        </p:spPr>
      </p:pic>
      <p:sp>
        <p:nvSpPr>
          <p:cNvPr id="2" name="TextBox 1">
            <a:extLst>
              <a:ext uri="{FF2B5EF4-FFF2-40B4-BE49-F238E27FC236}">
                <a16:creationId xmlns:a16="http://schemas.microsoft.com/office/drawing/2014/main" id="{8CADD631-AA1D-9927-987D-89E5500CB78C}"/>
              </a:ext>
            </a:extLst>
          </p:cNvPr>
          <p:cNvSpPr txBox="1"/>
          <p:nvPr/>
        </p:nvSpPr>
        <p:spPr>
          <a:xfrm>
            <a:off x="499922" y="548680"/>
            <a:ext cx="2436854"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Health Information</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D75846F0-3D6D-2EEB-BFB1-A121F3BE908C}"/>
              </a:ext>
            </a:extLst>
          </p:cNvPr>
          <p:cNvSpPr txBox="1"/>
          <p:nvPr/>
        </p:nvSpPr>
        <p:spPr>
          <a:xfrm>
            <a:off x="272480" y="993212"/>
            <a:ext cx="4400021" cy="697050"/>
          </a:xfrm>
          <a:prstGeom prst="rect">
            <a:avLst/>
          </a:prstGeom>
          <a:noFill/>
        </p:spPr>
        <p:txBody>
          <a:bodyPr wrap="square">
            <a:spAutoFit/>
          </a:bodyPr>
          <a:lstStyle/>
          <a:p>
            <a:pPr algn="ctr">
              <a:lnSpc>
                <a:spcPct val="150000"/>
              </a:lnSpc>
            </a:pPr>
            <a:r>
              <a:rPr lang="en-US" altLang="ko-KR" b="1" dirty="0">
                <a:solidFill>
                  <a:schemeClr val="bg2">
                    <a:lumMod val="75000"/>
                  </a:schemeClr>
                </a:solidFill>
                <a:latin typeface="맑은 고딕" panose="020B0503020000020004" pitchFamily="50" charset="-127"/>
                <a:ea typeface="맑은 고딕" panose="020B0503020000020004" pitchFamily="50" charset="-127"/>
              </a:rPr>
              <a:t>Take Lutein and Zeaxanthin together </a:t>
            </a:r>
          </a:p>
          <a:p>
            <a:pPr algn="ctr">
              <a:lnSpc>
                <a:spcPct val="150000"/>
              </a:lnSpc>
            </a:pPr>
            <a:r>
              <a:rPr lang="en-US" altLang="ko-KR" b="1" dirty="0">
                <a:solidFill>
                  <a:schemeClr val="bg2">
                    <a:lumMod val="75000"/>
                  </a:schemeClr>
                </a:solidFill>
                <a:latin typeface="맑은 고딕" panose="020B0503020000020004" pitchFamily="50" charset="-127"/>
                <a:ea typeface="맑은 고딕" panose="020B0503020000020004" pitchFamily="50" charset="-127"/>
              </a:rPr>
              <a:t>for Maximum Benefit (continued)</a:t>
            </a:r>
          </a:p>
        </p:txBody>
      </p:sp>
    </p:spTree>
    <p:extLst>
      <p:ext uri="{BB962C8B-B14F-4D97-AF65-F5344CB8AC3E}">
        <p14:creationId xmlns:p14="http://schemas.microsoft.com/office/powerpoint/2010/main" val="1259062819"/>
      </p:ext>
    </p:extLst>
  </p:cSld>
  <p:clrMapOvr>
    <a:masterClrMapping/>
  </p:clrMapOvr>
</p:sld>
</file>

<file path=ppt/theme/theme1.xml><?xml version="1.0" encoding="utf-8"?>
<a:theme xmlns:a="http://schemas.openxmlformats.org/drawingml/2006/main" name="기본 디자인">
  <a:themeElements>
    <a:clrScheme name="기본 디자인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사용자 지정 1">
      <a:majorFont>
        <a:latin typeface="Georgia"/>
        <a:ea typeface="굴림"/>
        <a:cs typeface=""/>
      </a:majorFont>
      <a:minorFont>
        <a:latin typeface="Georgia"/>
        <a:ea typeface="새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rgbClr val="A7A7DD"/>
          </a:solidFill>
        </a:ln>
      </a:spPr>
      <a:bodyPr wrap="square" rtlCol="0">
        <a:spAutoFit/>
      </a:bodyPr>
      <a:lstStyle>
        <a:defPPr algn="ctr">
          <a:lnSpc>
            <a:spcPct val="120000"/>
          </a:lnSpc>
          <a:buFont typeface="Arial" panose="020B0604020202020204" pitchFamily="34" charset="0"/>
          <a:buNone/>
          <a:defRPr sz="1000" dirty="0" smtClean="0">
            <a:solidFill>
              <a:schemeClr val="bg2">
                <a:lumMod val="75000"/>
              </a:schemeClr>
            </a:solidFill>
            <a:latin typeface="맑은 고딕" panose="020B0503020000020004" pitchFamily="50" charset="-127"/>
            <a:ea typeface="맑은 고딕" panose="020B0503020000020004" pitchFamily="50" charset="-127"/>
          </a:defRPr>
        </a:defPPr>
      </a:lstStyle>
    </a:spDef>
    <a:lnDef>
      <a:spPr bwMode="auto">
        <a:noFill/>
        <a:ln w="76200" cap="flat" cmpd="sng" algn="ctr">
          <a:solidFill>
            <a:schemeClr val="bg2">
              <a:lumMod val="75000"/>
            </a:schemeClr>
          </a:solidFill>
          <a:prstDash val="solid"/>
          <a:round/>
          <a:headEnd type="none" w="med" len="med"/>
          <a:tailEnd type="none" w="med" len="med"/>
        </a:ln>
        <a:effectLst/>
      </a:spPr>
      <a:bodyPr/>
      <a:lstStyle/>
    </a:lnDef>
  </a:objectDefaults>
  <a:extraClrSchemeLst>
    <a:extraClrScheme>
      <a:clrScheme name="기본 디자인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기본 디자인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기본 디자인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53000</TotalTime>
  <Words>1469</Words>
  <Application>Microsoft Office PowerPoint</Application>
  <PresentationFormat>A4 Paper (210x297 mm)</PresentationFormat>
  <Paragraphs>141</Paragraphs>
  <Slides>16</Slides>
  <Notes>4</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0</vt:i4>
      </vt:variant>
      <vt:variant>
        <vt:lpstr>Slide Titles</vt:lpstr>
      </vt:variant>
      <vt:variant>
        <vt:i4>16</vt:i4>
      </vt:variant>
    </vt:vector>
  </HeadingPairs>
  <TitlesOfParts>
    <vt:vector size="28" baseType="lpstr">
      <vt:lpstr>맑은 고딕</vt:lpstr>
      <vt:lpstr>굴림</vt:lpstr>
      <vt:lpstr>Times New Roman</vt:lpstr>
      <vt:lpstr>HY헤드라인M</vt:lpstr>
      <vt:lpstr>Avenir Next LT Pro Demi</vt:lpstr>
      <vt:lpstr>휴먼모음T</vt:lpstr>
      <vt:lpstr>Wingdings</vt:lpstr>
      <vt:lpstr>Arial</vt:lpstr>
      <vt:lpstr>Georgia</vt:lpstr>
      <vt:lpstr>Avenir Next LT Pro</vt:lpstr>
      <vt:lpstr>맑은 고딕</vt:lpstr>
      <vt:lpstr>기본 디자인</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 interactive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신연숙</dc:creator>
  <cp:lastModifiedBy>management gcoop</cp:lastModifiedBy>
  <cp:revision>2865</cp:revision>
  <cp:lastPrinted>2018-07-16T08:04:32Z</cp:lastPrinted>
  <dcterms:created xsi:type="dcterms:W3CDTF">2000-04-30T05:41:15Z</dcterms:created>
  <dcterms:modified xsi:type="dcterms:W3CDTF">2024-04-03T00:09:17Z</dcterms:modified>
</cp:coreProperties>
</file>