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571" r:id="rId2"/>
    <p:sldId id="699" r:id="rId3"/>
    <p:sldId id="650" r:id="rId4"/>
    <p:sldId id="703" r:id="rId5"/>
    <p:sldId id="704" r:id="rId6"/>
    <p:sldId id="706" r:id="rId7"/>
    <p:sldId id="726" r:id="rId8"/>
    <p:sldId id="730" r:id="rId9"/>
    <p:sldId id="729" r:id="rId10"/>
    <p:sldId id="731" r:id="rId11"/>
    <p:sldId id="732" r:id="rId12"/>
    <p:sldId id="734" r:id="rId13"/>
    <p:sldId id="735" r:id="rId14"/>
    <p:sldId id="705" r:id="rId15"/>
    <p:sldId id="736" r:id="rId16"/>
    <p:sldId id="727" r:id="rId17"/>
    <p:sldId id="737" r:id="rId18"/>
  </p:sldIdLst>
  <p:sldSz cx="9906000" cy="6858000" type="A4"/>
  <p:notesSz cx="6807200" cy="9939338"/>
  <p:embeddedFontLst>
    <p:embeddedFont>
      <p:font typeface="새굴림" panose="02030600000101010101" pitchFamily="18" charset="-127"/>
      <p:regular r:id="rId21"/>
    </p:embeddedFont>
    <p:embeddedFont>
      <p:font typeface="HY헤드라인M" panose="02030600000101010101" pitchFamily="18" charset="-127"/>
      <p:regular r:id="rId22"/>
    </p:embeddedFont>
    <p:embeddedFont>
      <p:font typeface="Georgia" panose="02040502050405020303" pitchFamily="18" charset="0"/>
      <p:regular r:id="rId23"/>
      <p:bold r:id="rId24"/>
      <p:italic r:id="rId25"/>
      <p:boldItalic r:id="rId26"/>
    </p:embeddedFont>
    <p:embeddedFont>
      <p:font typeface="맑은 고딕" panose="020B0503020000020004" pitchFamily="50" charset="-127"/>
      <p:regular r:id="rId27"/>
      <p:bold r:id="rId28"/>
    </p:embeddedFont>
    <p:embeddedFont>
      <p:font typeface="휴먼모음T" panose="02030504000101010101" pitchFamily="18" charset="-127"/>
      <p:regular r:id="rId2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9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45D05"/>
    <a:srgbClr val="FA7226"/>
    <a:srgbClr val="FA6512"/>
    <a:srgbClr val="DD4D07"/>
    <a:srgbClr val="006C89"/>
    <a:srgbClr val="ADADAD"/>
    <a:srgbClr val="4489B4"/>
    <a:srgbClr val="A7A7DD"/>
    <a:srgbClr val="FFFF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88" autoAdjust="0"/>
    <p:restoredTop sz="96582" autoAdjust="0"/>
  </p:normalViewPr>
  <p:slideViewPr>
    <p:cSldViewPr>
      <p:cViewPr varScale="1">
        <p:scale>
          <a:sx n="114" d="100"/>
          <a:sy n="114" d="100"/>
        </p:scale>
        <p:origin x="1686" y="108"/>
      </p:cViewPr>
      <p:guideLst>
        <p:guide orient="horz" pos="2432"/>
        <p:guide pos="312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4014" y="102"/>
      </p:cViewPr>
      <p:guideLst>
        <p:guide orient="horz" pos="3129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803" cy="494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399" y="0"/>
            <a:ext cx="2950802" cy="494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926"/>
            <a:ext cx="2950803" cy="4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399" y="9444926"/>
            <a:ext cx="2950802" cy="4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08457DC-F7AC-4E89-B423-F479FE92EC59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32721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2299" cy="44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4901" y="0"/>
            <a:ext cx="2932299" cy="44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47713" y="781050"/>
            <a:ext cx="5311775" cy="3678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0357" y="4679520"/>
            <a:ext cx="5026487" cy="4568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239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72779"/>
            <a:ext cx="2932299" cy="44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39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4901" y="9472779"/>
            <a:ext cx="2932299" cy="44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5" tIns="45768" rIns="91535" bIns="45768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1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ABEEDD5-B852-431A-AC50-FA1D63F327EE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93426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1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560303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4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54381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14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601788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EEDD5-B852-431A-AC50-FA1D63F327EE}" type="slidenum">
              <a:rPr lang="en-US" altLang="ko-KR" smtClean="0"/>
              <a:pPr>
                <a:defRPr/>
              </a:pPr>
              <a:t>15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328891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8400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0" y="6718300"/>
            <a:ext cx="9906000" cy="166688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ko-KR" b="1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030" name="Rectangle 47"/>
          <p:cNvSpPr>
            <a:spLocks noChangeArrowheads="1"/>
          </p:cNvSpPr>
          <p:nvPr userDrawn="1"/>
        </p:nvSpPr>
        <p:spPr bwMode="auto">
          <a:xfrm>
            <a:off x="0" y="0"/>
            <a:ext cx="200025" cy="6207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ko-KR" altLang="en-US" b="1"/>
          </a:p>
        </p:txBody>
      </p:sp>
      <p:sp>
        <p:nvSpPr>
          <p:cNvPr id="1031" name="Line 50"/>
          <p:cNvSpPr>
            <a:spLocks noChangeShapeType="1"/>
          </p:cNvSpPr>
          <p:nvPr userDrawn="1"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0" name="Text Box 5"/>
          <p:cNvSpPr txBox="1">
            <a:spLocks noChangeArrowheads="1"/>
          </p:cNvSpPr>
          <p:nvPr userDrawn="1"/>
        </p:nvSpPr>
        <p:spPr bwMode="auto">
          <a:xfrm>
            <a:off x="381000" y="214313"/>
            <a:ext cx="3665538" cy="36671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ko-KR" altLang="en-US" sz="1800" b="1" smtClean="0">
                <a:latin typeface="휴먼모음T" pitchFamily="18" charset="-127"/>
                <a:ea typeface="휴먼모음T" pitchFamily="18" charset="-127"/>
              </a:rPr>
              <a:t> </a:t>
            </a:r>
          </a:p>
        </p:txBody>
      </p:sp>
      <p:sp>
        <p:nvSpPr>
          <p:cNvPr id="1033" name="제목 1"/>
          <p:cNvSpPr txBox="1">
            <a:spLocks/>
          </p:cNvSpPr>
          <p:nvPr userDrawn="1"/>
        </p:nvSpPr>
        <p:spPr bwMode="auto">
          <a:xfrm>
            <a:off x="495300" y="188913"/>
            <a:ext cx="4457700" cy="29686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>
              <a:defRPr/>
            </a:pPr>
            <a:endParaRPr lang="ko-KR" altLang="en-US" sz="1800" b="1" dirty="0" smtClean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69"/>
            <a:ext cx="9906000" cy="68432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01" r:id="rId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Georgia" pitchFamily="18" charset="0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69"/>
            <a:ext cx="9906000" cy="68432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8504" y="2204864"/>
            <a:ext cx="455374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제너럴 밸런스</a:t>
            </a:r>
            <a:endParaRPr lang="en-US" altLang="ko-KR" sz="2400" spc="-15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r>
              <a:rPr lang="ko-KR" altLang="en-US" sz="330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루테인지아잔틴</a:t>
            </a:r>
            <a:endParaRPr lang="en-US" altLang="ko-KR" sz="3300" spc="-150" dirty="0">
              <a:solidFill>
                <a:schemeClr val="bg1"/>
              </a:solidFill>
              <a:latin typeface="+mj-ea"/>
              <a:cs typeface="Arial" panose="020B0604020202020204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49288" y="3212976"/>
            <a:ext cx="41436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</a:gradFill>
                <a:latin typeface="+mj-ea"/>
                <a:cs typeface="Arial" panose="020B0604020202020204" pitchFamily="34" charset="0"/>
              </a:rPr>
              <a:t> </a:t>
            </a:r>
            <a:r>
              <a:rPr lang="en-US" altLang="ko-KR" dirty="0">
                <a:solidFill>
                  <a:schemeClr val="bg1"/>
                </a:solidFill>
                <a:latin typeface="+mj-ea"/>
                <a:cs typeface="Arial" panose="020B0604020202020204" pitchFamily="34" charset="0"/>
              </a:rPr>
              <a:t>General Balance Lutein Zeaxanthin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560512" y="5373216"/>
            <a:ext cx="39604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000" u="sng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00" u="sng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한국 </a:t>
            </a:r>
            <a:r>
              <a:rPr lang="ko-KR" altLang="en-US" sz="1000" u="sng" dirty="0" err="1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식약처</a:t>
            </a:r>
            <a:r>
              <a:rPr lang="ko-KR" altLang="en-US" sz="1000" u="sng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기준으로 만들어진 자료입니다</a:t>
            </a:r>
            <a:r>
              <a:rPr lang="en-US" altLang="ko-KR" sz="1000" u="sng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u="sng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각 국가별 </a:t>
            </a:r>
            <a:r>
              <a:rPr lang="ko-KR" altLang="en-US" sz="1000" u="sng" dirty="0" err="1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식약처</a:t>
            </a:r>
            <a:r>
              <a:rPr lang="ko-KR" altLang="en-US" sz="1000" u="sng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기준 및 법률 기준이  다르니 참고하여 </a:t>
            </a:r>
            <a:r>
              <a:rPr lang="ko-KR" altLang="en-US" sz="1000" u="sng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주시기 </a:t>
            </a:r>
            <a:r>
              <a:rPr lang="ko-KR" altLang="en-US" sz="1000" u="sng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바랍니다</a:t>
            </a:r>
            <a:r>
              <a:rPr lang="en-US" altLang="ko-KR" sz="1000" u="sng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000" u="sng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000" u="sng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00" u="sng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 </a:t>
            </a:r>
            <a:r>
              <a:rPr lang="ko-KR" altLang="en-US" sz="1000" u="sng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교육용 </a:t>
            </a:r>
            <a:r>
              <a:rPr lang="ko-KR" altLang="en-US" sz="1000" u="sng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자료입니다</a:t>
            </a:r>
            <a:r>
              <a:rPr lang="en-US" altLang="ko-KR" sz="1000" u="sng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u="sng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외부에 배포되지 않도록 </a:t>
            </a:r>
            <a:r>
              <a:rPr lang="ko-KR" altLang="en-US" sz="1000" u="sng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해주시기 </a:t>
            </a:r>
            <a:r>
              <a:rPr lang="ko-KR" altLang="en-US" sz="1000" u="sng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바랍니다</a:t>
            </a:r>
            <a:r>
              <a:rPr lang="en-US" altLang="ko-KR" sz="1000" u="sng" dirty="0" smtClean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0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Box 11"/>
          <p:cNvSpPr txBox="1">
            <a:spLocks noChangeArrowheads="1"/>
          </p:cNvSpPr>
          <p:nvPr/>
        </p:nvSpPr>
        <p:spPr bwMode="auto">
          <a:xfrm>
            <a:off x="525462" y="186532"/>
            <a:ext cx="6264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2400" dirty="0">
                <a:solidFill>
                  <a:schemeClr val="bg1"/>
                </a:solidFill>
                <a:latin typeface="맑은 고딕" panose="020B0503020000020004" pitchFamily="50" charset="-127"/>
              </a:rPr>
              <a:t>건강기능식품</a:t>
            </a:r>
            <a:r>
              <a:rPr lang="en-US" altLang="ko-KR" sz="2400" dirty="0">
                <a:solidFill>
                  <a:schemeClr val="bg1"/>
                </a:solidFill>
                <a:latin typeface="맑은 고딕" panose="020B0503020000020004" pitchFamily="50" charset="-127"/>
              </a:rPr>
              <a:t>,</a:t>
            </a:r>
            <a:r>
              <a:rPr lang="ko-KR" altLang="en-US" sz="2400" dirty="0">
                <a:solidFill>
                  <a:schemeClr val="bg1"/>
                </a:solidFill>
                <a:latin typeface="맑은 고딕" panose="020B0503020000020004" pitchFamily="50" charset="-127"/>
              </a:rPr>
              <a:t>식품 과대 광고에 대한 법률</a:t>
            </a:r>
            <a:endParaRPr lang="en-US" altLang="ko-KR" sz="2400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6149" name="TextBox 20"/>
          <p:cNvSpPr txBox="1">
            <a:spLocks noChangeArrowheads="1"/>
          </p:cNvSpPr>
          <p:nvPr/>
        </p:nvSpPr>
        <p:spPr bwMode="auto">
          <a:xfrm>
            <a:off x="344488" y="6308725"/>
            <a:ext cx="885666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발췌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식약청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정책 정보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식품 과대광고 가이드라인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</a:p>
        </p:txBody>
      </p:sp>
      <p:sp>
        <p:nvSpPr>
          <p:cNvPr id="6150" name="TextBox 10"/>
          <p:cNvSpPr txBox="1">
            <a:spLocks noChangeArrowheads="1"/>
          </p:cNvSpPr>
          <p:nvPr/>
        </p:nvSpPr>
        <p:spPr bwMode="auto">
          <a:xfrm>
            <a:off x="581025" y="949325"/>
            <a:ext cx="6264275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17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지쿱은</a:t>
            </a:r>
            <a:r>
              <a:rPr lang="ko-KR" altLang="en-US" sz="17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모든 회원 분이 과대광고로 인하여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피해가 </a:t>
            </a:r>
            <a:endParaRPr lang="en-US" altLang="ko-KR" sz="1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3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가지 않도록 건전한 광고 문화에 힘쓰고 있습니다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아래의 관련 법률을 참고하시어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허위 과대광고로</a:t>
            </a:r>
            <a:endParaRPr lang="en-US" altLang="ko-KR" sz="17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1800"/>
              </a:lnSpc>
            </a:pPr>
            <a:r>
              <a:rPr lang="ko-KR" altLang="en-US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이어지지 않도록 많은 협조 부탁드립니다</a:t>
            </a:r>
            <a:r>
              <a:rPr lang="en-US" altLang="ko-KR" sz="17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7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823" name="TextBox 9"/>
          <p:cNvSpPr txBox="1">
            <a:spLocks noChangeArrowheads="1"/>
          </p:cNvSpPr>
          <p:nvPr/>
        </p:nvSpPr>
        <p:spPr bwMode="auto">
          <a:xfrm>
            <a:off x="342583" y="2202240"/>
            <a:ext cx="9151937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lnSpc>
                <a:spcPct val="150000"/>
              </a:lnSpc>
              <a:buFontTx/>
              <a:buAutoNum type="arabicPeriod"/>
            </a:pP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buFontTx/>
              <a:buAutoNum type="arabicPeriod"/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질병의 예방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치료에 효능이 있는 것으로 인식할 우려가 있는 표시 또는 광고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식품 등을 의약품으로 인식할 우려가 있는 표시 또는 광고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건강기능식품이 아닌 것을 건강기능식품으로 인식할 우려가 있는 표시 또는 광고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거짓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과장된 표시 또는 광고  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소비자를 기만하는 표시 또는 광고 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다른 업체나 다른 업체의 제품을 비방하는 표시 또는 광고 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객관적인 근거 없이 자기 또는 자기의 식품 등을 다른 영업자나 다른 영업자의 식품 등과 부당하게 비교하는 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표시 또는 광고 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사행심을 조장하거나 음란한 표현을 사용하여 공중도덕이나 사회윤리를 현저하게 침해하는 표시 또는 광고 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9.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영업자 준수 사항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제조시설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유통기한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부패사행성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조장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위반하여 표시 또는 광고 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5637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4845341" y="5897094"/>
            <a:ext cx="45001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050" u="sng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50" u="sng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자료는 내부교육용 자료로 외부 반출 및 게시를 하실 수 없습니다</a:t>
            </a:r>
            <a:r>
              <a:rPr lang="en-US" altLang="ko-KR" sz="1050" u="sng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050" u="sng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828994" y="1589183"/>
            <a:ext cx="3436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b="1" spc="-15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제너럴 밸런스 </a:t>
            </a:r>
            <a:r>
              <a:rPr lang="ko-KR" altLang="en-US" b="1" spc="-15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루테인지아잔틴</a:t>
            </a:r>
            <a:endParaRPr lang="ko-KR" altLang="en-US" b="1" spc="-15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828993" y="2661577"/>
            <a:ext cx="1827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6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</a:t>
            </a:r>
            <a:endParaRPr lang="en-US" altLang="ko-KR" sz="16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828993" y="3139643"/>
            <a:ext cx="1827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6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</a:t>
            </a:r>
            <a:r>
              <a:rPr lang="ko-KR" altLang="en-US" sz="16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특징</a:t>
            </a:r>
            <a:endParaRPr lang="en-US" altLang="ko-KR" sz="16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828993" y="3617709"/>
            <a:ext cx="2767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6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성분</a:t>
            </a:r>
            <a:endParaRPr lang="en-US" altLang="ko-KR" sz="16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28994" y="1229536"/>
            <a:ext cx="5308582" cy="412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3200" spc="-3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</a:rPr>
              <a:t>Lutein Zeaxanthin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28993" y="4095775"/>
            <a:ext cx="2066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6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권장 대상</a:t>
            </a:r>
            <a:endParaRPr lang="en-US" altLang="ko-KR" sz="16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28993" y="4573841"/>
            <a:ext cx="2066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6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 정보</a:t>
            </a:r>
            <a:endParaRPr lang="en-US" altLang="ko-KR" sz="16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69"/>
            <a:ext cx="9906000" cy="684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7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99922" y="54868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제품소개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" name="직선 연결선 16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499919" y="1124744"/>
            <a:ext cx="439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제품명 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제너럴 밸런스 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루테인지아잔틴</a:t>
            </a:r>
            <a:endParaRPr lang="ko-KR" altLang="en-US" b="1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식품의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유형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건강기능식품</a:t>
            </a:r>
            <a:endParaRPr lang="en-US" altLang="ko-KR" b="1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내용량 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500 mg x 90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캡슐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(45 g)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원료명 및 함량 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루테인지아잔틴복합추출물     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2018-4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베타카로틴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A·B6·C·E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아연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 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셀렌 등</a:t>
            </a:r>
            <a:endParaRPr lang="en-US" altLang="ko-KR" b="1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섭취량 및 섭취방법 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1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 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캡슐을 충분한 물과 함께 섭취하십시오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4463" y="3838135"/>
            <a:ext cx="4176000" cy="27592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ko-KR" altLang="en-US" sz="13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 시 주의사항</a:t>
            </a:r>
            <a:endParaRPr lang="en-US" altLang="ko-KR" sz="1300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유아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어린이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임산부 및 수유부는 섭취에 주의하십시오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과다 섭취 시 일시적으로 피부가 황색으로 변할 수 있습니다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질환이 있거나 의약품 복용 시 전문가와 상담 후 섭취하십시오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특이체질이나 알레르기 체질 등은 개인에 따라 과민반응을 나타낼 수 있으니 성분 확인 후 섭취하십시오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이상사례 발생 시 섭취를 중단하고 전문가와 상담하시기 바랍니다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유통기한이 경과된 제품은 섭취하지 마십시오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용기 내에 들어있는 방습제는 섭취하지 마십시오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1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190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82"/>
          <p:cNvSpPr txBox="1"/>
          <p:nvPr/>
        </p:nvSpPr>
        <p:spPr>
          <a:xfrm>
            <a:off x="546623" y="1916832"/>
            <a:ext cx="4478385" cy="583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600" b="1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황반의</a:t>
            </a:r>
            <a:r>
              <a:rPr lang="ko-KR" altLang="en-US" sz="16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중심 구성 물질인 </a:t>
            </a:r>
            <a:r>
              <a:rPr lang="ko-KR" altLang="en-US" sz="1600" b="1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루테인과</a:t>
            </a:r>
            <a:r>
              <a:rPr lang="ko-KR" altLang="en-US" sz="16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1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지아잔틴을</a:t>
            </a:r>
            <a:r>
              <a:rPr lang="ko-KR" altLang="en-US" sz="16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한번에 섭취</a:t>
            </a:r>
            <a:endParaRPr lang="ko-KR" altLang="en-US" sz="16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46622" y="2826030"/>
            <a:ext cx="4140000" cy="583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600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루테인지아잔틴복합추출물</a:t>
            </a:r>
            <a:r>
              <a:rPr lang="en-US" altLang="ko-KR" sz="16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6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2018-4</a:t>
            </a:r>
            <a:r>
              <a:rPr lang="ko-KR" altLang="en-US" sz="16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16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600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ko-KR" altLang="en-US" sz="16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인체적용시험 결과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46623" y="3735228"/>
            <a:ext cx="42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3. 8</a:t>
            </a:r>
            <a:r>
              <a:rPr lang="ko-KR" altLang="en-US" sz="16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 복합기능성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6623" y="4365104"/>
            <a:ext cx="4118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6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눈 건강을 위해 엄선한 부원료 함유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9922" y="54868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제품특징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" name="직선 연결선 16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546623" y="5085184"/>
            <a:ext cx="4118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en-US" altLang="ko-KR" sz="16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젤라틴</a:t>
            </a:r>
            <a:r>
              <a:rPr lang="en-US" altLang="ko-KR" sz="16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합성향료 배제한 식물성 캡슐</a:t>
            </a:r>
          </a:p>
        </p:txBody>
      </p:sp>
    </p:spTree>
    <p:extLst>
      <p:ext uri="{BB962C8B-B14F-4D97-AF65-F5344CB8AC3E}">
        <p14:creationId xmlns:p14="http://schemas.microsoft.com/office/powerpoint/2010/main" val="163603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2952328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루테인지아잔틴이란</a:t>
            </a:r>
            <a:endParaRPr lang="en-US" altLang="ko-KR" sz="1900" spc="-15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6262" y="1196752"/>
            <a:ext cx="4386105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b="1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루테인이란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en-US" altLang="ko-KR" b="1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마리골드꽃에서 추출한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루테인은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망막 중에서도 시세포가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밀집돼 있는 </a:t>
            </a:r>
            <a:r>
              <a:rPr lang="ko-KR" altLang="en-US" b="1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황반의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재료로서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시력에 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중요한 역할을 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담당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합니다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루테인을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섭취하면 눈의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황반색소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밀도가 높아져 시각 기능이 개선되고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노인성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황반변성도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예방할 수 있습니다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7949" y="3847226"/>
            <a:ext cx="4384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지아잔틴이란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ko-KR" altLang="en-US" b="1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지아잔틴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역시 </a:t>
            </a:r>
            <a:r>
              <a:rPr lang="ko-KR" altLang="en-US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루테인과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마찬가지로 </a:t>
            </a:r>
            <a:r>
              <a:rPr lang="ko-KR" altLang="en-US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황반을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구성하는 물질로서 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중심 시야를 담당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합니다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체내에서 생성되지 않기 때문에 반드시 외부에서 보충을 해야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합니다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1022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2952328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루테인지아잔틴이란</a:t>
            </a:r>
            <a:endParaRPr lang="en-US" altLang="ko-KR" sz="1900" spc="-15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/>
          <a:srcRect l="1611" t="13078" r="54159" b="9170"/>
          <a:stretch/>
        </p:blipFill>
        <p:spPr>
          <a:xfrm>
            <a:off x="556295" y="2708920"/>
            <a:ext cx="2776612" cy="23762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6295" y="1412776"/>
            <a:ext cx="291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200" b="1" u="sng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황반</a:t>
            </a:r>
            <a:endParaRPr lang="en-US" altLang="ko-KR" sz="1200" b="1" u="sng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시력의 </a:t>
            </a:r>
            <a:r>
              <a:rPr lang="en-US" altLang="ko-KR" sz="12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90%</a:t>
            </a:r>
            <a:r>
              <a:rPr lang="ko-KR" altLang="en-US" sz="12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담당하는 곳으로 망막의 중심부에 위치해 있고 시세포가 밀집해 있는 </a:t>
            </a:r>
            <a:r>
              <a:rPr lang="ko-KR" altLang="en-US" sz="12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곳</a:t>
            </a:r>
            <a:endParaRPr lang="ko-KR" altLang="en-US" sz="120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 flipV="1">
            <a:off x="2695213" y="4005064"/>
            <a:ext cx="648000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368688" y="3789040"/>
            <a:ext cx="183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200" b="1" u="sng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지아잔틴</a:t>
            </a:r>
            <a:endParaRPr lang="en-US" altLang="ko-KR" sz="1200" b="1" u="sng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황반</a:t>
            </a:r>
            <a:r>
              <a:rPr lang="ko-KR" altLang="en-US" sz="12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중심에는 </a:t>
            </a:r>
            <a:r>
              <a:rPr lang="ko-KR" altLang="en-US" sz="12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지아잔틴이</a:t>
            </a:r>
            <a:r>
              <a:rPr lang="ko-KR" altLang="en-US" sz="12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집중되어 있어 </a:t>
            </a:r>
            <a:r>
              <a:rPr lang="ko-KR" altLang="en-US" sz="12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중심시력을 </a:t>
            </a:r>
            <a:r>
              <a:rPr lang="ko-KR" altLang="en-US" sz="12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63213" y="5180627"/>
            <a:ext cx="216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200" b="1" u="sng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</a:t>
            </a:r>
            <a:endParaRPr lang="en-US" altLang="ko-KR" sz="1200" b="1" u="sng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주변부로 갈수록 </a:t>
            </a:r>
            <a:r>
              <a:rPr lang="ko-KR" altLang="en-US" sz="12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루테인이</a:t>
            </a:r>
            <a:r>
              <a:rPr lang="ko-KR" altLang="en-US" sz="12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밀집해 </a:t>
            </a:r>
            <a:r>
              <a:rPr lang="ko-KR" altLang="en-US" sz="12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주변시력을 </a:t>
            </a:r>
            <a:r>
              <a:rPr lang="ko-KR" altLang="en-US" sz="12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보호</a:t>
            </a:r>
          </a:p>
        </p:txBody>
      </p:sp>
      <p:sp>
        <p:nvSpPr>
          <p:cNvPr id="12" name="타원 11"/>
          <p:cNvSpPr/>
          <p:nvPr/>
        </p:nvSpPr>
        <p:spPr>
          <a:xfrm>
            <a:off x="2544384" y="3933064"/>
            <a:ext cx="144000" cy="144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2561394" y="4323734"/>
            <a:ext cx="0" cy="82800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타원 13"/>
          <p:cNvSpPr/>
          <p:nvPr/>
        </p:nvSpPr>
        <p:spPr>
          <a:xfrm>
            <a:off x="2489394" y="4179734"/>
            <a:ext cx="144000" cy="144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407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2952328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루테인지아잔틴복합추출물</a:t>
            </a:r>
            <a:endParaRPr lang="ko-KR" altLang="en-US" sz="1900" spc="-15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6262" y="1196752"/>
            <a:ext cx="43861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b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루테인지아잔틴복합추출물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2018-4</a:t>
            </a:r>
            <a:r>
              <a:rPr lang="ko-KR" altLang="en-US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마리골드꽃에서 추출한 천연 루테인과 천연 트랜스지아잔틴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(3R,3’R-zeaxanthin)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만을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10:1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비율로 표준화한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원료입니다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원료의 제조사인 인도 </a:t>
            </a:r>
            <a:r>
              <a:rPr lang="en-US" altLang="ko-KR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Katra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Phytochem</a:t>
            </a:r>
            <a:endParaRPr lang="ko-KR" altLang="en-US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9403" y="4501055"/>
            <a:ext cx="1066904" cy="1512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rcRect l="1391" t="1229" r="1323"/>
          <a:stretch/>
        </p:blipFill>
        <p:spPr>
          <a:xfrm>
            <a:off x="2097198" y="2708920"/>
            <a:ext cx="1147688" cy="1512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5159" y="4549254"/>
            <a:ext cx="1031767" cy="1512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/>
          <a:srcRect r="1834"/>
          <a:stretch/>
        </p:blipFill>
        <p:spPr>
          <a:xfrm>
            <a:off x="3500934" y="2708920"/>
            <a:ext cx="1143842" cy="1512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06262" y="2492896"/>
            <a:ext cx="144016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Pty Ltd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마리골드 카로티노이드 분야의 선구적인 업체로서 루테인과 천연 지아잔틴이 혼합된 제품들에 대해 호주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일본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미국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유럽에 특허를 취득했습니다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987042" y="6025303"/>
            <a:ext cx="1368000" cy="242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ctr"/>
            <a:r>
              <a:rPr lang="ko-KR" altLang="en-US" sz="900" dirty="0"/>
              <a:t>미국특허</a:t>
            </a:r>
            <a:r>
              <a:rPr lang="en-US" altLang="ko-KR" sz="900" b="0" dirty="0"/>
              <a:t>[US 8,481,769]</a:t>
            </a:r>
            <a:endParaRPr lang="ko-KR" altLang="en-US" sz="900" b="0"/>
          </a:p>
        </p:txBody>
      </p:sp>
      <p:sp>
        <p:nvSpPr>
          <p:cNvPr id="32" name="TextBox 31"/>
          <p:cNvSpPr txBox="1"/>
          <p:nvPr/>
        </p:nvSpPr>
        <p:spPr>
          <a:xfrm>
            <a:off x="1915042" y="4232419"/>
            <a:ext cx="1512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ctr"/>
            <a:r>
              <a:rPr lang="ko-KR" altLang="en-US" sz="900" dirty="0" smtClean="0"/>
              <a:t>호주특허</a:t>
            </a:r>
            <a:r>
              <a:rPr lang="en-US" altLang="ko-KR" sz="900" b="0" dirty="0"/>
              <a:t>[</a:t>
            </a:r>
            <a:r>
              <a:rPr lang="en-US" altLang="ko-KR" sz="900" b="0" dirty="0" smtClean="0"/>
              <a:t>AU 2010200636</a:t>
            </a:r>
            <a:r>
              <a:rPr lang="en-US" altLang="ko-KR" sz="900" b="0" dirty="0"/>
              <a:t>]</a:t>
            </a:r>
            <a:endParaRPr lang="ko-KR" altLang="en-US" sz="900" b="0"/>
          </a:p>
        </p:txBody>
      </p:sp>
      <p:sp>
        <p:nvSpPr>
          <p:cNvPr id="33" name="TextBox 32"/>
          <p:cNvSpPr txBox="1"/>
          <p:nvPr/>
        </p:nvSpPr>
        <p:spPr>
          <a:xfrm>
            <a:off x="3388855" y="4232419"/>
            <a:ext cx="1368000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ctr"/>
            <a:r>
              <a:rPr lang="ko-KR" altLang="en-US" sz="900" dirty="0" smtClean="0"/>
              <a:t>일본특허</a:t>
            </a:r>
            <a:r>
              <a:rPr lang="en-US" altLang="ko-KR" sz="900" b="0" dirty="0"/>
              <a:t>[JP </a:t>
            </a:r>
            <a:r>
              <a:rPr lang="en-US" altLang="ko-KR" sz="900" b="0" dirty="0" smtClean="0"/>
              <a:t>5,795,572</a:t>
            </a:r>
            <a:r>
              <a:rPr lang="en-US" altLang="ko-KR" sz="900" b="0" dirty="0"/>
              <a:t>]</a:t>
            </a:r>
            <a:endParaRPr lang="ko-KR" altLang="en-US" sz="900" b="0"/>
          </a:p>
        </p:txBody>
      </p:sp>
      <p:sp>
        <p:nvSpPr>
          <p:cNvPr id="34" name="TextBox 33"/>
          <p:cNvSpPr txBox="1"/>
          <p:nvPr/>
        </p:nvSpPr>
        <p:spPr>
          <a:xfrm>
            <a:off x="3388855" y="6025303"/>
            <a:ext cx="1368000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ctr"/>
            <a:r>
              <a:rPr lang="ko-KR" altLang="en-US" sz="900" dirty="0" smtClean="0"/>
              <a:t>유럽특허</a:t>
            </a:r>
            <a:r>
              <a:rPr lang="en-US" altLang="ko-KR" sz="900" b="0" dirty="0" smtClean="0"/>
              <a:t>[</a:t>
            </a:r>
            <a:r>
              <a:rPr lang="en-US" altLang="ko-KR" sz="900" b="0" dirty="0"/>
              <a:t>EU</a:t>
            </a:r>
            <a:r>
              <a:rPr lang="en-US" altLang="ko-KR" sz="900" b="0" dirty="0" smtClean="0"/>
              <a:t> 1877371]</a:t>
            </a:r>
            <a:endParaRPr lang="ko-KR" altLang="en-US" sz="900" b="0"/>
          </a:p>
        </p:txBody>
      </p:sp>
    </p:spTree>
    <p:extLst>
      <p:ext uri="{BB962C8B-B14F-4D97-AF65-F5344CB8AC3E}">
        <p14:creationId xmlns:p14="http://schemas.microsoft.com/office/powerpoint/2010/main" val="178629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>
            <a:off x="499923" y="4421894"/>
            <a:ext cx="4392444" cy="22786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2952328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인체적용시험 결과</a:t>
            </a:r>
            <a:endParaRPr lang="en-US" altLang="ko-KR" sz="1900" spc="-15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6262" y="1196752"/>
            <a:ext cx="43861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45~65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세를 대상으로 루테인지아잔틴복합추출물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2018-4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24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주간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(180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섭취하도록 한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 대조군에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비해 황반색소 밀도가 증가한 것으로 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나타났습니다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314" y="2560672"/>
            <a:ext cx="4644000" cy="15884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0314" y="4106572"/>
            <a:ext cx="3798000" cy="242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ctr"/>
            <a:r>
              <a:rPr lang="en-US" altLang="ko-KR" sz="900" b="0" dirty="0" smtClean="0"/>
              <a:t>* </a:t>
            </a:r>
            <a:r>
              <a:rPr lang="en-US" altLang="ko-KR" sz="900" b="0" dirty="0"/>
              <a:t>MPOD(Macula Pigment Optical Density</a:t>
            </a:r>
            <a:r>
              <a:rPr lang="en-US" altLang="ko-KR" sz="900" b="0" dirty="0" smtClean="0"/>
              <a:t>) : </a:t>
            </a:r>
            <a:r>
              <a:rPr lang="ko-KR" altLang="en-US" sz="900" b="0"/>
              <a:t>망막의 황반색소밀도</a:t>
            </a:r>
            <a:endParaRPr lang="ko-KR" altLang="en-US" sz="900" b="0" spc="-150" dirty="0"/>
          </a:p>
        </p:txBody>
      </p:sp>
      <p:sp>
        <p:nvSpPr>
          <p:cNvPr id="17" name="TextBox 16"/>
          <p:cNvSpPr txBox="1"/>
          <p:nvPr/>
        </p:nvSpPr>
        <p:spPr>
          <a:xfrm>
            <a:off x="653291" y="4414577"/>
            <a:ext cx="4032000" cy="22898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000" dirty="0" smtClean="0"/>
              <a:t>기관 </a:t>
            </a:r>
            <a:r>
              <a:rPr lang="en-US" altLang="ko-KR" sz="1000" dirty="0"/>
              <a:t>: </a:t>
            </a:r>
            <a:r>
              <a:rPr lang="en-US" altLang="ko-KR" sz="1000" b="0" dirty="0"/>
              <a:t>Narayana </a:t>
            </a:r>
            <a:r>
              <a:rPr lang="en-US" altLang="ko-KR" sz="1000" b="0" dirty="0" err="1"/>
              <a:t>Nethralaya</a:t>
            </a:r>
            <a:r>
              <a:rPr lang="en-US" altLang="ko-KR" sz="1000" b="0" dirty="0"/>
              <a:t> Eye </a:t>
            </a:r>
            <a:r>
              <a:rPr lang="en-US" altLang="ko-KR" sz="1000" b="0" dirty="0" smtClean="0"/>
              <a:t>Hospital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000" dirty="0" smtClean="0"/>
              <a:t>대상 </a:t>
            </a:r>
            <a:r>
              <a:rPr lang="en-US" altLang="ko-KR" sz="1000" dirty="0" smtClean="0"/>
              <a:t>: </a:t>
            </a:r>
            <a:r>
              <a:rPr lang="en-US" altLang="ko-KR" sz="1000" b="0" dirty="0"/>
              <a:t>45~65</a:t>
            </a:r>
            <a:r>
              <a:rPr lang="ko-KR" altLang="en-US" sz="1000" b="0"/>
              <a:t>세 남녀 </a:t>
            </a:r>
            <a:r>
              <a:rPr lang="en-US" altLang="ko-KR" sz="1000" b="0" dirty="0" smtClean="0"/>
              <a:t>MPOD </a:t>
            </a:r>
            <a:r>
              <a:rPr lang="en-US" altLang="ko-KR" sz="1000" b="0" dirty="0"/>
              <a:t>0.2~0.4</a:t>
            </a:r>
            <a:r>
              <a:rPr lang="ko-KR" altLang="en-US" sz="1000" b="0" smtClean="0"/>
              <a:t>인 지원자 </a:t>
            </a:r>
            <a:r>
              <a:rPr lang="en-US" altLang="ko-KR" sz="1000" b="0" dirty="0"/>
              <a:t>60</a:t>
            </a:r>
            <a:r>
              <a:rPr lang="ko-KR" altLang="en-US" sz="1000" b="0" smtClean="0"/>
              <a:t>명</a:t>
            </a:r>
            <a:endParaRPr lang="en-US" altLang="ko-KR" sz="1000" b="0" dirty="0" smtClean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000" dirty="0" smtClean="0"/>
              <a:t>조건 </a:t>
            </a:r>
            <a:r>
              <a:rPr lang="en-US" altLang="ko-KR" sz="1000" dirty="0" smtClean="0"/>
              <a:t>: </a:t>
            </a:r>
            <a:r>
              <a:rPr lang="en-US" altLang="ko-KR" sz="1000" b="0" dirty="0"/>
              <a:t>180</a:t>
            </a:r>
            <a:r>
              <a:rPr lang="ko-KR" altLang="en-US" sz="1000" b="0"/>
              <a:t>일 </a:t>
            </a:r>
            <a:r>
              <a:rPr lang="ko-KR" altLang="en-US" sz="1000" b="0" smtClean="0"/>
              <a:t>섭취</a:t>
            </a:r>
            <a:r>
              <a:rPr lang="en-US" altLang="ko-KR" sz="1000" b="0" dirty="0" smtClean="0"/>
              <a:t>, 60</a:t>
            </a:r>
            <a:r>
              <a:rPr lang="ko-KR" altLang="en-US" sz="1000" b="0"/>
              <a:t>일 간격으로 </a:t>
            </a:r>
            <a:r>
              <a:rPr lang="en-US" altLang="ko-KR" sz="1000" b="0" dirty="0"/>
              <a:t>3</a:t>
            </a:r>
            <a:r>
              <a:rPr lang="ko-KR" altLang="en-US" sz="1000" b="0"/>
              <a:t>회 </a:t>
            </a:r>
            <a:r>
              <a:rPr lang="ko-KR" altLang="en-US" sz="1000" b="0" smtClean="0"/>
              <a:t>측정</a:t>
            </a:r>
            <a:endParaRPr lang="en-US" altLang="ko-KR" sz="1000" b="0" dirty="0" smtClean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000" dirty="0" smtClean="0"/>
              <a:t>결과 </a:t>
            </a:r>
            <a:r>
              <a:rPr lang="en-US" altLang="ko-KR" sz="1000" dirty="0" smtClean="0"/>
              <a:t>: </a:t>
            </a:r>
            <a:r>
              <a:rPr lang="ko-KR" altLang="en-US" sz="1000" b="0"/>
              <a:t>루테인지아잔틴복합추출물</a:t>
            </a:r>
            <a:r>
              <a:rPr lang="en-US" altLang="ko-KR" sz="1000" b="0" dirty="0" smtClean="0"/>
              <a:t>(</a:t>
            </a:r>
            <a:r>
              <a:rPr lang="ko-KR" altLang="en-US" sz="1000" b="0"/>
              <a:t>제</a:t>
            </a:r>
            <a:r>
              <a:rPr lang="en-US" altLang="ko-KR" sz="1000" b="0" dirty="0"/>
              <a:t>2018-4</a:t>
            </a:r>
            <a:r>
              <a:rPr lang="ko-KR" altLang="en-US" sz="1000" b="0"/>
              <a:t>호</a:t>
            </a:r>
            <a:r>
              <a:rPr lang="en-US" altLang="ko-KR" sz="1000" b="0" dirty="0" smtClean="0"/>
              <a:t>)</a:t>
            </a:r>
            <a:r>
              <a:rPr lang="ko-KR" altLang="en-US" sz="1000" b="0"/>
              <a:t>을 복용한 그룹은 </a:t>
            </a:r>
            <a:r>
              <a:rPr lang="en-US" altLang="ko-KR" sz="1000" b="0" dirty="0"/>
              <a:t>180</a:t>
            </a:r>
            <a:r>
              <a:rPr lang="ko-KR" altLang="en-US" sz="1000" b="0"/>
              <a:t>일 후 황반색소 밀도가 복용 전과 비교하여 </a:t>
            </a:r>
            <a:r>
              <a:rPr lang="en-US" altLang="ko-KR" sz="1000" b="0" dirty="0"/>
              <a:t>44.9 % </a:t>
            </a:r>
            <a:r>
              <a:rPr lang="ko-KR" altLang="en-US" sz="1000" b="0"/>
              <a:t>증가하였으며</a:t>
            </a:r>
            <a:r>
              <a:rPr lang="en-US" altLang="ko-KR" sz="1000" b="0" dirty="0"/>
              <a:t>, </a:t>
            </a:r>
            <a:r>
              <a:rPr lang="ko-KR" altLang="en-US" sz="1000" b="0"/>
              <a:t>대조군과 통계적인 유의성</a:t>
            </a:r>
            <a:r>
              <a:rPr lang="en-US" altLang="ko-KR" sz="1000" b="0" dirty="0"/>
              <a:t>(p&lt;0.001)</a:t>
            </a:r>
            <a:r>
              <a:rPr lang="ko-KR" altLang="en-US" sz="1000" b="0"/>
              <a:t>이 있는 차이를 </a:t>
            </a:r>
            <a:r>
              <a:rPr lang="ko-KR" altLang="en-US" sz="1000" b="0" smtClean="0"/>
              <a:t>보임</a:t>
            </a:r>
            <a:endParaRPr lang="en-US" altLang="ko-KR" sz="1000" b="0" dirty="0" smtClean="0"/>
          </a:p>
          <a:p>
            <a:pPr algn="r"/>
            <a:endParaRPr lang="en-US" altLang="ko-KR" sz="500" b="0" dirty="0" smtClean="0"/>
          </a:p>
          <a:p>
            <a:pPr algn="r"/>
            <a:r>
              <a:rPr lang="en-US" altLang="ko-KR" sz="900" b="0" dirty="0" smtClean="0"/>
              <a:t>* </a:t>
            </a:r>
            <a:r>
              <a:rPr lang="ko-KR" altLang="en-US" sz="900" b="0" smtClean="0"/>
              <a:t>시험 결과가 모든 사람에게 동일하게 적용되는 것은 아님</a:t>
            </a:r>
            <a:endParaRPr lang="en-US" altLang="ko-KR" sz="900" b="0" dirty="0" smtClean="0"/>
          </a:p>
          <a:p>
            <a:pPr algn="just"/>
            <a:endParaRPr lang="en-US" altLang="ko-KR" sz="500" b="0" dirty="0" smtClean="0"/>
          </a:p>
          <a:p>
            <a:pPr algn="just"/>
            <a:r>
              <a:rPr lang="en-US" altLang="ko-KR" sz="900" b="0" dirty="0" smtClean="0"/>
              <a:t>[</a:t>
            </a:r>
            <a:r>
              <a:rPr lang="ko-KR" altLang="en-US" sz="900" b="0" smtClean="0"/>
              <a:t>출처</a:t>
            </a:r>
            <a:r>
              <a:rPr lang="en-US" altLang="ko-KR" sz="900" b="0" dirty="0" smtClean="0"/>
              <a:t>] </a:t>
            </a:r>
            <a:r>
              <a:rPr lang="en-US" altLang="ko-KR" sz="900" b="0" dirty="0"/>
              <a:t>A randomized, double blind, placebo controlled, parallel study to evaluate </a:t>
            </a:r>
            <a:r>
              <a:rPr lang="en-US" altLang="ko-KR" sz="900" b="0" dirty="0" smtClean="0"/>
              <a:t>the </a:t>
            </a:r>
            <a:r>
              <a:rPr lang="en-US" altLang="ko-KR" sz="900" b="0" dirty="0"/>
              <a:t>comparative 2002 oral soft gel capsule with that of a placebo soft gel capsule efficacy of </a:t>
            </a:r>
            <a:r>
              <a:rPr lang="en-US" altLang="ko-KR" sz="900" b="0" dirty="0" err="1"/>
              <a:t>XanMax</a:t>
            </a:r>
            <a:r>
              <a:rPr lang="en-US" altLang="ko-KR" sz="900" b="0" dirty="0"/>
              <a:t> improving MPOD levels in elderly volunteers.</a:t>
            </a:r>
            <a:endParaRPr lang="ko-KR" altLang="en-US" sz="900" b="0"/>
          </a:p>
        </p:txBody>
      </p:sp>
      <p:grpSp>
        <p:nvGrpSpPr>
          <p:cNvPr id="32" name="그룹 31"/>
          <p:cNvGrpSpPr/>
          <p:nvPr/>
        </p:nvGrpSpPr>
        <p:grpSpPr>
          <a:xfrm>
            <a:off x="913406" y="2957610"/>
            <a:ext cx="3895578" cy="712800"/>
            <a:chOff x="913406" y="2957610"/>
            <a:chExt cx="3895578" cy="712800"/>
          </a:xfrm>
        </p:grpSpPr>
        <p:sp>
          <p:nvSpPr>
            <p:cNvPr id="9" name="직사각형 8"/>
            <p:cNvSpPr/>
            <p:nvPr/>
          </p:nvSpPr>
          <p:spPr bwMode="auto">
            <a:xfrm>
              <a:off x="4339605" y="3173610"/>
              <a:ext cx="216024" cy="496800"/>
            </a:xfrm>
            <a:prstGeom prst="rect">
              <a:avLst/>
            </a:prstGeom>
            <a:solidFill>
              <a:srgbClr val="F45D05"/>
            </a:solidFill>
            <a:ln>
              <a:solidFill>
                <a:srgbClr val="F45D05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4592960" y="2957610"/>
              <a:ext cx="216024" cy="712800"/>
            </a:xfrm>
            <a:prstGeom prst="rect">
              <a:avLst/>
            </a:prstGeom>
            <a:solidFill>
              <a:srgbClr val="F45D05"/>
            </a:solidFill>
            <a:ln>
              <a:solidFill>
                <a:srgbClr val="F45D05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ko-KR" altLang="en-US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 bwMode="auto">
            <a:xfrm flipV="1">
              <a:off x="913406" y="3187231"/>
              <a:ext cx="315486" cy="213179"/>
            </a:xfrm>
            <a:prstGeom prst="line">
              <a:avLst/>
            </a:prstGeom>
            <a:noFill/>
            <a:ln w="28575" cap="flat" cmpd="sng" algn="ctr">
              <a:solidFill>
                <a:srgbClr val="F45D0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직선 연결선 24"/>
            <p:cNvCxnSpPr/>
            <p:nvPr/>
          </p:nvCxnSpPr>
          <p:spPr bwMode="auto">
            <a:xfrm flipV="1">
              <a:off x="1266223" y="3113751"/>
              <a:ext cx="302400" cy="54000"/>
            </a:xfrm>
            <a:prstGeom prst="line">
              <a:avLst/>
            </a:prstGeom>
            <a:noFill/>
            <a:ln w="28575" cap="flat" cmpd="sng" algn="ctr">
              <a:solidFill>
                <a:srgbClr val="F45D0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직선 연결선 26"/>
            <p:cNvCxnSpPr/>
            <p:nvPr/>
          </p:nvCxnSpPr>
          <p:spPr bwMode="auto">
            <a:xfrm flipV="1">
              <a:off x="1605954" y="2996952"/>
              <a:ext cx="298800" cy="108000"/>
            </a:xfrm>
            <a:prstGeom prst="line">
              <a:avLst/>
            </a:prstGeom>
            <a:noFill/>
            <a:ln w="28575" cap="flat" cmpd="sng" algn="ctr">
              <a:solidFill>
                <a:srgbClr val="F45D0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38209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타원 2"/>
          <p:cNvSpPr/>
          <p:nvPr/>
        </p:nvSpPr>
        <p:spPr bwMode="auto">
          <a:xfrm>
            <a:off x="4592960" y="1628800"/>
            <a:ext cx="4320000" cy="3960000"/>
          </a:xfrm>
          <a:prstGeom prst="ellipse">
            <a:avLst/>
          </a:prstGeom>
          <a:noFill/>
          <a:ln w="3175">
            <a:solidFill>
              <a:srgbClr val="F45D05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ko-KR" altLang="en-US" sz="10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4448944" y="979764"/>
            <a:ext cx="1872208" cy="5329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ko-KR" altLang="en-US" sz="10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900" spc="-15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900" spc="-15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 복합기능성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6262" y="1196752"/>
            <a:ext cx="43861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개별인정원료 루테인지아잔틴복합추출물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2018-4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식약처 고시 기준 하루 최대 허용치인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 mg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 눈 건강에 도움을 주는 베타카로틴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에너지대사를 올려주는 비타민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B6,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항산화제 비타민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E·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비타민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C·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셀렌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정상적인 면역기능에 필요한 아연 함유되어 있습니다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556295" y="3212976"/>
            <a:ext cx="4225993" cy="34645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53291" y="3240612"/>
            <a:ext cx="4032000" cy="3360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2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z="1100" spc="-150" dirty="0"/>
              <a:t> </a:t>
            </a:r>
            <a:r>
              <a:rPr lang="en-US" altLang="ko-KR" sz="1100" spc="-150" dirty="0"/>
              <a:t>[</a:t>
            </a:r>
            <a:r>
              <a:rPr lang="ko-KR" altLang="en-US" sz="1100" spc="-150"/>
              <a:t>루테인지아잔틴복합추출물</a:t>
            </a:r>
            <a:r>
              <a:rPr lang="en-US" altLang="ko-KR" sz="1100" spc="-150" dirty="0"/>
              <a:t>] </a:t>
            </a:r>
            <a:r>
              <a:rPr lang="ko-KR" altLang="en-US" sz="1100" b="0" spc="-150"/>
              <a:t>노화로 인해 감소될 수 있는 황반색소밀도를 유지하여 눈 건강에 도움을 줄 수 있음</a:t>
            </a:r>
          </a:p>
          <a:p>
            <a:r>
              <a:rPr lang="en-US" altLang="ko-KR" sz="1100" spc="-150" dirty="0"/>
              <a:t>[</a:t>
            </a:r>
            <a:r>
              <a:rPr lang="ko-KR" altLang="en-US" sz="1100" spc="-150"/>
              <a:t>베타카로틴</a:t>
            </a:r>
            <a:r>
              <a:rPr lang="en-US" altLang="ko-KR" sz="1100" spc="-150" dirty="0"/>
              <a:t>] </a:t>
            </a:r>
            <a:r>
              <a:rPr lang="ko-KR" altLang="en-US" sz="1100" b="0" spc="-150"/>
              <a:t>어두운 곳에서 시각 적응을 위해 필요</a:t>
            </a:r>
            <a:r>
              <a:rPr lang="en-US" altLang="ko-KR" sz="1100" b="0" spc="-150" dirty="0"/>
              <a:t>, </a:t>
            </a:r>
            <a:r>
              <a:rPr lang="ko-KR" altLang="en-US" sz="1100" b="0" spc="-150"/>
              <a:t>피부와 점막을 형성하고 기능을 유지하는데 필요</a:t>
            </a:r>
            <a:r>
              <a:rPr lang="en-US" altLang="ko-KR" sz="1100" b="0" spc="-150" dirty="0"/>
              <a:t>, </a:t>
            </a:r>
            <a:r>
              <a:rPr lang="ko-KR" altLang="en-US" sz="1100" b="0" spc="-150"/>
              <a:t>상피세포의 성장과 발달에 필요</a:t>
            </a:r>
          </a:p>
          <a:p>
            <a:r>
              <a:rPr lang="en-US" altLang="ko-KR" sz="1100" spc="-150" dirty="0"/>
              <a:t>[</a:t>
            </a:r>
            <a:r>
              <a:rPr lang="ko-KR" altLang="en-US" sz="1100" spc="-150" smtClean="0"/>
              <a:t>비타민</a:t>
            </a:r>
            <a:r>
              <a:rPr lang="en-US" altLang="ko-KR" sz="1100" spc="-150" dirty="0" smtClean="0"/>
              <a:t>A</a:t>
            </a:r>
            <a:r>
              <a:rPr lang="en-US" altLang="ko-KR" sz="1100" spc="-150" dirty="0"/>
              <a:t>] </a:t>
            </a:r>
            <a:r>
              <a:rPr lang="ko-KR" altLang="en-US" sz="1100" b="0" spc="-150"/>
              <a:t>어두운 곳에서 시각 적응을 위해 필요</a:t>
            </a:r>
            <a:r>
              <a:rPr lang="en-US" altLang="ko-KR" sz="1100" b="0" spc="-150" dirty="0"/>
              <a:t>, </a:t>
            </a:r>
            <a:r>
              <a:rPr lang="ko-KR" altLang="en-US" sz="1100" b="0" spc="-150"/>
              <a:t>피부와 점막을 형성하고 기능을 유지하는데 필요</a:t>
            </a:r>
            <a:r>
              <a:rPr lang="en-US" altLang="ko-KR" sz="1100" b="0" spc="-150" dirty="0"/>
              <a:t>, </a:t>
            </a:r>
            <a:r>
              <a:rPr lang="ko-KR" altLang="en-US" sz="1100" b="0" spc="-150"/>
              <a:t>상피세포의 성장과 발달에 필요</a:t>
            </a:r>
          </a:p>
          <a:p>
            <a:r>
              <a:rPr lang="en-US" altLang="ko-KR" sz="1100" spc="-150" dirty="0"/>
              <a:t>[</a:t>
            </a:r>
            <a:r>
              <a:rPr lang="ko-KR" altLang="en-US" sz="1100" spc="-150" smtClean="0"/>
              <a:t>비타민</a:t>
            </a:r>
            <a:r>
              <a:rPr lang="en-US" altLang="ko-KR" sz="1100" spc="-150" dirty="0" smtClean="0"/>
              <a:t>B6</a:t>
            </a:r>
            <a:r>
              <a:rPr lang="en-US" altLang="ko-KR" sz="1100" spc="-150" dirty="0"/>
              <a:t>] </a:t>
            </a:r>
            <a:r>
              <a:rPr lang="ko-KR" altLang="en-US" sz="1100" b="0" spc="-150"/>
              <a:t>단백질 및 아미노산 이용에 필요</a:t>
            </a:r>
            <a:r>
              <a:rPr lang="en-US" altLang="ko-KR" sz="1100" b="0" spc="-150" dirty="0"/>
              <a:t>, </a:t>
            </a:r>
            <a:r>
              <a:rPr lang="ko-KR" altLang="en-US" sz="1100" b="0" spc="-150"/>
              <a:t>혈액의 호모시스테인 수준을 정상으로 유지하는데 필요</a:t>
            </a:r>
            <a:endParaRPr lang="en-US" altLang="ko-KR" sz="1100" b="0" spc="-150" dirty="0"/>
          </a:p>
          <a:p>
            <a:r>
              <a:rPr lang="en-US" altLang="ko-KR" sz="1100" spc="-150" dirty="0"/>
              <a:t>[</a:t>
            </a:r>
            <a:r>
              <a:rPr lang="ko-KR" altLang="en-US" sz="1100" spc="-150" smtClean="0"/>
              <a:t>비타민</a:t>
            </a:r>
            <a:r>
              <a:rPr lang="en-US" altLang="ko-KR" sz="1100" spc="-150" dirty="0" smtClean="0"/>
              <a:t>C</a:t>
            </a:r>
            <a:r>
              <a:rPr lang="en-US" altLang="ko-KR" sz="1100" spc="-150" dirty="0"/>
              <a:t>] </a:t>
            </a:r>
            <a:r>
              <a:rPr lang="ko-KR" altLang="en-US" sz="1100" b="0" spc="-150"/>
              <a:t>결합조직 형성과 기능유지에 필요</a:t>
            </a:r>
            <a:r>
              <a:rPr lang="en-US" altLang="ko-KR" sz="1100" b="0" spc="-150" dirty="0"/>
              <a:t>, </a:t>
            </a:r>
            <a:r>
              <a:rPr lang="ko-KR" altLang="en-US" sz="1100" b="0" spc="-150"/>
              <a:t>철의 흡수에 필요</a:t>
            </a:r>
            <a:r>
              <a:rPr lang="en-US" altLang="ko-KR" sz="1100" b="0" spc="-150" dirty="0"/>
              <a:t>, </a:t>
            </a:r>
            <a:r>
              <a:rPr lang="ko-KR" altLang="en-US" sz="1100" b="0" spc="-150"/>
              <a:t>유해산소로부터 세포를 보호하는데 필요</a:t>
            </a:r>
          </a:p>
          <a:p>
            <a:r>
              <a:rPr lang="en-US" altLang="ko-KR" sz="1100" spc="-150" dirty="0"/>
              <a:t>[</a:t>
            </a:r>
            <a:r>
              <a:rPr lang="ko-KR" altLang="en-US" sz="1100" spc="-150" smtClean="0"/>
              <a:t>비타민</a:t>
            </a:r>
            <a:r>
              <a:rPr lang="en-US" altLang="ko-KR" sz="1100" spc="-150" dirty="0" smtClean="0"/>
              <a:t>E</a:t>
            </a:r>
            <a:r>
              <a:rPr lang="en-US" altLang="ko-KR" sz="1100" spc="-150" dirty="0"/>
              <a:t>] </a:t>
            </a:r>
            <a:r>
              <a:rPr lang="ko-KR" altLang="en-US" sz="1100" b="0" spc="-150"/>
              <a:t>유해산소로부터 세포를 보호하는데 필요</a:t>
            </a:r>
          </a:p>
          <a:p>
            <a:r>
              <a:rPr lang="en-US" altLang="ko-KR" sz="1100" spc="-150" dirty="0"/>
              <a:t>[</a:t>
            </a:r>
            <a:r>
              <a:rPr lang="ko-KR" altLang="en-US" sz="1100" spc="-150"/>
              <a:t>아연</a:t>
            </a:r>
            <a:r>
              <a:rPr lang="en-US" altLang="ko-KR" sz="1100" spc="-150" dirty="0"/>
              <a:t>] </a:t>
            </a:r>
            <a:r>
              <a:rPr lang="ko-KR" altLang="en-US" sz="1100" b="0" spc="-150"/>
              <a:t>정상적인 면역기능에 필요</a:t>
            </a:r>
            <a:r>
              <a:rPr lang="en-US" altLang="ko-KR" sz="1100" b="0" spc="-150" dirty="0"/>
              <a:t>, </a:t>
            </a:r>
            <a:r>
              <a:rPr lang="ko-KR" altLang="en-US" sz="1100" b="0" spc="-150"/>
              <a:t>정상적인 세포분열에 필요</a:t>
            </a:r>
            <a:endParaRPr lang="en-US" altLang="ko-KR" sz="1100" b="0" spc="-150" dirty="0"/>
          </a:p>
          <a:p>
            <a:r>
              <a:rPr lang="en-US" altLang="ko-KR" sz="1100" spc="-150" dirty="0"/>
              <a:t>[</a:t>
            </a:r>
            <a:r>
              <a:rPr lang="ko-KR" altLang="en-US" sz="1100" spc="-150"/>
              <a:t>셀렌</a:t>
            </a:r>
            <a:r>
              <a:rPr lang="en-US" altLang="ko-KR" sz="1100" spc="-150" dirty="0"/>
              <a:t>] </a:t>
            </a:r>
            <a:r>
              <a:rPr lang="ko-KR" altLang="en-US" sz="1100" b="0" spc="-150"/>
              <a:t>유해산소로부터 세포를 보호하는데 필요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5529064" y="1196752"/>
            <a:ext cx="3926087" cy="4947264"/>
            <a:chOff x="4937490" y="1145292"/>
            <a:chExt cx="3926087" cy="4947264"/>
          </a:xfrm>
        </p:grpSpPr>
        <p:sp>
          <p:nvSpPr>
            <p:cNvPr id="23" name="타원 22"/>
            <p:cNvSpPr/>
            <p:nvPr/>
          </p:nvSpPr>
          <p:spPr>
            <a:xfrm>
              <a:off x="5009498" y="2520924"/>
              <a:ext cx="2232000" cy="2196000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err="1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루테인지아잔틴</a:t>
              </a:r>
              <a:endPara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20 mg</a:t>
              </a:r>
            </a:p>
            <a:p>
              <a:pPr algn="ctr"/>
              <a:r>
                <a:rPr lang="en-US" altLang="ko-KR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(10:1)</a:t>
              </a:r>
              <a:endParaRPr lang="ko-KR" altLang="en-US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타원 29"/>
            <p:cNvSpPr/>
            <p:nvPr/>
          </p:nvSpPr>
          <p:spPr>
            <a:xfrm>
              <a:off x="6847577" y="1340600"/>
              <a:ext cx="1044000" cy="1008000"/>
            </a:xfrm>
            <a:prstGeom prst="ellipse">
              <a:avLst/>
            </a:prstGeom>
            <a:solidFill>
              <a:srgbClr val="FA7226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</a:t>
              </a:r>
              <a:r>
                <a:rPr lang="en-US" altLang="ko-KR" sz="11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</a:t>
              </a:r>
              <a:endParaRPr lang="ko-KR" altLang="en-US" sz="105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타원 30"/>
            <p:cNvSpPr/>
            <p:nvPr/>
          </p:nvSpPr>
          <p:spPr>
            <a:xfrm>
              <a:off x="5600177" y="1145292"/>
              <a:ext cx="1044000" cy="1008000"/>
            </a:xfrm>
            <a:prstGeom prst="ellipse">
              <a:avLst/>
            </a:prstGeom>
            <a:solidFill>
              <a:srgbClr val="FA7226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베타</a:t>
              </a:r>
              <a:endParaRPr lang="en-US" altLang="ko-KR" sz="11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1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카로틴</a:t>
              </a:r>
              <a:endParaRPr lang="ko-KR" altLang="en-US" sz="105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타원 31"/>
            <p:cNvSpPr/>
            <p:nvPr/>
          </p:nvSpPr>
          <p:spPr>
            <a:xfrm>
              <a:off x="7689867" y="2270452"/>
              <a:ext cx="1044000" cy="1008000"/>
            </a:xfrm>
            <a:prstGeom prst="ellipse">
              <a:avLst/>
            </a:prstGeom>
            <a:solidFill>
              <a:srgbClr val="FA7226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</a:t>
              </a:r>
              <a:r>
                <a:rPr lang="en-US" altLang="ko-KR" sz="11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B6</a:t>
              </a:r>
              <a:endParaRPr lang="ko-KR" altLang="en-US" sz="105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타원 32"/>
            <p:cNvSpPr/>
            <p:nvPr/>
          </p:nvSpPr>
          <p:spPr>
            <a:xfrm>
              <a:off x="7819577" y="3451685"/>
              <a:ext cx="1044000" cy="1008000"/>
            </a:xfrm>
            <a:prstGeom prst="ellipse">
              <a:avLst/>
            </a:prstGeom>
            <a:solidFill>
              <a:srgbClr val="FA7226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</a:t>
              </a:r>
              <a:r>
                <a:rPr lang="en-US" altLang="ko-KR" sz="11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</a:t>
              </a:r>
              <a:endParaRPr lang="ko-KR" altLang="en-US" sz="105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타원 33"/>
            <p:cNvSpPr/>
            <p:nvPr/>
          </p:nvSpPr>
          <p:spPr>
            <a:xfrm>
              <a:off x="7230733" y="4501070"/>
              <a:ext cx="1044000" cy="1008000"/>
            </a:xfrm>
            <a:prstGeom prst="ellipse">
              <a:avLst/>
            </a:prstGeom>
            <a:solidFill>
              <a:srgbClr val="FA7226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비타민</a:t>
              </a:r>
              <a:r>
                <a:rPr lang="en-US" altLang="ko-KR" sz="11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E</a:t>
              </a:r>
              <a:endParaRPr lang="ko-KR" altLang="en-US" sz="105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6166660" y="5084556"/>
              <a:ext cx="1044000" cy="1008000"/>
            </a:xfrm>
            <a:prstGeom prst="ellipse">
              <a:avLst/>
            </a:prstGeom>
            <a:solidFill>
              <a:srgbClr val="FA7226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아연</a:t>
              </a:r>
              <a:endParaRPr lang="ko-KR" altLang="en-US" sz="105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타원 35"/>
            <p:cNvSpPr/>
            <p:nvPr/>
          </p:nvSpPr>
          <p:spPr>
            <a:xfrm>
              <a:off x="4937490" y="4981986"/>
              <a:ext cx="1044000" cy="1008000"/>
            </a:xfrm>
            <a:prstGeom prst="ellipse">
              <a:avLst/>
            </a:prstGeom>
            <a:solidFill>
              <a:srgbClr val="FA7226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 err="1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셀렌</a:t>
              </a:r>
              <a:endParaRPr lang="ko-KR" altLang="en-US" sz="105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539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엄선한 </a:t>
            </a:r>
            <a:r>
              <a:rPr lang="ko-KR" altLang="en-US" sz="1900" spc="-15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부원료</a:t>
            </a:r>
            <a:r>
              <a:rPr lang="ko-KR" altLang="en-US" sz="19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함유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6262" y="1196752"/>
            <a:ext cx="43861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제너럴 밸런스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루테인지아잔틴에는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부원료로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눈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건강에 도움을 줄 수 있는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토마토추출물분말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결명자추출물분말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블루베리추출분말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빌베리추출분말이 함유되어 있습니다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21" name="타원 20"/>
          <p:cNvSpPr/>
          <p:nvPr/>
        </p:nvSpPr>
        <p:spPr>
          <a:xfrm>
            <a:off x="630771" y="2878568"/>
            <a:ext cx="972000" cy="954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17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25" name="타원 24"/>
          <p:cNvSpPr/>
          <p:nvPr/>
        </p:nvSpPr>
        <p:spPr>
          <a:xfrm>
            <a:off x="630771" y="4632977"/>
            <a:ext cx="972000" cy="954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317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468771" y="3954020"/>
            <a:ext cx="129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z="1000" dirty="0"/>
              <a:t>토마토추출물분말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8771" y="5703059"/>
            <a:ext cx="129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z="1000" dirty="0"/>
              <a:t>결명자추출물분말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794238" y="2878568"/>
            <a:ext cx="3098129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대표적 붉은 </a:t>
            </a:r>
            <a:r>
              <a:rPr lang="ko-KR" altLang="en-US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채소인 </a:t>
            </a:r>
            <a:r>
              <a:rPr lang="ko-KR" altLang="en-US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토마토에는 </a:t>
            </a:r>
            <a:r>
              <a:rPr lang="ko-KR" altLang="en-US" sz="1100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항산화</a:t>
            </a:r>
            <a:r>
              <a:rPr lang="ko-KR" altLang="en-US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성분인 </a:t>
            </a:r>
            <a:r>
              <a:rPr lang="ko-KR" altLang="en-US" sz="11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라이코펜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(lycopene)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함량이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높습니다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라이코펜은 안구건조증과 야맹증 예방을 비롯한 눈의 건강에 효과적인 성분입니다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94238" y="4518351"/>
            <a:ext cx="30981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결명자는 ‘눈을 맑게 해주는 씨앗’이란 뜻으로 눈 건강에 도움을 주는 대표적인 식품입니다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결명자에 있는 카로틴 성분은 비타민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전구체로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눈의 충혈을 완화해 피로감을 줄이고 시신경 질환을 예방하는 효과가 있습니다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94238" y="6020914"/>
            <a:ext cx="3098129" cy="258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원료적 특성에 </a:t>
            </a:r>
            <a:r>
              <a:rPr lang="ko-KR" altLang="en-US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한함</a:t>
            </a:r>
            <a:endParaRPr lang="ko-KR" altLang="en-US" sz="10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76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엄선한 </a:t>
            </a:r>
            <a:r>
              <a:rPr lang="ko-KR" altLang="en-US" sz="1900" spc="-15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부원료</a:t>
            </a:r>
            <a:r>
              <a:rPr lang="ko-KR" altLang="en-US" sz="19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함유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6262" y="1196752"/>
            <a:ext cx="43861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제너럴 밸런스 </a:t>
            </a: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루테인지아잔틴에는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부원료로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눈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건강에 도움을 줄 수 있는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토마토추출물분말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결명자추출물분말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블루베리추출분말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빌베리추출분말이 함유되어 있습니다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794238" y="2780928"/>
            <a:ext cx="30981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1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타임지</a:t>
            </a:r>
            <a:r>
              <a:rPr lang="ko-KR" altLang="en-US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선정 세계 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 ‘슈퍼푸드’인 블루베리에는 안토시아닌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폴리페놀이 풍부합니다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포도보다 약 </a:t>
            </a:r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 더 풍부한 안토시아닌 성분으로 항산화 효과가 있을 뿐만 아니라 시력 보호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효능을 </a:t>
            </a:r>
            <a:r>
              <a:rPr lang="ko-KR" altLang="en-US" sz="11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지니고 </a:t>
            </a:r>
            <a:r>
              <a:rPr lang="ko-KR" altLang="en-US" sz="11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있습니다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94238" y="4597502"/>
            <a:ext cx="309812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블루베리와 생김새가 닮은 </a:t>
            </a:r>
            <a:r>
              <a:rPr lang="ko-KR" altLang="en-US" sz="11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빌베리는</a:t>
            </a:r>
            <a:r>
              <a:rPr lang="ko-KR" altLang="en-US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항산화</a:t>
            </a:r>
            <a:r>
              <a:rPr lang="ko-KR" altLang="en-US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물질인 </a:t>
            </a:r>
            <a:r>
              <a:rPr lang="ko-KR" altLang="en-US" sz="11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안토시아닌과</a:t>
            </a:r>
            <a:r>
              <a:rPr lang="ko-KR" altLang="en-US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폴리페놀을</a:t>
            </a:r>
            <a:r>
              <a:rPr lang="ko-KR" altLang="en-US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풍부하게 함유한 열매로 속살까지 보랏빛을 띠는 것이 </a:t>
            </a:r>
            <a:r>
              <a:rPr lang="ko-KR" altLang="en-US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특징입니다</a:t>
            </a:r>
            <a:r>
              <a:rPr lang="en-US" altLang="ko-KR" sz="11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2480" y="6279703"/>
            <a:ext cx="4619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ko-KR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0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눈 건강에 좋은 과일</a:t>
            </a:r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0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채소 </a:t>
            </a:r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BEST8..“</a:t>
            </a:r>
            <a:r>
              <a:rPr lang="ko-KR" altLang="en-US" sz="100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미리 알고 건강 챙기자” </a:t>
            </a:r>
            <a:r>
              <a:rPr lang="en-US" altLang="ko-KR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en-US" altLang="ko-KR" sz="1000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BreakNews</a:t>
            </a:r>
            <a:endParaRPr lang="en-US" altLang="ko-KR" sz="1000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침침한 눈 밝혀주는 식품 </a:t>
            </a:r>
            <a:r>
              <a:rPr lang="en-US" altLang="ko-KR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0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가지 </a:t>
            </a:r>
            <a:r>
              <a:rPr lang="en-US" altLang="ko-KR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0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헬스조선</a:t>
            </a:r>
            <a:endParaRPr lang="en-US" altLang="ko-KR" sz="10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630771" y="2878568"/>
            <a:ext cx="972000" cy="954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17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14" name="타원 13"/>
          <p:cNvSpPr/>
          <p:nvPr/>
        </p:nvSpPr>
        <p:spPr>
          <a:xfrm>
            <a:off x="630771" y="4632977"/>
            <a:ext cx="972000" cy="954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317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68771" y="5703059"/>
            <a:ext cx="129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z="1000" dirty="0" err="1"/>
              <a:t>빌베리추출분말</a:t>
            </a:r>
            <a:endParaRPr lang="ko-KR" altLang="en-US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468771" y="3954020"/>
            <a:ext cx="129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 b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z="1000" dirty="0"/>
              <a:t>블루베리추출분말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94238" y="6020914"/>
            <a:ext cx="3098129" cy="258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ko-KR" altLang="en-US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0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원료적 특성에 </a:t>
            </a:r>
            <a:r>
              <a:rPr lang="ko-KR" altLang="en-US" sz="10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한함</a:t>
            </a:r>
            <a:endParaRPr lang="ko-KR" altLang="en-US" sz="10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569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568624" y="548680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spc="-15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식물성 </a:t>
            </a:r>
            <a:r>
              <a:rPr lang="ko-KR" altLang="en-US" sz="1900" spc="-15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캡슐 사용</a:t>
            </a:r>
            <a:endParaRPr lang="ko-KR" altLang="en-US" sz="1900" spc="-15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9922" y="54868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주요성분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32720" y="1480424"/>
            <a:ext cx="28083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제너럴 밸런스 </a:t>
            </a:r>
            <a:r>
              <a:rPr lang="ko-KR" altLang="en-US" b="1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루테인지아잔틴은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우피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돈피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어피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캡슐이 아닌 홍조류에서 추출한 </a:t>
            </a:r>
            <a:r>
              <a:rPr lang="ko-KR" altLang="en-US" b="1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카라기난과</a:t>
            </a:r>
            <a:r>
              <a:rPr lang="en-US" altLang="ko-KR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전분을 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사용한 </a:t>
            </a:r>
            <a:r>
              <a:rPr lang="ko-KR" altLang="en-US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식물성 </a:t>
            </a:r>
            <a:r>
              <a:rPr lang="ko-KR" altLang="en-US" b="1" dirty="0" err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연질캡슐로</a:t>
            </a:r>
            <a:r>
              <a:rPr lang="ko-KR" altLang="en-US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소화력이 떨어지는 사람도 안전하게 섭취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할 수 있습니다</a:t>
            </a:r>
            <a:r>
              <a:rPr lang="en-US" altLang="ko-KR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2126748" y="4653136"/>
            <a:ext cx="1116000" cy="1116000"/>
            <a:chOff x="5197183" y="3356992"/>
            <a:chExt cx="1224000" cy="1224000"/>
          </a:xfrm>
        </p:grpSpPr>
        <p:sp>
          <p:nvSpPr>
            <p:cNvPr id="19" name="타원 18"/>
            <p:cNvSpPr/>
            <p:nvPr/>
          </p:nvSpPr>
          <p:spPr bwMode="auto">
            <a:xfrm>
              <a:off x="5197183" y="3356992"/>
              <a:ext cx="1224000" cy="1224000"/>
            </a:xfrm>
            <a:prstGeom prst="ellipse">
              <a:avLst/>
            </a:prstGeom>
            <a:noFill/>
            <a:ln w="57150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120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cxnSp>
          <p:nvCxnSpPr>
            <p:cNvPr id="21" name="직선 연결선 20"/>
            <p:cNvCxnSpPr>
              <a:stCxn id="19" idx="1"/>
              <a:endCxn id="19" idx="5"/>
            </p:cNvCxnSpPr>
            <p:nvPr/>
          </p:nvCxnSpPr>
          <p:spPr bwMode="auto">
            <a:xfrm>
              <a:off x="5376433" y="3536242"/>
              <a:ext cx="865500" cy="865500"/>
            </a:xfrm>
            <a:prstGeom prst="line">
              <a:avLst/>
            </a:prstGeom>
            <a:noFill/>
            <a:ln w="5715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" name="TextBox 21"/>
            <p:cNvSpPr txBox="1"/>
            <p:nvPr/>
          </p:nvSpPr>
          <p:spPr>
            <a:xfrm>
              <a:off x="5330292" y="3742264"/>
              <a:ext cx="957783" cy="453458"/>
            </a:xfrm>
            <a:prstGeom prst="rect">
              <a:avLst/>
            </a:prstGeom>
            <a:solidFill>
              <a:schemeClr val="bg1"/>
            </a:solidFill>
            <a:ln w="571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젤라틴</a:t>
              </a:r>
              <a:endParaRPr lang="en-US" altLang="ko-KR" sz="12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800" dirty="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우피</a:t>
              </a:r>
              <a:r>
                <a:rPr lang="en-US" altLang="ko-KR" sz="800" dirty="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·</a:t>
              </a:r>
              <a:r>
                <a:rPr lang="ko-KR" altLang="en-US" sz="80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돈피</a:t>
              </a:r>
              <a:r>
                <a:rPr lang="en-US" altLang="ko-KR" sz="800" dirty="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·</a:t>
              </a:r>
              <a:r>
                <a:rPr lang="ko-KR" altLang="en-US" sz="80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어피</a:t>
              </a:r>
              <a:endParaRPr lang="ko-KR" altLang="en-US" sz="8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3548968" y="4653136"/>
            <a:ext cx="1116000" cy="1116000"/>
            <a:chOff x="6709351" y="3356992"/>
            <a:chExt cx="1224000" cy="1224000"/>
          </a:xfrm>
        </p:grpSpPr>
        <p:sp>
          <p:nvSpPr>
            <p:cNvPr id="25" name="타원 24"/>
            <p:cNvSpPr/>
            <p:nvPr/>
          </p:nvSpPr>
          <p:spPr bwMode="auto">
            <a:xfrm>
              <a:off x="6709351" y="3356992"/>
              <a:ext cx="1224000" cy="1224000"/>
            </a:xfrm>
            <a:prstGeom prst="ellipse">
              <a:avLst/>
            </a:prstGeom>
            <a:noFill/>
            <a:ln w="57150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120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cxnSp>
          <p:nvCxnSpPr>
            <p:cNvPr id="27" name="직선 연결선 26"/>
            <p:cNvCxnSpPr>
              <a:stCxn id="25" idx="1"/>
              <a:endCxn id="25" idx="5"/>
            </p:cNvCxnSpPr>
            <p:nvPr/>
          </p:nvCxnSpPr>
          <p:spPr bwMode="auto">
            <a:xfrm>
              <a:off x="6888601" y="3536242"/>
              <a:ext cx="865500" cy="865500"/>
            </a:xfrm>
            <a:prstGeom prst="line">
              <a:avLst/>
            </a:prstGeom>
            <a:noFill/>
            <a:ln w="5715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8" name="TextBox 27"/>
            <p:cNvSpPr txBox="1"/>
            <p:nvPr/>
          </p:nvSpPr>
          <p:spPr>
            <a:xfrm>
              <a:off x="6911495" y="3812026"/>
              <a:ext cx="819711" cy="313932"/>
            </a:xfrm>
            <a:prstGeom prst="rect">
              <a:avLst/>
            </a:prstGeom>
            <a:solidFill>
              <a:schemeClr val="bg1"/>
            </a:solidFill>
            <a:ln w="571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b="1" spc="-150" dirty="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합성향료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04528" y="4653136"/>
            <a:ext cx="1116000" cy="1116000"/>
            <a:chOff x="5197183" y="3356992"/>
            <a:chExt cx="1468800" cy="1468800"/>
          </a:xfrm>
        </p:grpSpPr>
        <p:sp>
          <p:nvSpPr>
            <p:cNvPr id="39" name="타원 38"/>
            <p:cNvSpPr/>
            <p:nvPr/>
          </p:nvSpPr>
          <p:spPr bwMode="auto">
            <a:xfrm>
              <a:off x="5197183" y="3356992"/>
              <a:ext cx="1468800" cy="1468800"/>
            </a:xfrm>
            <a:prstGeom prst="ellipse">
              <a:avLst/>
            </a:prstGeom>
            <a:noFill/>
            <a:ln w="57150">
              <a:solidFill>
                <a:srgbClr val="F45D05"/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algn="ctr">
                <a:buFontTx/>
                <a:buNone/>
              </a:pPr>
              <a:endParaRPr kumimoji="1" lang="ko-KR" altLang="en-US" sz="120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390218" y="3819318"/>
              <a:ext cx="1082728" cy="526596"/>
            </a:xfrm>
            <a:prstGeom prst="rect">
              <a:avLst/>
            </a:prstGeom>
            <a:solidFill>
              <a:schemeClr val="bg1"/>
            </a:solidFill>
            <a:ln w="571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식물성</a:t>
              </a:r>
              <a:endParaRPr lang="en-US" altLang="ko-KR" sz="12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800" dirty="0" err="1" smtClean="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카라기난</a:t>
              </a:r>
              <a:r>
                <a:rPr lang="en-US" altLang="ko-KR" sz="800" dirty="0" smtClean="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·</a:t>
              </a:r>
              <a:r>
                <a:rPr lang="ko-KR" altLang="en-US" sz="800" smtClean="0">
                  <a:solidFill>
                    <a:schemeClr val="bg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전분</a:t>
              </a:r>
              <a:endParaRPr lang="ko-KR" altLang="en-US" sz="8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182" y="655567"/>
            <a:ext cx="3286392" cy="361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auto">
          <a:xfrm>
            <a:off x="560495" y="4939065"/>
            <a:ext cx="4226009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200" b="1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하루 종일 컴퓨터를 보며 업무하는 직장인</a:t>
            </a:r>
          </a:p>
        </p:txBody>
      </p:sp>
      <p:sp>
        <p:nvSpPr>
          <p:cNvPr id="13" name="직사각형 12"/>
          <p:cNvSpPr/>
          <p:nvPr/>
        </p:nvSpPr>
        <p:spPr bwMode="auto">
          <a:xfrm>
            <a:off x="560495" y="5371827"/>
            <a:ext cx="4226009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1200" b="1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공부로 눈이 피로한 청소년 및 수험생</a:t>
            </a:r>
          </a:p>
        </p:txBody>
      </p:sp>
      <p:sp>
        <p:nvSpPr>
          <p:cNvPr id="14" name="직사각형 13"/>
          <p:cNvSpPr/>
          <p:nvPr/>
        </p:nvSpPr>
        <p:spPr bwMode="auto">
          <a:xfrm>
            <a:off x="560495" y="5804589"/>
            <a:ext cx="4226009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lang="ko-KR" altLang="en-US" sz="1200" b="1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야외활동이 많아 자외선에 노출되기 쉬운 분</a:t>
            </a:r>
          </a:p>
        </p:txBody>
      </p:sp>
      <p:sp>
        <p:nvSpPr>
          <p:cNvPr id="15" name="직사각형 14"/>
          <p:cNvSpPr/>
          <p:nvPr/>
        </p:nvSpPr>
        <p:spPr bwMode="auto">
          <a:xfrm>
            <a:off x="560495" y="6237352"/>
            <a:ext cx="4226009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6. </a:t>
            </a:r>
            <a:r>
              <a:rPr lang="ko-KR" altLang="en-US" sz="1200" b="1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야간 및 장시간 운전하시는 분</a:t>
            </a:r>
          </a:p>
        </p:txBody>
      </p:sp>
      <p:cxnSp>
        <p:nvCxnSpPr>
          <p:cNvPr id="25" name="직선 연결선 24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직사각형 25"/>
          <p:cNvSpPr/>
          <p:nvPr/>
        </p:nvSpPr>
        <p:spPr bwMode="auto">
          <a:xfrm>
            <a:off x="560495" y="4073541"/>
            <a:ext cx="4226009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200" b="1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루테인과 지아잔틴을 함께 섭취하고 싶은 분</a:t>
            </a:r>
          </a:p>
        </p:txBody>
      </p:sp>
      <p:sp>
        <p:nvSpPr>
          <p:cNvPr id="27" name="직사각형 26"/>
          <p:cNvSpPr/>
          <p:nvPr/>
        </p:nvSpPr>
        <p:spPr bwMode="auto">
          <a:xfrm>
            <a:off x="560495" y="4506303"/>
            <a:ext cx="4226009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round/>
            <a:headEnd/>
            <a:tailEnd/>
          </a:ln>
        </p:spPr>
        <p:txBody>
          <a:bodyPr wrap="none" rtlCol="0" anchor="ctr"/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200" b="1">
                <a:solidFill>
                  <a:schemeClr val="bg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나이가 들어감에 따라 눈 건강이 걱정되시는 분</a:t>
            </a:r>
          </a:p>
        </p:txBody>
      </p:sp>
      <p:graphicFrame>
        <p:nvGraphicFramePr>
          <p:cNvPr id="16" name="개체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7843687"/>
              </p:ext>
            </p:extLst>
          </p:nvPr>
        </p:nvGraphicFramePr>
        <p:xfrm>
          <a:off x="571651" y="1229909"/>
          <a:ext cx="4214853" cy="263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" r:id="rId5" imgW="6735960" imgH="4215240" progId="">
                  <p:embed/>
                </p:oleObj>
              </mc:Choice>
              <mc:Fallback>
                <p:oleObj r:id="rId5" imgW="6735960" imgH="42152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1651" y="1229909"/>
                        <a:ext cx="4214853" cy="263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99922" y="54868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권장대상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7285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5" t="890" r="2062" b="16239"/>
          <a:stretch/>
        </p:blipFill>
        <p:spPr>
          <a:xfrm>
            <a:off x="833547" y="4051861"/>
            <a:ext cx="3731535" cy="2329467"/>
          </a:xfrm>
          <a:prstGeom prst="rect">
            <a:avLst/>
          </a:prstGeom>
        </p:spPr>
      </p:pic>
      <p:cxnSp>
        <p:nvCxnSpPr>
          <p:cNvPr id="25" name="직선 연결선 24"/>
          <p:cNvCxnSpPr/>
          <p:nvPr/>
        </p:nvCxnSpPr>
        <p:spPr bwMode="auto">
          <a:xfrm>
            <a:off x="560512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499922" y="54868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건강정보</a:t>
            </a:r>
            <a:endParaRPr lang="ko-KR" altLang="en-US" sz="1900" b="1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6262" y="1196752"/>
            <a:ext cx="4386105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나이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들수록 특히 신경 써야 하는 부분이 눈의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황반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입니다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황반은 빛을 가장 선명하고 정확하게 받아들임과 동시에 물체의 상이 맺히는 곳으로 시력 유지에 중요한 역할을 합니다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황반은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지아잔틴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이라는 색소로 구성돼있는데 나이 들수록 그 밀도가 떨어지면서 시력이 크게 나빠지는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황반변성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이라는 질환으로 이어질 수 있습니다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실제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50~60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대의 황반 색소 밀도가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대의 절반 수준이라는 연구 결과가 있습니다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0472" y="6333051"/>
            <a:ext cx="4691895" cy="408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Risk factors for age-related maculopathy are 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associated with 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 relative lack of macular pigment</a:t>
            </a:r>
            <a:r>
              <a:rPr lang="ko-KR" altLang="en-US" sz="9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(Experimental Eye 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Research 2007 Jan;84(1):61-74)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82"/>
          <a:stretch/>
        </p:blipFill>
        <p:spPr>
          <a:xfrm>
            <a:off x="5025008" y="0"/>
            <a:ext cx="4880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20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499922" y="54868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건강정보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6262" y="1196752"/>
            <a:ext cx="4386105" cy="2562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루테인과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지아잔틴을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함께 섭취하면 효과 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극대화</a:t>
            </a:r>
            <a:endParaRPr lang="en-US" altLang="ko-KR" b="1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en-US" altLang="ko-KR" sz="800" b="1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‘미국의학협회저널’에 따르면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“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루테인과 지아잔틴을 매일 섭취한 사람은 그렇지 않은 사람보다 황반변성 위험이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43%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 낮게 나타났다”고 밝혔으며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또한 ‘미국임상영양학회지’는 “루테인과 지아잔틴의 꾸준한 섭취는 백내장 발생 위험을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22%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 낮출 수 있다”고 밝혔습니다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84" y="3861048"/>
            <a:ext cx="4138762" cy="23274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0472" y="6333051"/>
            <a:ext cx="4691895" cy="408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Dietary Carotenoids, Vitamins A, 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C, and 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E, and Advanced 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Age-Related Macular 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Degeneration</a:t>
            </a:r>
            <a:r>
              <a:rPr lang="ko-KR" altLang="en-US" sz="9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pl-PL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pt-BR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JAMA. 1994 Nov 9;272(18):1413-20</a:t>
            </a:r>
            <a:r>
              <a:rPr lang="pl-PL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9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82"/>
          <a:stretch/>
        </p:blipFill>
        <p:spPr>
          <a:xfrm>
            <a:off x="5025008" y="0"/>
            <a:ext cx="4880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84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 bwMode="auto">
          <a:xfrm>
            <a:off x="556295" y="979764"/>
            <a:ext cx="4225993" cy="0"/>
          </a:xfrm>
          <a:prstGeom prst="line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499922" y="548680"/>
            <a:ext cx="1656184" cy="37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ko-KR" altLang="en-US" sz="1900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건강정보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6263" y="1196752"/>
            <a:ext cx="4276026" cy="2562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루테인과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지아잔틴을</a:t>
            </a:r>
            <a:r>
              <a:rPr lang="ko-KR" altLang="en-US" b="1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함께 섭취하면 효과 </a:t>
            </a:r>
            <a:r>
              <a:rPr lang="ko-KR" altLang="en-US" b="1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극대화</a:t>
            </a:r>
            <a:endParaRPr lang="en-US" altLang="ko-KR" b="1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en-US" altLang="ko-KR" sz="800" b="1" dirty="0" smtClean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err="1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루테인만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섭취 시 시각개선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8.9%,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지아잔틴과 함께 섭취 시 시각개선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12.1%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루테인과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지아잔틴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함께 섭취 시 백내장 발병률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22%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감소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혈중 </a:t>
            </a:r>
            <a:r>
              <a:rPr lang="ko-KR" altLang="en-US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지아잔틴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농도가 높은 사람은 노인성 </a:t>
            </a:r>
            <a:r>
              <a:rPr lang="ko-KR" altLang="en-US" dirty="0" err="1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황반변성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발병 위험이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93% </a:t>
            </a:r>
            <a:r>
              <a:rPr lang="ko-KR" altLang="en-US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6333051"/>
            <a:ext cx="4892367" cy="408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출처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Xanthophyll (lutein, zeaxanthin) content in fruits, vegetables and 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corn and egg products</a:t>
            </a:r>
            <a:r>
              <a:rPr lang="ko-KR" altLang="en-US" sz="90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pl-PL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Journal of Food Composition and Analysis 2009</a:t>
            </a:r>
            <a:r>
              <a:rPr lang="pt-BR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Feb</a:t>
            </a:r>
            <a:r>
              <a:rPr lang="pt-BR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;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22(1</a:t>
            </a:r>
            <a:r>
              <a:rPr lang="en-US" altLang="ko-KR" sz="9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):</a:t>
            </a:r>
            <a:r>
              <a:rPr lang="en-US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9-15</a:t>
            </a:r>
            <a:r>
              <a:rPr lang="pl-PL" altLang="ko-KR" sz="900" dirty="0" smtClean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900" dirty="0">
              <a:solidFill>
                <a:schemeClr val="bg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/>
          <a:srcRect l="1953" t="1618" r="1435" b="42178"/>
          <a:stretch/>
        </p:blipFill>
        <p:spPr>
          <a:xfrm>
            <a:off x="998238" y="3836104"/>
            <a:ext cx="3402152" cy="23292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82"/>
          <a:stretch/>
        </p:blipFill>
        <p:spPr>
          <a:xfrm>
            <a:off x="5025008" y="0"/>
            <a:ext cx="4880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06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사용자 지정 1">
      <a:majorFont>
        <a:latin typeface="Georgia"/>
        <a:ea typeface="굴림"/>
        <a:cs typeface=""/>
      </a:majorFont>
      <a:minorFont>
        <a:latin typeface="Georgia"/>
        <a:ea typeface="새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>
          <a:solidFill>
            <a:srgbClr val="A7A7DD"/>
          </a:solidFill>
        </a:ln>
      </a:spPr>
      <a:bodyPr wrap="square" rtlCol="0">
        <a:spAutoFit/>
      </a:bodyPr>
      <a:lstStyle>
        <a:defPPr algn="ctr">
          <a:lnSpc>
            <a:spcPct val="120000"/>
          </a:lnSpc>
          <a:buFont typeface="Arial" panose="020B0604020202020204" pitchFamily="34" charset="0"/>
          <a:buNone/>
          <a:defRPr sz="1000" dirty="0" smtClean="0">
            <a:solidFill>
              <a:schemeClr val="bg2">
                <a:lumMod val="75000"/>
              </a:schemeClr>
            </a:solidFill>
            <a:latin typeface="맑은 고딕" panose="020B0503020000020004" pitchFamily="50" charset="-127"/>
            <a:ea typeface="맑은 고딕" panose="020B0503020000020004" pitchFamily="50" charset="-127"/>
          </a:defRPr>
        </a:defPPr>
      </a:lstStyle>
    </a:spDef>
    <a:lnDef>
      <a:spPr bwMode="auto">
        <a:noFill/>
        <a:ln w="76200" cap="flat" cmpd="sng" algn="ctr">
          <a:solidFill>
            <a:schemeClr val="bg2">
              <a:lumMod val="7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52430</TotalTime>
  <Words>1492</Words>
  <Application>Microsoft Office PowerPoint</Application>
  <PresentationFormat>A4 용지(210x297mm)</PresentationFormat>
  <Paragraphs>160</Paragraphs>
  <Slides>17</Slides>
  <Notes>4</Notes>
  <HiddenSlides>0</HiddenSlides>
  <MMClips>0</MMClips>
  <ScaleCrop>false</ScaleCrop>
  <HeadingPairs>
    <vt:vector size="8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0</vt:i4>
      </vt:variant>
      <vt:variant>
        <vt:lpstr>슬라이드 제목</vt:lpstr>
      </vt:variant>
      <vt:variant>
        <vt:i4>17</vt:i4>
      </vt:variant>
    </vt:vector>
  </HeadingPairs>
  <TitlesOfParts>
    <vt:vector size="27" baseType="lpstr">
      <vt:lpstr>Arial</vt:lpstr>
      <vt:lpstr>Times New Roman</vt:lpstr>
      <vt:lpstr>새굴림</vt:lpstr>
      <vt:lpstr>굴림</vt:lpstr>
      <vt:lpstr>HY헤드라인M</vt:lpstr>
      <vt:lpstr>Wingdings</vt:lpstr>
      <vt:lpstr>Georgia</vt:lpstr>
      <vt:lpstr>맑은 고딕</vt:lpstr>
      <vt:lpstr>휴먼모음T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Be interactive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신연숙</dc:creator>
  <cp:lastModifiedBy>GCOOP SH Yun</cp:lastModifiedBy>
  <cp:revision>2852</cp:revision>
  <cp:lastPrinted>2018-07-16T08:04:32Z</cp:lastPrinted>
  <dcterms:created xsi:type="dcterms:W3CDTF">2000-04-30T05:41:15Z</dcterms:created>
  <dcterms:modified xsi:type="dcterms:W3CDTF">2024-04-02T01:44:15Z</dcterms:modified>
</cp:coreProperties>
</file>