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9" r:id="rId4"/>
    <p:sldId id="260" r:id="rId5"/>
    <p:sldId id="262" r:id="rId6"/>
    <p:sldId id="308" r:id="rId7"/>
    <p:sldId id="282" r:id="rId8"/>
    <p:sldId id="309" r:id="rId9"/>
    <p:sldId id="310" r:id="rId10"/>
    <p:sldId id="311" r:id="rId11"/>
    <p:sldId id="312" r:id="rId12"/>
    <p:sldId id="313" r:id="rId13"/>
    <p:sldId id="314" r:id="rId14"/>
    <p:sldId id="329" r:id="rId15"/>
    <p:sldId id="316" r:id="rId16"/>
    <p:sldId id="318" r:id="rId17"/>
    <p:sldId id="271" r:id="rId18"/>
    <p:sldId id="317" r:id="rId19"/>
    <p:sldId id="273" r:id="rId20"/>
    <p:sldId id="274" r:id="rId21"/>
    <p:sldId id="286" r:id="rId22"/>
    <p:sldId id="306" r:id="rId23"/>
    <p:sldId id="276" r:id="rId24"/>
    <p:sldId id="296" r:id="rId25"/>
    <p:sldId id="326" r:id="rId26"/>
    <p:sldId id="327" r:id="rId27"/>
    <p:sldId id="328" r:id="rId28"/>
    <p:sldId id="319" r:id="rId29"/>
    <p:sldId id="320" r:id="rId30"/>
    <p:sldId id="321" r:id="rId31"/>
    <p:sldId id="322" r:id="rId32"/>
    <p:sldId id="323" r:id="rId33"/>
    <p:sldId id="324" r:id="rId34"/>
    <p:sldId id="325" r:id="rId35"/>
    <p:sldId id="277" r:id="rId36"/>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771D1D"/>
    <a:srgbClr val="FFEDB5"/>
    <a:srgbClr val="F9EBEB"/>
    <a:srgbClr val="E9AFAB"/>
    <a:srgbClr val="BD2821"/>
    <a:srgbClr val="A71E25"/>
    <a:srgbClr val="7C1E1E"/>
    <a:srgbClr val="7522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15" autoAdjust="0"/>
    <p:restoredTop sz="94660"/>
  </p:normalViewPr>
  <p:slideViewPr>
    <p:cSldViewPr snapToGrid="0">
      <p:cViewPr varScale="1">
        <p:scale>
          <a:sx n="105" d="100"/>
          <a:sy n="105" d="100"/>
        </p:scale>
        <p:origin x="11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9F370-4F97-4E92-86FB-5FA8F1E91756}" type="datetimeFigureOut">
              <a:rPr lang="ko-KR" altLang="en-US" smtClean="0"/>
              <a:t>2024-04-15</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3A60F7-2672-4F8C-A0C1-44B33D5CD904}" type="slidenum">
              <a:rPr lang="ko-KR" altLang="en-US" smtClean="0"/>
              <a:t>‹#›</a:t>
            </a:fld>
            <a:endParaRPr lang="ko-KR" altLang="en-US"/>
          </a:p>
        </p:txBody>
      </p:sp>
    </p:spTree>
    <p:extLst>
      <p:ext uri="{BB962C8B-B14F-4D97-AF65-F5344CB8AC3E}">
        <p14:creationId xmlns:p14="http://schemas.microsoft.com/office/powerpoint/2010/main" val="398009367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3</a:t>
            </a:fld>
            <a:endParaRPr lang="en-US" altLang="ko-KR" dirty="0"/>
          </a:p>
        </p:txBody>
      </p:sp>
    </p:spTree>
    <p:extLst>
      <p:ext uri="{BB962C8B-B14F-4D97-AF65-F5344CB8AC3E}">
        <p14:creationId xmlns:p14="http://schemas.microsoft.com/office/powerpoint/2010/main" val="1782788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9</a:t>
            </a:fld>
            <a:endParaRPr lang="ko-KR" altLang="en-US"/>
          </a:p>
        </p:txBody>
      </p:sp>
    </p:spTree>
    <p:extLst>
      <p:ext uri="{BB962C8B-B14F-4D97-AF65-F5344CB8AC3E}">
        <p14:creationId xmlns:p14="http://schemas.microsoft.com/office/powerpoint/2010/main" val="2360968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16</a:t>
            </a:fld>
            <a:endParaRPr lang="ko-KR" altLang="en-US"/>
          </a:p>
        </p:txBody>
      </p:sp>
    </p:spTree>
    <p:extLst>
      <p:ext uri="{BB962C8B-B14F-4D97-AF65-F5344CB8AC3E}">
        <p14:creationId xmlns:p14="http://schemas.microsoft.com/office/powerpoint/2010/main" val="2999496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17</a:t>
            </a:fld>
            <a:endParaRPr lang="ko-KR" altLang="en-US"/>
          </a:p>
        </p:txBody>
      </p:sp>
    </p:spTree>
    <p:extLst>
      <p:ext uri="{BB962C8B-B14F-4D97-AF65-F5344CB8AC3E}">
        <p14:creationId xmlns:p14="http://schemas.microsoft.com/office/powerpoint/2010/main" val="8004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18</a:t>
            </a:fld>
            <a:endParaRPr lang="ko-KR" altLang="en-US"/>
          </a:p>
        </p:txBody>
      </p:sp>
    </p:spTree>
    <p:extLst>
      <p:ext uri="{BB962C8B-B14F-4D97-AF65-F5344CB8AC3E}">
        <p14:creationId xmlns:p14="http://schemas.microsoft.com/office/powerpoint/2010/main" val="399305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22</a:t>
            </a:fld>
            <a:endParaRPr lang="ko-KR" altLang="en-US"/>
          </a:p>
        </p:txBody>
      </p:sp>
    </p:spTree>
    <p:extLst>
      <p:ext uri="{BB962C8B-B14F-4D97-AF65-F5344CB8AC3E}">
        <p14:creationId xmlns:p14="http://schemas.microsoft.com/office/powerpoint/2010/main" val="21122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35</a:t>
            </a:fld>
            <a:endParaRPr lang="ko-KR" altLang="en-US"/>
          </a:p>
        </p:txBody>
      </p:sp>
    </p:spTree>
    <p:extLst>
      <p:ext uri="{BB962C8B-B14F-4D97-AF65-F5344CB8AC3E}">
        <p14:creationId xmlns:p14="http://schemas.microsoft.com/office/powerpoint/2010/main" val="1264743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54770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39847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336296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068325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713642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09564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322665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328146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781214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03007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2024-04-15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910561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168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2BD36F-7B79-4C37-9E94-1727EEC9F221}" type="datetimeFigureOut">
              <a:rPr lang="ko-KR" altLang="en-US" smtClean="0"/>
              <a:t>2024-04-15</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1969312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5.jpe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직사각형 5"/>
          <p:cNvSpPr/>
          <p:nvPr/>
        </p:nvSpPr>
        <p:spPr>
          <a:xfrm>
            <a:off x="2117026" y="2193179"/>
            <a:ext cx="2016062" cy="738664"/>
          </a:xfrm>
          <a:prstGeom prst="rect">
            <a:avLst/>
          </a:prstGeom>
        </p:spPr>
        <p:txBody>
          <a:bodyPr wrap="square">
            <a:spAutoFit/>
          </a:bodyPr>
          <a:lstStyle/>
          <a:p>
            <a:r>
              <a:rPr lang="en-US" altLang="ko-KR" dirty="0">
                <a:latin typeface="+mj-ea"/>
                <a:cs typeface="Arial" panose="020B0604020202020204" pitchFamily="34" charset="0"/>
              </a:rPr>
              <a:t>General Balance </a:t>
            </a:r>
          </a:p>
          <a:p>
            <a:r>
              <a:rPr lang="en-US" altLang="ko-KR" sz="2400" dirty="0">
                <a:latin typeface="+mj-ea"/>
                <a:cs typeface="Arial" panose="020B0604020202020204" pitchFamily="34" charset="0"/>
              </a:rPr>
              <a:t>Milk Thistle </a:t>
            </a:r>
          </a:p>
        </p:txBody>
      </p:sp>
      <p:sp>
        <p:nvSpPr>
          <p:cNvPr id="3" name="TextBox 2">
            <a:extLst>
              <a:ext uri="{FF2B5EF4-FFF2-40B4-BE49-F238E27FC236}">
                <a16:creationId xmlns:a16="http://schemas.microsoft.com/office/drawing/2014/main" id="{AA3F9970-715B-6022-238A-247360CCE86B}"/>
              </a:ext>
            </a:extLst>
          </p:cNvPr>
          <p:cNvSpPr txBox="1"/>
          <p:nvPr/>
        </p:nvSpPr>
        <p:spPr>
          <a:xfrm>
            <a:off x="429768" y="5916168"/>
            <a:ext cx="5136278" cy="584775"/>
          </a:xfrm>
          <a:prstGeom prst="rect">
            <a:avLst/>
          </a:prstGeom>
          <a:noFill/>
        </p:spPr>
        <p:txBody>
          <a:bodyPr wrap="none" rtlCol="0">
            <a:spAutoFit/>
          </a:bodyPr>
          <a:lstStyle/>
          <a:p>
            <a:r>
              <a:rPr lang="en-US" sz="1400" dirty="0">
                <a:solidFill>
                  <a:srgbClr val="FF0000"/>
                </a:solidFill>
              </a:rPr>
              <a:t>This material is not approved by the FDA and this product </a:t>
            </a:r>
          </a:p>
          <a:p>
            <a:r>
              <a:rPr lang="en-US" sz="1400" dirty="0">
                <a:solidFill>
                  <a:srgbClr val="FF0000"/>
                </a:solidFill>
              </a:rPr>
              <a:t>is not intended for the prevention and treatment of disease</a:t>
            </a:r>
            <a:r>
              <a:rPr lang="en-US" dirty="0"/>
              <a:t>.</a:t>
            </a:r>
          </a:p>
        </p:txBody>
      </p:sp>
    </p:spTree>
    <p:extLst>
      <p:ext uri="{BB962C8B-B14F-4D97-AF65-F5344CB8AC3E}">
        <p14:creationId xmlns:p14="http://schemas.microsoft.com/office/powerpoint/2010/main" val="1538566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그림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p:nvSpPr>
        <p:spPr>
          <a:xfrm>
            <a:off x="5500777" y="2176818"/>
            <a:ext cx="5188949" cy="369332"/>
          </a:xfrm>
          <a:prstGeom prst="rect">
            <a:avLst/>
          </a:prstGeom>
          <a:noFill/>
        </p:spPr>
        <p:txBody>
          <a:bodyPr wrap="square" rtlCol="0">
            <a:spAutoFit/>
          </a:bodyPr>
          <a:lstStyle/>
          <a:p>
            <a:r>
              <a:rPr lang="en-US" altLang="ko-KR" sz="1800" dirty="0">
                <a:latin typeface="맑은 고딕" panose="020B0503020000020004" pitchFamily="50" charset="-127"/>
                <a:ea typeface="맑은 고딕" panose="020B0503020000020004" pitchFamily="50" charset="-127"/>
              </a:rPr>
              <a:t>1. General Balance Milk Thistle Key</a:t>
            </a:r>
            <a:r>
              <a:rPr lang="ko-KR" altLang="en-US" sz="1800" dirty="0">
                <a:latin typeface="맑은 고딕" panose="020B0503020000020004" pitchFamily="50" charset="-127"/>
                <a:ea typeface="맑은 고딕" panose="020B0503020000020004" pitchFamily="50" charset="-127"/>
              </a:rPr>
              <a:t> </a:t>
            </a:r>
            <a:r>
              <a:rPr lang="en-US" altLang="ko-KR" sz="1800" dirty="0">
                <a:latin typeface="맑은 고딕" panose="020B0503020000020004" pitchFamily="50" charset="-127"/>
                <a:ea typeface="맑은 고딕" panose="020B0503020000020004" pitchFamily="50" charset="-127"/>
              </a:rPr>
              <a:t>Points</a:t>
            </a:r>
          </a:p>
        </p:txBody>
      </p:sp>
      <p:sp>
        <p:nvSpPr>
          <p:cNvPr id="9" name="TextBox 8"/>
          <p:cNvSpPr txBox="1"/>
          <p:nvPr/>
        </p:nvSpPr>
        <p:spPr>
          <a:xfrm>
            <a:off x="5497389" y="2632848"/>
            <a:ext cx="5773025" cy="369332"/>
          </a:xfrm>
          <a:prstGeom prst="rect">
            <a:avLst/>
          </a:prstGeom>
          <a:noFill/>
        </p:spPr>
        <p:txBody>
          <a:bodyPr wrap="square" rtlCol="0">
            <a:spAutoFit/>
          </a:bodyPr>
          <a:lstStyle/>
          <a:p>
            <a:r>
              <a:rPr lang="en-US" altLang="ko-KR" sz="1800" dirty="0">
                <a:latin typeface="맑은 고딕" panose="020B0503020000020004" pitchFamily="50" charset="-127"/>
                <a:ea typeface="맑은 고딕" panose="020B0503020000020004" pitchFamily="50" charset="-127"/>
              </a:rPr>
              <a:t>2. </a:t>
            </a:r>
            <a:r>
              <a:rPr lang="en-US" altLang="ko-KR" dirty="0">
                <a:latin typeface="맑은 고딕" panose="020B0503020000020004" pitchFamily="50" charset="-127"/>
                <a:ea typeface="맑은 고딕" panose="020B0503020000020004" pitchFamily="50" charset="-127"/>
              </a:rPr>
              <a:t>Product</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Introduction</a:t>
            </a:r>
            <a:endParaRPr lang="en-US" altLang="ko-KR" sz="1800"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5497394" y="3506336"/>
            <a:ext cx="2771296" cy="369332"/>
          </a:xfrm>
          <a:prstGeom prst="rect">
            <a:avLst/>
          </a:prstGeom>
          <a:noFill/>
        </p:spPr>
        <p:txBody>
          <a:bodyPr wrap="square" rtlCol="0">
            <a:spAutoFit/>
          </a:bodyPr>
          <a:lstStyle/>
          <a:p>
            <a:r>
              <a:rPr lang="en-US" altLang="ko-KR" sz="1800" dirty="0">
                <a:latin typeface="맑은 고딕" panose="020B0503020000020004" pitchFamily="50" charset="-127"/>
                <a:ea typeface="맑은 고딕" panose="020B0503020000020004" pitchFamily="50" charset="-127"/>
              </a:rPr>
              <a:t>4. </a:t>
            </a:r>
            <a:r>
              <a:rPr lang="en-US" altLang="ko-KR" dirty="0">
                <a:latin typeface="맑은 고딕" panose="020B0503020000020004" pitchFamily="50" charset="-127"/>
                <a:ea typeface="맑은 고딕" panose="020B0503020000020004" pitchFamily="50" charset="-127"/>
              </a:rPr>
              <a:t>Recommended</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for</a:t>
            </a:r>
            <a:endParaRPr lang="ko-KR" altLang="en-US" sz="180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5497390" y="3927172"/>
            <a:ext cx="4488305" cy="369332"/>
          </a:xfrm>
          <a:prstGeom prst="rect">
            <a:avLst/>
          </a:prstGeom>
          <a:noFill/>
        </p:spPr>
        <p:txBody>
          <a:bodyPr wrap="square" rtlCol="0">
            <a:spAutoFit/>
          </a:bodyPr>
          <a:lstStyle/>
          <a:p>
            <a:r>
              <a:rPr lang="en-US" altLang="ko-KR" sz="1800" dirty="0">
                <a:latin typeface="맑은 고딕" panose="020B0503020000020004" pitchFamily="50" charset="-127"/>
                <a:ea typeface="맑은 고딕" panose="020B0503020000020004" pitchFamily="50" charset="-127"/>
              </a:rPr>
              <a:t>5. </a:t>
            </a:r>
            <a:r>
              <a:rPr lang="en-US" altLang="ko-KR" dirty="0">
                <a:latin typeface="맑은 고딕" panose="020B0503020000020004" pitchFamily="50" charset="-127"/>
                <a:ea typeface="맑은 고딕" panose="020B0503020000020004" pitchFamily="50" charset="-127"/>
              </a:rPr>
              <a:t>Synergetic</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Supplements</a:t>
            </a:r>
            <a:endParaRPr lang="ko-KR" altLang="en-US" sz="1800"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5497389" y="3069592"/>
            <a:ext cx="5773025" cy="369332"/>
          </a:xfrm>
          <a:prstGeom prst="rect">
            <a:avLst/>
          </a:prstGeom>
          <a:noFill/>
        </p:spPr>
        <p:txBody>
          <a:bodyPr wrap="square" rtlCol="0">
            <a:spAutoFit/>
          </a:bodyPr>
          <a:lstStyle/>
          <a:p>
            <a:r>
              <a:rPr lang="en-US" altLang="ko-KR" sz="1800" dirty="0">
                <a:latin typeface="맑은 고딕" panose="020B0503020000020004" pitchFamily="50" charset="-127"/>
                <a:ea typeface="맑은 고딕" panose="020B0503020000020004" pitchFamily="50" charset="-127"/>
              </a:rPr>
              <a:t>3. Product Features</a:t>
            </a:r>
          </a:p>
        </p:txBody>
      </p:sp>
      <p:sp>
        <p:nvSpPr>
          <p:cNvPr id="15" name="TextBox 14"/>
          <p:cNvSpPr txBox="1"/>
          <p:nvPr/>
        </p:nvSpPr>
        <p:spPr>
          <a:xfrm>
            <a:off x="5497389" y="4405264"/>
            <a:ext cx="3064001" cy="369332"/>
          </a:xfrm>
          <a:prstGeom prst="rect">
            <a:avLst/>
          </a:prstGeom>
          <a:noFill/>
        </p:spPr>
        <p:txBody>
          <a:bodyPr wrap="square" rtlCol="0">
            <a:spAutoFit/>
          </a:bodyPr>
          <a:lstStyle/>
          <a:p>
            <a:r>
              <a:rPr lang="en-US" altLang="ko-KR" sz="1800" dirty="0">
                <a:latin typeface="맑은 고딕" panose="020B0503020000020004" pitchFamily="50" charset="-127"/>
                <a:ea typeface="맑은 고딕" panose="020B0503020000020004" pitchFamily="50" charset="-127"/>
              </a:rPr>
              <a:t>6. </a:t>
            </a:r>
            <a:r>
              <a:rPr lang="en-US" altLang="ko-KR" dirty="0">
                <a:latin typeface="맑은 고딕" panose="020B0503020000020004" pitchFamily="50" charset="-127"/>
                <a:ea typeface="맑은 고딕" panose="020B0503020000020004" pitchFamily="50" charset="-127"/>
              </a:rPr>
              <a:t>General Information</a:t>
            </a:r>
            <a:endParaRPr lang="ko-KR" altLang="en-US" sz="1800" dirty="0">
              <a:latin typeface="맑은 고딕" panose="020B0503020000020004" pitchFamily="50" charset="-127"/>
              <a:ea typeface="맑은 고딕" panose="020B0503020000020004" pitchFamily="50" charset="-127"/>
            </a:endParaRPr>
          </a:p>
        </p:txBody>
      </p:sp>
      <p:sp>
        <p:nvSpPr>
          <p:cNvPr id="17" name="직사각형 16"/>
          <p:cNvSpPr/>
          <p:nvPr/>
        </p:nvSpPr>
        <p:spPr>
          <a:xfrm>
            <a:off x="5363838" y="1155512"/>
            <a:ext cx="4143672" cy="369332"/>
          </a:xfrm>
          <a:prstGeom prst="rect">
            <a:avLst/>
          </a:prstGeom>
        </p:spPr>
        <p:txBody>
          <a:bodyPr wrap="square">
            <a:spAutoFit/>
          </a:bodyPr>
          <a:lstStyle/>
          <a:p>
            <a:r>
              <a:rPr lang="en-US" altLang="ko-KR" dirty="0">
                <a:latin typeface="+mj-ea"/>
                <a:cs typeface="Arial" panose="020B0604020202020204" pitchFamily="34" charset="0"/>
              </a:rPr>
              <a:t>General Balance Milk Thistle </a:t>
            </a:r>
          </a:p>
        </p:txBody>
      </p:sp>
      <p:sp>
        <p:nvSpPr>
          <p:cNvPr id="18" name="TextBox 17"/>
          <p:cNvSpPr txBox="1"/>
          <p:nvPr/>
        </p:nvSpPr>
        <p:spPr>
          <a:xfrm>
            <a:off x="5497388" y="4867759"/>
            <a:ext cx="3064001" cy="369332"/>
          </a:xfrm>
          <a:prstGeom prst="rect">
            <a:avLst/>
          </a:prstGeom>
          <a:noFill/>
        </p:spPr>
        <p:txBody>
          <a:bodyPr wrap="square" rtlCol="0">
            <a:spAutoFit/>
          </a:bodyPr>
          <a:lstStyle/>
          <a:p>
            <a:r>
              <a:rPr lang="en-US" altLang="ko-KR" sz="1800" dirty="0">
                <a:latin typeface="맑은 고딕" panose="020B0503020000020004" pitchFamily="50" charset="-127"/>
                <a:ea typeface="맑은 고딕" panose="020B0503020000020004" pitchFamily="50" charset="-127"/>
              </a:rPr>
              <a:t>7. FAQ</a:t>
            </a:r>
            <a:endParaRPr lang="ko-KR" altLang="en-US" sz="18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74378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직선 연결선 25"/>
          <p:cNvCxnSpPr/>
          <p:nvPr/>
        </p:nvCxnSpPr>
        <p:spPr bwMode="auto">
          <a:xfrm>
            <a:off x="623392" y="836712"/>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7" name="TextBox 26"/>
          <p:cNvSpPr txBox="1"/>
          <p:nvPr/>
        </p:nvSpPr>
        <p:spPr>
          <a:xfrm>
            <a:off x="518846" y="321301"/>
            <a:ext cx="7128792" cy="400110"/>
          </a:xfrm>
          <a:prstGeom prst="rect">
            <a:avLst/>
          </a:prstGeom>
          <a:noFill/>
        </p:spPr>
        <p:txBody>
          <a:bodyPr wrap="square" rtlCol="0">
            <a:spAutoFit/>
          </a:bodyPr>
          <a:lstStyle/>
          <a:p>
            <a:r>
              <a:rPr lang="en-US" altLang="ko-KR" sz="2000" b="1" dirty="0">
                <a:latin typeface="맑은 고딕" panose="020B0503020000020004" pitchFamily="50" charset="-127"/>
              </a:rPr>
              <a:t>General Balance Milk Thistle </a:t>
            </a:r>
            <a:r>
              <a:rPr lang="en-US" altLang="ko-KR" sz="2000" b="1" dirty="0">
                <a:latin typeface="맑은 고딕" panose="020B0503020000020004" pitchFamily="50" charset="-127"/>
                <a:ea typeface="맑은 고딕" panose="020B0503020000020004" pitchFamily="50" charset="-127"/>
              </a:rPr>
              <a:t>Key Points</a:t>
            </a:r>
            <a:endParaRPr lang="en-US" altLang="ko-KR" sz="900" dirty="0">
              <a:latin typeface="맑은 고딕" panose="020B0503020000020004" pitchFamily="50" charset="-127"/>
              <a:ea typeface="맑은 고딕" panose="020B0503020000020004" pitchFamily="50" charset="-127"/>
            </a:endParaRPr>
          </a:p>
        </p:txBody>
      </p:sp>
      <p:sp>
        <p:nvSpPr>
          <p:cNvPr id="11" name="직사각형 10"/>
          <p:cNvSpPr/>
          <p:nvPr/>
        </p:nvSpPr>
        <p:spPr bwMode="auto">
          <a:xfrm>
            <a:off x="747781" y="1848470"/>
            <a:ext cx="11180089" cy="620876"/>
          </a:xfrm>
          <a:prstGeom prst="rect">
            <a:avLst/>
          </a:prstGeom>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nSpc>
                <a:spcPct val="120000"/>
              </a:lnSpc>
            </a:pPr>
            <a:r>
              <a:rPr lang="en-US" altLang="ko-KR" sz="1600" b="1" dirty="0">
                <a:solidFill>
                  <a:schemeClr val="tx1"/>
                </a:solidFill>
                <a:latin typeface="맑은 고딕" panose="020B0503020000020004" pitchFamily="50" charset="-127"/>
                <a:ea typeface="맑은 고딕" panose="020B0503020000020004" pitchFamily="50" charset="-127"/>
              </a:rPr>
              <a:t>New 7-in-1 Efficiency</a:t>
            </a:r>
          </a:p>
          <a:p>
            <a:pPr>
              <a:lnSpc>
                <a:spcPct val="120000"/>
              </a:lnSpc>
            </a:pPr>
            <a:r>
              <a:rPr lang="en-US" altLang="ko-KR" sz="1400" b="1" dirty="0">
                <a:solidFill>
                  <a:schemeClr val="tx1"/>
                </a:solidFill>
                <a:latin typeface="맑은 고딕" panose="020B0503020000020004" pitchFamily="50" charset="-127"/>
                <a:ea typeface="맑은 고딕" panose="020B0503020000020004" pitchFamily="50" charset="-127"/>
              </a:rPr>
              <a:t>Milk Thistle, Rhodiola Rosea, Vitamin B1 (100%), Vitamin B2 (100%), Vitamin B6 (100%), Niacin (100%), Pantothenic Acid (100%)</a:t>
            </a:r>
            <a:endParaRPr lang="ko-KR" altLang="en-US" sz="1400" b="1" dirty="0">
              <a:solidFill>
                <a:schemeClr val="tx1"/>
              </a:solidFill>
              <a:latin typeface="맑은 고딕" panose="020B0503020000020004" pitchFamily="50" charset="-127"/>
              <a:ea typeface="맑은 고딕" panose="020B0503020000020004" pitchFamily="50" charset="-127"/>
            </a:endParaRPr>
          </a:p>
        </p:txBody>
      </p:sp>
      <p:sp>
        <p:nvSpPr>
          <p:cNvPr id="17" name="직사각형 16"/>
          <p:cNvSpPr/>
          <p:nvPr/>
        </p:nvSpPr>
        <p:spPr bwMode="auto">
          <a:xfrm>
            <a:off x="747781" y="3303172"/>
            <a:ext cx="11093181" cy="391967"/>
          </a:xfrm>
          <a:prstGeom prst="rect">
            <a:avLst/>
          </a:prstGeom>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nSpc>
                <a:spcPct val="120000"/>
              </a:lnSpc>
            </a:pPr>
            <a:r>
              <a:rPr lang="en-US" altLang="ko-KR" sz="1800" b="1" dirty="0">
                <a:solidFill>
                  <a:schemeClr val="tx1"/>
                </a:solidFill>
                <a:latin typeface="맑은 고딕" panose="020B0503020000020004" pitchFamily="50" charset="-127"/>
                <a:ea typeface="맑은 고딕" panose="020B0503020000020004" pitchFamily="50" charset="-127"/>
              </a:rPr>
              <a:t>Liver health (milk thistle), fatigue recovery (Rhodiola rosea), energy metabolism (B vitamins)</a:t>
            </a:r>
          </a:p>
        </p:txBody>
      </p:sp>
      <p:sp>
        <p:nvSpPr>
          <p:cNvPr id="18" name="직사각형 17"/>
          <p:cNvSpPr/>
          <p:nvPr/>
        </p:nvSpPr>
        <p:spPr bwMode="auto">
          <a:xfrm>
            <a:off x="264129" y="3286790"/>
            <a:ext cx="483249" cy="424732"/>
          </a:xfrm>
          <a:prstGeom prst="rect">
            <a:avLst/>
          </a:prstGeom>
          <a:solidFill>
            <a:srgbClr val="993300"/>
          </a:solidFill>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sz="1800" b="1" dirty="0">
                <a:solidFill>
                  <a:schemeClr val="bg1"/>
                </a:solidFill>
                <a:latin typeface="맑은 고딕" panose="020B0503020000020004" pitchFamily="50" charset="-127"/>
                <a:ea typeface="맑은 고딕" panose="020B0503020000020004" pitchFamily="50" charset="-127"/>
              </a:rPr>
              <a:t>3</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
        <p:nvSpPr>
          <p:cNvPr id="19" name="직사각형 18"/>
          <p:cNvSpPr/>
          <p:nvPr/>
        </p:nvSpPr>
        <p:spPr bwMode="auto">
          <a:xfrm>
            <a:off x="730304" y="3902673"/>
            <a:ext cx="11110114" cy="391967"/>
          </a:xfrm>
          <a:prstGeom prst="rect">
            <a:avLst/>
          </a:prstGeom>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nSpc>
                <a:spcPct val="120000"/>
              </a:lnSpc>
            </a:pPr>
            <a:r>
              <a:rPr lang="en-US" altLang="ko-KR" b="1" dirty="0">
                <a:solidFill>
                  <a:schemeClr val="tx1"/>
                </a:solidFill>
                <a:latin typeface="맑은 고딕" panose="020B0503020000020004" pitchFamily="50" charset="-127"/>
                <a:ea typeface="맑은 고딕" panose="020B0503020000020004" pitchFamily="50" charset="-127"/>
              </a:rPr>
              <a:t>20 h</a:t>
            </a:r>
            <a:r>
              <a:rPr lang="en-US" altLang="ko-KR" sz="1800" b="1" dirty="0">
                <a:solidFill>
                  <a:schemeClr val="tx1"/>
                </a:solidFill>
                <a:latin typeface="맑은 고딕" panose="020B0503020000020004" pitchFamily="50" charset="-127"/>
                <a:ea typeface="맑은 고딕" panose="020B0503020000020004" pitchFamily="50" charset="-127"/>
              </a:rPr>
              <a:t>and-picked quality sub-ingredients </a:t>
            </a:r>
          </a:p>
        </p:txBody>
      </p:sp>
      <p:sp>
        <p:nvSpPr>
          <p:cNvPr id="21" name="직사각형 20"/>
          <p:cNvSpPr/>
          <p:nvPr/>
        </p:nvSpPr>
        <p:spPr bwMode="auto">
          <a:xfrm>
            <a:off x="730304" y="4489418"/>
            <a:ext cx="11093180" cy="391967"/>
          </a:xfrm>
          <a:prstGeom prst="rect">
            <a:avLst/>
          </a:prstGeom>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nSpc>
                <a:spcPct val="120000"/>
              </a:lnSpc>
            </a:pPr>
            <a:r>
              <a:rPr lang="en-US" altLang="ko-KR" sz="1800" b="1" dirty="0">
                <a:solidFill>
                  <a:schemeClr val="tx1"/>
                </a:solidFill>
                <a:latin typeface="맑은 고딕" panose="020B0503020000020004" pitchFamily="50" charset="-127"/>
                <a:ea typeface="맑은 고딕" panose="020B0503020000020004" pitchFamily="50" charset="-127"/>
              </a:rPr>
              <a:t>Smaller tablets for easier intake</a:t>
            </a:r>
            <a:endParaRPr lang="ko-KR" altLang="en-US" sz="1800" b="1" dirty="0">
              <a:solidFill>
                <a:schemeClr val="tx1"/>
              </a:solidFill>
              <a:latin typeface="맑은 고딕" panose="020B0503020000020004" pitchFamily="50" charset="-127"/>
              <a:ea typeface="맑은 고딕" panose="020B0503020000020004" pitchFamily="50" charset="-127"/>
            </a:endParaRPr>
          </a:p>
        </p:txBody>
      </p:sp>
      <p:sp>
        <p:nvSpPr>
          <p:cNvPr id="22" name="직사각형 21"/>
          <p:cNvSpPr/>
          <p:nvPr/>
        </p:nvSpPr>
        <p:spPr bwMode="auto">
          <a:xfrm>
            <a:off x="246652" y="4473034"/>
            <a:ext cx="483249" cy="424732"/>
          </a:xfrm>
          <a:prstGeom prst="rect">
            <a:avLst/>
          </a:prstGeom>
          <a:solidFill>
            <a:srgbClr val="993300"/>
          </a:solidFill>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sz="1800" b="1" dirty="0">
                <a:solidFill>
                  <a:schemeClr val="bg1"/>
                </a:solidFill>
                <a:latin typeface="맑은 고딕" panose="020B0503020000020004" pitchFamily="50" charset="-127"/>
                <a:ea typeface="맑은 고딕" panose="020B0503020000020004" pitchFamily="50" charset="-127"/>
              </a:rPr>
              <a:t>5</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
        <p:nvSpPr>
          <p:cNvPr id="23" name="직사각형 22"/>
          <p:cNvSpPr/>
          <p:nvPr/>
        </p:nvSpPr>
        <p:spPr bwMode="auto">
          <a:xfrm>
            <a:off x="730305" y="5072535"/>
            <a:ext cx="11093179" cy="369332"/>
          </a:xfrm>
          <a:prstGeom prst="rect">
            <a:avLst/>
          </a:prstGeom>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just"/>
            <a:r>
              <a:rPr lang="en-US" altLang="ko-KR" b="1" dirty="0">
                <a:solidFill>
                  <a:schemeClr val="tx1"/>
                </a:solidFill>
                <a:latin typeface="맑은 고딕" panose="020B0503020000020004" pitchFamily="50" charset="-127"/>
                <a:ea typeface="맑은 고딕" panose="020B0503020000020004" pitchFamily="50" charset="-127"/>
              </a:rPr>
              <a:t>No additives</a:t>
            </a:r>
            <a:endParaRPr lang="ko-KR" altLang="en-US" sz="1800" b="1" dirty="0">
              <a:solidFill>
                <a:schemeClr val="tx1"/>
              </a:solidFill>
              <a:latin typeface="맑은 고딕" panose="020B0503020000020004" pitchFamily="50" charset="-127"/>
              <a:ea typeface="맑은 고딕" panose="020B0503020000020004" pitchFamily="50" charset="-127"/>
            </a:endParaRPr>
          </a:p>
        </p:txBody>
      </p:sp>
      <p:sp>
        <p:nvSpPr>
          <p:cNvPr id="25" name="직사각형 24"/>
          <p:cNvSpPr/>
          <p:nvPr/>
        </p:nvSpPr>
        <p:spPr bwMode="auto">
          <a:xfrm>
            <a:off x="246653" y="5044837"/>
            <a:ext cx="503624" cy="424732"/>
          </a:xfrm>
          <a:prstGeom prst="rect">
            <a:avLst/>
          </a:prstGeom>
          <a:solidFill>
            <a:srgbClr val="993300"/>
          </a:solidFill>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sz="1800" b="1" dirty="0">
                <a:solidFill>
                  <a:schemeClr val="bg1"/>
                </a:solidFill>
                <a:latin typeface="맑은 고딕" panose="020B0503020000020004" pitchFamily="50" charset="-127"/>
                <a:ea typeface="맑은 고딕" panose="020B0503020000020004" pitchFamily="50" charset="-127"/>
              </a:rPr>
              <a:t>6</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
        <p:nvSpPr>
          <p:cNvPr id="36" name="직사각형 35"/>
          <p:cNvSpPr/>
          <p:nvPr/>
        </p:nvSpPr>
        <p:spPr bwMode="auto">
          <a:xfrm>
            <a:off x="734948" y="2736438"/>
            <a:ext cx="11071560" cy="391967"/>
          </a:xfrm>
          <a:prstGeom prst="rect">
            <a:avLst/>
          </a:prstGeom>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nSpc>
                <a:spcPct val="120000"/>
              </a:lnSpc>
            </a:pPr>
            <a:r>
              <a:rPr lang="en-US" altLang="ko-KR" b="1" dirty="0">
                <a:solidFill>
                  <a:schemeClr val="tx1"/>
                </a:solidFill>
                <a:latin typeface="맑은 고딕" panose="020B0503020000020004" pitchFamily="50" charset="-127"/>
                <a:ea typeface="맑은 고딕" panose="020B0503020000020004" pitchFamily="50" charset="-127"/>
              </a:rPr>
              <a:t>Niacin (100%) added as a sub-ingredient</a:t>
            </a:r>
            <a:endParaRPr lang="en-US" altLang="ko-KR" sz="1800" b="1" dirty="0">
              <a:solidFill>
                <a:schemeClr val="tx1"/>
              </a:solidFill>
              <a:latin typeface="맑은 고딕" panose="020B0503020000020004" pitchFamily="50" charset="-127"/>
              <a:ea typeface="맑은 고딕" panose="020B0503020000020004" pitchFamily="50" charset="-127"/>
            </a:endParaRPr>
          </a:p>
        </p:txBody>
      </p:sp>
      <p:sp>
        <p:nvSpPr>
          <p:cNvPr id="37" name="직사각형 36"/>
          <p:cNvSpPr/>
          <p:nvPr/>
        </p:nvSpPr>
        <p:spPr bwMode="auto">
          <a:xfrm>
            <a:off x="262253" y="2733617"/>
            <a:ext cx="484850" cy="391967"/>
          </a:xfrm>
          <a:prstGeom prst="rect">
            <a:avLst/>
          </a:prstGeom>
          <a:solidFill>
            <a:srgbClr val="993300"/>
          </a:solidFill>
          <a:ln>
            <a:solidFill>
              <a:srgbClr val="9933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b="1" dirty="0">
                <a:solidFill>
                  <a:schemeClr val="bg1"/>
                </a:solidFill>
                <a:latin typeface="맑은 고딕" panose="020B0503020000020004" pitchFamily="50" charset="-127"/>
                <a:ea typeface="맑은 고딕" panose="020B0503020000020004" pitchFamily="50" charset="-127"/>
              </a:rPr>
              <a:t>2</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
        <p:nvSpPr>
          <p:cNvPr id="4" name="직사각형 3"/>
          <p:cNvSpPr/>
          <p:nvPr/>
        </p:nvSpPr>
        <p:spPr bwMode="auto">
          <a:xfrm>
            <a:off x="262253" y="3866665"/>
            <a:ext cx="483249" cy="461665"/>
          </a:xfrm>
          <a:prstGeom prst="rect">
            <a:avLst/>
          </a:prstGeom>
          <a:solidFill>
            <a:srgbClr val="993300"/>
          </a:solidFill>
          <a:ln>
            <a:solidFill>
              <a:srgbClr val="993300"/>
            </a:solidFill>
          </a:ln>
        </p:spPr>
        <p:txBody>
          <a:bodyPr wrap="square" rtlCol="0" anchor="ctr">
            <a:spAutoFit/>
          </a:bodyPr>
          <a:lstStyle/>
          <a:p>
            <a:pPr algn="ctr">
              <a:lnSpc>
                <a:spcPct val="120000"/>
              </a:lnSpc>
              <a:buFont typeface="Arial" panose="020B0604020202020204" pitchFamily="34" charset="0"/>
              <a:buNone/>
            </a:pPr>
            <a:r>
              <a:rPr lang="en-US" altLang="ko-KR" sz="2000" b="1" dirty="0">
                <a:solidFill>
                  <a:schemeClr val="bg1"/>
                </a:solidFill>
                <a:latin typeface="맑은 고딕" panose="020B0503020000020004" pitchFamily="50" charset="-127"/>
                <a:ea typeface="맑은 고딕" panose="020B0503020000020004" pitchFamily="50" charset="-127"/>
              </a:rPr>
              <a:t>4</a:t>
            </a:r>
            <a:endParaRPr lang="ko-KR" altLang="en-US" sz="2000" b="1" dirty="0">
              <a:solidFill>
                <a:schemeClr val="bg1"/>
              </a:solidFill>
              <a:latin typeface="맑은 고딕" panose="020B0503020000020004" pitchFamily="50" charset="-127"/>
              <a:ea typeface="맑은 고딕" panose="020B0503020000020004" pitchFamily="50" charset="-127"/>
            </a:endParaRPr>
          </a:p>
        </p:txBody>
      </p:sp>
      <p:sp>
        <p:nvSpPr>
          <p:cNvPr id="6" name="직사각형 5"/>
          <p:cNvSpPr/>
          <p:nvPr/>
        </p:nvSpPr>
        <p:spPr>
          <a:xfrm>
            <a:off x="264130" y="1780344"/>
            <a:ext cx="494652" cy="75713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t>1</a:t>
            </a:r>
            <a:endParaRPr lang="ko-KR" altLang="en-US" b="1" dirty="0"/>
          </a:p>
        </p:txBody>
      </p:sp>
    </p:spTree>
    <p:extLst>
      <p:ext uri="{BB962C8B-B14F-4D97-AF65-F5344CB8AC3E}">
        <p14:creationId xmlns:p14="http://schemas.microsoft.com/office/powerpoint/2010/main" val="255449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그림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99921" y="548680"/>
            <a:ext cx="2590751"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Product</a:t>
            </a:r>
            <a:r>
              <a:rPr lang="ko-KR" altLang="en-US" sz="1900" b="1" dirty="0">
                <a:latin typeface="맑은 고딕" panose="020B0503020000020004" pitchFamily="50" charset="-127"/>
                <a:ea typeface="맑은 고딕" panose="020B0503020000020004" pitchFamily="50" charset="-127"/>
              </a:rPr>
              <a:t> </a:t>
            </a:r>
            <a:r>
              <a:rPr lang="en-US" altLang="ko-KR" sz="1900" b="1" dirty="0">
                <a:latin typeface="맑은 고딕" panose="020B0503020000020004" pitchFamily="50" charset="-127"/>
                <a:ea typeface="맑은 고딕" panose="020B0503020000020004" pitchFamily="50" charset="-127"/>
              </a:rPr>
              <a:t>Introduction</a:t>
            </a:r>
            <a:endParaRPr lang="ko-KR" altLang="en-US" sz="1900" b="1" dirty="0">
              <a:latin typeface="맑은 고딕" panose="020B0503020000020004" pitchFamily="50" charset="-127"/>
              <a:ea typeface="맑은 고딕" panose="020B0503020000020004" pitchFamily="50" charset="-127"/>
            </a:endParaRPr>
          </a:p>
        </p:txBody>
      </p:sp>
      <p:cxnSp>
        <p:nvCxnSpPr>
          <p:cNvPr id="6" name="직선 연결선 5"/>
          <p:cNvCxnSpPr/>
          <p:nvPr/>
        </p:nvCxnSpPr>
        <p:spPr bwMode="auto">
          <a:xfrm>
            <a:off x="560512" y="979764"/>
            <a:ext cx="5654821"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7" name="TextBox 6"/>
          <p:cNvSpPr txBox="1"/>
          <p:nvPr/>
        </p:nvSpPr>
        <p:spPr>
          <a:xfrm>
            <a:off x="530216" y="1010739"/>
            <a:ext cx="6440458" cy="3265189"/>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 Product</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Name</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General Balance Milk Thistle</a:t>
            </a:r>
            <a:endParaRPr lang="ko-KR" altLang="en-US" sz="1400" b="1" dirty="0">
              <a:latin typeface="맑은 고딕" panose="020B0503020000020004" pitchFamily="50" charset="-127"/>
              <a:ea typeface="맑은 고딕" panose="020B0503020000020004" pitchFamily="50" charset="-127"/>
            </a:endParaRPr>
          </a:p>
          <a:p>
            <a:pPr algn="just">
              <a:lnSpc>
                <a:spcPct val="150000"/>
              </a:lnSpc>
            </a:pPr>
            <a:r>
              <a:rPr lang="en-US" altLang="ko-KR" sz="1400" dirty="0">
                <a:latin typeface="맑은 고딕" panose="020B0503020000020004" pitchFamily="50" charset="-127"/>
                <a:ea typeface="맑은 고딕" panose="020B0503020000020004" pitchFamily="50" charset="-127"/>
              </a:rPr>
              <a:t>+ Product</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Type</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Dietary Supplement</a:t>
            </a:r>
          </a:p>
          <a:p>
            <a:pPr>
              <a:lnSpc>
                <a:spcPct val="150000"/>
              </a:lnSpc>
            </a:pPr>
            <a:r>
              <a:rPr lang="en-US" altLang="ko-KR" sz="1400" dirty="0">
                <a:latin typeface="맑은 고딕" panose="020B0503020000020004" pitchFamily="50" charset="-127"/>
                <a:ea typeface="맑은 고딕" panose="020B0503020000020004" pitchFamily="50" charset="-127"/>
              </a:rPr>
              <a:t>+ Net</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Wt.</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5</a:t>
            </a:r>
            <a:r>
              <a:rPr lang="en-US" altLang="ko-KR" sz="1400" b="1" dirty="0">
                <a:latin typeface="맑은 고딕" panose="020B0503020000020004" pitchFamily="50" charset="-127"/>
              </a:rPr>
              <a:t>00mg x 120</a:t>
            </a:r>
            <a:r>
              <a:rPr lang="ko-KR" altLang="en-US" sz="1400" b="1" dirty="0">
                <a:latin typeface="맑은 고딕" panose="020B0503020000020004" pitchFamily="50" charset="-127"/>
              </a:rPr>
              <a:t> </a:t>
            </a:r>
            <a:r>
              <a:rPr lang="en-US" altLang="ko-KR" sz="1400" b="1" dirty="0">
                <a:latin typeface="맑은 고딕" panose="020B0503020000020004" pitchFamily="50" charset="-127"/>
              </a:rPr>
              <a:t>tablets</a:t>
            </a:r>
            <a:r>
              <a:rPr lang="ko-KR" altLang="en-US" sz="1400" b="1" dirty="0">
                <a:latin typeface="맑은 고딕" panose="020B0503020000020004" pitchFamily="50" charset="-127"/>
              </a:rPr>
              <a:t> </a:t>
            </a:r>
            <a:r>
              <a:rPr lang="en-US" altLang="ko-KR" sz="1400" b="1" dirty="0">
                <a:latin typeface="맑은 고딕" panose="020B0503020000020004" pitchFamily="50" charset="-127"/>
              </a:rPr>
              <a:t>(604g)</a:t>
            </a:r>
          </a:p>
          <a:p>
            <a:pPr>
              <a:lnSpc>
                <a:spcPct val="150000"/>
              </a:lnSpc>
            </a:pPr>
            <a:r>
              <a:rPr lang="en-US" altLang="ko-KR" sz="1400" dirty="0">
                <a:latin typeface="맑은 고딕" panose="020B0503020000020004" pitchFamily="50" charset="-127"/>
                <a:ea typeface="맑은 고딕" panose="020B0503020000020004" pitchFamily="50" charset="-127"/>
              </a:rPr>
              <a:t>+ Ingredients</a:t>
            </a:r>
            <a:r>
              <a:rPr lang="ko-KR" altLang="en-US" sz="1400" dirty="0">
                <a:latin typeface="맑은 고딕" panose="020B0503020000020004" pitchFamily="50" charset="-127"/>
                <a:ea typeface="맑은 고딕" panose="020B0503020000020004" pitchFamily="50" charset="-127"/>
              </a:rPr>
              <a:t> </a:t>
            </a:r>
            <a:r>
              <a:rPr lang="en-US" altLang="ko-KR" sz="1400" b="1" dirty="0">
                <a:latin typeface="맑은 고딕" panose="020B0503020000020004" pitchFamily="50" charset="-127"/>
                <a:ea typeface="맑은 고딕" panose="020B0503020000020004" pitchFamily="50" charset="-127"/>
              </a:rPr>
              <a:t>: </a:t>
            </a:r>
            <a:r>
              <a:rPr lang="en-US" altLang="ko-KR" sz="1000" b="1" dirty="0">
                <a:latin typeface="맑은 고딕" panose="020B0503020000020004" pitchFamily="50" charset="-127"/>
              </a:rPr>
              <a:t>Milk Thistle Extract Powder (USA), Rhodiola Rosea Extract (Spain/Rhodiola Rosea, Maltodextrin), Nicotinamide, Calcium Pantothenate, Vitamin B6 Hydrochloride, Vitamin B1 Hydrochloride, Vitamin B2, Corn Starch [Corn (foreign countries/Russia, Hungary, Serbia, etc.)], Powdered Crystalline Dextrose, 16 Fruit Vegetable Blend (Pomegranate Concentrate, Calamansi Juice Powder, Blueberry Concentrate, Cranberry Concentrate, Apple Concentrate, Green Tea Extract, Orange Concentrate, Tart Cherry Concentrate, Bilberry Concentrate, Red Grape Concentrate, Radish Extract, Black Garlic Concentrate, Broccoli Concentrate, Sprouted Oat Extract, Carrot Juice Extract, Spinach Extract), Taurine, Rapeseed Oil Powder, Corn Protein Extract, Glycerin, Ginseng Fermented Extract</a:t>
            </a:r>
          </a:p>
          <a:p>
            <a:pPr>
              <a:lnSpc>
                <a:spcPct val="150000"/>
              </a:lnSpc>
            </a:pPr>
            <a:r>
              <a:rPr lang="en-US" altLang="ko-KR" sz="1100" dirty="0">
                <a:latin typeface="맑은 고딕" panose="020B0503020000020004" pitchFamily="50" charset="-127"/>
                <a:ea typeface="맑은 고딕" panose="020B0503020000020004" pitchFamily="50" charset="-127"/>
              </a:rPr>
              <a:t>+</a:t>
            </a:r>
            <a:r>
              <a:rPr lang="en-US" altLang="ko-KR" sz="1100" b="1" dirty="0">
                <a:latin typeface="맑은 고딕" panose="020B0503020000020004" pitchFamily="50" charset="-127"/>
                <a:ea typeface="맑은 고딕" panose="020B0503020000020004" pitchFamily="50" charset="-127"/>
              </a:rPr>
              <a:t> </a:t>
            </a:r>
            <a:r>
              <a:rPr lang="en-US" altLang="ko-KR" sz="1200" dirty="0">
                <a:latin typeface="맑은 고딕" panose="020B0503020000020004" pitchFamily="50" charset="-127"/>
                <a:ea typeface="맑은 고딕" panose="020B0503020000020004" pitchFamily="50" charset="-127"/>
              </a:rPr>
              <a:t>Suggested</a:t>
            </a:r>
            <a:r>
              <a:rPr lang="ko-KR" altLang="en-US" sz="1200" dirty="0">
                <a:latin typeface="맑은 고딕" panose="020B0503020000020004" pitchFamily="50" charset="-127"/>
                <a:ea typeface="맑은 고딕" panose="020B0503020000020004" pitchFamily="50" charset="-127"/>
              </a:rPr>
              <a:t> </a:t>
            </a:r>
            <a:r>
              <a:rPr lang="en-US" altLang="ko-KR" sz="1200" dirty="0">
                <a:latin typeface="맑은 고딕" panose="020B0503020000020004" pitchFamily="50" charset="-127"/>
                <a:ea typeface="맑은 고딕" panose="020B0503020000020004" pitchFamily="50" charset="-127"/>
              </a:rPr>
              <a:t>Use</a:t>
            </a:r>
            <a:r>
              <a:rPr lang="ko-KR" altLang="en-US" sz="1200" dirty="0">
                <a:latin typeface="맑은 고딕" panose="020B0503020000020004" pitchFamily="50" charset="-127"/>
                <a:ea typeface="맑은 고딕" panose="020B0503020000020004" pitchFamily="50" charset="-127"/>
              </a:rPr>
              <a:t> </a:t>
            </a:r>
            <a:r>
              <a:rPr lang="en-US" altLang="ko-KR" sz="1200"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rPr>
              <a:t>Take one tablet twice a day with water.</a:t>
            </a:r>
            <a:endParaRPr lang="en-US" altLang="ko-KR" sz="1200" b="1" dirty="0">
              <a:latin typeface="맑은 고딕" panose="020B0503020000020004" pitchFamily="50" charset="-127"/>
              <a:ea typeface="맑은 고딕" panose="020B0503020000020004" pitchFamily="50" charset="-127"/>
            </a:endParaRPr>
          </a:p>
        </p:txBody>
      </p:sp>
      <p:sp>
        <p:nvSpPr>
          <p:cNvPr id="8" name="TextBox 7"/>
          <p:cNvSpPr txBox="1"/>
          <p:nvPr/>
        </p:nvSpPr>
        <p:spPr>
          <a:xfrm>
            <a:off x="499921" y="4473225"/>
            <a:ext cx="6636652" cy="2186496"/>
          </a:xfrm>
          <a:prstGeom prst="rect">
            <a:avLst/>
          </a:prstGeom>
          <a:solidFill>
            <a:schemeClr val="bg1">
              <a:lumMod val="95000"/>
            </a:schemeClr>
          </a:solidFill>
        </p:spPr>
        <p:txBody>
          <a:bodyPr wrap="square" rtlCol="0">
            <a:spAutoFit/>
          </a:bodyPr>
          <a:lstStyle/>
          <a:p>
            <a:pPr algn="just">
              <a:lnSpc>
                <a:spcPct val="150000"/>
              </a:lnSpc>
              <a:spcBef>
                <a:spcPts val="300"/>
              </a:spcBef>
              <a:spcAft>
                <a:spcPts val="300"/>
              </a:spcAft>
              <a:defRPr/>
            </a:pPr>
            <a:r>
              <a:rPr lang="en-US" altLang="ko-KR" sz="1050" b="1" dirty="0">
                <a:latin typeface="맑은 고딕" panose="020B0503020000020004" pitchFamily="50" charset="-127"/>
                <a:ea typeface="맑은 고딕" panose="020B0503020000020004" pitchFamily="50" charset="-127"/>
              </a:rPr>
              <a:t>Precautions</a:t>
            </a:r>
          </a:p>
          <a:p>
            <a:pPr marL="171450" indent="-171450" algn="just">
              <a:lnSpc>
                <a:spcPct val="120000"/>
              </a:lnSpc>
              <a:spcBef>
                <a:spcPts val="300"/>
              </a:spcBef>
              <a:spcAft>
                <a:spcPts val="300"/>
              </a:spcAft>
              <a:buFontTx/>
              <a:buChar char="-"/>
              <a:defRPr/>
            </a:pPr>
            <a:r>
              <a:rPr lang="en-US" altLang="ko-KR" sz="900" dirty="0">
                <a:latin typeface="맑은 고딕" panose="020B0503020000020004" pitchFamily="50" charset="-127"/>
              </a:rPr>
              <a:t>Please take as directed and check the expiration date before consuming.</a:t>
            </a:r>
          </a:p>
          <a:p>
            <a:pPr marL="171450" indent="-171450" algn="just">
              <a:lnSpc>
                <a:spcPct val="120000"/>
              </a:lnSpc>
              <a:spcBef>
                <a:spcPts val="300"/>
              </a:spcBef>
              <a:spcAft>
                <a:spcPts val="300"/>
              </a:spcAft>
              <a:buFontTx/>
              <a:buChar char="-"/>
              <a:defRPr/>
            </a:pPr>
            <a:r>
              <a:rPr lang="en-US" altLang="ko-KR" sz="900" dirty="0">
                <a:latin typeface="맑은 고딕" panose="020B0503020000020004" pitchFamily="50" charset="-127"/>
              </a:rPr>
              <a:t>If</a:t>
            </a:r>
            <a:r>
              <a:rPr lang="ko-KR" altLang="en-US" sz="900" dirty="0">
                <a:latin typeface="맑은 고딕" panose="020B0503020000020004" pitchFamily="50" charset="-127"/>
              </a:rPr>
              <a:t> </a:t>
            </a:r>
            <a:r>
              <a:rPr lang="en-US" altLang="ko-KR" sz="900" dirty="0">
                <a:latin typeface="맑은 고딕" panose="020B0503020000020004" pitchFamily="50" charset="-127"/>
              </a:rPr>
              <a:t>you</a:t>
            </a:r>
            <a:r>
              <a:rPr lang="ko-KR" altLang="en-US" sz="900" dirty="0">
                <a:latin typeface="맑은 고딕" panose="020B0503020000020004" pitchFamily="50" charset="-127"/>
              </a:rPr>
              <a:t> </a:t>
            </a:r>
            <a:r>
              <a:rPr lang="en-US" altLang="ko-KR" sz="900" dirty="0">
                <a:latin typeface="맑은 고딕" panose="020B0503020000020004" pitchFamily="50" charset="-127"/>
              </a:rPr>
              <a:t>have any medical conditions or are taking medication, consult a healthcare professional before use. </a:t>
            </a:r>
          </a:p>
          <a:p>
            <a:pPr marL="171450" indent="-171450" algn="just">
              <a:lnSpc>
                <a:spcPct val="120000"/>
              </a:lnSpc>
              <a:spcBef>
                <a:spcPts val="300"/>
              </a:spcBef>
              <a:spcAft>
                <a:spcPts val="300"/>
              </a:spcAft>
              <a:buFontTx/>
              <a:buChar char="-"/>
              <a:defRPr/>
            </a:pPr>
            <a:r>
              <a:rPr lang="en-US" altLang="ko-KR" sz="900" dirty="0">
                <a:latin typeface="맑은 고딕" panose="020B0503020000020004" pitchFamily="50" charset="-127"/>
              </a:rPr>
              <a:t>If you experience diarrhea, stomach pain, bloating, or other gastrointestinal symptoms, take caution when using this product.</a:t>
            </a:r>
          </a:p>
          <a:p>
            <a:pPr marL="171450" indent="-171450" algn="just">
              <a:lnSpc>
                <a:spcPct val="120000"/>
              </a:lnSpc>
              <a:spcBef>
                <a:spcPts val="300"/>
              </a:spcBef>
              <a:spcAft>
                <a:spcPts val="300"/>
              </a:spcAft>
              <a:buFontTx/>
              <a:buChar char="-"/>
              <a:defRPr/>
            </a:pPr>
            <a:r>
              <a:rPr lang="en-US" altLang="ko-KR" sz="900" dirty="0">
                <a:latin typeface="맑은 고딕" panose="020B0503020000020004" pitchFamily="50" charset="-127"/>
              </a:rPr>
              <a:t>If you experience any adverse events, stop use and consult a healthcare professional.</a:t>
            </a:r>
          </a:p>
          <a:p>
            <a:pPr marL="171450" indent="-171450" algn="just">
              <a:lnSpc>
                <a:spcPct val="120000"/>
              </a:lnSpc>
              <a:spcBef>
                <a:spcPts val="300"/>
              </a:spcBef>
              <a:spcAft>
                <a:spcPts val="300"/>
              </a:spcAft>
              <a:buFontTx/>
              <a:buChar char="-"/>
              <a:defRPr/>
            </a:pPr>
            <a:r>
              <a:rPr lang="en-US" altLang="ko-KR" sz="900" dirty="0">
                <a:latin typeface="맑은 고딕" panose="020B0503020000020004" pitchFamily="50" charset="-127"/>
              </a:rPr>
              <a:t>For individuals with allergies, please check all ingredients before use. </a:t>
            </a:r>
          </a:p>
          <a:p>
            <a:pPr marL="171450" indent="-171450" algn="just">
              <a:lnSpc>
                <a:spcPct val="120000"/>
              </a:lnSpc>
              <a:spcBef>
                <a:spcPts val="300"/>
              </a:spcBef>
              <a:spcAft>
                <a:spcPts val="300"/>
              </a:spcAft>
              <a:buFontTx/>
              <a:buChar char="-"/>
              <a:defRPr/>
            </a:pPr>
            <a:r>
              <a:rPr lang="en-US" altLang="ko-KR" sz="900" dirty="0">
                <a:latin typeface="맑은 고딕" panose="020B0503020000020004" pitchFamily="50" charset="-127"/>
              </a:rPr>
              <a:t>Do not consume the silica gel (desiccant) in the container. </a:t>
            </a:r>
          </a:p>
          <a:p>
            <a:pPr algn="just">
              <a:lnSpc>
                <a:spcPct val="120000"/>
              </a:lnSpc>
              <a:spcBef>
                <a:spcPts val="300"/>
              </a:spcBef>
              <a:spcAft>
                <a:spcPts val="300"/>
              </a:spcAft>
              <a:defRPr/>
            </a:pPr>
            <a:r>
              <a:rPr lang="en-US" altLang="ko-KR" sz="900" dirty="0">
                <a:latin typeface="맑은 고딕" panose="020B0503020000020004" pitchFamily="50" charset="-127"/>
              </a:rPr>
              <a:t>* Tablet does not contain chemical excipients and may break easily. Product is safe to consume.</a:t>
            </a:r>
            <a:endParaRPr lang="en-US" altLang="ko-KR" sz="9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8290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xtBox 10"/>
          <p:cNvSpPr txBox="1"/>
          <p:nvPr/>
        </p:nvSpPr>
        <p:spPr>
          <a:xfrm>
            <a:off x="623392" y="1715891"/>
            <a:ext cx="7566451" cy="4007251"/>
          </a:xfrm>
          <a:prstGeom prst="rect">
            <a:avLst/>
          </a:prstGeom>
          <a:noFill/>
        </p:spPr>
        <p:txBody>
          <a:bodyPr wrap="square" rtlCol="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1" lang="en-US" altLang="ko-KR" sz="1800" b="1" i="0" u="none" strike="noStrike" kern="0" cap="none" spc="0" normalizeH="0" baseline="0" noProof="0" dirty="0">
                <a:ln>
                  <a:noFill/>
                </a:ln>
                <a:solidFill>
                  <a:srgbClr val="000000"/>
                </a:solidFill>
                <a:effectLst/>
                <a:uLnTx/>
                <a:uFillTx/>
              </a:rPr>
              <a:t>1. Milk</a:t>
            </a:r>
            <a:r>
              <a:rPr kumimoji="1" lang="ko-KR" altLang="en-US" sz="1800" b="1" i="0" u="none" strike="noStrike" kern="0" cap="none" spc="0" normalizeH="0" baseline="0" noProof="0" dirty="0">
                <a:ln>
                  <a:noFill/>
                </a:ln>
                <a:solidFill>
                  <a:srgbClr val="000000"/>
                </a:solidFill>
                <a:effectLst/>
                <a:uLnTx/>
                <a:uFillTx/>
              </a:rPr>
              <a:t> </a:t>
            </a:r>
            <a:r>
              <a:rPr kumimoji="1" lang="en-US" altLang="ko-KR" sz="1800" b="1" i="0" u="none" strike="noStrike" kern="0" cap="none" spc="0" normalizeH="0" baseline="0" noProof="0" dirty="0">
                <a:ln>
                  <a:noFill/>
                </a:ln>
                <a:solidFill>
                  <a:srgbClr val="000000"/>
                </a:solidFill>
                <a:effectLst/>
                <a:uLnTx/>
                <a:uFillTx/>
              </a:rPr>
              <a:t>Thistle</a:t>
            </a:r>
          </a:p>
          <a:p>
            <a:pPr marL="0" marR="0" lvl="0" indent="0" defTabSz="914400" eaLnBrk="1" fontAlgn="base" latinLnBrk="0" hangingPunct="1">
              <a:lnSpc>
                <a:spcPct val="100000"/>
              </a:lnSpc>
              <a:spcBef>
                <a:spcPct val="0"/>
              </a:spcBef>
              <a:spcAft>
                <a:spcPct val="0"/>
              </a:spcAft>
              <a:buClrTx/>
              <a:buSzTx/>
              <a:buFontTx/>
              <a:buNone/>
              <a:tabLst/>
              <a:defRPr/>
            </a:pPr>
            <a:endParaRPr kumimoji="1" lang="en-US" altLang="ko-KR" b="1" kern="0" dirty="0">
              <a:solidFill>
                <a:srgbClr val="000000"/>
              </a:solidFill>
            </a:endParaRPr>
          </a:p>
          <a:p>
            <a:pPr marL="0" marR="0" lvl="0" indent="0" defTabSz="914400" eaLnBrk="1" fontAlgn="base" latinLnBrk="0" hangingPunct="1">
              <a:lnSpc>
                <a:spcPct val="100000"/>
              </a:lnSpc>
              <a:spcBef>
                <a:spcPct val="0"/>
              </a:spcBef>
              <a:spcAft>
                <a:spcPct val="0"/>
              </a:spcAft>
              <a:buClrTx/>
              <a:buSzTx/>
              <a:buFontTx/>
              <a:buNone/>
              <a:tabLst/>
              <a:defRPr/>
            </a:pPr>
            <a:r>
              <a:rPr kumimoji="1" lang="en-US" altLang="ko-KR" sz="1800" b="1" i="0" u="none" strike="noStrike" kern="0" cap="none" spc="0" normalizeH="0" baseline="0" noProof="0" dirty="0">
                <a:ln>
                  <a:noFill/>
                </a:ln>
                <a:solidFill>
                  <a:srgbClr val="000000"/>
                </a:solidFill>
                <a:effectLst/>
                <a:uLnTx/>
                <a:uFillTx/>
              </a:rPr>
              <a:t>2. Rhodiola</a:t>
            </a:r>
            <a:r>
              <a:rPr kumimoji="1" lang="ko-KR" altLang="en-US" sz="1800" b="1" i="0" u="none" strike="noStrike" kern="0" cap="none" spc="0" normalizeH="0" baseline="0" noProof="0" dirty="0">
                <a:ln>
                  <a:noFill/>
                </a:ln>
                <a:solidFill>
                  <a:srgbClr val="000000"/>
                </a:solidFill>
                <a:effectLst/>
                <a:uLnTx/>
                <a:uFillTx/>
              </a:rPr>
              <a:t> </a:t>
            </a:r>
            <a:r>
              <a:rPr kumimoji="1" lang="en-US" altLang="ko-KR" sz="1800" b="1" i="0" u="none" strike="noStrike" kern="0" cap="none" spc="0" normalizeH="0" baseline="0" noProof="0" dirty="0">
                <a:ln>
                  <a:noFill/>
                </a:ln>
                <a:solidFill>
                  <a:srgbClr val="000000"/>
                </a:solidFill>
                <a:effectLst/>
                <a:uLnTx/>
                <a:uFillTx/>
              </a:rPr>
              <a:t>rosea</a:t>
            </a:r>
            <a:endParaRPr kumimoji="1" lang="en-US" altLang="ko-KR" b="1" kern="0" dirty="0">
              <a:solidFill>
                <a:srgbClr val="000000"/>
              </a:solidFill>
            </a:endParaRPr>
          </a:p>
          <a:p>
            <a:pPr lvl="0" fontAlgn="base" latinLnBrk="0">
              <a:lnSpc>
                <a:spcPct val="120000"/>
              </a:lnSpc>
              <a:spcBef>
                <a:spcPct val="0"/>
              </a:spcBef>
              <a:spcAft>
                <a:spcPct val="0"/>
              </a:spcAft>
              <a:defRPr/>
            </a:pPr>
            <a:endParaRPr kumimoji="1" lang="en-US" altLang="ko-KR" b="1" kern="0" dirty="0">
              <a:solidFill>
                <a:srgbClr val="000000"/>
              </a:solidFill>
            </a:endParaRPr>
          </a:p>
          <a:p>
            <a:pPr lvl="0" fontAlgn="base" latinLnBrk="0">
              <a:lnSpc>
                <a:spcPct val="120000"/>
              </a:lnSpc>
              <a:spcBef>
                <a:spcPct val="0"/>
              </a:spcBef>
              <a:spcAft>
                <a:spcPct val="0"/>
              </a:spcAft>
              <a:defRPr/>
            </a:pPr>
            <a:r>
              <a:rPr kumimoji="1" lang="en-US" altLang="ko-KR" b="1" kern="0" dirty="0">
                <a:solidFill>
                  <a:srgbClr val="000000"/>
                </a:solidFill>
              </a:rPr>
              <a:t>3. Five B Vitamins</a:t>
            </a:r>
          </a:p>
          <a:p>
            <a:pPr marR="0" lvl="0" defTabSz="914400" eaLnBrk="1" fontAlgn="base" latinLnBrk="0" hangingPunct="1">
              <a:lnSpc>
                <a:spcPct val="120000"/>
              </a:lnSpc>
              <a:spcBef>
                <a:spcPct val="0"/>
              </a:spcBef>
              <a:spcAft>
                <a:spcPct val="0"/>
              </a:spcAft>
              <a:buClrTx/>
              <a:buSzTx/>
              <a:tabLst/>
              <a:defRPr/>
            </a:pPr>
            <a:endParaRPr kumimoji="1" lang="en-US" altLang="ko-KR" sz="1400" b="1" i="0" u="none" strike="noStrike" kern="0" cap="none" spc="0" normalizeH="0" baseline="0" noProof="0" dirty="0">
              <a:ln>
                <a:noFill/>
              </a:ln>
              <a:solidFill>
                <a:srgbClr val="000000"/>
              </a:solidFill>
              <a:effectLst/>
              <a:uLnTx/>
              <a:uFillTx/>
            </a:endParaRPr>
          </a:p>
          <a:p>
            <a:pPr lvl="0" fontAlgn="base" latinLnBrk="0">
              <a:lnSpc>
                <a:spcPct val="120000"/>
              </a:lnSpc>
              <a:spcBef>
                <a:spcPct val="0"/>
              </a:spcBef>
              <a:spcAft>
                <a:spcPct val="0"/>
              </a:spcAft>
              <a:defRPr/>
            </a:pPr>
            <a:r>
              <a:rPr lang="en-US" altLang="ko-KR" b="1" dirty="0">
                <a:latin typeface="맑은 고딕" panose="020B0503020000020004" pitchFamily="50" charset="-127"/>
              </a:rPr>
              <a:t>4. 7-in-1 Efficiency</a:t>
            </a:r>
          </a:p>
          <a:p>
            <a:pPr lvl="0" fontAlgn="base" latinLnBrk="0">
              <a:lnSpc>
                <a:spcPct val="120000"/>
              </a:lnSpc>
              <a:spcBef>
                <a:spcPct val="0"/>
              </a:spcBef>
              <a:spcAft>
                <a:spcPct val="0"/>
              </a:spcAft>
              <a:defRPr/>
            </a:pPr>
            <a:endParaRPr lang="en-US" altLang="ko-KR" b="1" dirty="0">
              <a:latin typeface="맑은 고딕" panose="020B0503020000020004" pitchFamily="50" charset="-127"/>
            </a:endParaRPr>
          </a:p>
          <a:p>
            <a:pPr lvl="0" fontAlgn="base" latinLnBrk="0">
              <a:lnSpc>
                <a:spcPct val="120000"/>
              </a:lnSpc>
              <a:spcBef>
                <a:spcPct val="0"/>
              </a:spcBef>
              <a:spcAft>
                <a:spcPct val="0"/>
              </a:spcAft>
              <a:defRPr/>
            </a:pPr>
            <a:r>
              <a:rPr lang="en-US" altLang="ko-KR" b="1" dirty="0">
                <a:latin typeface="맑은 고딕" panose="020B0503020000020004" pitchFamily="50" charset="-127"/>
              </a:rPr>
              <a:t>5. General Balance Milk Thistle Upgrade</a:t>
            </a:r>
          </a:p>
          <a:p>
            <a:pPr marL="342900" lvl="0" indent="-342900" fontAlgn="base" latinLnBrk="0">
              <a:lnSpc>
                <a:spcPct val="120000"/>
              </a:lnSpc>
              <a:spcBef>
                <a:spcPct val="0"/>
              </a:spcBef>
              <a:spcAft>
                <a:spcPct val="0"/>
              </a:spcAft>
              <a:buFontTx/>
              <a:buAutoNum type="arabicPeriod" startAt="5"/>
              <a:defRPr/>
            </a:pPr>
            <a:endParaRPr kumimoji="1" lang="en-US" altLang="ko-KR" sz="1800" b="1" i="0" u="none" strike="noStrike" kern="0" cap="none" spc="0" normalizeH="0" baseline="0" noProof="0" dirty="0">
              <a:ln>
                <a:noFill/>
              </a:ln>
              <a:solidFill>
                <a:srgbClr val="000000"/>
              </a:solidFill>
              <a:effectLst/>
              <a:uLnTx/>
              <a:uFillTx/>
            </a:endParaRPr>
          </a:p>
          <a:p>
            <a:pPr lvl="0" algn="just" fontAlgn="base" latinLnBrk="0">
              <a:spcBef>
                <a:spcPct val="0"/>
              </a:spcBef>
              <a:spcAft>
                <a:spcPct val="0"/>
              </a:spcAft>
              <a:defRPr/>
            </a:pPr>
            <a:r>
              <a:rPr kumimoji="1" lang="en-US" altLang="ko-KR" b="1" kern="0" dirty="0">
                <a:solidFill>
                  <a:srgbClr val="000000"/>
                </a:solidFill>
              </a:rPr>
              <a:t>6. </a:t>
            </a:r>
            <a:r>
              <a:rPr kumimoji="1" lang="en-US" altLang="ko-KR" sz="1800" b="1" i="0" u="none" strike="noStrike" kern="0" cap="none" spc="0" normalizeH="0" baseline="0" noProof="0" dirty="0">
                <a:ln>
                  <a:noFill/>
                </a:ln>
                <a:solidFill>
                  <a:srgbClr val="000000"/>
                </a:solidFill>
                <a:effectLst/>
                <a:uLnTx/>
                <a:uFillTx/>
              </a:rPr>
              <a:t>20 hand-picked quality sub- ingredients for liver</a:t>
            </a:r>
            <a:r>
              <a:rPr kumimoji="1" lang="en-US" altLang="ko-KR" b="1" kern="0" dirty="0">
                <a:solidFill>
                  <a:srgbClr val="000000"/>
                </a:solidFill>
              </a:rPr>
              <a:t> </a:t>
            </a:r>
            <a:r>
              <a:rPr kumimoji="1" lang="en-US" altLang="ko-KR" sz="1800" b="1" i="0" u="none" strike="noStrike" kern="0" cap="none" spc="0" normalizeH="0" baseline="0" noProof="0" dirty="0">
                <a:ln>
                  <a:noFill/>
                </a:ln>
                <a:solidFill>
                  <a:srgbClr val="000000"/>
                </a:solidFill>
                <a:effectLst/>
                <a:uLnTx/>
                <a:uFillTx/>
              </a:rPr>
              <a:t>health</a:t>
            </a:r>
          </a:p>
          <a:p>
            <a:pPr marL="0" marR="0" lvl="0" indent="0" algn="just" defTabSz="914400" eaLnBrk="1" fontAlgn="base" latinLnBrk="0" hangingPunct="1">
              <a:lnSpc>
                <a:spcPct val="100000"/>
              </a:lnSpc>
              <a:spcBef>
                <a:spcPct val="0"/>
              </a:spcBef>
              <a:spcAft>
                <a:spcPct val="0"/>
              </a:spcAft>
              <a:buClrTx/>
              <a:buSzTx/>
              <a:buFontTx/>
              <a:buNone/>
              <a:tabLst/>
              <a:defRPr/>
            </a:pPr>
            <a:endParaRPr kumimoji="1" lang="en-US" altLang="ko-KR" b="1" kern="0" dirty="0">
              <a:solidFill>
                <a:srgbClr val="000000"/>
              </a:solidFill>
            </a:endParaRPr>
          </a:p>
          <a:p>
            <a:pPr marL="0" marR="0" lvl="0" indent="0" algn="just" defTabSz="914400" eaLnBrk="1" fontAlgn="base" latinLnBrk="0" hangingPunct="1">
              <a:lnSpc>
                <a:spcPct val="100000"/>
              </a:lnSpc>
              <a:spcBef>
                <a:spcPct val="0"/>
              </a:spcBef>
              <a:spcAft>
                <a:spcPct val="0"/>
              </a:spcAft>
              <a:buClrTx/>
              <a:buSzTx/>
              <a:buFontTx/>
              <a:buNone/>
              <a:tabLst/>
              <a:defRPr/>
            </a:pPr>
            <a:endParaRPr kumimoji="1" lang="en-US" altLang="ko-KR" sz="1800" b="1" i="0" u="none" strike="noStrike" kern="0" cap="none" spc="0" normalizeH="0" baseline="0" noProof="0" dirty="0">
              <a:ln>
                <a:noFill/>
              </a:ln>
              <a:solidFill>
                <a:srgbClr val="000000"/>
              </a:solidFill>
              <a:effectLst/>
              <a:uLnTx/>
              <a:uFillTx/>
            </a:endParaRPr>
          </a:p>
        </p:txBody>
      </p:sp>
      <p:sp>
        <p:nvSpPr>
          <p:cNvPr id="12" name="TextBox 11"/>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cxnSp>
        <p:nvCxnSpPr>
          <p:cNvPr id="13" name="직선 연결선 12"/>
          <p:cNvCxnSpPr/>
          <p:nvPr/>
        </p:nvCxnSpPr>
        <p:spPr bwMode="auto">
          <a:xfrm>
            <a:off x="623392" y="642984"/>
            <a:ext cx="4225993" cy="0"/>
          </a:xfrm>
          <a:prstGeom prst="line">
            <a:avLst/>
          </a:prstGeom>
          <a:noFill/>
          <a:ln w="12700" cap="flat" cmpd="sng" algn="ctr">
            <a:solidFill>
              <a:srgbClr val="808080">
                <a:lumMod val="75000"/>
              </a:srgbClr>
            </a:solidFill>
            <a:prstDash val="solid"/>
            <a:round/>
            <a:headEnd type="none" w="med" len="med"/>
            <a:tailEnd type="none" w="med" len="med"/>
          </a:ln>
          <a:effectLst/>
        </p:spPr>
      </p:cxnSp>
    </p:spTree>
    <p:extLst>
      <p:ext uri="{BB962C8B-B14F-4D97-AF65-F5344CB8AC3E}">
        <p14:creationId xmlns:p14="http://schemas.microsoft.com/office/powerpoint/2010/main" val="1062103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27732" y="716732"/>
            <a:ext cx="6947009" cy="609398"/>
          </a:xfrm>
          <a:prstGeom prst="rect">
            <a:avLst/>
          </a:prstGeom>
          <a:noFill/>
        </p:spPr>
        <p:txBody>
          <a:bodyPr wrap="square" rtlCol="0">
            <a:spAutoFit/>
          </a:bodyPr>
          <a:lstStyle/>
          <a:p>
            <a:pPr marL="342900" lvl="0" indent="-342900" algn="just">
              <a:lnSpc>
                <a:spcPct val="120000"/>
              </a:lnSpc>
              <a:buAutoNum type="arabicPeriod"/>
            </a:pPr>
            <a:r>
              <a:rPr lang="en-US" altLang="ko-KR" b="1" dirty="0">
                <a:solidFill>
                  <a:srgbClr val="993300"/>
                </a:solidFill>
                <a:latin typeface="+mj-lt"/>
                <a:ea typeface="맑은 고딕"/>
              </a:rPr>
              <a:t>Milk</a:t>
            </a:r>
            <a:r>
              <a:rPr lang="ko-KR" altLang="en-US" b="1" dirty="0">
                <a:solidFill>
                  <a:srgbClr val="993300"/>
                </a:solidFill>
                <a:latin typeface="+mj-lt"/>
                <a:ea typeface="맑은 고딕"/>
              </a:rPr>
              <a:t> </a:t>
            </a:r>
            <a:r>
              <a:rPr lang="en-US" altLang="ko-KR" b="1" dirty="0">
                <a:solidFill>
                  <a:srgbClr val="993300"/>
                </a:solidFill>
                <a:latin typeface="+mj-lt"/>
                <a:ea typeface="맑은 고딕"/>
              </a:rPr>
              <a:t>Thistle</a:t>
            </a:r>
          </a:p>
          <a:p>
            <a:pPr lvl="0" algn="just">
              <a:lnSpc>
                <a:spcPct val="120000"/>
              </a:lnSpc>
            </a:pPr>
            <a:endParaRPr lang="en-US" altLang="ko-KR" sz="1000" b="1" dirty="0">
              <a:latin typeface="맑은 고딕" panose="020B0503020000020004" pitchFamily="50" charset="-127"/>
            </a:endParaRPr>
          </a:p>
        </p:txBody>
      </p:sp>
      <p:sp>
        <p:nvSpPr>
          <p:cNvPr id="10" name="TextBox 9"/>
          <p:cNvSpPr txBox="1"/>
          <p:nvPr/>
        </p:nvSpPr>
        <p:spPr>
          <a:xfrm>
            <a:off x="626058" y="1139467"/>
            <a:ext cx="6791586" cy="414024"/>
          </a:xfrm>
          <a:prstGeom prst="rect">
            <a:avLst/>
          </a:prstGeom>
          <a:noFill/>
        </p:spPr>
        <p:txBody>
          <a:bodyPr>
            <a:spAutoFit/>
          </a:bodyPr>
          <a:lstStyle/>
          <a:p>
            <a:pPr>
              <a:lnSpc>
                <a:spcPct val="150000"/>
              </a:lnSpc>
              <a:defRPr/>
            </a:pPr>
            <a:r>
              <a:rPr lang="en-US" altLang="ko-KR" sz="1600" b="1" dirty="0">
                <a:solidFill>
                  <a:srgbClr val="C00000"/>
                </a:solidFill>
                <a:latin typeface="+mn-ea"/>
              </a:rPr>
              <a:t>The Silent Organ </a:t>
            </a:r>
          </a:p>
        </p:txBody>
      </p:sp>
      <p:sp>
        <p:nvSpPr>
          <p:cNvPr id="12" name="직사각형 11"/>
          <p:cNvSpPr/>
          <p:nvPr/>
        </p:nvSpPr>
        <p:spPr>
          <a:xfrm>
            <a:off x="3766691" y="3932056"/>
            <a:ext cx="2624966" cy="2000548"/>
          </a:xfrm>
          <a:prstGeom prst="rect">
            <a:avLst/>
          </a:prstGeom>
        </p:spPr>
        <p:txBody>
          <a:bodyPr wrap="square">
            <a:spAutoFit/>
          </a:bodyPr>
          <a:lstStyle/>
          <a:p>
            <a:pPr>
              <a:defRPr/>
            </a:pPr>
            <a:r>
              <a:rPr lang="en-US" altLang="ko-KR" sz="1600" b="1" dirty="0">
                <a:ln>
                  <a:solidFill>
                    <a:schemeClr val="accent1">
                      <a:shade val="50000"/>
                      <a:alpha val="0"/>
                    </a:schemeClr>
                  </a:solidFill>
                </a:ln>
                <a:solidFill>
                  <a:srgbClr val="FF0000"/>
                </a:solidFill>
                <a:latin typeface="+mn-ea"/>
              </a:rPr>
              <a:t>Major Causes of Liver Damage</a:t>
            </a:r>
          </a:p>
          <a:p>
            <a:pPr>
              <a:defRPr/>
            </a:pPr>
            <a:endParaRPr lang="ko-KR" altLang="en-US" sz="1600" b="1" dirty="0">
              <a:ln>
                <a:solidFill>
                  <a:schemeClr val="accent1">
                    <a:shade val="50000"/>
                    <a:alpha val="0"/>
                  </a:schemeClr>
                </a:solidFill>
              </a:ln>
              <a:solidFill>
                <a:schemeClr val="tx1">
                  <a:lumMod val="75000"/>
                  <a:lumOff val="25000"/>
                </a:schemeClr>
              </a:solidFill>
              <a:latin typeface="+mn-ea"/>
            </a:endParaRPr>
          </a:p>
          <a:p>
            <a:pPr>
              <a:defRPr/>
            </a:pPr>
            <a:r>
              <a:rPr lang="en-US" altLang="ko-KR" sz="1600" b="1" dirty="0">
                <a:ln>
                  <a:solidFill>
                    <a:schemeClr val="accent1">
                      <a:shade val="50000"/>
                      <a:alpha val="0"/>
                    </a:schemeClr>
                  </a:solidFill>
                </a:ln>
                <a:solidFill>
                  <a:schemeClr val="tx1">
                    <a:lumMod val="75000"/>
                    <a:lumOff val="25000"/>
                  </a:schemeClr>
                </a:solidFill>
                <a:latin typeface="+mn-ea"/>
              </a:rPr>
              <a:t>Excessive alcohol use</a:t>
            </a:r>
          </a:p>
          <a:p>
            <a:pPr>
              <a:defRPr/>
            </a:pPr>
            <a:endParaRPr lang="ko-KR" altLang="en-US" sz="1400" dirty="0">
              <a:ln>
                <a:solidFill>
                  <a:schemeClr val="accent1">
                    <a:shade val="50000"/>
                    <a:alpha val="0"/>
                  </a:schemeClr>
                </a:solidFill>
              </a:ln>
              <a:solidFill>
                <a:schemeClr val="tx1">
                  <a:lumMod val="75000"/>
                  <a:lumOff val="25000"/>
                </a:schemeClr>
              </a:solidFill>
              <a:latin typeface="+mn-ea"/>
            </a:endParaRPr>
          </a:p>
          <a:p>
            <a:pPr>
              <a:defRPr/>
            </a:pPr>
            <a:r>
              <a:rPr lang="en-US" altLang="ko-KR" sz="1600" b="1" dirty="0">
                <a:ln>
                  <a:solidFill>
                    <a:schemeClr val="accent1">
                      <a:shade val="50000"/>
                      <a:alpha val="0"/>
                    </a:schemeClr>
                  </a:solidFill>
                </a:ln>
                <a:solidFill>
                  <a:schemeClr val="tx1">
                    <a:lumMod val="75000"/>
                    <a:lumOff val="25000"/>
                  </a:schemeClr>
                </a:solidFill>
                <a:latin typeface="+mn-ea"/>
              </a:rPr>
              <a:t>Fatigue</a:t>
            </a:r>
          </a:p>
          <a:p>
            <a:pPr>
              <a:defRPr/>
            </a:pPr>
            <a:endParaRPr lang="ko-KR" altLang="en-US" sz="1400" dirty="0">
              <a:ln>
                <a:solidFill>
                  <a:schemeClr val="accent1">
                    <a:shade val="50000"/>
                    <a:alpha val="0"/>
                  </a:schemeClr>
                </a:solidFill>
              </a:ln>
              <a:solidFill>
                <a:schemeClr val="tx1">
                  <a:lumMod val="75000"/>
                  <a:lumOff val="25000"/>
                </a:schemeClr>
              </a:solidFill>
              <a:latin typeface="+mn-ea"/>
            </a:endParaRPr>
          </a:p>
          <a:p>
            <a:pPr>
              <a:defRPr/>
            </a:pPr>
            <a:r>
              <a:rPr lang="en-US" altLang="ko-KR" sz="1600" b="1" dirty="0">
                <a:ln>
                  <a:solidFill>
                    <a:schemeClr val="accent1">
                      <a:shade val="50000"/>
                      <a:alpha val="0"/>
                    </a:schemeClr>
                  </a:solidFill>
                </a:ln>
                <a:solidFill>
                  <a:schemeClr val="tx1">
                    <a:lumMod val="75000"/>
                    <a:lumOff val="25000"/>
                  </a:schemeClr>
                </a:solidFill>
                <a:latin typeface="+mn-ea"/>
              </a:rPr>
              <a:t>Stress</a:t>
            </a:r>
            <a:endParaRPr lang="en-US" altLang="ko-KR" b="1" dirty="0">
              <a:ln>
                <a:solidFill>
                  <a:schemeClr val="accent1">
                    <a:shade val="50000"/>
                    <a:alpha val="0"/>
                  </a:schemeClr>
                </a:solidFill>
              </a:ln>
              <a:solidFill>
                <a:schemeClr val="tx1">
                  <a:lumMod val="75000"/>
                  <a:lumOff val="25000"/>
                </a:schemeClr>
              </a:solidFill>
              <a:latin typeface="+mn-ea"/>
            </a:endParaRP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170" y="3932056"/>
            <a:ext cx="2899053" cy="1808436"/>
          </a:xfrm>
          <a:prstGeom prst="rect">
            <a:avLst/>
          </a:prstGeom>
          <a:ln>
            <a:noFill/>
          </a:ln>
          <a:effectLst>
            <a:outerShdw blurRad="190500" algn="tl" rotWithShape="0">
              <a:srgbClr val="000000">
                <a:alpha val="70000"/>
              </a:srgbClr>
            </a:outerShdw>
          </a:effectLst>
          <a:extLs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626058" y="1568216"/>
            <a:ext cx="6676383" cy="1969770"/>
          </a:xfrm>
          <a:prstGeom prst="rect">
            <a:avLst/>
          </a:prstGeom>
          <a:noFill/>
        </p:spPr>
        <p:txBody>
          <a:bodyPr wrap="square" rtlCol="0">
            <a:spAutoFit/>
          </a:bodyPr>
          <a:lstStyle/>
          <a:p>
            <a:pPr>
              <a:defRPr/>
            </a:pPr>
            <a:r>
              <a:rPr lang="en-US" altLang="ko-KR" sz="1600" dirty="0">
                <a:ln w="3175">
                  <a:noFill/>
                </a:ln>
                <a:solidFill>
                  <a:schemeClr val="tx1">
                    <a:lumMod val="65000"/>
                    <a:lumOff val="35000"/>
                  </a:schemeClr>
                </a:solidFill>
              </a:rPr>
              <a:t>The liver is a vital organ that makes and cleanses nutrients, detoxifying harmful substances. It is called the silent organ as 70% of it can deteriorate without any adverse symptoms. Therefore, it is highly recommended to take preemptively measures to maintain liver health.</a:t>
            </a:r>
          </a:p>
          <a:p>
            <a:pPr>
              <a:defRPr/>
            </a:pPr>
            <a:endParaRPr lang="en-US" altLang="ko-KR" sz="1400" b="1" spc="-150" dirty="0">
              <a:ln w="3175">
                <a:noFill/>
              </a:ln>
              <a:solidFill>
                <a:schemeClr val="tx1">
                  <a:lumMod val="65000"/>
                  <a:lumOff val="35000"/>
                </a:schemeClr>
              </a:solidFill>
            </a:endParaRPr>
          </a:p>
          <a:p>
            <a:pPr>
              <a:defRPr/>
            </a:pPr>
            <a:r>
              <a:rPr lang="en-US" altLang="ko-KR" sz="1400" b="1" dirty="0">
                <a:ln>
                  <a:solidFill>
                    <a:schemeClr val="accent1">
                      <a:shade val="50000"/>
                      <a:alpha val="0"/>
                    </a:schemeClr>
                  </a:solidFill>
                </a:ln>
                <a:solidFill>
                  <a:srgbClr val="C00000"/>
                </a:solidFill>
              </a:rPr>
              <a:t>Sterilization / Detoxification / Hormone and enzyme synthesis / Bile production and fat digestion / Alcohol breakdown / Antibody production</a:t>
            </a:r>
          </a:p>
        </p:txBody>
      </p:sp>
      <p:sp>
        <p:nvSpPr>
          <p:cNvPr id="2" name="TextBox 1">
            <a:extLst>
              <a:ext uri="{FF2B5EF4-FFF2-40B4-BE49-F238E27FC236}">
                <a16:creationId xmlns:a16="http://schemas.microsoft.com/office/drawing/2014/main" id="{045A598E-84C4-EA14-7164-6888F0DAD344}"/>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517915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27732" y="716732"/>
            <a:ext cx="6947009" cy="391967"/>
          </a:xfrm>
          <a:prstGeom prst="rect">
            <a:avLst/>
          </a:prstGeom>
          <a:noFill/>
        </p:spPr>
        <p:txBody>
          <a:bodyPr wrap="square" rtlCol="0">
            <a:spAutoFit/>
          </a:bodyPr>
          <a:lstStyle/>
          <a:p>
            <a:pPr marL="342900" lvl="0" indent="-342900" algn="just">
              <a:lnSpc>
                <a:spcPct val="120000"/>
              </a:lnSpc>
              <a:buAutoNum type="arabicPeriod"/>
            </a:pPr>
            <a:r>
              <a:rPr lang="en-US" altLang="ko-KR" b="1" dirty="0">
                <a:solidFill>
                  <a:srgbClr val="993300"/>
                </a:solidFill>
                <a:latin typeface="+mj-lt"/>
                <a:ea typeface="맑은 고딕"/>
              </a:rPr>
              <a:t>Milk Thistle</a:t>
            </a:r>
          </a:p>
        </p:txBody>
      </p:sp>
      <p:sp>
        <p:nvSpPr>
          <p:cNvPr id="3" name="직사각형 2"/>
          <p:cNvSpPr/>
          <p:nvPr/>
        </p:nvSpPr>
        <p:spPr>
          <a:xfrm>
            <a:off x="788124" y="1234503"/>
            <a:ext cx="6096000" cy="2500749"/>
          </a:xfrm>
          <a:prstGeom prst="rect">
            <a:avLst/>
          </a:prstGeom>
        </p:spPr>
        <p:txBody>
          <a:bodyPr>
            <a:spAutoFit/>
          </a:bodyPr>
          <a:lstStyle/>
          <a:p>
            <a:pPr algn="just">
              <a:lnSpc>
                <a:spcPct val="120000"/>
              </a:lnSpc>
            </a:pPr>
            <a:r>
              <a:rPr lang="en-US" altLang="ko-KR" b="1" dirty="0">
                <a:ln>
                  <a:solidFill>
                    <a:srgbClr val="4F81BD">
                      <a:shade val="50000"/>
                      <a:alpha val="0"/>
                    </a:srgbClr>
                  </a:solidFill>
                </a:ln>
                <a:solidFill>
                  <a:srgbClr val="C00000"/>
                </a:solidFill>
                <a:ea typeface="맑은 고딕"/>
              </a:rPr>
              <a:t>Silymarin</a:t>
            </a:r>
          </a:p>
          <a:p>
            <a:pPr algn="just">
              <a:lnSpc>
                <a:spcPct val="120000"/>
              </a:lnSpc>
            </a:pPr>
            <a:endParaRPr lang="en-US" altLang="ko-KR" dirty="0">
              <a:ln>
                <a:solidFill>
                  <a:srgbClr val="4F81BD">
                    <a:shade val="50000"/>
                    <a:alpha val="0"/>
                  </a:srgbClr>
                </a:solidFill>
              </a:ln>
              <a:solidFill>
                <a:prstClr val="black">
                  <a:lumMod val="75000"/>
                  <a:lumOff val="25000"/>
                </a:prstClr>
              </a:solidFill>
              <a:ea typeface="맑은 고딕"/>
            </a:endParaRPr>
          </a:p>
          <a:p>
            <a:pPr algn="just">
              <a:lnSpc>
                <a:spcPct val="120000"/>
              </a:lnSpc>
            </a:pPr>
            <a:r>
              <a:rPr lang="en-US" altLang="ko-KR" sz="1600" dirty="0">
                <a:ln>
                  <a:solidFill>
                    <a:srgbClr val="4F81BD">
                      <a:shade val="50000"/>
                      <a:alpha val="0"/>
                    </a:srgbClr>
                  </a:solidFill>
                </a:ln>
                <a:solidFill>
                  <a:prstClr val="black">
                    <a:lumMod val="75000"/>
                    <a:lumOff val="25000"/>
                  </a:prstClr>
                </a:solidFill>
                <a:ea typeface="맑은 고딕"/>
              </a:rPr>
              <a:t>Milk thistle, also known as "thistle," is an Asteraceae plant known for its silymarin content that can help support liver health. It has been used by humans for millennia, with over 2,000 years of history. There are records of milk thistle being used for liver health by botanists in the 16th and 17th centuries. </a:t>
            </a:r>
          </a:p>
        </p:txBody>
      </p:sp>
      <p:pic>
        <p:nvPicPr>
          <p:cNvPr id="4" name="그림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0307" y="3816877"/>
            <a:ext cx="3127211" cy="2981568"/>
          </a:xfrm>
          <a:prstGeom prst="rect">
            <a:avLst/>
          </a:prstGeom>
        </p:spPr>
      </p:pic>
      <p:sp>
        <p:nvSpPr>
          <p:cNvPr id="7" name="직사각형 6"/>
          <p:cNvSpPr/>
          <p:nvPr/>
        </p:nvSpPr>
        <p:spPr>
          <a:xfrm>
            <a:off x="788124" y="4568997"/>
            <a:ext cx="3034677" cy="738664"/>
          </a:xfrm>
          <a:prstGeom prst="rect">
            <a:avLst/>
          </a:prstGeom>
        </p:spPr>
        <p:txBody>
          <a:bodyPr wrap="none">
            <a:spAutoFit/>
          </a:bodyPr>
          <a:lstStyle/>
          <a:p>
            <a:pPr algn="ctr"/>
            <a:r>
              <a:rPr lang="en-US" altLang="ko-KR" sz="1400" b="1" dirty="0">
                <a:solidFill>
                  <a:srgbClr val="C00000"/>
                </a:solidFill>
                <a:latin typeface="+mn-ea"/>
              </a:rPr>
              <a:t>A Key Ingredient for Liver Health</a:t>
            </a:r>
          </a:p>
          <a:p>
            <a:pPr algn="ctr"/>
            <a:endParaRPr lang="en-US" altLang="ko-KR" sz="1400" b="1" dirty="0">
              <a:solidFill>
                <a:srgbClr val="C00000"/>
              </a:solidFill>
              <a:latin typeface="+mn-ea"/>
            </a:endParaRPr>
          </a:p>
          <a:p>
            <a:pPr algn="ctr"/>
            <a:r>
              <a:rPr lang="en-US" altLang="ko-KR" sz="1400" b="1" dirty="0">
                <a:solidFill>
                  <a:srgbClr val="C00000"/>
                </a:solidFill>
                <a:latin typeface="+mn-ea"/>
              </a:rPr>
              <a:t>Milk Thistle Extract</a:t>
            </a:r>
            <a:endParaRPr lang="ko-KR" altLang="en-US" sz="1400" dirty="0"/>
          </a:p>
        </p:txBody>
      </p:sp>
      <p:sp>
        <p:nvSpPr>
          <p:cNvPr id="5" name="TextBox 4">
            <a:extLst>
              <a:ext uri="{FF2B5EF4-FFF2-40B4-BE49-F238E27FC236}">
                <a16:creationId xmlns:a16="http://schemas.microsoft.com/office/drawing/2014/main" id="{F058461B-CB8A-C827-1C67-81D0EEE31D5C}"/>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1564363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27732" y="716732"/>
            <a:ext cx="6947009" cy="391967"/>
          </a:xfrm>
          <a:prstGeom prst="rect">
            <a:avLst/>
          </a:prstGeom>
          <a:noFill/>
        </p:spPr>
        <p:txBody>
          <a:bodyPr wrap="square" rtlCol="0">
            <a:spAutoFit/>
          </a:bodyPr>
          <a:lstStyle/>
          <a:p>
            <a:pPr marL="342900" lvl="0" indent="-342900" algn="just">
              <a:lnSpc>
                <a:spcPct val="120000"/>
              </a:lnSpc>
              <a:buAutoNum type="arabicPeriod"/>
            </a:pPr>
            <a:r>
              <a:rPr lang="en-US" altLang="ko-KR" b="1" dirty="0">
                <a:solidFill>
                  <a:srgbClr val="993300"/>
                </a:solidFill>
                <a:latin typeface="+mj-lt"/>
                <a:ea typeface="맑은 고딕"/>
              </a:rPr>
              <a:t>Milk Thistle</a:t>
            </a:r>
            <a:r>
              <a:rPr lang="ko-KR" altLang="en-US" b="1" dirty="0">
                <a:solidFill>
                  <a:srgbClr val="993300"/>
                </a:solidFill>
                <a:latin typeface="+mj-lt"/>
                <a:ea typeface="맑은 고딕"/>
              </a:rPr>
              <a:t> </a:t>
            </a:r>
            <a:r>
              <a:rPr lang="en-US" altLang="ko-KR" b="1" spc="-150" dirty="0">
                <a:solidFill>
                  <a:srgbClr val="993300"/>
                </a:solidFill>
                <a:latin typeface="+mj-lt"/>
                <a:ea typeface="맑은 고딕"/>
              </a:rPr>
              <a:t>– </a:t>
            </a:r>
            <a:r>
              <a:rPr lang="en-US" altLang="ko-KR" b="1" dirty="0">
                <a:solidFill>
                  <a:srgbClr val="993300"/>
                </a:solidFill>
                <a:latin typeface="+mj-lt"/>
                <a:ea typeface="맑은 고딕"/>
              </a:rPr>
              <a:t>Results from Clinical Trials</a:t>
            </a:r>
          </a:p>
        </p:txBody>
      </p:sp>
      <p:pic>
        <p:nvPicPr>
          <p:cNvPr id="5" name="그림 4"/>
          <p:cNvPicPr>
            <a:picLocks noChangeAspect="1"/>
          </p:cNvPicPr>
          <p:nvPr/>
        </p:nvPicPr>
        <p:blipFill>
          <a:blip r:embed="rId3"/>
          <a:stretch>
            <a:fillRect/>
          </a:stretch>
        </p:blipFill>
        <p:spPr>
          <a:xfrm>
            <a:off x="1000076" y="1212644"/>
            <a:ext cx="5421989" cy="5447685"/>
          </a:xfrm>
          <a:prstGeom prst="rect">
            <a:avLst/>
          </a:prstGeom>
        </p:spPr>
      </p:pic>
      <p:sp>
        <p:nvSpPr>
          <p:cNvPr id="11" name="직사각형 10"/>
          <p:cNvSpPr/>
          <p:nvPr/>
        </p:nvSpPr>
        <p:spPr>
          <a:xfrm>
            <a:off x="1862825" y="1446120"/>
            <a:ext cx="3785190" cy="514524"/>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dirty="0"/>
          </a:p>
        </p:txBody>
      </p:sp>
      <p:sp>
        <p:nvSpPr>
          <p:cNvPr id="2" name="TextBox 1">
            <a:extLst>
              <a:ext uri="{FF2B5EF4-FFF2-40B4-BE49-F238E27FC236}">
                <a16:creationId xmlns:a16="http://schemas.microsoft.com/office/drawing/2014/main" id="{13AC0CBF-967B-7BB2-F555-EBED94C25432}"/>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3" name="Rectangle 2">
            <a:extLst>
              <a:ext uri="{FF2B5EF4-FFF2-40B4-BE49-F238E27FC236}">
                <a16:creationId xmlns:a16="http://schemas.microsoft.com/office/drawing/2014/main" id="{51E72DD0-083D-EC52-2C70-C5A71FC051D8}"/>
              </a:ext>
            </a:extLst>
          </p:cNvPr>
          <p:cNvSpPr/>
          <p:nvPr/>
        </p:nvSpPr>
        <p:spPr>
          <a:xfrm>
            <a:off x="1938528" y="1591056"/>
            <a:ext cx="3602736" cy="256032"/>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7B1D345-DD41-7732-454E-C62EA99DFF58}"/>
              </a:ext>
            </a:extLst>
          </p:cNvPr>
          <p:cNvSpPr txBox="1"/>
          <p:nvPr/>
        </p:nvSpPr>
        <p:spPr>
          <a:xfrm>
            <a:off x="1881858" y="1570408"/>
            <a:ext cx="3805850" cy="253916"/>
          </a:xfrm>
          <a:prstGeom prst="rect">
            <a:avLst/>
          </a:prstGeom>
          <a:noFill/>
        </p:spPr>
        <p:txBody>
          <a:bodyPr wrap="none" rtlCol="0">
            <a:spAutoFit/>
          </a:bodyPr>
          <a:lstStyle/>
          <a:p>
            <a:r>
              <a:rPr lang="en-US" sz="1050" b="1" dirty="0"/>
              <a:t>Decrease in ALT and AST, Markers of Liver Cell Damage</a:t>
            </a:r>
          </a:p>
        </p:txBody>
      </p:sp>
      <p:sp>
        <p:nvSpPr>
          <p:cNvPr id="6" name="Rectangle 5">
            <a:extLst>
              <a:ext uri="{FF2B5EF4-FFF2-40B4-BE49-F238E27FC236}">
                <a16:creationId xmlns:a16="http://schemas.microsoft.com/office/drawing/2014/main" id="{63169336-13A6-C667-1E7A-30238EAB1546}"/>
              </a:ext>
            </a:extLst>
          </p:cNvPr>
          <p:cNvSpPr/>
          <p:nvPr/>
        </p:nvSpPr>
        <p:spPr>
          <a:xfrm>
            <a:off x="1636180" y="3678527"/>
            <a:ext cx="1737360" cy="20116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546BE09-9326-D6D2-86EC-D191E1B93FE5}"/>
              </a:ext>
            </a:extLst>
          </p:cNvPr>
          <p:cNvSpPr/>
          <p:nvPr/>
        </p:nvSpPr>
        <p:spPr>
          <a:xfrm>
            <a:off x="4258792" y="3674838"/>
            <a:ext cx="1826084" cy="27169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C4D401D-818A-8D78-EA83-ED5AD8C8ED59}"/>
              </a:ext>
            </a:extLst>
          </p:cNvPr>
          <p:cNvSpPr/>
          <p:nvPr/>
        </p:nvSpPr>
        <p:spPr>
          <a:xfrm>
            <a:off x="1384460" y="4376765"/>
            <a:ext cx="3493008" cy="48994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59765F-A2DC-D534-5A3F-05A25F623748}"/>
              </a:ext>
            </a:extLst>
          </p:cNvPr>
          <p:cNvSpPr/>
          <p:nvPr/>
        </p:nvSpPr>
        <p:spPr>
          <a:xfrm>
            <a:off x="1384460" y="5011209"/>
            <a:ext cx="4232260" cy="109734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23F1C2F-34AA-2FC3-28EB-3971956F7B17}"/>
              </a:ext>
            </a:extLst>
          </p:cNvPr>
          <p:cNvSpPr txBox="1"/>
          <p:nvPr/>
        </p:nvSpPr>
        <p:spPr>
          <a:xfrm>
            <a:off x="1094966" y="4358926"/>
            <a:ext cx="5327099" cy="400110"/>
          </a:xfrm>
          <a:prstGeom prst="rect">
            <a:avLst/>
          </a:prstGeom>
          <a:noFill/>
        </p:spPr>
        <p:txBody>
          <a:bodyPr wrap="none" rtlCol="0">
            <a:spAutoFit/>
          </a:bodyPr>
          <a:lstStyle/>
          <a:p>
            <a:r>
              <a:rPr lang="en-US" sz="1000" b="1" dirty="0">
                <a:solidFill>
                  <a:srgbClr val="C00000"/>
                </a:solidFill>
              </a:rPr>
              <a:t>Subjects</a:t>
            </a:r>
            <a:r>
              <a:rPr lang="en-US" sz="1000" dirty="0"/>
              <a:t>: 50 people with reduce liver function (25 intervention group, 25 control group)</a:t>
            </a:r>
          </a:p>
          <a:p>
            <a:r>
              <a:rPr lang="en-US" sz="1000" b="1" dirty="0">
                <a:solidFill>
                  <a:srgbClr val="C00000"/>
                </a:solidFill>
              </a:rPr>
              <a:t>Trial</a:t>
            </a:r>
            <a:r>
              <a:rPr lang="en-US" sz="1000" dirty="0"/>
              <a:t>: Daily intake of 140mg of silymarin for 8 weeks</a:t>
            </a:r>
          </a:p>
        </p:txBody>
      </p:sp>
      <p:sp>
        <p:nvSpPr>
          <p:cNvPr id="15" name="TextBox 14">
            <a:extLst>
              <a:ext uri="{FF2B5EF4-FFF2-40B4-BE49-F238E27FC236}">
                <a16:creationId xmlns:a16="http://schemas.microsoft.com/office/drawing/2014/main" id="{E4E14454-BEAE-CE46-7F29-68D2885C0ACD}"/>
              </a:ext>
            </a:extLst>
          </p:cNvPr>
          <p:cNvSpPr txBox="1"/>
          <p:nvPr/>
        </p:nvSpPr>
        <p:spPr>
          <a:xfrm>
            <a:off x="1193877" y="4866851"/>
            <a:ext cx="5034385" cy="938719"/>
          </a:xfrm>
          <a:prstGeom prst="rect">
            <a:avLst/>
          </a:prstGeom>
          <a:noFill/>
        </p:spPr>
        <p:txBody>
          <a:bodyPr wrap="square" rtlCol="0">
            <a:spAutoFit/>
          </a:bodyPr>
          <a:lstStyle/>
          <a:p>
            <a:r>
              <a:rPr lang="en-US" sz="1100" b="1" dirty="0"/>
              <a:t>ALT (Alanine aminotransferase), AST (Aspartate aminotransferase)</a:t>
            </a:r>
          </a:p>
          <a:p>
            <a:endParaRPr lang="en-US" sz="1100" b="1" dirty="0"/>
          </a:p>
          <a:p>
            <a:r>
              <a:rPr lang="en-US" sz="1100" dirty="0"/>
              <a:t>ALT and AST are enzymes involved in metabolizing amino acids in the liver. When liver cells are damaged, these enzymes enter the bloodstream, </a:t>
            </a:r>
          </a:p>
          <a:p>
            <a:r>
              <a:rPr lang="en-US" sz="1100" dirty="0"/>
              <a:t>resulting in high levels of ALT and AST in the blood.</a:t>
            </a:r>
          </a:p>
        </p:txBody>
      </p:sp>
      <p:sp>
        <p:nvSpPr>
          <p:cNvPr id="18" name="TextBox 17">
            <a:extLst>
              <a:ext uri="{FF2B5EF4-FFF2-40B4-BE49-F238E27FC236}">
                <a16:creationId xmlns:a16="http://schemas.microsoft.com/office/drawing/2014/main" id="{D060D918-C5EC-57C5-8E0C-14383DB23E02}"/>
              </a:ext>
            </a:extLst>
          </p:cNvPr>
          <p:cNvSpPr txBox="1"/>
          <p:nvPr/>
        </p:nvSpPr>
        <p:spPr>
          <a:xfrm>
            <a:off x="3842673" y="5976562"/>
            <a:ext cx="2323072" cy="230832"/>
          </a:xfrm>
          <a:prstGeom prst="rect">
            <a:avLst/>
          </a:prstGeom>
          <a:noFill/>
        </p:spPr>
        <p:txBody>
          <a:bodyPr wrap="none" rtlCol="0">
            <a:spAutoFit/>
          </a:bodyPr>
          <a:lstStyle/>
          <a:p>
            <a:r>
              <a:rPr lang="en-US" sz="900" dirty="0"/>
              <a:t>*Test results may not apply for everyone</a:t>
            </a:r>
          </a:p>
        </p:txBody>
      </p:sp>
      <p:sp>
        <p:nvSpPr>
          <p:cNvPr id="20" name="Rectangle 19">
            <a:extLst>
              <a:ext uri="{FF2B5EF4-FFF2-40B4-BE49-F238E27FC236}">
                <a16:creationId xmlns:a16="http://schemas.microsoft.com/office/drawing/2014/main" id="{E4E6418D-92D3-015B-E9AF-34B85C7738C3}"/>
              </a:ext>
            </a:extLst>
          </p:cNvPr>
          <p:cNvSpPr/>
          <p:nvPr/>
        </p:nvSpPr>
        <p:spPr>
          <a:xfrm>
            <a:off x="3467985" y="6476497"/>
            <a:ext cx="2822720" cy="27169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DA247469-C671-3213-344A-A66437F0420A}"/>
              </a:ext>
            </a:extLst>
          </p:cNvPr>
          <p:cNvSpPr txBox="1"/>
          <p:nvPr/>
        </p:nvSpPr>
        <p:spPr>
          <a:xfrm>
            <a:off x="3970796" y="6514811"/>
            <a:ext cx="2385589" cy="200055"/>
          </a:xfrm>
          <a:prstGeom prst="rect">
            <a:avLst/>
          </a:prstGeom>
          <a:noFill/>
        </p:spPr>
        <p:txBody>
          <a:bodyPr wrap="none" rtlCol="0">
            <a:spAutoFit/>
          </a:bodyPr>
          <a:lstStyle/>
          <a:p>
            <a:r>
              <a:rPr lang="en-US" sz="700" dirty="0"/>
              <a:t>Source: Hepatitis Monthly, Summer 2008;8(3):191-195</a:t>
            </a:r>
          </a:p>
        </p:txBody>
      </p:sp>
    </p:spTree>
    <p:extLst>
      <p:ext uri="{BB962C8B-B14F-4D97-AF65-F5344CB8AC3E}">
        <p14:creationId xmlns:p14="http://schemas.microsoft.com/office/powerpoint/2010/main" val="699432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27732" y="716732"/>
            <a:ext cx="6947009" cy="391967"/>
          </a:xfrm>
          <a:prstGeom prst="rect">
            <a:avLst/>
          </a:prstGeom>
          <a:noFill/>
        </p:spPr>
        <p:txBody>
          <a:bodyPr wrap="square" rtlCol="0">
            <a:spAutoFit/>
          </a:bodyPr>
          <a:lstStyle/>
          <a:p>
            <a:pPr lvl="0" algn="just">
              <a:lnSpc>
                <a:spcPct val="120000"/>
              </a:lnSpc>
            </a:pPr>
            <a:r>
              <a:rPr lang="en-US" altLang="ko-KR" b="1" dirty="0">
                <a:solidFill>
                  <a:srgbClr val="993300"/>
                </a:solidFill>
                <a:latin typeface="+mj-lt"/>
                <a:ea typeface="맑은 고딕"/>
              </a:rPr>
              <a:t>2. Rhodiola</a:t>
            </a:r>
            <a:r>
              <a:rPr lang="ko-KR" altLang="en-US" b="1" dirty="0">
                <a:solidFill>
                  <a:srgbClr val="993300"/>
                </a:solidFill>
                <a:latin typeface="+mj-lt"/>
                <a:ea typeface="맑은 고딕"/>
              </a:rPr>
              <a:t> </a:t>
            </a:r>
            <a:r>
              <a:rPr lang="en-US" altLang="ko-KR" b="1" dirty="0">
                <a:solidFill>
                  <a:srgbClr val="993300"/>
                </a:solidFill>
                <a:latin typeface="+mj-lt"/>
                <a:ea typeface="맑은 고딕"/>
              </a:rPr>
              <a:t>rosea</a:t>
            </a:r>
            <a:r>
              <a:rPr lang="ko-KR" altLang="en-US" b="1" dirty="0">
                <a:solidFill>
                  <a:srgbClr val="993300"/>
                </a:solidFill>
                <a:latin typeface="+mj-lt"/>
                <a:ea typeface="맑은 고딕"/>
              </a:rPr>
              <a:t> </a:t>
            </a:r>
            <a:endParaRPr lang="en-US" altLang="ko-KR" b="1" dirty="0">
              <a:solidFill>
                <a:srgbClr val="993300"/>
              </a:solidFill>
              <a:latin typeface="+mj-lt"/>
              <a:ea typeface="맑은 고딕"/>
            </a:endParaRPr>
          </a:p>
        </p:txBody>
      </p:sp>
      <p:sp>
        <p:nvSpPr>
          <p:cNvPr id="3" name="직사각형 2"/>
          <p:cNvSpPr/>
          <p:nvPr/>
        </p:nvSpPr>
        <p:spPr>
          <a:xfrm>
            <a:off x="1716250" y="1161990"/>
            <a:ext cx="3955241" cy="391967"/>
          </a:xfrm>
          <a:prstGeom prst="rect">
            <a:avLst/>
          </a:prstGeom>
        </p:spPr>
        <p:txBody>
          <a:bodyPr wrap="square">
            <a:spAutoFit/>
          </a:bodyPr>
          <a:lstStyle/>
          <a:p>
            <a:pPr algn="just">
              <a:lnSpc>
                <a:spcPct val="120000"/>
              </a:lnSpc>
            </a:pPr>
            <a:r>
              <a:rPr lang="en-US" altLang="ko-KR" b="1" dirty="0">
                <a:solidFill>
                  <a:srgbClr val="C00000"/>
                </a:solidFill>
                <a:latin typeface="+mn-ea"/>
              </a:rPr>
              <a:t>Effective Stress and Fatigue Relief</a:t>
            </a:r>
          </a:p>
        </p:txBody>
      </p:sp>
      <p:sp>
        <p:nvSpPr>
          <p:cNvPr id="10" name="직사각형 9"/>
          <p:cNvSpPr/>
          <p:nvPr/>
        </p:nvSpPr>
        <p:spPr>
          <a:xfrm>
            <a:off x="735922" y="1669637"/>
            <a:ext cx="6096000" cy="1101007"/>
          </a:xfrm>
          <a:prstGeom prst="rect">
            <a:avLst/>
          </a:prstGeom>
        </p:spPr>
        <p:txBody>
          <a:bodyPr>
            <a:spAutoFit/>
          </a:bodyPr>
          <a:lstStyle/>
          <a:p>
            <a:pPr algn="just">
              <a:lnSpc>
                <a:spcPct val="120000"/>
              </a:lnSpc>
            </a:pPr>
            <a:r>
              <a:rPr lang="en-US" altLang="ko-KR" sz="1400" dirty="0">
                <a:ln>
                  <a:solidFill>
                    <a:srgbClr val="4F81BD">
                      <a:shade val="50000"/>
                      <a:alpha val="0"/>
                    </a:srgbClr>
                  </a:solidFill>
                </a:ln>
                <a:solidFill>
                  <a:prstClr val="black">
                    <a:lumMod val="75000"/>
                    <a:lumOff val="25000"/>
                  </a:prstClr>
                </a:solidFill>
                <a:latin typeface="+mj-ea"/>
                <a:ea typeface="+mj-ea"/>
              </a:rPr>
              <a:t>Rhodiola rosea grows in the rocky crevices of the alpine mountains in a barren land. It is rich in the ingredient rosavin, which has been recognized by the Korean Ministry of Food and Drug Safety as an ingredient that can "help improve fatigue caused by stress."</a:t>
            </a:r>
          </a:p>
        </p:txBody>
      </p:sp>
      <p:pic>
        <p:nvPicPr>
          <p:cNvPr id="6" name="그림 5"/>
          <p:cNvPicPr>
            <a:picLocks noChangeAspect="1"/>
          </p:cNvPicPr>
          <p:nvPr/>
        </p:nvPicPr>
        <p:blipFill>
          <a:blip r:embed="rId4"/>
          <a:stretch>
            <a:fillRect/>
          </a:stretch>
        </p:blipFill>
        <p:spPr>
          <a:xfrm>
            <a:off x="1398639" y="3116971"/>
            <a:ext cx="4590464" cy="3511954"/>
          </a:xfrm>
          <a:prstGeom prst="rect">
            <a:avLst/>
          </a:prstGeom>
        </p:spPr>
      </p:pic>
      <p:sp>
        <p:nvSpPr>
          <p:cNvPr id="2" name="TextBox 1">
            <a:extLst>
              <a:ext uri="{FF2B5EF4-FFF2-40B4-BE49-F238E27FC236}">
                <a16:creationId xmlns:a16="http://schemas.microsoft.com/office/drawing/2014/main" id="{CB3B19E8-E649-0B5D-69CB-AAC662B821A5}"/>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135854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049"/>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27732" y="716732"/>
            <a:ext cx="6947009" cy="724365"/>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2. Rhodiola rosea – Results from Clinical Trials</a:t>
            </a:r>
            <a:endParaRPr lang="en-US" altLang="ko-KR" b="1" dirty="0">
              <a:solidFill>
                <a:srgbClr val="993300"/>
              </a:solidFill>
              <a:ea typeface="맑은 고딕"/>
            </a:endParaRPr>
          </a:p>
          <a:p>
            <a:pPr lvl="0" algn="just">
              <a:lnSpc>
                <a:spcPct val="120000"/>
              </a:lnSpc>
            </a:pPr>
            <a:r>
              <a:rPr lang="ko-KR" altLang="en-US" b="1" spc="-150" dirty="0">
                <a:solidFill>
                  <a:srgbClr val="993300"/>
                </a:solidFill>
                <a:latin typeface="+mj-lt"/>
                <a:ea typeface="맑은 고딕"/>
              </a:rPr>
              <a:t> </a:t>
            </a:r>
            <a:endParaRPr lang="en-US" altLang="ko-KR" b="1" spc="-150" dirty="0">
              <a:solidFill>
                <a:srgbClr val="993300"/>
              </a:solidFill>
              <a:latin typeface="+mj-lt"/>
              <a:ea typeface="맑은 고딕"/>
            </a:endParaRPr>
          </a:p>
        </p:txBody>
      </p:sp>
      <p:pic>
        <p:nvPicPr>
          <p:cNvPr id="2" name="그림 1"/>
          <p:cNvPicPr>
            <a:picLocks noChangeAspect="1"/>
          </p:cNvPicPr>
          <p:nvPr/>
        </p:nvPicPr>
        <p:blipFill>
          <a:blip r:embed="rId3"/>
          <a:stretch>
            <a:fillRect/>
          </a:stretch>
        </p:blipFill>
        <p:spPr>
          <a:xfrm>
            <a:off x="668048" y="1173835"/>
            <a:ext cx="6360246" cy="5542501"/>
          </a:xfrm>
          <a:prstGeom prst="rect">
            <a:avLst/>
          </a:prstGeom>
        </p:spPr>
      </p:pic>
      <p:sp>
        <p:nvSpPr>
          <p:cNvPr id="4" name="직사각형 3"/>
          <p:cNvSpPr/>
          <p:nvPr/>
        </p:nvSpPr>
        <p:spPr>
          <a:xfrm>
            <a:off x="2522043" y="1709808"/>
            <a:ext cx="2594344" cy="442314"/>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Rectangle 2">
            <a:extLst>
              <a:ext uri="{FF2B5EF4-FFF2-40B4-BE49-F238E27FC236}">
                <a16:creationId xmlns:a16="http://schemas.microsoft.com/office/drawing/2014/main" id="{9EC5DE4D-71A1-251F-60B8-182C5EDF6CDB}"/>
              </a:ext>
            </a:extLst>
          </p:cNvPr>
          <p:cNvSpPr/>
          <p:nvPr/>
        </p:nvSpPr>
        <p:spPr>
          <a:xfrm>
            <a:off x="1197864" y="2560320"/>
            <a:ext cx="338328" cy="11247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2E367AC-6F30-5C20-52E8-636D3266DCDB}"/>
              </a:ext>
            </a:extLst>
          </p:cNvPr>
          <p:cNvSpPr/>
          <p:nvPr/>
        </p:nvSpPr>
        <p:spPr>
          <a:xfrm>
            <a:off x="5043235" y="2359152"/>
            <a:ext cx="1317941" cy="25877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66C8DE5-0038-7727-0CEF-257F0DB2801B}"/>
              </a:ext>
            </a:extLst>
          </p:cNvPr>
          <p:cNvSpPr/>
          <p:nvPr/>
        </p:nvSpPr>
        <p:spPr>
          <a:xfrm>
            <a:off x="5043234" y="2649887"/>
            <a:ext cx="1317941" cy="25877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42DD034-AF8A-3685-3566-13194487F971}"/>
              </a:ext>
            </a:extLst>
          </p:cNvPr>
          <p:cNvSpPr/>
          <p:nvPr/>
        </p:nvSpPr>
        <p:spPr>
          <a:xfrm>
            <a:off x="5034090" y="2940788"/>
            <a:ext cx="1317941" cy="25877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4FA1C7B-6D1F-A10F-E4B4-1033CAB9B6AF}"/>
              </a:ext>
            </a:extLst>
          </p:cNvPr>
          <p:cNvSpPr/>
          <p:nvPr/>
        </p:nvSpPr>
        <p:spPr>
          <a:xfrm>
            <a:off x="5034090" y="3231523"/>
            <a:ext cx="1317941" cy="25877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8D7F601-5163-F80B-0239-DFF941013A5A}"/>
              </a:ext>
            </a:extLst>
          </p:cNvPr>
          <p:cNvSpPr/>
          <p:nvPr/>
        </p:nvSpPr>
        <p:spPr>
          <a:xfrm>
            <a:off x="1163583" y="4361411"/>
            <a:ext cx="4139937" cy="6176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C3A4F10-48E1-F06D-22D6-A6099B9B5E69}"/>
              </a:ext>
            </a:extLst>
          </p:cNvPr>
          <p:cNvSpPr/>
          <p:nvPr/>
        </p:nvSpPr>
        <p:spPr>
          <a:xfrm>
            <a:off x="1177775" y="5269992"/>
            <a:ext cx="3929468" cy="5273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85FB422-DF54-A609-2D65-812BE003966F}"/>
              </a:ext>
            </a:extLst>
          </p:cNvPr>
          <p:cNvSpPr/>
          <p:nvPr/>
        </p:nvSpPr>
        <p:spPr>
          <a:xfrm>
            <a:off x="4503143" y="6392326"/>
            <a:ext cx="2382289" cy="258777"/>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91155B8-52D1-DCF8-74E6-72CE5047DB7B}"/>
              </a:ext>
            </a:extLst>
          </p:cNvPr>
          <p:cNvSpPr txBox="1"/>
          <p:nvPr/>
        </p:nvSpPr>
        <p:spPr>
          <a:xfrm>
            <a:off x="1220211" y="2505456"/>
            <a:ext cx="346249" cy="1224053"/>
          </a:xfrm>
          <a:prstGeom prst="rect">
            <a:avLst/>
          </a:prstGeom>
          <a:noFill/>
        </p:spPr>
        <p:txBody>
          <a:bodyPr vert="eaVert" wrap="none" rtlCol="0">
            <a:spAutoFit/>
          </a:bodyPr>
          <a:lstStyle/>
          <a:p>
            <a:r>
              <a:rPr lang="en-US" sz="1050" dirty="0"/>
              <a:t>Anti-Fatigue Index</a:t>
            </a:r>
          </a:p>
        </p:txBody>
      </p:sp>
      <p:sp>
        <p:nvSpPr>
          <p:cNvPr id="15" name="TextBox 14">
            <a:extLst>
              <a:ext uri="{FF2B5EF4-FFF2-40B4-BE49-F238E27FC236}">
                <a16:creationId xmlns:a16="http://schemas.microsoft.com/office/drawing/2014/main" id="{5B6646D5-A6C7-DDE7-52DB-CE0683217059}"/>
              </a:ext>
            </a:extLst>
          </p:cNvPr>
          <p:cNvSpPr txBox="1"/>
          <p:nvPr/>
        </p:nvSpPr>
        <p:spPr>
          <a:xfrm>
            <a:off x="5012644" y="2393145"/>
            <a:ext cx="1063112" cy="215444"/>
          </a:xfrm>
          <a:prstGeom prst="rect">
            <a:avLst/>
          </a:prstGeom>
          <a:noFill/>
        </p:spPr>
        <p:txBody>
          <a:bodyPr wrap="none" rtlCol="0">
            <a:spAutoFit/>
          </a:bodyPr>
          <a:lstStyle/>
          <a:p>
            <a:r>
              <a:rPr lang="en-US" sz="800" dirty="0"/>
              <a:t>Low Dose (370mg)</a:t>
            </a:r>
          </a:p>
        </p:txBody>
      </p:sp>
      <p:sp>
        <p:nvSpPr>
          <p:cNvPr id="18" name="TextBox 17">
            <a:extLst>
              <a:ext uri="{FF2B5EF4-FFF2-40B4-BE49-F238E27FC236}">
                <a16:creationId xmlns:a16="http://schemas.microsoft.com/office/drawing/2014/main" id="{6230C1F5-E4D7-78D3-EC4C-BE6A27CC22D5}"/>
              </a:ext>
            </a:extLst>
          </p:cNvPr>
          <p:cNvSpPr txBox="1"/>
          <p:nvPr/>
        </p:nvSpPr>
        <p:spPr>
          <a:xfrm>
            <a:off x="5012644" y="2685810"/>
            <a:ext cx="1098378" cy="215444"/>
          </a:xfrm>
          <a:prstGeom prst="rect">
            <a:avLst/>
          </a:prstGeom>
          <a:noFill/>
        </p:spPr>
        <p:txBody>
          <a:bodyPr wrap="none" rtlCol="0">
            <a:spAutoFit/>
          </a:bodyPr>
          <a:lstStyle/>
          <a:p>
            <a:r>
              <a:rPr lang="en-US" sz="800" dirty="0"/>
              <a:t>High Dose (555mg)</a:t>
            </a:r>
          </a:p>
        </p:txBody>
      </p:sp>
      <p:sp>
        <p:nvSpPr>
          <p:cNvPr id="19" name="TextBox 18">
            <a:extLst>
              <a:ext uri="{FF2B5EF4-FFF2-40B4-BE49-F238E27FC236}">
                <a16:creationId xmlns:a16="http://schemas.microsoft.com/office/drawing/2014/main" id="{0D325AEF-EC78-52A2-DE33-C7384844987C}"/>
              </a:ext>
            </a:extLst>
          </p:cNvPr>
          <p:cNvSpPr txBox="1"/>
          <p:nvPr/>
        </p:nvSpPr>
        <p:spPr>
          <a:xfrm>
            <a:off x="4994678" y="2974181"/>
            <a:ext cx="1043876" cy="215444"/>
          </a:xfrm>
          <a:prstGeom prst="rect">
            <a:avLst/>
          </a:prstGeom>
          <a:noFill/>
        </p:spPr>
        <p:txBody>
          <a:bodyPr wrap="none" rtlCol="0">
            <a:spAutoFit/>
          </a:bodyPr>
          <a:lstStyle/>
          <a:p>
            <a:r>
              <a:rPr lang="en-US" sz="800" dirty="0"/>
              <a:t>Other Supplement</a:t>
            </a:r>
          </a:p>
        </p:txBody>
      </p:sp>
      <p:sp>
        <p:nvSpPr>
          <p:cNvPr id="20" name="TextBox 19">
            <a:extLst>
              <a:ext uri="{FF2B5EF4-FFF2-40B4-BE49-F238E27FC236}">
                <a16:creationId xmlns:a16="http://schemas.microsoft.com/office/drawing/2014/main" id="{1BE39BC0-DC03-9475-9CE0-8380757A8C9B}"/>
              </a:ext>
            </a:extLst>
          </p:cNvPr>
          <p:cNvSpPr txBox="1"/>
          <p:nvPr/>
        </p:nvSpPr>
        <p:spPr>
          <a:xfrm>
            <a:off x="5003500" y="3250635"/>
            <a:ext cx="529312" cy="215444"/>
          </a:xfrm>
          <a:prstGeom prst="rect">
            <a:avLst/>
          </a:prstGeom>
          <a:noFill/>
        </p:spPr>
        <p:txBody>
          <a:bodyPr wrap="none" rtlCol="0">
            <a:spAutoFit/>
          </a:bodyPr>
          <a:lstStyle/>
          <a:p>
            <a:r>
              <a:rPr lang="en-US" sz="800" dirty="0"/>
              <a:t>Control</a:t>
            </a:r>
          </a:p>
        </p:txBody>
      </p:sp>
      <p:sp>
        <p:nvSpPr>
          <p:cNvPr id="21" name="TextBox 20">
            <a:extLst>
              <a:ext uri="{FF2B5EF4-FFF2-40B4-BE49-F238E27FC236}">
                <a16:creationId xmlns:a16="http://schemas.microsoft.com/office/drawing/2014/main" id="{D5321CA5-FD24-10C5-BA53-6D13CFBAEA01}"/>
              </a:ext>
            </a:extLst>
          </p:cNvPr>
          <p:cNvSpPr txBox="1"/>
          <p:nvPr/>
        </p:nvSpPr>
        <p:spPr>
          <a:xfrm>
            <a:off x="927858" y="4398029"/>
            <a:ext cx="5946756" cy="523220"/>
          </a:xfrm>
          <a:prstGeom prst="rect">
            <a:avLst/>
          </a:prstGeom>
          <a:noFill/>
        </p:spPr>
        <p:txBody>
          <a:bodyPr wrap="none" rtlCol="0">
            <a:spAutoFit/>
          </a:bodyPr>
          <a:lstStyle/>
          <a:p>
            <a:r>
              <a:rPr lang="en-US" sz="1400" b="1" dirty="0">
                <a:solidFill>
                  <a:srgbClr val="C00000"/>
                </a:solidFill>
              </a:rPr>
              <a:t>Subjects</a:t>
            </a:r>
            <a:r>
              <a:rPr lang="en-US" sz="1400" dirty="0"/>
              <a:t>: 121 males ages 19-21</a:t>
            </a:r>
          </a:p>
          <a:p>
            <a:r>
              <a:rPr lang="en-US" sz="1400" b="1" dirty="0">
                <a:solidFill>
                  <a:srgbClr val="C00000"/>
                </a:solidFill>
              </a:rPr>
              <a:t>Trial</a:t>
            </a:r>
            <a:r>
              <a:rPr lang="en-US" sz="1400" dirty="0"/>
              <a:t>: Daily intake of 370mg (low dose), 555mg (high dose) for 6 days </a:t>
            </a:r>
          </a:p>
        </p:txBody>
      </p:sp>
      <p:sp>
        <p:nvSpPr>
          <p:cNvPr id="22" name="TextBox 21">
            <a:extLst>
              <a:ext uri="{FF2B5EF4-FFF2-40B4-BE49-F238E27FC236}">
                <a16:creationId xmlns:a16="http://schemas.microsoft.com/office/drawing/2014/main" id="{D5589798-6AF0-9ECB-81E4-5658BE3F9A67}"/>
              </a:ext>
            </a:extLst>
          </p:cNvPr>
          <p:cNvSpPr txBox="1"/>
          <p:nvPr/>
        </p:nvSpPr>
        <p:spPr>
          <a:xfrm>
            <a:off x="937491" y="5225867"/>
            <a:ext cx="3680366" cy="307777"/>
          </a:xfrm>
          <a:prstGeom prst="rect">
            <a:avLst/>
          </a:prstGeom>
          <a:noFill/>
        </p:spPr>
        <p:txBody>
          <a:bodyPr wrap="none" rtlCol="0">
            <a:spAutoFit/>
          </a:bodyPr>
          <a:lstStyle/>
          <a:p>
            <a:r>
              <a:rPr lang="en-US" sz="1400" dirty="0"/>
              <a:t>Anti-Fatigue Index: Fatigue-resistance level</a:t>
            </a:r>
          </a:p>
        </p:txBody>
      </p:sp>
      <p:sp>
        <p:nvSpPr>
          <p:cNvPr id="23" name="TextBox 22">
            <a:extLst>
              <a:ext uri="{FF2B5EF4-FFF2-40B4-BE49-F238E27FC236}">
                <a16:creationId xmlns:a16="http://schemas.microsoft.com/office/drawing/2014/main" id="{A0F312D7-5420-8C04-E40D-C1B32A14099A}"/>
              </a:ext>
            </a:extLst>
          </p:cNvPr>
          <p:cNvSpPr txBox="1"/>
          <p:nvPr/>
        </p:nvSpPr>
        <p:spPr>
          <a:xfrm>
            <a:off x="4400297" y="5965264"/>
            <a:ext cx="2323072" cy="230832"/>
          </a:xfrm>
          <a:prstGeom prst="rect">
            <a:avLst/>
          </a:prstGeom>
          <a:noFill/>
        </p:spPr>
        <p:txBody>
          <a:bodyPr wrap="none" rtlCol="0">
            <a:spAutoFit/>
          </a:bodyPr>
          <a:lstStyle/>
          <a:p>
            <a:r>
              <a:rPr lang="en-US" sz="900" dirty="0"/>
              <a:t>*Test results may not apply for everyone</a:t>
            </a:r>
          </a:p>
        </p:txBody>
      </p:sp>
      <p:sp>
        <p:nvSpPr>
          <p:cNvPr id="24" name="TextBox 23">
            <a:extLst>
              <a:ext uri="{FF2B5EF4-FFF2-40B4-BE49-F238E27FC236}">
                <a16:creationId xmlns:a16="http://schemas.microsoft.com/office/drawing/2014/main" id="{F3D4240E-0F08-D10B-BF9C-268B1E7E7CD4}"/>
              </a:ext>
            </a:extLst>
          </p:cNvPr>
          <p:cNvSpPr txBox="1"/>
          <p:nvPr/>
        </p:nvSpPr>
        <p:spPr>
          <a:xfrm>
            <a:off x="5109387" y="6447232"/>
            <a:ext cx="1765227" cy="200055"/>
          </a:xfrm>
          <a:prstGeom prst="rect">
            <a:avLst/>
          </a:prstGeom>
          <a:noFill/>
        </p:spPr>
        <p:txBody>
          <a:bodyPr wrap="none" rtlCol="0">
            <a:spAutoFit/>
          </a:bodyPr>
          <a:lstStyle/>
          <a:p>
            <a:r>
              <a:rPr lang="en-US" sz="700" dirty="0"/>
              <a:t>Source: Phytomedicine 2003;10:95-105</a:t>
            </a:r>
          </a:p>
        </p:txBody>
      </p:sp>
      <p:sp>
        <p:nvSpPr>
          <p:cNvPr id="26" name="TextBox 25">
            <a:extLst>
              <a:ext uri="{FF2B5EF4-FFF2-40B4-BE49-F238E27FC236}">
                <a16:creationId xmlns:a16="http://schemas.microsoft.com/office/drawing/2014/main" id="{31E9BEB8-C602-B08A-6EFC-5F62B2E3C008}"/>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27" name="Rectangle 26">
            <a:extLst>
              <a:ext uri="{FF2B5EF4-FFF2-40B4-BE49-F238E27FC236}">
                <a16:creationId xmlns:a16="http://schemas.microsoft.com/office/drawing/2014/main" id="{47205122-823C-A0A3-07D3-55322F293D46}"/>
              </a:ext>
            </a:extLst>
          </p:cNvPr>
          <p:cNvSpPr/>
          <p:nvPr/>
        </p:nvSpPr>
        <p:spPr>
          <a:xfrm>
            <a:off x="2743200" y="1737240"/>
            <a:ext cx="2168809" cy="383620"/>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59BDC5-D019-2634-970F-BCEF36271A0F}"/>
              </a:ext>
            </a:extLst>
          </p:cNvPr>
          <p:cNvSpPr txBox="1"/>
          <p:nvPr/>
        </p:nvSpPr>
        <p:spPr>
          <a:xfrm>
            <a:off x="2549475" y="1829347"/>
            <a:ext cx="2571538" cy="230832"/>
          </a:xfrm>
          <a:prstGeom prst="rect">
            <a:avLst/>
          </a:prstGeom>
          <a:noFill/>
        </p:spPr>
        <p:txBody>
          <a:bodyPr wrap="none" rtlCol="0">
            <a:spAutoFit/>
          </a:bodyPr>
          <a:lstStyle/>
          <a:p>
            <a:r>
              <a:rPr lang="en-US" sz="900" b="1" dirty="0"/>
              <a:t>01 Confirmed Increased Fatigue-Resistance</a:t>
            </a:r>
          </a:p>
        </p:txBody>
      </p:sp>
    </p:spTree>
    <p:extLst>
      <p:ext uri="{BB962C8B-B14F-4D97-AF65-F5344CB8AC3E}">
        <p14:creationId xmlns:p14="http://schemas.microsoft.com/office/powerpoint/2010/main" val="398808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049"/>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3" name="그림 2"/>
          <p:cNvPicPr>
            <a:picLocks noChangeAspect="1"/>
          </p:cNvPicPr>
          <p:nvPr/>
        </p:nvPicPr>
        <p:blipFill>
          <a:blip r:embed="rId3"/>
          <a:stretch>
            <a:fillRect/>
          </a:stretch>
        </p:blipFill>
        <p:spPr>
          <a:xfrm>
            <a:off x="641360" y="1267687"/>
            <a:ext cx="5853007" cy="5445595"/>
          </a:xfrm>
          <a:prstGeom prst="rect">
            <a:avLst/>
          </a:prstGeom>
        </p:spPr>
      </p:pic>
      <p:sp>
        <p:nvSpPr>
          <p:cNvPr id="10" name="직사각형 9"/>
          <p:cNvSpPr/>
          <p:nvPr/>
        </p:nvSpPr>
        <p:spPr>
          <a:xfrm>
            <a:off x="869320" y="1726820"/>
            <a:ext cx="5397086" cy="442314"/>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2" name="TextBox 1">
            <a:extLst>
              <a:ext uri="{FF2B5EF4-FFF2-40B4-BE49-F238E27FC236}">
                <a16:creationId xmlns:a16="http://schemas.microsoft.com/office/drawing/2014/main" id="{1DAC1F8F-403C-1B50-DE55-FD82366B6BC9}"/>
              </a:ext>
            </a:extLst>
          </p:cNvPr>
          <p:cNvSpPr txBox="1"/>
          <p:nvPr/>
        </p:nvSpPr>
        <p:spPr>
          <a:xfrm>
            <a:off x="427732" y="716732"/>
            <a:ext cx="6947009" cy="724365"/>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2. Rhodiola rosea – Results from Clinical Trials</a:t>
            </a:r>
            <a:endParaRPr lang="en-US" altLang="ko-KR" b="1" dirty="0">
              <a:solidFill>
                <a:srgbClr val="993300"/>
              </a:solidFill>
              <a:ea typeface="맑은 고딕"/>
            </a:endParaRPr>
          </a:p>
          <a:p>
            <a:pPr lvl="0" algn="just">
              <a:lnSpc>
                <a:spcPct val="120000"/>
              </a:lnSpc>
            </a:pPr>
            <a:r>
              <a:rPr lang="ko-KR" altLang="en-US" b="1" spc="-150" dirty="0">
                <a:solidFill>
                  <a:srgbClr val="993300"/>
                </a:solidFill>
                <a:latin typeface="+mj-lt"/>
                <a:ea typeface="맑은 고딕"/>
              </a:rPr>
              <a:t> </a:t>
            </a:r>
            <a:endParaRPr lang="en-US" altLang="ko-KR" b="1" spc="-150" dirty="0">
              <a:solidFill>
                <a:srgbClr val="993300"/>
              </a:solidFill>
              <a:latin typeface="+mj-lt"/>
              <a:ea typeface="맑은 고딕"/>
            </a:endParaRPr>
          </a:p>
        </p:txBody>
      </p:sp>
      <p:sp>
        <p:nvSpPr>
          <p:cNvPr id="4" name="TextBox 3">
            <a:extLst>
              <a:ext uri="{FF2B5EF4-FFF2-40B4-BE49-F238E27FC236}">
                <a16:creationId xmlns:a16="http://schemas.microsoft.com/office/drawing/2014/main" id="{C4B92FCC-DC1B-D20F-45DB-B7E2B78CCADB}"/>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5" name="Rectangle 4">
            <a:extLst>
              <a:ext uri="{FF2B5EF4-FFF2-40B4-BE49-F238E27FC236}">
                <a16:creationId xmlns:a16="http://schemas.microsoft.com/office/drawing/2014/main" id="{F16F02E0-7242-8EA2-8E6D-95057B965421}"/>
              </a:ext>
            </a:extLst>
          </p:cNvPr>
          <p:cNvSpPr/>
          <p:nvPr/>
        </p:nvSpPr>
        <p:spPr>
          <a:xfrm>
            <a:off x="1024128" y="2386584"/>
            <a:ext cx="201168" cy="13533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60A2927-A747-C01C-683A-3D051F137DE9}"/>
              </a:ext>
            </a:extLst>
          </p:cNvPr>
          <p:cNvSpPr/>
          <p:nvPr/>
        </p:nvSpPr>
        <p:spPr>
          <a:xfrm>
            <a:off x="3683047" y="2386584"/>
            <a:ext cx="201168" cy="13533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2F63CE2-4509-6836-9C46-CCA5D6C08B43}"/>
              </a:ext>
            </a:extLst>
          </p:cNvPr>
          <p:cNvSpPr/>
          <p:nvPr/>
        </p:nvSpPr>
        <p:spPr>
          <a:xfrm>
            <a:off x="4617856" y="4126992"/>
            <a:ext cx="932551" cy="17983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B8C4DC7-7BF1-3DDE-C3D3-6D5A680748ED}"/>
              </a:ext>
            </a:extLst>
          </p:cNvPr>
          <p:cNvSpPr/>
          <p:nvPr/>
        </p:nvSpPr>
        <p:spPr>
          <a:xfrm>
            <a:off x="2148840" y="4126992"/>
            <a:ext cx="548639" cy="17983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233207B-2776-EAFD-7B2C-A18252FBE2E3}"/>
              </a:ext>
            </a:extLst>
          </p:cNvPr>
          <p:cNvSpPr/>
          <p:nvPr/>
        </p:nvSpPr>
        <p:spPr>
          <a:xfrm>
            <a:off x="3109029" y="4288536"/>
            <a:ext cx="411412" cy="17983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3EB3556-7362-BAEB-D3C1-EA7AC568454E}"/>
              </a:ext>
            </a:extLst>
          </p:cNvPr>
          <p:cNvSpPr/>
          <p:nvPr/>
        </p:nvSpPr>
        <p:spPr>
          <a:xfrm>
            <a:off x="3856784" y="4288536"/>
            <a:ext cx="411412" cy="17983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BA4078E-0DC0-801C-BE31-F441CD8BA9C0}"/>
              </a:ext>
            </a:extLst>
          </p:cNvPr>
          <p:cNvSpPr/>
          <p:nvPr/>
        </p:nvSpPr>
        <p:spPr>
          <a:xfrm>
            <a:off x="1033272" y="4698012"/>
            <a:ext cx="3054096" cy="5415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AB9AFA1-E770-5C42-F7D1-7F02FE4F64E4}"/>
              </a:ext>
            </a:extLst>
          </p:cNvPr>
          <p:cNvSpPr/>
          <p:nvPr/>
        </p:nvSpPr>
        <p:spPr>
          <a:xfrm>
            <a:off x="1017538" y="5528861"/>
            <a:ext cx="3755630" cy="2707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B4737AF-2446-F971-27E3-A2321E2B9325}"/>
              </a:ext>
            </a:extLst>
          </p:cNvPr>
          <p:cNvSpPr/>
          <p:nvPr/>
        </p:nvSpPr>
        <p:spPr>
          <a:xfrm>
            <a:off x="4126498" y="6411240"/>
            <a:ext cx="2347454" cy="270750"/>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38EAEE2-8095-28BA-A5FF-7297991B6461}"/>
              </a:ext>
            </a:extLst>
          </p:cNvPr>
          <p:cNvSpPr/>
          <p:nvPr/>
        </p:nvSpPr>
        <p:spPr>
          <a:xfrm>
            <a:off x="914400" y="1763396"/>
            <a:ext cx="5324574" cy="370415"/>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D0D50BE-049D-A3AA-3F46-F95C9FDDA592}"/>
              </a:ext>
            </a:extLst>
          </p:cNvPr>
          <p:cNvSpPr txBox="1"/>
          <p:nvPr/>
        </p:nvSpPr>
        <p:spPr>
          <a:xfrm>
            <a:off x="911813" y="1797329"/>
            <a:ext cx="5394618" cy="307777"/>
          </a:xfrm>
          <a:prstGeom prst="rect">
            <a:avLst/>
          </a:prstGeom>
          <a:noFill/>
        </p:spPr>
        <p:txBody>
          <a:bodyPr wrap="none" rtlCol="0">
            <a:spAutoFit/>
          </a:bodyPr>
          <a:lstStyle/>
          <a:p>
            <a:r>
              <a:rPr lang="en-US" sz="1400" dirty="0"/>
              <a:t>02 Confirmed Decrease in Cortisol Levels From Perceived Stress</a:t>
            </a:r>
          </a:p>
        </p:txBody>
      </p:sp>
      <p:sp>
        <p:nvSpPr>
          <p:cNvPr id="21" name="TextBox 20">
            <a:extLst>
              <a:ext uri="{FF2B5EF4-FFF2-40B4-BE49-F238E27FC236}">
                <a16:creationId xmlns:a16="http://schemas.microsoft.com/office/drawing/2014/main" id="{D472C137-E5F7-73A8-3F5D-AFD8BA579E93}"/>
              </a:ext>
            </a:extLst>
          </p:cNvPr>
          <p:cNvSpPr txBox="1"/>
          <p:nvPr/>
        </p:nvSpPr>
        <p:spPr>
          <a:xfrm rot="5400000">
            <a:off x="499400" y="3028236"/>
            <a:ext cx="1306768" cy="230832"/>
          </a:xfrm>
          <a:prstGeom prst="rect">
            <a:avLst/>
          </a:prstGeom>
          <a:noFill/>
        </p:spPr>
        <p:txBody>
          <a:bodyPr wrap="none" rtlCol="0">
            <a:spAutoFit/>
          </a:bodyPr>
          <a:lstStyle/>
          <a:p>
            <a:r>
              <a:rPr lang="en-US" sz="900" dirty="0"/>
              <a:t>Salivary cortisol conc.</a:t>
            </a:r>
          </a:p>
        </p:txBody>
      </p:sp>
      <p:sp>
        <p:nvSpPr>
          <p:cNvPr id="22" name="TextBox 21">
            <a:extLst>
              <a:ext uri="{FF2B5EF4-FFF2-40B4-BE49-F238E27FC236}">
                <a16:creationId xmlns:a16="http://schemas.microsoft.com/office/drawing/2014/main" id="{C048C1E3-D8C5-1CF1-0E7C-BAE2C3DFB1CB}"/>
              </a:ext>
            </a:extLst>
          </p:cNvPr>
          <p:cNvSpPr txBox="1"/>
          <p:nvPr/>
        </p:nvSpPr>
        <p:spPr>
          <a:xfrm rot="5400000">
            <a:off x="3145079" y="3031387"/>
            <a:ext cx="1306768" cy="230832"/>
          </a:xfrm>
          <a:prstGeom prst="rect">
            <a:avLst/>
          </a:prstGeom>
          <a:noFill/>
        </p:spPr>
        <p:txBody>
          <a:bodyPr wrap="none" rtlCol="0">
            <a:spAutoFit/>
          </a:bodyPr>
          <a:lstStyle/>
          <a:p>
            <a:r>
              <a:rPr lang="en-US" sz="900" dirty="0"/>
              <a:t>Salivary cortisol conc.</a:t>
            </a:r>
          </a:p>
        </p:txBody>
      </p:sp>
      <p:sp>
        <p:nvSpPr>
          <p:cNvPr id="23" name="TextBox 22">
            <a:extLst>
              <a:ext uri="{FF2B5EF4-FFF2-40B4-BE49-F238E27FC236}">
                <a16:creationId xmlns:a16="http://schemas.microsoft.com/office/drawing/2014/main" id="{0F2530F8-A2C0-8E22-308C-7120F33F165B}"/>
              </a:ext>
            </a:extLst>
          </p:cNvPr>
          <p:cNvSpPr txBox="1"/>
          <p:nvPr/>
        </p:nvSpPr>
        <p:spPr>
          <a:xfrm>
            <a:off x="2067729" y="4065614"/>
            <a:ext cx="615874" cy="246221"/>
          </a:xfrm>
          <a:prstGeom prst="rect">
            <a:avLst/>
          </a:prstGeom>
          <a:noFill/>
        </p:spPr>
        <p:txBody>
          <a:bodyPr wrap="none" rtlCol="0">
            <a:spAutoFit/>
          </a:bodyPr>
          <a:lstStyle/>
          <a:p>
            <a:r>
              <a:rPr lang="en-US" sz="1000" dirty="0"/>
              <a:t>Control</a:t>
            </a:r>
          </a:p>
        </p:txBody>
      </p:sp>
      <p:sp>
        <p:nvSpPr>
          <p:cNvPr id="24" name="TextBox 23">
            <a:extLst>
              <a:ext uri="{FF2B5EF4-FFF2-40B4-BE49-F238E27FC236}">
                <a16:creationId xmlns:a16="http://schemas.microsoft.com/office/drawing/2014/main" id="{64DA0B45-7DE6-6BE4-D2E5-52A24C6BF95B}"/>
              </a:ext>
            </a:extLst>
          </p:cNvPr>
          <p:cNvSpPr txBox="1"/>
          <p:nvPr/>
        </p:nvSpPr>
        <p:spPr>
          <a:xfrm>
            <a:off x="4568797" y="4071022"/>
            <a:ext cx="885179" cy="246221"/>
          </a:xfrm>
          <a:prstGeom prst="rect">
            <a:avLst/>
          </a:prstGeom>
          <a:noFill/>
        </p:spPr>
        <p:txBody>
          <a:bodyPr wrap="none" rtlCol="0">
            <a:spAutoFit/>
          </a:bodyPr>
          <a:lstStyle/>
          <a:p>
            <a:r>
              <a:rPr lang="en-US" sz="1000" dirty="0"/>
              <a:t>Intervention</a:t>
            </a:r>
          </a:p>
        </p:txBody>
      </p:sp>
      <p:sp>
        <p:nvSpPr>
          <p:cNvPr id="25" name="TextBox 24">
            <a:extLst>
              <a:ext uri="{FF2B5EF4-FFF2-40B4-BE49-F238E27FC236}">
                <a16:creationId xmlns:a16="http://schemas.microsoft.com/office/drawing/2014/main" id="{EA573DB9-D180-73E5-A240-F670C7A735C1}"/>
              </a:ext>
            </a:extLst>
          </p:cNvPr>
          <p:cNvSpPr txBox="1"/>
          <p:nvPr/>
        </p:nvSpPr>
        <p:spPr>
          <a:xfrm>
            <a:off x="924762" y="4699827"/>
            <a:ext cx="5314212" cy="523220"/>
          </a:xfrm>
          <a:prstGeom prst="rect">
            <a:avLst/>
          </a:prstGeom>
          <a:noFill/>
        </p:spPr>
        <p:txBody>
          <a:bodyPr wrap="none" rtlCol="0">
            <a:spAutoFit/>
          </a:bodyPr>
          <a:lstStyle/>
          <a:p>
            <a:r>
              <a:rPr lang="en-US" sz="1400" b="1" dirty="0">
                <a:solidFill>
                  <a:srgbClr val="C00000"/>
                </a:solidFill>
              </a:rPr>
              <a:t>Subjects</a:t>
            </a:r>
            <a:r>
              <a:rPr lang="en-US" sz="1400" dirty="0"/>
              <a:t>: 60 females from ages 20-55 showing fatigue</a:t>
            </a:r>
          </a:p>
          <a:p>
            <a:r>
              <a:rPr lang="en-US" sz="1400" b="1" dirty="0">
                <a:solidFill>
                  <a:srgbClr val="C00000"/>
                </a:solidFill>
              </a:rPr>
              <a:t>Trial</a:t>
            </a:r>
            <a:r>
              <a:rPr lang="en-US" sz="1400" dirty="0"/>
              <a:t>: Daily intake of 576mg Rhodiola rosea extract for 28 days</a:t>
            </a:r>
          </a:p>
        </p:txBody>
      </p:sp>
      <p:sp>
        <p:nvSpPr>
          <p:cNvPr id="26" name="TextBox 25">
            <a:extLst>
              <a:ext uri="{FF2B5EF4-FFF2-40B4-BE49-F238E27FC236}">
                <a16:creationId xmlns:a16="http://schemas.microsoft.com/office/drawing/2014/main" id="{B81E987F-EEC4-353C-37EA-19EFA5382239}"/>
              </a:ext>
            </a:extLst>
          </p:cNvPr>
          <p:cNvSpPr txBox="1"/>
          <p:nvPr/>
        </p:nvSpPr>
        <p:spPr>
          <a:xfrm>
            <a:off x="4020228" y="5917964"/>
            <a:ext cx="2286203" cy="230832"/>
          </a:xfrm>
          <a:prstGeom prst="rect">
            <a:avLst/>
          </a:prstGeom>
          <a:noFill/>
        </p:spPr>
        <p:txBody>
          <a:bodyPr wrap="none" rtlCol="0">
            <a:spAutoFit/>
          </a:bodyPr>
          <a:lstStyle/>
          <a:p>
            <a:r>
              <a:rPr lang="en-US" sz="900" dirty="0"/>
              <a:t>*Test results may not apply to everyone</a:t>
            </a:r>
          </a:p>
        </p:txBody>
      </p:sp>
      <p:sp>
        <p:nvSpPr>
          <p:cNvPr id="27" name="TextBox 26">
            <a:extLst>
              <a:ext uri="{FF2B5EF4-FFF2-40B4-BE49-F238E27FC236}">
                <a16:creationId xmlns:a16="http://schemas.microsoft.com/office/drawing/2014/main" id="{0FF7F247-39DE-FE37-0ADE-463888AD431B}"/>
              </a:ext>
            </a:extLst>
          </p:cNvPr>
          <p:cNvSpPr txBox="1"/>
          <p:nvPr/>
        </p:nvSpPr>
        <p:spPr>
          <a:xfrm>
            <a:off x="4617856" y="6408284"/>
            <a:ext cx="1787669" cy="200055"/>
          </a:xfrm>
          <a:prstGeom prst="rect">
            <a:avLst/>
          </a:prstGeom>
          <a:noFill/>
        </p:spPr>
        <p:txBody>
          <a:bodyPr wrap="none" rtlCol="0">
            <a:spAutoFit/>
          </a:bodyPr>
          <a:lstStyle/>
          <a:p>
            <a:r>
              <a:rPr lang="en-US" sz="700" dirty="0"/>
              <a:t>Source: Planta medica 2009;75:105-112</a:t>
            </a:r>
          </a:p>
        </p:txBody>
      </p:sp>
      <p:sp>
        <p:nvSpPr>
          <p:cNvPr id="28" name="TextBox 27">
            <a:extLst>
              <a:ext uri="{FF2B5EF4-FFF2-40B4-BE49-F238E27FC236}">
                <a16:creationId xmlns:a16="http://schemas.microsoft.com/office/drawing/2014/main" id="{9ACB783D-0FE3-A164-3459-E8DB011A4FF6}"/>
              </a:ext>
            </a:extLst>
          </p:cNvPr>
          <p:cNvSpPr txBox="1"/>
          <p:nvPr/>
        </p:nvSpPr>
        <p:spPr>
          <a:xfrm>
            <a:off x="3020286" y="4279874"/>
            <a:ext cx="482824" cy="215444"/>
          </a:xfrm>
          <a:prstGeom prst="rect">
            <a:avLst/>
          </a:prstGeom>
          <a:noFill/>
        </p:spPr>
        <p:txBody>
          <a:bodyPr wrap="none" rtlCol="0">
            <a:spAutoFit/>
          </a:bodyPr>
          <a:lstStyle/>
          <a:p>
            <a:r>
              <a:rPr lang="en-US" sz="800" dirty="0"/>
              <a:t>Before</a:t>
            </a:r>
          </a:p>
        </p:txBody>
      </p:sp>
      <p:sp>
        <p:nvSpPr>
          <p:cNvPr id="29" name="TextBox 28">
            <a:extLst>
              <a:ext uri="{FF2B5EF4-FFF2-40B4-BE49-F238E27FC236}">
                <a16:creationId xmlns:a16="http://schemas.microsoft.com/office/drawing/2014/main" id="{E87D57A4-BCD7-FC1F-E1BE-DFC795E82C82}"/>
              </a:ext>
            </a:extLst>
          </p:cNvPr>
          <p:cNvSpPr txBox="1"/>
          <p:nvPr/>
        </p:nvSpPr>
        <p:spPr>
          <a:xfrm>
            <a:off x="3772796" y="4281808"/>
            <a:ext cx="410690" cy="215444"/>
          </a:xfrm>
          <a:prstGeom prst="rect">
            <a:avLst/>
          </a:prstGeom>
          <a:noFill/>
        </p:spPr>
        <p:txBody>
          <a:bodyPr wrap="none" rtlCol="0">
            <a:spAutoFit/>
          </a:bodyPr>
          <a:lstStyle/>
          <a:p>
            <a:r>
              <a:rPr lang="en-US" sz="800" dirty="0"/>
              <a:t>After</a:t>
            </a:r>
          </a:p>
        </p:txBody>
      </p:sp>
    </p:spTree>
    <p:extLst>
      <p:ext uri="{BB962C8B-B14F-4D97-AF65-F5344CB8AC3E}">
        <p14:creationId xmlns:p14="http://schemas.microsoft.com/office/powerpoint/2010/main" val="3387139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049"/>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2" name="그림 1"/>
          <p:cNvPicPr>
            <a:picLocks noChangeAspect="1"/>
          </p:cNvPicPr>
          <p:nvPr/>
        </p:nvPicPr>
        <p:blipFill>
          <a:blip r:embed="rId3"/>
          <a:stretch>
            <a:fillRect/>
          </a:stretch>
        </p:blipFill>
        <p:spPr>
          <a:xfrm>
            <a:off x="986702" y="1219283"/>
            <a:ext cx="4937760" cy="5523884"/>
          </a:xfrm>
          <a:prstGeom prst="rect">
            <a:avLst/>
          </a:prstGeom>
        </p:spPr>
      </p:pic>
      <p:sp>
        <p:nvSpPr>
          <p:cNvPr id="11" name="직사각형 10"/>
          <p:cNvSpPr/>
          <p:nvPr/>
        </p:nvSpPr>
        <p:spPr>
          <a:xfrm>
            <a:off x="2178325" y="1534099"/>
            <a:ext cx="2439532" cy="442314"/>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12" name="직사각형 11"/>
          <p:cNvSpPr/>
          <p:nvPr/>
        </p:nvSpPr>
        <p:spPr>
          <a:xfrm>
            <a:off x="2178325" y="4540277"/>
            <a:ext cx="2580808" cy="442314"/>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b="1" dirty="0"/>
          </a:p>
        </p:txBody>
      </p:sp>
      <p:sp>
        <p:nvSpPr>
          <p:cNvPr id="3" name="TextBox 2">
            <a:extLst>
              <a:ext uri="{FF2B5EF4-FFF2-40B4-BE49-F238E27FC236}">
                <a16:creationId xmlns:a16="http://schemas.microsoft.com/office/drawing/2014/main" id="{C7951713-75E1-628A-B80C-64A22AF7935A}"/>
              </a:ext>
            </a:extLst>
          </p:cNvPr>
          <p:cNvSpPr txBox="1"/>
          <p:nvPr/>
        </p:nvSpPr>
        <p:spPr>
          <a:xfrm>
            <a:off x="427732" y="716732"/>
            <a:ext cx="6947009" cy="724365"/>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2. Rhodiola rosea – Results from Clinical Trials</a:t>
            </a:r>
            <a:endParaRPr lang="en-US" altLang="ko-KR" b="1" dirty="0">
              <a:solidFill>
                <a:srgbClr val="993300"/>
              </a:solidFill>
              <a:ea typeface="맑은 고딕"/>
            </a:endParaRPr>
          </a:p>
          <a:p>
            <a:pPr lvl="0" algn="just">
              <a:lnSpc>
                <a:spcPct val="120000"/>
              </a:lnSpc>
            </a:pPr>
            <a:r>
              <a:rPr lang="ko-KR" altLang="en-US" b="1" dirty="0">
                <a:solidFill>
                  <a:srgbClr val="993300"/>
                </a:solidFill>
                <a:latin typeface="+mj-lt"/>
                <a:ea typeface="맑은 고딕"/>
              </a:rPr>
              <a:t> </a:t>
            </a:r>
            <a:endParaRPr lang="en-US" altLang="ko-KR" b="1" dirty="0">
              <a:solidFill>
                <a:srgbClr val="993300"/>
              </a:solidFill>
              <a:latin typeface="+mj-lt"/>
              <a:ea typeface="맑은 고딕"/>
            </a:endParaRPr>
          </a:p>
        </p:txBody>
      </p:sp>
      <p:sp>
        <p:nvSpPr>
          <p:cNvPr id="4" name="TextBox 3">
            <a:extLst>
              <a:ext uri="{FF2B5EF4-FFF2-40B4-BE49-F238E27FC236}">
                <a16:creationId xmlns:a16="http://schemas.microsoft.com/office/drawing/2014/main" id="{66940CD8-044A-4BCD-5649-265A56712CA0}"/>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5" name="Rectangle 4">
            <a:extLst>
              <a:ext uri="{FF2B5EF4-FFF2-40B4-BE49-F238E27FC236}">
                <a16:creationId xmlns:a16="http://schemas.microsoft.com/office/drawing/2014/main" id="{137E40C5-6240-02A7-C5A3-D1018A89DE28}"/>
              </a:ext>
            </a:extLst>
          </p:cNvPr>
          <p:cNvSpPr/>
          <p:nvPr/>
        </p:nvSpPr>
        <p:spPr>
          <a:xfrm>
            <a:off x="2386584" y="1618488"/>
            <a:ext cx="2148840" cy="325160"/>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2609737-07AB-B6AD-FDF8-1DFE35F85EC0}"/>
              </a:ext>
            </a:extLst>
          </p:cNvPr>
          <p:cNvSpPr/>
          <p:nvPr/>
        </p:nvSpPr>
        <p:spPr>
          <a:xfrm>
            <a:off x="2224437" y="4602354"/>
            <a:ext cx="2498120" cy="335406"/>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FC719A6-41D8-506B-5852-1F90556CA7C5}"/>
              </a:ext>
            </a:extLst>
          </p:cNvPr>
          <p:cNvSpPr/>
          <p:nvPr/>
        </p:nvSpPr>
        <p:spPr>
          <a:xfrm>
            <a:off x="1243584" y="2022133"/>
            <a:ext cx="4389120" cy="8765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9C7E6B-3F88-0C8C-2B44-8C3862A424C5}"/>
              </a:ext>
            </a:extLst>
          </p:cNvPr>
          <p:cNvSpPr/>
          <p:nvPr/>
        </p:nvSpPr>
        <p:spPr>
          <a:xfrm>
            <a:off x="1274169" y="5044668"/>
            <a:ext cx="4389120" cy="8765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B3F6CAC-BC87-E65E-472B-3387DD1B8D42}"/>
              </a:ext>
            </a:extLst>
          </p:cNvPr>
          <p:cNvSpPr/>
          <p:nvPr/>
        </p:nvSpPr>
        <p:spPr>
          <a:xfrm>
            <a:off x="1059854" y="3285219"/>
            <a:ext cx="287467" cy="189501"/>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80D5A2D-46E8-0B8A-535A-02EE39F9965D}"/>
              </a:ext>
            </a:extLst>
          </p:cNvPr>
          <p:cNvSpPr/>
          <p:nvPr/>
        </p:nvSpPr>
        <p:spPr>
          <a:xfrm>
            <a:off x="1053989" y="6101345"/>
            <a:ext cx="287467" cy="189501"/>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18D8965-42C3-40EB-044F-41C4DFC062F9}"/>
              </a:ext>
            </a:extLst>
          </p:cNvPr>
          <p:cNvSpPr txBox="1"/>
          <p:nvPr/>
        </p:nvSpPr>
        <p:spPr>
          <a:xfrm>
            <a:off x="2282218" y="1562276"/>
            <a:ext cx="2311851" cy="400110"/>
          </a:xfrm>
          <a:prstGeom prst="rect">
            <a:avLst/>
          </a:prstGeom>
          <a:noFill/>
        </p:spPr>
        <p:txBody>
          <a:bodyPr wrap="none" rtlCol="0">
            <a:spAutoFit/>
          </a:bodyPr>
          <a:lstStyle/>
          <a:p>
            <a:pPr algn="ctr"/>
            <a:r>
              <a:rPr lang="en-US" sz="1000" b="1" dirty="0"/>
              <a:t>03 Confirmed Decrease in Fatigue </a:t>
            </a:r>
          </a:p>
          <a:p>
            <a:pPr algn="ctr"/>
            <a:r>
              <a:rPr lang="en-US" sz="1000" b="1" dirty="0"/>
              <a:t>from Working Overtime</a:t>
            </a:r>
          </a:p>
        </p:txBody>
      </p:sp>
      <p:sp>
        <p:nvSpPr>
          <p:cNvPr id="21" name="TextBox 20">
            <a:extLst>
              <a:ext uri="{FF2B5EF4-FFF2-40B4-BE49-F238E27FC236}">
                <a16:creationId xmlns:a16="http://schemas.microsoft.com/office/drawing/2014/main" id="{DB6D59A0-FCED-253E-CBD1-473F499DC8BA}"/>
              </a:ext>
            </a:extLst>
          </p:cNvPr>
          <p:cNvSpPr txBox="1"/>
          <p:nvPr/>
        </p:nvSpPr>
        <p:spPr>
          <a:xfrm>
            <a:off x="2284432" y="4574484"/>
            <a:ext cx="2435282" cy="400110"/>
          </a:xfrm>
          <a:prstGeom prst="rect">
            <a:avLst/>
          </a:prstGeom>
          <a:noFill/>
        </p:spPr>
        <p:txBody>
          <a:bodyPr wrap="none" rtlCol="0">
            <a:spAutoFit/>
          </a:bodyPr>
          <a:lstStyle/>
          <a:p>
            <a:pPr algn="ctr"/>
            <a:r>
              <a:rPr lang="en-US" sz="1000" b="1" dirty="0"/>
              <a:t>04 Confirmed Decrease in Students’ </a:t>
            </a:r>
          </a:p>
          <a:p>
            <a:pPr algn="ctr"/>
            <a:r>
              <a:rPr lang="en-US" sz="1000" b="1" dirty="0"/>
              <a:t>Mental Fatigue</a:t>
            </a:r>
          </a:p>
        </p:txBody>
      </p:sp>
      <p:sp>
        <p:nvSpPr>
          <p:cNvPr id="22" name="TextBox 21">
            <a:extLst>
              <a:ext uri="{FF2B5EF4-FFF2-40B4-BE49-F238E27FC236}">
                <a16:creationId xmlns:a16="http://schemas.microsoft.com/office/drawing/2014/main" id="{9835AFF5-9641-3B0B-0FD4-1C2E6AE92FDB}"/>
              </a:ext>
            </a:extLst>
          </p:cNvPr>
          <p:cNvSpPr txBox="1"/>
          <p:nvPr/>
        </p:nvSpPr>
        <p:spPr>
          <a:xfrm>
            <a:off x="1160351" y="2023058"/>
            <a:ext cx="4727576" cy="1107996"/>
          </a:xfrm>
          <a:prstGeom prst="rect">
            <a:avLst/>
          </a:prstGeom>
          <a:noFill/>
        </p:spPr>
        <p:txBody>
          <a:bodyPr wrap="none" rtlCol="0">
            <a:spAutoFit/>
          </a:bodyPr>
          <a:lstStyle/>
          <a:p>
            <a:r>
              <a:rPr lang="en-US" sz="1100" dirty="0"/>
              <a:t>To observe the effects of Rhodiola rosea extract on the fatigue levels</a:t>
            </a:r>
          </a:p>
          <a:p>
            <a:r>
              <a:rPr lang="en-US" sz="1100" dirty="0"/>
              <a:t>of those working overtime, an intervention group was given Rhodiola </a:t>
            </a:r>
          </a:p>
          <a:p>
            <a:r>
              <a:rPr lang="en-US" sz="1100" dirty="0"/>
              <a:t>rosea extract. The intervention group showed an approximate 20% </a:t>
            </a:r>
          </a:p>
          <a:p>
            <a:r>
              <a:rPr lang="en-US" sz="1100" dirty="0"/>
              <a:t>decrease in fatigue levels after intake of the Rhodiola rosea extract. </a:t>
            </a:r>
          </a:p>
          <a:p>
            <a:r>
              <a:rPr lang="en-US" sz="1100" dirty="0"/>
              <a:t>The results show that Rhodiola rosea extract reduces fatigue from </a:t>
            </a:r>
          </a:p>
          <a:p>
            <a:r>
              <a:rPr lang="en-US" sz="1100" dirty="0"/>
              <a:t>general stress.</a:t>
            </a:r>
          </a:p>
        </p:txBody>
      </p:sp>
      <p:sp>
        <p:nvSpPr>
          <p:cNvPr id="23" name="TextBox 22">
            <a:extLst>
              <a:ext uri="{FF2B5EF4-FFF2-40B4-BE49-F238E27FC236}">
                <a16:creationId xmlns:a16="http://schemas.microsoft.com/office/drawing/2014/main" id="{5A68F0A8-8A2B-68D5-C6F3-EDA0FEAB11B3}"/>
              </a:ext>
            </a:extLst>
          </p:cNvPr>
          <p:cNvSpPr txBox="1"/>
          <p:nvPr/>
        </p:nvSpPr>
        <p:spPr>
          <a:xfrm>
            <a:off x="1146965" y="5067258"/>
            <a:ext cx="4676953" cy="738664"/>
          </a:xfrm>
          <a:prstGeom prst="rect">
            <a:avLst/>
          </a:prstGeom>
          <a:noFill/>
        </p:spPr>
        <p:txBody>
          <a:bodyPr wrap="square" rtlCol="0">
            <a:spAutoFit/>
          </a:bodyPr>
          <a:lstStyle/>
          <a:p>
            <a:r>
              <a:rPr lang="en-US" sz="1050" dirty="0"/>
              <a:t>To observe the effects of low doses of Rhodiola rosea extract on the </a:t>
            </a:r>
          </a:p>
          <a:p>
            <a:r>
              <a:rPr lang="en-US" sz="1050" dirty="0"/>
              <a:t>mental fatigue levels of students, an intervention group was given low </a:t>
            </a:r>
          </a:p>
          <a:p>
            <a:r>
              <a:rPr lang="en-US" sz="1050" dirty="0"/>
              <a:t>doses of Rhodiola rosea extract. The results show that continuous intake of low doses of Rhodiola rosea extract reduces mental fatigue.</a:t>
            </a:r>
          </a:p>
        </p:txBody>
      </p:sp>
      <p:sp>
        <p:nvSpPr>
          <p:cNvPr id="24" name="TextBox 23">
            <a:extLst>
              <a:ext uri="{FF2B5EF4-FFF2-40B4-BE49-F238E27FC236}">
                <a16:creationId xmlns:a16="http://schemas.microsoft.com/office/drawing/2014/main" id="{DE352637-9F73-624D-1EE4-1FF0864EC0AE}"/>
              </a:ext>
            </a:extLst>
          </p:cNvPr>
          <p:cNvSpPr txBox="1"/>
          <p:nvPr/>
        </p:nvSpPr>
        <p:spPr>
          <a:xfrm>
            <a:off x="928485" y="3275920"/>
            <a:ext cx="514885" cy="215444"/>
          </a:xfrm>
          <a:prstGeom prst="rect">
            <a:avLst/>
          </a:prstGeom>
          <a:noFill/>
        </p:spPr>
        <p:txBody>
          <a:bodyPr wrap="none" rtlCol="0">
            <a:spAutoFit/>
          </a:bodyPr>
          <a:lstStyle/>
          <a:p>
            <a:r>
              <a:rPr lang="en-US" sz="800" dirty="0">
                <a:solidFill>
                  <a:schemeClr val="bg1">
                    <a:lumMod val="50000"/>
                  </a:schemeClr>
                </a:solidFill>
              </a:rPr>
              <a:t>Source</a:t>
            </a:r>
          </a:p>
        </p:txBody>
      </p:sp>
      <p:sp>
        <p:nvSpPr>
          <p:cNvPr id="25" name="TextBox 24">
            <a:extLst>
              <a:ext uri="{FF2B5EF4-FFF2-40B4-BE49-F238E27FC236}">
                <a16:creationId xmlns:a16="http://schemas.microsoft.com/office/drawing/2014/main" id="{4EECADD2-7154-5E51-4341-7C541589AE99}"/>
              </a:ext>
            </a:extLst>
          </p:cNvPr>
          <p:cNvSpPr txBox="1"/>
          <p:nvPr/>
        </p:nvSpPr>
        <p:spPr>
          <a:xfrm>
            <a:off x="968560" y="6126158"/>
            <a:ext cx="474810" cy="200055"/>
          </a:xfrm>
          <a:prstGeom prst="rect">
            <a:avLst/>
          </a:prstGeom>
          <a:noFill/>
        </p:spPr>
        <p:txBody>
          <a:bodyPr wrap="none" rtlCol="0">
            <a:spAutoFit/>
          </a:bodyPr>
          <a:lstStyle/>
          <a:p>
            <a:r>
              <a:rPr lang="en-US" sz="700" dirty="0">
                <a:solidFill>
                  <a:schemeClr val="bg1">
                    <a:lumMod val="50000"/>
                  </a:schemeClr>
                </a:solidFill>
              </a:rPr>
              <a:t>Source</a:t>
            </a:r>
            <a:endParaRPr lang="en-US" sz="800" dirty="0">
              <a:solidFill>
                <a:schemeClr val="bg1">
                  <a:lumMod val="50000"/>
                </a:schemeClr>
              </a:solidFill>
            </a:endParaRPr>
          </a:p>
        </p:txBody>
      </p:sp>
    </p:spTree>
    <p:extLst>
      <p:ext uri="{BB962C8B-B14F-4D97-AF65-F5344CB8AC3E}">
        <p14:creationId xmlns:p14="http://schemas.microsoft.com/office/powerpoint/2010/main" val="2647648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049"/>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27732" y="716732"/>
            <a:ext cx="6947009" cy="391967"/>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3. B Vitamins</a:t>
            </a:r>
          </a:p>
        </p:txBody>
      </p:sp>
      <p:pic>
        <p:nvPicPr>
          <p:cNvPr id="3" name="그림 2"/>
          <p:cNvPicPr>
            <a:picLocks noChangeAspect="1"/>
          </p:cNvPicPr>
          <p:nvPr/>
        </p:nvPicPr>
        <p:blipFill>
          <a:blip r:embed="rId3"/>
          <a:stretch>
            <a:fillRect/>
          </a:stretch>
        </p:blipFill>
        <p:spPr>
          <a:xfrm>
            <a:off x="799568" y="1391858"/>
            <a:ext cx="6155534" cy="4633608"/>
          </a:xfrm>
          <a:prstGeom prst="rect">
            <a:avLst/>
          </a:prstGeom>
        </p:spPr>
      </p:pic>
      <p:sp>
        <p:nvSpPr>
          <p:cNvPr id="2" name="TextBox 1">
            <a:extLst>
              <a:ext uri="{FF2B5EF4-FFF2-40B4-BE49-F238E27FC236}">
                <a16:creationId xmlns:a16="http://schemas.microsoft.com/office/drawing/2014/main" id="{77F2D8CB-8328-3814-8B4F-4376C23DED90}"/>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4" name="Rectangle 3">
            <a:extLst>
              <a:ext uri="{FF2B5EF4-FFF2-40B4-BE49-F238E27FC236}">
                <a16:creationId xmlns:a16="http://schemas.microsoft.com/office/drawing/2014/main" id="{1F4A5959-C001-1F03-630E-BAB92F1BC34C}"/>
              </a:ext>
            </a:extLst>
          </p:cNvPr>
          <p:cNvSpPr/>
          <p:nvPr/>
        </p:nvSpPr>
        <p:spPr>
          <a:xfrm>
            <a:off x="1499616" y="1691640"/>
            <a:ext cx="4764024" cy="402336"/>
          </a:xfrm>
          <a:prstGeom prst="rect">
            <a:avLst/>
          </a:prstGeom>
          <a:solidFill>
            <a:srgbClr val="F9EF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1F786D5-2104-CCAC-13C9-BC7A488BE197}"/>
              </a:ext>
            </a:extLst>
          </p:cNvPr>
          <p:cNvSpPr/>
          <p:nvPr/>
        </p:nvSpPr>
        <p:spPr>
          <a:xfrm>
            <a:off x="2624328" y="2249424"/>
            <a:ext cx="2468880" cy="301752"/>
          </a:xfrm>
          <a:prstGeom prst="rect">
            <a:avLst/>
          </a:prstGeom>
          <a:solidFill>
            <a:srgbClr val="F8F3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EF7EC1F-7781-8571-15E5-709A4B753AD2}"/>
              </a:ext>
            </a:extLst>
          </p:cNvPr>
          <p:cNvSpPr/>
          <p:nvPr/>
        </p:nvSpPr>
        <p:spPr>
          <a:xfrm>
            <a:off x="1508760" y="3108960"/>
            <a:ext cx="685800" cy="2093976"/>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E4B60AF-BAC5-027C-2C9E-AFC6B752545D}"/>
              </a:ext>
            </a:extLst>
          </p:cNvPr>
          <p:cNvSpPr txBox="1"/>
          <p:nvPr/>
        </p:nvSpPr>
        <p:spPr>
          <a:xfrm>
            <a:off x="1288887" y="3083952"/>
            <a:ext cx="946093" cy="276999"/>
          </a:xfrm>
          <a:prstGeom prst="rect">
            <a:avLst/>
          </a:prstGeom>
          <a:noFill/>
        </p:spPr>
        <p:txBody>
          <a:bodyPr wrap="none" rtlCol="0">
            <a:spAutoFit/>
          </a:bodyPr>
          <a:lstStyle/>
          <a:p>
            <a:r>
              <a:rPr lang="en-US" sz="1200" dirty="0"/>
              <a:t>Vitamin B</a:t>
            </a:r>
            <a:r>
              <a:rPr lang="en-US" sz="1100" baseline="-25000" dirty="0"/>
              <a:t>1</a:t>
            </a:r>
            <a:endParaRPr lang="en-US" sz="1200" baseline="-25000" dirty="0"/>
          </a:p>
        </p:txBody>
      </p:sp>
      <p:sp>
        <p:nvSpPr>
          <p:cNvPr id="8" name="TextBox 7">
            <a:extLst>
              <a:ext uri="{FF2B5EF4-FFF2-40B4-BE49-F238E27FC236}">
                <a16:creationId xmlns:a16="http://schemas.microsoft.com/office/drawing/2014/main" id="{F82A1262-91A5-D338-A70C-62C69D14F0F8}"/>
              </a:ext>
            </a:extLst>
          </p:cNvPr>
          <p:cNvSpPr txBox="1"/>
          <p:nvPr/>
        </p:nvSpPr>
        <p:spPr>
          <a:xfrm>
            <a:off x="1294187" y="3550719"/>
            <a:ext cx="946093" cy="276999"/>
          </a:xfrm>
          <a:prstGeom prst="rect">
            <a:avLst/>
          </a:prstGeom>
          <a:noFill/>
        </p:spPr>
        <p:txBody>
          <a:bodyPr wrap="none" rtlCol="0">
            <a:spAutoFit/>
          </a:bodyPr>
          <a:lstStyle/>
          <a:p>
            <a:r>
              <a:rPr lang="en-US" sz="1200" dirty="0"/>
              <a:t>Vitamin B</a:t>
            </a:r>
            <a:r>
              <a:rPr lang="en-US" sz="1200" baseline="-25000" dirty="0"/>
              <a:t>2</a:t>
            </a:r>
          </a:p>
        </p:txBody>
      </p:sp>
      <p:sp>
        <p:nvSpPr>
          <p:cNvPr id="10" name="TextBox 9">
            <a:extLst>
              <a:ext uri="{FF2B5EF4-FFF2-40B4-BE49-F238E27FC236}">
                <a16:creationId xmlns:a16="http://schemas.microsoft.com/office/drawing/2014/main" id="{D4FB40CD-E90E-4526-8ECE-F767C19DC186}"/>
              </a:ext>
            </a:extLst>
          </p:cNvPr>
          <p:cNvSpPr txBox="1"/>
          <p:nvPr/>
        </p:nvSpPr>
        <p:spPr>
          <a:xfrm>
            <a:off x="1298030" y="4008665"/>
            <a:ext cx="946093" cy="276999"/>
          </a:xfrm>
          <a:prstGeom prst="rect">
            <a:avLst/>
          </a:prstGeom>
          <a:noFill/>
        </p:spPr>
        <p:txBody>
          <a:bodyPr wrap="none" rtlCol="0">
            <a:spAutoFit/>
          </a:bodyPr>
          <a:lstStyle/>
          <a:p>
            <a:r>
              <a:rPr lang="en-US" sz="1200" dirty="0"/>
              <a:t>Vitamin B</a:t>
            </a:r>
            <a:r>
              <a:rPr lang="en-US" sz="1200" baseline="-25000" dirty="0"/>
              <a:t>6</a:t>
            </a:r>
          </a:p>
        </p:txBody>
      </p:sp>
      <p:sp>
        <p:nvSpPr>
          <p:cNvPr id="11" name="TextBox 10">
            <a:extLst>
              <a:ext uri="{FF2B5EF4-FFF2-40B4-BE49-F238E27FC236}">
                <a16:creationId xmlns:a16="http://schemas.microsoft.com/office/drawing/2014/main" id="{1DFD64AE-96A1-3AD8-1D00-48622511C5D2}"/>
              </a:ext>
            </a:extLst>
          </p:cNvPr>
          <p:cNvSpPr txBox="1"/>
          <p:nvPr/>
        </p:nvSpPr>
        <p:spPr>
          <a:xfrm>
            <a:off x="874393" y="4483937"/>
            <a:ext cx="1365887" cy="276999"/>
          </a:xfrm>
          <a:prstGeom prst="rect">
            <a:avLst/>
          </a:prstGeom>
          <a:noFill/>
        </p:spPr>
        <p:txBody>
          <a:bodyPr wrap="none" rtlCol="0">
            <a:spAutoFit/>
          </a:bodyPr>
          <a:lstStyle/>
          <a:p>
            <a:r>
              <a:rPr lang="en-US" sz="1200" dirty="0"/>
              <a:t>Pantothenic Acid</a:t>
            </a:r>
          </a:p>
        </p:txBody>
      </p:sp>
      <p:sp>
        <p:nvSpPr>
          <p:cNvPr id="12" name="TextBox 11">
            <a:extLst>
              <a:ext uri="{FF2B5EF4-FFF2-40B4-BE49-F238E27FC236}">
                <a16:creationId xmlns:a16="http://schemas.microsoft.com/office/drawing/2014/main" id="{F3708597-8822-38E4-3705-2A7B69FD443A}"/>
              </a:ext>
            </a:extLst>
          </p:cNvPr>
          <p:cNvSpPr txBox="1"/>
          <p:nvPr/>
        </p:nvSpPr>
        <p:spPr>
          <a:xfrm>
            <a:off x="1628741" y="4950704"/>
            <a:ext cx="620683" cy="276999"/>
          </a:xfrm>
          <a:prstGeom prst="rect">
            <a:avLst/>
          </a:prstGeom>
          <a:noFill/>
        </p:spPr>
        <p:txBody>
          <a:bodyPr wrap="none" rtlCol="0">
            <a:spAutoFit/>
          </a:bodyPr>
          <a:lstStyle/>
          <a:p>
            <a:r>
              <a:rPr lang="en-US" sz="1200" dirty="0"/>
              <a:t>Niacin</a:t>
            </a:r>
          </a:p>
        </p:txBody>
      </p:sp>
      <p:sp>
        <p:nvSpPr>
          <p:cNvPr id="15" name="TextBox 14">
            <a:extLst>
              <a:ext uri="{FF2B5EF4-FFF2-40B4-BE49-F238E27FC236}">
                <a16:creationId xmlns:a16="http://schemas.microsoft.com/office/drawing/2014/main" id="{16C89DDC-E042-AA8B-D0C9-87C2A2B85B36}"/>
              </a:ext>
            </a:extLst>
          </p:cNvPr>
          <p:cNvSpPr txBox="1"/>
          <p:nvPr/>
        </p:nvSpPr>
        <p:spPr>
          <a:xfrm>
            <a:off x="1731391" y="1729314"/>
            <a:ext cx="4254754" cy="369332"/>
          </a:xfrm>
          <a:prstGeom prst="rect">
            <a:avLst/>
          </a:prstGeom>
          <a:noFill/>
        </p:spPr>
        <p:txBody>
          <a:bodyPr wrap="none" rtlCol="0">
            <a:spAutoFit/>
          </a:bodyPr>
          <a:lstStyle/>
          <a:p>
            <a:r>
              <a:rPr lang="en-US" dirty="0"/>
              <a:t>Five B Vitamins for Energy Metabolism</a:t>
            </a:r>
          </a:p>
        </p:txBody>
      </p:sp>
      <p:sp>
        <p:nvSpPr>
          <p:cNvPr id="18" name="Rectangle 17">
            <a:extLst>
              <a:ext uri="{FF2B5EF4-FFF2-40B4-BE49-F238E27FC236}">
                <a16:creationId xmlns:a16="http://schemas.microsoft.com/office/drawing/2014/main" id="{010FCFA0-8FBC-BEB7-FCF9-BA61DD9B7E90}"/>
              </a:ext>
            </a:extLst>
          </p:cNvPr>
          <p:cNvSpPr/>
          <p:nvPr/>
        </p:nvSpPr>
        <p:spPr>
          <a:xfrm>
            <a:off x="1435608" y="1572768"/>
            <a:ext cx="4901184" cy="173539"/>
          </a:xfrm>
          <a:prstGeom prst="rect">
            <a:avLst/>
          </a:prstGeom>
          <a:solidFill>
            <a:srgbClr val="F8E9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1027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049"/>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27732" y="716732"/>
            <a:ext cx="6947009" cy="391967"/>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4. New 7-in-1 Efficiency</a:t>
            </a:r>
          </a:p>
        </p:txBody>
      </p:sp>
      <p:pic>
        <p:nvPicPr>
          <p:cNvPr id="2" name="그림 1"/>
          <p:cNvPicPr>
            <a:picLocks noChangeAspect="1"/>
          </p:cNvPicPr>
          <p:nvPr/>
        </p:nvPicPr>
        <p:blipFill>
          <a:blip r:embed="rId3"/>
          <a:stretch>
            <a:fillRect/>
          </a:stretch>
        </p:blipFill>
        <p:spPr>
          <a:xfrm>
            <a:off x="1391101" y="1140563"/>
            <a:ext cx="4510622" cy="5676801"/>
          </a:xfrm>
          <a:prstGeom prst="rect">
            <a:avLst/>
          </a:prstGeom>
        </p:spPr>
      </p:pic>
      <p:sp>
        <p:nvSpPr>
          <p:cNvPr id="3" name="TextBox 2">
            <a:extLst>
              <a:ext uri="{FF2B5EF4-FFF2-40B4-BE49-F238E27FC236}">
                <a16:creationId xmlns:a16="http://schemas.microsoft.com/office/drawing/2014/main" id="{EC9AF76E-BB89-236A-0FE1-6CB94F8FC080}"/>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4" name="Rectangle 3">
            <a:extLst>
              <a:ext uri="{FF2B5EF4-FFF2-40B4-BE49-F238E27FC236}">
                <a16:creationId xmlns:a16="http://schemas.microsoft.com/office/drawing/2014/main" id="{195D19DA-9F52-65A7-31F7-771153AF3A55}"/>
              </a:ext>
            </a:extLst>
          </p:cNvPr>
          <p:cNvSpPr/>
          <p:nvPr/>
        </p:nvSpPr>
        <p:spPr>
          <a:xfrm>
            <a:off x="1892808" y="1261872"/>
            <a:ext cx="1261872" cy="493776"/>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C79E785-74DA-6466-E0EB-D69CC90FEC51}"/>
              </a:ext>
            </a:extLst>
          </p:cNvPr>
          <p:cNvSpPr/>
          <p:nvPr/>
        </p:nvSpPr>
        <p:spPr>
          <a:xfrm>
            <a:off x="3816094" y="4358143"/>
            <a:ext cx="1871473" cy="49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C09CEF0-1B61-C75F-9454-62218DD81DA8}"/>
              </a:ext>
            </a:extLst>
          </p:cNvPr>
          <p:cNvSpPr/>
          <p:nvPr/>
        </p:nvSpPr>
        <p:spPr>
          <a:xfrm>
            <a:off x="2874400" y="6223023"/>
            <a:ext cx="1554343" cy="49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301CC27-1CC2-1647-D926-BCB7FFB0110A}"/>
              </a:ext>
            </a:extLst>
          </p:cNvPr>
          <p:cNvSpPr/>
          <p:nvPr/>
        </p:nvSpPr>
        <p:spPr>
          <a:xfrm>
            <a:off x="4120894" y="1245364"/>
            <a:ext cx="1261872" cy="493776"/>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A05B02F-F642-BC6B-F987-DB8A37620304}"/>
              </a:ext>
            </a:extLst>
          </p:cNvPr>
          <p:cNvSpPr/>
          <p:nvPr/>
        </p:nvSpPr>
        <p:spPr>
          <a:xfrm>
            <a:off x="4120894" y="2515752"/>
            <a:ext cx="1261872" cy="493776"/>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4ED953C-68D5-D87D-86F6-62A728C59E9E}"/>
              </a:ext>
            </a:extLst>
          </p:cNvPr>
          <p:cNvSpPr/>
          <p:nvPr/>
        </p:nvSpPr>
        <p:spPr>
          <a:xfrm>
            <a:off x="1873924" y="2520448"/>
            <a:ext cx="1261872" cy="493776"/>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ACCC0E9-1471-2BC9-121E-EF822D667B39}"/>
              </a:ext>
            </a:extLst>
          </p:cNvPr>
          <p:cNvSpPr/>
          <p:nvPr/>
        </p:nvSpPr>
        <p:spPr>
          <a:xfrm>
            <a:off x="4120894" y="3776635"/>
            <a:ext cx="1261872" cy="493776"/>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D910499-D88A-7076-C292-DCE5C7119757}"/>
              </a:ext>
            </a:extLst>
          </p:cNvPr>
          <p:cNvSpPr/>
          <p:nvPr/>
        </p:nvSpPr>
        <p:spPr>
          <a:xfrm>
            <a:off x="1892808" y="3779023"/>
            <a:ext cx="1261872" cy="493776"/>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64C6974-D8AA-1DA4-CA51-F68D61365FD2}"/>
              </a:ext>
            </a:extLst>
          </p:cNvPr>
          <p:cNvSpPr/>
          <p:nvPr/>
        </p:nvSpPr>
        <p:spPr>
          <a:xfrm>
            <a:off x="2980944" y="5647492"/>
            <a:ext cx="1261872" cy="493776"/>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822E176-361F-069F-21AD-7B320D0A4CC5}"/>
              </a:ext>
            </a:extLst>
          </p:cNvPr>
          <p:cNvSpPr/>
          <p:nvPr/>
        </p:nvSpPr>
        <p:spPr>
          <a:xfrm>
            <a:off x="1559979" y="4337152"/>
            <a:ext cx="1950721" cy="514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2F420E4-4BC8-BE11-6F7B-C0334CF1F89D}"/>
              </a:ext>
            </a:extLst>
          </p:cNvPr>
          <p:cNvSpPr/>
          <p:nvPr/>
        </p:nvSpPr>
        <p:spPr>
          <a:xfrm>
            <a:off x="3816094" y="3096682"/>
            <a:ext cx="1871473" cy="49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AF436C7-1088-D061-9A03-0507580DDA15}"/>
              </a:ext>
            </a:extLst>
          </p:cNvPr>
          <p:cNvSpPr/>
          <p:nvPr/>
        </p:nvSpPr>
        <p:spPr>
          <a:xfrm>
            <a:off x="1609342" y="3114063"/>
            <a:ext cx="1871473" cy="49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8BB68D2-0E58-F91A-0E5C-5717E370533A}"/>
              </a:ext>
            </a:extLst>
          </p:cNvPr>
          <p:cNvSpPr/>
          <p:nvPr/>
        </p:nvSpPr>
        <p:spPr>
          <a:xfrm>
            <a:off x="3867513" y="1835799"/>
            <a:ext cx="1871473" cy="49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4D5D276-D2E1-437B-13CF-287CC95E88C8}"/>
              </a:ext>
            </a:extLst>
          </p:cNvPr>
          <p:cNvSpPr/>
          <p:nvPr/>
        </p:nvSpPr>
        <p:spPr>
          <a:xfrm>
            <a:off x="1588007" y="1837943"/>
            <a:ext cx="1950721" cy="49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E9621935-B3EE-D72E-537A-C350B396AEF0}"/>
              </a:ext>
            </a:extLst>
          </p:cNvPr>
          <p:cNvSpPr txBox="1"/>
          <p:nvPr/>
        </p:nvSpPr>
        <p:spPr>
          <a:xfrm>
            <a:off x="1680764" y="1253535"/>
            <a:ext cx="1726755" cy="461665"/>
          </a:xfrm>
          <a:prstGeom prst="rect">
            <a:avLst/>
          </a:prstGeom>
          <a:noFill/>
        </p:spPr>
        <p:txBody>
          <a:bodyPr wrap="none" rtlCol="0">
            <a:spAutoFit/>
          </a:bodyPr>
          <a:lstStyle/>
          <a:p>
            <a:pPr algn="ctr"/>
            <a:r>
              <a:rPr lang="en-US" sz="1400" dirty="0">
                <a:solidFill>
                  <a:schemeClr val="bg1"/>
                </a:solidFill>
              </a:rPr>
              <a:t>Milk Thistle Extract</a:t>
            </a:r>
          </a:p>
          <a:p>
            <a:pPr algn="ctr"/>
            <a:r>
              <a:rPr lang="en-US" sz="1000" dirty="0">
                <a:solidFill>
                  <a:schemeClr val="bg1"/>
                </a:solidFill>
              </a:rPr>
              <a:t>Silymarin 130mg</a:t>
            </a:r>
          </a:p>
        </p:txBody>
      </p:sp>
      <p:sp>
        <p:nvSpPr>
          <p:cNvPr id="36" name="TextBox 35">
            <a:extLst>
              <a:ext uri="{FF2B5EF4-FFF2-40B4-BE49-F238E27FC236}">
                <a16:creationId xmlns:a16="http://schemas.microsoft.com/office/drawing/2014/main" id="{CAB18F77-B790-8091-5F19-778FA6773C49}"/>
              </a:ext>
            </a:extLst>
          </p:cNvPr>
          <p:cNvSpPr txBox="1"/>
          <p:nvPr/>
        </p:nvSpPr>
        <p:spPr>
          <a:xfrm>
            <a:off x="3736393" y="1273601"/>
            <a:ext cx="2049728" cy="461665"/>
          </a:xfrm>
          <a:prstGeom prst="rect">
            <a:avLst/>
          </a:prstGeom>
          <a:noFill/>
        </p:spPr>
        <p:txBody>
          <a:bodyPr wrap="none" rtlCol="0">
            <a:spAutoFit/>
          </a:bodyPr>
          <a:lstStyle/>
          <a:p>
            <a:pPr algn="ctr"/>
            <a:r>
              <a:rPr lang="en-US" sz="1400" dirty="0">
                <a:solidFill>
                  <a:schemeClr val="bg1"/>
                </a:solidFill>
              </a:rPr>
              <a:t>Rhodiola Rosea Extract</a:t>
            </a:r>
          </a:p>
          <a:p>
            <a:pPr algn="ctr"/>
            <a:r>
              <a:rPr lang="en-US" sz="1000" dirty="0">
                <a:solidFill>
                  <a:schemeClr val="bg1"/>
                </a:solidFill>
              </a:rPr>
              <a:t>Rosavin 5mg</a:t>
            </a:r>
          </a:p>
        </p:txBody>
      </p:sp>
      <p:sp>
        <p:nvSpPr>
          <p:cNvPr id="37" name="TextBox 36">
            <a:extLst>
              <a:ext uri="{FF2B5EF4-FFF2-40B4-BE49-F238E27FC236}">
                <a16:creationId xmlns:a16="http://schemas.microsoft.com/office/drawing/2014/main" id="{F2C7482A-B10B-47E7-9114-DF66D87942AA}"/>
              </a:ext>
            </a:extLst>
          </p:cNvPr>
          <p:cNvSpPr txBox="1"/>
          <p:nvPr/>
        </p:nvSpPr>
        <p:spPr>
          <a:xfrm>
            <a:off x="2043833" y="2544222"/>
            <a:ext cx="1039066" cy="461665"/>
          </a:xfrm>
          <a:prstGeom prst="rect">
            <a:avLst/>
          </a:prstGeom>
          <a:noFill/>
        </p:spPr>
        <p:txBody>
          <a:bodyPr wrap="none" rtlCol="0">
            <a:spAutoFit/>
          </a:bodyPr>
          <a:lstStyle/>
          <a:p>
            <a:pPr algn="ctr"/>
            <a:r>
              <a:rPr lang="en-US" sz="1400" dirty="0">
                <a:solidFill>
                  <a:schemeClr val="bg1"/>
                </a:solidFill>
              </a:rPr>
              <a:t>Vitamin B</a:t>
            </a:r>
            <a:r>
              <a:rPr lang="en-US" sz="1400" baseline="-25000" dirty="0">
                <a:solidFill>
                  <a:schemeClr val="bg1"/>
                </a:solidFill>
              </a:rPr>
              <a:t>1</a:t>
            </a:r>
          </a:p>
          <a:p>
            <a:pPr algn="ctr"/>
            <a:r>
              <a:rPr lang="en-US" sz="1000" dirty="0">
                <a:solidFill>
                  <a:schemeClr val="bg1"/>
                </a:solidFill>
              </a:rPr>
              <a:t>1.2mg(100%)</a:t>
            </a:r>
          </a:p>
        </p:txBody>
      </p:sp>
      <p:sp>
        <p:nvSpPr>
          <p:cNvPr id="38" name="TextBox 37">
            <a:extLst>
              <a:ext uri="{FF2B5EF4-FFF2-40B4-BE49-F238E27FC236}">
                <a16:creationId xmlns:a16="http://schemas.microsoft.com/office/drawing/2014/main" id="{DD797D77-8472-22FE-CAEF-F7A7F08F6FDF}"/>
              </a:ext>
            </a:extLst>
          </p:cNvPr>
          <p:cNvSpPr txBox="1"/>
          <p:nvPr/>
        </p:nvSpPr>
        <p:spPr>
          <a:xfrm>
            <a:off x="4224235" y="2546389"/>
            <a:ext cx="1039066" cy="461665"/>
          </a:xfrm>
          <a:prstGeom prst="rect">
            <a:avLst/>
          </a:prstGeom>
          <a:noFill/>
        </p:spPr>
        <p:txBody>
          <a:bodyPr wrap="none" rtlCol="0">
            <a:spAutoFit/>
          </a:bodyPr>
          <a:lstStyle/>
          <a:p>
            <a:pPr algn="ctr"/>
            <a:r>
              <a:rPr lang="en-US" sz="1400" dirty="0">
                <a:solidFill>
                  <a:schemeClr val="bg1"/>
                </a:solidFill>
              </a:rPr>
              <a:t>Vitamin B</a:t>
            </a:r>
            <a:r>
              <a:rPr lang="en-US" sz="1400" baseline="-25000" dirty="0">
                <a:solidFill>
                  <a:schemeClr val="bg1"/>
                </a:solidFill>
              </a:rPr>
              <a:t>2</a:t>
            </a:r>
          </a:p>
          <a:p>
            <a:pPr algn="ctr"/>
            <a:r>
              <a:rPr lang="en-US" sz="1000" dirty="0">
                <a:solidFill>
                  <a:schemeClr val="bg1"/>
                </a:solidFill>
              </a:rPr>
              <a:t>1.4mg(100%)</a:t>
            </a:r>
          </a:p>
        </p:txBody>
      </p:sp>
      <p:sp>
        <p:nvSpPr>
          <p:cNvPr id="39" name="TextBox 38">
            <a:extLst>
              <a:ext uri="{FF2B5EF4-FFF2-40B4-BE49-F238E27FC236}">
                <a16:creationId xmlns:a16="http://schemas.microsoft.com/office/drawing/2014/main" id="{85C52F56-AE78-F6F9-AE3F-4478EA3EE298}"/>
              </a:ext>
            </a:extLst>
          </p:cNvPr>
          <p:cNvSpPr txBox="1"/>
          <p:nvPr/>
        </p:nvSpPr>
        <p:spPr>
          <a:xfrm>
            <a:off x="2035091" y="3797866"/>
            <a:ext cx="1039066" cy="461665"/>
          </a:xfrm>
          <a:prstGeom prst="rect">
            <a:avLst/>
          </a:prstGeom>
          <a:noFill/>
        </p:spPr>
        <p:txBody>
          <a:bodyPr wrap="none" rtlCol="0">
            <a:spAutoFit/>
          </a:bodyPr>
          <a:lstStyle/>
          <a:p>
            <a:pPr algn="ctr"/>
            <a:r>
              <a:rPr lang="en-US" sz="1400" dirty="0">
                <a:solidFill>
                  <a:schemeClr val="bg1"/>
                </a:solidFill>
              </a:rPr>
              <a:t>Vitamin B</a:t>
            </a:r>
            <a:r>
              <a:rPr lang="en-US" sz="1400" baseline="-25000" dirty="0">
                <a:solidFill>
                  <a:schemeClr val="bg1"/>
                </a:solidFill>
              </a:rPr>
              <a:t>6</a:t>
            </a:r>
          </a:p>
          <a:p>
            <a:pPr algn="ctr"/>
            <a:r>
              <a:rPr lang="en-US" sz="1000" dirty="0">
                <a:solidFill>
                  <a:schemeClr val="bg1"/>
                </a:solidFill>
              </a:rPr>
              <a:t>1.5mg(100%)</a:t>
            </a:r>
          </a:p>
        </p:txBody>
      </p:sp>
      <p:sp>
        <p:nvSpPr>
          <p:cNvPr id="40" name="TextBox 39">
            <a:extLst>
              <a:ext uri="{FF2B5EF4-FFF2-40B4-BE49-F238E27FC236}">
                <a16:creationId xmlns:a16="http://schemas.microsoft.com/office/drawing/2014/main" id="{066CB3CE-FF22-4FB5-329B-EAF615C529D7}"/>
              </a:ext>
            </a:extLst>
          </p:cNvPr>
          <p:cNvSpPr txBox="1"/>
          <p:nvPr/>
        </p:nvSpPr>
        <p:spPr>
          <a:xfrm>
            <a:off x="3980274" y="3802333"/>
            <a:ext cx="1561966" cy="461665"/>
          </a:xfrm>
          <a:prstGeom prst="rect">
            <a:avLst/>
          </a:prstGeom>
          <a:noFill/>
        </p:spPr>
        <p:txBody>
          <a:bodyPr wrap="none" rtlCol="0">
            <a:spAutoFit/>
          </a:bodyPr>
          <a:lstStyle/>
          <a:p>
            <a:pPr algn="ctr"/>
            <a:r>
              <a:rPr lang="en-US" sz="1400" dirty="0">
                <a:solidFill>
                  <a:schemeClr val="bg1"/>
                </a:solidFill>
              </a:rPr>
              <a:t>Pantothenic Acid</a:t>
            </a:r>
          </a:p>
          <a:p>
            <a:pPr algn="ctr"/>
            <a:r>
              <a:rPr lang="en-US" sz="1000" dirty="0">
                <a:solidFill>
                  <a:schemeClr val="bg1"/>
                </a:solidFill>
              </a:rPr>
              <a:t>5mg(100%)</a:t>
            </a:r>
          </a:p>
        </p:txBody>
      </p:sp>
      <p:sp>
        <p:nvSpPr>
          <p:cNvPr id="41" name="TextBox 40">
            <a:extLst>
              <a:ext uri="{FF2B5EF4-FFF2-40B4-BE49-F238E27FC236}">
                <a16:creationId xmlns:a16="http://schemas.microsoft.com/office/drawing/2014/main" id="{3FF0D4BF-A197-D9B0-59D2-D385E13B649C}"/>
              </a:ext>
            </a:extLst>
          </p:cNvPr>
          <p:cNvSpPr txBox="1"/>
          <p:nvPr/>
        </p:nvSpPr>
        <p:spPr>
          <a:xfrm>
            <a:off x="3147746" y="5655238"/>
            <a:ext cx="1119216" cy="461665"/>
          </a:xfrm>
          <a:prstGeom prst="rect">
            <a:avLst/>
          </a:prstGeom>
          <a:noFill/>
        </p:spPr>
        <p:txBody>
          <a:bodyPr wrap="none" rtlCol="0">
            <a:spAutoFit/>
          </a:bodyPr>
          <a:lstStyle/>
          <a:p>
            <a:pPr algn="ctr"/>
            <a:r>
              <a:rPr lang="en-US" sz="1400" dirty="0">
                <a:solidFill>
                  <a:schemeClr val="bg1"/>
                </a:solidFill>
              </a:rPr>
              <a:t>Niacin</a:t>
            </a:r>
          </a:p>
          <a:p>
            <a:pPr algn="ctr"/>
            <a:r>
              <a:rPr lang="en-US" sz="1000" dirty="0">
                <a:solidFill>
                  <a:schemeClr val="bg1"/>
                </a:solidFill>
              </a:rPr>
              <a:t>15mg NE(100%)</a:t>
            </a:r>
          </a:p>
        </p:txBody>
      </p:sp>
      <p:sp>
        <p:nvSpPr>
          <p:cNvPr id="42" name="TextBox 41">
            <a:extLst>
              <a:ext uri="{FF2B5EF4-FFF2-40B4-BE49-F238E27FC236}">
                <a16:creationId xmlns:a16="http://schemas.microsoft.com/office/drawing/2014/main" id="{3CA94CB3-3AFA-7A18-515F-DE8D71C6BB69}"/>
              </a:ext>
            </a:extLst>
          </p:cNvPr>
          <p:cNvSpPr txBox="1"/>
          <p:nvPr/>
        </p:nvSpPr>
        <p:spPr>
          <a:xfrm>
            <a:off x="1659634" y="1940351"/>
            <a:ext cx="1720343" cy="253916"/>
          </a:xfrm>
          <a:prstGeom prst="rect">
            <a:avLst/>
          </a:prstGeom>
          <a:noFill/>
        </p:spPr>
        <p:txBody>
          <a:bodyPr wrap="none" rtlCol="0">
            <a:spAutoFit/>
          </a:bodyPr>
          <a:lstStyle/>
          <a:p>
            <a:r>
              <a:rPr lang="en-US" sz="1050" dirty="0"/>
              <a:t>May improve liver health</a:t>
            </a:r>
          </a:p>
        </p:txBody>
      </p:sp>
      <p:sp>
        <p:nvSpPr>
          <p:cNvPr id="43" name="TextBox 42">
            <a:extLst>
              <a:ext uri="{FF2B5EF4-FFF2-40B4-BE49-F238E27FC236}">
                <a16:creationId xmlns:a16="http://schemas.microsoft.com/office/drawing/2014/main" id="{9C5A1427-B761-C196-3876-063A55430EFF}"/>
              </a:ext>
            </a:extLst>
          </p:cNvPr>
          <p:cNvSpPr txBox="1"/>
          <p:nvPr/>
        </p:nvSpPr>
        <p:spPr>
          <a:xfrm>
            <a:off x="4101258" y="1942114"/>
            <a:ext cx="1415772" cy="261610"/>
          </a:xfrm>
          <a:prstGeom prst="rect">
            <a:avLst/>
          </a:prstGeom>
          <a:noFill/>
        </p:spPr>
        <p:txBody>
          <a:bodyPr wrap="none" rtlCol="0">
            <a:spAutoFit/>
          </a:bodyPr>
          <a:lstStyle/>
          <a:p>
            <a:r>
              <a:rPr lang="en-US" sz="1050" dirty="0"/>
              <a:t>May relieve fatigue</a:t>
            </a:r>
          </a:p>
        </p:txBody>
      </p:sp>
      <p:sp>
        <p:nvSpPr>
          <p:cNvPr id="44" name="TextBox 43">
            <a:extLst>
              <a:ext uri="{FF2B5EF4-FFF2-40B4-BE49-F238E27FC236}">
                <a16:creationId xmlns:a16="http://schemas.microsoft.com/office/drawing/2014/main" id="{0232FBBA-55F2-34D4-6A65-1733B8B92C4F}"/>
              </a:ext>
            </a:extLst>
          </p:cNvPr>
          <p:cNvSpPr txBox="1"/>
          <p:nvPr/>
        </p:nvSpPr>
        <p:spPr>
          <a:xfrm>
            <a:off x="1678488" y="3127622"/>
            <a:ext cx="1856598" cy="415498"/>
          </a:xfrm>
          <a:prstGeom prst="rect">
            <a:avLst/>
          </a:prstGeom>
          <a:noFill/>
        </p:spPr>
        <p:txBody>
          <a:bodyPr wrap="none" rtlCol="0">
            <a:spAutoFit/>
          </a:bodyPr>
          <a:lstStyle/>
          <a:p>
            <a:r>
              <a:rPr lang="en-US" sz="1050" dirty="0"/>
              <a:t>Required for carbohydrate </a:t>
            </a:r>
          </a:p>
          <a:p>
            <a:r>
              <a:rPr lang="en-US" sz="1050" dirty="0"/>
              <a:t>and energy metabolism</a:t>
            </a:r>
          </a:p>
        </p:txBody>
      </p:sp>
      <p:sp>
        <p:nvSpPr>
          <p:cNvPr id="45" name="TextBox 44">
            <a:extLst>
              <a:ext uri="{FF2B5EF4-FFF2-40B4-BE49-F238E27FC236}">
                <a16:creationId xmlns:a16="http://schemas.microsoft.com/office/drawing/2014/main" id="{DD98CA64-E03C-7ADB-E01A-DB26BA06381D}"/>
              </a:ext>
            </a:extLst>
          </p:cNvPr>
          <p:cNvSpPr txBox="1"/>
          <p:nvPr/>
        </p:nvSpPr>
        <p:spPr>
          <a:xfrm>
            <a:off x="2711118" y="6261460"/>
            <a:ext cx="2036135" cy="400110"/>
          </a:xfrm>
          <a:prstGeom prst="rect">
            <a:avLst/>
          </a:prstGeom>
          <a:noFill/>
        </p:spPr>
        <p:txBody>
          <a:bodyPr wrap="none" rtlCol="0">
            <a:spAutoFit/>
          </a:bodyPr>
          <a:lstStyle/>
          <a:p>
            <a:r>
              <a:rPr lang="en-US" sz="1000" dirty="0"/>
              <a:t>Required for energy production</a:t>
            </a:r>
          </a:p>
          <a:p>
            <a:r>
              <a:rPr lang="en-US" sz="1000" dirty="0"/>
              <a:t>in the body</a:t>
            </a:r>
          </a:p>
        </p:txBody>
      </p:sp>
      <p:sp>
        <p:nvSpPr>
          <p:cNvPr id="46" name="TextBox 45">
            <a:extLst>
              <a:ext uri="{FF2B5EF4-FFF2-40B4-BE49-F238E27FC236}">
                <a16:creationId xmlns:a16="http://schemas.microsoft.com/office/drawing/2014/main" id="{E715C262-E0E1-6BC7-AD93-F2A1C857B045}"/>
              </a:ext>
            </a:extLst>
          </p:cNvPr>
          <p:cNvSpPr txBox="1"/>
          <p:nvPr/>
        </p:nvSpPr>
        <p:spPr>
          <a:xfrm>
            <a:off x="1743763" y="4321001"/>
            <a:ext cx="1710725" cy="584775"/>
          </a:xfrm>
          <a:prstGeom prst="rect">
            <a:avLst/>
          </a:prstGeom>
          <a:noFill/>
        </p:spPr>
        <p:txBody>
          <a:bodyPr wrap="none" rtlCol="0">
            <a:spAutoFit/>
          </a:bodyPr>
          <a:lstStyle/>
          <a:p>
            <a:r>
              <a:rPr lang="en-US" sz="800" dirty="0"/>
              <a:t>Required to utilize proteins and </a:t>
            </a:r>
          </a:p>
          <a:p>
            <a:r>
              <a:rPr lang="en-US" sz="800" dirty="0"/>
              <a:t>amino acids and maintain </a:t>
            </a:r>
          </a:p>
          <a:p>
            <a:r>
              <a:rPr lang="en-US" sz="800" dirty="0"/>
              <a:t>optimal homocysteine levels in</a:t>
            </a:r>
          </a:p>
          <a:p>
            <a:r>
              <a:rPr lang="en-US" sz="800" dirty="0"/>
              <a:t>the blood</a:t>
            </a:r>
          </a:p>
        </p:txBody>
      </p:sp>
      <p:sp>
        <p:nvSpPr>
          <p:cNvPr id="47" name="TextBox 46">
            <a:extLst>
              <a:ext uri="{FF2B5EF4-FFF2-40B4-BE49-F238E27FC236}">
                <a16:creationId xmlns:a16="http://schemas.microsoft.com/office/drawing/2014/main" id="{774DEEF3-203E-9F30-7CCA-31CE5C8A0D9F}"/>
              </a:ext>
            </a:extLst>
          </p:cNvPr>
          <p:cNvSpPr txBox="1"/>
          <p:nvPr/>
        </p:nvSpPr>
        <p:spPr>
          <a:xfrm>
            <a:off x="3648198" y="4328641"/>
            <a:ext cx="2289409" cy="461665"/>
          </a:xfrm>
          <a:prstGeom prst="rect">
            <a:avLst/>
          </a:prstGeom>
          <a:noFill/>
        </p:spPr>
        <p:txBody>
          <a:bodyPr wrap="none" rtlCol="0">
            <a:spAutoFit/>
          </a:bodyPr>
          <a:lstStyle/>
          <a:p>
            <a:r>
              <a:rPr lang="en-US" sz="800" dirty="0"/>
              <a:t>Required for carbohydrate, lipid, amino acid </a:t>
            </a:r>
          </a:p>
          <a:p>
            <a:r>
              <a:rPr lang="en-US" sz="800" dirty="0"/>
              <a:t>metabolism and energy production within </a:t>
            </a:r>
          </a:p>
          <a:p>
            <a:r>
              <a:rPr lang="en-US" sz="800" dirty="0"/>
              <a:t>the body.</a:t>
            </a:r>
          </a:p>
        </p:txBody>
      </p:sp>
      <p:sp>
        <p:nvSpPr>
          <p:cNvPr id="48" name="TextBox 47">
            <a:extLst>
              <a:ext uri="{FF2B5EF4-FFF2-40B4-BE49-F238E27FC236}">
                <a16:creationId xmlns:a16="http://schemas.microsoft.com/office/drawing/2014/main" id="{18E3C312-00FF-D640-A9D9-395C956628B2}"/>
              </a:ext>
            </a:extLst>
          </p:cNvPr>
          <p:cNvSpPr txBox="1"/>
          <p:nvPr/>
        </p:nvSpPr>
        <p:spPr>
          <a:xfrm>
            <a:off x="3971310" y="3129884"/>
            <a:ext cx="1617751" cy="415498"/>
          </a:xfrm>
          <a:prstGeom prst="rect">
            <a:avLst/>
          </a:prstGeom>
          <a:noFill/>
        </p:spPr>
        <p:txBody>
          <a:bodyPr wrap="none" rtlCol="0">
            <a:spAutoFit/>
          </a:bodyPr>
          <a:lstStyle/>
          <a:p>
            <a:r>
              <a:rPr lang="en-US" sz="1050" dirty="0"/>
              <a:t>Required for energy </a:t>
            </a:r>
          </a:p>
          <a:p>
            <a:r>
              <a:rPr lang="en-US" sz="1050" dirty="0"/>
              <a:t>production in the body</a:t>
            </a:r>
          </a:p>
        </p:txBody>
      </p:sp>
    </p:spTree>
    <p:extLst>
      <p:ext uri="{BB962C8B-B14F-4D97-AF65-F5344CB8AC3E}">
        <p14:creationId xmlns:p14="http://schemas.microsoft.com/office/powerpoint/2010/main" val="1210677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049"/>
            <a:ext cx="12192000" cy="6858000"/>
          </a:xfrm>
          <a:prstGeom prst="rect">
            <a:avLst/>
          </a:prstGeom>
        </p:spPr>
      </p:pic>
      <p:cxnSp>
        <p:nvCxnSpPr>
          <p:cNvPr id="14" name="직선 연결선 13"/>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95780" y="1269009"/>
            <a:ext cx="6279285" cy="654090"/>
          </a:xfrm>
          <a:prstGeom prst="rect">
            <a:avLst/>
          </a:prstGeom>
          <a:noFill/>
        </p:spPr>
        <p:txBody>
          <a:bodyPr wrap="square" rtlCol="0">
            <a:spAutoFit/>
          </a:bodyPr>
          <a:lstStyle/>
          <a:p>
            <a:pPr algn="just">
              <a:lnSpc>
                <a:spcPct val="120000"/>
              </a:lnSpc>
            </a:pPr>
            <a:r>
              <a:rPr lang="en-US" altLang="ko-KR" sz="1600" dirty="0">
                <a:latin typeface="맑은 고딕" panose="020B0503020000020004" pitchFamily="50" charset="-127"/>
              </a:rPr>
              <a:t>Now contains more niacin (100%) for increased liver protection and energy.</a:t>
            </a:r>
          </a:p>
        </p:txBody>
      </p:sp>
      <p:pic>
        <p:nvPicPr>
          <p:cNvPr id="2" name="그림 1"/>
          <p:cNvPicPr>
            <a:picLocks noChangeAspect="1"/>
          </p:cNvPicPr>
          <p:nvPr/>
        </p:nvPicPr>
        <p:blipFill>
          <a:blip r:embed="rId3"/>
          <a:stretch>
            <a:fillRect/>
          </a:stretch>
        </p:blipFill>
        <p:spPr>
          <a:xfrm>
            <a:off x="1857658" y="2142891"/>
            <a:ext cx="3934046" cy="4647060"/>
          </a:xfrm>
          <a:prstGeom prst="rect">
            <a:avLst/>
          </a:prstGeom>
        </p:spPr>
      </p:pic>
      <p:sp>
        <p:nvSpPr>
          <p:cNvPr id="8" name="TextBox 7"/>
          <p:cNvSpPr txBox="1"/>
          <p:nvPr/>
        </p:nvSpPr>
        <p:spPr>
          <a:xfrm>
            <a:off x="427732" y="716732"/>
            <a:ext cx="6947009" cy="391967"/>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5. General Balance Milk Thistle – Upgraded</a:t>
            </a:r>
          </a:p>
        </p:txBody>
      </p:sp>
      <p:sp>
        <p:nvSpPr>
          <p:cNvPr id="3" name="TextBox 2">
            <a:extLst>
              <a:ext uri="{FF2B5EF4-FFF2-40B4-BE49-F238E27FC236}">
                <a16:creationId xmlns:a16="http://schemas.microsoft.com/office/drawing/2014/main" id="{62A7EA25-97D8-37F6-7120-E5C6768F5F39}"/>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4" name="Rectangle 3">
            <a:extLst>
              <a:ext uri="{FF2B5EF4-FFF2-40B4-BE49-F238E27FC236}">
                <a16:creationId xmlns:a16="http://schemas.microsoft.com/office/drawing/2014/main" id="{A9EE1CF8-3B8A-BEDF-F0A8-988A3AF16EEE}"/>
              </a:ext>
            </a:extLst>
          </p:cNvPr>
          <p:cNvSpPr/>
          <p:nvPr/>
        </p:nvSpPr>
        <p:spPr>
          <a:xfrm>
            <a:off x="2676939" y="2142891"/>
            <a:ext cx="2319131" cy="3617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75CEF71-8D0F-5AA1-E09D-6B343F03DE96}"/>
              </a:ext>
            </a:extLst>
          </p:cNvPr>
          <p:cNvSpPr/>
          <p:nvPr/>
        </p:nvSpPr>
        <p:spPr>
          <a:xfrm>
            <a:off x="3293165" y="5834325"/>
            <a:ext cx="2498539" cy="9556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16DF3D0-67D5-907B-38D2-72EF81B4EA59}"/>
              </a:ext>
            </a:extLst>
          </p:cNvPr>
          <p:cNvSpPr/>
          <p:nvPr/>
        </p:nvSpPr>
        <p:spPr>
          <a:xfrm>
            <a:off x="2080593" y="5923722"/>
            <a:ext cx="1073424" cy="750186"/>
          </a:xfrm>
          <a:prstGeom prst="rect">
            <a:avLst/>
          </a:prstGeom>
          <a:solidFill>
            <a:srgbClr val="FAC4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249F874-F1C0-79EB-6494-8AA750B58B66}"/>
              </a:ext>
            </a:extLst>
          </p:cNvPr>
          <p:cNvSpPr txBox="1"/>
          <p:nvPr/>
        </p:nvSpPr>
        <p:spPr>
          <a:xfrm>
            <a:off x="2332349" y="2129073"/>
            <a:ext cx="2984663" cy="369332"/>
          </a:xfrm>
          <a:prstGeom prst="rect">
            <a:avLst/>
          </a:prstGeom>
          <a:noFill/>
        </p:spPr>
        <p:txBody>
          <a:bodyPr wrap="none" rtlCol="0">
            <a:spAutoFit/>
          </a:bodyPr>
          <a:lstStyle/>
          <a:p>
            <a:r>
              <a:rPr lang="en-US" dirty="0"/>
              <a:t>Energy Production Booster</a:t>
            </a:r>
          </a:p>
        </p:txBody>
      </p:sp>
      <p:sp>
        <p:nvSpPr>
          <p:cNvPr id="10" name="TextBox 9">
            <a:extLst>
              <a:ext uri="{FF2B5EF4-FFF2-40B4-BE49-F238E27FC236}">
                <a16:creationId xmlns:a16="http://schemas.microsoft.com/office/drawing/2014/main" id="{80FF3B8E-75D4-EDFC-0F35-CAB4711F9FEF}"/>
              </a:ext>
            </a:extLst>
          </p:cNvPr>
          <p:cNvSpPr txBox="1"/>
          <p:nvPr/>
        </p:nvSpPr>
        <p:spPr>
          <a:xfrm>
            <a:off x="2168303" y="5988971"/>
            <a:ext cx="898003" cy="646331"/>
          </a:xfrm>
          <a:prstGeom prst="rect">
            <a:avLst/>
          </a:prstGeom>
          <a:noFill/>
        </p:spPr>
        <p:txBody>
          <a:bodyPr wrap="none" rtlCol="0">
            <a:spAutoFit/>
          </a:bodyPr>
          <a:lstStyle/>
          <a:p>
            <a:r>
              <a:rPr lang="en-US" dirty="0"/>
              <a:t>Niacin</a:t>
            </a:r>
          </a:p>
          <a:p>
            <a:r>
              <a:rPr lang="en-US" dirty="0"/>
              <a:t>(100%)</a:t>
            </a:r>
          </a:p>
        </p:txBody>
      </p:sp>
      <p:sp>
        <p:nvSpPr>
          <p:cNvPr id="11" name="TextBox 10">
            <a:extLst>
              <a:ext uri="{FF2B5EF4-FFF2-40B4-BE49-F238E27FC236}">
                <a16:creationId xmlns:a16="http://schemas.microsoft.com/office/drawing/2014/main" id="{B9ADE333-FEF8-71F3-6F62-820933AA118E}"/>
              </a:ext>
            </a:extLst>
          </p:cNvPr>
          <p:cNvSpPr txBox="1"/>
          <p:nvPr/>
        </p:nvSpPr>
        <p:spPr>
          <a:xfrm>
            <a:off x="3293165" y="5801701"/>
            <a:ext cx="3828770" cy="1015663"/>
          </a:xfrm>
          <a:prstGeom prst="rect">
            <a:avLst/>
          </a:prstGeom>
          <a:noFill/>
        </p:spPr>
        <p:txBody>
          <a:bodyPr wrap="square" rtlCol="0">
            <a:spAutoFit/>
          </a:bodyPr>
          <a:lstStyle/>
          <a:p>
            <a:r>
              <a:rPr lang="en-US" sz="1200" dirty="0"/>
              <a:t>Vitamin B3 is a nutrient required for all metabolites as it plays an important role in energy metabolism  and energy production. It participates in oxidation  and reduction reactions in the body to synthesize  carbohydrates, fats, and steroids.</a:t>
            </a:r>
          </a:p>
        </p:txBody>
      </p:sp>
    </p:spTree>
    <p:extLst>
      <p:ext uri="{BB962C8B-B14F-4D97-AF65-F5344CB8AC3E}">
        <p14:creationId xmlns:p14="http://schemas.microsoft.com/office/powerpoint/2010/main" val="3842108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3" name="직선 연결선 2"/>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3" name="TextBox 12"/>
          <p:cNvSpPr txBox="1"/>
          <p:nvPr/>
        </p:nvSpPr>
        <p:spPr>
          <a:xfrm>
            <a:off x="391864" y="809697"/>
            <a:ext cx="6947009" cy="391967"/>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6. 20 Sub-Ingredients for Liver Health - Taurine</a:t>
            </a:r>
            <a:r>
              <a:rPr lang="ko-KR" altLang="en-US" b="1" dirty="0">
                <a:solidFill>
                  <a:srgbClr val="993300"/>
                </a:solidFill>
                <a:latin typeface="+mj-lt"/>
                <a:ea typeface="맑은 고딕"/>
              </a:rPr>
              <a:t> </a:t>
            </a:r>
            <a:endParaRPr lang="en-US" altLang="ko-KR" b="1" dirty="0">
              <a:solidFill>
                <a:srgbClr val="993300"/>
              </a:solidFill>
              <a:latin typeface="+mj-lt"/>
              <a:ea typeface="맑은 고딕"/>
            </a:endParaRPr>
          </a:p>
        </p:txBody>
      </p:sp>
      <p:sp>
        <p:nvSpPr>
          <p:cNvPr id="16" name="TextBox 15"/>
          <p:cNvSpPr txBox="1"/>
          <p:nvPr/>
        </p:nvSpPr>
        <p:spPr>
          <a:xfrm>
            <a:off x="2183018" y="1497572"/>
            <a:ext cx="3359783" cy="358624"/>
          </a:xfrm>
          <a:prstGeom prst="rect">
            <a:avLst/>
          </a:prstGeom>
          <a:noFill/>
        </p:spPr>
        <p:txBody>
          <a:bodyPr wrap="square" rtlCol="0">
            <a:spAutoFit/>
          </a:bodyPr>
          <a:lstStyle/>
          <a:p>
            <a:pPr>
              <a:lnSpc>
                <a:spcPct val="120000"/>
              </a:lnSpc>
            </a:pPr>
            <a:r>
              <a:rPr lang="en-US" altLang="ko-KR" sz="1600" b="1" dirty="0">
                <a:solidFill>
                  <a:srgbClr val="990033"/>
                </a:solidFill>
                <a:latin typeface="맑은 고딕" panose="020B0503020000020004" pitchFamily="50" charset="-127"/>
                <a:ea typeface="맑은 고딕" panose="020B0503020000020004" pitchFamily="50" charset="-127"/>
              </a:rPr>
              <a:t>Energize Your Body with Taurine</a:t>
            </a:r>
            <a:endParaRPr lang="en-US" altLang="ko-KR" sz="1700" b="1" dirty="0">
              <a:solidFill>
                <a:srgbClr val="990033"/>
              </a:solidFill>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a:blip r:embed="rId4"/>
          <a:stretch>
            <a:fillRect/>
          </a:stretch>
        </p:blipFill>
        <p:spPr>
          <a:xfrm>
            <a:off x="969690" y="2152104"/>
            <a:ext cx="5786441" cy="3896301"/>
          </a:xfrm>
          <a:prstGeom prst="rect">
            <a:avLst/>
          </a:prstGeom>
        </p:spPr>
      </p:pic>
      <p:sp>
        <p:nvSpPr>
          <p:cNvPr id="4" name="TextBox 3">
            <a:extLst>
              <a:ext uri="{FF2B5EF4-FFF2-40B4-BE49-F238E27FC236}">
                <a16:creationId xmlns:a16="http://schemas.microsoft.com/office/drawing/2014/main" id="{5700558C-DE88-9383-93E4-E0362B7F9347}"/>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7" name="Rectangle 6">
            <a:extLst>
              <a:ext uri="{FF2B5EF4-FFF2-40B4-BE49-F238E27FC236}">
                <a16:creationId xmlns:a16="http://schemas.microsoft.com/office/drawing/2014/main" id="{953F1787-7AFC-206E-7B73-E899E0C9E460}"/>
              </a:ext>
            </a:extLst>
          </p:cNvPr>
          <p:cNvSpPr/>
          <p:nvPr/>
        </p:nvSpPr>
        <p:spPr>
          <a:xfrm>
            <a:off x="2054087" y="2610678"/>
            <a:ext cx="3617843" cy="47707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E95437-5D10-2E07-8FA1-751A94D77608}"/>
              </a:ext>
            </a:extLst>
          </p:cNvPr>
          <p:cNvSpPr/>
          <p:nvPr/>
        </p:nvSpPr>
        <p:spPr>
          <a:xfrm>
            <a:off x="2943441" y="2165357"/>
            <a:ext cx="1827342" cy="50940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F7764B-2A06-3948-8B4D-873A212CC38E}"/>
              </a:ext>
            </a:extLst>
          </p:cNvPr>
          <p:cNvSpPr/>
          <p:nvPr/>
        </p:nvSpPr>
        <p:spPr>
          <a:xfrm>
            <a:off x="1739868" y="3896138"/>
            <a:ext cx="910567" cy="217367"/>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79C3A6A-2EBE-01DE-B8F7-7F9AA9108F2A}"/>
              </a:ext>
            </a:extLst>
          </p:cNvPr>
          <p:cNvSpPr/>
          <p:nvPr/>
        </p:nvSpPr>
        <p:spPr>
          <a:xfrm>
            <a:off x="5012478" y="4187685"/>
            <a:ext cx="530323" cy="225288"/>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C8894ED-1B64-F426-60BA-3B2BBE2790AB}"/>
              </a:ext>
            </a:extLst>
          </p:cNvPr>
          <p:cNvSpPr/>
          <p:nvPr/>
        </p:nvSpPr>
        <p:spPr>
          <a:xfrm>
            <a:off x="4823791" y="5809763"/>
            <a:ext cx="1113182" cy="225288"/>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08D992C-8FA9-B02B-FE7C-D7F5346E4437}"/>
              </a:ext>
            </a:extLst>
          </p:cNvPr>
          <p:cNvSpPr/>
          <p:nvPr/>
        </p:nvSpPr>
        <p:spPr>
          <a:xfrm>
            <a:off x="4124361" y="4869670"/>
            <a:ext cx="530323" cy="152401"/>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B5960FA-C5D6-9BCC-79A1-17F28A84DCEA}"/>
              </a:ext>
            </a:extLst>
          </p:cNvPr>
          <p:cNvSpPr/>
          <p:nvPr/>
        </p:nvSpPr>
        <p:spPr>
          <a:xfrm>
            <a:off x="3191035" y="4995567"/>
            <a:ext cx="530323" cy="152401"/>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98CA296-6B6B-899D-DF5D-26FE2FFD9D36}"/>
              </a:ext>
            </a:extLst>
          </p:cNvPr>
          <p:cNvSpPr/>
          <p:nvPr/>
        </p:nvSpPr>
        <p:spPr>
          <a:xfrm>
            <a:off x="2279454" y="5194775"/>
            <a:ext cx="530323" cy="152401"/>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A4F2836-4FA4-DD73-F1DA-2C896E6FB69D}"/>
              </a:ext>
            </a:extLst>
          </p:cNvPr>
          <p:cNvSpPr txBox="1"/>
          <p:nvPr/>
        </p:nvSpPr>
        <p:spPr>
          <a:xfrm>
            <a:off x="1804748" y="2571435"/>
            <a:ext cx="4505739" cy="584775"/>
          </a:xfrm>
          <a:prstGeom prst="rect">
            <a:avLst/>
          </a:prstGeom>
          <a:noFill/>
        </p:spPr>
        <p:txBody>
          <a:bodyPr wrap="square" rtlCol="0">
            <a:spAutoFit/>
          </a:bodyPr>
          <a:lstStyle/>
          <a:p>
            <a:r>
              <a:rPr lang="en-US" sz="1600" dirty="0"/>
              <a:t>Taurine is a type of amino acid found in high-protein foods like octopus, squid, and oysters.</a:t>
            </a:r>
          </a:p>
        </p:txBody>
      </p:sp>
      <p:sp>
        <p:nvSpPr>
          <p:cNvPr id="21" name="TextBox 20">
            <a:extLst>
              <a:ext uri="{FF2B5EF4-FFF2-40B4-BE49-F238E27FC236}">
                <a16:creationId xmlns:a16="http://schemas.microsoft.com/office/drawing/2014/main" id="{50FFB6BE-2FBB-CE89-68C1-9DFD242CE161}"/>
              </a:ext>
            </a:extLst>
          </p:cNvPr>
          <p:cNvSpPr txBox="1"/>
          <p:nvPr/>
        </p:nvSpPr>
        <p:spPr>
          <a:xfrm>
            <a:off x="3151358" y="2119824"/>
            <a:ext cx="1428020" cy="523220"/>
          </a:xfrm>
          <a:prstGeom prst="rect">
            <a:avLst/>
          </a:prstGeom>
          <a:noFill/>
        </p:spPr>
        <p:txBody>
          <a:bodyPr wrap="none" rtlCol="0">
            <a:spAutoFit/>
          </a:bodyPr>
          <a:lstStyle/>
          <a:p>
            <a:r>
              <a:rPr lang="en-US" sz="2800" b="1" dirty="0"/>
              <a:t>Taurine</a:t>
            </a:r>
          </a:p>
        </p:txBody>
      </p:sp>
      <p:sp>
        <p:nvSpPr>
          <p:cNvPr id="23" name="TextBox 22">
            <a:extLst>
              <a:ext uri="{FF2B5EF4-FFF2-40B4-BE49-F238E27FC236}">
                <a16:creationId xmlns:a16="http://schemas.microsoft.com/office/drawing/2014/main" id="{0305EE4D-2039-00C4-A34F-9C0BE1B70260}"/>
              </a:ext>
            </a:extLst>
          </p:cNvPr>
          <p:cNvSpPr txBox="1"/>
          <p:nvPr/>
        </p:nvSpPr>
        <p:spPr>
          <a:xfrm>
            <a:off x="1481494" y="3906721"/>
            <a:ext cx="713657" cy="246221"/>
          </a:xfrm>
          <a:prstGeom prst="rect">
            <a:avLst/>
          </a:prstGeom>
          <a:noFill/>
        </p:spPr>
        <p:txBody>
          <a:bodyPr wrap="none" rtlCol="0">
            <a:spAutoFit/>
          </a:bodyPr>
          <a:lstStyle/>
          <a:p>
            <a:r>
              <a:rPr lang="en-US" sz="1000" dirty="0"/>
              <a:t>mg/100g</a:t>
            </a:r>
          </a:p>
        </p:txBody>
      </p:sp>
      <p:sp>
        <p:nvSpPr>
          <p:cNvPr id="24" name="TextBox 23">
            <a:extLst>
              <a:ext uri="{FF2B5EF4-FFF2-40B4-BE49-F238E27FC236}">
                <a16:creationId xmlns:a16="http://schemas.microsoft.com/office/drawing/2014/main" id="{9F37806E-53E5-9A36-7390-5C884DB3E10D}"/>
              </a:ext>
            </a:extLst>
          </p:cNvPr>
          <p:cNvSpPr txBox="1"/>
          <p:nvPr/>
        </p:nvSpPr>
        <p:spPr>
          <a:xfrm>
            <a:off x="2279454" y="5121462"/>
            <a:ext cx="513282" cy="246221"/>
          </a:xfrm>
          <a:prstGeom prst="rect">
            <a:avLst/>
          </a:prstGeom>
          <a:noFill/>
        </p:spPr>
        <p:txBody>
          <a:bodyPr wrap="none" rtlCol="0">
            <a:spAutoFit/>
          </a:bodyPr>
          <a:lstStyle/>
          <a:p>
            <a:r>
              <a:rPr lang="en-US" sz="1000" dirty="0"/>
              <a:t>Squid</a:t>
            </a:r>
          </a:p>
        </p:txBody>
      </p:sp>
      <p:sp>
        <p:nvSpPr>
          <p:cNvPr id="25" name="TextBox 24">
            <a:extLst>
              <a:ext uri="{FF2B5EF4-FFF2-40B4-BE49-F238E27FC236}">
                <a16:creationId xmlns:a16="http://schemas.microsoft.com/office/drawing/2014/main" id="{0F147823-F612-9C83-820E-615C302777F4}"/>
              </a:ext>
            </a:extLst>
          </p:cNvPr>
          <p:cNvSpPr txBox="1"/>
          <p:nvPr/>
        </p:nvSpPr>
        <p:spPr>
          <a:xfrm>
            <a:off x="3115075" y="4919366"/>
            <a:ext cx="673582" cy="246221"/>
          </a:xfrm>
          <a:prstGeom prst="rect">
            <a:avLst/>
          </a:prstGeom>
          <a:noFill/>
        </p:spPr>
        <p:txBody>
          <a:bodyPr wrap="none" rtlCol="0">
            <a:spAutoFit/>
          </a:bodyPr>
          <a:lstStyle/>
          <a:p>
            <a:r>
              <a:rPr lang="en-US" sz="1000" dirty="0"/>
              <a:t>Octopus</a:t>
            </a:r>
          </a:p>
        </p:txBody>
      </p:sp>
      <p:sp>
        <p:nvSpPr>
          <p:cNvPr id="26" name="TextBox 25">
            <a:extLst>
              <a:ext uri="{FF2B5EF4-FFF2-40B4-BE49-F238E27FC236}">
                <a16:creationId xmlns:a16="http://schemas.microsoft.com/office/drawing/2014/main" id="{9EDB4354-4152-9937-1052-01F6BB814980}"/>
              </a:ext>
            </a:extLst>
          </p:cNvPr>
          <p:cNvSpPr txBox="1"/>
          <p:nvPr/>
        </p:nvSpPr>
        <p:spPr>
          <a:xfrm>
            <a:off x="4057618" y="4802354"/>
            <a:ext cx="588623" cy="246221"/>
          </a:xfrm>
          <a:prstGeom prst="rect">
            <a:avLst/>
          </a:prstGeom>
          <a:noFill/>
        </p:spPr>
        <p:txBody>
          <a:bodyPr wrap="none" rtlCol="0">
            <a:spAutoFit/>
          </a:bodyPr>
          <a:lstStyle/>
          <a:p>
            <a:r>
              <a:rPr lang="en-US" sz="1000" dirty="0"/>
              <a:t>Mussel</a:t>
            </a:r>
          </a:p>
        </p:txBody>
      </p:sp>
      <p:sp>
        <p:nvSpPr>
          <p:cNvPr id="27" name="TextBox 26">
            <a:extLst>
              <a:ext uri="{FF2B5EF4-FFF2-40B4-BE49-F238E27FC236}">
                <a16:creationId xmlns:a16="http://schemas.microsoft.com/office/drawing/2014/main" id="{D3CDDC53-B256-5B96-F822-4FFB5CDE812D}"/>
              </a:ext>
            </a:extLst>
          </p:cNvPr>
          <p:cNvSpPr txBox="1"/>
          <p:nvPr/>
        </p:nvSpPr>
        <p:spPr>
          <a:xfrm>
            <a:off x="4823791" y="4187685"/>
            <a:ext cx="942887" cy="246221"/>
          </a:xfrm>
          <a:prstGeom prst="rect">
            <a:avLst/>
          </a:prstGeom>
          <a:noFill/>
        </p:spPr>
        <p:txBody>
          <a:bodyPr wrap="none" rtlCol="0">
            <a:spAutoFit/>
          </a:bodyPr>
          <a:lstStyle/>
          <a:p>
            <a:r>
              <a:rPr lang="en-US" sz="1000" dirty="0"/>
              <a:t>Dried mussel</a:t>
            </a:r>
          </a:p>
        </p:txBody>
      </p:sp>
      <p:sp>
        <p:nvSpPr>
          <p:cNvPr id="28" name="TextBox 27">
            <a:extLst>
              <a:ext uri="{FF2B5EF4-FFF2-40B4-BE49-F238E27FC236}">
                <a16:creationId xmlns:a16="http://schemas.microsoft.com/office/drawing/2014/main" id="{068453ED-046A-855F-2810-9EC3BE842D7D}"/>
              </a:ext>
            </a:extLst>
          </p:cNvPr>
          <p:cNvSpPr txBox="1"/>
          <p:nvPr/>
        </p:nvSpPr>
        <p:spPr>
          <a:xfrm>
            <a:off x="3924907" y="6127570"/>
            <a:ext cx="2831224" cy="246221"/>
          </a:xfrm>
          <a:prstGeom prst="rect">
            <a:avLst/>
          </a:prstGeom>
          <a:noFill/>
        </p:spPr>
        <p:txBody>
          <a:bodyPr wrap="none" rtlCol="0">
            <a:spAutoFit/>
          </a:bodyPr>
          <a:lstStyle/>
          <a:p>
            <a:r>
              <a:rPr lang="en-US" sz="1000" dirty="0"/>
              <a:t>Korean National Institute of Fisheries Science</a:t>
            </a:r>
          </a:p>
        </p:txBody>
      </p:sp>
    </p:spTree>
    <p:extLst>
      <p:ext uri="{BB962C8B-B14F-4D97-AF65-F5344CB8AC3E}">
        <p14:creationId xmlns:p14="http://schemas.microsoft.com/office/powerpoint/2010/main" val="2294926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3" name="직선 연결선 2"/>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4" name="그림 3"/>
          <p:cNvPicPr>
            <a:picLocks noChangeAspect="1"/>
          </p:cNvPicPr>
          <p:nvPr/>
        </p:nvPicPr>
        <p:blipFill>
          <a:blip r:embed="rId4"/>
          <a:stretch>
            <a:fillRect/>
          </a:stretch>
        </p:blipFill>
        <p:spPr>
          <a:xfrm>
            <a:off x="673422" y="3440899"/>
            <a:ext cx="1237901" cy="1212231"/>
          </a:xfrm>
          <a:prstGeom prst="rect">
            <a:avLst/>
          </a:prstGeom>
        </p:spPr>
      </p:pic>
      <p:pic>
        <p:nvPicPr>
          <p:cNvPr id="7" name="그림 6"/>
          <p:cNvPicPr>
            <a:picLocks noChangeAspect="1"/>
          </p:cNvPicPr>
          <p:nvPr/>
        </p:nvPicPr>
        <p:blipFill>
          <a:blip r:embed="rId5"/>
          <a:stretch>
            <a:fillRect/>
          </a:stretch>
        </p:blipFill>
        <p:spPr>
          <a:xfrm>
            <a:off x="742947" y="4991073"/>
            <a:ext cx="1240020" cy="1193337"/>
          </a:xfrm>
          <a:prstGeom prst="rect">
            <a:avLst/>
          </a:prstGeom>
        </p:spPr>
      </p:pic>
      <p:pic>
        <p:nvPicPr>
          <p:cNvPr id="15" name="그림 14"/>
          <p:cNvPicPr>
            <a:picLocks noChangeAspect="1"/>
          </p:cNvPicPr>
          <p:nvPr/>
        </p:nvPicPr>
        <p:blipFill>
          <a:blip r:embed="rId6"/>
          <a:stretch>
            <a:fillRect/>
          </a:stretch>
        </p:blipFill>
        <p:spPr>
          <a:xfrm>
            <a:off x="680742" y="1809755"/>
            <a:ext cx="1237901" cy="1205557"/>
          </a:xfrm>
          <a:prstGeom prst="rect">
            <a:avLst/>
          </a:prstGeom>
        </p:spPr>
      </p:pic>
      <p:sp>
        <p:nvSpPr>
          <p:cNvPr id="6" name="TextBox 5">
            <a:extLst>
              <a:ext uri="{FF2B5EF4-FFF2-40B4-BE49-F238E27FC236}">
                <a16:creationId xmlns:a16="http://schemas.microsoft.com/office/drawing/2014/main" id="{592E2A0B-611F-66FB-E124-7A718264388E}"/>
              </a:ext>
            </a:extLst>
          </p:cNvPr>
          <p:cNvSpPr txBox="1"/>
          <p:nvPr/>
        </p:nvSpPr>
        <p:spPr>
          <a:xfrm>
            <a:off x="391864" y="809697"/>
            <a:ext cx="6947009" cy="391967"/>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6. 20 Sub-Ingredients for Liver Health</a:t>
            </a:r>
          </a:p>
        </p:txBody>
      </p:sp>
      <p:sp>
        <p:nvSpPr>
          <p:cNvPr id="8" name="TextBox 7">
            <a:extLst>
              <a:ext uri="{FF2B5EF4-FFF2-40B4-BE49-F238E27FC236}">
                <a16:creationId xmlns:a16="http://schemas.microsoft.com/office/drawing/2014/main" id="{6253C77C-749D-FCC6-8F74-E5C84B61753F}"/>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9" name="직사각형 24">
            <a:extLst>
              <a:ext uri="{FF2B5EF4-FFF2-40B4-BE49-F238E27FC236}">
                <a16:creationId xmlns:a16="http://schemas.microsoft.com/office/drawing/2014/main" id="{47A4C36C-BB8D-8DE0-B6AB-E60E9C26EDFE}"/>
              </a:ext>
            </a:extLst>
          </p:cNvPr>
          <p:cNvSpPr/>
          <p:nvPr/>
        </p:nvSpPr>
        <p:spPr>
          <a:xfrm>
            <a:off x="2170289" y="3639562"/>
            <a:ext cx="4416624" cy="646331"/>
          </a:xfrm>
          <a:prstGeom prst="rect">
            <a:avLst/>
          </a:prstGeom>
        </p:spPr>
        <p:txBody>
          <a:bodyPr wrap="square">
            <a:spAutoFit/>
          </a:bodyPr>
          <a:lstStyle/>
          <a:p>
            <a:r>
              <a:rPr lang="en-US" altLang="ko-KR" sz="1200" dirty="0"/>
              <a:t>Rapeseed is rich in beta-carotene, an antioxidant that helps boost the immune system. It also contains vitamin A and vitamin C which are beneficial for eye and skin health.</a:t>
            </a:r>
            <a:endParaRPr lang="ko-KR" altLang="en-US" sz="1200" dirty="0"/>
          </a:p>
        </p:txBody>
      </p:sp>
      <p:sp>
        <p:nvSpPr>
          <p:cNvPr id="10" name="TextBox 9">
            <a:extLst>
              <a:ext uri="{FF2B5EF4-FFF2-40B4-BE49-F238E27FC236}">
                <a16:creationId xmlns:a16="http://schemas.microsoft.com/office/drawing/2014/main" id="{402036A9-F874-BD5A-D974-BD442D3D0F3E}"/>
              </a:ext>
            </a:extLst>
          </p:cNvPr>
          <p:cNvSpPr txBox="1"/>
          <p:nvPr/>
        </p:nvSpPr>
        <p:spPr>
          <a:xfrm>
            <a:off x="2170289" y="2011361"/>
            <a:ext cx="4488268" cy="735266"/>
          </a:xfrm>
          <a:prstGeom prst="rect">
            <a:avLst/>
          </a:prstGeom>
          <a:noFill/>
        </p:spPr>
        <p:txBody>
          <a:bodyPr wrap="square" rtlCol="0">
            <a:spAutoFit/>
          </a:bodyPr>
          <a:lstStyle/>
          <a:p>
            <a:pPr algn="just">
              <a:lnSpc>
                <a:spcPct val="120000"/>
              </a:lnSpc>
            </a:pPr>
            <a:r>
              <a:rPr lang="en-US" altLang="ko-KR" sz="1200" dirty="0">
                <a:latin typeface="맑은 고딕" panose="020B0503020000020004" pitchFamily="50" charset="-127"/>
                <a:ea typeface="맑은 고딕" panose="020B0503020000020004" pitchFamily="50" charset="-127"/>
              </a:rPr>
              <a:t>Corn is a good source of antioxidants that contains nutrients like dietary fiber, vitamin A, vitamin E, niacin linoleic acid, and calcium beta-sitosterol.</a:t>
            </a:r>
          </a:p>
        </p:txBody>
      </p:sp>
      <p:sp>
        <p:nvSpPr>
          <p:cNvPr id="11" name="직사각형 11">
            <a:extLst>
              <a:ext uri="{FF2B5EF4-FFF2-40B4-BE49-F238E27FC236}">
                <a16:creationId xmlns:a16="http://schemas.microsoft.com/office/drawing/2014/main" id="{E179719F-C975-8418-EB80-9DB2991A7B1C}"/>
              </a:ext>
            </a:extLst>
          </p:cNvPr>
          <p:cNvSpPr/>
          <p:nvPr/>
        </p:nvSpPr>
        <p:spPr>
          <a:xfrm>
            <a:off x="2170289" y="5084360"/>
            <a:ext cx="4852870" cy="1077218"/>
          </a:xfrm>
          <a:prstGeom prst="rect">
            <a:avLst/>
          </a:prstGeom>
        </p:spPr>
        <p:txBody>
          <a:bodyPr wrap="square">
            <a:spAutoFit/>
          </a:bodyPr>
          <a:lstStyle/>
          <a:p>
            <a:r>
              <a:rPr lang="en-US" altLang="ko-KR" sz="1200" dirty="0"/>
              <a:t>Ginseng extract can help boost the immune system, enhance memory, relieve stress, improve alcohol induced liver conditions, and prevent osteoporosis, eczema, and wrinkles.</a:t>
            </a:r>
          </a:p>
          <a:p>
            <a:endParaRPr lang="en-US" altLang="ko-KR" sz="1200" dirty="0"/>
          </a:p>
          <a:p>
            <a:r>
              <a:rPr lang="en-US" altLang="ko-KR" sz="800" dirty="0"/>
              <a:t>[Source] 7 Benefits of 'Ginseng', a Timeless Medicine </a:t>
            </a:r>
          </a:p>
          <a:p>
            <a:r>
              <a:rPr lang="en-US" altLang="ko-KR" sz="800" dirty="0"/>
              <a:t>[Source] Korea Policy Briefing</a:t>
            </a:r>
            <a:endParaRPr lang="ko-KR" altLang="en-US" sz="800" dirty="0"/>
          </a:p>
        </p:txBody>
      </p:sp>
    </p:spTree>
    <p:extLst>
      <p:ext uri="{BB962C8B-B14F-4D97-AF65-F5344CB8AC3E}">
        <p14:creationId xmlns:p14="http://schemas.microsoft.com/office/powerpoint/2010/main" val="1515721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3" name="직선 연결선 2"/>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8" name="그림 7"/>
          <p:cNvPicPr>
            <a:picLocks noChangeAspect="1"/>
          </p:cNvPicPr>
          <p:nvPr/>
        </p:nvPicPr>
        <p:blipFill>
          <a:blip r:embed="rId4"/>
          <a:stretch>
            <a:fillRect/>
          </a:stretch>
        </p:blipFill>
        <p:spPr>
          <a:xfrm>
            <a:off x="1497570" y="1349456"/>
            <a:ext cx="4285853" cy="5312603"/>
          </a:xfrm>
          <a:prstGeom prst="rect">
            <a:avLst/>
          </a:prstGeom>
        </p:spPr>
      </p:pic>
      <p:sp>
        <p:nvSpPr>
          <p:cNvPr id="2" name="TextBox 1">
            <a:extLst>
              <a:ext uri="{FF2B5EF4-FFF2-40B4-BE49-F238E27FC236}">
                <a16:creationId xmlns:a16="http://schemas.microsoft.com/office/drawing/2014/main" id="{E2D91339-3B2E-D358-4FAA-921247FB4ED8}"/>
              </a:ext>
            </a:extLst>
          </p:cNvPr>
          <p:cNvSpPr txBox="1"/>
          <p:nvPr/>
        </p:nvSpPr>
        <p:spPr>
          <a:xfrm>
            <a:off x="391864" y="809697"/>
            <a:ext cx="6947009" cy="391967"/>
          </a:xfrm>
          <a:prstGeom prst="rect">
            <a:avLst/>
          </a:prstGeom>
          <a:noFill/>
        </p:spPr>
        <p:txBody>
          <a:bodyPr wrap="square" rtlCol="0">
            <a:spAutoFit/>
          </a:bodyPr>
          <a:lstStyle/>
          <a:p>
            <a:pPr algn="just">
              <a:lnSpc>
                <a:spcPct val="120000"/>
              </a:lnSpc>
            </a:pPr>
            <a:r>
              <a:rPr lang="en-US" altLang="ko-KR" b="1" dirty="0">
                <a:solidFill>
                  <a:srgbClr val="993300"/>
                </a:solidFill>
                <a:latin typeface="+mj-lt"/>
                <a:ea typeface="맑은 고딕"/>
              </a:rPr>
              <a:t>6. 20 Sub-Ingredients for Liver Health</a:t>
            </a:r>
          </a:p>
        </p:txBody>
      </p:sp>
      <p:sp>
        <p:nvSpPr>
          <p:cNvPr id="4" name="TextBox 3">
            <a:extLst>
              <a:ext uri="{FF2B5EF4-FFF2-40B4-BE49-F238E27FC236}">
                <a16:creationId xmlns:a16="http://schemas.microsoft.com/office/drawing/2014/main" id="{F132F7E0-16C4-D968-93D4-3A0E4D7EDAC2}"/>
              </a:ext>
            </a:extLst>
          </p:cNvPr>
          <p:cNvSpPr txBox="1"/>
          <p:nvPr/>
        </p:nvSpPr>
        <p:spPr>
          <a:xfrm>
            <a:off x="562800" y="211900"/>
            <a:ext cx="2354136" cy="400110"/>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2000" b="1" i="0" u="none" strike="noStrike" kern="0" cap="none" spc="0" normalizeH="0" baseline="0" noProof="0" dirty="0">
                <a:ln>
                  <a:noFill/>
                </a:ln>
                <a:solidFill>
                  <a:srgbClr val="000000"/>
                </a:solidFill>
                <a:effectLst/>
                <a:uLnTx/>
                <a:uFillTx/>
              </a:rPr>
              <a:t>Product Features</a:t>
            </a:r>
            <a:endParaRPr kumimoji="1" lang="ko-KR" altLang="en-US" sz="2000" b="1" i="0" u="none" strike="noStrike" kern="0" cap="none" spc="0" normalizeH="0" baseline="0" noProof="0" dirty="0">
              <a:ln>
                <a:noFill/>
              </a:ln>
              <a:solidFill>
                <a:srgbClr val="000000"/>
              </a:solidFill>
              <a:effectLst/>
              <a:uLnTx/>
              <a:uFillTx/>
            </a:endParaRPr>
          </a:p>
        </p:txBody>
      </p:sp>
      <p:sp>
        <p:nvSpPr>
          <p:cNvPr id="7" name="Rectangle 6">
            <a:extLst>
              <a:ext uri="{FF2B5EF4-FFF2-40B4-BE49-F238E27FC236}">
                <a16:creationId xmlns:a16="http://schemas.microsoft.com/office/drawing/2014/main" id="{F12A5B3D-B255-F218-E548-01C591EE992A}"/>
              </a:ext>
            </a:extLst>
          </p:cNvPr>
          <p:cNvSpPr/>
          <p:nvPr/>
        </p:nvSpPr>
        <p:spPr>
          <a:xfrm>
            <a:off x="2903684" y="1402464"/>
            <a:ext cx="1509290" cy="293814"/>
          </a:xfrm>
          <a:prstGeom prst="rect">
            <a:avLst/>
          </a:prstGeom>
          <a:solidFill>
            <a:srgbClr val="7C1E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22A78E-378F-9F7D-33AF-397BE54EE67C}"/>
              </a:ext>
            </a:extLst>
          </p:cNvPr>
          <p:cNvSpPr/>
          <p:nvPr/>
        </p:nvSpPr>
        <p:spPr>
          <a:xfrm>
            <a:off x="1750215" y="2850981"/>
            <a:ext cx="3815698" cy="29381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FACFF0B-E2EE-4446-FB43-3A7F4363E714}"/>
              </a:ext>
            </a:extLst>
          </p:cNvPr>
          <p:cNvSpPr/>
          <p:nvPr/>
        </p:nvSpPr>
        <p:spPr>
          <a:xfrm>
            <a:off x="1732647" y="3943202"/>
            <a:ext cx="3815698" cy="29381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703907-28DA-C1ED-A905-61DFACCC3509}"/>
              </a:ext>
            </a:extLst>
          </p:cNvPr>
          <p:cNvSpPr/>
          <p:nvPr/>
        </p:nvSpPr>
        <p:spPr>
          <a:xfrm>
            <a:off x="1732647" y="5188226"/>
            <a:ext cx="3815698" cy="29381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FC7384-5DB0-0548-7BA2-75E270BF259F}"/>
              </a:ext>
            </a:extLst>
          </p:cNvPr>
          <p:cNvSpPr/>
          <p:nvPr/>
        </p:nvSpPr>
        <p:spPr>
          <a:xfrm>
            <a:off x="1750215" y="6246270"/>
            <a:ext cx="3815698" cy="29381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C45E00B-4142-A67A-79A9-1C9958C2AA89}"/>
              </a:ext>
            </a:extLst>
          </p:cNvPr>
          <p:cNvSpPr txBox="1"/>
          <p:nvPr/>
        </p:nvSpPr>
        <p:spPr>
          <a:xfrm>
            <a:off x="2760707" y="1402464"/>
            <a:ext cx="1797928" cy="307777"/>
          </a:xfrm>
          <a:prstGeom prst="rect">
            <a:avLst/>
          </a:prstGeom>
          <a:noFill/>
        </p:spPr>
        <p:txBody>
          <a:bodyPr wrap="none" rtlCol="0">
            <a:spAutoFit/>
          </a:bodyPr>
          <a:lstStyle/>
          <a:p>
            <a:r>
              <a:rPr lang="en-US" sz="1400" dirty="0">
                <a:solidFill>
                  <a:schemeClr val="bg1"/>
                </a:solidFill>
              </a:rPr>
              <a:t>16 Ingredient Blend</a:t>
            </a:r>
          </a:p>
        </p:txBody>
      </p:sp>
      <p:sp>
        <p:nvSpPr>
          <p:cNvPr id="15" name="TextBox 14">
            <a:extLst>
              <a:ext uri="{FF2B5EF4-FFF2-40B4-BE49-F238E27FC236}">
                <a16:creationId xmlns:a16="http://schemas.microsoft.com/office/drawing/2014/main" id="{57D9A2A3-B14C-E077-F1C7-849A498B6159}"/>
              </a:ext>
            </a:extLst>
          </p:cNvPr>
          <p:cNvSpPr txBox="1"/>
          <p:nvPr/>
        </p:nvSpPr>
        <p:spPr>
          <a:xfrm>
            <a:off x="1467665" y="2788715"/>
            <a:ext cx="4528676" cy="338554"/>
          </a:xfrm>
          <a:prstGeom prst="rect">
            <a:avLst/>
          </a:prstGeom>
          <a:noFill/>
        </p:spPr>
        <p:txBody>
          <a:bodyPr wrap="none" rtlCol="0">
            <a:spAutoFit/>
          </a:bodyPr>
          <a:lstStyle/>
          <a:p>
            <a:r>
              <a:rPr lang="en-US" sz="1600" dirty="0"/>
              <a:t>Pomegranate   Lime     Blueberry  Cranberry</a:t>
            </a:r>
          </a:p>
        </p:txBody>
      </p:sp>
      <p:sp>
        <p:nvSpPr>
          <p:cNvPr id="16" name="TextBox 15">
            <a:extLst>
              <a:ext uri="{FF2B5EF4-FFF2-40B4-BE49-F238E27FC236}">
                <a16:creationId xmlns:a16="http://schemas.microsoft.com/office/drawing/2014/main" id="{2618D055-95B4-B169-8E6A-251EEA3D496E}"/>
              </a:ext>
            </a:extLst>
          </p:cNvPr>
          <p:cNvSpPr txBox="1"/>
          <p:nvPr/>
        </p:nvSpPr>
        <p:spPr>
          <a:xfrm>
            <a:off x="1732647" y="3924225"/>
            <a:ext cx="4060663" cy="338554"/>
          </a:xfrm>
          <a:prstGeom prst="rect">
            <a:avLst/>
          </a:prstGeom>
          <a:noFill/>
        </p:spPr>
        <p:txBody>
          <a:bodyPr wrap="none" rtlCol="0">
            <a:spAutoFit/>
          </a:bodyPr>
          <a:lstStyle/>
          <a:p>
            <a:r>
              <a:rPr lang="en-US" sz="1600" dirty="0"/>
              <a:t>Apple     Green Tea     Grape      Orange</a:t>
            </a:r>
          </a:p>
        </p:txBody>
      </p:sp>
      <p:sp>
        <p:nvSpPr>
          <p:cNvPr id="17" name="TextBox 16">
            <a:extLst>
              <a:ext uri="{FF2B5EF4-FFF2-40B4-BE49-F238E27FC236}">
                <a16:creationId xmlns:a16="http://schemas.microsoft.com/office/drawing/2014/main" id="{75BC362B-14E8-1B7F-2277-DC3403CE794B}"/>
              </a:ext>
            </a:extLst>
          </p:cNvPr>
          <p:cNvSpPr txBox="1"/>
          <p:nvPr/>
        </p:nvSpPr>
        <p:spPr>
          <a:xfrm>
            <a:off x="1722760" y="5125873"/>
            <a:ext cx="4282134" cy="338554"/>
          </a:xfrm>
          <a:prstGeom prst="rect">
            <a:avLst/>
          </a:prstGeom>
          <a:noFill/>
        </p:spPr>
        <p:txBody>
          <a:bodyPr wrap="none" rtlCol="0">
            <a:spAutoFit/>
          </a:bodyPr>
          <a:lstStyle/>
          <a:p>
            <a:r>
              <a:rPr lang="en-US" sz="1600" dirty="0"/>
              <a:t>Cherry     Bilberry      Radish   Black Garlic</a:t>
            </a:r>
          </a:p>
        </p:txBody>
      </p:sp>
      <p:sp>
        <p:nvSpPr>
          <p:cNvPr id="18" name="TextBox 17">
            <a:extLst>
              <a:ext uri="{FF2B5EF4-FFF2-40B4-BE49-F238E27FC236}">
                <a16:creationId xmlns:a16="http://schemas.microsoft.com/office/drawing/2014/main" id="{6CEF8FDC-7F55-0AE2-64C6-E4C3BCF509F6}"/>
              </a:ext>
            </a:extLst>
          </p:cNvPr>
          <p:cNvSpPr txBox="1"/>
          <p:nvPr/>
        </p:nvSpPr>
        <p:spPr>
          <a:xfrm>
            <a:off x="1583174" y="6262518"/>
            <a:ext cx="4325030" cy="338554"/>
          </a:xfrm>
          <a:prstGeom prst="rect">
            <a:avLst/>
          </a:prstGeom>
          <a:noFill/>
        </p:spPr>
        <p:txBody>
          <a:bodyPr wrap="none" rtlCol="0">
            <a:spAutoFit/>
          </a:bodyPr>
          <a:lstStyle/>
          <a:p>
            <a:r>
              <a:rPr lang="en-US" sz="1600" dirty="0"/>
              <a:t>Broccoli  </a:t>
            </a:r>
            <a:r>
              <a:rPr lang="en-US" sz="1500" dirty="0"/>
              <a:t>Sprouted Oats  </a:t>
            </a:r>
            <a:r>
              <a:rPr lang="en-US" sz="1600" dirty="0"/>
              <a:t>Carrots     Spinach</a:t>
            </a:r>
          </a:p>
        </p:txBody>
      </p:sp>
    </p:spTree>
    <p:extLst>
      <p:ext uri="{BB962C8B-B14F-4D97-AF65-F5344CB8AC3E}">
        <p14:creationId xmlns:p14="http://schemas.microsoft.com/office/powerpoint/2010/main" val="4103243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50887" cy="6834874"/>
          </a:xfrm>
          <a:prstGeom prst="rect">
            <a:avLst/>
          </a:prstGeom>
        </p:spPr>
      </p:pic>
      <p:cxnSp>
        <p:nvCxnSpPr>
          <p:cNvPr id="43" name="직선 연결선 42"/>
          <p:cNvCxnSpPr/>
          <p:nvPr/>
        </p:nvCxnSpPr>
        <p:spPr bwMode="auto">
          <a:xfrm>
            <a:off x="530741" y="718202"/>
            <a:ext cx="4225993" cy="0"/>
          </a:xfrm>
          <a:prstGeom prst="line">
            <a:avLst/>
          </a:prstGeom>
          <a:noFill/>
          <a:ln w="12700" cap="flat" cmpd="sng" algn="ctr">
            <a:solidFill>
              <a:srgbClr val="808080">
                <a:lumMod val="75000"/>
              </a:srgbClr>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397A3F6A-9799-E09F-D765-E206C1824214}"/>
              </a:ext>
            </a:extLst>
          </p:cNvPr>
          <p:cNvSpPr txBox="1"/>
          <p:nvPr/>
        </p:nvSpPr>
        <p:spPr>
          <a:xfrm>
            <a:off x="488504" y="1222338"/>
            <a:ext cx="6063974" cy="1126462"/>
          </a:xfrm>
          <a:prstGeom prst="rect">
            <a:avLst/>
          </a:prstGeom>
          <a:noFill/>
        </p:spPr>
        <p:txBody>
          <a:bodyPr wrap="square" rtlCol="0">
            <a:spAutoFit/>
          </a:bodyPr>
          <a:lstStyle/>
          <a:p>
            <a:pPr marL="0" marR="0" lvl="0" indent="0" algn="just" defTabSz="914400" eaLnBrk="1" fontAlgn="base" latinLnBrk="0" hangingPunct="1">
              <a:lnSpc>
                <a:spcPct val="120000"/>
              </a:lnSpc>
              <a:spcBef>
                <a:spcPct val="0"/>
              </a:spcBef>
              <a:spcAft>
                <a:spcPct val="0"/>
              </a:spcAft>
              <a:buClrTx/>
              <a:buSzTx/>
              <a:buFontTx/>
              <a:buNone/>
              <a:tabLst/>
              <a:defRPr/>
            </a:pPr>
            <a:r>
              <a:rPr kumimoji="1" lang="en-US" altLang="ko-KR" sz="1400" b="0" i="0" u="none" strike="noStrike" kern="0" cap="none" spc="0" normalizeH="0" baseline="0" noProof="0" dirty="0">
                <a:ln>
                  <a:noFill/>
                </a:ln>
                <a:effectLst/>
                <a:uLnTx/>
                <a:uFillTx/>
              </a:rPr>
              <a:t> Made without chemical excipients (silicon dioxide, magnesium stearate, hydroxypropyl methylcellulose (HPMC)) used for production efficiency or product stabilization, and synthetic additives for flavor, color, or taste (synthetic flavors, colors, and sweeteners).</a:t>
            </a:r>
            <a:endParaRPr kumimoji="1" lang="ko-KR" altLang="en-US" sz="1400" b="0" i="0" u="none" strike="noStrike" kern="0" cap="none" spc="0" normalizeH="0" baseline="0" noProof="0" dirty="0">
              <a:ln>
                <a:noFill/>
              </a:ln>
              <a:effectLst/>
              <a:uLnTx/>
              <a:uFillTx/>
            </a:endParaRPr>
          </a:p>
        </p:txBody>
      </p:sp>
      <p:sp>
        <p:nvSpPr>
          <p:cNvPr id="4" name="TextBox 3">
            <a:extLst>
              <a:ext uri="{FF2B5EF4-FFF2-40B4-BE49-F238E27FC236}">
                <a16:creationId xmlns:a16="http://schemas.microsoft.com/office/drawing/2014/main" id="{E6127098-444E-1350-6A3D-60DB17104EE2}"/>
              </a:ext>
            </a:extLst>
          </p:cNvPr>
          <p:cNvSpPr txBox="1"/>
          <p:nvPr/>
        </p:nvSpPr>
        <p:spPr>
          <a:xfrm>
            <a:off x="466720" y="800057"/>
            <a:ext cx="3600400" cy="376257"/>
          </a:xfrm>
          <a:prstGeom prst="rect">
            <a:avLst/>
          </a:prstGeom>
          <a:noFill/>
        </p:spPr>
        <p:txBody>
          <a:bodyPr wrap="square" rtlCol="0">
            <a:spAutoFit/>
          </a:bodyPr>
          <a:lstStyle/>
          <a:p>
            <a:pPr marL="0" marR="0" lvl="0" indent="0" defTabSz="914400" eaLnBrk="1" fontAlgn="base" latinLnBrk="0" hangingPunct="1">
              <a:lnSpc>
                <a:spcPts val="2400"/>
              </a:lnSpc>
              <a:spcBef>
                <a:spcPct val="0"/>
              </a:spcBef>
              <a:spcAft>
                <a:spcPct val="0"/>
              </a:spcAft>
              <a:buClrTx/>
              <a:buSzTx/>
              <a:buFontTx/>
              <a:buNone/>
              <a:tabLst/>
              <a:defRPr/>
            </a:pPr>
            <a:r>
              <a:rPr kumimoji="1" lang="en-US" altLang="ko-KR" sz="1900" b="1" i="0" u="none" strike="noStrike" kern="0" cap="none" spc="-150" normalizeH="0" baseline="0" noProof="0" dirty="0">
                <a:ln>
                  <a:noFill/>
                </a:ln>
                <a:effectLst/>
                <a:uLnTx/>
                <a:uFillTx/>
              </a:rPr>
              <a:t>No Additives</a:t>
            </a:r>
            <a:endParaRPr kumimoji="1" lang="ko-KR" altLang="en-US" sz="1900" b="1" i="0" u="none" strike="noStrike" kern="0" cap="none" spc="-150" normalizeH="0" baseline="0" noProof="0" dirty="0">
              <a:ln>
                <a:noFill/>
              </a:ln>
              <a:effectLst/>
              <a:uLnTx/>
              <a:uFillTx/>
            </a:endParaRPr>
          </a:p>
        </p:txBody>
      </p:sp>
      <p:sp>
        <p:nvSpPr>
          <p:cNvPr id="5" name="TextBox 4">
            <a:extLst>
              <a:ext uri="{FF2B5EF4-FFF2-40B4-BE49-F238E27FC236}">
                <a16:creationId xmlns:a16="http://schemas.microsoft.com/office/drawing/2014/main" id="{9EC7FDB8-4A41-30A2-FF3A-A5706001DE95}"/>
              </a:ext>
            </a:extLst>
          </p:cNvPr>
          <p:cNvSpPr txBox="1"/>
          <p:nvPr/>
        </p:nvSpPr>
        <p:spPr>
          <a:xfrm>
            <a:off x="414800" y="248206"/>
            <a:ext cx="2166550"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Product Features</a:t>
            </a:r>
            <a:endParaRPr lang="ko-KR" altLang="en-US" sz="1900" b="1" dirty="0">
              <a:latin typeface="맑은 고딕" panose="020B0503020000020004" pitchFamily="50" charset="-127"/>
              <a:ea typeface="맑은 고딕" panose="020B0503020000020004" pitchFamily="50" charset="-127"/>
            </a:endParaRPr>
          </a:p>
        </p:txBody>
      </p:sp>
      <p:grpSp>
        <p:nvGrpSpPr>
          <p:cNvPr id="6" name="그룹 26">
            <a:extLst>
              <a:ext uri="{FF2B5EF4-FFF2-40B4-BE49-F238E27FC236}">
                <a16:creationId xmlns:a16="http://schemas.microsoft.com/office/drawing/2014/main" id="{18D778FE-5ADA-7A59-3C3F-F1B913EC3617}"/>
              </a:ext>
            </a:extLst>
          </p:cNvPr>
          <p:cNvGrpSpPr/>
          <p:nvPr/>
        </p:nvGrpSpPr>
        <p:grpSpPr>
          <a:xfrm>
            <a:off x="956624" y="2852936"/>
            <a:ext cx="1224000" cy="1224000"/>
            <a:chOff x="5197183" y="3356992"/>
            <a:chExt cx="1224000" cy="1224000"/>
          </a:xfrm>
        </p:grpSpPr>
        <p:sp>
          <p:nvSpPr>
            <p:cNvPr id="7" name="타원 27">
              <a:extLst>
                <a:ext uri="{FF2B5EF4-FFF2-40B4-BE49-F238E27FC236}">
                  <a16:creationId xmlns:a16="http://schemas.microsoft.com/office/drawing/2014/main" id="{7CDBBF4F-CF95-41D4-7579-712986E81BA6}"/>
                </a:ext>
              </a:extLst>
            </p:cNvPr>
            <p:cNvSpPr/>
            <p:nvPr/>
          </p:nvSpPr>
          <p:spPr bwMode="auto">
            <a:xfrm>
              <a:off x="5197183" y="3356992"/>
              <a:ext cx="1224000" cy="1224000"/>
            </a:xfrm>
            <a:prstGeom prst="ellipse">
              <a:avLst/>
            </a:prstGeom>
            <a:noFill/>
            <a:ln w="76200">
              <a:solidFill>
                <a:srgbClr val="808080">
                  <a:lumMod val="75000"/>
                </a:srgbClr>
              </a:solidFill>
              <a:round/>
              <a:headEnd/>
              <a:tailEnd/>
            </a:ln>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ko-KR" altLang="en-US" sz="800" b="0" i="0" u="none" strike="noStrike" kern="0" cap="none" spc="0" normalizeH="0" baseline="0" noProof="0">
                <a:ln>
                  <a:noFill/>
                </a:ln>
                <a:effectLst/>
                <a:uLnTx/>
                <a:uFillTx/>
                <a:latin typeface="새굴림"/>
                <a:ea typeface="새굴림"/>
              </a:endParaRPr>
            </a:p>
          </p:txBody>
        </p:sp>
        <p:cxnSp>
          <p:nvCxnSpPr>
            <p:cNvPr id="8" name="직선 연결선 28">
              <a:extLst>
                <a:ext uri="{FF2B5EF4-FFF2-40B4-BE49-F238E27FC236}">
                  <a16:creationId xmlns:a16="http://schemas.microsoft.com/office/drawing/2014/main" id="{21FEF22F-D953-740E-AA4F-9DCC8DDDF867}"/>
                </a:ext>
              </a:extLst>
            </p:cNvPr>
            <p:cNvCxnSpPr>
              <a:stCxn id="7" idx="1"/>
              <a:endCxn id="7" idx="5"/>
            </p:cNvCxnSpPr>
            <p:nvPr/>
          </p:nvCxnSpPr>
          <p:spPr bwMode="auto">
            <a:xfrm>
              <a:off x="5376434" y="3536243"/>
              <a:ext cx="865498" cy="865498"/>
            </a:xfrm>
            <a:prstGeom prst="line">
              <a:avLst/>
            </a:prstGeom>
            <a:noFill/>
            <a:ln w="76200" cap="flat" cmpd="sng" algn="ctr">
              <a:solidFill>
                <a:srgbClr val="808080">
                  <a:lumMod val="75000"/>
                </a:srgbClr>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651E3556-17B6-B2B7-D016-4FF7429B5D00}"/>
                </a:ext>
              </a:extLst>
            </p:cNvPr>
            <p:cNvSpPr txBox="1"/>
            <p:nvPr/>
          </p:nvSpPr>
          <p:spPr>
            <a:xfrm>
              <a:off x="5268009" y="3815104"/>
              <a:ext cx="1082348" cy="307777"/>
            </a:xfrm>
            <a:prstGeom prst="rect">
              <a:avLst/>
            </a:prstGeom>
            <a:solidFill>
              <a:srgbClr val="FFFFFF"/>
            </a:solid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ko-KR" altLang="en-US" sz="1400" b="1" i="0" u="none" strike="noStrike" kern="0" cap="none" spc="0" normalizeH="0" baseline="0" noProof="0" dirty="0">
                  <a:ln>
                    <a:noFill/>
                  </a:ln>
                  <a:effectLst/>
                  <a:uLnTx/>
                  <a:uFillTx/>
                </a:rPr>
                <a:t>이산화규소</a:t>
              </a:r>
            </a:p>
          </p:txBody>
        </p:sp>
      </p:grpSp>
      <p:grpSp>
        <p:nvGrpSpPr>
          <p:cNvPr id="10" name="그룹 30">
            <a:extLst>
              <a:ext uri="{FF2B5EF4-FFF2-40B4-BE49-F238E27FC236}">
                <a16:creationId xmlns:a16="http://schemas.microsoft.com/office/drawing/2014/main" id="{DDB86B2A-054C-1839-8FF2-D9F2A5AD13A0}"/>
              </a:ext>
            </a:extLst>
          </p:cNvPr>
          <p:cNvGrpSpPr/>
          <p:nvPr/>
        </p:nvGrpSpPr>
        <p:grpSpPr>
          <a:xfrm>
            <a:off x="3199454" y="2852936"/>
            <a:ext cx="1224000" cy="1224000"/>
            <a:chOff x="6709351" y="3356992"/>
            <a:chExt cx="1224000" cy="1224000"/>
          </a:xfrm>
        </p:grpSpPr>
        <p:sp>
          <p:nvSpPr>
            <p:cNvPr id="11" name="타원 31">
              <a:extLst>
                <a:ext uri="{FF2B5EF4-FFF2-40B4-BE49-F238E27FC236}">
                  <a16:creationId xmlns:a16="http://schemas.microsoft.com/office/drawing/2014/main" id="{EEB81B4C-8200-C9C3-C1BF-332FC9FF5072}"/>
                </a:ext>
              </a:extLst>
            </p:cNvPr>
            <p:cNvSpPr/>
            <p:nvPr/>
          </p:nvSpPr>
          <p:spPr bwMode="auto">
            <a:xfrm>
              <a:off x="6709351" y="3356992"/>
              <a:ext cx="1224000" cy="1224000"/>
            </a:xfrm>
            <a:prstGeom prst="ellipse">
              <a:avLst/>
            </a:prstGeom>
            <a:noFill/>
            <a:ln w="76200">
              <a:solidFill>
                <a:srgbClr val="808080">
                  <a:lumMod val="75000"/>
                </a:srgbClr>
              </a:solidFill>
              <a:round/>
              <a:headEnd/>
              <a:tailEnd/>
            </a:ln>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ko-KR" altLang="en-US" sz="800" b="0" i="0" u="none" strike="noStrike" kern="0" cap="none" spc="0" normalizeH="0" baseline="0" noProof="0">
                <a:ln>
                  <a:noFill/>
                </a:ln>
                <a:effectLst/>
                <a:uLnTx/>
                <a:uFillTx/>
                <a:latin typeface="새굴림"/>
                <a:ea typeface="새굴림"/>
              </a:endParaRPr>
            </a:p>
          </p:txBody>
        </p:sp>
        <p:cxnSp>
          <p:nvCxnSpPr>
            <p:cNvPr id="12" name="직선 연결선 32">
              <a:extLst>
                <a:ext uri="{FF2B5EF4-FFF2-40B4-BE49-F238E27FC236}">
                  <a16:creationId xmlns:a16="http://schemas.microsoft.com/office/drawing/2014/main" id="{9935FEA5-79E6-440F-621E-532E6D155312}"/>
                </a:ext>
              </a:extLst>
            </p:cNvPr>
            <p:cNvCxnSpPr>
              <a:stCxn id="11" idx="1"/>
              <a:endCxn id="11" idx="5"/>
            </p:cNvCxnSpPr>
            <p:nvPr/>
          </p:nvCxnSpPr>
          <p:spPr bwMode="auto">
            <a:xfrm>
              <a:off x="6888602" y="3536243"/>
              <a:ext cx="865498" cy="865498"/>
            </a:xfrm>
            <a:prstGeom prst="line">
              <a:avLst/>
            </a:prstGeom>
            <a:noFill/>
            <a:ln w="76200" cap="flat" cmpd="sng" algn="ctr">
              <a:solidFill>
                <a:srgbClr val="808080">
                  <a:lumMod val="75000"/>
                </a:srgbClr>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BEEBBBD5-EF75-7FD3-8A58-8103E2F6614D}"/>
                </a:ext>
              </a:extLst>
            </p:cNvPr>
            <p:cNvSpPr txBox="1"/>
            <p:nvPr/>
          </p:nvSpPr>
          <p:spPr>
            <a:xfrm>
              <a:off x="6828267" y="3707382"/>
              <a:ext cx="986167" cy="523220"/>
            </a:xfrm>
            <a:prstGeom prst="rect">
              <a:avLst/>
            </a:prstGeom>
            <a:solidFill>
              <a:srgbClr val="FFFFFF"/>
            </a:solid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ko-KR" altLang="en-US" sz="1400" b="1" i="0" u="none" strike="noStrike" kern="0" cap="none" spc="-150" normalizeH="0" baseline="0" noProof="0" dirty="0" err="1">
                  <a:ln>
                    <a:noFill/>
                  </a:ln>
                  <a:effectLst/>
                  <a:uLnTx/>
                  <a:uFillTx/>
                </a:rPr>
                <a:t>스테아린산</a:t>
              </a:r>
              <a:endParaRPr kumimoji="1" lang="en-US" altLang="ko-KR" sz="1400" b="1" i="0" u="none" strike="noStrike" kern="0" cap="none" spc="-150" normalizeH="0" baseline="0" noProof="0" dirty="0">
                <a:ln>
                  <a:noFill/>
                </a:ln>
                <a:effectLst/>
                <a:uLnTx/>
                <a:uFillTx/>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1" lang="ko-KR" altLang="en-US" sz="1400" b="1" i="0" u="none" strike="noStrike" kern="0" cap="none" spc="-150" normalizeH="0" baseline="0" noProof="0" dirty="0">
                  <a:ln>
                    <a:noFill/>
                  </a:ln>
                  <a:effectLst/>
                  <a:uLnTx/>
                  <a:uFillTx/>
                </a:rPr>
                <a:t>마그네슘</a:t>
              </a:r>
            </a:p>
          </p:txBody>
        </p:sp>
      </p:grpSp>
      <p:grpSp>
        <p:nvGrpSpPr>
          <p:cNvPr id="14" name="그룹 34">
            <a:extLst>
              <a:ext uri="{FF2B5EF4-FFF2-40B4-BE49-F238E27FC236}">
                <a16:creationId xmlns:a16="http://schemas.microsoft.com/office/drawing/2014/main" id="{B48D6ACE-7640-80FB-3B74-5CD99220B3DE}"/>
              </a:ext>
            </a:extLst>
          </p:cNvPr>
          <p:cNvGrpSpPr/>
          <p:nvPr/>
        </p:nvGrpSpPr>
        <p:grpSpPr>
          <a:xfrm>
            <a:off x="3199454" y="4725088"/>
            <a:ext cx="1224000" cy="1224000"/>
            <a:chOff x="7601392" y="4725144"/>
            <a:chExt cx="1224000" cy="1224000"/>
          </a:xfrm>
        </p:grpSpPr>
        <p:sp>
          <p:nvSpPr>
            <p:cNvPr id="15" name="타원 35">
              <a:extLst>
                <a:ext uri="{FF2B5EF4-FFF2-40B4-BE49-F238E27FC236}">
                  <a16:creationId xmlns:a16="http://schemas.microsoft.com/office/drawing/2014/main" id="{9AAFE393-7D4B-B12F-6539-5EDF5FE3759C}"/>
                </a:ext>
              </a:extLst>
            </p:cNvPr>
            <p:cNvSpPr/>
            <p:nvPr/>
          </p:nvSpPr>
          <p:spPr bwMode="auto">
            <a:xfrm>
              <a:off x="7601392" y="4725144"/>
              <a:ext cx="1224000" cy="1224000"/>
            </a:xfrm>
            <a:prstGeom prst="ellipse">
              <a:avLst/>
            </a:prstGeom>
            <a:noFill/>
            <a:ln w="76200">
              <a:solidFill>
                <a:srgbClr val="808080">
                  <a:lumMod val="75000"/>
                </a:srgbClr>
              </a:solidFill>
              <a:round/>
              <a:headEnd/>
              <a:tailEnd/>
            </a:ln>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ko-KR" altLang="en-US" sz="800" b="0" i="0" u="none" strike="noStrike" kern="0" cap="none" spc="0" normalizeH="0" baseline="0" noProof="0">
                <a:ln>
                  <a:noFill/>
                </a:ln>
                <a:effectLst/>
                <a:uLnTx/>
                <a:uFillTx/>
                <a:latin typeface="새굴림"/>
                <a:ea typeface="새굴림"/>
              </a:endParaRPr>
            </a:p>
          </p:txBody>
        </p:sp>
        <p:cxnSp>
          <p:nvCxnSpPr>
            <p:cNvPr id="16" name="직선 연결선 36">
              <a:extLst>
                <a:ext uri="{FF2B5EF4-FFF2-40B4-BE49-F238E27FC236}">
                  <a16:creationId xmlns:a16="http://schemas.microsoft.com/office/drawing/2014/main" id="{EA507CC8-DD97-D6FC-CCC3-5C5CA8DE07ED}"/>
                </a:ext>
              </a:extLst>
            </p:cNvPr>
            <p:cNvCxnSpPr>
              <a:stCxn id="15" idx="1"/>
              <a:endCxn id="15" idx="5"/>
            </p:cNvCxnSpPr>
            <p:nvPr/>
          </p:nvCxnSpPr>
          <p:spPr bwMode="auto">
            <a:xfrm>
              <a:off x="7780643" y="4904395"/>
              <a:ext cx="865498" cy="865498"/>
            </a:xfrm>
            <a:prstGeom prst="line">
              <a:avLst/>
            </a:prstGeom>
            <a:noFill/>
            <a:ln w="76200" cap="flat" cmpd="sng" algn="ctr">
              <a:solidFill>
                <a:srgbClr val="808080">
                  <a:lumMod val="75000"/>
                </a:srgbClr>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B0B4F0F1-0CFE-F766-FDC9-B730F7771A77}"/>
                </a:ext>
              </a:extLst>
            </p:cNvPr>
            <p:cNvSpPr txBox="1"/>
            <p:nvPr/>
          </p:nvSpPr>
          <p:spPr>
            <a:xfrm>
              <a:off x="7851755" y="5183256"/>
              <a:ext cx="723275" cy="307777"/>
            </a:xfrm>
            <a:prstGeom prst="rect">
              <a:avLst/>
            </a:prstGeom>
            <a:solidFill>
              <a:srgbClr val="FFFFFF"/>
            </a:solid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ko-KR" altLang="en-US" sz="1400" b="1" i="0" u="none" strike="noStrike" kern="0" cap="none" spc="0" normalizeH="0" baseline="0" noProof="0" dirty="0" err="1">
                  <a:ln>
                    <a:noFill/>
                  </a:ln>
                  <a:effectLst/>
                  <a:uLnTx/>
                  <a:uFillTx/>
                </a:rPr>
                <a:t>착색료</a:t>
              </a:r>
              <a:endParaRPr kumimoji="1" lang="ko-KR" altLang="en-US" sz="1400" b="1" i="0" u="none" strike="noStrike" kern="0" cap="none" spc="0" normalizeH="0" baseline="0" noProof="0" dirty="0">
                <a:ln>
                  <a:noFill/>
                </a:ln>
                <a:effectLst/>
                <a:uLnTx/>
                <a:uFillTx/>
              </a:endParaRPr>
            </a:p>
          </p:txBody>
        </p:sp>
      </p:grpSp>
      <p:grpSp>
        <p:nvGrpSpPr>
          <p:cNvPr id="18" name="그룹 38">
            <a:extLst>
              <a:ext uri="{FF2B5EF4-FFF2-40B4-BE49-F238E27FC236}">
                <a16:creationId xmlns:a16="http://schemas.microsoft.com/office/drawing/2014/main" id="{52029A8A-A1ED-048D-BB52-C32CB83C667C}"/>
              </a:ext>
            </a:extLst>
          </p:cNvPr>
          <p:cNvGrpSpPr/>
          <p:nvPr/>
        </p:nvGrpSpPr>
        <p:grpSpPr>
          <a:xfrm>
            <a:off x="956624" y="4725088"/>
            <a:ext cx="1224000" cy="1224000"/>
            <a:chOff x="5931372" y="4750972"/>
            <a:chExt cx="1224000" cy="1224000"/>
          </a:xfrm>
        </p:grpSpPr>
        <p:sp>
          <p:nvSpPr>
            <p:cNvPr id="19" name="타원 39">
              <a:extLst>
                <a:ext uri="{FF2B5EF4-FFF2-40B4-BE49-F238E27FC236}">
                  <a16:creationId xmlns:a16="http://schemas.microsoft.com/office/drawing/2014/main" id="{6A5AA94B-CE7C-12C7-2FB6-C31755BF5B7E}"/>
                </a:ext>
              </a:extLst>
            </p:cNvPr>
            <p:cNvSpPr/>
            <p:nvPr/>
          </p:nvSpPr>
          <p:spPr bwMode="auto">
            <a:xfrm>
              <a:off x="5931372" y="4750972"/>
              <a:ext cx="1224000" cy="1224000"/>
            </a:xfrm>
            <a:prstGeom prst="ellipse">
              <a:avLst/>
            </a:prstGeom>
            <a:noFill/>
            <a:ln w="76200">
              <a:solidFill>
                <a:srgbClr val="808080">
                  <a:lumMod val="75000"/>
                </a:srgbClr>
              </a:solidFill>
              <a:round/>
              <a:headEnd/>
              <a:tailEnd/>
            </a:ln>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ko-KR" altLang="en-US" sz="800" b="0" i="0" u="none" strike="noStrike" kern="0" cap="none" spc="0" normalizeH="0" baseline="0" noProof="0">
                <a:ln>
                  <a:noFill/>
                </a:ln>
                <a:effectLst/>
                <a:uLnTx/>
                <a:uFillTx/>
                <a:latin typeface="새굴림"/>
                <a:ea typeface="새굴림"/>
              </a:endParaRPr>
            </a:p>
          </p:txBody>
        </p:sp>
        <p:cxnSp>
          <p:nvCxnSpPr>
            <p:cNvPr id="20" name="직선 연결선 40">
              <a:extLst>
                <a:ext uri="{FF2B5EF4-FFF2-40B4-BE49-F238E27FC236}">
                  <a16:creationId xmlns:a16="http://schemas.microsoft.com/office/drawing/2014/main" id="{57ABC60B-B2DB-9D0C-85FD-5F492C9EF14A}"/>
                </a:ext>
              </a:extLst>
            </p:cNvPr>
            <p:cNvCxnSpPr>
              <a:stCxn id="19" idx="1"/>
              <a:endCxn id="19" idx="5"/>
            </p:cNvCxnSpPr>
            <p:nvPr/>
          </p:nvCxnSpPr>
          <p:spPr bwMode="auto">
            <a:xfrm>
              <a:off x="6110623" y="4930223"/>
              <a:ext cx="865498" cy="865498"/>
            </a:xfrm>
            <a:prstGeom prst="line">
              <a:avLst/>
            </a:prstGeom>
            <a:noFill/>
            <a:ln w="76200" cap="flat" cmpd="sng" algn="ctr">
              <a:solidFill>
                <a:srgbClr val="808080">
                  <a:lumMod val="75000"/>
                </a:srgbClr>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C5E64D4D-97C7-CAD8-37AB-BCBF26F61322}"/>
                </a:ext>
              </a:extLst>
            </p:cNvPr>
            <p:cNvSpPr txBox="1"/>
            <p:nvPr/>
          </p:nvSpPr>
          <p:spPr>
            <a:xfrm>
              <a:off x="6091970" y="5209084"/>
              <a:ext cx="902811" cy="307777"/>
            </a:xfrm>
            <a:prstGeom prst="rect">
              <a:avLst/>
            </a:prstGeom>
            <a:solidFill>
              <a:srgbClr val="FFFFFF"/>
            </a:solid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ko-KR" altLang="en-US" sz="1400" b="1" i="0" u="none" strike="noStrike" kern="0" cap="none" spc="0" normalizeH="0" baseline="0" noProof="0" dirty="0">
                  <a:ln>
                    <a:noFill/>
                  </a:ln>
                  <a:effectLst/>
                  <a:uLnTx/>
                  <a:uFillTx/>
                </a:rPr>
                <a:t>합성향료</a:t>
              </a:r>
            </a:p>
          </p:txBody>
        </p:sp>
      </p:grpSp>
      <p:grpSp>
        <p:nvGrpSpPr>
          <p:cNvPr id="22" name="그룹 69">
            <a:extLst>
              <a:ext uri="{FF2B5EF4-FFF2-40B4-BE49-F238E27FC236}">
                <a16:creationId xmlns:a16="http://schemas.microsoft.com/office/drawing/2014/main" id="{B4641FCC-F160-270B-1D8D-76E524D1B893}"/>
              </a:ext>
            </a:extLst>
          </p:cNvPr>
          <p:cNvGrpSpPr/>
          <p:nvPr/>
        </p:nvGrpSpPr>
        <p:grpSpPr>
          <a:xfrm>
            <a:off x="5267072" y="2852936"/>
            <a:ext cx="1224000" cy="1224000"/>
            <a:chOff x="5197183" y="3356992"/>
            <a:chExt cx="1224000" cy="1224000"/>
          </a:xfrm>
        </p:grpSpPr>
        <p:sp>
          <p:nvSpPr>
            <p:cNvPr id="23" name="타원 70">
              <a:extLst>
                <a:ext uri="{FF2B5EF4-FFF2-40B4-BE49-F238E27FC236}">
                  <a16:creationId xmlns:a16="http://schemas.microsoft.com/office/drawing/2014/main" id="{2B428A37-35AE-96EC-B215-B46350FC3ECC}"/>
                </a:ext>
              </a:extLst>
            </p:cNvPr>
            <p:cNvSpPr/>
            <p:nvPr/>
          </p:nvSpPr>
          <p:spPr bwMode="auto">
            <a:xfrm>
              <a:off x="5197183" y="3356992"/>
              <a:ext cx="1224000" cy="1224000"/>
            </a:xfrm>
            <a:prstGeom prst="ellipse">
              <a:avLst/>
            </a:prstGeom>
            <a:noFill/>
            <a:ln w="76200">
              <a:solidFill>
                <a:srgbClr val="808080">
                  <a:lumMod val="75000"/>
                </a:srgbClr>
              </a:solidFill>
              <a:round/>
              <a:headEnd/>
              <a:tailEnd/>
            </a:ln>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ko-KR" altLang="en-US" sz="800" b="0" i="0" u="none" strike="noStrike" kern="0" cap="none" spc="0" normalizeH="0" baseline="0" noProof="0">
                <a:ln>
                  <a:noFill/>
                </a:ln>
                <a:effectLst/>
                <a:uLnTx/>
                <a:uFillTx/>
                <a:latin typeface="새굴림"/>
                <a:ea typeface="새굴림"/>
              </a:endParaRPr>
            </a:p>
          </p:txBody>
        </p:sp>
        <p:cxnSp>
          <p:nvCxnSpPr>
            <p:cNvPr id="24" name="직선 연결선 71">
              <a:extLst>
                <a:ext uri="{FF2B5EF4-FFF2-40B4-BE49-F238E27FC236}">
                  <a16:creationId xmlns:a16="http://schemas.microsoft.com/office/drawing/2014/main" id="{4A82C410-1D27-B9C8-1ABC-44729144F5BA}"/>
                </a:ext>
              </a:extLst>
            </p:cNvPr>
            <p:cNvCxnSpPr>
              <a:stCxn id="23" idx="1"/>
              <a:endCxn id="23" idx="5"/>
            </p:cNvCxnSpPr>
            <p:nvPr/>
          </p:nvCxnSpPr>
          <p:spPr bwMode="auto">
            <a:xfrm>
              <a:off x="5376434" y="3536243"/>
              <a:ext cx="865498" cy="865498"/>
            </a:xfrm>
            <a:prstGeom prst="line">
              <a:avLst/>
            </a:prstGeom>
            <a:noFill/>
            <a:ln w="76200" cap="flat" cmpd="sng" algn="ctr">
              <a:solidFill>
                <a:srgbClr val="808080">
                  <a:lumMod val="75000"/>
                </a:srgbClr>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2E583504-A12A-25D9-1035-8F624F2C3EF5}"/>
                </a:ext>
              </a:extLst>
            </p:cNvPr>
            <p:cNvSpPr txBox="1"/>
            <p:nvPr/>
          </p:nvSpPr>
          <p:spPr>
            <a:xfrm>
              <a:off x="5448349" y="3815104"/>
              <a:ext cx="721671" cy="307777"/>
            </a:xfrm>
            <a:prstGeom prst="rect">
              <a:avLst/>
            </a:prstGeom>
            <a:solidFill>
              <a:srgbClr val="FFFFFF"/>
            </a:solid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ko-KR" sz="1400" b="1" kern="0" noProof="0" dirty="0"/>
                <a:t>HPMC</a:t>
              </a:r>
            </a:p>
          </p:txBody>
        </p:sp>
      </p:grpSp>
      <p:grpSp>
        <p:nvGrpSpPr>
          <p:cNvPr id="46" name="그룹 73">
            <a:extLst>
              <a:ext uri="{FF2B5EF4-FFF2-40B4-BE49-F238E27FC236}">
                <a16:creationId xmlns:a16="http://schemas.microsoft.com/office/drawing/2014/main" id="{8BAE6169-329C-5839-6B6D-87B79E72236C}"/>
              </a:ext>
            </a:extLst>
          </p:cNvPr>
          <p:cNvGrpSpPr/>
          <p:nvPr/>
        </p:nvGrpSpPr>
        <p:grpSpPr>
          <a:xfrm>
            <a:off x="5267072" y="4725088"/>
            <a:ext cx="1224000" cy="1224000"/>
            <a:chOff x="5931372" y="4750972"/>
            <a:chExt cx="1224000" cy="1224000"/>
          </a:xfrm>
        </p:grpSpPr>
        <p:sp>
          <p:nvSpPr>
            <p:cNvPr id="47" name="타원 74">
              <a:extLst>
                <a:ext uri="{FF2B5EF4-FFF2-40B4-BE49-F238E27FC236}">
                  <a16:creationId xmlns:a16="http://schemas.microsoft.com/office/drawing/2014/main" id="{BFE0FE86-BBB9-527E-4E41-F6F05CFA9DD0}"/>
                </a:ext>
              </a:extLst>
            </p:cNvPr>
            <p:cNvSpPr/>
            <p:nvPr/>
          </p:nvSpPr>
          <p:spPr bwMode="auto">
            <a:xfrm>
              <a:off x="5931372" y="4750972"/>
              <a:ext cx="1224000" cy="1224000"/>
            </a:xfrm>
            <a:prstGeom prst="ellipse">
              <a:avLst/>
            </a:prstGeom>
            <a:noFill/>
            <a:ln w="76200">
              <a:solidFill>
                <a:srgbClr val="808080">
                  <a:lumMod val="75000"/>
                </a:srgbClr>
              </a:solidFill>
              <a:round/>
              <a:headEnd/>
              <a:tailEnd/>
            </a:ln>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ko-KR" altLang="en-US" sz="800" b="0" i="0" u="none" strike="noStrike" kern="0" cap="none" spc="0" normalizeH="0" baseline="0" noProof="0">
                <a:ln>
                  <a:noFill/>
                </a:ln>
                <a:effectLst/>
                <a:uLnTx/>
                <a:uFillTx/>
                <a:latin typeface="새굴림"/>
                <a:ea typeface="새굴림"/>
              </a:endParaRPr>
            </a:p>
          </p:txBody>
        </p:sp>
        <p:cxnSp>
          <p:nvCxnSpPr>
            <p:cNvPr id="48" name="직선 연결선 75">
              <a:extLst>
                <a:ext uri="{FF2B5EF4-FFF2-40B4-BE49-F238E27FC236}">
                  <a16:creationId xmlns:a16="http://schemas.microsoft.com/office/drawing/2014/main" id="{756572A5-C304-2536-8988-25C105AD29F9}"/>
                </a:ext>
              </a:extLst>
            </p:cNvPr>
            <p:cNvCxnSpPr>
              <a:stCxn id="47" idx="1"/>
              <a:endCxn id="47" idx="5"/>
            </p:cNvCxnSpPr>
            <p:nvPr/>
          </p:nvCxnSpPr>
          <p:spPr bwMode="auto">
            <a:xfrm>
              <a:off x="6110623" y="4930223"/>
              <a:ext cx="865498" cy="865498"/>
            </a:xfrm>
            <a:prstGeom prst="line">
              <a:avLst/>
            </a:prstGeom>
            <a:noFill/>
            <a:ln w="76200" cap="flat" cmpd="sng" algn="ctr">
              <a:solidFill>
                <a:srgbClr val="808080">
                  <a:lumMod val="75000"/>
                </a:srgbClr>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60A81A4E-EC07-6B21-C156-9F33836CB8E4}"/>
                </a:ext>
              </a:extLst>
            </p:cNvPr>
            <p:cNvSpPr txBox="1"/>
            <p:nvPr/>
          </p:nvSpPr>
          <p:spPr>
            <a:xfrm>
              <a:off x="6181738" y="5209084"/>
              <a:ext cx="723275" cy="307777"/>
            </a:xfrm>
            <a:prstGeom prst="rect">
              <a:avLst/>
            </a:prstGeom>
            <a:solidFill>
              <a:srgbClr val="FFFFFF"/>
            </a:solid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ko-KR" altLang="en-US" sz="1400" b="1" i="0" u="none" strike="noStrike" kern="0" cap="none" spc="0" normalizeH="0" baseline="0" noProof="0" dirty="0" err="1">
                  <a:ln>
                    <a:noFill/>
                  </a:ln>
                  <a:effectLst/>
                  <a:uLnTx/>
                  <a:uFillTx/>
                </a:rPr>
                <a:t>감리료</a:t>
              </a:r>
              <a:endParaRPr kumimoji="1" lang="ko-KR" altLang="en-US" sz="1400" b="1" i="0" u="none" strike="noStrike" kern="0" cap="none" spc="0" normalizeH="0" baseline="0" noProof="0" dirty="0">
                <a:ln>
                  <a:noFill/>
                </a:ln>
                <a:effectLst/>
                <a:uLnTx/>
                <a:uFillTx/>
              </a:endParaRPr>
            </a:p>
          </p:txBody>
        </p:sp>
      </p:grpSp>
      <p:sp>
        <p:nvSpPr>
          <p:cNvPr id="50" name="Rectangle 49">
            <a:extLst>
              <a:ext uri="{FF2B5EF4-FFF2-40B4-BE49-F238E27FC236}">
                <a16:creationId xmlns:a16="http://schemas.microsoft.com/office/drawing/2014/main" id="{0DDDD987-D528-D760-6429-0E02C094F622}"/>
              </a:ext>
            </a:extLst>
          </p:cNvPr>
          <p:cNvSpPr/>
          <p:nvPr/>
        </p:nvSpPr>
        <p:spPr>
          <a:xfrm>
            <a:off x="1117222" y="3311048"/>
            <a:ext cx="902811" cy="307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94098C4-BA7F-4356-EC70-3845BF1908AE}"/>
              </a:ext>
            </a:extLst>
          </p:cNvPr>
          <p:cNvSpPr/>
          <p:nvPr/>
        </p:nvSpPr>
        <p:spPr>
          <a:xfrm>
            <a:off x="3372130" y="3197251"/>
            <a:ext cx="902811" cy="5232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E6DBB01-F7CE-DA12-E3E5-1EE7FF0120F3}"/>
              </a:ext>
            </a:extLst>
          </p:cNvPr>
          <p:cNvSpPr/>
          <p:nvPr/>
        </p:nvSpPr>
        <p:spPr>
          <a:xfrm>
            <a:off x="5442284" y="3311047"/>
            <a:ext cx="902811" cy="307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9124CED2-587B-BBB2-5A6E-65F68A572E08}"/>
              </a:ext>
            </a:extLst>
          </p:cNvPr>
          <p:cNvSpPr/>
          <p:nvPr/>
        </p:nvSpPr>
        <p:spPr>
          <a:xfrm>
            <a:off x="1134116" y="5183200"/>
            <a:ext cx="902811" cy="307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25ED1BEF-5CD4-4E0C-6739-FBE3FB96E6BA}"/>
              </a:ext>
            </a:extLst>
          </p:cNvPr>
          <p:cNvSpPr/>
          <p:nvPr/>
        </p:nvSpPr>
        <p:spPr>
          <a:xfrm>
            <a:off x="3371673" y="5187777"/>
            <a:ext cx="902811" cy="307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528BD66-9293-141D-6E40-CDACA5AC6FC9}"/>
              </a:ext>
            </a:extLst>
          </p:cNvPr>
          <p:cNvSpPr/>
          <p:nvPr/>
        </p:nvSpPr>
        <p:spPr>
          <a:xfrm>
            <a:off x="5409010" y="5187777"/>
            <a:ext cx="902811" cy="307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565C3E51-C96B-3E0D-4B7A-4F141A0EB240}"/>
              </a:ext>
            </a:extLst>
          </p:cNvPr>
          <p:cNvSpPr txBox="1"/>
          <p:nvPr/>
        </p:nvSpPr>
        <p:spPr>
          <a:xfrm>
            <a:off x="946576" y="3311047"/>
            <a:ext cx="1268424" cy="276999"/>
          </a:xfrm>
          <a:prstGeom prst="rect">
            <a:avLst/>
          </a:prstGeom>
          <a:noFill/>
        </p:spPr>
        <p:txBody>
          <a:bodyPr wrap="none" rtlCol="0">
            <a:spAutoFit/>
          </a:bodyPr>
          <a:lstStyle/>
          <a:p>
            <a:r>
              <a:rPr lang="en-US" sz="1200" b="1" dirty="0"/>
              <a:t>Silicon Dioxide</a:t>
            </a:r>
          </a:p>
        </p:txBody>
      </p:sp>
      <p:sp>
        <p:nvSpPr>
          <p:cNvPr id="57" name="TextBox 56">
            <a:extLst>
              <a:ext uri="{FF2B5EF4-FFF2-40B4-BE49-F238E27FC236}">
                <a16:creationId xmlns:a16="http://schemas.microsoft.com/office/drawing/2014/main" id="{72A99F88-DC62-36D9-B77F-1275F06511B6}"/>
              </a:ext>
            </a:extLst>
          </p:cNvPr>
          <p:cNvSpPr txBox="1"/>
          <p:nvPr/>
        </p:nvSpPr>
        <p:spPr>
          <a:xfrm>
            <a:off x="3274716" y="3228761"/>
            <a:ext cx="1093569" cy="461665"/>
          </a:xfrm>
          <a:prstGeom prst="rect">
            <a:avLst/>
          </a:prstGeom>
          <a:noFill/>
        </p:spPr>
        <p:txBody>
          <a:bodyPr wrap="none" rtlCol="0">
            <a:spAutoFit/>
          </a:bodyPr>
          <a:lstStyle/>
          <a:p>
            <a:pPr algn="ctr"/>
            <a:r>
              <a:rPr lang="en-US" sz="1200" b="1" dirty="0"/>
              <a:t>Magnesium </a:t>
            </a:r>
          </a:p>
          <a:p>
            <a:pPr algn="ctr"/>
            <a:r>
              <a:rPr lang="en-US" sz="1200" b="1" dirty="0"/>
              <a:t>Stearate</a:t>
            </a:r>
          </a:p>
        </p:txBody>
      </p:sp>
      <p:sp>
        <p:nvSpPr>
          <p:cNvPr id="58" name="TextBox 57">
            <a:extLst>
              <a:ext uri="{FF2B5EF4-FFF2-40B4-BE49-F238E27FC236}">
                <a16:creationId xmlns:a16="http://schemas.microsoft.com/office/drawing/2014/main" id="{DAC8EC21-1D4F-1573-EDA1-B9E35F52828B}"/>
              </a:ext>
            </a:extLst>
          </p:cNvPr>
          <p:cNvSpPr txBox="1"/>
          <p:nvPr/>
        </p:nvSpPr>
        <p:spPr>
          <a:xfrm>
            <a:off x="5571325" y="3323737"/>
            <a:ext cx="644728" cy="276999"/>
          </a:xfrm>
          <a:prstGeom prst="rect">
            <a:avLst/>
          </a:prstGeom>
          <a:noFill/>
        </p:spPr>
        <p:txBody>
          <a:bodyPr wrap="none" rtlCol="0">
            <a:spAutoFit/>
          </a:bodyPr>
          <a:lstStyle/>
          <a:p>
            <a:r>
              <a:rPr lang="en-US" sz="1200" b="1" dirty="0"/>
              <a:t>HPMC</a:t>
            </a:r>
          </a:p>
        </p:txBody>
      </p:sp>
      <p:sp>
        <p:nvSpPr>
          <p:cNvPr id="59" name="TextBox 58">
            <a:extLst>
              <a:ext uri="{FF2B5EF4-FFF2-40B4-BE49-F238E27FC236}">
                <a16:creationId xmlns:a16="http://schemas.microsoft.com/office/drawing/2014/main" id="{BAA04058-D525-76C7-684D-AAA75D8091B3}"/>
              </a:ext>
            </a:extLst>
          </p:cNvPr>
          <p:cNvSpPr txBox="1"/>
          <p:nvPr/>
        </p:nvSpPr>
        <p:spPr>
          <a:xfrm>
            <a:off x="942632" y="5208027"/>
            <a:ext cx="1276311" cy="253916"/>
          </a:xfrm>
          <a:prstGeom prst="rect">
            <a:avLst/>
          </a:prstGeom>
          <a:noFill/>
        </p:spPr>
        <p:txBody>
          <a:bodyPr wrap="none" rtlCol="0">
            <a:spAutoFit/>
          </a:bodyPr>
          <a:lstStyle/>
          <a:p>
            <a:pPr algn="ctr"/>
            <a:r>
              <a:rPr lang="en-US" sz="1050" b="1" dirty="0"/>
              <a:t>Synthetic Flavors</a:t>
            </a:r>
          </a:p>
        </p:txBody>
      </p:sp>
      <p:sp>
        <p:nvSpPr>
          <p:cNvPr id="60" name="TextBox 59">
            <a:extLst>
              <a:ext uri="{FF2B5EF4-FFF2-40B4-BE49-F238E27FC236}">
                <a16:creationId xmlns:a16="http://schemas.microsoft.com/office/drawing/2014/main" id="{C710C060-2F1C-5D87-E3E7-CD7CFFBE8C1F}"/>
              </a:ext>
            </a:extLst>
          </p:cNvPr>
          <p:cNvSpPr txBox="1"/>
          <p:nvPr/>
        </p:nvSpPr>
        <p:spPr>
          <a:xfrm>
            <a:off x="3199454" y="5214708"/>
            <a:ext cx="1229824" cy="253916"/>
          </a:xfrm>
          <a:prstGeom prst="rect">
            <a:avLst/>
          </a:prstGeom>
          <a:noFill/>
        </p:spPr>
        <p:txBody>
          <a:bodyPr wrap="none" rtlCol="0">
            <a:spAutoFit/>
          </a:bodyPr>
          <a:lstStyle/>
          <a:p>
            <a:r>
              <a:rPr lang="en-US" sz="1050" b="1" dirty="0"/>
              <a:t>Synthetic Colors</a:t>
            </a:r>
          </a:p>
        </p:txBody>
      </p:sp>
      <p:sp>
        <p:nvSpPr>
          <p:cNvPr id="61" name="TextBox 60">
            <a:extLst>
              <a:ext uri="{FF2B5EF4-FFF2-40B4-BE49-F238E27FC236}">
                <a16:creationId xmlns:a16="http://schemas.microsoft.com/office/drawing/2014/main" id="{AAB488DF-20AA-877A-06C3-00E6CCA28130}"/>
              </a:ext>
            </a:extLst>
          </p:cNvPr>
          <p:cNvSpPr txBox="1"/>
          <p:nvPr/>
        </p:nvSpPr>
        <p:spPr>
          <a:xfrm>
            <a:off x="5262383" y="5214708"/>
            <a:ext cx="1228221" cy="215444"/>
          </a:xfrm>
          <a:prstGeom prst="rect">
            <a:avLst/>
          </a:prstGeom>
          <a:noFill/>
        </p:spPr>
        <p:txBody>
          <a:bodyPr wrap="none" rtlCol="0">
            <a:spAutoFit/>
          </a:bodyPr>
          <a:lstStyle/>
          <a:p>
            <a:r>
              <a:rPr lang="en-US" sz="800" b="1" dirty="0"/>
              <a:t>Synthetic Sweeteners</a:t>
            </a:r>
          </a:p>
        </p:txBody>
      </p:sp>
    </p:spTree>
    <p:extLst>
      <p:ext uri="{BB962C8B-B14F-4D97-AF65-F5344CB8AC3E}">
        <p14:creationId xmlns:p14="http://schemas.microsoft.com/office/powerpoint/2010/main" val="4136835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50887" cy="6834874"/>
          </a:xfrm>
          <a:prstGeom prst="rect">
            <a:avLst/>
          </a:prstGeom>
        </p:spPr>
      </p:pic>
      <p:cxnSp>
        <p:nvCxnSpPr>
          <p:cNvPr id="3" name="직선 연결선 2"/>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5" name="TextBox 4"/>
          <p:cNvSpPr txBox="1"/>
          <p:nvPr/>
        </p:nvSpPr>
        <p:spPr>
          <a:xfrm>
            <a:off x="335490" y="230820"/>
            <a:ext cx="2116161" cy="376257"/>
          </a:xfrm>
          <a:prstGeom prst="rect">
            <a:avLst/>
          </a:prstGeom>
          <a:noFill/>
        </p:spPr>
        <p:txBody>
          <a:bodyPr wrap="square" rtlCol="0">
            <a:spAutoFit/>
          </a:bodyPr>
          <a:lstStyle/>
          <a:p>
            <a:pPr lvl="0" fontAlgn="base" latinLnBrk="0">
              <a:lnSpc>
                <a:spcPts val="2400"/>
              </a:lnSpc>
              <a:spcBef>
                <a:spcPct val="0"/>
              </a:spcBef>
              <a:spcAft>
                <a:spcPct val="0"/>
              </a:spcAft>
              <a:defRPr/>
            </a:pPr>
            <a:r>
              <a:rPr kumimoji="1" lang="en-US" altLang="ko-KR" sz="1900" b="1" kern="0" spc="-150" dirty="0"/>
              <a:t>Recommended</a:t>
            </a:r>
            <a:r>
              <a:rPr kumimoji="1" lang="ko-KR" altLang="en-US" sz="1900" b="1" kern="0" spc="-150" dirty="0"/>
              <a:t> </a:t>
            </a:r>
            <a:r>
              <a:rPr kumimoji="1" lang="en-US" altLang="ko-KR" sz="1900" b="1" kern="0" spc="-150" dirty="0"/>
              <a:t>for</a:t>
            </a:r>
            <a:endParaRPr kumimoji="1" lang="ko-KR" altLang="en-US" sz="1900" b="1" kern="0" spc="-150" dirty="0"/>
          </a:p>
        </p:txBody>
      </p:sp>
      <p:pic>
        <p:nvPicPr>
          <p:cNvPr id="2" name="그림 1"/>
          <p:cNvPicPr>
            <a:picLocks noChangeAspect="1"/>
          </p:cNvPicPr>
          <p:nvPr/>
        </p:nvPicPr>
        <p:blipFill>
          <a:blip r:embed="rId3"/>
          <a:stretch>
            <a:fillRect/>
          </a:stretch>
        </p:blipFill>
        <p:spPr>
          <a:xfrm>
            <a:off x="1116739" y="1200422"/>
            <a:ext cx="5414069" cy="5394870"/>
          </a:xfrm>
          <a:prstGeom prst="rect">
            <a:avLst/>
          </a:prstGeom>
        </p:spPr>
      </p:pic>
      <p:sp>
        <p:nvSpPr>
          <p:cNvPr id="4" name="Rectangle 3">
            <a:extLst>
              <a:ext uri="{FF2B5EF4-FFF2-40B4-BE49-F238E27FC236}">
                <a16:creationId xmlns:a16="http://schemas.microsoft.com/office/drawing/2014/main" id="{90F32F4A-E4FC-26F3-E510-E19D6D747AFF}"/>
              </a:ext>
            </a:extLst>
          </p:cNvPr>
          <p:cNvSpPr/>
          <p:nvPr/>
        </p:nvSpPr>
        <p:spPr>
          <a:xfrm>
            <a:off x="1285461" y="2252870"/>
            <a:ext cx="5102087" cy="556591"/>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F0B2277-FA16-576B-2A3C-309F27B92D7B}"/>
              </a:ext>
            </a:extLst>
          </p:cNvPr>
          <p:cNvSpPr/>
          <p:nvPr/>
        </p:nvSpPr>
        <p:spPr>
          <a:xfrm>
            <a:off x="1246225" y="3970127"/>
            <a:ext cx="5258079" cy="681386"/>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98F72F-E436-F982-6235-54B7CB54333B}"/>
              </a:ext>
            </a:extLst>
          </p:cNvPr>
          <p:cNvSpPr/>
          <p:nvPr/>
        </p:nvSpPr>
        <p:spPr>
          <a:xfrm>
            <a:off x="1207465" y="5840209"/>
            <a:ext cx="3033232" cy="681386"/>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9C2B1B1-E6A4-831D-3903-AC49DB504D67}"/>
              </a:ext>
            </a:extLst>
          </p:cNvPr>
          <p:cNvSpPr txBox="1"/>
          <p:nvPr/>
        </p:nvSpPr>
        <p:spPr>
          <a:xfrm>
            <a:off x="2710549" y="2400359"/>
            <a:ext cx="2034531" cy="246221"/>
          </a:xfrm>
          <a:prstGeom prst="rect">
            <a:avLst/>
          </a:prstGeom>
          <a:noFill/>
        </p:spPr>
        <p:txBody>
          <a:bodyPr wrap="none" rtlCol="0">
            <a:spAutoFit/>
          </a:bodyPr>
          <a:lstStyle/>
          <a:p>
            <a:r>
              <a:rPr lang="en-US" sz="1000" dirty="0"/>
              <a:t>Those who frequently work late</a:t>
            </a:r>
          </a:p>
        </p:txBody>
      </p:sp>
      <p:sp>
        <p:nvSpPr>
          <p:cNvPr id="10" name="TextBox 9">
            <a:extLst>
              <a:ext uri="{FF2B5EF4-FFF2-40B4-BE49-F238E27FC236}">
                <a16:creationId xmlns:a16="http://schemas.microsoft.com/office/drawing/2014/main" id="{1B133B4F-EF01-8C04-29D0-8B84E3B546EE}"/>
              </a:ext>
            </a:extLst>
          </p:cNvPr>
          <p:cNvSpPr txBox="1"/>
          <p:nvPr/>
        </p:nvSpPr>
        <p:spPr>
          <a:xfrm>
            <a:off x="1090235" y="2400360"/>
            <a:ext cx="1571264" cy="246221"/>
          </a:xfrm>
          <a:prstGeom prst="rect">
            <a:avLst/>
          </a:prstGeom>
          <a:noFill/>
        </p:spPr>
        <p:txBody>
          <a:bodyPr wrap="none" rtlCol="0">
            <a:spAutoFit/>
          </a:bodyPr>
          <a:lstStyle/>
          <a:p>
            <a:r>
              <a:rPr lang="en-US" sz="1000" dirty="0"/>
              <a:t>Those who are fatigued</a:t>
            </a:r>
          </a:p>
        </p:txBody>
      </p:sp>
      <p:sp>
        <p:nvSpPr>
          <p:cNvPr id="11" name="TextBox 10">
            <a:extLst>
              <a:ext uri="{FF2B5EF4-FFF2-40B4-BE49-F238E27FC236}">
                <a16:creationId xmlns:a16="http://schemas.microsoft.com/office/drawing/2014/main" id="{50305EFB-C6B6-5D4C-1CD4-2B480BFE0069}"/>
              </a:ext>
            </a:extLst>
          </p:cNvPr>
          <p:cNvSpPr txBox="1"/>
          <p:nvPr/>
        </p:nvSpPr>
        <p:spPr>
          <a:xfrm>
            <a:off x="4666859" y="2408054"/>
            <a:ext cx="1891865" cy="400110"/>
          </a:xfrm>
          <a:prstGeom prst="rect">
            <a:avLst/>
          </a:prstGeom>
          <a:noFill/>
        </p:spPr>
        <p:txBody>
          <a:bodyPr wrap="none" rtlCol="0">
            <a:spAutoFit/>
          </a:bodyPr>
          <a:lstStyle/>
          <a:p>
            <a:r>
              <a:rPr lang="en-US" sz="1000" dirty="0"/>
              <a:t>Those who want preemptive</a:t>
            </a:r>
          </a:p>
          <a:p>
            <a:pPr algn="ctr"/>
            <a:r>
              <a:rPr lang="en-US" sz="1000" dirty="0"/>
              <a:t> liver care</a:t>
            </a:r>
          </a:p>
        </p:txBody>
      </p:sp>
      <p:sp>
        <p:nvSpPr>
          <p:cNvPr id="12" name="TextBox 11">
            <a:extLst>
              <a:ext uri="{FF2B5EF4-FFF2-40B4-BE49-F238E27FC236}">
                <a16:creationId xmlns:a16="http://schemas.microsoft.com/office/drawing/2014/main" id="{832BB9EC-99B3-62E8-1243-03FA67DABFE8}"/>
              </a:ext>
            </a:extLst>
          </p:cNvPr>
          <p:cNvSpPr txBox="1"/>
          <p:nvPr/>
        </p:nvSpPr>
        <p:spPr>
          <a:xfrm>
            <a:off x="1196635" y="4020771"/>
            <a:ext cx="1593706" cy="400110"/>
          </a:xfrm>
          <a:prstGeom prst="rect">
            <a:avLst/>
          </a:prstGeom>
          <a:noFill/>
        </p:spPr>
        <p:txBody>
          <a:bodyPr wrap="none" rtlCol="0">
            <a:spAutoFit/>
          </a:bodyPr>
          <a:lstStyle/>
          <a:p>
            <a:r>
              <a:rPr lang="en-US" sz="1000" dirty="0"/>
              <a:t>Those who struggle to </a:t>
            </a:r>
          </a:p>
          <a:p>
            <a:r>
              <a:rPr lang="en-US" sz="1000" dirty="0"/>
              <a:t>wake up in the morning</a:t>
            </a:r>
          </a:p>
        </p:txBody>
      </p:sp>
      <p:sp>
        <p:nvSpPr>
          <p:cNvPr id="13" name="TextBox 12">
            <a:extLst>
              <a:ext uri="{FF2B5EF4-FFF2-40B4-BE49-F238E27FC236}">
                <a16:creationId xmlns:a16="http://schemas.microsoft.com/office/drawing/2014/main" id="{92A84DE1-0CAC-166C-4B56-1F20F8CBB079}"/>
              </a:ext>
            </a:extLst>
          </p:cNvPr>
          <p:cNvSpPr txBox="1"/>
          <p:nvPr/>
        </p:nvSpPr>
        <p:spPr>
          <a:xfrm>
            <a:off x="2880071" y="4046518"/>
            <a:ext cx="1838965" cy="400110"/>
          </a:xfrm>
          <a:prstGeom prst="rect">
            <a:avLst/>
          </a:prstGeom>
          <a:noFill/>
        </p:spPr>
        <p:txBody>
          <a:bodyPr wrap="none" rtlCol="0">
            <a:spAutoFit/>
          </a:bodyPr>
          <a:lstStyle/>
          <a:p>
            <a:r>
              <a:rPr lang="en-US" sz="1000" dirty="0"/>
              <a:t>Those looking for a healthy </a:t>
            </a:r>
          </a:p>
          <a:p>
            <a:pPr algn="ctr"/>
            <a:r>
              <a:rPr lang="en-US" sz="1000" dirty="0"/>
              <a:t>energy booster</a:t>
            </a:r>
          </a:p>
        </p:txBody>
      </p:sp>
      <p:sp>
        <p:nvSpPr>
          <p:cNvPr id="14" name="TextBox 13">
            <a:extLst>
              <a:ext uri="{FF2B5EF4-FFF2-40B4-BE49-F238E27FC236}">
                <a16:creationId xmlns:a16="http://schemas.microsoft.com/office/drawing/2014/main" id="{F15E038D-238D-960C-1932-22B1A732ECA7}"/>
              </a:ext>
            </a:extLst>
          </p:cNvPr>
          <p:cNvSpPr txBox="1"/>
          <p:nvPr/>
        </p:nvSpPr>
        <p:spPr>
          <a:xfrm>
            <a:off x="4947058" y="4046518"/>
            <a:ext cx="1375698" cy="400110"/>
          </a:xfrm>
          <a:prstGeom prst="rect">
            <a:avLst/>
          </a:prstGeom>
          <a:noFill/>
        </p:spPr>
        <p:txBody>
          <a:bodyPr wrap="none" rtlCol="0">
            <a:spAutoFit/>
          </a:bodyPr>
          <a:lstStyle/>
          <a:p>
            <a:r>
              <a:rPr lang="en-US" sz="1000" dirty="0"/>
              <a:t>Those who want an </a:t>
            </a:r>
          </a:p>
          <a:p>
            <a:r>
              <a:rPr lang="en-US" sz="1000" dirty="0"/>
              <a:t>efficient supplement</a:t>
            </a:r>
          </a:p>
        </p:txBody>
      </p:sp>
      <p:sp>
        <p:nvSpPr>
          <p:cNvPr id="15" name="TextBox 14">
            <a:extLst>
              <a:ext uri="{FF2B5EF4-FFF2-40B4-BE49-F238E27FC236}">
                <a16:creationId xmlns:a16="http://schemas.microsoft.com/office/drawing/2014/main" id="{B0AD58E0-62FF-4A06-FBEC-2C86B730D5B9}"/>
              </a:ext>
            </a:extLst>
          </p:cNvPr>
          <p:cNvSpPr txBox="1"/>
          <p:nvPr/>
        </p:nvSpPr>
        <p:spPr>
          <a:xfrm>
            <a:off x="1179549" y="5840209"/>
            <a:ext cx="1609736" cy="400110"/>
          </a:xfrm>
          <a:prstGeom prst="rect">
            <a:avLst/>
          </a:prstGeom>
          <a:noFill/>
        </p:spPr>
        <p:txBody>
          <a:bodyPr wrap="none" rtlCol="0">
            <a:spAutoFit/>
          </a:bodyPr>
          <a:lstStyle/>
          <a:p>
            <a:r>
              <a:rPr lang="en-US" sz="1000" dirty="0"/>
              <a:t>Those concerned about </a:t>
            </a:r>
          </a:p>
          <a:p>
            <a:pPr algn="ctr"/>
            <a:r>
              <a:rPr lang="en-US" sz="1000" dirty="0"/>
              <a:t>weight</a:t>
            </a:r>
          </a:p>
        </p:txBody>
      </p:sp>
      <p:sp>
        <p:nvSpPr>
          <p:cNvPr id="16" name="TextBox 15">
            <a:extLst>
              <a:ext uri="{FF2B5EF4-FFF2-40B4-BE49-F238E27FC236}">
                <a16:creationId xmlns:a16="http://schemas.microsoft.com/office/drawing/2014/main" id="{484BCDE8-93E4-504F-1995-B78C3C297737}"/>
              </a:ext>
            </a:extLst>
          </p:cNvPr>
          <p:cNvSpPr txBox="1"/>
          <p:nvPr/>
        </p:nvSpPr>
        <p:spPr>
          <a:xfrm>
            <a:off x="2749529" y="5846003"/>
            <a:ext cx="1888659" cy="246221"/>
          </a:xfrm>
          <a:prstGeom prst="rect">
            <a:avLst/>
          </a:prstGeom>
          <a:noFill/>
        </p:spPr>
        <p:txBody>
          <a:bodyPr wrap="none" rtlCol="0">
            <a:spAutoFit/>
          </a:bodyPr>
          <a:lstStyle/>
          <a:p>
            <a:r>
              <a:rPr lang="en-US" sz="1000" dirty="0"/>
              <a:t>Those with irregular lifestyles</a:t>
            </a:r>
          </a:p>
        </p:txBody>
      </p:sp>
    </p:spTree>
    <p:extLst>
      <p:ext uri="{BB962C8B-B14F-4D97-AF65-F5344CB8AC3E}">
        <p14:creationId xmlns:p14="http://schemas.microsoft.com/office/powerpoint/2010/main" val="2400538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50887" cy="6834874"/>
          </a:xfrm>
          <a:prstGeom prst="rect">
            <a:avLst/>
          </a:prstGeom>
        </p:spPr>
      </p:pic>
      <p:cxnSp>
        <p:nvCxnSpPr>
          <p:cNvPr id="3" name="직선 연결선 2"/>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9" name="그림 8"/>
          <p:cNvPicPr>
            <a:picLocks noChangeAspect="1"/>
          </p:cNvPicPr>
          <p:nvPr/>
        </p:nvPicPr>
        <p:blipFill>
          <a:blip r:embed="rId3"/>
          <a:stretch>
            <a:fillRect/>
          </a:stretch>
        </p:blipFill>
        <p:spPr>
          <a:xfrm>
            <a:off x="714663" y="1208325"/>
            <a:ext cx="1049808" cy="1971582"/>
          </a:xfrm>
          <a:prstGeom prst="rect">
            <a:avLst/>
          </a:prstGeom>
        </p:spPr>
      </p:pic>
      <p:pic>
        <p:nvPicPr>
          <p:cNvPr id="14" name="그림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8724" y="2461444"/>
            <a:ext cx="1876221" cy="1905342"/>
          </a:xfrm>
          <a:prstGeom prst="rect">
            <a:avLst/>
          </a:prstGeom>
        </p:spPr>
      </p:pic>
      <p:pic>
        <p:nvPicPr>
          <p:cNvPr id="15" name="그림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5732797" y="3540543"/>
            <a:ext cx="648074" cy="2196251"/>
          </a:xfrm>
          <a:prstGeom prst="rect">
            <a:avLst/>
          </a:prstGeom>
        </p:spPr>
      </p:pic>
      <p:pic>
        <p:nvPicPr>
          <p:cNvPr id="17" name="그림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8033" y="4193326"/>
            <a:ext cx="936104" cy="1605114"/>
          </a:xfrm>
          <a:prstGeom prst="rect">
            <a:avLst/>
          </a:prstGeom>
        </p:spPr>
      </p:pic>
      <p:pic>
        <p:nvPicPr>
          <p:cNvPr id="18" name="그림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87721" y="4225655"/>
            <a:ext cx="938305" cy="1608888"/>
          </a:xfrm>
          <a:prstGeom prst="rect">
            <a:avLst/>
          </a:prstGeom>
        </p:spPr>
      </p:pic>
      <p:pic>
        <p:nvPicPr>
          <p:cNvPr id="2" name="그림 1"/>
          <p:cNvPicPr>
            <a:picLocks noChangeAspect="1"/>
          </p:cNvPicPr>
          <p:nvPr/>
        </p:nvPicPr>
        <p:blipFill>
          <a:blip r:embed="rId8"/>
          <a:stretch>
            <a:fillRect/>
          </a:stretch>
        </p:blipFill>
        <p:spPr>
          <a:xfrm>
            <a:off x="3233480" y="1259926"/>
            <a:ext cx="1301314" cy="1871945"/>
          </a:xfrm>
          <a:prstGeom prst="rect">
            <a:avLst/>
          </a:prstGeom>
        </p:spPr>
      </p:pic>
      <p:pic>
        <p:nvPicPr>
          <p:cNvPr id="4" name="그림 3"/>
          <p:cNvPicPr>
            <a:picLocks noChangeAspect="1"/>
          </p:cNvPicPr>
          <p:nvPr/>
        </p:nvPicPr>
        <p:blipFill>
          <a:blip r:embed="rId9"/>
          <a:stretch>
            <a:fillRect/>
          </a:stretch>
        </p:blipFill>
        <p:spPr>
          <a:xfrm>
            <a:off x="701529" y="4251780"/>
            <a:ext cx="1076075" cy="1538669"/>
          </a:xfrm>
          <a:prstGeom prst="rect">
            <a:avLst/>
          </a:prstGeom>
        </p:spPr>
      </p:pic>
      <p:sp>
        <p:nvSpPr>
          <p:cNvPr id="6" name="TextBox 5">
            <a:extLst>
              <a:ext uri="{FF2B5EF4-FFF2-40B4-BE49-F238E27FC236}">
                <a16:creationId xmlns:a16="http://schemas.microsoft.com/office/drawing/2014/main" id="{DC8326F8-545C-F406-574F-459C61C14B50}"/>
              </a:ext>
            </a:extLst>
          </p:cNvPr>
          <p:cNvSpPr txBox="1"/>
          <p:nvPr/>
        </p:nvSpPr>
        <p:spPr>
          <a:xfrm>
            <a:off x="356979" y="219950"/>
            <a:ext cx="3122217"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Synergetic Supplements</a:t>
            </a:r>
            <a:endParaRPr lang="ko-KR" altLang="en-US" sz="1900" b="1" dirty="0">
              <a:latin typeface="맑은 고딕" panose="020B0503020000020004" pitchFamily="50" charset="-127"/>
              <a:ea typeface="맑은 고딕" panose="020B0503020000020004" pitchFamily="50" charset="-127"/>
            </a:endParaRPr>
          </a:p>
        </p:txBody>
      </p:sp>
      <p:sp>
        <p:nvSpPr>
          <p:cNvPr id="7" name="직사각형 7">
            <a:extLst>
              <a:ext uri="{FF2B5EF4-FFF2-40B4-BE49-F238E27FC236}">
                <a16:creationId xmlns:a16="http://schemas.microsoft.com/office/drawing/2014/main" id="{AEF40C35-7C0F-2B0B-6D6E-4163663461C4}"/>
              </a:ext>
            </a:extLst>
          </p:cNvPr>
          <p:cNvSpPr/>
          <p:nvPr/>
        </p:nvSpPr>
        <p:spPr>
          <a:xfrm>
            <a:off x="491066" y="3184229"/>
            <a:ext cx="1701876" cy="670120"/>
          </a:xfrm>
          <a:prstGeom prst="rect">
            <a:avLst/>
          </a:prstGeom>
        </p:spPr>
        <p:txBody>
          <a:bodyPr wrap="none">
            <a:spAutoFit/>
          </a:bodyPr>
          <a:lstStyle/>
          <a:p>
            <a:pPr>
              <a:lnSpc>
                <a:spcPts val="2400"/>
              </a:lnSpc>
            </a:pPr>
            <a:r>
              <a:rPr lang="en-US" altLang="ko-KR" sz="1400" b="1" dirty="0">
                <a:latin typeface="맑은 고딕" panose="020B0503020000020004" pitchFamily="50" charset="-127"/>
                <a:ea typeface="맑은 고딕" panose="020B0503020000020004" pitchFamily="50" charset="-127"/>
              </a:rPr>
              <a:t>General Balance</a:t>
            </a:r>
          </a:p>
          <a:p>
            <a:pPr>
              <a:lnSpc>
                <a:spcPts val="2400"/>
              </a:lnSpc>
            </a:pPr>
            <a:r>
              <a:rPr lang="en-US" altLang="ko-KR" sz="1400" b="1" dirty="0">
                <a:latin typeface="맑은 고딕" panose="020B0503020000020004" pitchFamily="50" charset="-127"/>
                <a:ea typeface="맑은 고딕" panose="020B0503020000020004" pitchFamily="50" charset="-127"/>
              </a:rPr>
              <a:t>Plant-Based MSM</a:t>
            </a:r>
            <a:endParaRPr lang="ko-KR" altLang="en-US" sz="1400" b="1" dirty="0">
              <a:latin typeface="맑은 고딕" panose="020B0503020000020004" pitchFamily="50" charset="-127"/>
              <a:ea typeface="맑은 고딕" panose="020B0503020000020004" pitchFamily="50" charset="-127"/>
            </a:endParaRPr>
          </a:p>
        </p:txBody>
      </p:sp>
      <p:sp>
        <p:nvSpPr>
          <p:cNvPr id="10" name="직사각형 10">
            <a:extLst>
              <a:ext uri="{FF2B5EF4-FFF2-40B4-BE49-F238E27FC236}">
                <a16:creationId xmlns:a16="http://schemas.microsoft.com/office/drawing/2014/main" id="{2C087112-699F-159A-D9D7-F685AE3D2CE6}"/>
              </a:ext>
            </a:extLst>
          </p:cNvPr>
          <p:cNvSpPr/>
          <p:nvPr/>
        </p:nvSpPr>
        <p:spPr>
          <a:xfrm>
            <a:off x="571985" y="5790449"/>
            <a:ext cx="1620957" cy="670120"/>
          </a:xfrm>
          <a:prstGeom prst="rect">
            <a:avLst/>
          </a:prstGeom>
        </p:spPr>
        <p:txBody>
          <a:bodyPr wrap="none">
            <a:spAutoFit/>
          </a:bodyPr>
          <a:lstStyle/>
          <a:p>
            <a:pPr>
              <a:lnSpc>
                <a:spcPts val="2400"/>
              </a:lnSpc>
            </a:pPr>
            <a:r>
              <a:rPr lang="en-US" altLang="ko-KR" sz="1400" b="1" dirty="0">
                <a:latin typeface="맑은 고딕" panose="020B0503020000020004" pitchFamily="50" charset="-127"/>
                <a:ea typeface="맑은 고딕" panose="020B0503020000020004" pitchFamily="50" charset="-127"/>
              </a:rPr>
              <a:t>General Balance </a:t>
            </a:r>
          </a:p>
          <a:p>
            <a:pPr>
              <a:lnSpc>
                <a:spcPts val="2400"/>
              </a:lnSpc>
            </a:pPr>
            <a:r>
              <a:rPr lang="en-US" altLang="ko-KR" sz="1400" b="1" dirty="0">
                <a:latin typeface="맑은 고딕" panose="020B0503020000020004" pitchFamily="50" charset="-127"/>
                <a:ea typeface="맑은 고딕" panose="020B0503020000020004" pitchFamily="50" charset="-127"/>
              </a:rPr>
              <a:t>Multivitamin</a:t>
            </a:r>
            <a:endParaRPr lang="ko-KR" altLang="en-US" sz="1400" b="1" dirty="0">
              <a:latin typeface="맑은 고딕" panose="020B0503020000020004" pitchFamily="50" charset="-127"/>
              <a:ea typeface="맑은 고딕" panose="020B0503020000020004" pitchFamily="50" charset="-127"/>
            </a:endParaRPr>
          </a:p>
        </p:txBody>
      </p:sp>
      <p:sp>
        <p:nvSpPr>
          <p:cNvPr id="20" name="직사각형 11">
            <a:extLst>
              <a:ext uri="{FF2B5EF4-FFF2-40B4-BE49-F238E27FC236}">
                <a16:creationId xmlns:a16="http://schemas.microsoft.com/office/drawing/2014/main" id="{80631390-AEB4-68EF-6918-BE013949C483}"/>
              </a:ext>
            </a:extLst>
          </p:cNvPr>
          <p:cNvSpPr/>
          <p:nvPr/>
        </p:nvSpPr>
        <p:spPr>
          <a:xfrm>
            <a:off x="2944762" y="5800625"/>
            <a:ext cx="1807867" cy="670120"/>
          </a:xfrm>
          <a:prstGeom prst="rect">
            <a:avLst/>
          </a:prstGeom>
        </p:spPr>
        <p:txBody>
          <a:bodyPr wrap="none">
            <a:spAutoFit/>
          </a:bodyPr>
          <a:lstStyle/>
          <a:p>
            <a:pPr>
              <a:lnSpc>
                <a:spcPts val="2400"/>
              </a:lnSpc>
            </a:pPr>
            <a:r>
              <a:rPr lang="en-US" altLang="ko-KR" sz="1400" b="1" dirty="0">
                <a:latin typeface="맑은 고딕" panose="020B0503020000020004" pitchFamily="50" charset="-127"/>
                <a:ea typeface="맑은 고딕" panose="020B0503020000020004" pitchFamily="50" charset="-127"/>
              </a:rPr>
              <a:t>Active DS</a:t>
            </a:r>
          </a:p>
          <a:p>
            <a:pPr>
              <a:lnSpc>
                <a:spcPts val="2400"/>
              </a:lnSpc>
            </a:pPr>
            <a:r>
              <a:rPr lang="en-US" altLang="ko-KR" sz="1400" b="1" dirty="0">
                <a:latin typeface="맑은 고딕" panose="020B0503020000020004" pitchFamily="50" charset="-127"/>
                <a:ea typeface="맑은 고딕" panose="020B0503020000020004" pitchFamily="50" charset="-127"/>
              </a:rPr>
              <a:t>Pro Whey / Veggie</a:t>
            </a:r>
            <a:endParaRPr lang="ko-KR" altLang="en-US" sz="1400" b="1" dirty="0">
              <a:latin typeface="맑은 고딕" panose="020B0503020000020004" pitchFamily="50" charset="-127"/>
              <a:ea typeface="맑은 고딕" panose="020B0503020000020004" pitchFamily="50" charset="-127"/>
            </a:endParaRPr>
          </a:p>
        </p:txBody>
      </p:sp>
      <p:sp>
        <p:nvSpPr>
          <p:cNvPr id="21" name="직사각형 12">
            <a:extLst>
              <a:ext uri="{FF2B5EF4-FFF2-40B4-BE49-F238E27FC236}">
                <a16:creationId xmlns:a16="http://schemas.microsoft.com/office/drawing/2014/main" id="{FFAB9F15-A76D-5349-D6D5-1D757B823DA5}"/>
              </a:ext>
            </a:extLst>
          </p:cNvPr>
          <p:cNvSpPr/>
          <p:nvPr/>
        </p:nvSpPr>
        <p:spPr>
          <a:xfrm>
            <a:off x="3126547" y="3206786"/>
            <a:ext cx="1620957" cy="670120"/>
          </a:xfrm>
          <a:prstGeom prst="rect">
            <a:avLst/>
          </a:prstGeom>
        </p:spPr>
        <p:txBody>
          <a:bodyPr wrap="none">
            <a:spAutoFit/>
          </a:bodyPr>
          <a:lstStyle/>
          <a:p>
            <a:pPr>
              <a:lnSpc>
                <a:spcPts val="2400"/>
              </a:lnSpc>
            </a:pPr>
            <a:r>
              <a:rPr lang="en-US" altLang="ko-KR" sz="1400" b="1" dirty="0">
                <a:latin typeface="맑은 고딕" panose="020B0503020000020004" pitchFamily="50" charset="-127"/>
                <a:ea typeface="맑은 고딕" panose="020B0503020000020004" pitchFamily="50" charset="-127"/>
              </a:rPr>
              <a:t>General Balance </a:t>
            </a:r>
          </a:p>
          <a:p>
            <a:pPr>
              <a:lnSpc>
                <a:spcPts val="2400"/>
              </a:lnSpc>
            </a:pPr>
            <a:r>
              <a:rPr lang="en-US" altLang="ko-KR" sz="1400" b="1" dirty="0">
                <a:latin typeface="맑은 고딕" panose="020B0503020000020004" pitchFamily="50" charset="-127"/>
                <a:ea typeface="맑은 고딕" panose="020B0503020000020004" pitchFamily="50" charset="-127"/>
              </a:rPr>
              <a:t>Mega Vitamin C</a:t>
            </a:r>
            <a:endParaRPr lang="ko-KR" altLang="en-US" sz="1400" b="1" dirty="0">
              <a:latin typeface="맑은 고딕" panose="020B0503020000020004" pitchFamily="50" charset="-127"/>
              <a:ea typeface="맑은 고딕" panose="020B0503020000020004" pitchFamily="50" charset="-127"/>
            </a:endParaRPr>
          </a:p>
        </p:txBody>
      </p:sp>
      <p:sp>
        <p:nvSpPr>
          <p:cNvPr id="22" name="직사각형 15">
            <a:extLst>
              <a:ext uri="{FF2B5EF4-FFF2-40B4-BE49-F238E27FC236}">
                <a16:creationId xmlns:a16="http://schemas.microsoft.com/office/drawing/2014/main" id="{FBD8C998-41C5-F2FD-54C3-693C5696B407}"/>
              </a:ext>
            </a:extLst>
          </p:cNvPr>
          <p:cNvSpPr/>
          <p:nvPr/>
        </p:nvSpPr>
        <p:spPr>
          <a:xfrm>
            <a:off x="4975157" y="4956216"/>
            <a:ext cx="2203553" cy="362343"/>
          </a:xfrm>
          <a:prstGeom prst="rect">
            <a:avLst/>
          </a:prstGeom>
        </p:spPr>
        <p:txBody>
          <a:bodyPr wrap="none">
            <a:spAutoFit/>
          </a:bodyPr>
          <a:lstStyle/>
          <a:p>
            <a:pPr algn="ctr">
              <a:lnSpc>
                <a:spcPts val="2400"/>
              </a:lnSpc>
            </a:pPr>
            <a:r>
              <a:rPr lang="en-US" altLang="ko-KR" sz="1400" b="1" dirty="0">
                <a:latin typeface="맑은 고딕" panose="020B0503020000020004" pitchFamily="50" charset="-127"/>
                <a:ea typeface="맑은 고딕" panose="020B0503020000020004" pitchFamily="50" charset="-127"/>
              </a:rPr>
              <a:t>General Balance Energy</a:t>
            </a:r>
            <a:endParaRPr lang="ko-KR" altLang="en-US"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316459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50887" cy="6834874"/>
          </a:xfrm>
          <a:prstGeom prst="rect">
            <a:avLst/>
          </a:prstGeom>
        </p:spPr>
      </p:pic>
      <p:cxnSp>
        <p:nvCxnSpPr>
          <p:cNvPr id="3" name="직선 연결선 2"/>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4" name="그림 3"/>
          <p:cNvPicPr>
            <a:picLocks noChangeAspect="1"/>
          </p:cNvPicPr>
          <p:nvPr/>
        </p:nvPicPr>
        <p:blipFill>
          <a:blip r:embed="rId4"/>
          <a:stretch>
            <a:fillRect/>
          </a:stretch>
        </p:blipFill>
        <p:spPr>
          <a:xfrm>
            <a:off x="906439" y="1182859"/>
            <a:ext cx="5820643" cy="5022301"/>
          </a:xfrm>
          <a:prstGeom prst="rect">
            <a:avLst/>
          </a:prstGeom>
        </p:spPr>
      </p:pic>
      <p:sp>
        <p:nvSpPr>
          <p:cNvPr id="2" name="TextBox 1">
            <a:extLst>
              <a:ext uri="{FF2B5EF4-FFF2-40B4-BE49-F238E27FC236}">
                <a16:creationId xmlns:a16="http://schemas.microsoft.com/office/drawing/2014/main" id="{4C3659B6-A02E-2D09-08D7-E00D67E6B03D}"/>
              </a:ext>
            </a:extLst>
          </p:cNvPr>
          <p:cNvSpPr txBox="1"/>
          <p:nvPr/>
        </p:nvSpPr>
        <p:spPr>
          <a:xfrm>
            <a:off x="335490" y="230820"/>
            <a:ext cx="2528289"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General</a:t>
            </a:r>
            <a:r>
              <a:rPr lang="ko-KR" altLang="en-US" sz="1900" b="1" dirty="0">
                <a:latin typeface="맑은 고딕" panose="020B0503020000020004" pitchFamily="50" charset="-127"/>
                <a:ea typeface="맑은 고딕" panose="020B0503020000020004" pitchFamily="50" charset="-127"/>
              </a:rPr>
              <a:t> </a:t>
            </a:r>
            <a:r>
              <a:rPr lang="en-US" altLang="ko-KR" sz="1900" b="1" dirty="0">
                <a:latin typeface="맑은 고딕" panose="020B0503020000020004" pitchFamily="50" charset="-127"/>
                <a:ea typeface="맑은 고딕" panose="020B0503020000020004" pitchFamily="50" charset="-127"/>
              </a:rPr>
              <a:t>Information</a:t>
            </a:r>
            <a:endParaRPr lang="ko-KR" altLang="en-US" sz="1900" b="1" dirty="0">
              <a:latin typeface="맑은 고딕" panose="020B0503020000020004" pitchFamily="50" charset="-127"/>
              <a:ea typeface="맑은 고딕" panose="020B0503020000020004" pitchFamily="50" charset="-127"/>
            </a:endParaRPr>
          </a:p>
        </p:txBody>
      </p:sp>
      <p:sp>
        <p:nvSpPr>
          <p:cNvPr id="6" name="Rectangle 5">
            <a:extLst>
              <a:ext uri="{FF2B5EF4-FFF2-40B4-BE49-F238E27FC236}">
                <a16:creationId xmlns:a16="http://schemas.microsoft.com/office/drawing/2014/main" id="{ACD48827-4484-ACC7-8441-02B5ABCE1A26}"/>
              </a:ext>
            </a:extLst>
          </p:cNvPr>
          <p:cNvSpPr/>
          <p:nvPr/>
        </p:nvSpPr>
        <p:spPr>
          <a:xfrm>
            <a:off x="906439" y="1060174"/>
            <a:ext cx="5820643" cy="2584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0A357E5-B3D9-93A7-9FD0-9ECB41EF94CF}"/>
              </a:ext>
            </a:extLst>
          </p:cNvPr>
          <p:cNvSpPr txBox="1"/>
          <p:nvPr/>
        </p:nvSpPr>
        <p:spPr>
          <a:xfrm>
            <a:off x="1599634" y="2573271"/>
            <a:ext cx="4629729" cy="461665"/>
          </a:xfrm>
          <a:prstGeom prst="rect">
            <a:avLst/>
          </a:prstGeom>
          <a:noFill/>
        </p:spPr>
        <p:txBody>
          <a:bodyPr wrap="none" rtlCol="0">
            <a:spAutoFit/>
          </a:bodyPr>
          <a:lstStyle/>
          <a:p>
            <a:r>
              <a:rPr lang="en-US" sz="2400" dirty="0"/>
              <a:t>Smaller Tablets for Easier Intake</a:t>
            </a:r>
          </a:p>
        </p:txBody>
      </p:sp>
      <p:sp>
        <p:nvSpPr>
          <p:cNvPr id="13" name="Rectangle 12">
            <a:extLst>
              <a:ext uri="{FF2B5EF4-FFF2-40B4-BE49-F238E27FC236}">
                <a16:creationId xmlns:a16="http://schemas.microsoft.com/office/drawing/2014/main" id="{9B316042-FCC2-BC74-E48F-F9AC00E0443B}"/>
              </a:ext>
            </a:extLst>
          </p:cNvPr>
          <p:cNvSpPr/>
          <p:nvPr/>
        </p:nvSpPr>
        <p:spPr>
          <a:xfrm>
            <a:off x="1586382" y="5141843"/>
            <a:ext cx="1382105" cy="6559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9659859-FCB5-DB0E-4DDB-1A223682210B}"/>
              </a:ext>
            </a:extLst>
          </p:cNvPr>
          <p:cNvSpPr/>
          <p:nvPr/>
        </p:nvSpPr>
        <p:spPr>
          <a:xfrm>
            <a:off x="4644361" y="5141842"/>
            <a:ext cx="1382105" cy="6559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B62B2BA-739A-3048-DE30-5FE6D2184999}"/>
              </a:ext>
            </a:extLst>
          </p:cNvPr>
          <p:cNvSpPr txBox="1"/>
          <p:nvPr/>
        </p:nvSpPr>
        <p:spPr>
          <a:xfrm>
            <a:off x="1454132" y="5456473"/>
            <a:ext cx="1646605" cy="461665"/>
          </a:xfrm>
          <a:prstGeom prst="rect">
            <a:avLst/>
          </a:prstGeom>
          <a:noFill/>
        </p:spPr>
        <p:txBody>
          <a:bodyPr wrap="none" rtlCol="0">
            <a:spAutoFit/>
          </a:bodyPr>
          <a:lstStyle/>
          <a:p>
            <a:pPr algn="ctr"/>
            <a:r>
              <a:rPr lang="en-US" sz="1200" dirty="0"/>
              <a:t>2 tablets w/ 750 mL </a:t>
            </a:r>
          </a:p>
          <a:p>
            <a:pPr algn="ctr"/>
            <a:r>
              <a:rPr lang="en-US" sz="1200" dirty="0"/>
              <a:t>of water a day</a:t>
            </a:r>
          </a:p>
        </p:txBody>
      </p:sp>
      <p:sp>
        <p:nvSpPr>
          <p:cNvPr id="10" name="TextBox 9">
            <a:extLst>
              <a:ext uri="{FF2B5EF4-FFF2-40B4-BE49-F238E27FC236}">
                <a16:creationId xmlns:a16="http://schemas.microsoft.com/office/drawing/2014/main" id="{870D4F46-FD28-4696-3ECA-68B512C8970E}"/>
              </a:ext>
            </a:extLst>
          </p:cNvPr>
          <p:cNvSpPr txBox="1"/>
          <p:nvPr/>
        </p:nvSpPr>
        <p:spPr>
          <a:xfrm>
            <a:off x="4558400" y="5456473"/>
            <a:ext cx="1537600" cy="461665"/>
          </a:xfrm>
          <a:prstGeom prst="rect">
            <a:avLst/>
          </a:prstGeom>
          <a:noFill/>
        </p:spPr>
        <p:txBody>
          <a:bodyPr wrap="none" rtlCol="0">
            <a:spAutoFit/>
          </a:bodyPr>
          <a:lstStyle/>
          <a:p>
            <a:pPr algn="ctr"/>
            <a:r>
              <a:rPr lang="en-US" sz="1200" dirty="0"/>
              <a:t>2 tablets w/ 500mL</a:t>
            </a:r>
          </a:p>
          <a:p>
            <a:pPr algn="ctr"/>
            <a:r>
              <a:rPr lang="en-US" sz="1200" dirty="0"/>
              <a:t>of water a day</a:t>
            </a:r>
          </a:p>
        </p:txBody>
      </p:sp>
      <p:sp>
        <p:nvSpPr>
          <p:cNvPr id="11" name="TextBox 10">
            <a:extLst>
              <a:ext uri="{FF2B5EF4-FFF2-40B4-BE49-F238E27FC236}">
                <a16:creationId xmlns:a16="http://schemas.microsoft.com/office/drawing/2014/main" id="{77F14542-6080-AB1F-91AE-013B24ECAE6E}"/>
              </a:ext>
            </a:extLst>
          </p:cNvPr>
          <p:cNvSpPr txBox="1"/>
          <p:nvPr/>
        </p:nvSpPr>
        <p:spPr>
          <a:xfrm>
            <a:off x="1849217" y="5117919"/>
            <a:ext cx="918841" cy="338554"/>
          </a:xfrm>
          <a:prstGeom prst="rect">
            <a:avLst/>
          </a:prstGeom>
          <a:noFill/>
        </p:spPr>
        <p:txBody>
          <a:bodyPr wrap="none" rtlCol="0">
            <a:spAutoFit/>
          </a:bodyPr>
          <a:lstStyle/>
          <a:p>
            <a:r>
              <a:rPr lang="en-US" sz="1600" dirty="0"/>
              <a:t>Original</a:t>
            </a:r>
          </a:p>
        </p:txBody>
      </p:sp>
      <p:sp>
        <p:nvSpPr>
          <p:cNvPr id="12" name="TextBox 11">
            <a:extLst>
              <a:ext uri="{FF2B5EF4-FFF2-40B4-BE49-F238E27FC236}">
                <a16:creationId xmlns:a16="http://schemas.microsoft.com/office/drawing/2014/main" id="{7B397D06-1B02-DAA5-1FD2-2C2D37AE3401}"/>
              </a:ext>
            </a:extLst>
          </p:cNvPr>
          <p:cNvSpPr txBox="1"/>
          <p:nvPr/>
        </p:nvSpPr>
        <p:spPr>
          <a:xfrm>
            <a:off x="5065744" y="5117919"/>
            <a:ext cx="603050" cy="338554"/>
          </a:xfrm>
          <a:prstGeom prst="rect">
            <a:avLst/>
          </a:prstGeom>
          <a:noFill/>
        </p:spPr>
        <p:txBody>
          <a:bodyPr wrap="none" rtlCol="0">
            <a:spAutoFit/>
          </a:bodyPr>
          <a:lstStyle/>
          <a:p>
            <a:r>
              <a:rPr lang="en-US" sz="1600" dirty="0"/>
              <a:t>New</a:t>
            </a:r>
          </a:p>
        </p:txBody>
      </p:sp>
    </p:spTree>
    <p:extLst>
      <p:ext uri="{BB962C8B-B14F-4D97-AF65-F5344CB8AC3E}">
        <p14:creationId xmlns:p14="http://schemas.microsoft.com/office/powerpoint/2010/main" val="1998412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50887" cy="6834874"/>
          </a:xfrm>
          <a:prstGeom prst="rect">
            <a:avLst/>
          </a:prstGeom>
        </p:spPr>
      </p:pic>
      <p:cxnSp>
        <p:nvCxnSpPr>
          <p:cNvPr id="3" name="직선 연결선 2"/>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2" name="그림 1"/>
          <p:cNvPicPr>
            <a:picLocks noChangeAspect="1"/>
          </p:cNvPicPr>
          <p:nvPr/>
        </p:nvPicPr>
        <p:blipFill>
          <a:blip r:embed="rId3"/>
          <a:stretch>
            <a:fillRect/>
          </a:stretch>
        </p:blipFill>
        <p:spPr>
          <a:xfrm>
            <a:off x="1163583" y="766289"/>
            <a:ext cx="5128142" cy="5987327"/>
          </a:xfrm>
          <a:prstGeom prst="rect">
            <a:avLst/>
          </a:prstGeom>
        </p:spPr>
      </p:pic>
      <p:sp>
        <p:nvSpPr>
          <p:cNvPr id="10" name="Rectangle 9">
            <a:extLst>
              <a:ext uri="{FF2B5EF4-FFF2-40B4-BE49-F238E27FC236}">
                <a16:creationId xmlns:a16="http://schemas.microsoft.com/office/drawing/2014/main" id="{4540BD1F-0DFB-76AD-B120-CA64C50D3D95}"/>
              </a:ext>
            </a:extLst>
          </p:cNvPr>
          <p:cNvSpPr/>
          <p:nvPr/>
        </p:nvSpPr>
        <p:spPr>
          <a:xfrm>
            <a:off x="2014330" y="766289"/>
            <a:ext cx="3498574" cy="4529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6ABA8F-2D3B-37D9-3A94-6FA1D3D8683A}"/>
              </a:ext>
            </a:extLst>
          </p:cNvPr>
          <p:cNvSpPr/>
          <p:nvPr/>
        </p:nvSpPr>
        <p:spPr>
          <a:xfrm>
            <a:off x="1954695" y="6567790"/>
            <a:ext cx="3498574" cy="185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D3FE229-3C05-545B-63BB-A97A8433EC30}"/>
              </a:ext>
            </a:extLst>
          </p:cNvPr>
          <p:cNvSpPr/>
          <p:nvPr/>
        </p:nvSpPr>
        <p:spPr>
          <a:xfrm>
            <a:off x="1311964" y="5743186"/>
            <a:ext cx="4784036" cy="631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98BC210-E790-77DA-9E41-73D47C0B1ECF}"/>
              </a:ext>
            </a:extLst>
          </p:cNvPr>
          <p:cNvSpPr txBox="1"/>
          <p:nvPr/>
        </p:nvSpPr>
        <p:spPr>
          <a:xfrm>
            <a:off x="335490" y="230820"/>
            <a:ext cx="2528289"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General Information</a:t>
            </a:r>
            <a:endParaRPr lang="ko-KR" altLang="en-US" sz="1900" b="1" dirty="0">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7A828646-67B3-0239-5BC3-77D7975573C8}"/>
              </a:ext>
            </a:extLst>
          </p:cNvPr>
          <p:cNvSpPr txBox="1"/>
          <p:nvPr/>
        </p:nvSpPr>
        <p:spPr>
          <a:xfrm>
            <a:off x="2419221" y="851069"/>
            <a:ext cx="2715487" cy="369332"/>
          </a:xfrm>
          <a:prstGeom prst="rect">
            <a:avLst/>
          </a:prstGeom>
          <a:noFill/>
        </p:spPr>
        <p:txBody>
          <a:bodyPr wrap="none" rtlCol="0">
            <a:spAutoFit/>
          </a:bodyPr>
          <a:lstStyle/>
          <a:p>
            <a:r>
              <a:rPr lang="en-US" dirty="0"/>
              <a:t>Tablet &amp; Package Point</a:t>
            </a:r>
          </a:p>
        </p:txBody>
      </p:sp>
      <p:sp>
        <p:nvSpPr>
          <p:cNvPr id="16" name="TextBox 15">
            <a:extLst>
              <a:ext uri="{FF2B5EF4-FFF2-40B4-BE49-F238E27FC236}">
                <a16:creationId xmlns:a16="http://schemas.microsoft.com/office/drawing/2014/main" id="{C74A35A8-9F28-F6F6-B80C-5D9074B36E01}"/>
              </a:ext>
            </a:extLst>
          </p:cNvPr>
          <p:cNvSpPr txBox="1"/>
          <p:nvPr/>
        </p:nvSpPr>
        <p:spPr>
          <a:xfrm>
            <a:off x="1661302" y="5876267"/>
            <a:ext cx="4231323" cy="430887"/>
          </a:xfrm>
          <a:prstGeom prst="rect">
            <a:avLst/>
          </a:prstGeom>
          <a:noFill/>
        </p:spPr>
        <p:txBody>
          <a:bodyPr wrap="square" rtlCol="0">
            <a:spAutoFit/>
          </a:bodyPr>
          <a:lstStyle/>
          <a:p>
            <a:r>
              <a:rPr lang="en-US" sz="1100" dirty="0"/>
              <a:t>The tiny dark spots in the tablet are the fruit &amp; vegetable and ginseng extract and the white spots are powdered glucose.</a:t>
            </a:r>
          </a:p>
        </p:txBody>
      </p:sp>
      <p:sp>
        <p:nvSpPr>
          <p:cNvPr id="17" name="TextBox 16">
            <a:extLst>
              <a:ext uri="{FF2B5EF4-FFF2-40B4-BE49-F238E27FC236}">
                <a16:creationId xmlns:a16="http://schemas.microsoft.com/office/drawing/2014/main" id="{7C29DFB4-11D2-007A-CCAF-2E4CDF9BA051}"/>
              </a:ext>
            </a:extLst>
          </p:cNvPr>
          <p:cNvSpPr txBox="1"/>
          <p:nvPr/>
        </p:nvSpPr>
        <p:spPr>
          <a:xfrm>
            <a:off x="2504859" y="6556355"/>
            <a:ext cx="2699778" cy="230832"/>
          </a:xfrm>
          <a:prstGeom prst="rect">
            <a:avLst/>
          </a:prstGeom>
          <a:noFill/>
        </p:spPr>
        <p:txBody>
          <a:bodyPr wrap="none" rtlCol="0">
            <a:spAutoFit/>
          </a:bodyPr>
          <a:lstStyle/>
          <a:p>
            <a:r>
              <a:rPr lang="en-US" sz="900" dirty="0"/>
              <a:t>*Tablet contains no excipients, may break easily</a:t>
            </a:r>
          </a:p>
        </p:txBody>
      </p:sp>
      <p:sp>
        <p:nvSpPr>
          <p:cNvPr id="18" name="Rectangle 17">
            <a:extLst>
              <a:ext uri="{FF2B5EF4-FFF2-40B4-BE49-F238E27FC236}">
                <a16:creationId xmlns:a16="http://schemas.microsoft.com/office/drawing/2014/main" id="{EA2E4514-23B5-A974-97F7-54F27D442FAC}"/>
              </a:ext>
            </a:extLst>
          </p:cNvPr>
          <p:cNvSpPr/>
          <p:nvPr/>
        </p:nvSpPr>
        <p:spPr>
          <a:xfrm>
            <a:off x="3339548" y="1815548"/>
            <a:ext cx="821635" cy="887895"/>
          </a:xfrm>
          <a:prstGeom prst="rect">
            <a:avLst/>
          </a:prstGeom>
          <a:solidFill>
            <a:srgbClr val="A71E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3B9A88C4-FF02-92D0-EFAF-18F0934ACC40}"/>
              </a:ext>
            </a:extLst>
          </p:cNvPr>
          <p:cNvSpPr/>
          <p:nvPr/>
        </p:nvSpPr>
        <p:spPr>
          <a:xfrm>
            <a:off x="2094042" y="3951498"/>
            <a:ext cx="821635" cy="887895"/>
          </a:xfrm>
          <a:prstGeom prst="rect">
            <a:avLst/>
          </a:prstGeom>
          <a:solidFill>
            <a:srgbClr val="E9AF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93E9C97-B68B-EEA0-A455-BDDA23C4D161}"/>
              </a:ext>
            </a:extLst>
          </p:cNvPr>
          <p:cNvSpPr/>
          <p:nvPr/>
        </p:nvSpPr>
        <p:spPr>
          <a:xfrm>
            <a:off x="4617857" y="3954142"/>
            <a:ext cx="821635" cy="8878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74BBB76-102E-C3CE-FA3D-A91A7F08E179}"/>
              </a:ext>
            </a:extLst>
          </p:cNvPr>
          <p:cNvSpPr/>
          <p:nvPr/>
        </p:nvSpPr>
        <p:spPr>
          <a:xfrm>
            <a:off x="3776964" y="1815548"/>
            <a:ext cx="384219" cy="887895"/>
          </a:xfrm>
          <a:prstGeom prst="rect">
            <a:avLst/>
          </a:prstGeom>
          <a:solidFill>
            <a:srgbClr val="BD2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69C8A7D-9233-4AC6-0F81-AEEDC46A57D2}"/>
              </a:ext>
            </a:extLst>
          </p:cNvPr>
          <p:cNvSpPr txBox="1"/>
          <p:nvPr/>
        </p:nvSpPr>
        <p:spPr>
          <a:xfrm>
            <a:off x="3154020" y="1869743"/>
            <a:ext cx="1218988" cy="923330"/>
          </a:xfrm>
          <a:prstGeom prst="rect">
            <a:avLst/>
          </a:prstGeom>
          <a:noFill/>
        </p:spPr>
        <p:txBody>
          <a:bodyPr wrap="none" rtlCol="0">
            <a:spAutoFit/>
          </a:bodyPr>
          <a:lstStyle/>
          <a:p>
            <a:r>
              <a:rPr lang="en-US" dirty="0">
                <a:solidFill>
                  <a:schemeClr val="bg1"/>
                </a:solidFill>
              </a:rPr>
              <a:t>Fruit &amp;</a:t>
            </a:r>
          </a:p>
          <a:p>
            <a:r>
              <a:rPr lang="en-US" dirty="0">
                <a:solidFill>
                  <a:schemeClr val="bg1"/>
                </a:solidFill>
              </a:rPr>
              <a:t>Vegetable</a:t>
            </a:r>
          </a:p>
          <a:p>
            <a:r>
              <a:rPr lang="en-US" dirty="0">
                <a:solidFill>
                  <a:schemeClr val="bg1"/>
                </a:solidFill>
              </a:rPr>
              <a:t>Extract</a:t>
            </a:r>
          </a:p>
        </p:txBody>
      </p:sp>
      <p:sp>
        <p:nvSpPr>
          <p:cNvPr id="23" name="TextBox 22">
            <a:extLst>
              <a:ext uri="{FF2B5EF4-FFF2-40B4-BE49-F238E27FC236}">
                <a16:creationId xmlns:a16="http://schemas.microsoft.com/office/drawing/2014/main" id="{4D66ED19-0C86-CF98-E506-5E3B5F8234D8}"/>
              </a:ext>
            </a:extLst>
          </p:cNvPr>
          <p:cNvSpPr txBox="1"/>
          <p:nvPr/>
        </p:nvSpPr>
        <p:spPr>
          <a:xfrm>
            <a:off x="1989333" y="4104566"/>
            <a:ext cx="1031051" cy="646331"/>
          </a:xfrm>
          <a:prstGeom prst="rect">
            <a:avLst/>
          </a:prstGeom>
          <a:noFill/>
        </p:spPr>
        <p:txBody>
          <a:bodyPr wrap="none" rtlCol="0">
            <a:spAutoFit/>
          </a:bodyPr>
          <a:lstStyle/>
          <a:p>
            <a:r>
              <a:rPr lang="en-US" dirty="0">
                <a:solidFill>
                  <a:schemeClr val="bg1"/>
                </a:solidFill>
              </a:rPr>
              <a:t>Ginseng</a:t>
            </a:r>
          </a:p>
          <a:p>
            <a:r>
              <a:rPr lang="en-US" dirty="0">
                <a:solidFill>
                  <a:schemeClr val="bg1"/>
                </a:solidFill>
              </a:rPr>
              <a:t>Extract</a:t>
            </a:r>
          </a:p>
        </p:txBody>
      </p:sp>
      <p:sp>
        <p:nvSpPr>
          <p:cNvPr id="24" name="TextBox 23">
            <a:extLst>
              <a:ext uri="{FF2B5EF4-FFF2-40B4-BE49-F238E27FC236}">
                <a16:creationId xmlns:a16="http://schemas.microsoft.com/office/drawing/2014/main" id="{4F793C99-0C11-67E0-1AAF-28BF46BA02F3}"/>
              </a:ext>
            </a:extLst>
          </p:cNvPr>
          <p:cNvSpPr txBox="1"/>
          <p:nvPr/>
        </p:nvSpPr>
        <p:spPr>
          <a:xfrm>
            <a:off x="4439253" y="4089948"/>
            <a:ext cx="1260666" cy="923330"/>
          </a:xfrm>
          <a:prstGeom prst="rect">
            <a:avLst/>
          </a:prstGeom>
          <a:noFill/>
        </p:spPr>
        <p:txBody>
          <a:bodyPr wrap="none" rtlCol="0">
            <a:spAutoFit/>
          </a:bodyPr>
          <a:lstStyle/>
          <a:p>
            <a:r>
              <a:rPr lang="en-US" dirty="0">
                <a:solidFill>
                  <a:srgbClr val="FF0000"/>
                </a:solidFill>
              </a:rPr>
              <a:t>Powdered</a:t>
            </a:r>
          </a:p>
          <a:p>
            <a:r>
              <a:rPr lang="en-US" dirty="0">
                <a:solidFill>
                  <a:srgbClr val="FF0000"/>
                </a:solidFill>
              </a:rPr>
              <a:t>Crystalline</a:t>
            </a:r>
          </a:p>
          <a:p>
            <a:r>
              <a:rPr lang="en-US" dirty="0">
                <a:solidFill>
                  <a:srgbClr val="FF0000"/>
                </a:solidFill>
              </a:rPr>
              <a:t>Glucose</a:t>
            </a:r>
          </a:p>
        </p:txBody>
      </p:sp>
    </p:spTree>
    <p:extLst>
      <p:ext uri="{BB962C8B-B14F-4D97-AF65-F5344CB8AC3E}">
        <p14:creationId xmlns:p14="http://schemas.microsoft.com/office/powerpoint/2010/main" val="109551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직선 연결선 10"/>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335490" y="230820"/>
            <a:ext cx="2526979"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General Information</a:t>
            </a:r>
            <a:endParaRPr lang="ko-KR" altLang="en-US" sz="1900" b="1" dirty="0">
              <a:latin typeface="맑은 고딕" panose="020B0503020000020004" pitchFamily="50" charset="-127"/>
              <a:ea typeface="맑은 고딕" panose="020B0503020000020004" pitchFamily="50" charset="-127"/>
            </a:endParaRPr>
          </a:p>
        </p:txBody>
      </p:sp>
      <p:pic>
        <p:nvPicPr>
          <p:cNvPr id="2" name="그림 1"/>
          <p:cNvPicPr>
            <a:picLocks noChangeAspect="1"/>
          </p:cNvPicPr>
          <p:nvPr/>
        </p:nvPicPr>
        <p:blipFill>
          <a:blip r:embed="rId2"/>
          <a:stretch>
            <a:fillRect/>
          </a:stretch>
        </p:blipFill>
        <p:spPr>
          <a:xfrm>
            <a:off x="5403201" y="1450670"/>
            <a:ext cx="6691619" cy="4654837"/>
          </a:xfrm>
          <a:prstGeom prst="rect">
            <a:avLst/>
          </a:prstGeom>
        </p:spPr>
      </p:pic>
      <p:sp>
        <p:nvSpPr>
          <p:cNvPr id="13" name="직사각형 12"/>
          <p:cNvSpPr/>
          <p:nvPr/>
        </p:nvSpPr>
        <p:spPr>
          <a:xfrm>
            <a:off x="7820302" y="1450670"/>
            <a:ext cx="1939378" cy="423080"/>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7" name="직사각형 6"/>
          <p:cNvSpPr/>
          <p:nvPr/>
        </p:nvSpPr>
        <p:spPr>
          <a:xfrm>
            <a:off x="438282" y="2130070"/>
            <a:ext cx="4840101" cy="3759042"/>
          </a:xfrm>
          <a:prstGeom prst="rect">
            <a:avLst/>
          </a:prstGeom>
        </p:spPr>
        <p:txBody>
          <a:bodyPr wrap="square">
            <a:spAutoFit/>
          </a:bodyPr>
          <a:lstStyle/>
          <a:p>
            <a:pPr>
              <a:lnSpc>
                <a:spcPts val="2400"/>
              </a:lnSpc>
            </a:pPr>
            <a:r>
              <a:rPr lang="en-US" altLang="ko-KR" b="1" dirty="0">
                <a:latin typeface="맑은 고딕" panose="020B0503020000020004" pitchFamily="50" charset="-127"/>
              </a:rPr>
              <a:t>The liver is responsible for many processes including metabolism, detoxification, immune system support, and bile formation.</a:t>
            </a:r>
          </a:p>
          <a:p>
            <a:pPr>
              <a:lnSpc>
                <a:spcPts val="2400"/>
              </a:lnSpc>
            </a:pPr>
            <a:endParaRPr lang="en-US" altLang="ko-KR" b="1" dirty="0">
              <a:latin typeface="맑은 고딕" panose="020B0503020000020004" pitchFamily="50" charset="-127"/>
            </a:endParaRPr>
          </a:p>
          <a:p>
            <a:pPr>
              <a:lnSpc>
                <a:spcPts val="2400"/>
              </a:lnSpc>
            </a:pPr>
            <a:r>
              <a:rPr lang="en-US" altLang="ko-KR" b="1" dirty="0">
                <a:latin typeface="맑은 고딕" panose="020B0503020000020004" pitchFamily="50" charset="-127"/>
              </a:rPr>
              <a:t>Decreased liver function can lead to hepatitis, cirrhosis, fatty liver, and alcoholic liver disease.</a:t>
            </a:r>
          </a:p>
          <a:p>
            <a:pPr>
              <a:lnSpc>
                <a:spcPts val="2400"/>
              </a:lnSpc>
            </a:pPr>
            <a:endParaRPr lang="en-US" altLang="ko-KR" b="1" dirty="0">
              <a:latin typeface="맑은 고딕" panose="020B0503020000020004" pitchFamily="50" charset="-127"/>
            </a:endParaRPr>
          </a:p>
          <a:p>
            <a:pPr>
              <a:lnSpc>
                <a:spcPts val="2400"/>
              </a:lnSpc>
            </a:pPr>
            <a:r>
              <a:rPr lang="en-US" altLang="ko-KR" b="1" dirty="0">
                <a:latin typeface="맑은 고딕" panose="020B0503020000020004" pitchFamily="50" charset="-127"/>
              </a:rPr>
              <a:t>More than half of the liver can become non-functional before the body shows symptoms of liver damage.</a:t>
            </a:r>
          </a:p>
        </p:txBody>
      </p:sp>
      <p:sp>
        <p:nvSpPr>
          <p:cNvPr id="14" name="직사각형 13"/>
          <p:cNvSpPr/>
          <p:nvPr/>
        </p:nvSpPr>
        <p:spPr>
          <a:xfrm>
            <a:off x="521772" y="950311"/>
            <a:ext cx="5903604" cy="412677"/>
          </a:xfrm>
          <a:prstGeom prst="rect">
            <a:avLst/>
          </a:prstGeom>
          <a:solidFill>
            <a:schemeClr val="bg1"/>
          </a:solidFill>
        </p:spPr>
        <p:txBody>
          <a:bodyPr wrap="none">
            <a:spAutoFit/>
          </a:bodyPr>
          <a:lstStyle/>
          <a:p>
            <a:pPr>
              <a:lnSpc>
                <a:spcPts val="2400"/>
              </a:lnSpc>
            </a:pPr>
            <a:r>
              <a:rPr lang="en-US" altLang="ko-KR" sz="3200" b="1" dirty="0">
                <a:solidFill>
                  <a:srgbClr val="AB3121"/>
                </a:solidFill>
                <a:latin typeface="맑은 고딕" panose="020B0503020000020004" pitchFamily="50" charset="-127"/>
                <a:ea typeface="맑은 고딕" panose="020B0503020000020004" pitchFamily="50" charset="-127"/>
              </a:rPr>
              <a:t>The Importance of the Liver</a:t>
            </a:r>
            <a:endParaRPr lang="ko-KR" altLang="en-US" sz="3200" b="1" dirty="0">
              <a:solidFill>
                <a:srgbClr val="AB3121"/>
              </a:solidFill>
              <a:latin typeface="맑은 고딕" panose="020B0503020000020004" pitchFamily="50" charset="-127"/>
              <a:ea typeface="맑은 고딕" panose="020B0503020000020004" pitchFamily="50" charset="-127"/>
            </a:endParaRPr>
          </a:p>
        </p:txBody>
      </p:sp>
      <p:sp>
        <p:nvSpPr>
          <p:cNvPr id="3" name="Rectangle 2">
            <a:extLst>
              <a:ext uri="{FF2B5EF4-FFF2-40B4-BE49-F238E27FC236}">
                <a16:creationId xmlns:a16="http://schemas.microsoft.com/office/drawing/2014/main" id="{0FD36529-2054-315D-323D-AE45D607A11D}"/>
              </a:ext>
            </a:extLst>
          </p:cNvPr>
          <p:cNvSpPr/>
          <p:nvPr/>
        </p:nvSpPr>
        <p:spPr>
          <a:xfrm flipV="1">
            <a:off x="5946540" y="2345633"/>
            <a:ext cx="918086" cy="198783"/>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6CD08CA-343F-F49D-0FAB-3C3AD9CA4194}"/>
              </a:ext>
            </a:extLst>
          </p:cNvPr>
          <p:cNvSpPr/>
          <p:nvPr/>
        </p:nvSpPr>
        <p:spPr>
          <a:xfrm flipV="1">
            <a:off x="5571623" y="2911620"/>
            <a:ext cx="918086" cy="198783"/>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DD65C8-D9C1-A55C-B399-6521A474A546}"/>
              </a:ext>
            </a:extLst>
          </p:cNvPr>
          <p:cNvSpPr/>
          <p:nvPr/>
        </p:nvSpPr>
        <p:spPr>
          <a:xfrm flipV="1">
            <a:off x="5565082" y="3490463"/>
            <a:ext cx="918086" cy="198783"/>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BCF0A28-15E3-FD0C-1AEE-EB641B588BB8}"/>
              </a:ext>
            </a:extLst>
          </p:cNvPr>
          <p:cNvSpPr/>
          <p:nvPr/>
        </p:nvSpPr>
        <p:spPr>
          <a:xfrm flipV="1">
            <a:off x="5578334" y="4112926"/>
            <a:ext cx="918086" cy="198783"/>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17028A5-ACD4-98B0-D296-7B54AC3EDC43}"/>
              </a:ext>
            </a:extLst>
          </p:cNvPr>
          <p:cNvSpPr/>
          <p:nvPr/>
        </p:nvSpPr>
        <p:spPr>
          <a:xfrm flipV="1">
            <a:off x="10949236" y="2644647"/>
            <a:ext cx="918086" cy="198783"/>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033ADCD-D9BB-DA4D-7896-2D6AFE074E4D}"/>
              </a:ext>
            </a:extLst>
          </p:cNvPr>
          <p:cNvSpPr/>
          <p:nvPr/>
        </p:nvSpPr>
        <p:spPr>
          <a:xfrm flipV="1">
            <a:off x="10697444" y="3253256"/>
            <a:ext cx="1169878" cy="198782"/>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B1987D8-6479-11A7-6E07-C4731AA420C9}"/>
              </a:ext>
            </a:extLst>
          </p:cNvPr>
          <p:cNvSpPr/>
          <p:nvPr/>
        </p:nvSpPr>
        <p:spPr>
          <a:xfrm flipV="1">
            <a:off x="9732780" y="3729398"/>
            <a:ext cx="2120894" cy="287226"/>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44788B0-F2D7-6335-7314-0F85B62D659F}"/>
              </a:ext>
            </a:extLst>
          </p:cNvPr>
          <p:cNvSpPr/>
          <p:nvPr/>
        </p:nvSpPr>
        <p:spPr>
          <a:xfrm flipV="1">
            <a:off x="10225148" y="4291070"/>
            <a:ext cx="1628921" cy="237131"/>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A71EE7D-D912-BD0B-A64D-C926502981E3}"/>
              </a:ext>
            </a:extLst>
          </p:cNvPr>
          <p:cNvSpPr/>
          <p:nvPr/>
        </p:nvSpPr>
        <p:spPr>
          <a:xfrm flipV="1">
            <a:off x="11105869" y="4842404"/>
            <a:ext cx="918086" cy="1987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EB723FD-EC85-95D2-3AD1-FE39B6742E41}"/>
              </a:ext>
            </a:extLst>
          </p:cNvPr>
          <p:cNvSpPr/>
          <p:nvPr/>
        </p:nvSpPr>
        <p:spPr>
          <a:xfrm flipV="1">
            <a:off x="5636956" y="5341067"/>
            <a:ext cx="6230365" cy="812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8697694-DF33-497A-7492-9F487ED03E6D}"/>
              </a:ext>
            </a:extLst>
          </p:cNvPr>
          <p:cNvSpPr/>
          <p:nvPr/>
        </p:nvSpPr>
        <p:spPr>
          <a:xfrm>
            <a:off x="7977809" y="1490426"/>
            <a:ext cx="1630017" cy="311869"/>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4D5386A-1ED9-9C88-9D02-3E5A623F5BA2}"/>
              </a:ext>
            </a:extLst>
          </p:cNvPr>
          <p:cNvSpPr txBox="1"/>
          <p:nvPr/>
        </p:nvSpPr>
        <p:spPr>
          <a:xfrm>
            <a:off x="7823444" y="1511667"/>
            <a:ext cx="1933093" cy="276999"/>
          </a:xfrm>
          <a:prstGeom prst="rect">
            <a:avLst/>
          </a:prstGeom>
          <a:noFill/>
        </p:spPr>
        <p:txBody>
          <a:bodyPr wrap="none" rtlCol="0">
            <a:spAutoFit/>
          </a:bodyPr>
          <a:lstStyle/>
          <a:p>
            <a:r>
              <a:rPr lang="en-US" sz="1200" b="1" dirty="0"/>
              <a:t>Liver, The Second Heart</a:t>
            </a:r>
          </a:p>
        </p:txBody>
      </p:sp>
      <p:sp>
        <p:nvSpPr>
          <p:cNvPr id="30" name="TextBox 29">
            <a:extLst>
              <a:ext uri="{FF2B5EF4-FFF2-40B4-BE49-F238E27FC236}">
                <a16:creationId xmlns:a16="http://schemas.microsoft.com/office/drawing/2014/main" id="{98B03417-A103-CDAB-9F14-D002D8497B50}"/>
              </a:ext>
            </a:extLst>
          </p:cNvPr>
          <p:cNvSpPr txBox="1"/>
          <p:nvPr/>
        </p:nvSpPr>
        <p:spPr>
          <a:xfrm>
            <a:off x="9663373" y="4870667"/>
            <a:ext cx="2218877" cy="230832"/>
          </a:xfrm>
          <a:prstGeom prst="rect">
            <a:avLst/>
          </a:prstGeom>
          <a:noFill/>
        </p:spPr>
        <p:txBody>
          <a:bodyPr wrap="none" rtlCol="0">
            <a:spAutoFit/>
          </a:bodyPr>
          <a:lstStyle/>
          <a:p>
            <a:r>
              <a:rPr lang="en-US" sz="900" dirty="0"/>
              <a:t> Source: Korean Society of Hepatology</a:t>
            </a:r>
          </a:p>
        </p:txBody>
      </p:sp>
      <p:sp>
        <p:nvSpPr>
          <p:cNvPr id="31" name="TextBox 30">
            <a:extLst>
              <a:ext uri="{FF2B5EF4-FFF2-40B4-BE49-F238E27FC236}">
                <a16:creationId xmlns:a16="http://schemas.microsoft.com/office/drawing/2014/main" id="{0613C507-9BF8-537D-4C21-5C795ACA6145}"/>
              </a:ext>
            </a:extLst>
          </p:cNvPr>
          <p:cNvSpPr txBox="1"/>
          <p:nvPr/>
        </p:nvSpPr>
        <p:spPr>
          <a:xfrm>
            <a:off x="5578334" y="5286924"/>
            <a:ext cx="6230365" cy="461665"/>
          </a:xfrm>
          <a:prstGeom prst="rect">
            <a:avLst/>
          </a:prstGeom>
          <a:noFill/>
        </p:spPr>
        <p:txBody>
          <a:bodyPr wrap="square" rtlCol="0">
            <a:spAutoFit/>
          </a:bodyPr>
          <a:lstStyle/>
          <a:p>
            <a:r>
              <a:rPr lang="en-US" sz="1200" dirty="0"/>
              <a:t>The liver is called the second heart because it is involved in more than 500 processes including </a:t>
            </a:r>
            <a:r>
              <a:rPr lang="en-US" altLang="ko-KR" sz="1200" dirty="0">
                <a:latin typeface="맑은 고딕" panose="020B0503020000020004" pitchFamily="50" charset="-127"/>
              </a:rPr>
              <a:t>metabolism, detoxification, immune system support, and bile formation.</a:t>
            </a:r>
          </a:p>
        </p:txBody>
      </p:sp>
      <p:sp>
        <p:nvSpPr>
          <p:cNvPr id="32" name="Rectangle 31">
            <a:extLst>
              <a:ext uri="{FF2B5EF4-FFF2-40B4-BE49-F238E27FC236}">
                <a16:creationId xmlns:a16="http://schemas.microsoft.com/office/drawing/2014/main" id="{C02DD90D-82DF-BC9A-0832-AD51C9E56968}"/>
              </a:ext>
            </a:extLst>
          </p:cNvPr>
          <p:cNvSpPr/>
          <p:nvPr/>
        </p:nvSpPr>
        <p:spPr>
          <a:xfrm>
            <a:off x="5457731" y="2253752"/>
            <a:ext cx="1598982" cy="342607"/>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6C4FA9B-0A74-3B76-F9E5-EA1E22B9C435}"/>
              </a:ext>
            </a:extLst>
          </p:cNvPr>
          <p:cNvSpPr/>
          <p:nvPr/>
        </p:nvSpPr>
        <p:spPr>
          <a:xfrm>
            <a:off x="5313331" y="2842096"/>
            <a:ext cx="1598982" cy="342607"/>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6CD365F-9B8A-4771-DBFC-A113EAAE8838}"/>
              </a:ext>
            </a:extLst>
          </p:cNvPr>
          <p:cNvSpPr/>
          <p:nvPr/>
        </p:nvSpPr>
        <p:spPr>
          <a:xfrm>
            <a:off x="5255368" y="3429000"/>
            <a:ext cx="1598982" cy="346148"/>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755251F-4285-DB08-C287-D6D91EC56B18}"/>
              </a:ext>
            </a:extLst>
          </p:cNvPr>
          <p:cNvSpPr/>
          <p:nvPr/>
        </p:nvSpPr>
        <p:spPr>
          <a:xfrm>
            <a:off x="5296509" y="4022153"/>
            <a:ext cx="1598982" cy="342607"/>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7017572-9FB6-DB0D-2941-E97C087E0C33}"/>
              </a:ext>
            </a:extLst>
          </p:cNvPr>
          <p:cNvSpPr/>
          <p:nvPr/>
        </p:nvSpPr>
        <p:spPr>
          <a:xfrm>
            <a:off x="10661600" y="2544416"/>
            <a:ext cx="1433220" cy="342607"/>
          </a:xfrm>
          <a:prstGeom prst="rect">
            <a:avLst/>
          </a:prstGeom>
          <a:solidFill>
            <a:srgbClr val="F9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F5F7844-8B3B-4B71-3086-B4E3445A7ECD}"/>
              </a:ext>
            </a:extLst>
          </p:cNvPr>
          <p:cNvSpPr txBox="1"/>
          <p:nvPr/>
        </p:nvSpPr>
        <p:spPr>
          <a:xfrm>
            <a:off x="5504452" y="2301282"/>
            <a:ext cx="1505540" cy="246221"/>
          </a:xfrm>
          <a:prstGeom prst="rect">
            <a:avLst/>
          </a:prstGeom>
          <a:noFill/>
        </p:spPr>
        <p:txBody>
          <a:bodyPr wrap="none" rtlCol="0">
            <a:spAutoFit/>
          </a:bodyPr>
          <a:lstStyle/>
          <a:p>
            <a:r>
              <a:rPr lang="en-US" sz="1000" dirty="0"/>
              <a:t>Blood Flow Regulation</a:t>
            </a:r>
          </a:p>
        </p:txBody>
      </p:sp>
      <p:sp>
        <p:nvSpPr>
          <p:cNvPr id="23" name="TextBox 22">
            <a:extLst>
              <a:ext uri="{FF2B5EF4-FFF2-40B4-BE49-F238E27FC236}">
                <a16:creationId xmlns:a16="http://schemas.microsoft.com/office/drawing/2014/main" id="{9BEAFF97-FCEB-51BB-35A1-963CF7B91EDC}"/>
              </a:ext>
            </a:extLst>
          </p:cNvPr>
          <p:cNvSpPr txBox="1"/>
          <p:nvPr/>
        </p:nvSpPr>
        <p:spPr>
          <a:xfrm>
            <a:off x="5524665" y="2876434"/>
            <a:ext cx="1159292" cy="246221"/>
          </a:xfrm>
          <a:prstGeom prst="rect">
            <a:avLst/>
          </a:prstGeom>
          <a:noFill/>
        </p:spPr>
        <p:txBody>
          <a:bodyPr wrap="none" rtlCol="0">
            <a:spAutoFit/>
          </a:bodyPr>
          <a:lstStyle/>
          <a:p>
            <a:r>
              <a:rPr lang="en-US" sz="1000" dirty="0"/>
              <a:t>Nutrient Storage</a:t>
            </a:r>
          </a:p>
        </p:txBody>
      </p:sp>
      <p:sp>
        <p:nvSpPr>
          <p:cNvPr id="24" name="TextBox 23">
            <a:extLst>
              <a:ext uri="{FF2B5EF4-FFF2-40B4-BE49-F238E27FC236}">
                <a16:creationId xmlns:a16="http://schemas.microsoft.com/office/drawing/2014/main" id="{85D5E521-9AF3-C74F-4E18-D2B915E98609}"/>
              </a:ext>
            </a:extLst>
          </p:cNvPr>
          <p:cNvSpPr txBox="1"/>
          <p:nvPr/>
        </p:nvSpPr>
        <p:spPr>
          <a:xfrm>
            <a:off x="5257648" y="3471824"/>
            <a:ext cx="1627369" cy="246221"/>
          </a:xfrm>
          <a:prstGeom prst="rect">
            <a:avLst/>
          </a:prstGeom>
          <a:noFill/>
        </p:spPr>
        <p:txBody>
          <a:bodyPr wrap="none" rtlCol="0">
            <a:spAutoFit/>
          </a:bodyPr>
          <a:lstStyle/>
          <a:p>
            <a:r>
              <a:rPr lang="en-US" sz="1000" dirty="0"/>
              <a:t>Immune System Support</a:t>
            </a:r>
          </a:p>
        </p:txBody>
      </p:sp>
      <p:sp>
        <p:nvSpPr>
          <p:cNvPr id="25" name="TextBox 24">
            <a:extLst>
              <a:ext uri="{FF2B5EF4-FFF2-40B4-BE49-F238E27FC236}">
                <a16:creationId xmlns:a16="http://schemas.microsoft.com/office/drawing/2014/main" id="{1E9EE2D5-C863-B55D-FF19-F76B4526C424}"/>
              </a:ext>
            </a:extLst>
          </p:cNvPr>
          <p:cNvSpPr txBox="1"/>
          <p:nvPr/>
        </p:nvSpPr>
        <p:spPr>
          <a:xfrm>
            <a:off x="5602916" y="4075028"/>
            <a:ext cx="986167" cy="246221"/>
          </a:xfrm>
          <a:prstGeom prst="rect">
            <a:avLst/>
          </a:prstGeom>
          <a:noFill/>
        </p:spPr>
        <p:txBody>
          <a:bodyPr wrap="none" rtlCol="0">
            <a:spAutoFit/>
          </a:bodyPr>
          <a:lstStyle/>
          <a:p>
            <a:r>
              <a:rPr lang="en-US" sz="1000" dirty="0"/>
              <a:t>Detoxification</a:t>
            </a:r>
          </a:p>
        </p:txBody>
      </p:sp>
      <p:sp>
        <p:nvSpPr>
          <p:cNvPr id="26" name="TextBox 25">
            <a:extLst>
              <a:ext uri="{FF2B5EF4-FFF2-40B4-BE49-F238E27FC236}">
                <a16:creationId xmlns:a16="http://schemas.microsoft.com/office/drawing/2014/main" id="{22A026AA-E6FE-4372-BE88-E2D40CB5F03A}"/>
              </a:ext>
            </a:extLst>
          </p:cNvPr>
          <p:cNvSpPr txBox="1"/>
          <p:nvPr/>
        </p:nvSpPr>
        <p:spPr>
          <a:xfrm>
            <a:off x="10730260" y="2585471"/>
            <a:ext cx="1306768" cy="246221"/>
          </a:xfrm>
          <a:prstGeom prst="rect">
            <a:avLst/>
          </a:prstGeom>
          <a:noFill/>
        </p:spPr>
        <p:txBody>
          <a:bodyPr wrap="none" rtlCol="0">
            <a:spAutoFit/>
          </a:bodyPr>
          <a:lstStyle/>
          <a:p>
            <a:r>
              <a:rPr lang="en-US" sz="1000" dirty="0"/>
              <a:t>Energy Metabolism</a:t>
            </a:r>
          </a:p>
        </p:txBody>
      </p:sp>
      <p:sp>
        <p:nvSpPr>
          <p:cNvPr id="27" name="TextBox 26">
            <a:extLst>
              <a:ext uri="{FF2B5EF4-FFF2-40B4-BE49-F238E27FC236}">
                <a16:creationId xmlns:a16="http://schemas.microsoft.com/office/drawing/2014/main" id="{3D915750-FE97-8109-8466-715DA27C22E7}"/>
              </a:ext>
            </a:extLst>
          </p:cNvPr>
          <p:cNvSpPr txBox="1"/>
          <p:nvPr/>
        </p:nvSpPr>
        <p:spPr>
          <a:xfrm>
            <a:off x="9874546" y="3753351"/>
            <a:ext cx="1837362" cy="246221"/>
          </a:xfrm>
          <a:prstGeom prst="rect">
            <a:avLst/>
          </a:prstGeom>
          <a:noFill/>
        </p:spPr>
        <p:txBody>
          <a:bodyPr wrap="none" rtlCol="0">
            <a:spAutoFit/>
          </a:bodyPr>
          <a:lstStyle/>
          <a:p>
            <a:r>
              <a:rPr lang="en-US" sz="1000" dirty="0"/>
              <a:t>Hormone Supply Regulation</a:t>
            </a:r>
          </a:p>
        </p:txBody>
      </p:sp>
      <p:sp>
        <p:nvSpPr>
          <p:cNvPr id="28" name="TextBox 27">
            <a:extLst>
              <a:ext uri="{FF2B5EF4-FFF2-40B4-BE49-F238E27FC236}">
                <a16:creationId xmlns:a16="http://schemas.microsoft.com/office/drawing/2014/main" id="{43E66504-8E1C-3851-749C-161870EDDACB}"/>
              </a:ext>
            </a:extLst>
          </p:cNvPr>
          <p:cNvSpPr txBox="1"/>
          <p:nvPr/>
        </p:nvSpPr>
        <p:spPr>
          <a:xfrm>
            <a:off x="10658337" y="3218820"/>
            <a:ext cx="1208985" cy="246221"/>
          </a:xfrm>
          <a:prstGeom prst="rect">
            <a:avLst/>
          </a:prstGeom>
          <a:noFill/>
        </p:spPr>
        <p:txBody>
          <a:bodyPr wrap="none" rtlCol="0">
            <a:spAutoFit/>
          </a:bodyPr>
          <a:lstStyle/>
          <a:p>
            <a:r>
              <a:rPr lang="en-US" sz="1000" dirty="0"/>
              <a:t>Enzyme Synthesis</a:t>
            </a:r>
          </a:p>
        </p:txBody>
      </p:sp>
      <p:sp>
        <p:nvSpPr>
          <p:cNvPr id="29" name="TextBox 28">
            <a:extLst>
              <a:ext uri="{FF2B5EF4-FFF2-40B4-BE49-F238E27FC236}">
                <a16:creationId xmlns:a16="http://schemas.microsoft.com/office/drawing/2014/main" id="{453A869C-E1A4-EE85-E35F-9BDB9FE08DB9}"/>
              </a:ext>
            </a:extLst>
          </p:cNvPr>
          <p:cNvSpPr txBox="1"/>
          <p:nvPr/>
        </p:nvSpPr>
        <p:spPr>
          <a:xfrm>
            <a:off x="10697444" y="4264708"/>
            <a:ext cx="712054" cy="246221"/>
          </a:xfrm>
          <a:prstGeom prst="rect">
            <a:avLst/>
          </a:prstGeom>
          <a:noFill/>
        </p:spPr>
        <p:txBody>
          <a:bodyPr wrap="none" rtlCol="0">
            <a:spAutoFit/>
          </a:bodyPr>
          <a:lstStyle/>
          <a:p>
            <a:r>
              <a:rPr lang="en-US" sz="1000" dirty="0"/>
              <a:t>Excretion</a:t>
            </a:r>
          </a:p>
        </p:txBody>
      </p:sp>
    </p:spTree>
    <p:extLst>
      <p:ext uri="{BB962C8B-B14F-4D97-AF65-F5344CB8AC3E}">
        <p14:creationId xmlns:p14="http://schemas.microsoft.com/office/powerpoint/2010/main" val="3290667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직선 연결선 10"/>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335491" y="230820"/>
            <a:ext cx="2557834"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General Information</a:t>
            </a:r>
            <a:endParaRPr lang="ko-KR" altLang="en-US" sz="1900" b="1" dirty="0">
              <a:latin typeface="맑은 고딕" panose="020B0503020000020004" pitchFamily="50" charset="-127"/>
              <a:ea typeface="맑은 고딕" panose="020B0503020000020004" pitchFamily="50" charset="-127"/>
            </a:endParaRPr>
          </a:p>
        </p:txBody>
      </p:sp>
      <p:pic>
        <p:nvPicPr>
          <p:cNvPr id="4" name="그림 3"/>
          <p:cNvPicPr>
            <a:picLocks noChangeAspect="1"/>
          </p:cNvPicPr>
          <p:nvPr/>
        </p:nvPicPr>
        <p:blipFill>
          <a:blip r:embed="rId2"/>
          <a:stretch>
            <a:fillRect/>
          </a:stretch>
        </p:blipFill>
        <p:spPr>
          <a:xfrm>
            <a:off x="264777" y="1012978"/>
            <a:ext cx="6019013" cy="5068405"/>
          </a:xfrm>
          <a:prstGeom prst="rect">
            <a:avLst/>
          </a:prstGeom>
        </p:spPr>
      </p:pic>
      <p:sp>
        <p:nvSpPr>
          <p:cNvPr id="8" name="직사각형 7"/>
          <p:cNvSpPr/>
          <p:nvPr/>
        </p:nvSpPr>
        <p:spPr>
          <a:xfrm>
            <a:off x="2304594" y="1012978"/>
            <a:ext cx="1939378" cy="423080"/>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pic>
        <p:nvPicPr>
          <p:cNvPr id="9" name="그림 8"/>
          <p:cNvPicPr>
            <a:picLocks noChangeAspect="1"/>
          </p:cNvPicPr>
          <p:nvPr/>
        </p:nvPicPr>
        <p:blipFill>
          <a:blip r:embed="rId3"/>
          <a:stretch>
            <a:fillRect/>
          </a:stretch>
        </p:blipFill>
        <p:spPr>
          <a:xfrm>
            <a:off x="6195082" y="1568781"/>
            <a:ext cx="5817415" cy="4161903"/>
          </a:xfrm>
          <a:prstGeom prst="rect">
            <a:avLst/>
          </a:prstGeom>
        </p:spPr>
      </p:pic>
      <p:sp>
        <p:nvSpPr>
          <p:cNvPr id="2" name="Rectangle 1">
            <a:extLst>
              <a:ext uri="{FF2B5EF4-FFF2-40B4-BE49-F238E27FC236}">
                <a16:creationId xmlns:a16="http://schemas.microsoft.com/office/drawing/2014/main" id="{3C3E9F8C-7037-95DE-C5F7-D4F63D613276}"/>
              </a:ext>
            </a:extLst>
          </p:cNvPr>
          <p:cNvSpPr/>
          <p:nvPr/>
        </p:nvSpPr>
        <p:spPr>
          <a:xfrm>
            <a:off x="335491" y="1504298"/>
            <a:ext cx="5760509" cy="13344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C1ADC29-1643-5136-014E-CD2A3B2154DE}"/>
              </a:ext>
            </a:extLst>
          </p:cNvPr>
          <p:cNvSpPr/>
          <p:nvPr/>
        </p:nvSpPr>
        <p:spPr>
          <a:xfrm>
            <a:off x="473753" y="3607560"/>
            <a:ext cx="5299252" cy="17188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DB06911-3E2D-8324-72E0-678FF8F12595}"/>
              </a:ext>
            </a:extLst>
          </p:cNvPr>
          <p:cNvSpPr/>
          <p:nvPr/>
        </p:nvSpPr>
        <p:spPr>
          <a:xfrm>
            <a:off x="6749002" y="2635543"/>
            <a:ext cx="2094747" cy="25096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4B25DA6-2B35-C210-15EA-6D75DA05B4D5}"/>
              </a:ext>
            </a:extLst>
          </p:cNvPr>
          <p:cNvSpPr/>
          <p:nvPr/>
        </p:nvSpPr>
        <p:spPr>
          <a:xfrm>
            <a:off x="9185677" y="2635543"/>
            <a:ext cx="2518922" cy="25096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C5290D-4838-0C7B-F5EF-416752306AE6}"/>
              </a:ext>
            </a:extLst>
          </p:cNvPr>
          <p:cNvSpPr/>
          <p:nvPr/>
        </p:nvSpPr>
        <p:spPr>
          <a:xfrm>
            <a:off x="7427391" y="1517947"/>
            <a:ext cx="3381636" cy="7805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E02B73F-EC8C-7E83-FE47-A01908C58B45}"/>
              </a:ext>
            </a:extLst>
          </p:cNvPr>
          <p:cNvSpPr/>
          <p:nvPr/>
        </p:nvSpPr>
        <p:spPr>
          <a:xfrm>
            <a:off x="4393809" y="5788221"/>
            <a:ext cx="1767149" cy="3335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AF31BD8-B2B3-4870-C156-14C6E12A0AE1}"/>
              </a:ext>
            </a:extLst>
          </p:cNvPr>
          <p:cNvSpPr/>
          <p:nvPr/>
        </p:nvSpPr>
        <p:spPr>
          <a:xfrm>
            <a:off x="10836323" y="5248276"/>
            <a:ext cx="909220" cy="2339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B283A9-6D18-AFFF-607D-658EC9906926}"/>
              </a:ext>
            </a:extLst>
          </p:cNvPr>
          <p:cNvSpPr/>
          <p:nvPr/>
        </p:nvSpPr>
        <p:spPr>
          <a:xfrm>
            <a:off x="1901863" y="3039988"/>
            <a:ext cx="2588250" cy="276419"/>
          </a:xfrm>
          <a:prstGeom prst="rect">
            <a:avLst/>
          </a:prstGeom>
          <a:solidFill>
            <a:srgbClr val="771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48B2451-92D3-55CA-CAFA-0971609B4847}"/>
              </a:ext>
            </a:extLst>
          </p:cNvPr>
          <p:cNvSpPr/>
          <p:nvPr/>
        </p:nvSpPr>
        <p:spPr>
          <a:xfrm>
            <a:off x="2388356" y="1069779"/>
            <a:ext cx="1760079" cy="328803"/>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EE38242-8ECD-2947-67E5-C9C0F2920E13}"/>
              </a:ext>
            </a:extLst>
          </p:cNvPr>
          <p:cNvSpPr txBox="1"/>
          <p:nvPr/>
        </p:nvSpPr>
        <p:spPr>
          <a:xfrm>
            <a:off x="2363263" y="1079796"/>
            <a:ext cx="1850635" cy="276999"/>
          </a:xfrm>
          <a:prstGeom prst="rect">
            <a:avLst/>
          </a:prstGeom>
          <a:noFill/>
        </p:spPr>
        <p:txBody>
          <a:bodyPr wrap="none" rtlCol="0">
            <a:spAutoFit/>
          </a:bodyPr>
          <a:lstStyle/>
          <a:p>
            <a:r>
              <a:rPr lang="en-US" sz="1200" b="1" dirty="0"/>
              <a:t>Liver, The Silent Organ</a:t>
            </a:r>
          </a:p>
        </p:txBody>
      </p:sp>
      <p:sp>
        <p:nvSpPr>
          <p:cNvPr id="17" name="TextBox 16">
            <a:extLst>
              <a:ext uri="{FF2B5EF4-FFF2-40B4-BE49-F238E27FC236}">
                <a16:creationId xmlns:a16="http://schemas.microsoft.com/office/drawing/2014/main" id="{4A06CE34-C8F1-9D46-6DAF-8AF0746ED535}"/>
              </a:ext>
            </a:extLst>
          </p:cNvPr>
          <p:cNvSpPr txBox="1"/>
          <p:nvPr/>
        </p:nvSpPr>
        <p:spPr>
          <a:xfrm>
            <a:off x="2116855" y="3021882"/>
            <a:ext cx="2251450" cy="307777"/>
          </a:xfrm>
          <a:prstGeom prst="rect">
            <a:avLst/>
          </a:prstGeom>
          <a:noFill/>
        </p:spPr>
        <p:txBody>
          <a:bodyPr wrap="none" rtlCol="0">
            <a:spAutoFit/>
          </a:bodyPr>
          <a:lstStyle/>
          <a:p>
            <a:r>
              <a:rPr lang="en-US" sz="1400" b="1" dirty="0">
                <a:solidFill>
                  <a:schemeClr val="bg1"/>
                </a:solidFill>
              </a:rPr>
              <a:t>Detecting Liver Damage</a:t>
            </a:r>
          </a:p>
        </p:txBody>
      </p:sp>
      <p:sp>
        <p:nvSpPr>
          <p:cNvPr id="19" name="TextBox 18">
            <a:extLst>
              <a:ext uri="{FF2B5EF4-FFF2-40B4-BE49-F238E27FC236}">
                <a16:creationId xmlns:a16="http://schemas.microsoft.com/office/drawing/2014/main" id="{B48A950F-9D48-52B7-19CC-99B140BD79F7}"/>
              </a:ext>
            </a:extLst>
          </p:cNvPr>
          <p:cNvSpPr txBox="1"/>
          <p:nvPr/>
        </p:nvSpPr>
        <p:spPr>
          <a:xfrm>
            <a:off x="7474961" y="1702052"/>
            <a:ext cx="3280129" cy="369332"/>
          </a:xfrm>
          <a:prstGeom prst="rect">
            <a:avLst/>
          </a:prstGeom>
          <a:noFill/>
        </p:spPr>
        <p:txBody>
          <a:bodyPr wrap="none" rtlCol="0">
            <a:spAutoFit/>
          </a:bodyPr>
          <a:lstStyle/>
          <a:p>
            <a:r>
              <a:rPr lang="en-US" b="1" dirty="0"/>
              <a:t>Early Signs of Liver Damage</a:t>
            </a:r>
          </a:p>
        </p:txBody>
      </p:sp>
      <p:sp>
        <p:nvSpPr>
          <p:cNvPr id="20" name="TextBox 19">
            <a:extLst>
              <a:ext uri="{FF2B5EF4-FFF2-40B4-BE49-F238E27FC236}">
                <a16:creationId xmlns:a16="http://schemas.microsoft.com/office/drawing/2014/main" id="{C742AA5C-EB9F-63CF-CFC0-4110C155FE57}"/>
              </a:ext>
            </a:extLst>
          </p:cNvPr>
          <p:cNvSpPr txBox="1"/>
          <p:nvPr/>
        </p:nvSpPr>
        <p:spPr>
          <a:xfrm>
            <a:off x="1459404" y="5499852"/>
            <a:ext cx="4824386" cy="230832"/>
          </a:xfrm>
          <a:prstGeom prst="rect">
            <a:avLst/>
          </a:prstGeom>
          <a:noFill/>
        </p:spPr>
        <p:txBody>
          <a:bodyPr wrap="square" rtlCol="0">
            <a:spAutoFit/>
          </a:bodyPr>
          <a:lstStyle/>
          <a:p>
            <a:r>
              <a:rPr lang="en-US" sz="900" dirty="0"/>
              <a:t>Source: Korean Ministry of Health and Welfare, Korean Academy of Medical Sciences</a:t>
            </a:r>
          </a:p>
        </p:txBody>
      </p:sp>
      <p:sp>
        <p:nvSpPr>
          <p:cNvPr id="21" name="TextBox 20">
            <a:extLst>
              <a:ext uri="{FF2B5EF4-FFF2-40B4-BE49-F238E27FC236}">
                <a16:creationId xmlns:a16="http://schemas.microsoft.com/office/drawing/2014/main" id="{957B434A-9F2A-1877-0797-57C3E8A0C7AC}"/>
              </a:ext>
            </a:extLst>
          </p:cNvPr>
          <p:cNvSpPr txBox="1"/>
          <p:nvPr/>
        </p:nvSpPr>
        <p:spPr>
          <a:xfrm>
            <a:off x="9719626" y="5351940"/>
            <a:ext cx="2178802" cy="230832"/>
          </a:xfrm>
          <a:prstGeom prst="rect">
            <a:avLst/>
          </a:prstGeom>
          <a:noFill/>
        </p:spPr>
        <p:txBody>
          <a:bodyPr wrap="none" rtlCol="0">
            <a:spAutoFit/>
          </a:bodyPr>
          <a:lstStyle/>
          <a:p>
            <a:r>
              <a:rPr lang="en-US" sz="900" dirty="0"/>
              <a:t>Source: Korean Society of Hepatology</a:t>
            </a:r>
          </a:p>
        </p:txBody>
      </p:sp>
      <p:sp>
        <p:nvSpPr>
          <p:cNvPr id="22" name="TextBox 21">
            <a:extLst>
              <a:ext uri="{FF2B5EF4-FFF2-40B4-BE49-F238E27FC236}">
                <a16:creationId xmlns:a16="http://schemas.microsoft.com/office/drawing/2014/main" id="{C30E31A9-E418-5D4D-2674-28B6FE92287B}"/>
              </a:ext>
            </a:extLst>
          </p:cNvPr>
          <p:cNvSpPr txBox="1"/>
          <p:nvPr/>
        </p:nvSpPr>
        <p:spPr>
          <a:xfrm>
            <a:off x="881190" y="1553066"/>
            <a:ext cx="4774410" cy="1169551"/>
          </a:xfrm>
          <a:prstGeom prst="rect">
            <a:avLst/>
          </a:prstGeom>
          <a:noFill/>
        </p:spPr>
        <p:txBody>
          <a:bodyPr wrap="square" rtlCol="0">
            <a:spAutoFit/>
          </a:bodyPr>
          <a:lstStyle/>
          <a:p>
            <a:r>
              <a:rPr lang="en-US" sz="1400" dirty="0"/>
              <a:t>The liver is called the silent organ because it may not </a:t>
            </a:r>
          </a:p>
          <a:p>
            <a:r>
              <a:rPr lang="en-US" sz="1400" dirty="0"/>
              <a:t>show symptoms of damage until it has lost up to 80% of its function. By the time medical attention is sought, the liver is often heavily damaged. For this reason, it is </a:t>
            </a:r>
          </a:p>
          <a:p>
            <a:r>
              <a:rPr lang="en-US" sz="1400" dirty="0"/>
              <a:t>particularly important to preemptively care for the liver.</a:t>
            </a:r>
          </a:p>
        </p:txBody>
      </p:sp>
      <p:sp>
        <p:nvSpPr>
          <p:cNvPr id="23" name="TextBox 22">
            <a:extLst>
              <a:ext uri="{FF2B5EF4-FFF2-40B4-BE49-F238E27FC236}">
                <a16:creationId xmlns:a16="http://schemas.microsoft.com/office/drawing/2014/main" id="{1A10AAD8-47A6-A6EE-CA8F-8607D895DB33}"/>
              </a:ext>
            </a:extLst>
          </p:cNvPr>
          <p:cNvSpPr txBox="1"/>
          <p:nvPr/>
        </p:nvSpPr>
        <p:spPr>
          <a:xfrm>
            <a:off x="501984" y="3693700"/>
            <a:ext cx="5573192" cy="1600438"/>
          </a:xfrm>
          <a:prstGeom prst="rect">
            <a:avLst/>
          </a:prstGeom>
          <a:noFill/>
        </p:spPr>
        <p:txBody>
          <a:bodyPr wrap="none" rtlCol="0">
            <a:spAutoFit/>
          </a:bodyPr>
          <a:lstStyle/>
          <a:p>
            <a:r>
              <a:rPr lang="en-US" sz="1400" dirty="0"/>
              <a:t>Early signs of liver damage are difficult to detect because</a:t>
            </a:r>
          </a:p>
          <a:p>
            <a:endParaRPr lang="en-US" sz="1400" dirty="0"/>
          </a:p>
          <a:p>
            <a:pPr marL="342900" indent="-342900">
              <a:buAutoNum type="arabicPeriod"/>
            </a:pPr>
            <a:r>
              <a:rPr lang="en-US" sz="1400" dirty="0"/>
              <a:t>There are often no symptoms of liver damage</a:t>
            </a:r>
          </a:p>
          <a:p>
            <a:pPr marL="342900" indent="-342900">
              <a:buAutoNum type="arabicPeriod"/>
            </a:pPr>
            <a:r>
              <a:rPr lang="en-US" sz="1400" dirty="0"/>
              <a:t>The symptoms (fatigue, loss of appetite, indigestion, etc.) </a:t>
            </a:r>
          </a:p>
          <a:p>
            <a:r>
              <a:rPr lang="en-US" sz="1400" dirty="0"/>
              <a:t>      are often no indicative of liver damage</a:t>
            </a:r>
          </a:p>
          <a:p>
            <a:pPr marL="342900" indent="-342900">
              <a:buAutoNum type="arabicPeriod"/>
            </a:pPr>
            <a:r>
              <a:rPr lang="en-US" sz="1400" dirty="0"/>
              <a:t>The symptoms indicative of liver damage often appear when </a:t>
            </a:r>
          </a:p>
          <a:p>
            <a:r>
              <a:rPr lang="en-US" sz="1400" dirty="0"/>
              <a:t>      the liver is already heavily damaged.</a:t>
            </a:r>
          </a:p>
        </p:txBody>
      </p:sp>
      <p:sp>
        <p:nvSpPr>
          <p:cNvPr id="27" name="TextBox 26">
            <a:extLst>
              <a:ext uri="{FF2B5EF4-FFF2-40B4-BE49-F238E27FC236}">
                <a16:creationId xmlns:a16="http://schemas.microsoft.com/office/drawing/2014/main" id="{299BC6BD-C910-9847-E485-8498344FFBBA}"/>
              </a:ext>
            </a:extLst>
          </p:cNvPr>
          <p:cNvSpPr txBox="1"/>
          <p:nvPr/>
        </p:nvSpPr>
        <p:spPr>
          <a:xfrm>
            <a:off x="9132669" y="3740919"/>
            <a:ext cx="1629998" cy="276999"/>
          </a:xfrm>
          <a:prstGeom prst="rect">
            <a:avLst/>
          </a:prstGeom>
          <a:noFill/>
        </p:spPr>
        <p:txBody>
          <a:bodyPr wrap="none" rtlCol="0">
            <a:spAutoFit/>
          </a:bodyPr>
          <a:lstStyle/>
          <a:p>
            <a:r>
              <a:rPr lang="en-US" sz="1200" dirty="0"/>
              <a:t>Frequently nauseous</a:t>
            </a:r>
          </a:p>
        </p:txBody>
      </p:sp>
      <p:sp>
        <p:nvSpPr>
          <p:cNvPr id="28" name="TextBox 27">
            <a:extLst>
              <a:ext uri="{FF2B5EF4-FFF2-40B4-BE49-F238E27FC236}">
                <a16:creationId xmlns:a16="http://schemas.microsoft.com/office/drawing/2014/main" id="{44DDF847-8DDE-E4AE-128D-5B5B930F8A49}"/>
              </a:ext>
            </a:extLst>
          </p:cNvPr>
          <p:cNvSpPr txBox="1"/>
          <p:nvPr/>
        </p:nvSpPr>
        <p:spPr>
          <a:xfrm>
            <a:off x="9145921" y="3162518"/>
            <a:ext cx="1450462" cy="276999"/>
          </a:xfrm>
          <a:prstGeom prst="rect">
            <a:avLst/>
          </a:prstGeom>
          <a:noFill/>
        </p:spPr>
        <p:txBody>
          <a:bodyPr wrap="none" rtlCol="0">
            <a:spAutoFit/>
          </a:bodyPr>
          <a:lstStyle/>
          <a:p>
            <a:r>
              <a:rPr lang="en-US" sz="1200" dirty="0"/>
              <a:t>Extreme irritability</a:t>
            </a:r>
          </a:p>
        </p:txBody>
      </p:sp>
      <p:sp>
        <p:nvSpPr>
          <p:cNvPr id="29" name="TextBox 28">
            <a:extLst>
              <a:ext uri="{FF2B5EF4-FFF2-40B4-BE49-F238E27FC236}">
                <a16:creationId xmlns:a16="http://schemas.microsoft.com/office/drawing/2014/main" id="{C870BBBD-BEC0-01FF-134D-7AD6EC0226E9}"/>
              </a:ext>
            </a:extLst>
          </p:cNvPr>
          <p:cNvSpPr txBox="1"/>
          <p:nvPr/>
        </p:nvSpPr>
        <p:spPr>
          <a:xfrm>
            <a:off x="6705867" y="2574989"/>
            <a:ext cx="1675908" cy="276999"/>
          </a:xfrm>
          <a:prstGeom prst="rect">
            <a:avLst/>
          </a:prstGeom>
          <a:noFill/>
        </p:spPr>
        <p:txBody>
          <a:bodyPr wrap="none" rtlCol="0">
            <a:spAutoFit/>
          </a:bodyPr>
          <a:lstStyle/>
          <a:p>
            <a:r>
              <a:rPr lang="en-US" sz="1200" dirty="0"/>
              <a:t>Tired and blurry eyes</a:t>
            </a:r>
          </a:p>
        </p:txBody>
      </p:sp>
      <p:sp>
        <p:nvSpPr>
          <p:cNvPr id="30" name="TextBox 29">
            <a:extLst>
              <a:ext uri="{FF2B5EF4-FFF2-40B4-BE49-F238E27FC236}">
                <a16:creationId xmlns:a16="http://schemas.microsoft.com/office/drawing/2014/main" id="{F640AD06-FFC0-307C-7B89-6EB144AC9372}"/>
              </a:ext>
            </a:extLst>
          </p:cNvPr>
          <p:cNvSpPr txBox="1"/>
          <p:nvPr/>
        </p:nvSpPr>
        <p:spPr>
          <a:xfrm>
            <a:off x="6706236" y="3152001"/>
            <a:ext cx="1305678" cy="276999"/>
          </a:xfrm>
          <a:prstGeom prst="rect">
            <a:avLst/>
          </a:prstGeom>
          <a:noFill/>
        </p:spPr>
        <p:txBody>
          <a:bodyPr wrap="none" rtlCol="0">
            <a:spAutoFit/>
          </a:bodyPr>
          <a:lstStyle/>
          <a:p>
            <a:r>
              <a:rPr lang="en-US" sz="1200" dirty="0"/>
              <a:t>Loss of appetite</a:t>
            </a:r>
          </a:p>
        </p:txBody>
      </p:sp>
      <p:sp>
        <p:nvSpPr>
          <p:cNvPr id="31" name="TextBox 30">
            <a:extLst>
              <a:ext uri="{FF2B5EF4-FFF2-40B4-BE49-F238E27FC236}">
                <a16:creationId xmlns:a16="http://schemas.microsoft.com/office/drawing/2014/main" id="{2AF48FF0-8DF5-764B-57CF-25201406597B}"/>
              </a:ext>
            </a:extLst>
          </p:cNvPr>
          <p:cNvSpPr txBox="1"/>
          <p:nvPr/>
        </p:nvSpPr>
        <p:spPr>
          <a:xfrm>
            <a:off x="6716354" y="3719696"/>
            <a:ext cx="963725" cy="276999"/>
          </a:xfrm>
          <a:prstGeom prst="rect">
            <a:avLst/>
          </a:prstGeom>
          <a:noFill/>
        </p:spPr>
        <p:txBody>
          <a:bodyPr wrap="none" rtlCol="0">
            <a:spAutoFit/>
          </a:bodyPr>
          <a:lstStyle/>
          <a:p>
            <a:r>
              <a:rPr lang="en-US" sz="1200" dirty="0"/>
              <a:t>Indigestion</a:t>
            </a:r>
          </a:p>
        </p:txBody>
      </p:sp>
      <p:sp>
        <p:nvSpPr>
          <p:cNvPr id="32" name="TextBox 31">
            <a:extLst>
              <a:ext uri="{FF2B5EF4-FFF2-40B4-BE49-F238E27FC236}">
                <a16:creationId xmlns:a16="http://schemas.microsoft.com/office/drawing/2014/main" id="{07C8041E-4B8C-26D5-0932-065C2351BEC0}"/>
              </a:ext>
            </a:extLst>
          </p:cNvPr>
          <p:cNvSpPr txBox="1"/>
          <p:nvPr/>
        </p:nvSpPr>
        <p:spPr>
          <a:xfrm>
            <a:off x="9115025" y="4271797"/>
            <a:ext cx="2638351" cy="276999"/>
          </a:xfrm>
          <a:prstGeom prst="rect">
            <a:avLst/>
          </a:prstGeom>
          <a:noFill/>
        </p:spPr>
        <p:txBody>
          <a:bodyPr wrap="none" rtlCol="0">
            <a:spAutoFit/>
          </a:bodyPr>
          <a:lstStyle/>
          <a:p>
            <a:r>
              <a:rPr lang="en-US" sz="1200" dirty="0"/>
              <a:t>Pain or heaviness on the right side</a:t>
            </a:r>
          </a:p>
        </p:txBody>
      </p:sp>
      <p:sp>
        <p:nvSpPr>
          <p:cNvPr id="33" name="TextBox 32">
            <a:extLst>
              <a:ext uri="{FF2B5EF4-FFF2-40B4-BE49-F238E27FC236}">
                <a16:creationId xmlns:a16="http://schemas.microsoft.com/office/drawing/2014/main" id="{D8B26E29-A4BA-D974-AA10-EEFD68CC060E}"/>
              </a:ext>
            </a:extLst>
          </p:cNvPr>
          <p:cNvSpPr txBox="1"/>
          <p:nvPr/>
        </p:nvSpPr>
        <p:spPr>
          <a:xfrm>
            <a:off x="9130932" y="4836237"/>
            <a:ext cx="2128275" cy="276999"/>
          </a:xfrm>
          <a:prstGeom prst="rect">
            <a:avLst/>
          </a:prstGeom>
          <a:noFill/>
        </p:spPr>
        <p:txBody>
          <a:bodyPr wrap="none" rtlCol="0">
            <a:spAutoFit/>
          </a:bodyPr>
          <a:lstStyle/>
          <a:p>
            <a:r>
              <a:rPr lang="en-US" sz="1200" dirty="0"/>
              <a:t>Frequent desire to lie down</a:t>
            </a:r>
          </a:p>
        </p:txBody>
      </p:sp>
      <p:sp>
        <p:nvSpPr>
          <p:cNvPr id="34" name="TextBox 33">
            <a:extLst>
              <a:ext uri="{FF2B5EF4-FFF2-40B4-BE49-F238E27FC236}">
                <a16:creationId xmlns:a16="http://schemas.microsoft.com/office/drawing/2014/main" id="{F372C80D-6D5D-A9C7-41B4-389112ED063C}"/>
              </a:ext>
            </a:extLst>
          </p:cNvPr>
          <p:cNvSpPr txBox="1"/>
          <p:nvPr/>
        </p:nvSpPr>
        <p:spPr>
          <a:xfrm>
            <a:off x="6705792" y="4263086"/>
            <a:ext cx="1196161" cy="276999"/>
          </a:xfrm>
          <a:prstGeom prst="rect">
            <a:avLst/>
          </a:prstGeom>
          <a:noFill/>
        </p:spPr>
        <p:txBody>
          <a:bodyPr wrap="none" rtlCol="0">
            <a:spAutoFit/>
          </a:bodyPr>
          <a:lstStyle/>
          <a:p>
            <a:r>
              <a:rPr lang="en-US" sz="1200" dirty="0"/>
              <a:t>Easily fatigued</a:t>
            </a:r>
          </a:p>
        </p:txBody>
      </p:sp>
      <p:sp>
        <p:nvSpPr>
          <p:cNvPr id="35" name="TextBox 34">
            <a:extLst>
              <a:ext uri="{FF2B5EF4-FFF2-40B4-BE49-F238E27FC236}">
                <a16:creationId xmlns:a16="http://schemas.microsoft.com/office/drawing/2014/main" id="{7451F5E8-A7AB-8515-A13D-69606411C4A4}"/>
              </a:ext>
            </a:extLst>
          </p:cNvPr>
          <p:cNvSpPr txBox="1"/>
          <p:nvPr/>
        </p:nvSpPr>
        <p:spPr>
          <a:xfrm>
            <a:off x="9130932" y="2584117"/>
            <a:ext cx="2628412" cy="276999"/>
          </a:xfrm>
          <a:prstGeom prst="rect">
            <a:avLst/>
          </a:prstGeom>
          <a:noFill/>
        </p:spPr>
        <p:txBody>
          <a:bodyPr wrap="none" rtlCol="0">
            <a:spAutoFit/>
          </a:bodyPr>
          <a:lstStyle/>
          <a:p>
            <a:r>
              <a:rPr lang="en-US" sz="1200" dirty="0"/>
              <a:t>Body does not handle alcohol well</a:t>
            </a:r>
          </a:p>
        </p:txBody>
      </p:sp>
      <p:sp>
        <p:nvSpPr>
          <p:cNvPr id="36" name="TextBox 35">
            <a:extLst>
              <a:ext uri="{FF2B5EF4-FFF2-40B4-BE49-F238E27FC236}">
                <a16:creationId xmlns:a16="http://schemas.microsoft.com/office/drawing/2014/main" id="{40743FE6-B7BF-A684-455C-002BE3ACE198}"/>
              </a:ext>
            </a:extLst>
          </p:cNvPr>
          <p:cNvSpPr txBox="1"/>
          <p:nvPr/>
        </p:nvSpPr>
        <p:spPr>
          <a:xfrm>
            <a:off x="6694257" y="4806476"/>
            <a:ext cx="1329659" cy="276999"/>
          </a:xfrm>
          <a:prstGeom prst="rect">
            <a:avLst/>
          </a:prstGeom>
          <a:noFill/>
        </p:spPr>
        <p:txBody>
          <a:bodyPr wrap="none" rtlCol="0">
            <a:spAutoFit/>
          </a:bodyPr>
          <a:lstStyle/>
          <a:p>
            <a:r>
              <a:rPr lang="en-US" sz="1200" dirty="0"/>
              <a:t>Frequent itching</a:t>
            </a:r>
          </a:p>
        </p:txBody>
      </p:sp>
    </p:spTree>
    <p:extLst>
      <p:ext uri="{BB962C8B-B14F-4D97-AF65-F5344CB8AC3E}">
        <p14:creationId xmlns:p14="http://schemas.microsoft.com/office/powerpoint/2010/main" val="3115355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직선 연결선 10"/>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335490" y="230820"/>
            <a:ext cx="2526979"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General Information</a:t>
            </a:r>
            <a:endParaRPr lang="ko-KR" altLang="en-US" sz="1900" b="1" dirty="0">
              <a:latin typeface="맑은 고딕" panose="020B0503020000020004" pitchFamily="50" charset="-127"/>
              <a:ea typeface="맑은 고딕" panose="020B0503020000020004" pitchFamily="50" charset="-127"/>
            </a:endParaRPr>
          </a:p>
        </p:txBody>
      </p:sp>
      <p:pic>
        <p:nvPicPr>
          <p:cNvPr id="4" name="그림 3"/>
          <p:cNvPicPr>
            <a:picLocks noChangeAspect="1"/>
          </p:cNvPicPr>
          <p:nvPr/>
        </p:nvPicPr>
        <p:blipFill>
          <a:blip r:embed="rId2"/>
          <a:stretch>
            <a:fillRect/>
          </a:stretch>
        </p:blipFill>
        <p:spPr>
          <a:xfrm>
            <a:off x="525489" y="2171843"/>
            <a:ext cx="5538773" cy="2491164"/>
          </a:xfrm>
          <a:prstGeom prst="rect">
            <a:avLst/>
          </a:prstGeom>
        </p:spPr>
      </p:pic>
      <p:pic>
        <p:nvPicPr>
          <p:cNvPr id="5" name="그림 4"/>
          <p:cNvPicPr>
            <a:picLocks noChangeAspect="1"/>
          </p:cNvPicPr>
          <p:nvPr/>
        </p:nvPicPr>
        <p:blipFill>
          <a:blip r:embed="rId3"/>
          <a:stretch>
            <a:fillRect/>
          </a:stretch>
        </p:blipFill>
        <p:spPr>
          <a:xfrm>
            <a:off x="6366907" y="1482108"/>
            <a:ext cx="5520572" cy="4383486"/>
          </a:xfrm>
          <a:prstGeom prst="rect">
            <a:avLst/>
          </a:prstGeom>
        </p:spPr>
      </p:pic>
      <p:sp>
        <p:nvSpPr>
          <p:cNvPr id="9" name="직사각형 8"/>
          <p:cNvSpPr/>
          <p:nvPr/>
        </p:nvSpPr>
        <p:spPr>
          <a:xfrm>
            <a:off x="1939862" y="2117015"/>
            <a:ext cx="2775147" cy="423080"/>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10" name="직사각형 9"/>
          <p:cNvSpPr/>
          <p:nvPr/>
        </p:nvSpPr>
        <p:spPr>
          <a:xfrm>
            <a:off x="7894296" y="1482108"/>
            <a:ext cx="2367785" cy="423080"/>
          </a:xfrm>
          <a:prstGeom prst="rect">
            <a:avLst/>
          </a:prstGeom>
          <a:solidFill>
            <a:srgbClr val="FFC000">
              <a:alpha val="29020"/>
            </a:srgbClr>
          </a:solidFill>
          <a:ln w="28575">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2" name="Rectangle 1">
            <a:extLst>
              <a:ext uri="{FF2B5EF4-FFF2-40B4-BE49-F238E27FC236}">
                <a16:creationId xmlns:a16="http://schemas.microsoft.com/office/drawing/2014/main" id="{A20D897D-4436-33B9-F664-F2870D889537}"/>
              </a:ext>
            </a:extLst>
          </p:cNvPr>
          <p:cNvSpPr/>
          <p:nvPr/>
        </p:nvSpPr>
        <p:spPr>
          <a:xfrm>
            <a:off x="2004927" y="2145339"/>
            <a:ext cx="2626182" cy="368252"/>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939DC47-3A2C-C7CC-279A-F02201B534D0}"/>
              </a:ext>
            </a:extLst>
          </p:cNvPr>
          <p:cNvSpPr/>
          <p:nvPr/>
        </p:nvSpPr>
        <p:spPr>
          <a:xfrm>
            <a:off x="8000312" y="1504290"/>
            <a:ext cx="2164105" cy="368252"/>
          </a:xfrm>
          <a:prstGeom prst="rect">
            <a:avLst/>
          </a:prstGeom>
          <a:solidFill>
            <a:srgbClr val="FFE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F606331-4BCC-08AB-35D5-E1CB09AA5E19}"/>
              </a:ext>
            </a:extLst>
          </p:cNvPr>
          <p:cNvSpPr/>
          <p:nvPr/>
        </p:nvSpPr>
        <p:spPr>
          <a:xfrm>
            <a:off x="752597" y="3327780"/>
            <a:ext cx="917177" cy="449089"/>
          </a:xfrm>
          <a:prstGeom prst="rect">
            <a:avLst/>
          </a:prstGeom>
          <a:solidFill>
            <a:srgbClr val="771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F2E30D1-110C-A41B-F435-6654C9FAA1FD}"/>
              </a:ext>
            </a:extLst>
          </p:cNvPr>
          <p:cNvSpPr/>
          <p:nvPr/>
        </p:nvSpPr>
        <p:spPr>
          <a:xfrm>
            <a:off x="2150702" y="3304274"/>
            <a:ext cx="917177" cy="449089"/>
          </a:xfrm>
          <a:prstGeom prst="rect">
            <a:avLst/>
          </a:prstGeom>
          <a:solidFill>
            <a:srgbClr val="771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58554DE-5345-D171-E797-6895D3A93F4D}"/>
              </a:ext>
            </a:extLst>
          </p:cNvPr>
          <p:cNvSpPr/>
          <p:nvPr/>
        </p:nvSpPr>
        <p:spPr>
          <a:xfrm>
            <a:off x="3474690" y="3304273"/>
            <a:ext cx="917177" cy="565362"/>
          </a:xfrm>
          <a:prstGeom prst="rect">
            <a:avLst/>
          </a:prstGeom>
          <a:solidFill>
            <a:srgbClr val="771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A384FC9-E69C-5FE6-C5AB-A39FD2873ED0}"/>
              </a:ext>
            </a:extLst>
          </p:cNvPr>
          <p:cNvSpPr/>
          <p:nvPr/>
        </p:nvSpPr>
        <p:spPr>
          <a:xfrm>
            <a:off x="4839819" y="3362409"/>
            <a:ext cx="917177" cy="449089"/>
          </a:xfrm>
          <a:prstGeom prst="rect">
            <a:avLst/>
          </a:prstGeom>
          <a:solidFill>
            <a:srgbClr val="771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553058-533E-E82D-B242-75EAD8923066}"/>
              </a:ext>
            </a:extLst>
          </p:cNvPr>
          <p:cNvSpPr/>
          <p:nvPr/>
        </p:nvSpPr>
        <p:spPr>
          <a:xfrm>
            <a:off x="6366907" y="2513591"/>
            <a:ext cx="1633405" cy="28401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D753705-F390-C836-1267-40E68BAE2AE2}"/>
              </a:ext>
            </a:extLst>
          </p:cNvPr>
          <p:cNvSpPr/>
          <p:nvPr/>
        </p:nvSpPr>
        <p:spPr>
          <a:xfrm>
            <a:off x="3474690" y="4385454"/>
            <a:ext cx="2589572"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3F65AB-E2B9-D8AC-6E69-A28F557B3551}"/>
              </a:ext>
            </a:extLst>
          </p:cNvPr>
          <p:cNvSpPr/>
          <p:nvPr/>
        </p:nvSpPr>
        <p:spPr>
          <a:xfrm>
            <a:off x="10561983" y="5539409"/>
            <a:ext cx="1325496" cy="5374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0A4AC8C-5C99-09BF-C137-89483CF04690}"/>
              </a:ext>
            </a:extLst>
          </p:cNvPr>
          <p:cNvSpPr/>
          <p:nvPr/>
        </p:nvSpPr>
        <p:spPr>
          <a:xfrm>
            <a:off x="7478634" y="1956090"/>
            <a:ext cx="3335139" cy="3197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E152805-2B58-6E1F-2F1A-8C1C0D884915}"/>
              </a:ext>
            </a:extLst>
          </p:cNvPr>
          <p:cNvSpPr txBox="1"/>
          <p:nvPr/>
        </p:nvSpPr>
        <p:spPr>
          <a:xfrm>
            <a:off x="2018182" y="2161414"/>
            <a:ext cx="2623860" cy="338554"/>
          </a:xfrm>
          <a:prstGeom prst="rect">
            <a:avLst/>
          </a:prstGeom>
          <a:noFill/>
        </p:spPr>
        <p:txBody>
          <a:bodyPr wrap="none" rtlCol="0">
            <a:spAutoFit/>
          </a:bodyPr>
          <a:lstStyle/>
          <a:p>
            <a:r>
              <a:rPr lang="en-US" sz="1600" b="1" dirty="0"/>
              <a:t>Causes for Liver Damage</a:t>
            </a:r>
          </a:p>
        </p:txBody>
      </p:sp>
      <p:sp>
        <p:nvSpPr>
          <p:cNvPr id="19" name="TextBox 18">
            <a:extLst>
              <a:ext uri="{FF2B5EF4-FFF2-40B4-BE49-F238E27FC236}">
                <a16:creationId xmlns:a16="http://schemas.microsoft.com/office/drawing/2014/main" id="{B8430C6B-0094-9B25-8FDF-A59C186E091C}"/>
              </a:ext>
            </a:extLst>
          </p:cNvPr>
          <p:cNvSpPr txBox="1"/>
          <p:nvPr/>
        </p:nvSpPr>
        <p:spPr>
          <a:xfrm>
            <a:off x="7935193" y="1535116"/>
            <a:ext cx="2342244" cy="323165"/>
          </a:xfrm>
          <a:prstGeom prst="rect">
            <a:avLst/>
          </a:prstGeom>
          <a:noFill/>
        </p:spPr>
        <p:txBody>
          <a:bodyPr wrap="none" rtlCol="0">
            <a:spAutoFit/>
          </a:bodyPr>
          <a:lstStyle/>
          <a:p>
            <a:r>
              <a:rPr lang="en-US" sz="1500" b="1" dirty="0"/>
              <a:t>Stress Level by Country</a:t>
            </a:r>
          </a:p>
        </p:txBody>
      </p:sp>
      <p:sp>
        <p:nvSpPr>
          <p:cNvPr id="20" name="TextBox 19">
            <a:extLst>
              <a:ext uri="{FF2B5EF4-FFF2-40B4-BE49-F238E27FC236}">
                <a16:creationId xmlns:a16="http://schemas.microsoft.com/office/drawing/2014/main" id="{977346DC-EA04-DCA2-7287-7C6AF1D991F1}"/>
              </a:ext>
            </a:extLst>
          </p:cNvPr>
          <p:cNvSpPr txBox="1"/>
          <p:nvPr/>
        </p:nvSpPr>
        <p:spPr>
          <a:xfrm>
            <a:off x="7742853" y="1961576"/>
            <a:ext cx="2738250" cy="246221"/>
          </a:xfrm>
          <a:prstGeom prst="rect">
            <a:avLst/>
          </a:prstGeom>
          <a:noFill/>
        </p:spPr>
        <p:txBody>
          <a:bodyPr wrap="none" rtlCol="0">
            <a:spAutoFit/>
          </a:bodyPr>
          <a:lstStyle/>
          <a:p>
            <a:r>
              <a:rPr lang="en-US" sz="1000" dirty="0"/>
              <a:t>% of people experiencing stress in daily life</a:t>
            </a:r>
          </a:p>
        </p:txBody>
      </p:sp>
      <p:sp>
        <p:nvSpPr>
          <p:cNvPr id="21" name="TextBox 20">
            <a:extLst>
              <a:ext uri="{FF2B5EF4-FFF2-40B4-BE49-F238E27FC236}">
                <a16:creationId xmlns:a16="http://schemas.microsoft.com/office/drawing/2014/main" id="{37CE1C83-F212-B6BB-3975-AD8253FEB638}"/>
              </a:ext>
            </a:extLst>
          </p:cNvPr>
          <p:cNvSpPr txBox="1"/>
          <p:nvPr/>
        </p:nvSpPr>
        <p:spPr>
          <a:xfrm>
            <a:off x="6392726" y="2500929"/>
            <a:ext cx="1694695" cy="2893100"/>
          </a:xfrm>
          <a:prstGeom prst="rect">
            <a:avLst/>
          </a:prstGeom>
          <a:noFill/>
        </p:spPr>
        <p:txBody>
          <a:bodyPr wrap="none" rtlCol="0">
            <a:spAutoFit/>
          </a:bodyPr>
          <a:lstStyle/>
          <a:p>
            <a:pPr algn="r"/>
            <a:r>
              <a:rPr lang="en-US" sz="1400" dirty="0"/>
              <a:t>South Korea</a:t>
            </a:r>
          </a:p>
          <a:p>
            <a:pPr algn="r"/>
            <a:endParaRPr lang="en-US" sz="1400" dirty="0"/>
          </a:p>
          <a:p>
            <a:pPr algn="r"/>
            <a:r>
              <a:rPr lang="en-US" sz="1400" dirty="0"/>
              <a:t>Australia</a:t>
            </a:r>
          </a:p>
          <a:p>
            <a:endParaRPr lang="en-US" sz="1400" dirty="0"/>
          </a:p>
          <a:p>
            <a:r>
              <a:rPr lang="en-US" sz="1400" dirty="0"/>
              <a:t>Canada/France/UK</a:t>
            </a:r>
          </a:p>
          <a:p>
            <a:endParaRPr lang="en-US" sz="1400" dirty="0"/>
          </a:p>
          <a:p>
            <a:pPr algn="r"/>
            <a:r>
              <a:rPr lang="en-US" sz="1400" dirty="0"/>
              <a:t>US/Germany</a:t>
            </a:r>
          </a:p>
          <a:p>
            <a:endParaRPr lang="en-US" sz="1400" dirty="0"/>
          </a:p>
          <a:p>
            <a:pPr algn="r"/>
            <a:r>
              <a:rPr lang="en-US" sz="1400" dirty="0"/>
              <a:t>Italy</a:t>
            </a:r>
          </a:p>
          <a:p>
            <a:pPr algn="r"/>
            <a:endParaRPr lang="en-US" sz="1400" dirty="0"/>
          </a:p>
          <a:p>
            <a:pPr algn="r"/>
            <a:r>
              <a:rPr lang="en-US" sz="1400" dirty="0"/>
              <a:t>Spain</a:t>
            </a:r>
          </a:p>
          <a:p>
            <a:pPr algn="r"/>
            <a:endParaRPr lang="en-US" sz="1400" dirty="0"/>
          </a:p>
          <a:p>
            <a:pPr algn="r"/>
            <a:r>
              <a:rPr lang="en-US" sz="1400" dirty="0"/>
              <a:t>Mexico</a:t>
            </a:r>
          </a:p>
        </p:txBody>
      </p:sp>
      <p:sp>
        <p:nvSpPr>
          <p:cNvPr id="22" name="TextBox 21">
            <a:extLst>
              <a:ext uri="{FF2B5EF4-FFF2-40B4-BE49-F238E27FC236}">
                <a16:creationId xmlns:a16="http://schemas.microsoft.com/office/drawing/2014/main" id="{282F76D9-C031-3EE3-A613-55D29A0CAC71}"/>
              </a:ext>
            </a:extLst>
          </p:cNvPr>
          <p:cNvSpPr txBox="1"/>
          <p:nvPr/>
        </p:nvSpPr>
        <p:spPr>
          <a:xfrm>
            <a:off x="883358" y="3357404"/>
            <a:ext cx="5240474" cy="369332"/>
          </a:xfrm>
          <a:prstGeom prst="rect">
            <a:avLst/>
          </a:prstGeom>
          <a:noFill/>
        </p:spPr>
        <p:txBody>
          <a:bodyPr wrap="none" rtlCol="0">
            <a:spAutoFit/>
          </a:bodyPr>
          <a:lstStyle/>
          <a:p>
            <a:r>
              <a:rPr lang="en-US" dirty="0">
                <a:solidFill>
                  <a:schemeClr val="bg1"/>
                </a:solidFill>
              </a:rPr>
              <a:t>Virus         Alcohol        Stress      </a:t>
            </a:r>
            <a:r>
              <a:rPr lang="en-US" sz="1700" dirty="0">
                <a:solidFill>
                  <a:schemeClr val="bg1"/>
                </a:solidFill>
              </a:rPr>
              <a:t>Malnutrition</a:t>
            </a:r>
          </a:p>
        </p:txBody>
      </p:sp>
    </p:spTree>
    <p:extLst>
      <p:ext uri="{BB962C8B-B14F-4D97-AF65-F5344CB8AC3E}">
        <p14:creationId xmlns:p14="http://schemas.microsoft.com/office/powerpoint/2010/main" val="2109784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1" name="직선 연결선 10"/>
          <p:cNvCxnSpPr/>
          <p:nvPr/>
        </p:nvCxnSpPr>
        <p:spPr bwMode="auto">
          <a:xfrm>
            <a:off x="391864" y="66190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335491" y="230820"/>
            <a:ext cx="2513726"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General</a:t>
            </a:r>
            <a:r>
              <a:rPr lang="ko-KR" altLang="en-US" sz="1900" b="1" dirty="0">
                <a:latin typeface="맑은 고딕" panose="020B0503020000020004" pitchFamily="50" charset="-127"/>
                <a:ea typeface="맑은 고딕" panose="020B0503020000020004" pitchFamily="50" charset="-127"/>
              </a:rPr>
              <a:t> </a:t>
            </a:r>
            <a:r>
              <a:rPr lang="en-US" altLang="ko-KR" sz="1900" b="1" dirty="0">
                <a:latin typeface="맑은 고딕" panose="020B0503020000020004" pitchFamily="50" charset="-127"/>
                <a:ea typeface="맑은 고딕" panose="020B0503020000020004" pitchFamily="50" charset="-127"/>
              </a:rPr>
              <a:t>Information</a:t>
            </a:r>
            <a:endParaRPr lang="ko-KR" altLang="en-US" sz="1900" b="1" dirty="0">
              <a:latin typeface="맑은 고딕" panose="020B0503020000020004" pitchFamily="50" charset="-127"/>
              <a:ea typeface="맑은 고딕" panose="020B0503020000020004" pitchFamily="50" charset="-127"/>
            </a:endParaRPr>
          </a:p>
        </p:txBody>
      </p:sp>
      <p:pic>
        <p:nvPicPr>
          <p:cNvPr id="7" name="그림 6"/>
          <p:cNvPicPr>
            <a:picLocks noChangeAspect="1"/>
          </p:cNvPicPr>
          <p:nvPr/>
        </p:nvPicPr>
        <p:blipFill>
          <a:blip r:embed="rId3"/>
          <a:stretch>
            <a:fillRect/>
          </a:stretch>
        </p:blipFill>
        <p:spPr>
          <a:xfrm>
            <a:off x="250928" y="1163713"/>
            <a:ext cx="6672823" cy="5143520"/>
          </a:xfrm>
          <a:prstGeom prst="rect">
            <a:avLst/>
          </a:prstGeom>
        </p:spPr>
      </p:pic>
      <p:sp>
        <p:nvSpPr>
          <p:cNvPr id="2" name="Rectangle 1">
            <a:extLst>
              <a:ext uri="{FF2B5EF4-FFF2-40B4-BE49-F238E27FC236}">
                <a16:creationId xmlns:a16="http://schemas.microsoft.com/office/drawing/2014/main" id="{C81611C2-EECE-150F-ADE1-0B41F68F3474}"/>
              </a:ext>
            </a:extLst>
          </p:cNvPr>
          <p:cNvSpPr/>
          <p:nvPr/>
        </p:nvSpPr>
        <p:spPr>
          <a:xfrm>
            <a:off x="3323519" y="2042319"/>
            <a:ext cx="1307590"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FF8F546-6712-64C1-30CE-95A9F497086F}"/>
              </a:ext>
            </a:extLst>
          </p:cNvPr>
          <p:cNvSpPr/>
          <p:nvPr/>
        </p:nvSpPr>
        <p:spPr>
          <a:xfrm>
            <a:off x="5136887" y="2042318"/>
            <a:ext cx="1307590"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D153151-475F-4748-A464-487A40837856}"/>
              </a:ext>
            </a:extLst>
          </p:cNvPr>
          <p:cNvSpPr/>
          <p:nvPr/>
        </p:nvSpPr>
        <p:spPr>
          <a:xfrm>
            <a:off x="1037519" y="1403033"/>
            <a:ext cx="5283768"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7DE834A-C67F-30C5-D67F-1F6CDE68C9F3}"/>
              </a:ext>
            </a:extLst>
          </p:cNvPr>
          <p:cNvSpPr/>
          <p:nvPr/>
        </p:nvSpPr>
        <p:spPr>
          <a:xfrm>
            <a:off x="1945494" y="5150910"/>
            <a:ext cx="400342"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EB94231-968E-476A-5200-3D10BDC871FE}"/>
              </a:ext>
            </a:extLst>
          </p:cNvPr>
          <p:cNvSpPr/>
          <p:nvPr/>
        </p:nvSpPr>
        <p:spPr>
          <a:xfrm>
            <a:off x="3846456" y="5200513"/>
            <a:ext cx="400342"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139264E-D374-3979-9065-B7DDE69F7ABF}"/>
              </a:ext>
            </a:extLst>
          </p:cNvPr>
          <p:cNvSpPr/>
          <p:nvPr/>
        </p:nvSpPr>
        <p:spPr>
          <a:xfrm>
            <a:off x="5736804" y="5150910"/>
            <a:ext cx="400342"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8C49002-174A-530C-1B2F-5E77EC3F15F2}"/>
              </a:ext>
            </a:extLst>
          </p:cNvPr>
          <p:cNvSpPr/>
          <p:nvPr/>
        </p:nvSpPr>
        <p:spPr>
          <a:xfrm>
            <a:off x="1746511" y="5729071"/>
            <a:ext cx="5283768" cy="449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15A5650-1BED-3638-FBF6-3957D82DD135}"/>
              </a:ext>
            </a:extLst>
          </p:cNvPr>
          <p:cNvSpPr txBox="1"/>
          <p:nvPr/>
        </p:nvSpPr>
        <p:spPr>
          <a:xfrm>
            <a:off x="699484" y="1737968"/>
            <a:ext cx="5959837" cy="307777"/>
          </a:xfrm>
          <a:prstGeom prst="rect">
            <a:avLst/>
          </a:prstGeom>
          <a:noFill/>
        </p:spPr>
        <p:txBody>
          <a:bodyPr wrap="none" rtlCol="0">
            <a:spAutoFit/>
          </a:bodyPr>
          <a:lstStyle/>
          <a:p>
            <a:r>
              <a:rPr lang="en-US" sz="1400" dirty="0"/>
              <a:t>In South Korea, there are over 1.1million liver disease cases every year</a:t>
            </a:r>
          </a:p>
        </p:txBody>
      </p:sp>
      <p:sp>
        <p:nvSpPr>
          <p:cNvPr id="14" name="TextBox 13">
            <a:extLst>
              <a:ext uri="{FF2B5EF4-FFF2-40B4-BE49-F238E27FC236}">
                <a16:creationId xmlns:a16="http://schemas.microsoft.com/office/drawing/2014/main" id="{4140FE44-719D-D984-5F78-F59469419C48}"/>
              </a:ext>
            </a:extLst>
          </p:cNvPr>
          <p:cNvSpPr txBox="1"/>
          <p:nvPr/>
        </p:nvSpPr>
        <p:spPr>
          <a:xfrm>
            <a:off x="3238702" y="2143134"/>
            <a:ext cx="1159292" cy="261610"/>
          </a:xfrm>
          <a:prstGeom prst="rect">
            <a:avLst/>
          </a:prstGeom>
          <a:noFill/>
        </p:spPr>
        <p:txBody>
          <a:bodyPr wrap="none" rtlCol="0">
            <a:spAutoFit/>
          </a:bodyPr>
          <a:lstStyle/>
          <a:p>
            <a:r>
              <a:rPr lang="en-US" sz="1100" dirty="0"/>
              <a:t>Alcohol related</a:t>
            </a:r>
          </a:p>
        </p:txBody>
      </p:sp>
      <p:sp>
        <p:nvSpPr>
          <p:cNvPr id="15" name="TextBox 14">
            <a:extLst>
              <a:ext uri="{FF2B5EF4-FFF2-40B4-BE49-F238E27FC236}">
                <a16:creationId xmlns:a16="http://schemas.microsoft.com/office/drawing/2014/main" id="{5153AD6B-0D73-70E8-6C41-4EE78534CD80}"/>
              </a:ext>
            </a:extLst>
          </p:cNvPr>
          <p:cNvSpPr txBox="1"/>
          <p:nvPr/>
        </p:nvSpPr>
        <p:spPr>
          <a:xfrm>
            <a:off x="5057416" y="2147148"/>
            <a:ext cx="1471878" cy="261610"/>
          </a:xfrm>
          <a:prstGeom prst="rect">
            <a:avLst/>
          </a:prstGeom>
          <a:noFill/>
        </p:spPr>
        <p:txBody>
          <a:bodyPr wrap="none" rtlCol="0">
            <a:spAutoFit/>
          </a:bodyPr>
          <a:lstStyle/>
          <a:p>
            <a:r>
              <a:rPr lang="en-US" sz="1100" dirty="0"/>
              <a:t>Non-alcohol related</a:t>
            </a:r>
          </a:p>
        </p:txBody>
      </p:sp>
      <p:sp>
        <p:nvSpPr>
          <p:cNvPr id="16" name="TextBox 15">
            <a:extLst>
              <a:ext uri="{FF2B5EF4-FFF2-40B4-BE49-F238E27FC236}">
                <a16:creationId xmlns:a16="http://schemas.microsoft.com/office/drawing/2014/main" id="{2C04C2D7-DA11-0A17-FEBB-4D48AC427ACE}"/>
              </a:ext>
            </a:extLst>
          </p:cNvPr>
          <p:cNvSpPr txBox="1"/>
          <p:nvPr/>
        </p:nvSpPr>
        <p:spPr>
          <a:xfrm>
            <a:off x="492177" y="2754225"/>
            <a:ext cx="545342" cy="261610"/>
          </a:xfrm>
          <a:prstGeom prst="rect">
            <a:avLst/>
          </a:prstGeom>
          <a:noFill/>
        </p:spPr>
        <p:txBody>
          <a:bodyPr wrap="none" rtlCol="0">
            <a:spAutoFit/>
          </a:bodyPr>
          <a:lstStyle/>
          <a:p>
            <a:r>
              <a:rPr lang="en-US" sz="1050" dirty="0"/>
              <a:t>Cases</a:t>
            </a:r>
          </a:p>
        </p:txBody>
      </p:sp>
      <p:sp>
        <p:nvSpPr>
          <p:cNvPr id="17" name="TextBox 16">
            <a:extLst>
              <a:ext uri="{FF2B5EF4-FFF2-40B4-BE49-F238E27FC236}">
                <a16:creationId xmlns:a16="http://schemas.microsoft.com/office/drawing/2014/main" id="{E99F3DAF-3DD1-6407-5626-85FCF91762FC}"/>
              </a:ext>
            </a:extLst>
          </p:cNvPr>
          <p:cNvSpPr txBox="1"/>
          <p:nvPr/>
        </p:nvSpPr>
        <p:spPr>
          <a:xfrm>
            <a:off x="533054" y="5244649"/>
            <a:ext cx="463588" cy="261610"/>
          </a:xfrm>
          <a:prstGeom prst="rect">
            <a:avLst/>
          </a:prstGeom>
          <a:noFill/>
        </p:spPr>
        <p:txBody>
          <a:bodyPr wrap="none" rtlCol="0">
            <a:spAutoFit/>
          </a:bodyPr>
          <a:lstStyle/>
          <a:p>
            <a:r>
              <a:rPr lang="en-US" sz="1050" dirty="0"/>
              <a:t>Year</a:t>
            </a:r>
          </a:p>
        </p:txBody>
      </p:sp>
      <p:sp>
        <p:nvSpPr>
          <p:cNvPr id="19" name="TextBox 18">
            <a:extLst>
              <a:ext uri="{FF2B5EF4-FFF2-40B4-BE49-F238E27FC236}">
                <a16:creationId xmlns:a16="http://schemas.microsoft.com/office/drawing/2014/main" id="{9F0720A2-C5E9-713E-62F6-7A8848705A6C}"/>
              </a:ext>
            </a:extLst>
          </p:cNvPr>
          <p:cNvSpPr txBox="1"/>
          <p:nvPr/>
        </p:nvSpPr>
        <p:spPr>
          <a:xfrm>
            <a:off x="391864" y="6487992"/>
            <a:ext cx="6710491" cy="246221"/>
          </a:xfrm>
          <a:prstGeom prst="rect">
            <a:avLst/>
          </a:prstGeom>
          <a:noFill/>
        </p:spPr>
        <p:txBody>
          <a:bodyPr wrap="none" rtlCol="0">
            <a:spAutoFit/>
          </a:bodyPr>
          <a:lstStyle/>
          <a:p>
            <a:r>
              <a:rPr lang="en-US" sz="1000" dirty="0"/>
              <a:t>Source: Korean Ministry of Food and Drug Safety, National Health Insurance Service, Health Insurance Statistics</a:t>
            </a:r>
          </a:p>
        </p:txBody>
      </p:sp>
    </p:spTree>
    <p:extLst>
      <p:ext uri="{BB962C8B-B14F-4D97-AF65-F5344CB8AC3E}">
        <p14:creationId xmlns:p14="http://schemas.microsoft.com/office/powerpoint/2010/main" val="27234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6699" y="993927"/>
            <a:ext cx="2029530" cy="369332"/>
          </a:xfrm>
          <a:prstGeom prst="rect">
            <a:avLst/>
          </a:prstGeom>
          <a:noFill/>
        </p:spPr>
        <p:txBody>
          <a:bodyPr wrap="none" rtlCol="0">
            <a:spAutoFit/>
          </a:bodyPr>
          <a:lstStyle/>
          <a:p>
            <a:r>
              <a:rPr lang="en-US" altLang="ko-KR" b="1" dirty="0">
                <a:solidFill>
                  <a:srgbClr val="C00000"/>
                </a:solidFill>
                <a:effectLst>
                  <a:outerShdw blurRad="38100" dist="38100" dir="2700000" algn="tl">
                    <a:srgbClr val="000000">
                      <a:alpha val="43137"/>
                    </a:srgbClr>
                  </a:outerShdw>
                </a:effectLst>
              </a:rPr>
              <a:t>Detox Treatment</a:t>
            </a:r>
            <a:endParaRPr lang="ko-KR" altLang="en-US" b="1" dirty="0">
              <a:solidFill>
                <a:srgbClr val="C00000"/>
              </a:solidFill>
              <a:effectLst>
                <a:outerShdw blurRad="38100" dist="38100" dir="2700000" algn="tl">
                  <a:srgbClr val="000000">
                    <a:alpha val="43137"/>
                  </a:srgbClr>
                </a:outerShdw>
              </a:effectLst>
            </a:endParaRPr>
          </a:p>
        </p:txBody>
      </p:sp>
      <p:sp>
        <p:nvSpPr>
          <p:cNvPr id="15" name="TextBox 14"/>
          <p:cNvSpPr txBox="1"/>
          <p:nvPr/>
        </p:nvSpPr>
        <p:spPr>
          <a:xfrm>
            <a:off x="392023" y="2651339"/>
            <a:ext cx="10312072" cy="600164"/>
          </a:xfrm>
          <a:prstGeom prst="rect">
            <a:avLst/>
          </a:prstGeom>
          <a:noFill/>
          <a:ln>
            <a:solidFill>
              <a:schemeClr val="tx1"/>
            </a:solidFill>
          </a:ln>
        </p:spPr>
        <p:txBody>
          <a:bodyPr wrap="square" rtlCol="0">
            <a:spAutoFit/>
          </a:bodyPr>
          <a:lstStyle/>
          <a:p>
            <a:r>
              <a:rPr lang="en-US" altLang="ko-KR" sz="1100" b="1" dirty="0"/>
              <a:t>Journal of </a:t>
            </a:r>
            <a:r>
              <a:rPr lang="en-US" altLang="ko-KR" sz="1100" b="1" dirty="0" err="1"/>
              <a:t>Herbmed</a:t>
            </a:r>
            <a:r>
              <a:rPr lang="en-US" altLang="ko-KR" sz="1100" b="1" dirty="0"/>
              <a:t> Pharmacology</a:t>
            </a:r>
          </a:p>
          <a:p>
            <a:r>
              <a:rPr lang="en-US" altLang="ko-KR" sz="1100" b="1" dirty="0"/>
              <a:t>Heavy metals detoxification: A review of herbal compounds for chelation therapy in heavy metals toxicity</a:t>
            </a:r>
          </a:p>
          <a:p>
            <a:r>
              <a:rPr lang="en-US" altLang="ko-KR" sz="1100" dirty="0"/>
              <a:t>Reza Mehrandish1, </a:t>
            </a:r>
            <a:r>
              <a:rPr lang="en-US" altLang="ko-KR" sz="1100" dirty="0" err="1"/>
              <a:t>Aliasghar</a:t>
            </a:r>
            <a:r>
              <a:rPr lang="en-US" altLang="ko-KR" sz="1100" dirty="0"/>
              <a:t> Rahimian2, </a:t>
            </a:r>
            <a:r>
              <a:rPr lang="en-US" altLang="ko-KR" sz="1100" dirty="0" err="1"/>
              <a:t>Alireza</a:t>
            </a:r>
            <a:r>
              <a:rPr lang="en-US" altLang="ko-KR" sz="1100" dirty="0"/>
              <a:t> Shahriary1* I</a:t>
            </a:r>
          </a:p>
        </p:txBody>
      </p:sp>
      <p:cxnSp>
        <p:nvCxnSpPr>
          <p:cNvPr id="14" name="직선 연결선 13"/>
          <p:cNvCxnSpPr/>
          <p:nvPr/>
        </p:nvCxnSpPr>
        <p:spPr bwMode="auto">
          <a:xfrm flipV="1">
            <a:off x="623392" y="798095"/>
            <a:ext cx="5600945" cy="38618"/>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9" name="TextBox 18"/>
          <p:cNvSpPr txBox="1"/>
          <p:nvPr/>
        </p:nvSpPr>
        <p:spPr>
          <a:xfrm>
            <a:off x="518846" y="321301"/>
            <a:ext cx="6274986" cy="400110"/>
          </a:xfrm>
          <a:prstGeom prst="rect">
            <a:avLst/>
          </a:prstGeom>
          <a:noFill/>
        </p:spPr>
        <p:txBody>
          <a:bodyPr wrap="square" rtlCol="0">
            <a:spAutoFit/>
          </a:bodyPr>
          <a:lstStyle/>
          <a:p>
            <a:r>
              <a:rPr lang="en-US" altLang="ko-KR" sz="2000" b="1" dirty="0">
                <a:latin typeface="맑은 고딕" panose="020B0503020000020004" pitchFamily="50" charset="-127"/>
              </a:rPr>
              <a:t>General</a:t>
            </a:r>
            <a:r>
              <a:rPr lang="ko-KR" altLang="en-US" sz="2000" b="1" dirty="0">
                <a:latin typeface="맑은 고딕" panose="020B0503020000020004" pitchFamily="50" charset="-127"/>
              </a:rPr>
              <a:t> </a:t>
            </a:r>
            <a:r>
              <a:rPr lang="en-US" altLang="ko-KR" sz="2000" b="1" dirty="0">
                <a:latin typeface="맑은 고딕" panose="020B0503020000020004" pitchFamily="50" charset="-127"/>
              </a:rPr>
              <a:t>Information</a:t>
            </a:r>
            <a:endParaRPr lang="en-US" altLang="ko-KR" sz="900" dirty="0">
              <a:latin typeface="맑은 고딕" panose="020B0503020000020004" pitchFamily="50" charset="-127"/>
            </a:endParaRPr>
          </a:p>
        </p:txBody>
      </p:sp>
      <p:sp>
        <p:nvSpPr>
          <p:cNvPr id="20" name="TextBox 19"/>
          <p:cNvSpPr txBox="1"/>
          <p:nvPr/>
        </p:nvSpPr>
        <p:spPr>
          <a:xfrm>
            <a:off x="228600" y="1417905"/>
            <a:ext cx="11556394" cy="1020216"/>
          </a:xfrm>
          <a:prstGeom prst="rect">
            <a:avLst/>
          </a:prstGeom>
          <a:noFill/>
        </p:spPr>
        <p:txBody>
          <a:bodyPr wrap="square" rtlCol="0">
            <a:spAutoFit/>
          </a:bodyPr>
          <a:lstStyle/>
          <a:p>
            <a:pPr marL="285750" lvl="0" indent="-285750">
              <a:lnSpc>
                <a:spcPct val="150000"/>
              </a:lnSpc>
              <a:buFont typeface="Wingdings" panose="05000000000000000000" pitchFamily="2" charset="2"/>
              <a:buChar char="§"/>
            </a:pPr>
            <a:r>
              <a:rPr lang="en-US" altLang="ko-KR" sz="1400" b="1" dirty="0">
                <a:solidFill>
                  <a:srgbClr val="202124"/>
                </a:solidFill>
                <a:latin typeface="+mj-ea"/>
                <a:ea typeface="+mj-ea"/>
              </a:rPr>
              <a:t>Taking vitamin C and silymarin together detoxifies lead in the liver, </a:t>
            </a:r>
            <a:r>
              <a:rPr lang="en-US" altLang="ko-KR" sz="1400" b="1" dirty="0">
                <a:solidFill>
                  <a:srgbClr val="0000FF"/>
                </a:solidFill>
                <a:latin typeface="+mj-ea"/>
                <a:ea typeface="+mj-ea"/>
              </a:rPr>
              <a:t>improving liver function of those with liver diseases.</a:t>
            </a:r>
          </a:p>
          <a:p>
            <a:pPr marL="285750" lvl="0" indent="-285750">
              <a:lnSpc>
                <a:spcPct val="150000"/>
              </a:lnSpc>
              <a:buFont typeface="Wingdings" panose="05000000000000000000" pitchFamily="2" charset="2"/>
              <a:buChar char="§"/>
            </a:pPr>
            <a:r>
              <a:rPr lang="en-US" altLang="ko-KR" sz="1400" b="1" dirty="0">
                <a:solidFill>
                  <a:srgbClr val="0000FF"/>
                </a:solidFill>
                <a:latin typeface="+mj-ea"/>
                <a:ea typeface="+mj-ea"/>
              </a:rPr>
              <a:t>It cleanses the body and treats the damage done by heavy metals, </a:t>
            </a:r>
            <a:r>
              <a:rPr lang="en-US" altLang="ko-KR" sz="1400" b="1" dirty="0">
                <a:latin typeface="+mj-ea"/>
                <a:ea typeface="+mj-ea"/>
              </a:rPr>
              <a:t>allowing for essential nutrients to stay within the body and boosting the immune system.</a:t>
            </a:r>
            <a:endParaRPr lang="en-US" altLang="ko-KR" sz="1400" dirty="0">
              <a:latin typeface="+mj-ea"/>
              <a:ea typeface="+mj-ea"/>
            </a:endParaRPr>
          </a:p>
        </p:txBody>
      </p:sp>
      <p:pic>
        <p:nvPicPr>
          <p:cNvPr id="10" name="그림 9"/>
          <p:cNvPicPr>
            <a:picLocks noChangeAspect="1"/>
          </p:cNvPicPr>
          <p:nvPr/>
        </p:nvPicPr>
        <p:blipFill>
          <a:blip r:embed="rId2"/>
          <a:stretch>
            <a:fillRect/>
          </a:stretch>
        </p:blipFill>
        <p:spPr>
          <a:xfrm>
            <a:off x="553784" y="3682314"/>
            <a:ext cx="5620110" cy="2895570"/>
          </a:xfrm>
          <a:prstGeom prst="rect">
            <a:avLst/>
          </a:prstGeom>
        </p:spPr>
      </p:pic>
      <p:pic>
        <p:nvPicPr>
          <p:cNvPr id="11" name="그림 10"/>
          <p:cNvPicPr>
            <a:picLocks noChangeAspect="1"/>
          </p:cNvPicPr>
          <p:nvPr/>
        </p:nvPicPr>
        <p:blipFill>
          <a:blip r:embed="rId3"/>
          <a:stretch>
            <a:fillRect/>
          </a:stretch>
        </p:blipFill>
        <p:spPr>
          <a:xfrm>
            <a:off x="6384324" y="3727737"/>
            <a:ext cx="5293454" cy="1712453"/>
          </a:xfrm>
          <a:prstGeom prst="rect">
            <a:avLst/>
          </a:prstGeom>
        </p:spPr>
      </p:pic>
      <p:pic>
        <p:nvPicPr>
          <p:cNvPr id="12" name="그림 11"/>
          <p:cNvPicPr>
            <a:picLocks noChangeAspect="1"/>
          </p:cNvPicPr>
          <p:nvPr/>
        </p:nvPicPr>
        <p:blipFill>
          <a:blip r:embed="rId4"/>
          <a:stretch>
            <a:fillRect/>
          </a:stretch>
        </p:blipFill>
        <p:spPr>
          <a:xfrm>
            <a:off x="7039233" y="5816174"/>
            <a:ext cx="3913873" cy="312905"/>
          </a:xfrm>
          <a:prstGeom prst="rect">
            <a:avLst/>
          </a:prstGeom>
        </p:spPr>
      </p:pic>
      <p:sp>
        <p:nvSpPr>
          <p:cNvPr id="3" name="Rectangle 2">
            <a:extLst>
              <a:ext uri="{FF2B5EF4-FFF2-40B4-BE49-F238E27FC236}">
                <a16:creationId xmlns:a16="http://schemas.microsoft.com/office/drawing/2014/main" id="{F7BAA730-A974-DDBB-6A52-75040892E736}"/>
              </a:ext>
            </a:extLst>
          </p:cNvPr>
          <p:cNvSpPr/>
          <p:nvPr/>
        </p:nvSpPr>
        <p:spPr>
          <a:xfrm>
            <a:off x="1399032" y="3682314"/>
            <a:ext cx="4041648" cy="4141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31D5698-548D-4200-8353-95A90B26D5B3}"/>
              </a:ext>
            </a:extLst>
          </p:cNvPr>
          <p:cNvSpPr/>
          <p:nvPr/>
        </p:nvSpPr>
        <p:spPr>
          <a:xfrm>
            <a:off x="6492240" y="3602736"/>
            <a:ext cx="5185538" cy="25263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48B554-03B9-3BD7-3DFF-14057ECA67A7}"/>
              </a:ext>
            </a:extLst>
          </p:cNvPr>
          <p:cNvSpPr/>
          <p:nvPr/>
        </p:nvSpPr>
        <p:spPr>
          <a:xfrm>
            <a:off x="914400" y="6010207"/>
            <a:ext cx="5181600" cy="226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A3E4BBB-7B93-1541-3A92-2D071B758FED}"/>
              </a:ext>
            </a:extLst>
          </p:cNvPr>
          <p:cNvSpPr txBox="1"/>
          <p:nvPr/>
        </p:nvSpPr>
        <p:spPr>
          <a:xfrm>
            <a:off x="1348359" y="3819513"/>
            <a:ext cx="4313682" cy="276999"/>
          </a:xfrm>
          <a:prstGeom prst="rect">
            <a:avLst/>
          </a:prstGeom>
          <a:noFill/>
        </p:spPr>
        <p:txBody>
          <a:bodyPr wrap="square">
            <a:spAutoFit/>
          </a:bodyPr>
          <a:lstStyle/>
          <a:p>
            <a:r>
              <a:rPr lang="en-US" sz="1200" b="1" dirty="0"/>
              <a:t>Decrease in ALT and AST, Markers of Liver Cell Damage</a:t>
            </a:r>
          </a:p>
        </p:txBody>
      </p:sp>
      <p:sp>
        <p:nvSpPr>
          <p:cNvPr id="9" name="TextBox 8">
            <a:extLst>
              <a:ext uri="{FF2B5EF4-FFF2-40B4-BE49-F238E27FC236}">
                <a16:creationId xmlns:a16="http://schemas.microsoft.com/office/drawing/2014/main" id="{D7EBB79E-8AAE-2880-08AB-8057FE867F23}"/>
              </a:ext>
            </a:extLst>
          </p:cNvPr>
          <p:cNvSpPr txBox="1"/>
          <p:nvPr/>
        </p:nvSpPr>
        <p:spPr>
          <a:xfrm>
            <a:off x="6242625" y="3968868"/>
            <a:ext cx="6094476" cy="430887"/>
          </a:xfrm>
          <a:prstGeom prst="rect">
            <a:avLst/>
          </a:prstGeom>
          <a:noFill/>
        </p:spPr>
        <p:txBody>
          <a:bodyPr wrap="square">
            <a:spAutoFit/>
          </a:bodyPr>
          <a:lstStyle/>
          <a:p>
            <a:r>
              <a:rPr lang="en-US" sz="1100" b="1" dirty="0">
                <a:solidFill>
                  <a:srgbClr val="C00000"/>
                </a:solidFill>
              </a:rPr>
              <a:t>Subjects</a:t>
            </a:r>
            <a:r>
              <a:rPr lang="en-US" sz="1100" dirty="0"/>
              <a:t>: 50 people with reduce liver function (25 intervention group, 25 control group)</a:t>
            </a:r>
          </a:p>
          <a:p>
            <a:r>
              <a:rPr lang="en-US" sz="1100" b="1" dirty="0">
                <a:solidFill>
                  <a:srgbClr val="C00000"/>
                </a:solidFill>
              </a:rPr>
              <a:t>Trial</a:t>
            </a:r>
            <a:r>
              <a:rPr lang="en-US" sz="1100" dirty="0"/>
              <a:t>: Daily intake of 140mg of silymarin for 8 weeks</a:t>
            </a:r>
          </a:p>
        </p:txBody>
      </p:sp>
      <p:sp>
        <p:nvSpPr>
          <p:cNvPr id="16" name="TextBox 15">
            <a:extLst>
              <a:ext uri="{FF2B5EF4-FFF2-40B4-BE49-F238E27FC236}">
                <a16:creationId xmlns:a16="http://schemas.microsoft.com/office/drawing/2014/main" id="{9A80B47F-E463-2513-D69B-ABF38AAFDDB2}"/>
              </a:ext>
            </a:extLst>
          </p:cNvPr>
          <p:cNvSpPr txBox="1"/>
          <p:nvPr/>
        </p:nvSpPr>
        <p:spPr>
          <a:xfrm>
            <a:off x="6242625" y="4585283"/>
            <a:ext cx="6094476" cy="1015663"/>
          </a:xfrm>
          <a:prstGeom prst="rect">
            <a:avLst/>
          </a:prstGeom>
          <a:noFill/>
        </p:spPr>
        <p:txBody>
          <a:bodyPr wrap="square">
            <a:spAutoFit/>
          </a:bodyPr>
          <a:lstStyle/>
          <a:p>
            <a:r>
              <a:rPr lang="en-US" sz="1200" b="1" dirty="0"/>
              <a:t>ALT (Alanine aminotransferase), AST (Aspartate aminotransferase)</a:t>
            </a:r>
          </a:p>
          <a:p>
            <a:endParaRPr lang="en-US" sz="1200" b="1" dirty="0"/>
          </a:p>
          <a:p>
            <a:r>
              <a:rPr lang="en-US" sz="1200" dirty="0"/>
              <a:t>ALT and AST are enzymes involved in metabolizing amino acids in the liver. </a:t>
            </a:r>
          </a:p>
          <a:p>
            <a:r>
              <a:rPr lang="en-US" sz="1200" dirty="0"/>
              <a:t>When liver cells are damaged, these enzymes enter the bloodstream, resulting </a:t>
            </a:r>
          </a:p>
          <a:p>
            <a:r>
              <a:rPr lang="en-US" sz="1200" dirty="0"/>
              <a:t>in high levels of ALT and AST in the blood.</a:t>
            </a:r>
          </a:p>
        </p:txBody>
      </p:sp>
      <p:sp>
        <p:nvSpPr>
          <p:cNvPr id="18" name="TextBox 17">
            <a:extLst>
              <a:ext uri="{FF2B5EF4-FFF2-40B4-BE49-F238E27FC236}">
                <a16:creationId xmlns:a16="http://schemas.microsoft.com/office/drawing/2014/main" id="{65ADB3A4-908B-902B-86C9-229820B6B226}"/>
              </a:ext>
            </a:extLst>
          </p:cNvPr>
          <p:cNvSpPr txBox="1"/>
          <p:nvPr/>
        </p:nvSpPr>
        <p:spPr>
          <a:xfrm>
            <a:off x="9345930" y="6436136"/>
            <a:ext cx="2742438" cy="215444"/>
          </a:xfrm>
          <a:prstGeom prst="rect">
            <a:avLst/>
          </a:prstGeom>
          <a:noFill/>
        </p:spPr>
        <p:txBody>
          <a:bodyPr wrap="square">
            <a:spAutoFit/>
          </a:bodyPr>
          <a:lstStyle/>
          <a:p>
            <a:r>
              <a:rPr lang="en-US" sz="800" dirty="0"/>
              <a:t>Source: Hepatitis Monthly, Summer 2008;8(3):191-195</a:t>
            </a:r>
          </a:p>
        </p:txBody>
      </p:sp>
    </p:spTree>
    <p:extLst>
      <p:ext uri="{BB962C8B-B14F-4D97-AF65-F5344CB8AC3E}">
        <p14:creationId xmlns:p14="http://schemas.microsoft.com/office/powerpoint/2010/main" val="2607484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014" y="833861"/>
            <a:ext cx="3291542" cy="369332"/>
          </a:xfrm>
          <a:prstGeom prst="rect">
            <a:avLst/>
          </a:prstGeom>
          <a:noFill/>
        </p:spPr>
        <p:txBody>
          <a:bodyPr wrap="none" rtlCol="0">
            <a:spAutoFit/>
          </a:bodyPr>
          <a:lstStyle/>
          <a:p>
            <a:r>
              <a:rPr lang="en-US" altLang="ko-KR" b="1" dirty="0">
                <a:solidFill>
                  <a:srgbClr val="C00000"/>
                </a:solidFill>
                <a:effectLst>
                  <a:outerShdw blurRad="38100" dist="38100" dir="2700000" algn="tl">
                    <a:srgbClr val="000000">
                      <a:alpha val="43137"/>
                    </a:srgbClr>
                  </a:outerShdw>
                </a:effectLst>
              </a:rPr>
              <a:t>Treatment of Hepatotoxicity</a:t>
            </a:r>
            <a:endParaRPr lang="ko-KR" altLang="en-US" b="1" dirty="0">
              <a:solidFill>
                <a:srgbClr val="C00000"/>
              </a:solidFill>
              <a:effectLst>
                <a:outerShdw blurRad="38100" dist="38100" dir="2700000" algn="tl">
                  <a:srgbClr val="000000">
                    <a:alpha val="43137"/>
                  </a:srgbClr>
                </a:outerShdw>
              </a:effectLst>
            </a:endParaRPr>
          </a:p>
        </p:txBody>
      </p:sp>
      <p:sp>
        <p:nvSpPr>
          <p:cNvPr id="5" name="TextBox 4"/>
          <p:cNvSpPr txBox="1"/>
          <p:nvPr/>
        </p:nvSpPr>
        <p:spPr>
          <a:xfrm>
            <a:off x="53787" y="5496624"/>
            <a:ext cx="11841431" cy="697050"/>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altLang="ko-KR" sz="1400" b="1" dirty="0">
                <a:solidFill>
                  <a:srgbClr val="0000FF"/>
                </a:solidFill>
              </a:rPr>
              <a:t>24 pediatric patients with acute lymphocytic leukemia were treated orally with 6mg of milk thistle to confirm hepatotoxicity.</a:t>
            </a:r>
            <a:br>
              <a:rPr lang="en-US" altLang="ko-KR" sz="1400" dirty="0"/>
            </a:br>
            <a:r>
              <a:rPr lang="en-US" altLang="ko-KR" sz="1400" dirty="0"/>
              <a:t>- Patients treated with milk thistle showed lower levels of blood AST and ALT compared to that of the control group.</a:t>
            </a:r>
            <a:r>
              <a:rPr lang="ko-KR" altLang="en-US" sz="1400" dirty="0"/>
              <a:t>  </a:t>
            </a:r>
            <a:endParaRPr lang="en-US" altLang="ko-KR" sz="1400" dirty="0"/>
          </a:p>
        </p:txBody>
      </p:sp>
      <p:sp>
        <p:nvSpPr>
          <p:cNvPr id="15" name="TextBox 14"/>
          <p:cNvSpPr txBox="1"/>
          <p:nvPr/>
        </p:nvSpPr>
        <p:spPr>
          <a:xfrm>
            <a:off x="1214181" y="6320313"/>
            <a:ext cx="10312072" cy="430887"/>
          </a:xfrm>
          <a:prstGeom prst="rect">
            <a:avLst/>
          </a:prstGeom>
          <a:noFill/>
          <a:ln>
            <a:solidFill>
              <a:schemeClr val="tx1"/>
            </a:solidFill>
          </a:ln>
        </p:spPr>
        <p:txBody>
          <a:bodyPr wrap="square" rtlCol="0">
            <a:spAutoFit/>
          </a:bodyPr>
          <a:lstStyle/>
          <a:p>
            <a:r>
              <a:rPr lang="en-US" altLang="ko-KR" sz="1100" b="1" dirty="0"/>
              <a:t>[Source: Cancer. 2010 January 15; 116(2): 506–513. A randomized controlled, double-blind pilot study of milk thistle for the treatment of hepatotoxicity in childhood acute lymphoblastic leukemia (ALL)</a:t>
            </a:r>
            <a:r>
              <a:rPr lang="en-US" altLang="ko-KR" sz="1100" b="1" dirty="0">
                <a:latin typeface="+mn-ea"/>
              </a:rPr>
              <a:t> </a:t>
            </a:r>
            <a:r>
              <a:rPr lang="en-US" altLang="ko-KR" sz="1100" b="1" dirty="0"/>
              <a:t>EJ Ladas, DJ Kroll, NH </a:t>
            </a:r>
            <a:r>
              <a:rPr lang="en-US" altLang="ko-KR" sz="1100" b="1" dirty="0" err="1"/>
              <a:t>Oberlies</a:t>
            </a:r>
            <a:r>
              <a:rPr lang="en-US" altLang="ko-KR" sz="1100" b="1" dirty="0"/>
              <a:t>, B Cheng, D Hughes, SR Rheingold, and KM Kelly.</a:t>
            </a:r>
            <a:r>
              <a:rPr lang="en-US" altLang="ko-KR" sz="1100" b="1" dirty="0">
                <a:latin typeface="+mn-ea"/>
              </a:rPr>
              <a:t>]</a:t>
            </a:r>
            <a:endParaRPr lang="en-US" altLang="ko-KR" sz="1100" b="1" dirty="0"/>
          </a:p>
        </p:txBody>
      </p:sp>
      <p:grpSp>
        <p:nvGrpSpPr>
          <p:cNvPr id="18" name="그룹 17"/>
          <p:cNvGrpSpPr/>
          <p:nvPr/>
        </p:nvGrpSpPr>
        <p:grpSpPr>
          <a:xfrm>
            <a:off x="5820574" y="471719"/>
            <a:ext cx="5886162" cy="5024905"/>
            <a:chOff x="6099121" y="269309"/>
            <a:chExt cx="5475257" cy="5024905"/>
          </a:xfrm>
        </p:grpSpPr>
        <p:pic>
          <p:nvPicPr>
            <p:cNvPr id="4" name="그림 3"/>
            <p:cNvPicPr>
              <a:picLocks noChangeAspect="1"/>
            </p:cNvPicPr>
            <p:nvPr/>
          </p:nvPicPr>
          <p:blipFill>
            <a:blip r:embed="rId2"/>
            <a:stretch>
              <a:fillRect/>
            </a:stretch>
          </p:blipFill>
          <p:spPr>
            <a:xfrm>
              <a:off x="7672556" y="269309"/>
              <a:ext cx="3901822" cy="2527477"/>
            </a:xfrm>
            <a:prstGeom prst="rect">
              <a:avLst/>
            </a:prstGeom>
          </p:spPr>
        </p:pic>
        <p:pic>
          <p:nvPicPr>
            <p:cNvPr id="9" name="그림 8"/>
            <p:cNvPicPr>
              <a:picLocks noChangeAspect="1"/>
            </p:cNvPicPr>
            <p:nvPr/>
          </p:nvPicPr>
          <p:blipFill>
            <a:blip r:embed="rId3"/>
            <a:stretch>
              <a:fillRect/>
            </a:stretch>
          </p:blipFill>
          <p:spPr>
            <a:xfrm>
              <a:off x="7692556" y="2796786"/>
              <a:ext cx="3881822" cy="2497428"/>
            </a:xfrm>
            <a:prstGeom prst="rect">
              <a:avLst/>
            </a:prstGeom>
          </p:spPr>
        </p:pic>
        <p:sp>
          <p:nvSpPr>
            <p:cNvPr id="13" name="TextBox 12"/>
            <p:cNvSpPr txBox="1"/>
            <p:nvPr/>
          </p:nvSpPr>
          <p:spPr>
            <a:xfrm>
              <a:off x="6099121" y="2525733"/>
              <a:ext cx="2205636" cy="253916"/>
            </a:xfrm>
            <a:prstGeom prst="rect">
              <a:avLst/>
            </a:prstGeom>
            <a:solidFill>
              <a:schemeClr val="accent5">
                <a:lumMod val="50000"/>
              </a:schemeClr>
            </a:solidFill>
            <a:ln>
              <a:noFill/>
            </a:ln>
          </p:spPr>
          <p:txBody>
            <a:bodyPr wrap="none" rtlCol="0">
              <a:spAutoFit/>
            </a:bodyPr>
            <a:lstStyle/>
            <a:p>
              <a:pPr algn="ctr"/>
              <a:r>
                <a:rPr lang="en-US" altLang="ko-KR" sz="1050" b="1" dirty="0">
                  <a:solidFill>
                    <a:srgbClr val="FFFF00"/>
                  </a:solidFill>
                </a:rPr>
                <a:t>Confirmed Decrease</a:t>
              </a:r>
              <a:r>
                <a:rPr lang="ko-KR" altLang="en-US" sz="1050" b="1" dirty="0">
                  <a:solidFill>
                    <a:srgbClr val="FFFF00"/>
                  </a:solidFill>
                </a:rPr>
                <a:t> </a:t>
              </a:r>
              <a:r>
                <a:rPr lang="en-US" altLang="ko-KR" sz="1050" b="1" dirty="0">
                  <a:solidFill>
                    <a:srgbClr val="FFFF00"/>
                  </a:solidFill>
                </a:rPr>
                <a:t>in</a:t>
              </a:r>
              <a:r>
                <a:rPr lang="ko-KR" altLang="en-US" sz="1050" b="1" dirty="0">
                  <a:solidFill>
                    <a:srgbClr val="FFFF00"/>
                  </a:solidFill>
                </a:rPr>
                <a:t> </a:t>
              </a:r>
              <a:r>
                <a:rPr lang="en-US" altLang="ko-KR" sz="1050" b="1" dirty="0">
                  <a:solidFill>
                    <a:srgbClr val="FFFF00"/>
                  </a:solidFill>
                </a:rPr>
                <a:t>(AST, ALT)</a:t>
              </a:r>
              <a:endParaRPr lang="ko-KR" altLang="en-US" sz="1050" b="1" dirty="0">
                <a:solidFill>
                  <a:srgbClr val="FFFF00"/>
                </a:solidFill>
              </a:endParaRPr>
            </a:p>
          </p:txBody>
        </p:sp>
        <p:sp>
          <p:nvSpPr>
            <p:cNvPr id="16" name="직사각형 15"/>
            <p:cNvSpPr/>
            <p:nvPr/>
          </p:nvSpPr>
          <p:spPr>
            <a:xfrm>
              <a:off x="10327408" y="704884"/>
              <a:ext cx="998622" cy="21026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직사각형 16"/>
            <p:cNvSpPr/>
            <p:nvPr/>
          </p:nvSpPr>
          <p:spPr>
            <a:xfrm>
              <a:off x="10327408" y="3167531"/>
              <a:ext cx="998622" cy="21026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21" name="그림 20"/>
          <p:cNvPicPr>
            <a:picLocks noChangeAspect="1"/>
          </p:cNvPicPr>
          <p:nvPr/>
        </p:nvPicPr>
        <p:blipFill>
          <a:blip r:embed="rId4"/>
          <a:stretch>
            <a:fillRect/>
          </a:stretch>
        </p:blipFill>
        <p:spPr>
          <a:xfrm>
            <a:off x="673768" y="1618097"/>
            <a:ext cx="5032208" cy="3313893"/>
          </a:xfrm>
          <a:prstGeom prst="rect">
            <a:avLst/>
          </a:prstGeom>
        </p:spPr>
      </p:pic>
      <p:cxnSp>
        <p:nvCxnSpPr>
          <p:cNvPr id="14" name="직선 연결선 13"/>
          <p:cNvCxnSpPr/>
          <p:nvPr/>
        </p:nvCxnSpPr>
        <p:spPr bwMode="auto">
          <a:xfrm flipV="1">
            <a:off x="623392" y="798095"/>
            <a:ext cx="5600945" cy="38618"/>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9" name="TextBox 18"/>
          <p:cNvSpPr txBox="1"/>
          <p:nvPr/>
        </p:nvSpPr>
        <p:spPr>
          <a:xfrm>
            <a:off x="518846" y="321301"/>
            <a:ext cx="6274986" cy="400110"/>
          </a:xfrm>
          <a:prstGeom prst="rect">
            <a:avLst/>
          </a:prstGeom>
          <a:noFill/>
        </p:spPr>
        <p:txBody>
          <a:bodyPr wrap="square" rtlCol="0">
            <a:spAutoFit/>
          </a:bodyPr>
          <a:lstStyle/>
          <a:p>
            <a:r>
              <a:rPr lang="en-US" altLang="ko-KR" sz="2000" b="1" dirty="0">
                <a:latin typeface="맑은 고딕" panose="020B0503020000020004" pitchFamily="50" charset="-127"/>
              </a:rPr>
              <a:t>General</a:t>
            </a:r>
            <a:r>
              <a:rPr lang="ko-KR" altLang="en-US" sz="2000" b="1" dirty="0">
                <a:latin typeface="맑은 고딕" panose="020B0503020000020004" pitchFamily="50" charset="-127"/>
              </a:rPr>
              <a:t> </a:t>
            </a:r>
            <a:r>
              <a:rPr lang="en-US" altLang="ko-KR" sz="2000" b="1" dirty="0">
                <a:latin typeface="맑은 고딕" panose="020B0503020000020004" pitchFamily="50" charset="-127"/>
              </a:rPr>
              <a:t>Information</a:t>
            </a:r>
            <a:endParaRPr lang="en-US" altLang="ko-KR" sz="900" dirty="0">
              <a:latin typeface="맑은 고딕" panose="020B0503020000020004" pitchFamily="50" charset="-127"/>
            </a:endParaRPr>
          </a:p>
        </p:txBody>
      </p:sp>
    </p:spTree>
    <p:extLst>
      <p:ext uri="{BB962C8B-B14F-4D97-AF65-F5344CB8AC3E}">
        <p14:creationId xmlns:p14="http://schemas.microsoft.com/office/powerpoint/2010/main" val="2292314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862" y="1632221"/>
            <a:ext cx="12070082" cy="2630015"/>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altLang="ko-KR" sz="1600" dirty="0"/>
              <a:t>Milk thistle ethanolic seed extract showed antimicrobial activity against Gram-positive (</a:t>
            </a:r>
            <a:r>
              <a:rPr lang="en-US" altLang="ko-KR" sz="1600" i="1" dirty="0"/>
              <a:t>Staphylococcus aureus</a:t>
            </a:r>
            <a:r>
              <a:rPr lang="en-US" altLang="ko-KR" sz="1600" dirty="0"/>
              <a:t>) and Gram-negative (</a:t>
            </a:r>
            <a:r>
              <a:rPr lang="en-US" altLang="ko-KR" sz="1600" i="1" dirty="0"/>
              <a:t>Salmonella </a:t>
            </a:r>
            <a:r>
              <a:rPr lang="en-US" altLang="ko-KR" sz="1600" i="1" dirty="0" err="1"/>
              <a:t>entirica</a:t>
            </a:r>
            <a:r>
              <a:rPr lang="en-US" altLang="ko-KR" sz="1600" dirty="0"/>
              <a:t>) bacteria.</a:t>
            </a:r>
          </a:p>
          <a:p>
            <a:pPr marL="285750" indent="-285750">
              <a:lnSpc>
                <a:spcPct val="150000"/>
              </a:lnSpc>
              <a:buFont typeface="Wingdings" panose="05000000000000000000" pitchFamily="2" charset="2"/>
              <a:buChar char="§"/>
            </a:pPr>
            <a:r>
              <a:rPr lang="en-US" altLang="ko-KR" sz="1600" dirty="0">
                <a:ea typeface="맑은 고딕" panose="020B0503020000020004" pitchFamily="50" charset="-127"/>
              </a:rPr>
              <a:t>Reduced the production of nitric oxide (NO) and inflammatory cytokines (TNF-α, IL-1β, IL-6).</a:t>
            </a:r>
          </a:p>
          <a:p>
            <a:pPr marL="285750" indent="-285750">
              <a:lnSpc>
                <a:spcPct val="150000"/>
              </a:lnSpc>
              <a:buFont typeface="Wingdings" panose="05000000000000000000" pitchFamily="2" charset="2"/>
              <a:buChar char="§"/>
            </a:pPr>
            <a:r>
              <a:rPr lang="en-US" altLang="ko-KR" sz="1600" dirty="0"/>
              <a:t>Milk thistle see extract showed anticancer properties as it </a:t>
            </a:r>
            <a:r>
              <a:rPr lang="en-US" altLang="ko-KR" sz="1600" dirty="0">
                <a:solidFill>
                  <a:srgbClr val="0000FF"/>
                </a:solidFill>
              </a:rPr>
              <a:t>inhibits the growth of cancer cells </a:t>
            </a:r>
          </a:p>
          <a:p>
            <a:pPr marL="285750" indent="-285750">
              <a:lnSpc>
                <a:spcPct val="150000"/>
              </a:lnSpc>
              <a:buFont typeface="Wingdings" panose="05000000000000000000" pitchFamily="2" charset="2"/>
              <a:buChar char="§"/>
            </a:pPr>
            <a:r>
              <a:rPr lang="en-US" altLang="ko-KR" sz="1600" dirty="0" err="1"/>
              <a:t>Silibinin</a:t>
            </a:r>
            <a:r>
              <a:rPr lang="en-US" altLang="ko-KR" sz="1600" dirty="0"/>
              <a:t>, a flavonoid extracted from milk thistle seeds, </a:t>
            </a:r>
            <a:r>
              <a:rPr lang="en-US" altLang="ko-KR" sz="1600" dirty="0">
                <a:solidFill>
                  <a:srgbClr val="0000FF"/>
                </a:solidFill>
              </a:rPr>
              <a:t>inhibited renal cell carcinoma metastasis</a:t>
            </a:r>
            <a:r>
              <a:rPr lang="en-US" altLang="ko-KR" sz="1600" dirty="0"/>
              <a:t> by inhibiting the </a:t>
            </a:r>
            <a:r>
              <a:rPr lang="en-US" altLang="ko-KR" sz="1600" dirty="0" err="1"/>
              <a:t>Wnt</a:t>
            </a:r>
            <a:r>
              <a:rPr lang="en-US" altLang="ko-KR" sz="1600" dirty="0"/>
              <a:t>/</a:t>
            </a:r>
            <a:r>
              <a:rPr lang="el-GR" altLang="ko-KR" sz="1600" dirty="0"/>
              <a:t>β-</a:t>
            </a:r>
            <a:r>
              <a:rPr lang="en-US" altLang="ko-KR" sz="1600" dirty="0"/>
              <a:t>catenin signaling pathway.</a:t>
            </a:r>
          </a:p>
          <a:p>
            <a:pPr marL="285750" indent="-285750">
              <a:lnSpc>
                <a:spcPct val="150000"/>
              </a:lnSpc>
              <a:buFont typeface="Wingdings" panose="05000000000000000000" pitchFamily="2" charset="2"/>
              <a:buChar char="§"/>
            </a:pPr>
            <a:r>
              <a:rPr lang="en-US" altLang="ko-KR" sz="1600" dirty="0"/>
              <a:t>Silymarin </a:t>
            </a:r>
            <a:r>
              <a:rPr lang="en-US" altLang="ko-KR" sz="1600" dirty="0">
                <a:solidFill>
                  <a:srgbClr val="0000FF"/>
                </a:solidFill>
              </a:rPr>
              <a:t>dose-dependently inhibited the proliferation of HSC-4 oral cancer cells</a:t>
            </a:r>
            <a:r>
              <a:rPr lang="en-US" altLang="ko-KR" sz="1600" dirty="0"/>
              <a:t> and induces caspase-dependent apoptosis. </a:t>
            </a:r>
          </a:p>
        </p:txBody>
      </p:sp>
      <p:sp>
        <p:nvSpPr>
          <p:cNvPr id="3" name="TextBox 2"/>
          <p:cNvSpPr txBox="1"/>
          <p:nvPr/>
        </p:nvSpPr>
        <p:spPr>
          <a:xfrm>
            <a:off x="228599" y="4484934"/>
            <a:ext cx="11816861" cy="2308324"/>
          </a:xfrm>
          <a:prstGeom prst="rect">
            <a:avLst/>
          </a:prstGeom>
          <a:noFill/>
          <a:ln>
            <a:solidFill>
              <a:schemeClr val="tx1"/>
            </a:solidFill>
          </a:ln>
        </p:spPr>
        <p:txBody>
          <a:bodyPr wrap="square" rtlCol="0">
            <a:spAutoFit/>
          </a:bodyPr>
          <a:lstStyle/>
          <a:p>
            <a:r>
              <a:rPr lang="en-US" altLang="ko-KR" sz="1200" b="0" i="0" u="none" strike="noStrike" baseline="0" dirty="0">
                <a:solidFill>
                  <a:srgbClr val="333333"/>
                </a:solidFill>
                <a:latin typeface="+mn-ea"/>
              </a:rPr>
              <a:t>Journal of Biotechnology Research · May 2020.</a:t>
            </a:r>
          </a:p>
          <a:p>
            <a:r>
              <a:rPr lang="en-US" altLang="ko-KR" sz="1200" b="1" dirty="0">
                <a:latin typeface="+mn-ea"/>
              </a:rPr>
              <a:t>Effect of Milk Thistle (Silybum marianum (L.) </a:t>
            </a:r>
            <a:r>
              <a:rPr lang="en-US" altLang="ko-KR" sz="1200" b="1" dirty="0" err="1">
                <a:latin typeface="+mn-ea"/>
              </a:rPr>
              <a:t>Gaertn</a:t>
            </a:r>
            <a:r>
              <a:rPr lang="en-US" altLang="ko-KR" sz="1200" b="1" dirty="0">
                <a:latin typeface="+mn-ea"/>
              </a:rPr>
              <a:t>) Seed Extract on Bacterial Activities and Growth of Human Liver Cancer Cells.</a:t>
            </a:r>
          </a:p>
          <a:p>
            <a:r>
              <a:rPr lang="en-US" altLang="ko-KR" sz="1200" dirty="0">
                <a:latin typeface="+mn-ea"/>
              </a:rPr>
              <a:t>Basma S. M. Ali, </a:t>
            </a:r>
            <a:r>
              <a:rPr lang="en-US" altLang="ko-KR" sz="1200" dirty="0" err="1">
                <a:latin typeface="+mn-ea"/>
              </a:rPr>
              <a:t>Abdelaleim</a:t>
            </a:r>
            <a:r>
              <a:rPr lang="en-US" altLang="ko-KR" sz="1200" dirty="0">
                <a:latin typeface="+mn-ea"/>
              </a:rPr>
              <a:t> I. </a:t>
            </a:r>
            <a:r>
              <a:rPr lang="en-US" altLang="ko-KR" sz="1200" dirty="0" err="1">
                <a:latin typeface="+mn-ea"/>
              </a:rPr>
              <a:t>ElSayed</a:t>
            </a:r>
            <a:r>
              <a:rPr lang="en-US" altLang="ko-KR" sz="1200" dirty="0">
                <a:latin typeface="+mn-ea"/>
              </a:rPr>
              <a:t>, Mahmoud A. </a:t>
            </a:r>
            <a:r>
              <a:rPr lang="en-US" altLang="ko-KR" sz="1200" dirty="0" err="1">
                <a:latin typeface="+mn-ea"/>
              </a:rPr>
              <a:t>Doheem</a:t>
            </a:r>
            <a:r>
              <a:rPr lang="en-US" altLang="ko-KR" sz="1200" dirty="0">
                <a:latin typeface="+mn-ea"/>
              </a:rPr>
              <a:t>, Ahmed M. Abo Eita, Ahmad A. Omar.</a:t>
            </a:r>
          </a:p>
          <a:p>
            <a:endParaRPr lang="en-US" altLang="ko-KR" sz="1200" dirty="0">
              <a:latin typeface="+mn-ea"/>
            </a:endParaRPr>
          </a:p>
          <a:p>
            <a:r>
              <a:rPr lang="en-US" altLang="ko-KR" sz="1200" b="0" i="0" u="none" strike="noStrike" baseline="0" dirty="0">
                <a:solidFill>
                  <a:srgbClr val="333333"/>
                </a:solidFill>
                <a:latin typeface="+mn-ea"/>
              </a:rPr>
              <a:t>INTERNATIONAL JOURNAL OF </a:t>
            </a:r>
            <a:r>
              <a:rPr lang="en-US" altLang="ko-KR" sz="1200" b="0" i="0" u="none" strike="noStrike" baseline="0" dirty="0" err="1">
                <a:solidFill>
                  <a:srgbClr val="333333"/>
                </a:solidFill>
                <a:latin typeface="+mn-ea"/>
              </a:rPr>
              <a:t>MOle</a:t>
            </a:r>
            <a:r>
              <a:rPr lang="en-US" altLang="ko-KR" sz="1200" b="0" i="0" u="none" strike="noStrike" baseline="0" dirty="0">
                <a:solidFill>
                  <a:srgbClr val="333333"/>
                </a:solidFill>
                <a:latin typeface="+mn-ea"/>
              </a:rPr>
              <a:t> </a:t>
            </a:r>
            <a:r>
              <a:rPr lang="en-US" altLang="ko-KR" sz="1200" b="0" i="0" u="none" strike="noStrike" baseline="0" dirty="0" err="1">
                <a:solidFill>
                  <a:srgbClr val="333333"/>
                </a:solidFill>
                <a:latin typeface="+mn-ea"/>
              </a:rPr>
              <a:t>cular</a:t>
            </a:r>
            <a:r>
              <a:rPr lang="en-US" altLang="ko-KR" sz="1200" b="0" i="0" u="none" strike="noStrike" baseline="0" dirty="0">
                <a:solidFill>
                  <a:srgbClr val="333333"/>
                </a:solidFill>
                <a:latin typeface="+mn-ea"/>
              </a:rPr>
              <a:t> me </a:t>
            </a:r>
            <a:r>
              <a:rPr lang="en-US" altLang="ko-KR" sz="1200" b="0" i="0" u="none" strike="noStrike" baseline="0" dirty="0" err="1">
                <a:solidFill>
                  <a:srgbClr val="333333"/>
                </a:solidFill>
                <a:latin typeface="+mn-ea"/>
              </a:rPr>
              <a:t>dicine</a:t>
            </a:r>
            <a:r>
              <a:rPr lang="en-US" altLang="ko-KR" sz="1200" b="0" i="0" u="none" strike="noStrike" baseline="0" dirty="0">
                <a:solidFill>
                  <a:srgbClr val="333333"/>
                </a:solidFill>
                <a:latin typeface="+mn-ea"/>
              </a:rPr>
              <a:t> 45: 1341-1350, 2020.</a:t>
            </a:r>
          </a:p>
          <a:p>
            <a:r>
              <a:rPr lang="en-US" altLang="ko-KR" sz="1200" b="1" dirty="0" err="1">
                <a:latin typeface="+mn-ea"/>
              </a:rPr>
              <a:t>Silibinin</a:t>
            </a:r>
            <a:r>
              <a:rPr lang="en-US" altLang="ko-KR" sz="1200" b="1" dirty="0">
                <a:latin typeface="+mn-ea"/>
              </a:rPr>
              <a:t> inhibits epithelial‑mesenchymal transition of renal cell carcinoma through autophagy‑dependent </a:t>
            </a:r>
            <a:r>
              <a:rPr lang="en-US" altLang="ko-KR" sz="1200" b="1" dirty="0" err="1">
                <a:latin typeface="+mn-ea"/>
              </a:rPr>
              <a:t>Wnt</a:t>
            </a:r>
            <a:r>
              <a:rPr lang="en-US" altLang="ko-KR" sz="1200" b="1" dirty="0">
                <a:latin typeface="+mn-ea"/>
              </a:rPr>
              <a:t>/</a:t>
            </a:r>
            <a:r>
              <a:rPr lang="el-GR" altLang="ko-KR" sz="1200" b="1" dirty="0">
                <a:latin typeface="+mn-ea"/>
              </a:rPr>
              <a:t>β‑</a:t>
            </a:r>
            <a:r>
              <a:rPr lang="en-US" altLang="ko-KR" sz="1200" b="1" dirty="0">
                <a:latin typeface="+mn-ea"/>
              </a:rPr>
              <a:t>catenin signaling.</a:t>
            </a:r>
          </a:p>
          <a:p>
            <a:r>
              <a:rPr lang="en-US" altLang="ko-KR" sz="1200" dirty="0">
                <a:latin typeface="+mn-ea"/>
              </a:rPr>
              <a:t>YIZENG FAN, TAO HOU, WEICHAO DAN, TIANJIE LIU, JIAXIN LUAN, BO LIU, LEI LI and JIN ZENG.</a:t>
            </a:r>
          </a:p>
          <a:p>
            <a:endParaRPr lang="en-US" altLang="ko-KR" sz="1200" dirty="0">
              <a:latin typeface="+mn-ea"/>
            </a:endParaRPr>
          </a:p>
          <a:p>
            <a:r>
              <a:rPr lang="en-US" altLang="ko-KR" sz="1200" b="0" i="0" u="none" strike="noStrike" baseline="0" dirty="0">
                <a:solidFill>
                  <a:srgbClr val="333333"/>
                </a:solidFill>
                <a:latin typeface="+mn-ea"/>
              </a:rPr>
              <a:t>Tumor Biology May 2018: 1–11, 2018.</a:t>
            </a:r>
          </a:p>
          <a:p>
            <a:r>
              <a:rPr lang="en-US" altLang="ko-KR" sz="1200" b="1" dirty="0">
                <a:latin typeface="+mn-ea"/>
              </a:rPr>
              <a:t>In vitro and in vivo anti-cancer activity of silymarin on oral cancer.</a:t>
            </a:r>
          </a:p>
          <a:p>
            <a:pPr algn="l"/>
            <a:r>
              <a:rPr lang="en-US" altLang="ko-KR" sz="1200" b="0" i="0" u="none" strike="noStrike" baseline="0" dirty="0">
                <a:latin typeface="+mn-ea"/>
              </a:rPr>
              <a:t>Dong-</a:t>
            </a:r>
            <a:r>
              <a:rPr lang="en-US" altLang="ko-KR" sz="1200" b="0" i="0" u="none" strike="noStrike" baseline="0" dirty="0" err="1">
                <a:latin typeface="+mn-ea"/>
              </a:rPr>
              <a:t>HoonWon</a:t>
            </a:r>
            <a:r>
              <a:rPr lang="en-US" altLang="ko-KR" sz="1200" b="0" i="0" u="none" strike="noStrike" baseline="0" dirty="0">
                <a:latin typeface="+mn-ea"/>
              </a:rPr>
              <a:t>, Lee-Han Kim, </a:t>
            </a:r>
            <a:r>
              <a:rPr lang="en-US" altLang="ko-KR" sz="1200" b="0" i="0" u="none" strike="noStrike" baseline="0" dirty="0" err="1">
                <a:latin typeface="+mn-ea"/>
              </a:rPr>
              <a:t>Boonsil</a:t>
            </a:r>
            <a:r>
              <a:rPr lang="en-US" altLang="ko-KR" sz="1200" b="0" i="0" u="none" strike="noStrike" baseline="0" dirty="0">
                <a:latin typeface="+mn-ea"/>
              </a:rPr>
              <a:t> Jang, In-</a:t>
            </a:r>
            <a:r>
              <a:rPr lang="en-US" altLang="ko-KR" sz="1200" b="0" i="0" u="none" strike="noStrike" baseline="0" dirty="0" err="1">
                <a:latin typeface="+mn-ea"/>
              </a:rPr>
              <a:t>Hyoung</a:t>
            </a:r>
            <a:r>
              <a:rPr lang="en-US" altLang="ko-KR" sz="1200" b="0" i="0" u="none" strike="noStrike" baseline="0" dirty="0">
                <a:latin typeface="+mn-ea"/>
              </a:rPr>
              <a:t> Yang, Hye-</a:t>
            </a:r>
            <a:r>
              <a:rPr lang="en-US" altLang="ko-KR" sz="1200" b="0" i="0" u="none" strike="noStrike" baseline="0" dirty="0" err="1">
                <a:latin typeface="+mn-ea"/>
              </a:rPr>
              <a:t>Jeong</a:t>
            </a:r>
            <a:r>
              <a:rPr lang="en-US" altLang="ko-KR" sz="1200" b="0" i="0" u="none" strike="noStrike" baseline="0" dirty="0">
                <a:latin typeface="+mn-ea"/>
              </a:rPr>
              <a:t> Kwon, </a:t>
            </a:r>
            <a:r>
              <a:rPr lang="en-US" altLang="ko-KR" sz="1200" b="0" i="0" u="none" strike="noStrike" baseline="0" dirty="0" err="1">
                <a:latin typeface="+mn-ea"/>
              </a:rPr>
              <a:t>Bohwan</a:t>
            </a:r>
            <a:r>
              <a:rPr lang="en-US" altLang="ko-KR" sz="1200" b="0" i="0" u="none" strike="noStrike" baseline="0" dirty="0">
                <a:latin typeface="+mn-ea"/>
              </a:rPr>
              <a:t> </a:t>
            </a:r>
            <a:r>
              <a:rPr lang="en-US" altLang="ko-KR" sz="1200" b="0" i="0" u="none" strike="noStrike" baseline="0" dirty="0" err="1">
                <a:latin typeface="+mn-ea"/>
              </a:rPr>
              <a:t>Jin</a:t>
            </a:r>
            <a:r>
              <a:rPr lang="en-US" altLang="ko-KR" sz="1200" b="0" i="0" u="none" strike="noStrike" baseline="0" dirty="0">
                <a:latin typeface="+mn-ea"/>
              </a:rPr>
              <a:t>, Seung Hyun Oh, Ju-</a:t>
            </a:r>
            <a:r>
              <a:rPr lang="en-US" altLang="ko-KR" sz="1200" b="0" i="0" u="none" strike="noStrike" baseline="0" dirty="0" err="1">
                <a:latin typeface="+mn-ea"/>
              </a:rPr>
              <a:t>Hee</a:t>
            </a:r>
            <a:r>
              <a:rPr lang="en-US" altLang="ko-KR" sz="1200" b="0" i="0" u="none" strike="noStrike" baseline="0" dirty="0">
                <a:latin typeface="+mn-ea"/>
              </a:rPr>
              <a:t> Kang, </a:t>
            </a:r>
            <a:r>
              <a:rPr lang="en-US" altLang="ko-KR" sz="1200" b="0" i="0" u="none" strike="noStrike" baseline="0" dirty="0" err="1">
                <a:latin typeface="+mn-ea"/>
              </a:rPr>
              <a:t>Seong</a:t>
            </a:r>
            <a:r>
              <a:rPr lang="en-US" altLang="ko-KR" sz="1200" b="0" i="0" u="none" strike="noStrike" baseline="0" dirty="0">
                <a:latin typeface="+mn-ea"/>
              </a:rPr>
              <a:t>-Doo Hong, Ji-Ae Shin and Sung-</a:t>
            </a:r>
            <a:r>
              <a:rPr lang="en-US" altLang="ko-KR" sz="1200" b="0" i="0" u="none" strike="noStrike" baseline="0" dirty="0" err="1">
                <a:latin typeface="+mn-ea"/>
              </a:rPr>
              <a:t>Dae</a:t>
            </a:r>
            <a:r>
              <a:rPr lang="en-US" altLang="ko-KR" sz="1200" b="0" i="0" u="none" strike="noStrike" baseline="0" dirty="0">
                <a:latin typeface="+mn-ea"/>
              </a:rPr>
              <a:t> Cho.</a:t>
            </a:r>
            <a:endParaRPr lang="en-US" altLang="ko-KR" sz="1200" dirty="0">
              <a:latin typeface="+mn-ea"/>
            </a:endParaRPr>
          </a:p>
        </p:txBody>
      </p:sp>
      <p:sp>
        <p:nvSpPr>
          <p:cNvPr id="6" name="TextBox 5"/>
          <p:cNvSpPr txBox="1"/>
          <p:nvPr/>
        </p:nvSpPr>
        <p:spPr>
          <a:xfrm>
            <a:off x="518846" y="1087832"/>
            <a:ext cx="4796569" cy="369332"/>
          </a:xfrm>
          <a:prstGeom prst="rect">
            <a:avLst/>
          </a:prstGeom>
          <a:noFill/>
        </p:spPr>
        <p:txBody>
          <a:bodyPr wrap="none" rtlCol="0">
            <a:spAutoFit/>
          </a:bodyPr>
          <a:lstStyle/>
          <a:p>
            <a:r>
              <a:rPr lang="en-US" altLang="ko-KR" b="1" dirty="0">
                <a:solidFill>
                  <a:srgbClr val="C00000"/>
                </a:solidFill>
                <a:effectLst>
                  <a:outerShdw blurRad="38100" dist="38100" dir="2700000" algn="tl">
                    <a:srgbClr val="000000">
                      <a:alpha val="43137"/>
                    </a:srgbClr>
                  </a:outerShdw>
                </a:effectLst>
              </a:rPr>
              <a:t>Anti-Inflammatory &amp; Anti-Bacterial Effect</a:t>
            </a:r>
            <a:endParaRPr lang="ko-KR" altLang="en-US" b="1" dirty="0">
              <a:solidFill>
                <a:srgbClr val="C00000"/>
              </a:solidFill>
              <a:effectLst>
                <a:outerShdw blurRad="38100" dist="38100" dir="2700000" algn="tl">
                  <a:srgbClr val="000000">
                    <a:alpha val="43137"/>
                  </a:srgbClr>
                </a:outerShdw>
              </a:effectLst>
            </a:endParaRPr>
          </a:p>
        </p:txBody>
      </p:sp>
      <p:cxnSp>
        <p:nvCxnSpPr>
          <p:cNvPr id="7" name="직선 연결선 6"/>
          <p:cNvCxnSpPr/>
          <p:nvPr/>
        </p:nvCxnSpPr>
        <p:spPr bwMode="auto">
          <a:xfrm flipV="1">
            <a:off x="623392" y="798095"/>
            <a:ext cx="5600945" cy="38618"/>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TextBox 7"/>
          <p:cNvSpPr txBox="1"/>
          <p:nvPr/>
        </p:nvSpPr>
        <p:spPr>
          <a:xfrm>
            <a:off x="518846" y="321301"/>
            <a:ext cx="6274986" cy="400110"/>
          </a:xfrm>
          <a:prstGeom prst="rect">
            <a:avLst/>
          </a:prstGeom>
          <a:noFill/>
        </p:spPr>
        <p:txBody>
          <a:bodyPr wrap="square" rtlCol="0">
            <a:spAutoFit/>
          </a:bodyPr>
          <a:lstStyle/>
          <a:p>
            <a:r>
              <a:rPr lang="en-US" altLang="ko-KR" sz="2000" b="1" dirty="0">
                <a:latin typeface="맑은 고딕" panose="020B0503020000020004" pitchFamily="50" charset="-127"/>
              </a:rPr>
              <a:t>General</a:t>
            </a:r>
            <a:r>
              <a:rPr lang="ko-KR" altLang="en-US" sz="2000" b="1" dirty="0">
                <a:latin typeface="맑은 고딕" panose="020B0503020000020004" pitchFamily="50" charset="-127"/>
              </a:rPr>
              <a:t> </a:t>
            </a:r>
            <a:r>
              <a:rPr lang="en-US" altLang="ko-KR" sz="2000" b="1" dirty="0">
                <a:latin typeface="맑은 고딕" panose="020B0503020000020004" pitchFamily="50" charset="-127"/>
              </a:rPr>
              <a:t>Information</a:t>
            </a:r>
            <a:endParaRPr lang="en-US" altLang="ko-KR" sz="900" dirty="0">
              <a:latin typeface="맑은 고딕" panose="020B0503020000020004" pitchFamily="50" charset="-127"/>
            </a:endParaRPr>
          </a:p>
        </p:txBody>
      </p:sp>
    </p:spTree>
    <p:extLst>
      <p:ext uri="{BB962C8B-B14F-4D97-AF65-F5344CB8AC3E}">
        <p14:creationId xmlns:p14="http://schemas.microsoft.com/office/powerpoint/2010/main" val="2543655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37100" y="5149242"/>
            <a:ext cx="11954900" cy="1164614"/>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altLang="ko-KR" sz="1200" dirty="0"/>
              <a:t>An evaluation of the </a:t>
            </a:r>
            <a:r>
              <a:rPr lang="en-US" altLang="ko-KR" sz="1200" dirty="0" err="1"/>
              <a:t>immunofunctional</a:t>
            </a:r>
            <a:r>
              <a:rPr lang="en-US" altLang="ko-KR" sz="1200" dirty="0"/>
              <a:t> effects of silymarin on liver disease induced by hepatitis C virus.</a:t>
            </a:r>
          </a:p>
          <a:p>
            <a:pPr>
              <a:lnSpc>
                <a:spcPct val="150000"/>
              </a:lnSpc>
            </a:pPr>
            <a:r>
              <a:rPr lang="ko-KR" altLang="en-US" sz="1200" dirty="0"/>
              <a:t>  </a:t>
            </a:r>
            <a:r>
              <a:rPr lang="en-US" altLang="ko-KR" sz="1200" dirty="0"/>
              <a:t>- Silymarin(</a:t>
            </a:r>
            <a:r>
              <a:rPr lang="en-US" altLang="ko-KR" sz="1200" b="1" dirty="0"/>
              <a:t>MK001</a:t>
            </a:r>
            <a:r>
              <a:rPr lang="en-US" altLang="ko-KR" sz="1200" dirty="0"/>
              <a:t>)</a:t>
            </a:r>
            <a:r>
              <a:rPr lang="ko-KR" altLang="en-US" sz="1200" dirty="0"/>
              <a:t> </a:t>
            </a:r>
            <a:r>
              <a:rPr lang="en-US" altLang="ko-KR" sz="1200" dirty="0"/>
              <a:t>inhibited</a:t>
            </a:r>
            <a:r>
              <a:rPr lang="ko-KR" altLang="en-US" sz="1200" dirty="0"/>
              <a:t> </a:t>
            </a:r>
            <a:r>
              <a:rPr lang="en-US" altLang="ko-KR" sz="1200" dirty="0"/>
              <a:t>the</a:t>
            </a:r>
            <a:r>
              <a:rPr lang="ko-KR" altLang="en-US" sz="1200" dirty="0"/>
              <a:t> </a:t>
            </a:r>
            <a:r>
              <a:rPr lang="en-US" altLang="ko-KR" sz="1200" dirty="0"/>
              <a:t>proinflammatory</a:t>
            </a:r>
            <a:r>
              <a:rPr lang="ko-KR" altLang="en-US" sz="1200" dirty="0"/>
              <a:t> </a:t>
            </a:r>
            <a:r>
              <a:rPr lang="en-US" altLang="ko-KR" sz="1200" dirty="0"/>
              <a:t>cytokines</a:t>
            </a:r>
            <a:r>
              <a:rPr lang="ko-KR" altLang="en-US" sz="1200" dirty="0"/>
              <a:t> </a:t>
            </a:r>
            <a:r>
              <a:rPr lang="en-US" altLang="ko-KR" sz="1200" dirty="0"/>
              <a:t>TNF-α, IFN-γ and IL-2 (produced by peripheral blood mononuclear cells) activated by anti-CD3 in a concentration-dependent manner. </a:t>
            </a:r>
          </a:p>
          <a:p>
            <a:pPr>
              <a:lnSpc>
                <a:spcPct val="150000"/>
              </a:lnSpc>
            </a:pPr>
            <a:r>
              <a:rPr lang="ko-KR" altLang="en-US" sz="1200" dirty="0"/>
              <a:t>  </a:t>
            </a:r>
            <a:r>
              <a:rPr lang="en-US" altLang="ko-KR" sz="1200" dirty="0"/>
              <a:t>- Inhibited transcriptional activation of NF-</a:t>
            </a:r>
            <a:r>
              <a:rPr lang="en-US" altLang="ko-KR" sz="1200" dirty="0" err="1"/>
              <a:t>κB</a:t>
            </a:r>
            <a:r>
              <a:rPr lang="en-US" altLang="ko-KR" sz="1200" dirty="0"/>
              <a:t> and was associated with inhibition of </a:t>
            </a:r>
            <a:r>
              <a:rPr lang="en-US" altLang="ko-KR" sz="1200" dirty="0" err="1"/>
              <a:t>Jurkat</a:t>
            </a:r>
            <a:r>
              <a:rPr lang="en-US" altLang="ko-KR" sz="1200" dirty="0"/>
              <a:t> T cell line proliferation and suppression of IL-2 secretion.</a:t>
            </a:r>
            <a:endParaRPr lang="en-US" altLang="ko-KR" sz="1200" dirty="0">
              <a:ea typeface="맑은 고딕" panose="020B0503020000020004" pitchFamily="50" charset="-127"/>
            </a:endParaRPr>
          </a:p>
        </p:txBody>
      </p:sp>
      <p:sp>
        <p:nvSpPr>
          <p:cNvPr id="8" name="TextBox 7"/>
          <p:cNvSpPr txBox="1"/>
          <p:nvPr/>
        </p:nvSpPr>
        <p:spPr>
          <a:xfrm>
            <a:off x="1068301" y="6362945"/>
            <a:ext cx="10312072" cy="430887"/>
          </a:xfrm>
          <a:prstGeom prst="rect">
            <a:avLst/>
          </a:prstGeom>
          <a:noFill/>
          <a:ln>
            <a:solidFill>
              <a:schemeClr val="tx1"/>
            </a:solidFill>
          </a:ln>
        </p:spPr>
        <p:txBody>
          <a:bodyPr wrap="square" rtlCol="0">
            <a:spAutoFit/>
          </a:bodyPr>
          <a:lstStyle/>
          <a:p>
            <a:r>
              <a:rPr lang="en-US" altLang="ko-KR" sz="1100" b="1" dirty="0"/>
              <a:t>[Source: Gastroenterology, 2010, 138: 671-681. </a:t>
            </a:r>
            <a:r>
              <a:rPr lang="en-US" altLang="ko-KR" sz="1100" b="1" dirty="0" err="1"/>
              <a:t>Silymarin</a:t>
            </a:r>
            <a:r>
              <a:rPr lang="en-US" altLang="ko-KR" sz="1100" b="1" dirty="0"/>
              <a:t> inhibits in vitro T-cell proliferation and cytokine production in hepatitis C virus infection. </a:t>
            </a:r>
            <a:r>
              <a:rPr lang="en-US" altLang="ko-KR" sz="1100" b="1" dirty="0" err="1"/>
              <a:t>Morishima</a:t>
            </a:r>
            <a:r>
              <a:rPr lang="en-US" altLang="ko-KR" sz="1100" b="1" dirty="0"/>
              <a:t> C, </a:t>
            </a:r>
            <a:r>
              <a:rPr lang="en-US" altLang="ko-KR" sz="1100" b="1" dirty="0" err="1"/>
              <a:t>Shuhart</a:t>
            </a:r>
            <a:r>
              <a:rPr lang="en-US" altLang="ko-KR" sz="1100" b="1" dirty="0"/>
              <a:t> MC, Wang CC, Paschal DM, Apodaca MC, Liu Y, Sloan DD, Graf TN, </a:t>
            </a:r>
            <a:r>
              <a:rPr lang="en-US" altLang="ko-KR" sz="1100" b="1" dirty="0" err="1"/>
              <a:t>Oberlies</a:t>
            </a:r>
            <a:r>
              <a:rPr lang="en-US" altLang="ko-KR" sz="1100" b="1" dirty="0"/>
              <a:t> NH, Lee DYW, Jerome KR, </a:t>
            </a:r>
            <a:r>
              <a:rPr lang="en-US" altLang="ko-KR" sz="1100" b="1" dirty="0" err="1"/>
              <a:t>Polyak</a:t>
            </a:r>
            <a:r>
              <a:rPr lang="en-US" altLang="ko-KR" sz="1100" b="1" dirty="0"/>
              <a:t> SJ.</a:t>
            </a:r>
            <a:r>
              <a:rPr lang="en-US" altLang="ko-KR" sz="1100" b="1" dirty="0">
                <a:latin typeface="+mn-ea"/>
              </a:rPr>
              <a:t>]</a:t>
            </a:r>
            <a:endParaRPr lang="en-US" altLang="ko-KR" sz="1100" b="1" dirty="0"/>
          </a:p>
        </p:txBody>
      </p:sp>
      <p:pic>
        <p:nvPicPr>
          <p:cNvPr id="2" name="그림 1"/>
          <p:cNvPicPr>
            <a:picLocks noChangeAspect="1"/>
          </p:cNvPicPr>
          <p:nvPr/>
        </p:nvPicPr>
        <p:blipFill>
          <a:blip r:embed="rId2"/>
          <a:stretch>
            <a:fillRect/>
          </a:stretch>
        </p:blipFill>
        <p:spPr>
          <a:xfrm>
            <a:off x="6231648" y="2008174"/>
            <a:ext cx="4625790" cy="2989194"/>
          </a:xfrm>
          <a:prstGeom prst="rect">
            <a:avLst/>
          </a:prstGeom>
        </p:spPr>
      </p:pic>
      <p:pic>
        <p:nvPicPr>
          <p:cNvPr id="9" name="그림 8"/>
          <p:cNvPicPr>
            <a:picLocks noChangeAspect="1"/>
          </p:cNvPicPr>
          <p:nvPr/>
        </p:nvPicPr>
        <p:blipFill>
          <a:blip r:embed="rId3"/>
          <a:stretch>
            <a:fillRect/>
          </a:stretch>
        </p:blipFill>
        <p:spPr>
          <a:xfrm>
            <a:off x="1454470" y="2008174"/>
            <a:ext cx="3880708" cy="2989194"/>
          </a:xfrm>
          <a:prstGeom prst="rect">
            <a:avLst/>
          </a:prstGeom>
        </p:spPr>
      </p:pic>
      <p:sp>
        <p:nvSpPr>
          <p:cNvPr id="10" name="TextBox 9"/>
          <p:cNvSpPr txBox="1"/>
          <p:nvPr/>
        </p:nvSpPr>
        <p:spPr>
          <a:xfrm>
            <a:off x="1298280" y="1646256"/>
            <a:ext cx="4553234" cy="276999"/>
          </a:xfrm>
          <a:prstGeom prst="rect">
            <a:avLst/>
          </a:prstGeom>
          <a:solidFill>
            <a:schemeClr val="accent5">
              <a:lumMod val="50000"/>
            </a:schemeClr>
          </a:solidFill>
          <a:ln>
            <a:noFill/>
          </a:ln>
        </p:spPr>
        <p:txBody>
          <a:bodyPr wrap="none" rtlCol="0">
            <a:spAutoFit/>
          </a:bodyPr>
          <a:lstStyle/>
          <a:p>
            <a:pPr algn="ctr"/>
            <a:r>
              <a:rPr lang="en-US" altLang="ko-KR" sz="1200" b="1" dirty="0">
                <a:solidFill>
                  <a:srgbClr val="FFFF00"/>
                </a:solidFill>
              </a:rPr>
              <a:t>Inhibits proliferation of peripheral blood mononuclear cells</a:t>
            </a:r>
            <a:endParaRPr lang="ko-KR" altLang="en-US" sz="1200" b="1" dirty="0">
              <a:solidFill>
                <a:srgbClr val="FFFF00"/>
              </a:solidFill>
            </a:endParaRPr>
          </a:p>
        </p:txBody>
      </p:sp>
      <p:sp>
        <p:nvSpPr>
          <p:cNvPr id="11" name="TextBox 10"/>
          <p:cNvSpPr txBox="1"/>
          <p:nvPr/>
        </p:nvSpPr>
        <p:spPr>
          <a:xfrm>
            <a:off x="6376215" y="1646256"/>
            <a:ext cx="4491615" cy="276999"/>
          </a:xfrm>
          <a:prstGeom prst="rect">
            <a:avLst/>
          </a:prstGeom>
          <a:solidFill>
            <a:schemeClr val="accent5">
              <a:lumMod val="50000"/>
            </a:schemeClr>
          </a:solidFill>
          <a:ln>
            <a:noFill/>
          </a:ln>
        </p:spPr>
        <p:txBody>
          <a:bodyPr wrap="none" rtlCol="0">
            <a:spAutoFit/>
          </a:bodyPr>
          <a:lstStyle/>
          <a:p>
            <a:pPr algn="ctr"/>
            <a:r>
              <a:rPr lang="en-US" altLang="ko-KR" sz="1200" b="1" dirty="0">
                <a:solidFill>
                  <a:srgbClr val="FFFF00"/>
                </a:solidFill>
              </a:rPr>
              <a:t>Inhibits </a:t>
            </a:r>
            <a:r>
              <a:rPr lang="en-US" altLang="ko-KR" sz="1200" b="1" dirty="0" err="1">
                <a:solidFill>
                  <a:srgbClr val="FFFF00"/>
                </a:solidFill>
              </a:rPr>
              <a:t>Jurkat</a:t>
            </a:r>
            <a:r>
              <a:rPr lang="en-US" altLang="ko-KR" sz="1200" b="1" dirty="0">
                <a:solidFill>
                  <a:srgbClr val="FFFF00"/>
                </a:solidFill>
              </a:rPr>
              <a:t> T cell proliferation and cytokine production</a:t>
            </a:r>
            <a:endParaRPr lang="ko-KR" altLang="en-US" sz="1200" b="1" dirty="0">
              <a:solidFill>
                <a:srgbClr val="FFFF00"/>
              </a:solidFill>
            </a:endParaRPr>
          </a:p>
        </p:txBody>
      </p:sp>
      <p:sp>
        <p:nvSpPr>
          <p:cNvPr id="12" name="직사각형 11"/>
          <p:cNvSpPr/>
          <p:nvPr/>
        </p:nvSpPr>
        <p:spPr>
          <a:xfrm>
            <a:off x="7173066" y="4997368"/>
            <a:ext cx="4883068" cy="200055"/>
          </a:xfrm>
          <a:prstGeom prst="rect">
            <a:avLst/>
          </a:prstGeom>
        </p:spPr>
        <p:txBody>
          <a:bodyPr wrap="none">
            <a:spAutoFit/>
          </a:bodyPr>
          <a:lstStyle/>
          <a:p>
            <a:r>
              <a:rPr lang="en-US" altLang="ko-KR" sz="700" b="1" dirty="0"/>
              <a:t>* </a:t>
            </a:r>
            <a:r>
              <a:rPr lang="en-US" altLang="ko-KR" sz="700" b="1" dirty="0" err="1"/>
              <a:t>Jurkat</a:t>
            </a:r>
            <a:r>
              <a:rPr lang="en-US" altLang="ko-KR" sz="700" b="1" dirty="0"/>
              <a:t> T cell line: a peripheral blood-derived T cell line from human acute lymphoblastic leukemia patients.</a:t>
            </a:r>
            <a:endParaRPr lang="ko-KR" altLang="en-US" sz="700" b="1" dirty="0"/>
          </a:p>
        </p:txBody>
      </p:sp>
      <p:sp>
        <p:nvSpPr>
          <p:cNvPr id="13" name="TextBox 12"/>
          <p:cNvSpPr txBox="1"/>
          <p:nvPr/>
        </p:nvSpPr>
        <p:spPr>
          <a:xfrm>
            <a:off x="623392" y="1027613"/>
            <a:ext cx="3099823" cy="369332"/>
          </a:xfrm>
          <a:prstGeom prst="rect">
            <a:avLst/>
          </a:prstGeom>
          <a:noFill/>
        </p:spPr>
        <p:txBody>
          <a:bodyPr wrap="none" rtlCol="0">
            <a:spAutoFit/>
          </a:bodyPr>
          <a:lstStyle/>
          <a:p>
            <a:r>
              <a:rPr lang="en-US" altLang="ko-KR" b="1" dirty="0">
                <a:solidFill>
                  <a:srgbClr val="C00000"/>
                </a:solidFill>
                <a:effectLst>
                  <a:outerShdw blurRad="38100" dist="38100" dir="2700000" algn="tl">
                    <a:srgbClr val="000000">
                      <a:alpha val="43137"/>
                    </a:srgbClr>
                  </a:outerShdw>
                </a:effectLst>
              </a:rPr>
              <a:t>Immunomodulatory Effect</a:t>
            </a:r>
            <a:endParaRPr lang="ko-KR" altLang="en-US" b="1" dirty="0">
              <a:solidFill>
                <a:srgbClr val="C00000"/>
              </a:solidFill>
              <a:effectLst>
                <a:outerShdw blurRad="38100" dist="38100" dir="2700000" algn="tl">
                  <a:srgbClr val="000000">
                    <a:alpha val="43137"/>
                  </a:srgbClr>
                </a:outerShdw>
              </a:effectLst>
            </a:endParaRPr>
          </a:p>
        </p:txBody>
      </p:sp>
      <p:cxnSp>
        <p:nvCxnSpPr>
          <p:cNvPr id="14" name="직선 연결선 13"/>
          <p:cNvCxnSpPr/>
          <p:nvPr/>
        </p:nvCxnSpPr>
        <p:spPr bwMode="auto">
          <a:xfrm flipV="1">
            <a:off x="623392" y="798095"/>
            <a:ext cx="5600945" cy="38618"/>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5" name="TextBox 14"/>
          <p:cNvSpPr txBox="1"/>
          <p:nvPr/>
        </p:nvSpPr>
        <p:spPr>
          <a:xfrm>
            <a:off x="518846" y="321301"/>
            <a:ext cx="6274986" cy="400110"/>
          </a:xfrm>
          <a:prstGeom prst="rect">
            <a:avLst/>
          </a:prstGeom>
          <a:noFill/>
        </p:spPr>
        <p:txBody>
          <a:bodyPr wrap="square" rtlCol="0">
            <a:spAutoFit/>
          </a:bodyPr>
          <a:lstStyle/>
          <a:p>
            <a:r>
              <a:rPr lang="en-US" altLang="ko-KR" sz="2000" b="1" dirty="0">
                <a:latin typeface="맑은 고딕" panose="020B0503020000020004" pitchFamily="50" charset="-127"/>
              </a:rPr>
              <a:t>General</a:t>
            </a:r>
            <a:r>
              <a:rPr lang="ko-KR" altLang="en-US" sz="2000" b="1" dirty="0">
                <a:latin typeface="맑은 고딕" panose="020B0503020000020004" pitchFamily="50" charset="-127"/>
              </a:rPr>
              <a:t> </a:t>
            </a:r>
            <a:r>
              <a:rPr lang="en-US" altLang="ko-KR" sz="2000" b="1" dirty="0">
                <a:latin typeface="맑은 고딕" panose="020B0503020000020004" pitchFamily="50" charset="-127"/>
              </a:rPr>
              <a:t>Information</a:t>
            </a:r>
            <a:endParaRPr lang="en-US" altLang="ko-KR" sz="900" dirty="0">
              <a:latin typeface="맑은 고딕" panose="020B0503020000020004" pitchFamily="50" charset="-127"/>
            </a:endParaRPr>
          </a:p>
        </p:txBody>
      </p:sp>
    </p:spTree>
    <p:extLst>
      <p:ext uri="{BB962C8B-B14F-4D97-AF65-F5344CB8AC3E}">
        <p14:creationId xmlns:p14="http://schemas.microsoft.com/office/powerpoint/2010/main" val="3199507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8974" y="4689475"/>
            <a:ext cx="11841431" cy="1441613"/>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altLang="ko-KR" sz="1200" b="1" dirty="0"/>
              <a:t>To investigate the </a:t>
            </a:r>
            <a:r>
              <a:rPr lang="en-US" altLang="ko-KR" sz="1200" b="1" dirty="0">
                <a:solidFill>
                  <a:srgbClr val="FF0000"/>
                </a:solidFill>
              </a:rPr>
              <a:t>protective effect of Rhodiola rosea against radiation-induced intestinal damage, </a:t>
            </a:r>
            <a:r>
              <a:rPr lang="en-US" altLang="ko-KR" sz="1200" b="1" dirty="0"/>
              <a:t>rats were divided into three groups: </a:t>
            </a:r>
            <a:r>
              <a:rPr lang="en-US" altLang="ko-KR" sz="1200" b="1" dirty="0">
                <a:solidFill>
                  <a:srgbClr val="0000FF"/>
                </a:solidFill>
              </a:rPr>
              <a:t>control group, irradiated group, and post-irradiation treatment group</a:t>
            </a:r>
            <a:r>
              <a:rPr lang="en-US" altLang="ko-KR" sz="1200" b="1" dirty="0"/>
              <a:t>, and randomly assigned to each group</a:t>
            </a:r>
            <a:r>
              <a:rPr lang="en-US" altLang="ko-KR" sz="1200" b="1" dirty="0">
                <a:solidFill>
                  <a:srgbClr val="FF0000"/>
                </a:solidFill>
              </a:rPr>
              <a:t>.</a:t>
            </a:r>
            <a:r>
              <a:rPr lang="ko-KR" altLang="en-US" sz="1200" dirty="0"/>
              <a:t>   </a:t>
            </a:r>
            <a:endParaRPr lang="en-US" altLang="ko-KR" sz="1200" dirty="0"/>
          </a:p>
          <a:p>
            <a:pPr>
              <a:lnSpc>
                <a:spcPct val="150000"/>
              </a:lnSpc>
            </a:pPr>
            <a:r>
              <a:rPr lang="en-US" altLang="ko-KR" sz="1200" dirty="0"/>
              <a:t>   - The intestinal epithelial thickness was checked after rhodiola administration and it was found that the </a:t>
            </a:r>
            <a:r>
              <a:rPr lang="en-US" altLang="ko-KR" sz="1200" dirty="0">
                <a:solidFill>
                  <a:srgbClr val="0000FF"/>
                </a:solidFill>
              </a:rPr>
              <a:t>intestinal damage caused by radiation thinning was improved after 3 days.</a:t>
            </a:r>
            <a:r>
              <a:rPr lang="en-US" altLang="ko-KR" sz="1200" dirty="0"/>
              <a:t> </a:t>
            </a:r>
            <a:r>
              <a:rPr lang="ko-KR" altLang="en-US" sz="1200" dirty="0"/>
              <a:t>   </a:t>
            </a:r>
            <a:endParaRPr lang="en-US" altLang="ko-KR" sz="1200" dirty="0"/>
          </a:p>
          <a:p>
            <a:pPr>
              <a:lnSpc>
                <a:spcPct val="150000"/>
              </a:lnSpc>
            </a:pPr>
            <a:r>
              <a:rPr lang="en-US" altLang="ko-KR" sz="1200" dirty="0"/>
              <a:t>   - </a:t>
            </a:r>
            <a:r>
              <a:rPr lang="en-US" altLang="ko-KR" sz="1200" b="1" dirty="0">
                <a:solidFill>
                  <a:srgbClr val="0000FF"/>
                </a:solidFill>
              </a:rPr>
              <a:t>Inflammatory cytokines (TNF-α, IL-1β) were significantly reduced in the rhodiola treatment group </a:t>
            </a:r>
            <a:r>
              <a:rPr lang="en-US" altLang="ko-KR" sz="1200" b="1" dirty="0"/>
              <a:t>compared to the control group.</a:t>
            </a:r>
            <a:endParaRPr lang="en-US" altLang="ko-KR" sz="1200" dirty="0">
              <a:ea typeface="맑은 고딕" panose="020B0503020000020004" pitchFamily="50" charset="-127"/>
            </a:endParaRPr>
          </a:p>
        </p:txBody>
      </p:sp>
      <p:sp>
        <p:nvSpPr>
          <p:cNvPr id="15" name="TextBox 14"/>
          <p:cNvSpPr txBox="1"/>
          <p:nvPr/>
        </p:nvSpPr>
        <p:spPr>
          <a:xfrm>
            <a:off x="1259306" y="6294652"/>
            <a:ext cx="10038347" cy="430887"/>
          </a:xfrm>
          <a:prstGeom prst="rect">
            <a:avLst/>
          </a:prstGeom>
          <a:noFill/>
          <a:ln>
            <a:solidFill>
              <a:schemeClr val="tx1"/>
            </a:solidFill>
          </a:ln>
        </p:spPr>
        <p:txBody>
          <a:bodyPr wrap="square" rtlCol="0">
            <a:spAutoFit/>
          </a:bodyPr>
          <a:lstStyle/>
          <a:p>
            <a:r>
              <a:rPr lang="en-US" altLang="ko-KR" sz="1100" b="1" dirty="0"/>
              <a:t>[Source: </a:t>
            </a:r>
            <a:r>
              <a:rPr lang="en-US" altLang="ko-KR" sz="1100" b="1" dirty="0">
                <a:latin typeface="+mn-ea"/>
              </a:rPr>
              <a:t>Chemistry &amp; Biodiversity, 22 October 2020. The Protective Effect of </a:t>
            </a:r>
            <a:r>
              <a:rPr lang="en-US" altLang="ko-KR" sz="1100" b="1" dirty="0" err="1">
                <a:latin typeface="+mn-ea"/>
              </a:rPr>
              <a:t>Rosavin</a:t>
            </a:r>
            <a:r>
              <a:rPr lang="en-US" altLang="ko-KR" sz="1100" b="1" dirty="0">
                <a:latin typeface="+mn-ea"/>
              </a:rPr>
              <a:t> from </a:t>
            </a:r>
            <a:r>
              <a:rPr lang="en-US" altLang="ko-KR" sz="1100" b="1" dirty="0" err="1">
                <a:latin typeface="+mn-ea"/>
              </a:rPr>
              <a:t>Rhodiola</a:t>
            </a:r>
            <a:r>
              <a:rPr lang="en-US" altLang="ko-KR" sz="1100" b="1" dirty="0">
                <a:latin typeface="+mn-ea"/>
              </a:rPr>
              <a:t> </a:t>
            </a:r>
            <a:r>
              <a:rPr lang="en-US" altLang="ko-KR" sz="1100" b="1" dirty="0" err="1">
                <a:latin typeface="+mn-ea"/>
              </a:rPr>
              <a:t>rosea</a:t>
            </a:r>
            <a:r>
              <a:rPr lang="en-US" altLang="ko-KR" sz="1100" b="1" dirty="0">
                <a:latin typeface="+mn-ea"/>
              </a:rPr>
              <a:t> on Radiation-Induced Intestinal Injury. </a:t>
            </a:r>
            <a:r>
              <a:rPr lang="en-US" altLang="ko-KR" sz="1100" b="1" dirty="0" err="1">
                <a:latin typeface="+mn-ea"/>
              </a:rPr>
              <a:t>Weijie</a:t>
            </a:r>
            <a:r>
              <a:rPr lang="en-US" altLang="ko-KR" sz="1100" b="1" dirty="0">
                <a:latin typeface="+mn-ea"/>
              </a:rPr>
              <a:t> Zhou, </a:t>
            </a:r>
            <a:r>
              <a:rPr lang="en-US" altLang="ko-KR" sz="1100" b="1" dirty="0" err="1">
                <a:latin typeface="+mn-ea"/>
              </a:rPr>
              <a:t>Kequan</a:t>
            </a:r>
            <a:r>
              <a:rPr lang="en-US" altLang="ko-KR" sz="1100" b="1" dirty="0">
                <a:latin typeface="+mn-ea"/>
              </a:rPr>
              <a:t> Chen, </a:t>
            </a:r>
            <a:r>
              <a:rPr lang="en-US" altLang="ko-KR" sz="1100" b="1" dirty="0" err="1">
                <a:latin typeface="+mn-ea"/>
              </a:rPr>
              <a:t>Quan</a:t>
            </a:r>
            <a:r>
              <a:rPr lang="en-US" altLang="ko-KR" sz="1100" b="1" dirty="0">
                <a:latin typeface="+mn-ea"/>
              </a:rPr>
              <a:t> Lu, </a:t>
            </a:r>
            <a:r>
              <a:rPr lang="en-US" altLang="ko-KR" sz="1100" b="1" dirty="0" err="1">
                <a:latin typeface="+mn-ea"/>
              </a:rPr>
              <a:t>Yujun</a:t>
            </a:r>
            <a:r>
              <a:rPr lang="en-US" altLang="ko-KR" sz="1100" b="1" dirty="0">
                <a:latin typeface="+mn-ea"/>
              </a:rPr>
              <a:t> Luo, Chen Zhang, Yue Zheng, </a:t>
            </a:r>
            <a:r>
              <a:rPr lang="en-US" altLang="ko-KR" sz="1100" b="1" dirty="0" err="1">
                <a:latin typeface="+mn-ea"/>
              </a:rPr>
              <a:t>Zewei</a:t>
            </a:r>
            <a:r>
              <a:rPr lang="en-US" altLang="ko-KR" sz="1100" b="1" dirty="0">
                <a:latin typeface="+mn-ea"/>
              </a:rPr>
              <a:t> </a:t>
            </a:r>
            <a:r>
              <a:rPr lang="en-US" altLang="ko-KR" sz="1100" b="1" dirty="0" err="1">
                <a:latin typeface="+mn-ea"/>
              </a:rPr>
              <a:t>Zhuo</a:t>
            </a:r>
            <a:r>
              <a:rPr lang="en-US" altLang="ko-KR" sz="1100" b="1" dirty="0">
                <a:latin typeface="+mn-ea"/>
              </a:rPr>
              <a:t>, </a:t>
            </a:r>
            <a:r>
              <a:rPr lang="en-US" altLang="ko-KR" sz="1100" b="1" dirty="0" err="1">
                <a:latin typeface="+mn-ea"/>
              </a:rPr>
              <a:t>Kehang</a:t>
            </a:r>
            <a:r>
              <a:rPr lang="en-US" altLang="ko-KR" sz="1100" b="1" dirty="0">
                <a:latin typeface="+mn-ea"/>
              </a:rPr>
              <a:t> </a:t>
            </a:r>
            <a:r>
              <a:rPr lang="en-US" altLang="ko-KR" sz="1100" b="1" dirty="0" err="1">
                <a:latin typeface="+mn-ea"/>
              </a:rPr>
              <a:t>Guo</a:t>
            </a:r>
            <a:r>
              <a:rPr lang="en-US" altLang="ko-KR" sz="1100" b="1" dirty="0">
                <a:latin typeface="+mn-ea"/>
              </a:rPr>
              <a:t>, </a:t>
            </a:r>
            <a:r>
              <a:rPr lang="en-US" altLang="ko-KR" sz="1100" b="1" dirty="0" err="1">
                <a:latin typeface="+mn-ea"/>
              </a:rPr>
              <a:t>Jinghua</a:t>
            </a:r>
            <a:r>
              <a:rPr lang="en-US" altLang="ko-KR" sz="1100" b="1" dirty="0">
                <a:latin typeface="+mn-ea"/>
              </a:rPr>
              <a:t> Wang, </a:t>
            </a:r>
            <a:r>
              <a:rPr lang="en-US" altLang="ko-KR" sz="1100" b="1" dirty="0" err="1">
                <a:latin typeface="+mn-ea"/>
              </a:rPr>
              <a:t>Hao</a:t>
            </a:r>
            <a:r>
              <a:rPr lang="en-US" altLang="ko-KR" sz="1100" b="1" dirty="0">
                <a:latin typeface="+mn-ea"/>
              </a:rPr>
              <a:t> Chen, </a:t>
            </a:r>
            <a:r>
              <a:rPr lang="en-US" altLang="ko-KR" sz="1100" b="1" dirty="0" err="1">
                <a:latin typeface="+mn-ea"/>
              </a:rPr>
              <a:t>Weihong</a:t>
            </a:r>
            <a:r>
              <a:rPr lang="en-US" altLang="ko-KR" sz="1100" b="1" dirty="0">
                <a:latin typeface="+mn-ea"/>
              </a:rPr>
              <a:t> </a:t>
            </a:r>
            <a:r>
              <a:rPr lang="en-US" altLang="ko-KR" sz="1100" b="1" dirty="0" err="1">
                <a:latin typeface="+mn-ea"/>
              </a:rPr>
              <a:t>Sha</a:t>
            </a:r>
            <a:r>
              <a:rPr lang="en-US" altLang="ko-KR" sz="1100" b="1" dirty="0">
                <a:latin typeface="+mn-ea"/>
              </a:rPr>
              <a:t>.]</a:t>
            </a:r>
            <a:endParaRPr lang="en-US" altLang="ko-KR" sz="1100" b="1" dirty="0"/>
          </a:p>
        </p:txBody>
      </p:sp>
      <p:sp>
        <p:nvSpPr>
          <p:cNvPr id="13" name="TextBox 12"/>
          <p:cNvSpPr txBox="1"/>
          <p:nvPr/>
        </p:nvSpPr>
        <p:spPr>
          <a:xfrm>
            <a:off x="1157287" y="1442903"/>
            <a:ext cx="3435364" cy="276999"/>
          </a:xfrm>
          <a:prstGeom prst="rect">
            <a:avLst/>
          </a:prstGeom>
          <a:solidFill>
            <a:schemeClr val="accent5">
              <a:lumMod val="50000"/>
            </a:schemeClr>
          </a:solidFill>
          <a:ln>
            <a:noFill/>
          </a:ln>
        </p:spPr>
        <p:txBody>
          <a:bodyPr wrap="none" rtlCol="0">
            <a:spAutoFit/>
          </a:bodyPr>
          <a:lstStyle/>
          <a:p>
            <a:pPr algn="ctr"/>
            <a:r>
              <a:rPr lang="en-US" altLang="ko-KR" sz="1200" b="1" dirty="0">
                <a:solidFill>
                  <a:srgbClr val="FFFF00"/>
                </a:solidFill>
              </a:rPr>
              <a:t>Restoration of Intestinal Epithelial Thickness</a:t>
            </a:r>
            <a:endParaRPr lang="ko-KR" altLang="en-US" sz="1200" b="1" dirty="0">
              <a:solidFill>
                <a:srgbClr val="FFFF00"/>
              </a:solidFill>
            </a:endParaRPr>
          </a:p>
        </p:txBody>
      </p:sp>
      <p:grpSp>
        <p:nvGrpSpPr>
          <p:cNvPr id="27" name="그룹 26"/>
          <p:cNvGrpSpPr/>
          <p:nvPr/>
        </p:nvGrpSpPr>
        <p:grpSpPr>
          <a:xfrm>
            <a:off x="0" y="1744506"/>
            <a:ext cx="5349668" cy="2895600"/>
            <a:chOff x="0" y="1744506"/>
            <a:chExt cx="5349668" cy="2895600"/>
          </a:xfrm>
        </p:grpSpPr>
        <p:grpSp>
          <p:nvGrpSpPr>
            <p:cNvPr id="25" name="그룹 24"/>
            <p:cNvGrpSpPr/>
            <p:nvPr/>
          </p:nvGrpSpPr>
          <p:grpSpPr>
            <a:xfrm>
              <a:off x="0" y="1744506"/>
              <a:ext cx="5349668" cy="2895600"/>
              <a:chOff x="6998788" y="339946"/>
              <a:chExt cx="5349668" cy="2895600"/>
            </a:xfrm>
          </p:grpSpPr>
          <p:grpSp>
            <p:nvGrpSpPr>
              <p:cNvPr id="23" name="그룹 22"/>
              <p:cNvGrpSpPr/>
              <p:nvPr/>
            </p:nvGrpSpPr>
            <p:grpSpPr>
              <a:xfrm>
                <a:off x="6998788" y="339946"/>
                <a:ext cx="2404794" cy="2895600"/>
                <a:chOff x="1801413" y="1702120"/>
                <a:chExt cx="2404794" cy="2895600"/>
              </a:xfrm>
            </p:grpSpPr>
            <p:grpSp>
              <p:nvGrpSpPr>
                <p:cNvPr id="21" name="그룹 20"/>
                <p:cNvGrpSpPr/>
                <p:nvPr/>
              </p:nvGrpSpPr>
              <p:grpSpPr>
                <a:xfrm>
                  <a:off x="1801413" y="1702120"/>
                  <a:ext cx="2404794" cy="2895600"/>
                  <a:chOff x="3367442" y="1176154"/>
                  <a:chExt cx="2404794" cy="2895600"/>
                </a:xfrm>
              </p:grpSpPr>
              <p:pic>
                <p:nvPicPr>
                  <p:cNvPr id="18" name="그림 17"/>
                  <p:cNvPicPr>
                    <a:picLocks noChangeAspect="1"/>
                  </p:cNvPicPr>
                  <p:nvPr/>
                </p:nvPicPr>
                <p:blipFill>
                  <a:blip r:embed="rId2"/>
                  <a:stretch>
                    <a:fillRect/>
                  </a:stretch>
                </p:blipFill>
                <p:spPr>
                  <a:xfrm>
                    <a:off x="3367442" y="1176154"/>
                    <a:ext cx="2314575" cy="2895600"/>
                  </a:xfrm>
                  <a:prstGeom prst="rect">
                    <a:avLst/>
                  </a:prstGeom>
                </p:spPr>
              </p:pic>
              <p:sp>
                <p:nvSpPr>
                  <p:cNvPr id="19" name="직사각형 18"/>
                  <p:cNvSpPr/>
                  <p:nvPr/>
                </p:nvSpPr>
                <p:spPr>
                  <a:xfrm>
                    <a:off x="3393150" y="3788437"/>
                    <a:ext cx="609848" cy="283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5162388" y="3755695"/>
                    <a:ext cx="609848" cy="283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2" name="직사각형 21"/>
                <p:cNvSpPr/>
                <p:nvPr/>
              </p:nvSpPr>
              <p:spPr>
                <a:xfrm>
                  <a:off x="1827121" y="1821073"/>
                  <a:ext cx="326532" cy="3446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24" name="그림 23"/>
              <p:cNvPicPr>
                <a:picLocks noChangeAspect="1"/>
              </p:cNvPicPr>
              <p:nvPr/>
            </p:nvPicPr>
            <p:blipFill>
              <a:blip r:embed="rId3"/>
              <a:stretch>
                <a:fillRect/>
              </a:stretch>
            </p:blipFill>
            <p:spPr>
              <a:xfrm>
                <a:off x="9195681" y="484013"/>
                <a:ext cx="3152775" cy="2257425"/>
              </a:xfrm>
              <a:prstGeom prst="rect">
                <a:avLst/>
              </a:prstGeom>
            </p:spPr>
          </p:pic>
        </p:grpSp>
        <p:sp>
          <p:nvSpPr>
            <p:cNvPr id="8" name="직사각형 7"/>
            <p:cNvSpPr/>
            <p:nvPr/>
          </p:nvSpPr>
          <p:spPr>
            <a:xfrm>
              <a:off x="1406162" y="1888573"/>
              <a:ext cx="777568" cy="20387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4" name="그룹 33"/>
          <p:cNvGrpSpPr/>
          <p:nvPr/>
        </p:nvGrpSpPr>
        <p:grpSpPr>
          <a:xfrm>
            <a:off x="5820352" y="1437765"/>
            <a:ext cx="5788711" cy="2932351"/>
            <a:chOff x="5242840" y="1437765"/>
            <a:chExt cx="5788711" cy="2932351"/>
          </a:xfrm>
        </p:grpSpPr>
        <p:sp>
          <p:nvSpPr>
            <p:cNvPr id="28" name="TextBox 27"/>
            <p:cNvSpPr txBox="1"/>
            <p:nvPr/>
          </p:nvSpPr>
          <p:spPr>
            <a:xfrm>
              <a:off x="6725049" y="1437765"/>
              <a:ext cx="2936445" cy="276999"/>
            </a:xfrm>
            <a:prstGeom prst="rect">
              <a:avLst/>
            </a:prstGeom>
            <a:solidFill>
              <a:schemeClr val="accent5">
                <a:lumMod val="50000"/>
              </a:schemeClr>
            </a:solidFill>
            <a:ln>
              <a:noFill/>
            </a:ln>
          </p:spPr>
          <p:txBody>
            <a:bodyPr wrap="none" rtlCol="0">
              <a:spAutoFit/>
            </a:bodyPr>
            <a:lstStyle/>
            <a:p>
              <a:pPr algn="ctr"/>
              <a:r>
                <a:rPr lang="en-US" altLang="ko-KR" sz="1200" b="1" dirty="0">
                  <a:solidFill>
                    <a:srgbClr val="FFFF00"/>
                  </a:solidFill>
                </a:rPr>
                <a:t>Reduction of Inflammatory Cytokines</a:t>
              </a:r>
              <a:endParaRPr lang="ko-KR" altLang="en-US" sz="1200" b="1" dirty="0">
                <a:solidFill>
                  <a:srgbClr val="FFFF00"/>
                </a:solidFill>
              </a:endParaRPr>
            </a:p>
          </p:txBody>
        </p:sp>
        <p:pic>
          <p:nvPicPr>
            <p:cNvPr id="31" name="그림 30"/>
            <p:cNvPicPr>
              <a:picLocks noChangeAspect="1"/>
            </p:cNvPicPr>
            <p:nvPr/>
          </p:nvPicPr>
          <p:blipFill rotWithShape="1">
            <a:blip r:embed="rId4"/>
            <a:srcRect r="56529"/>
            <a:stretch/>
          </p:blipFill>
          <p:spPr>
            <a:xfrm>
              <a:off x="5242840" y="2014496"/>
              <a:ext cx="2950665" cy="2355620"/>
            </a:xfrm>
            <a:prstGeom prst="rect">
              <a:avLst/>
            </a:prstGeom>
          </p:spPr>
        </p:pic>
        <p:pic>
          <p:nvPicPr>
            <p:cNvPr id="33" name="그림 32"/>
            <p:cNvPicPr>
              <a:picLocks noChangeAspect="1"/>
            </p:cNvPicPr>
            <p:nvPr/>
          </p:nvPicPr>
          <p:blipFill rotWithShape="1">
            <a:blip r:embed="rId4"/>
            <a:srcRect l="58184"/>
            <a:stretch/>
          </p:blipFill>
          <p:spPr>
            <a:xfrm>
              <a:off x="8193272" y="1968427"/>
              <a:ext cx="2838279" cy="2355620"/>
            </a:xfrm>
            <a:prstGeom prst="rect">
              <a:avLst/>
            </a:prstGeom>
          </p:spPr>
        </p:pic>
      </p:grpSp>
      <p:sp>
        <p:nvSpPr>
          <p:cNvPr id="26" name="TextBox 25"/>
          <p:cNvSpPr txBox="1"/>
          <p:nvPr/>
        </p:nvSpPr>
        <p:spPr>
          <a:xfrm>
            <a:off x="518846" y="897491"/>
            <a:ext cx="2621359" cy="369332"/>
          </a:xfrm>
          <a:prstGeom prst="rect">
            <a:avLst/>
          </a:prstGeom>
          <a:noFill/>
        </p:spPr>
        <p:txBody>
          <a:bodyPr wrap="none" rtlCol="0">
            <a:spAutoFit/>
          </a:bodyPr>
          <a:lstStyle/>
          <a:p>
            <a:r>
              <a:rPr lang="en-US" altLang="ko-KR" b="1" dirty="0">
                <a:solidFill>
                  <a:srgbClr val="C00000"/>
                </a:solidFill>
                <a:effectLst>
                  <a:outerShdw blurRad="38100" dist="38100" dir="2700000" algn="tl">
                    <a:srgbClr val="000000">
                      <a:alpha val="43137"/>
                    </a:srgbClr>
                  </a:outerShdw>
                </a:effectLst>
              </a:rPr>
              <a:t>Radioprotective Effect</a:t>
            </a:r>
            <a:endParaRPr lang="ko-KR" altLang="en-US" b="1" dirty="0">
              <a:solidFill>
                <a:srgbClr val="C00000"/>
              </a:solidFill>
              <a:effectLst>
                <a:outerShdw blurRad="38100" dist="38100" dir="2700000" algn="tl">
                  <a:srgbClr val="000000">
                    <a:alpha val="43137"/>
                  </a:srgbClr>
                </a:outerShdw>
              </a:effectLst>
            </a:endParaRPr>
          </a:p>
        </p:txBody>
      </p:sp>
      <p:cxnSp>
        <p:nvCxnSpPr>
          <p:cNvPr id="29" name="직선 연결선 28"/>
          <p:cNvCxnSpPr/>
          <p:nvPr/>
        </p:nvCxnSpPr>
        <p:spPr bwMode="auto">
          <a:xfrm flipV="1">
            <a:off x="623392" y="798095"/>
            <a:ext cx="5600945" cy="38618"/>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30" name="TextBox 29"/>
          <p:cNvSpPr txBox="1"/>
          <p:nvPr/>
        </p:nvSpPr>
        <p:spPr>
          <a:xfrm>
            <a:off x="518846" y="321301"/>
            <a:ext cx="6274986" cy="400110"/>
          </a:xfrm>
          <a:prstGeom prst="rect">
            <a:avLst/>
          </a:prstGeom>
          <a:noFill/>
        </p:spPr>
        <p:txBody>
          <a:bodyPr wrap="square" rtlCol="0">
            <a:spAutoFit/>
          </a:bodyPr>
          <a:lstStyle/>
          <a:p>
            <a:r>
              <a:rPr lang="en-US" altLang="ko-KR" sz="2000" b="1" dirty="0">
                <a:latin typeface="맑은 고딕" panose="020B0503020000020004" pitchFamily="50" charset="-127"/>
              </a:rPr>
              <a:t>General</a:t>
            </a:r>
            <a:r>
              <a:rPr lang="ko-KR" altLang="en-US" sz="2000" b="1" dirty="0">
                <a:latin typeface="맑은 고딕" panose="020B0503020000020004" pitchFamily="50" charset="-127"/>
              </a:rPr>
              <a:t> </a:t>
            </a:r>
            <a:r>
              <a:rPr lang="en-US" altLang="ko-KR" sz="2000" b="1" dirty="0">
                <a:latin typeface="맑은 고딕" panose="020B0503020000020004" pitchFamily="50" charset="-127"/>
              </a:rPr>
              <a:t>Information</a:t>
            </a:r>
            <a:endParaRPr lang="en-US" altLang="ko-KR" sz="900" dirty="0">
              <a:latin typeface="맑은 고딕" panose="020B0503020000020004" pitchFamily="50" charset="-127"/>
            </a:endParaRPr>
          </a:p>
        </p:txBody>
      </p:sp>
    </p:spTree>
    <p:extLst>
      <p:ext uri="{BB962C8B-B14F-4D97-AF65-F5344CB8AC3E}">
        <p14:creationId xmlns:p14="http://schemas.microsoft.com/office/powerpoint/2010/main" val="3536313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7633"/>
            <a:ext cx="11556394" cy="2260683"/>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altLang="ko-KR" sz="1600" dirty="0"/>
              <a:t>Rhodiola rosea components inhibited expression of proinflammatory cytokines (TNF-α, IL-1β, IL-6) in BV2 cells in a concentration-dependent manner</a:t>
            </a:r>
          </a:p>
          <a:p>
            <a:pPr marL="285750" indent="-285750">
              <a:lnSpc>
                <a:spcPct val="150000"/>
              </a:lnSpc>
              <a:buFont typeface="Wingdings" panose="05000000000000000000" pitchFamily="2" charset="2"/>
              <a:buChar char="§"/>
            </a:pPr>
            <a:r>
              <a:rPr lang="en-US" altLang="ko-KR" sz="1600" dirty="0"/>
              <a:t>Treatment of inflammation-induced raw 264.7 cells with Rhodiola rosea showed anti-inflammatory effects of kaempferol and antioxidant effects of </a:t>
            </a:r>
            <a:r>
              <a:rPr lang="en-US" altLang="ko-KR" sz="1600" dirty="0" err="1"/>
              <a:t>herbacetin</a:t>
            </a:r>
            <a:r>
              <a:rPr lang="en-US" altLang="ko-KR" sz="1600" dirty="0"/>
              <a:t>. </a:t>
            </a:r>
          </a:p>
          <a:p>
            <a:pPr marL="285750" indent="-285750">
              <a:lnSpc>
                <a:spcPct val="150000"/>
              </a:lnSpc>
              <a:buFont typeface="Wingdings" panose="05000000000000000000" pitchFamily="2" charset="2"/>
              <a:buChar char="§"/>
            </a:pPr>
            <a:r>
              <a:rPr lang="en-US" altLang="ko-KR" sz="1600" dirty="0"/>
              <a:t>Oral administration of methanol-extracted rhodiola rosea in inflammation-induced rats confirmed its effectiveness in reducing inflammation and analgesia.</a:t>
            </a:r>
          </a:p>
        </p:txBody>
      </p:sp>
      <p:sp>
        <p:nvSpPr>
          <p:cNvPr id="3" name="TextBox 2"/>
          <p:cNvSpPr txBox="1"/>
          <p:nvPr/>
        </p:nvSpPr>
        <p:spPr>
          <a:xfrm>
            <a:off x="228599" y="4636022"/>
            <a:ext cx="11556394" cy="2123658"/>
          </a:xfrm>
          <a:prstGeom prst="rect">
            <a:avLst/>
          </a:prstGeom>
          <a:noFill/>
          <a:ln>
            <a:solidFill>
              <a:schemeClr val="tx1"/>
            </a:solidFill>
          </a:ln>
        </p:spPr>
        <p:txBody>
          <a:bodyPr wrap="square" rtlCol="0">
            <a:spAutoFit/>
          </a:bodyPr>
          <a:lstStyle/>
          <a:p>
            <a:r>
              <a:rPr lang="en-US" altLang="ko-KR" sz="1200" dirty="0"/>
              <a:t>Evidence-Based Complementary and Alternative Medicine Volume 2013, Article ID 514049. </a:t>
            </a:r>
          </a:p>
          <a:p>
            <a:r>
              <a:rPr lang="en-US" altLang="ko-KR" sz="1200" b="1" dirty="0"/>
              <a:t>Anti-Inflammatory and Neuroprotective Effects of Constituents Isolated from </a:t>
            </a:r>
            <a:r>
              <a:rPr lang="en-US" altLang="ko-KR" sz="1200" b="1" dirty="0" err="1"/>
              <a:t>Rhodiola</a:t>
            </a:r>
            <a:r>
              <a:rPr lang="en-US" altLang="ko-KR" sz="1200" b="1" dirty="0"/>
              <a:t> </a:t>
            </a:r>
            <a:r>
              <a:rPr lang="en-US" altLang="ko-KR" sz="1200" b="1" dirty="0" err="1"/>
              <a:t>rosea</a:t>
            </a:r>
            <a:r>
              <a:rPr lang="en-US" altLang="ko-KR" sz="1200" b="1" dirty="0">
                <a:latin typeface="+mn-ea"/>
              </a:rPr>
              <a:t>.</a:t>
            </a:r>
          </a:p>
          <a:p>
            <a:r>
              <a:rPr lang="en-US" altLang="ko-KR" sz="1200" dirty="0" err="1"/>
              <a:t>Yeonju</a:t>
            </a:r>
            <a:r>
              <a:rPr lang="en-US" altLang="ko-KR" sz="1200" dirty="0"/>
              <a:t> Lee, Jae-</a:t>
            </a:r>
            <a:r>
              <a:rPr lang="en-US" altLang="ko-KR" sz="1200" dirty="0" err="1"/>
              <a:t>Chul</a:t>
            </a:r>
            <a:r>
              <a:rPr lang="en-US" altLang="ko-KR" sz="1200" dirty="0"/>
              <a:t> Jung, </a:t>
            </a:r>
            <a:r>
              <a:rPr lang="en-US" altLang="ko-KR" sz="1200" dirty="0" err="1"/>
              <a:t>Soyong</a:t>
            </a:r>
            <a:r>
              <a:rPr lang="en-US" altLang="ko-KR" sz="1200" dirty="0"/>
              <a:t> Jang, </a:t>
            </a:r>
            <a:r>
              <a:rPr lang="en-US" altLang="ko-KR" sz="1200" dirty="0" err="1"/>
              <a:t>Jieun</a:t>
            </a:r>
            <a:r>
              <a:rPr lang="en-US" altLang="ko-KR" sz="1200" dirty="0"/>
              <a:t> Kim, Zulfiqar Ali, </a:t>
            </a:r>
            <a:r>
              <a:rPr lang="en-US" altLang="ko-KR" sz="1200" dirty="0" err="1"/>
              <a:t>Ikhlas</a:t>
            </a:r>
            <a:r>
              <a:rPr lang="en-US" altLang="ko-KR" sz="1200" dirty="0"/>
              <a:t> A. Khan, and </a:t>
            </a:r>
            <a:r>
              <a:rPr lang="en-US" altLang="ko-KR" sz="1200" dirty="0" err="1"/>
              <a:t>Seikwan</a:t>
            </a:r>
            <a:r>
              <a:rPr lang="en-US" altLang="ko-KR" sz="1200" dirty="0"/>
              <a:t> Oh.</a:t>
            </a:r>
          </a:p>
          <a:p>
            <a:endParaRPr lang="en-US" altLang="ko-KR" sz="1200" dirty="0">
              <a:latin typeface="+mn-ea"/>
            </a:endParaRPr>
          </a:p>
          <a:p>
            <a:r>
              <a:rPr lang="en-US" altLang="ko-KR" sz="1200" dirty="0"/>
              <a:t>Molecules 2012, 17(10), 11484-11494</a:t>
            </a:r>
          </a:p>
          <a:p>
            <a:r>
              <a:rPr lang="en-US" altLang="ko-KR" sz="1200" b="1" dirty="0"/>
              <a:t>The Antioxidant and Anti-inflammatory Effects of Phenolic Compounds Isolated from the Root of </a:t>
            </a:r>
            <a:r>
              <a:rPr lang="en-US" altLang="ko-KR" sz="1200" b="1" dirty="0" err="1"/>
              <a:t>Rhodiola</a:t>
            </a:r>
            <a:r>
              <a:rPr lang="en-US" altLang="ko-KR" sz="1200" b="1" dirty="0"/>
              <a:t> </a:t>
            </a:r>
            <a:r>
              <a:rPr lang="en-US" altLang="ko-KR" sz="1200" b="1" dirty="0" err="1"/>
              <a:t>sachalinensis</a:t>
            </a:r>
            <a:r>
              <a:rPr lang="en-US" altLang="ko-KR" sz="1200" b="1" dirty="0"/>
              <a:t> A. BOR</a:t>
            </a:r>
          </a:p>
          <a:p>
            <a:r>
              <a:rPr lang="en-US" altLang="ko-KR" sz="1200" dirty="0"/>
              <a:t>Kang In </a:t>
            </a:r>
            <a:r>
              <a:rPr lang="en-US" altLang="ko-KR" sz="1200" dirty="0" err="1"/>
              <a:t>Choe</a:t>
            </a:r>
            <a:r>
              <a:rPr lang="en-US" altLang="ko-KR" sz="1200" dirty="0"/>
              <a:t>, </a:t>
            </a:r>
            <a:r>
              <a:rPr lang="en-US" altLang="ko-KR" sz="1200" dirty="0" err="1"/>
              <a:t>Joo</a:t>
            </a:r>
            <a:r>
              <a:rPr lang="en-US" altLang="ko-KR" sz="1200" dirty="0"/>
              <a:t> </a:t>
            </a:r>
            <a:r>
              <a:rPr lang="en-US" altLang="ko-KR" sz="1200" dirty="0" err="1"/>
              <a:t>Hee</a:t>
            </a:r>
            <a:r>
              <a:rPr lang="en-US" altLang="ko-KR" sz="1200" dirty="0"/>
              <a:t> Kwon, Kwan </a:t>
            </a:r>
            <a:r>
              <a:rPr lang="en-US" altLang="ko-KR" sz="1200" dirty="0" err="1"/>
              <a:t>Hee</a:t>
            </a:r>
            <a:r>
              <a:rPr lang="en-US" altLang="ko-KR" sz="1200" dirty="0"/>
              <a:t> Park, </a:t>
            </a:r>
            <a:r>
              <a:rPr lang="en-US" altLang="ko-KR" sz="1200" dirty="0" err="1"/>
              <a:t>Myeong</a:t>
            </a:r>
            <a:r>
              <a:rPr lang="en-US" altLang="ko-KR" sz="1200" dirty="0"/>
              <a:t> Hwan Oh, </a:t>
            </a:r>
            <a:r>
              <a:rPr lang="en-US" altLang="ko-KR" sz="1200" dirty="0" err="1"/>
              <a:t>Manh</a:t>
            </a:r>
            <a:r>
              <a:rPr lang="en-US" altLang="ko-KR" sz="1200" dirty="0"/>
              <a:t> </a:t>
            </a:r>
            <a:r>
              <a:rPr lang="en-US" altLang="ko-KR" sz="1200" dirty="0" err="1"/>
              <a:t>Heun</a:t>
            </a:r>
            <a:r>
              <a:rPr lang="en-US" altLang="ko-KR" sz="1200" dirty="0"/>
              <a:t> Kim, Han </a:t>
            </a:r>
            <a:r>
              <a:rPr lang="en-US" altLang="ko-KR" sz="1200" dirty="0" err="1"/>
              <a:t>Hyuk</a:t>
            </a:r>
            <a:r>
              <a:rPr lang="en-US" altLang="ko-KR" sz="1200" dirty="0"/>
              <a:t> Kim, Su Hyun Cho, </a:t>
            </a:r>
            <a:r>
              <a:rPr lang="en-US" altLang="ko-KR" sz="1200" dirty="0" err="1"/>
              <a:t>Eun</a:t>
            </a:r>
            <a:r>
              <a:rPr lang="en-US" altLang="ko-KR" sz="1200" dirty="0"/>
              <a:t> Kyung Chung, Sung Yi Ha and Min Won Lee.</a:t>
            </a:r>
          </a:p>
          <a:p>
            <a:endParaRPr lang="en-US" altLang="ko-KR" sz="1200" dirty="0">
              <a:latin typeface="+mn-ea"/>
            </a:endParaRPr>
          </a:p>
          <a:p>
            <a:r>
              <a:rPr lang="en-US" altLang="ko-KR" sz="1200" dirty="0"/>
              <a:t>International Journal of Pharma Research &amp; Review, Feb 2015; 4(2):1-8</a:t>
            </a:r>
            <a:r>
              <a:rPr lang="en-US" altLang="ko-KR" sz="1200" dirty="0">
                <a:latin typeface="+mn-ea"/>
              </a:rPr>
              <a:t>.</a:t>
            </a:r>
          </a:p>
          <a:p>
            <a:r>
              <a:rPr lang="en-US" altLang="ko-KR" sz="1200" b="1" dirty="0"/>
              <a:t>Anti-inflammatory and Analgesic Activity of </a:t>
            </a:r>
            <a:r>
              <a:rPr lang="en-US" altLang="ko-KR" sz="1200" b="1" dirty="0" err="1"/>
              <a:t>Methanolic</a:t>
            </a:r>
            <a:r>
              <a:rPr lang="en-US" altLang="ko-KR" sz="1200" b="1" dirty="0"/>
              <a:t> Extract of Medicinal Plant </a:t>
            </a:r>
            <a:r>
              <a:rPr lang="en-US" altLang="ko-KR" sz="1200" b="1" dirty="0" err="1"/>
              <a:t>Rhodiola</a:t>
            </a:r>
            <a:r>
              <a:rPr lang="en-US" altLang="ko-KR" sz="1200" b="1" dirty="0"/>
              <a:t> </a:t>
            </a:r>
            <a:r>
              <a:rPr lang="en-US" altLang="ko-KR" sz="1200" b="1" dirty="0" err="1"/>
              <a:t>rosea</a:t>
            </a:r>
            <a:r>
              <a:rPr lang="en-US" altLang="ko-KR" sz="1200" b="1" dirty="0"/>
              <a:t> l. Rhizomes</a:t>
            </a:r>
          </a:p>
          <a:p>
            <a:r>
              <a:rPr lang="en-US" altLang="ko-KR" sz="1200" dirty="0" err="1"/>
              <a:t>Avijit</a:t>
            </a:r>
            <a:r>
              <a:rPr lang="en-US" altLang="ko-KR" sz="1200" dirty="0"/>
              <a:t> Chatterjee, </a:t>
            </a:r>
            <a:r>
              <a:rPr lang="en-US" altLang="ko-KR" sz="1200" dirty="0" err="1"/>
              <a:t>Biswarup</a:t>
            </a:r>
            <a:r>
              <a:rPr lang="en-US" altLang="ko-KR" sz="1200" dirty="0"/>
              <a:t> Sen, </a:t>
            </a:r>
            <a:r>
              <a:rPr lang="en-US" altLang="ko-KR" sz="1200" dirty="0" err="1"/>
              <a:t>Sumanta</a:t>
            </a:r>
            <a:r>
              <a:rPr lang="en-US" altLang="ko-KR" sz="1200" dirty="0"/>
              <a:t> Das, </a:t>
            </a:r>
            <a:r>
              <a:rPr lang="en-US" altLang="ko-KR" sz="1200" dirty="0" err="1"/>
              <a:t>Tapan</a:t>
            </a:r>
            <a:r>
              <a:rPr lang="en-US" altLang="ko-KR" sz="1200" dirty="0"/>
              <a:t> Kumar Chatterjee.</a:t>
            </a:r>
          </a:p>
        </p:txBody>
      </p:sp>
      <p:sp>
        <p:nvSpPr>
          <p:cNvPr id="6" name="TextBox 5"/>
          <p:cNvSpPr txBox="1"/>
          <p:nvPr/>
        </p:nvSpPr>
        <p:spPr>
          <a:xfrm>
            <a:off x="578362" y="997507"/>
            <a:ext cx="2930931" cy="369332"/>
          </a:xfrm>
          <a:prstGeom prst="rect">
            <a:avLst/>
          </a:prstGeom>
          <a:noFill/>
        </p:spPr>
        <p:txBody>
          <a:bodyPr wrap="none" rtlCol="0">
            <a:spAutoFit/>
          </a:bodyPr>
          <a:lstStyle/>
          <a:p>
            <a:r>
              <a:rPr lang="en-US" altLang="ko-KR" b="1" dirty="0">
                <a:solidFill>
                  <a:srgbClr val="C00000"/>
                </a:solidFill>
                <a:effectLst>
                  <a:outerShdw blurRad="38100" dist="38100" dir="2700000" algn="tl">
                    <a:srgbClr val="000000">
                      <a:alpha val="43137"/>
                    </a:srgbClr>
                  </a:outerShdw>
                </a:effectLst>
              </a:rPr>
              <a:t>Anti-Inflammatory Effect</a:t>
            </a:r>
            <a:endParaRPr lang="ko-KR" altLang="en-US" b="1" dirty="0">
              <a:solidFill>
                <a:srgbClr val="C00000"/>
              </a:solidFill>
              <a:effectLst>
                <a:outerShdw blurRad="38100" dist="38100" dir="2700000" algn="tl">
                  <a:srgbClr val="000000">
                    <a:alpha val="43137"/>
                  </a:srgbClr>
                </a:outerShdw>
              </a:effectLst>
            </a:endParaRPr>
          </a:p>
        </p:txBody>
      </p:sp>
      <p:cxnSp>
        <p:nvCxnSpPr>
          <p:cNvPr id="7" name="직선 연결선 6"/>
          <p:cNvCxnSpPr/>
          <p:nvPr/>
        </p:nvCxnSpPr>
        <p:spPr bwMode="auto">
          <a:xfrm flipV="1">
            <a:off x="623392" y="798095"/>
            <a:ext cx="5600945" cy="38618"/>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TextBox 7"/>
          <p:cNvSpPr txBox="1"/>
          <p:nvPr/>
        </p:nvSpPr>
        <p:spPr>
          <a:xfrm>
            <a:off x="518846" y="321301"/>
            <a:ext cx="6274986" cy="400110"/>
          </a:xfrm>
          <a:prstGeom prst="rect">
            <a:avLst/>
          </a:prstGeom>
          <a:noFill/>
        </p:spPr>
        <p:txBody>
          <a:bodyPr wrap="square" rtlCol="0">
            <a:spAutoFit/>
          </a:bodyPr>
          <a:lstStyle/>
          <a:p>
            <a:r>
              <a:rPr lang="en-US" altLang="ko-KR" sz="2000" b="1" dirty="0">
                <a:latin typeface="맑은 고딕" panose="020B0503020000020004" pitchFamily="50" charset="-127"/>
              </a:rPr>
              <a:t>General</a:t>
            </a:r>
            <a:r>
              <a:rPr lang="ko-KR" altLang="en-US" sz="2000" b="1" dirty="0">
                <a:latin typeface="맑은 고딕" panose="020B0503020000020004" pitchFamily="50" charset="-127"/>
              </a:rPr>
              <a:t> </a:t>
            </a:r>
            <a:r>
              <a:rPr lang="en-US" altLang="ko-KR" sz="2000" b="1" dirty="0">
                <a:latin typeface="맑은 고딕" panose="020B0503020000020004" pitchFamily="50" charset="-127"/>
              </a:rPr>
              <a:t>Information</a:t>
            </a:r>
            <a:endParaRPr lang="en-US" altLang="ko-KR" sz="900" dirty="0">
              <a:latin typeface="맑은 고딕" panose="020B0503020000020004" pitchFamily="50" charset="-127"/>
            </a:endParaRPr>
          </a:p>
        </p:txBody>
      </p:sp>
    </p:spTree>
    <p:extLst>
      <p:ext uri="{BB962C8B-B14F-4D97-AF65-F5344CB8AC3E}">
        <p14:creationId xmlns:p14="http://schemas.microsoft.com/office/powerpoint/2010/main" val="3010799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518846" y="897491"/>
            <a:ext cx="3099823" cy="369332"/>
          </a:xfrm>
          <a:prstGeom prst="rect">
            <a:avLst/>
          </a:prstGeom>
          <a:noFill/>
        </p:spPr>
        <p:txBody>
          <a:bodyPr wrap="none" rtlCol="0">
            <a:spAutoFit/>
          </a:bodyPr>
          <a:lstStyle/>
          <a:p>
            <a:r>
              <a:rPr lang="en-US" altLang="ko-KR" b="1" dirty="0">
                <a:solidFill>
                  <a:srgbClr val="C00000"/>
                </a:solidFill>
                <a:effectLst>
                  <a:outerShdw blurRad="38100" dist="38100" dir="2700000" algn="tl">
                    <a:srgbClr val="000000">
                      <a:alpha val="43137"/>
                    </a:srgbClr>
                  </a:outerShdw>
                </a:effectLst>
              </a:rPr>
              <a:t>Immunomodulatory Effect</a:t>
            </a:r>
            <a:endParaRPr lang="ko-KR" altLang="en-US" b="1" dirty="0">
              <a:solidFill>
                <a:srgbClr val="C00000"/>
              </a:solidFill>
              <a:effectLst>
                <a:outerShdw blurRad="38100" dist="38100" dir="2700000" algn="tl">
                  <a:srgbClr val="000000">
                    <a:alpha val="43137"/>
                  </a:srgbClr>
                </a:outerShdw>
              </a:effectLst>
            </a:endParaRPr>
          </a:p>
        </p:txBody>
      </p:sp>
      <p:cxnSp>
        <p:nvCxnSpPr>
          <p:cNvPr id="29" name="직선 연결선 28"/>
          <p:cNvCxnSpPr/>
          <p:nvPr/>
        </p:nvCxnSpPr>
        <p:spPr bwMode="auto">
          <a:xfrm flipV="1">
            <a:off x="623392" y="798095"/>
            <a:ext cx="5600945" cy="38618"/>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30" name="TextBox 29"/>
          <p:cNvSpPr txBox="1"/>
          <p:nvPr/>
        </p:nvSpPr>
        <p:spPr>
          <a:xfrm>
            <a:off x="518846" y="321301"/>
            <a:ext cx="6274986" cy="400110"/>
          </a:xfrm>
          <a:prstGeom prst="rect">
            <a:avLst/>
          </a:prstGeom>
          <a:noFill/>
        </p:spPr>
        <p:txBody>
          <a:bodyPr wrap="square" rtlCol="0">
            <a:spAutoFit/>
          </a:bodyPr>
          <a:lstStyle/>
          <a:p>
            <a:r>
              <a:rPr lang="en-US" altLang="ko-KR" sz="2000" b="1" dirty="0">
                <a:latin typeface="맑은 고딕" panose="020B0503020000020004" pitchFamily="50" charset="-127"/>
              </a:rPr>
              <a:t>General</a:t>
            </a:r>
            <a:r>
              <a:rPr lang="ko-KR" altLang="en-US" sz="2000" b="1" dirty="0">
                <a:latin typeface="맑은 고딕" panose="020B0503020000020004" pitchFamily="50" charset="-127"/>
              </a:rPr>
              <a:t> </a:t>
            </a:r>
            <a:r>
              <a:rPr lang="en-US" altLang="ko-KR" sz="2000" b="1" dirty="0">
                <a:latin typeface="맑은 고딕" panose="020B0503020000020004" pitchFamily="50" charset="-127"/>
              </a:rPr>
              <a:t>Information</a:t>
            </a:r>
            <a:endParaRPr lang="en-US" altLang="ko-KR" sz="900" dirty="0">
              <a:latin typeface="맑은 고딕" panose="020B0503020000020004" pitchFamily="50" charset="-127"/>
            </a:endParaRPr>
          </a:p>
        </p:txBody>
      </p:sp>
      <p:pic>
        <p:nvPicPr>
          <p:cNvPr id="3" name="그림 2"/>
          <p:cNvPicPr>
            <a:picLocks noChangeAspect="1"/>
          </p:cNvPicPr>
          <p:nvPr/>
        </p:nvPicPr>
        <p:blipFill>
          <a:blip r:embed="rId2"/>
          <a:stretch>
            <a:fillRect/>
          </a:stretch>
        </p:blipFill>
        <p:spPr>
          <a:xfrm>
            <a:off x="6638362" y="1207506"/>
            <a:ext cx="4651270" cy="3030372"/>
          </a:xfrm>
          <a:prstGeom prst="rect">
            <a:avLst/>
          </a:prstGeom>
        </p:spPr>
      </p:pic>
      <p:pic>
        <p:nvPicPr>
          <p:cNvPr id="6" name="그림 5"/>
          <p:cNvPicPr>
            <a:picLocks noChangeAspect="1"/>
          </p:cNvPicPr>
          <p:nvPr/>
        </p:nvPicPr>
        <p:blipFill>
          <a:blip r:embed="rId3"/>
          <a:stretch>
            <a:fillRect/>
          </a:stretch>
        </p:blipFill>
        <p:spPr>
          <a:xfrm>
            <a:off x="1775204" y="4310036"/>
            <a:ext cx="2237874" cy="209416"/>
          </a:xfrm>
          <a:prstGeom prst="rect">
            <a:avLst/>
          </a:prstGeom>
        </p:spPr>
      </p:pic>
      <p:pic>
        <p:nvPicPr>
          <p:cNvPr id="7" name="그림 6"/>
          <p:cNvPicPr>
            <a:picLocks noChangeAspect="1"/>
          </p:cNvPicPr>
          <p:nvPr/>
        </p:nvPicPr>
        <p:blipFill>
          <a:blip r:embed="rId4"/>
          <a:stretch>
            <a:fillRect/>
          </a:stretch>
        </p:blipFill>
        <p:spPr>
          <a:xfrm>
            <a:off x="7864099" y="4293833"/>
            <a:ext cx="2144421" cy="251148"/>
          </a:xfrm>
          <a:prstGeom prst="rect">
            <a:avLst/>
          </a:prstGeom>
        </p:spPr>
      </p:pic>
      <p:pic>
        <p:nvPicPr>
          <p:cNvPr id="9" name="그림 8"/>
          <p:cNvPicPr>
            <a:picLocks noChangeAspect="1"/>
          </p:cNvPicPr>
          <p:nvPr/>
        </p:nvPicPr>
        <p:blipFill>
          <a:blip r:embed="rId5"/>
          <a:stretch>
            <a:fillRect/>
          </a:stretch>
        </p:blipFill>
        <p:spPr>
          <a:xfrm>
            <a:off x="181558" y="4585663"/>
            <a:ext cx="5846094" cy="1516614"/>
          </a:xfrm>
          <a:prstGeom prst="rect">
            <a:avLst/>
          </a:prstGeom>
        </p:spPr>
      </p:pic>
      <p:pic>
        <p:nvPicPr>
          <p:cNvPr id="10" name="그림 9"/>
          <p:cNvPicPr>
            <a:picLocks noChangeAspect="1"/>
          </p:cNvPicPr>
          <p:nvPr/>
        </p:nvPicPr>
        <p:blipFill>
          <a:blip r:embed="rId6"/>
          <a:stretch>
            <a:fillRect/>
          </a:stretch>
        </p:blipFill>
        <p:spPr>
          <a:xfrm>
            <a:off x="6224337" y="6168488"/>
            <a:ext cx="5643442" cy="567101"/>
          </a:xfrm>
          <a:prstGeom prst="rect">
            <a:avLst/>
          </a:prstGeom>
        </p:spPr>
      </p:pic>
      <p:pic>
        <p:nvPicPr>
          <p:cNvPr id="11" name="그림 10"/>
          <p:cNvPicPr>
            <a:picLocks noChangeAspect="1"/>
          </p:cNvPicPr>
          <p:nvPr/>
        </p:nvPicPr>
        <p:blipFill>
          <a:blip r:embed="rId7"/>
          <a:stretch>
            <a:fillRect/>
          </a:stretch>
        </p:blipFill>
        <p:spPr>
          <a:xfrm>
            <a:off x="6458323" y="4604018"/>
            <a:ext cx="4966401" cy="1234127"/>
          </a:xfrm>
          <a:prstGeom prst="rect">
            <a:avLst/>
          </a:prstGeom>
        </p:spPr>
      </p:pic>
      <p:pic>
        <p:nvPicPr>
          <p:cNvPr id="12" name="그림 11"/>
          <p:cNvPicPr>
            <a:picLocks noChangeAspect="1"/>
          </p:cNvPicPr>
          <p:nvPr/>
        </p:nvPicPr>
        <p:blipFill>
          <a:blip r:embed="rId8"/>
          <a:stretch>
            <a:fillRect/>
          </a:stretch>
        </p:blipFill>
        <p:spPr>
          <a:xfrm>
            <a:off x="312053" y="6168488"/>
            <a:ext cx="5164176" cy="665525"/>
          </a:xfrm>
          <a:prstGeom prst="rect">
            <a:avLst/>
          </a:prstGeom>
        </p:spPr>
      </p:pic>
      <p:pic>
        <p:nvPicPr>
          <p:cNvPr id="14" name="그림 13"/>
          <p:cNvPicPr>
            <a:picLocks noChangeAspect="1"/>
          </p:cNvPicPr>
          <p:nvPr/>
        </p:nvPicPr>
        <p:blipFill>
          <a:blip r:embed="rId9"/>
          <a:stretch>
            <a:fillRect/>
          </a:stretch>
        </p:blipFill>
        <p:spPr>
          <a:xfrm>
            <a:off x="674470" y="1359568"/>
            <a:ext cx="4962017" cy="2190217"/>
          </a:xfrm>
          <a:prstGeom prst="rect">
            <a:avLst/>
          </a:prstGeom>
        </p:spPr>
      </p:pic>
      <p:pic>
        <p:nvPicPr>
          <p:cNvPr id="16" name="그림 15"/>
          <p:cNvPicPr>
            <a:picLocks noChangeAspect="1"/>
          </p:cNvPicPr>
          <p:nvPr/>
        </p:nvPicPr>
        <p:blipFill>
          <a:blip r:embed="rId10"/>
          <a:stretch>
            <a:fillRect/>
          </a:stretch>
        </p:blipFill>
        <p:spPr>
          <a:xfrm>
            <a:off x="1380194" y="3610172"/>
            <a:ext cx="3546034" cy="422236"/>
          </a:xfrm>
          <a:prstGeom prst="rect">
            <a:avLst/>
          </a:prstGeom>
        </p:spPr>
      </p:pic>
      <p:pic>
        <p:nvPicPr>
          <p:cNvPr id="17" name="그림 16"/>
          <p:cNvPicPr>
            <a:picLocks noChangeAspect="1"/>
          </p:cNvPicPr>
          <p:nvPr/>
        </p:nvPicPr>
        <p:blipFill>
          <a:blip r:embed="rId11"/>
          <a:stretch>
            <a:fillRect/>
          </a:stretch>
        </p:blipFill>
        <p:spPr>
          <a:xfrm>
            <a:off x="1380194" y="4061322"/>
            <a:ext cx="2998162" cy="232511"/>
          </a:xfrm>
          <a:prstGeom prst="rect">
            <a:avLst/>
          </a:prstGeom>
        </p:spPr>
      </p:pic>
      <p:sp>
        <p:nvSpPr>
          <p:cNvPr id="47" name="Rectangle 46">
            <a:extLst>
              <a:ext uri="{FF2B5EF4-FFF2-40B4-BE49-F238E27FC236}">
                <a16:creationId xmlns:a16="http://schemas.microsoft.com/office/drawing/2014/main" id="{9EB939BE-1350-F6F4-A9A4-2F6793C0CEA1}"/>
              </a:ext>
            </a:extLst>
          </p:cNvPr>
          <p:cNvSpPr/>
          <p:nvPr/>
        </p:nvSpPr>
        <p:spPr>
          <a:xfrm>
            <a:off x="6353788" y="3838000"/>
            <a:ext cx="5762042" cy="226391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3248399-1C1D-720C-D1FD-357DCFDD21F4}"/>
              </a:ext>
            </a:extLst>
          </p:cNvPr>
          <p:cNvSpPr/>
          <p:nvPr/>
        </p:nvSpPr>
        <p:spPr>
          <a:xfrm>
            <a:off x="321197" y="6177632"/>
            <a:ext cx="311339" cy="184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58A0C5F-ABDB-D67F-A534-2FEFC28998A6}"/>
              </a:ext>
            </a:extLst>
          </p:cNvPr>
          <p:cNvSpPr/>
          <p:nvPr/>
        </p:nvSpPr>
        <p:spPr>
          <a:xfrm>
            <a:off x="6306373" y="6223711"/>
            <a:ext cx="311339" cy="184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A2CA325A-FDF0-AC94-F111-253342B1E008}"/>
              </a:ext>
            </a:extLst>
          </p:cNvPr>
          <p:cNvSpPr txBox="1"/>
          <p:nvPr/>
        </p:nvSpPr>
        <p:spPr>
          <a:xfrm>
            <a:off x="139794" y="6177632"/>
            <a:ext cx="540533" cy="230832"/>
          </a:xfrm>
          <a:prstGeom prst="rect">
            <a:avLst/>
          </a:prstGeom>
          <a:noFill/>
        </p:spPr>
        <p:txBody>
          <a:bodyPr wrap="none" rtlCol="0">
            <a:spAutoFit/>
          </a:bodyPr>
          <a:lstStyle/>
          <a:p>
            <a:r>
              <a:rPr lang="en-US" sz="900" dirty="0">
                <a:solidFill>
                  <a:schemeClr val="bg1">
                    <a:lumMod val="50000"/>
                  </a:schemeClr>
                </a:solidFill>
              </a:rPr>
              <a:t>Source</a:t>
            </a:r>
          </a:p>
        </p:txBody>
      </p:sp>
      <p:sp>
        <p:nvSpPr>
          <p:cNvPr id="51" name="TextBox 50">
            <a:extLst>
              <a:ext uri="{FF2B5EF4-FFF2-40B4-BE49-F238E27FC236}">
                <a16:creationId xmlns:a16="http://schemas.microsoft.com/office/drawing/2014/main" id="{4E6D7604-F8B2-5554-804E-6B5FF980904D}"/>
              </a:ext>
            </a:extLst>
          </p:cNvPr>
          <p:cNvSpPr txBox="1"/>
          <p:nvPr/>
        </p:nvSpPr>
        <p:spPr>
          <a:xfrm>
            <a:off x="6117336" y="6200763"/>
            <a:ext cx="540533" cy="230832"/>
          </a:xfrm>
          <a:prstGeom prst="rect">
            <a:avLst/>
          </a:prstGeom>
          <a:noFill/>
        </p:spPr>
        <p:txBody>
          <a:bodyPr wrap="none" rtlCol="0">
            <a:spAutoFit/>
          </a:bodyPr>
          <a:lstStyle/>
          <a:p>
            <a:r>
              <a:rPr lang="en-US" sz="900" dirty="0">
                <a:solidFill>
                  <a:schemeClr val="bg1">
                    <a:lumMod val="50000"/>
                  </a:schemeClr>
                </a:solidFill>
              </a:rPr>
              <a:t>Source</a:t>
            </a:r>
          </a:p>
        </p:txBody>
      </p:sp>
      <p:sp>
        <p:nvSpPr>
          <p:cNvPr id="52" name="Rectangle 51">
            <a:extLst>
              <a:ext uri="{FF2B5EF4-FFF2-40B4-BE49-F238E27FC236}">
                <a16:creationId xmlns:a16="http://schemas.microsoft.com/office/drawing/2014/main" id="{4C5C1DE1-4975-25C7-FD4D-917ED65CC5E2}"/>
              </a:ext>
            </a:extLst>
          </p:cNvPr>
          <p:cNvSpPr/>
          <p:nvPr/>
        </p:nvSpPr>
        <p:spPr>
          <a:xfrm>
            <a:off x="658794" y="1848461"/>
            <a:ext cx="253001" cy="155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1FB639C-58DA-14E1-E2A5-E3CBCAB67ACC}"/>
              </a:ext>
            </a:extLst>
          </p:cNvPr>
          <p:cNvSpPr/>
          <p:nvPr/>
        </p:nvSpPr>
        <p:spPr>
          <a:xfrm>
            <a:off x="4312366" y="1886365"/>
            <a:ext cx="1097873" cy="11143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BA5E948D-AFDF-6DC4-ED80-E1AE36ACB0C9}"/>
              </a:ext>
            </a:extLst>
          </p:cNvPr>
          <p:cNvSpPr/>
          <p:nvPr/>
        </p:nvSpPr>
        <p:spPr>
          <a:xfrm>
            <a:off x="1297048" y="3613568"/>
            <a:ext cx="3680366" cy="11143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90E200C-5C9C-7178-2C8F-8EB9624B1543}"/>
              </a:ext>
            </a:extLst>
          </p:cNvPr>
          <p:cNvSpPr txBox="1"/>
          <p:nvPr/>
        </p:nvSpPr>
        <p:spPr>
          <a:xfrm>
            <a:off x="4277630" y="1945639"/>
            <a:ext cx="1063112" cy="215444"/>
          </a:xfrm>
          <a:prstGeom prst="rect">
            <a:avLst/>
          </a:prstGeom>
          <a:noFill/>
        </p:spPr>
        <p:txBody>
          <a:bodyPr wrap="none" rtlCol="0">
            <a:spAutoFit/>
          </a:bodyPr>
          <a:lstStyle/>
          <a:p>
            <a:r>
              <a:rPr lang="en-US" sz="800" dirty="0"/>
              <a:t>Low Dose (370mg)</a:t>
            </a:r>
          </a:p>
        </p:txBody>
      </p:sp>
      <p:sp>
        <p:nvSpPr>
          <p:cNvPr id="33" name="TextBox 32">
            <a:extLst>
              <a:ext uri="{FF2B5EF4-FFF2-40B4-BE49-F238E27FC236}">
                <a16:creationId xmlns:a16="http://schemas.microsoft.com/office/drawing/2014/main" id="{27FFAC6A-70AF-62F2-B42D-007FE5EB4B98}"/>
              </a:ext>
            </a:extLst>
          </p:cNvPr>
          <p:cNvSpPr txBox="1"/>
          <p:nvPr/>
        </p:nvSpPr>
        <p:spPr>
          <a:xfrm>
            <a:off x="4276384" y="2217116"/>
            <a:ext cx="1098378" cy="215444"/>
          </a:xfrm>
          <a:prstGeom prst="rect">
            <a:avLst/>
          </a:prstGeom>
          <a:noFill/>
        </p:spPr>
        <p:txBody>
          <a:bodyPr wrap="none" rtlCol="0">
            <a:spAutoFit/>
          </a:bodyPr>
          <a:lstStyle/>
          <a:p>
            <a:r>
              <a:rPr lang="en-US" sz="800" dirty="0"/>
              <a:t>High Dose (555mg)</a:t>
            </a:r>
          </a:p>
        </p:txBody>
      </p:sp>
      <p:sp>
        <p:nvSpPr>
          <p:cNvPr id="34" name="TextBox 33">
            <a:extLst>
              <a:ext uri="{FF2B5EF4-FFF2-40B4-BE49-F238E27FC236}">
                <a16:creationId xmlns:a16="http://schemas.microsoft.com/office/drawing/2014/main" id="{7B655F7E-201B-C468-E57E-D1D64B542C13}"/>
              </a:ext>
            </a:extLst>
          </p:cNvPr>
          <p:cNvSpPr txBox="1"/>
          <p:nvPr/>
        </p:nvSpPr>
        <p:spPr>
          <a:xfrm>
            <a:off x="4278012" y="2496586"/>
            <a:ext cx="1043876" cy="215444"/>
          </a:xfrm>
          <a:prstGeom prst="rect">
            <a:avLst/>
          </a:prstGeom>
          <a:noFill/>
        </p:spPr>
        <p:txBody>
          <a:bodyPr wrap="none" rtlCol="0">
            <a:spAutoFit/>
          </a:bodyPr>
          <a:lstStyle/>
          <a:p>
            <a:r>
              <a:rPr lang="en-US" sz="800" dirty="0"/>
              <a:t>Other Supplement</a:t>
            </a:r>
          </a:p>
        </p:txBody>
      </p:sp>
      <p:sp>
        <p:nvSpPr>
          <p:cNvPr id="35" name="TextBox 34">
            <a:extLst>
              <a:ext uri="{FF2B5EF4-FFF2-40B4-BE49-F238E27FC236}">
                <a16:creationId xmlns:a16="http://schemas.microsoft.com/office/drawing/2014/main" id="{9ECFA572-EB2F-8A52-83EF-56312CF9DEE3}"/>
              </a:ext>
            </a:extLst>
          </p:cNvPr>
          <p:cNvSpPr txBox="1"/>
          <p:nvPr/>
        </p:nvSpPr>
        <p:spPr>
          <a:xfrm>
            <a:off x="4284855" y="2752872"/>
            <a:ext cx="529312" cy="215444"/>
          </a:xfrm>
          <a:prstGeom prst="rect">
            <a:avLst/>
          </a:prstGeom>
          <a:noFill/>
        </p:spPr>
        <p:txBody>
          <a:bodyPr wrap="none" rtlCol="0">
            <a:spAutoFit/>
          </a:bodyPr>
          <a:lstStyle/>
          <a:p>
            <a:r>
              <a:rPr lang="en-US" sz="800" dirty="0"/>
              <a:t>Control</a:t>
            </a:r>
          </a:p>
        </p:txBody>
      </p:sp>
      <p:sp>
        <p:nvSpPr>
          <p:cNvPr id="46" name="Rectangle 45">
            <a:extLst>
              <a:ext uri="{FF2B5EF4-FFF2-40B4-BE49-F238E27FC236}">
                <a16:creationId xmlns:a16="http://schemas.microsoft.com/office/drawing/2014/main" id="{701978C9-82A2-FCC1-1002-6A6D362BF744}"/>
              </a:ext>
            </a:extLst>
          </p:cNvPr>
          <p:cNvSpPr/>
          <p:nvPr/>
        </p:nvSpPr>
        <p:spPr>
          <a:xfrm>
            <a:off x="355294" y="4544981"/>
            <a:ext cx="5762042" cy="155729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7BCC09D8-EE1E-1955-BFA6-1B887C5F9FE3}"/>
              </a:ext>
            </a:extLst>
          </p:cNvPr>
          <p:cNvSpPr txBox="1"/>
          <p:nvPr/>
        </p:nvSpPr>
        <p:spPr>
          <a:xfrm>
            <a:off x="953616" y="3554533"/>
            <a:ext cx="3504486" cy="338554"/>
          </a:xfrm>
          <a:prstGeom prst="rect">
            <a:avLst/>
          </a:prstGeom>
          <a:noFill/>
        </p:spPr>
        <p:txBody>
          <a:bodyPr wrap="none" rtlCol="0">
            <a:spAutoFit/>
          </a:bodyPr>
          <a:lstStyle/>
          <a:p>
            <a:r>
              <a:rPr lang="en-US" sz="800" b="1" dirty="0">
                <a:solidFill>
                  <a:srgbClr val="C00000"/>
                </a:solidFill>
              </a:rPr>
              <a:t>Subjects</a:t>
            </a:r>
            <a:r>
              <a:rPr lang="en-US" sz="800" dirty="0"/>
              <a:t>: 121 males ages 19-21</a:t>
            </a:r>
          </a:p>
          <a:p>
            <a:r>
              <a:rPr lang="en-US" sz="800" b="1" dirty="0">
                <a:solidFill>
                  <a:srgbClr val="C00000"/>
                </a:solidFill>
              </a:rPr>
              <a:t>Trial</a:t>
            </a:r>
            <a:r>
              <a:rPr lang="en-US" sz="800" dirty="0"/>
              <a:t>: Daily intake of 370mg (low dose), 555mg (high dose) for 6 days </a:t>
            </a:r>
          </a:p>
        </p:txBody>
      </p:sp>
      <p:sp>
        <p:nvSpPr>
          <p:cNvPr id="31" name="TextBox 30">
            <a:extLst>
              <a:ext uri="{FF2B5EF4-FFF2-40B4-BE49-F238E27FC236}">
                <a16:creationId xmlns:a16="http://schemas.microsoft.com/office/drawing/2014/main" id="{C02743CF-763D-C169-7208-8F8794F937AA}"/>
              </a:ext>
            </a:extLst>
          </p:cNvPr>
          <p:cNvSpPr txBox="1"/>
          <p:nvPr/>
        </p:nvSpPr>
        <p:spPr>
          <a:xfrm>
            <a:off x="728929" y="2053388"/>
            <a:ext cx="307777" cy="951543"/>
          </a:xfrm>
          <a:prstGeom prst="rect">
            <a:avLst/>
          </a:prstGeom>
          <a:noFill/>
        </p:spPr>
        <p:txBody>
          <a:bodyPr vert="eaVert" wrap="none" rtlCol="0">
            <a:spAutoFit/>
          </a:bodyPr>
          <a:lstStyle/>
          <a:p>
            <a:r>
              <a:rPr lang="en-US" sz="800" dirty="0"/>
              <a:t>Anti-Fatigue Index</a:t>
            </a:r>
          </a:p>
        </p:txBody>
      </p:sp>
      <p:sp>
        <p:nvSpPr>
          <p:cNvPr id="55" name="Rectangle 54">
            <a:extLst>
              <a:ext uri="{FF2B5EF4-FFF2-40B4-BE49-F238E27FC236}">
                <a16:creationId xmlns:a16="http://schemas.microsoft.com/office/drawing/2014/main" id="{D68D10B7-A46D-59B3-E6CE-A3198111527B}"/>
              </a:ext>
            </a:extLst>
          </p:cNvPr>
          <p:cNvSpPr/>
          <p:nvPr/>
        </p:nvSpPr>
        <p:spPr>
          <a:xfrm>
            <a:off x="1803526" y="1283026"/>
            <a:ext cx="2472858" cy="4087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CC7BBBCC-92A1-238D-7DB9-650A236FD005}"/>
              </a:ext>
            </a:extLst>
          </p:cNvPr>
          <p:cNvSpPr txBox="1"/>
          <p:nvPr/>
        </p:nvSpPr>
        <p:spPr>
          <a:xfrm>
            <a:off x="1189358" y="1477571"/>
            <a:ext cx="2571538" cy="230832"/>
          </a:xfrm>
          <a:prstGeom prst="rect">
            <a:avLst/>
          </a:prstGeom>
          <a:noFill/>
        </p:spPr>
        <p:txBody>
          <a:bodyPr wrap="none" rtlCol="0">
            <a:spAutoFit/>
          </a:bodyPr>
          <a:lstStyle/>
          <a:p>
            <a:r>
              <a:rPr lang="en-US" sz="900" b="1" dirty="0"/>
              <a:t>01 Confirmed Increased Fatigue-Resistance</a:t>
            </a:r>
          </a:p>
        </p:txBody>
      </p:sp>
      <p:sp>
        <p:nvSpPr>
          <p:cNvPr id="37" name="TextBox 36">
            <a:extLst>
              <a:ext uri="{FF2B5EF4-FFF2-40B4-BE49-F238E27FC236}">
                <a16:creationId xmlns:a16="http://schemas.microsoft.com/office/drawing/2014/main" id="{5B19D906-7300-B4E9-33D0-776755EB0EFD}"/>
              </a:ext>
            </a:extLst>
          </p:cNvPr>
          <p:cNvSpPr txBox="1"/>
          <p:nvPr/>
        </p:nvSpPr>
        <p:spPr>
          <a:xfrm>
            <a:off x="969899" y="3986234"/>
            <a:ext cx="2190023" cy="215444"/>
          </a:xfrm>
          <a:prstGeom prst="rect">
            <a:avLst/>
          </a:prstGeom>
          <a:noFill/>
        </p:spPr>
        <p:txBody>
          <a:bodyPr wrap="none" rtlCol="0">
            <a:spAutoFit/>
          </a:bodyPr>
          <a:lstStyle/>
          <a:p>
            <a:r>
              <a:rPr lang="en-US" sz="800" dirty="0"/>
              <a:t>Anti-Fatigue Index: Fatigue-resistance level</a:t>
            </a:r>
          </a:p>
        </p:txBody>
      </p:sp>
      <p:sp>
        <p:nvSpPr>
          <p:cNvPr id="38" name="TextBox 37">
            <a:extLst>
              <a:ext uri="{FF2B5EF4-FFF2-40B4-BE49-F238E27FC236}">
                <a16:creationId xmlns:a16="http://schemas.microsoft.com/office/drawing/2014/main" id="{35DC739F-F48F-AC64-0BED-BB300A08D793}"/>
              </a:ext>
            </a:extLst>
          </p:cNvPr>
          <p:cNvSpPr txBox="1"/>
          <p:nvPr/>
        </p:nvSpPr>
        <p:spPr>
          <a:xfrm>
            <a:off x="3772916" y="4137850"/>
            <a:ext cx="1765227" cy="200055"/>
          </a:xfrm>
          <a:prstGeom prst="rect">
            <a:avLst/>
          </a:prstGeom>
          <a:noFill/>
        </p:spPr>
        <p:txBody>
          <a:bodyPr wrap="none" rtlCol="0">
            <a:spAutoFit/>
          </a:bodyPr>
          <a:lstStyle/>
          <a:p>
            <a:r>
              <a:rPr lang="en-US" sz="700" dirty="0"/>
              <a:t>Source: Phytomedicine 2003;10:95-105</a:t>
            </a:r>
          </a:p>
        </p:txBody>
      </p:sp>
      <p:sp>
        <p:nvSpPr>
          <p:cNvPr id="56" name="TextBox 55">
            <a:extLst>
              <a:ext uri="{FF2B5EF4-FFF2-40B4-BE49-F238E27FC236}">
                <a16:creationId xmlns:a16="http://schemas.microsoft.com/office/drawing/2014/main" id="{37B93E14-6393-5ECE-511F-70B6D06D0FBA}"/>
              </a:ext>
            </a:extLst>
          </p:cNvPr>
          <p:cNvSpPr txBox="1"/>
          <p:nvPr/>
        </p:nvSpPr>
        <p:spPr>
          <a:xfrm>
            <a:off x="1979233" y="4443472"/>
            <a:ext cx="2311851" cy="400110"/>
          </a:xfrm>
          <a:prstGeom prst="rect">
            <a:avLst/>
          </a:prstGeom>
          <a:noFill/>
        </p:spPr>
        <p:txBody>
          <a:bodyPr wrap="none" rtlCol="0">
            <a:spAutoFit/>
          </a:bodyPr>
          <a:lstStyle/>
          <a:p>
            <a:pPr algn="ctr"/>
            <a:r>
              <a:rPr lang="en-US" sz="1000" b="1" dirty="0"/>
              <a:t>03 Confirmed Decrease in Fatigue </a:t>
            </a:r>
          </a:p>
          <a:p>
            <a:pPr algn="ctr"/>
            <a:r>
              <a:rPr lang="en-US" sz="1000" b="1" dirty="0"/>
              <a:t>from Working Overtime</a:t>
            </a:r>
          </a:p>
        </p:txBody>
      </p:sp>
      <p:sp>
        <p:nvSpPr>
          <p:cNvPr id="57" name="TextBox 56">
            <a:extLst>
              <a:ext uri="{FF2B5EF4-FFF2-40B4-BE49-F238E27FC236}">
                <a16:creationId xmlns:a16="http://schemas.microsoft.com/office/drawing/2014/main" id="{0D0C7E52-3ED4-8EC2-A5CE-4CD0FF7355AD}"/>
              </a:ext>
            </a:extLst>
          </p:cNvPr>
          <p:cNvSpPr txBox="1"/>
          <p:nvPr/>
        </p:nvSpPr>
        <p:spPr>
          <a:xfrm>
            <a:off x="857366" y="4904254"/>
            <a:ext cx="4309193" cy="1015663"/>
          </a:xfrm>
          <a:prstGeom prst="rect">
            <a:avLst/>
          </a:prstGeom>
          <a:noFill/>
        </p:spPr>
        <p:txBody>
          <a:bodyPr wrap="none" rtlCol="0">
            <a:spAutoFit/>
          </a:bodyPr>
          <a:lstStyle/>
          <a:p>
            <a:r>
              <a:rPr lang="en-US" sz="1000" dirty="0"/>
              <a:t>To observe the effects of Rhodiola rosea extract on the fatigue levels</a:t>
            </a:r>
          </a:p>
          <a:p>
            <a:r>
              <a:rPr lang="en-US" sz="1000" dirty="0"/>
              <a:t>of those working overtime, an intervention group was given Rhodiola </a:t>
            </a:r>
          </a:p>
          <a:p>
            <a:r>
              <a:rPr lang="en-US" sz="1000" dirty="0"/>
              <a:t>rosea extract. The intervention group showed an approximate 20% </a:t>
            </a:r>
          </a:p>
          <a:p>
            <a:r>
              <a:rPr lang="en-US" sz="1000" dirty="0"/>
              <a:t>decrease in fatigue levels after intake of the Rhodiola rosea extract. </a:t>
            </a:r>
          </a:p>
          <a:p>
            <a:r>
              <a:rPr lang="en-US" sz="1000" dirty="0"/>
              <a:t>The results show that Rhodiola rosea extract reduces fatigue from </a:t>
            </a:r>
          </a:p>
          <a:p>
            <a:r>
              <a:rPr lang="en-US" sz="1000" dirty="0"/>
              <a:t>general stress.</a:t>
            </a:r>
          </a:p>
        </p:txBody>
      </p:sp>
      <p:sp>
        <p:nvSpPr>
          <p:cNvPr id="59" name="Rectangle 58">
            <a:extLst>
              <a:ext uri="{FF2B5EF4-FFF2-40B4-BE49-F238E27FC236}">
                <a16:creationId xmlns:a16="http://schemas.microsoft.com/office/drawing/2014/main" id="{1AE12F15-4190-192A-CF05-2E18FA61CB64}"/>
              </a:ext>
            </a:extLst>
          </p:cNvPr>
          <p:cNvSpPr/>
          <p:nvPr/>
        </p:nvSpPr>
        <p:spPr>
          <a:xfrm>
            <a:off x="6676157" y="1708403"/>
            <a:ext cx="230832" cy="125991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7820FD5A-A5AE-3392-8671-AF53A85AF9BA}"/>
              </a:ext>
            </a:extLst>
          </p:cNvPr>
          <p:cNvSpPr/>
          <p:nvPr/>
        </p:nvSpPr>
        <p:spPr>
          <a:xfrm>
            <a:off x="9032402" y="1673670"/>
            <a:ext cx="230832" cy="125991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A01A5976-F011-02F8-0E62-2A2D460DD9D5}"/>
              </a:ext>
            </a:extLst>
          </p:cNvPr>
          <p:cNvSpPr/>
          <p:nvPr/>
        </p:nvSpPr>
        <p:spPr>
          <a:xfrm rot="16200000">
            <a:off x="8800865" y="-968468"/>
            <a:ext cx="326267" cy="465127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5232387F-37FE-09E7-6098-D0674552803A}"/>
              </a:ext>
            </a:extLst>
          </p:cNvPr>
          <p:cNvSpPr/>
          <p:nvPr/>
        </p:nvSpPr>
        <p:spPr>
          <a:xfrm>
            <a:off x="8586216" y="3419856"/>
            <a:ext cx="356616" cy="1798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4725D2B-80D3-8DE8-12DB-F1F7D18004C5}"/>
              </a:ext>
            </a:extLst>
          </p:cNvPr>
          <p:cNvSpPr/>
          <p:nvPr/>
        </p:nvSpPr>
        <p:spPr>
          <a:xfrm>
            <a:off x="9224849" y="3417942"/>
            <a:ext cx="356616" cy="1798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F5F96C2-DDC4-1E37-E21E-F5A5637489F2}"/>
              </a:ext>
            </a:extLst>
          </p:cNvPr>
          <p:cNvSpPr/>
          <p:nvPr/>
        </p:nvSpPr>
        <p:spPr>
          <a:xfrm>
            <a:off x="9845194" y="3264764"/>
            <a:ext cx="871574" cy="20709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9608743E-485A-3A7D-6312-30B81F677883}"/>
              </a:ext>
            </a:extLst>
          </p:cNvPr>
          <p:cNvSpPr/>
          <p:nvPr/>
        </p:nvSpPr>
        <p:spPr>
          <a:xfrm>
            <a:off x="7428312" y="3290467"/>
            <a:ext cx="871574" cy="20709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4C43AF5-3D80-CB5C-5768-07DB857DAE7F}"/>
              </a:ext>
            </a:extLst>
          </p:cNvPr>
          <p:cNvSpPr txBox="1"/>
          <p:nvPr/>
        </p:nvSpPr>
        <p:spPr>
          <a:xfrm rot="5400000">
            <a:off x="6266167" y="2303391"/>
            <a:ext cx="1186543" cy="215444"/>
          </a:xfrm>
          <a:prstGeom prst="rect">
            <a:avLst/>
          </a:prstGeom>
          <a:noFill/>
        </p:spPr>
        <p:txBody>
          <a:bodyPr wrap="none" rtlCol="0">
            <a:spAutoFit/>
          </a:bodyPr>
          <a:lstStyle/>
          <a:p>
            <a:r>
              <a:rPr lang="en-US" sz="800" dirty="0"/>
              <a:t>Salivary cortisol conc.</a:t>
            </a:r>
          </a:p>
        </p:txBody>
      </p:sp>
      <p:sp>
        <p:nvSpPr>
          <p:cNvPr id="66" name="TextBox 65">
            <a:extLst>
              <a:ext uri="{FF2B5EF4-FFF2-40B4-BE49-F238E27FC236}">
                <a16:creationId xmlns:a16="http://schemas.microsoft.com/office/drawing/2014/main" id="{2323B024-EA0F-293D-0E24-46D67A288CE6}"/>
              </a:ext>
            </a:extLst>
          </p:cNvPr>
          <p:cNvSpPr txBox="1"/>
          <p:nvPr/>
        </p:nvSpPr>
        <p:spPr>
          <a:xfrm rot="5400000">
            <a:off x="8567739" y="2290696"/>
            <a:ext cx="1186543" cy="215444"/>
          </a:xfrm>
          <a:prstGeom prst="rect">
            <a:avLst/>
          </a:prstGeom>
          <a:noFill/>
        </p:spPr>
        <p:txBody>
          <a:bodyPr wrap="none" rtlCol="0">
            <a:spAutoFit/>
          </a:bodyPr>
          <a:lstStyle/>
          <a:p>
            <a:r>
              <a:rPr lang="en-US" sz="800" dirty="0"/>
              <a:t>Salivary cortisol conc.</a:t>
            </a:r>
          </a:p>
        </p:txBody>
      </p:sp>
      <p:sp>
        <p:nvSpPr>
          <p:cNvPr id="43" name="TextBox 42">
            <a:extLst>
              <a:ext uri="{FF2B5EF4-FFF2-40B4-BE49-F238E27FC236}">
                <a16:creationId xmlns:a16="http://schemas.microsoft.com/office/drawing/2014/main" id="{5D7F35B6-2FA9-81D1-9AE0-06B81B4F510D}"/>
              </a:ext>
            </a:extLst>
          </p:cNvPr>
          <p:cNvSpPr txBox="1"/>
          <p:nvPr/>
        </p:nvSpPr>
        <p:spPr>
          <a:xfrm>
            <a:off x="7685248" y="3202374"/>
            <a:ext cx="529312" cy="215444"/>
          </a:xfrm>
          <a:prstGeom prst="rect">
            <a:avLst/>
          </a:prstGeom>
          <a:noFill/>
        </p:spPr>
        <p:txBody>
          <a:bodyPr wrap="none" rtlCol="0">
            <a:spAutoFit/>
          </a:bodyPr>
          <a:lstStyle/>
          <a:p>
            <a:r>
              <a:rPr lang="en-US" sz="800" dirty="0"/>
              <a:t>Control</a:t>
            </a:r>
          </a:p>
        </p:txBody>
      </p:sp>
      <p:sp>
        <p:nvSpPr>
          <p:cNvPr id="44" name="TextBox 43">
            <a:extLst>
              <a:ext uri="{FF2B5EF4-FFF2-40B4-BE49-F238E27FC236}">
                <a16:creationId xmlns:a16="http://schemas.microsoft.com/office/drawing/2014/main" id="{B3AEBB55-A583-C4B6-8539-D008B7B6A31E}"/>
              </a:ext>
            </a:extLst>
          </p:cNvPr>
          <p:cNvSpPr txBox="1"/>
          <p:nvPr/>
        </p:nvSpPr>
        <p:spPr>
          <a:xfrm>
            <a:off x="9928128" y="3205727"/>
            <a:ext cx="742511" cy="215444"/>
          </a:xfrm>
          <a:prstGeom prst="rect">
            <a:avLst/>
          </a:prstGeom>
          <a:noFill/>
        </p:spPr>
        <p:txBody>
          <a:bodyPr wrap="none" rtlCol="0">
            <a:spAutoFit/>
          </a:bodyPr>
          <a:lstStyle/>
          <a:p>
            <a:r>
              <a:rPr lang="en-US" sz="800" dirty="0"/>
              <a:t>Intervention</a:t>
            </a:r>
          </a:p>
        </p:txBody>
      </p:sp>
      <p:sp>
        <p:nvSpPr>
          <p:cNvPr id="39" name="TextBox 38">
            <a:extLst>
              <a:ext uri="{FF2B5EF4-FFF2-40B4-BE49-F238E27FC236}">
                <a16:creationId xmlns:a16="http://schemas.microsoft.com/office/drawing/2014/main" id="{1D37D3F7-302F-5CD5-F2A1-C582D0211270}"/>
              </a:ext>
            </a:extLst>
          </p:cNvPr>
          <p:cNvSpPr txBox="1"/>
          <p:nvPr/>
        </p:nvSpPr>
        <p:spPr>
          <a:xfrm>
            <a:off x="7136850" y="1420535"/>
            <a:ext cx="3716082" cy="230832"/>
          </a:xfrm>
          <a:prstGeom prst="rect">
            <a:avLst/>
          </a:prstGeom>
          <a:noFill/>
        </p:spPr>
        <p:txBody>
          <a:bodyPr wrap="none" rtlCol="0">
            <a:spAutoFit/>
          </a:bodyPr>
          <a:lstStyle/>
          <a:p>
            <a:r>
              <a:rPr lang="en-US" sz="900" b="1" dirty="0"/>
              <a:t>02 Confirmed Decrease in Cortisol Levels From Perceived Stress</a:t>
            </a:r>
          </a:p>
        </p:txBody>
      </p:sp>
      <p:sp>
        <p:nvSpPr>
          <p:cNvPr id="41" name="TextBox 40">
            <a:extLst>
              <a:ext uri="{FF2B5EF4-FFF2-40B4-BE49-F238E27FC236}">
                <a16:creationId xmlns:a16="http://schemas.microsoft.com/office/drawing/2014/main" id="{9E9F0C07-F00E-F12C-21B1-9A45D519997F}"/>
              </a:ext>
            </a:extLst>
          </p:cNvPr>
          <p:cNvSpPr txBox="1"/>
          <p:nvPr/>
        </p:nvSpPr>
        <p:spPr>
          <a:xfrm>
            <a:off x="7396099" y="3718174"/>
            <a:ext cx="3135795" cy="338554"/>
          </a:xfrm>
          <a:prstGeom prst="rect">
            <a:avLst/>
          </a:prstGeom>
          <a:noFill/>
        </p:spPr>
        <p:txBody>
          <a:bodyPr wrap="none" rtlCol="0">
            <a:spAutoFit/>
          </a:bodyPr>
          <a:lstStyle/>
          <a:p>
            <a:r>
              <a:rPr lang="en-US" sz="800" b="1" dirty="0">
                <a:solidFill>
                  <a:srgbClr val="C00000"/>
                </a:solidFill>
              </a:rPr>
              <a:t>Subjects</a:t>
            </a:r>
            <a:r>
              <a:rPr lang="en-US" sz="800" dirty="0"/>
              <a:t>: 60 females from ages 20-55 showing fatigue</a:t>
            </a:r>
          </a:p>
          <a:p>
            <a:r>
              <a:rPr lang="en-US" sz="800" b="1" dirty="0">
                <a:solidFill>
                  <a:srgbClr val="C00000"/>
                </a:solidFill>
              </a:rPr>
              <a:t>Trial</a:t>
            </a:r>
            <a:r>
              <a:rPr lang="en-US" sz="800" dirty="0"/>
              <a:t>: Daily intake of 576mg Rhodiola rosea extract for 28 days</a:t>
            </a:r>
          </a:p>
        </p:txBody>
      </p:sp>
      <p:sp>
        <p:nvSpPr>
          <p:cNvPr id="42" name="TextBox 41">
            <a:extLst>
              <a:ext uri="{FF2B5EF4-FFF2-40B4-BE49-F238E27FC236}">
                <a16:creationId xmlns:a16="http://schemas.microsoft.com/office/drawing/2014/main" id="{029FF069-55A8-9F4D-BA33-1FA5940E4282}"/>
              </a:ext>
            </a:extLst>
          </p:cNvPr>
          <p:cNvSpPr txBox="1"/>
          <p:nvPr/>
        </p:nvSpPr>
        <p:spPr>
          <a:xfrm>
            <a:off x="9351137" y="4134768"/>
            <a:ext cx="1787669" cy="200055"/>
          </a:xfrm>
          <a:prstGeom prst="rect">
            <a:avLst/>
          </a:prstGeom>
          <a:noFill/>
        </p:spPr>
        <p:txBody>
          <a:bodyPr wrap="none" rtlCol="0">
            <a:spAutoFit/>
          </a:bodyPr>
          <a:lstStyle/>
          <a:p>
            <a:r>
              <a:rPr lang="en-US" sz="700" dirty="0"/>
              <a:t>Source: Planta medica 2009;75:105-112</a:t>
            </a:r>
          </a:p>
        </p:txBody>
      </p:sp>
      <p:sp>
        <p:nvSpPr>
          <p:cNvPr id="67" name="TextBox 66">
            <a:extLst>
              <a:ext uri="{FF2B5EF4-FFF2-40B4-BE49-F238E27FC236}">
                <a16:creationId xmlns:a16="http://schemas.microsoft.com/office/drawing/2014/main" id="{9DEF0BFB-3B1B-2368-EAC4-7D95FA277C6A}"/>
              </a:ext>
            </a:extLst>
          </p:cNvPr>
          <p:cNvSpPr txBox="1"/>
          <p:nvPr/>
        </p:nvSpPr>
        <p:spPr>
          <a:xfrm>
            <a:off x="7777250" y="4431377"/>
            <a:ext cx="2435282" cy="400110"/>
          </a:xfrm>
          <a:prstGeom prst="rect">
            <a:avLst/>
          </a:prstGeom>
          <a:noFill/>
        </p:spPr>
        <p:txBody>
          <a:bodyPr wrap="none" rtlCol="0">
            <a:spAutoFit/>
          </a:bodyPr>
          <a:lstStyle/>
          <a:p>
            <a:pPr algn="ctr"/>
            <a:r>
              <a:rPr lang="en-US" sz="1000" b="1" dirty="0"/>
              <a:t>04 Confirmed Decrease in Students’ </a:t>
            </a:r>
          </a:p>
          <a:p>
            <a:pPr algn="ctr"/>
            <a:r>
              <a:rPr lang="en-US" sz="1000" b="1" dirty="0"/>
              <a:t>Mental Fatigue</a:t>
            </a:r>
          </a:p>
        </p:txBody>
      </p:sp>
      <p:sp>
        <p:nvSpPr>
          <p:cNvPr id="68" name="TextBox 67">
            <a:extLst>
              <a:ext uri="{FF2B5EF4-FFF2-40B4-BE49-F238E27FC236}">
                <a16:creationId xmlns:a16="http://schemas.microsoft.com/office/drawing/2014/main" id="{07DDB4D8-B79C-24E2-3CFF-366967D84099}"/>
              </a:ext>
            </a:extLst>
          </p:cNvPr>
          <p:cNvSpPr txBox="1"/>
          <p:nvPr/>
        </p:nvSpPr>
        <p:spPr>
          <a:xfrm>
            <a:off x="6930242" y="4907805"/>
            <a:ext cx="4676953" cy="707886"/>
          </a:xfrm>
          <a:prstGeom prst="rect">
            <a:avLst/>
          </a:prstGeom>
          <a:noFill/>
        </p:spPr>
        <p:txBody>
          <a:bodyPr wrap="square" rtlCol="0">
            <a:spAutoFit/>
          </a:bodyPr>
          <a:lstStyle/>
          <a:p>
            <a:r>
              <a:rPr lang="en-US" sz="1000" dirty="0"/>
              <a:t>To observe the effects of low does of Rhodiola rosea extract on the </a:t>
            </a:r>
          </a:p>
          <a:p>
            <a:r>
              <a:rPr lang="en-US" sz="1000" dirty="0"/>
              <a:t>mental fatigue levels of students, an intervention group was given low </a:t>
            </a:r>
          </a:p>
          <a:p>
            <a:r>
              <a:rPr lang="en-US" sz="1000" dirty="0"/>
              <a:t>doses of Rhodiola rosea extract. The results show that continuous intake of </a:t>
            </a:r>
          </a:p>
          <a:p>
            <a:r>
              <a:rPr lang="en-US" sz="1000" dirty="0"/>
              <a:t>low doses of Rhodiola rosea extract reduces mental fatigue.</a:t>
            </a:r>
          </a:p>
        </p:txBody>
      </p:sp>
      <p:sp>
        <p:nvSpPr>
          <p:cNvPr id="69" name="TextBox 68">
            <a:extLst>
              <a:ext uri="{FF2B5EF4-FFF2-40B4-BE49-F238E27FC236}">
                <a16:creationId xmlns:a16="http://schemas.microsoft.com/office/drawing/2014/main" id="{565560DF-B57D-6203-4E66-3510D6EDD9A5}"/>
              </a:ext>
            </a:extLst>
          </p:cNvPr>
          <p:cNvSpPr txBox="1"/>
          <p:nvPr/>
        </p:nvSpPr>
        <p:spPr>
          <a:xfrm>
            <a:off x="8499134" y="3420402"/>
            <a:ext cx="449162" cy="200055"/>
          </a:xfrm>
          <a:prstGeom prst="rect">
            <a:avLst/>
          </a:prstGeom>
          <a:noFill/>
        </p:spPr>
        <p:txBody>
          <a:bodyPr wrap="none" rtlCol="0">
            <a:spAutoFit/>
          </a:bodyPr>
          <a:lstStyle/>
          <a:p>
            <a:r>
              <a:rPr lang="en-US" sz="700" dirty="0"/>
              <a:t>Before</a:t>
            </a:r>
          </a:p>
        </p:txBody>
      </p:sp>
      <p:sp>
        <p:nvSpPr>
          <p:cNvPr id="70" name="TextBox 69">
            <a:extLst>
              <a:ext uri="{FF2B5EF4-FFF2-40B4-BE49-F238E27FC236}">
                <a16:creationId xmlns:a16="http://schemas.microsoft.com/office/drawing/2014/main" id="{3DA475BB-334D-E64A-33D5-FE9C4FD9DAC4}"/>
              </a:ext>
            </a:extLst>
          </p:cNvPr>
          <p:cNvSpPr txBox="1"/>
          <p:nvPr/>
        </p:nvSpPr>
        <p:spPr>
          <a:xfrm>
            <a:off x="9141916" y="3422336"/>
            <a:ext cx="383438" cy="200055"/>
          </a:xfrm>
          <a:prstGeom prst="rect">
            <a:avLst/>
          </a:prstGeom>
          <a:noFill/>
        </p:spPr>
        <p:txBody>
          <a:bodyPr wrap="none" rtlCol="0">
            <a:spAutoFit/>
          </a:bodyPr>
          <a:lstStyle/>
          <a:p>
            <a:r>
              <a:rPr lang="en-US" sz="700" dirty="0"/>
              <a:t>After</a:t>
            </a:r>
          </a:p>
        </p:txBody>
      </p:sp>
    </p:spTree>
    <p:extLst>
      <p:ext uri="{BB962C8B-B14F-4D97-AF65-F5344CB8AC3E}">
        <p14:creationId xmlns:p14="http://schemas.microsoft.com/office/powerpoint/2010/main" val="2025557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직선 연결선 2"/>
          <p:cNvCxnSpPr/>
          <p:nvPr/>
        </p:nvCxnSpPr>
        <p:spPr bwMode="auto">
          <a:xfrm>
            <a:off x="221743" y="666157"/>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5" name="TextBox 4"/>
          <p:cNvSpPr txBox="1"/>
          <p:nvPr/>
        </p:nvSpPr>
        <p:spPr>
          <a:xfrm>
            <a:off x="335491" y="230820"/>
            <a:ext cx="1656184"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FAQ</a:t>
            </a:r>
            <a:endParaRPr lang="ko-KR" altLang="en-US" sz="1900" b="1" dirty="0">
              <a:latin typeface="맑은 고딕" panose="020B0503020000020004" pitchFamily="50" charset="-127"/>
              <a:ea typeface="맑은 고딕" panose="020B0503020000020004" pitchFamily="50" charset="-127"/>
            </a:endParaRPr>
          </a:p>
        </p:txBody>
      </p:sp>
      <p:sp>
        <p:nvSpPr>
          <p:cNvPr id="16" name="모서리가 둥근 직사각형 15"/>
          <p:cNvSpPr/>
          <p:nvPr/>
        </p:nvSpPr>
        <p:spPr bwMode="auto">
          <a:xfrm>
            <a:off x="286004" y="888197"/>
            <a:ext cx="5958486" cy="396776"/>
          </a:xfrm>
          <a:prstGeom prst="roundRect">
            <a:avLst/>
          </a:prstGeom>
          <a:solidFill>
            <a:srgbClr val="993300"/>
          </a:solidFill>
          <a:ln>
            <a:solidFill>
              <a:schemeClr val="accent1">
                <a:lumMod val="75000"/>
              </a:schemeClr>
            </a:solidFill>
          </a:ln>
        </p:spPr>
        <p:txBody>
          <a:bodyPr wrap="square" rtlCol="0" anchor="ctr">
            <a:spAutoFit/>
          </a:bodyPr>
          <a:lstStyle/>
          <a:p>
            <a:pPr lvl="0" fontAlgn="base" latinLnBrk="0">
              <a:lnSpc>
                <a:spcPct val="120000"/>
              </a:lnSpc>
              <a:spcBef>
                <a:spcPct val="0"/>
              </a:spcBef>
              <a:spcAft>
                <a:spcPct val="0"/>
              </a:spcAft>
              <a:defRPr/>
            </a:pPr>
            <a:r>
              <a:rPr kumimoji="1" lang="en-US" altLang="ko-KR" sz="1600" b="1" kern="0" dirty="0">
                <a:solidFill>
                  <a:srgbClr val="FFFFFF"/>
                </a:solidFill>
              </a:rPr>
              <a:t>1. What</a:t>
            </a:r>
            <a:r>
              <a:rPr kumimoji="1" lang="ko-KR" altLang="en-US" sz="1600" b="1" kern="0" dirty="0">
                <a:solidFill>
                  <a:srgbClr val="FFFFFF"/>
                </a:solidFill>
              </a:rPr>
              <a:t> </a:t>
            </a:r>
            <a:r>
              <a:rPr kumimoji="1" lang="en-US" altLang="ko-KR" sz="1600" b="1" kern="0" dirty="0">
                <a:solidFill>
                  <a:srgbClr val="FFFFFF"/>
                </a:solidFill>
              </a:rPr>
              <a:t>are</a:t>
            </a:r>
            <a:r>
              <a:rPr kumimoji="1" lang="ko-KR" altLang="en-US" sz="1600" b="1" kern="0" dirty="0">
                <a:solidFill>
                  <a:srgbClr val="FFFFFF"/>
                </a:solidFill>
              </a:rPr>
              <a:t> </a:t>
            </a:r>
            <a:r>
              <a:rPr kumimoji="1" lang="en-US" altLang="ko-KR" sz="1600" b="1" kern="0" dirty="0">
                <a:solidFill>
                  <a:srgbClr val="FFFFFF"/>
                </a:solidFill>
              </a:rPr>
              <a:t>the</a:t>
            </a:r>
            <a:r>
              <a:rPr kumimoji="1" lang="ko-KR" altLang="en-US" sz="1600" b="1" kern="0" dirty="0">
                <a:solidFill>
                  <a:srgbClr val="FFFFFF"/>
                </a:solidFill>
              </a:rPr>
              <a:t> </a:t>
            </a:r>
            <a:r>
              <a:rPr kumimoji="1" lang="en-US" altLang="ko-KR" sz="1600" b="1" kern="0" dirty="0">
                <a:solidFill>
                  <a:srgbClr val="FFFFFF"/>
                </a:solidFill>
              </a:rPr>
              <a:t>benefits?</a:t>
            </a:r>
            <a:endParaRPr kumimoji="1" lang="ko-KR" altLang="en-US" sz="1600" b="1" i="0" u="none" strike="noStrike" kern="0" cap="none" spc="0" normalizeH="0" baseline="0" noProof="0" dirty="0">
              <a:ln>
                <a:noFill/>
              </a:ln>
              <a:solidFill>
                <a:srgbClr val="FFFFFF"/>
              </a:solidFill>
              <a:effectLst/>
              <a:uLnTx/>
              <a:uFillTx/>
            </a:endParaRPr>
          </a:p>
        </p:txBody>
      </p:sp>
      <p:sp>
        <p:nvSpPr>
          <p:cNvPr id="17" name="직사각형 16"/>
          <p:cNvSpPr/>
          <p:nvPr/>
        </p:nvSpPr>
        <p:spPr bwMode="auto">
          <a:xfrm>
            <a:off x="277525" y="1326374"/>
            <a:ext cx="11691604" cy="788870"/>
          </a:xfrm>
          <a:prstGeom prst="rect">
            <a:avLst/>
          </a:prstGeom>
          <a:solidFill>
            <a:schemeClr val="bg1"/>
          </a:solidFill>
          <a:ln>
            <a:solidFill>
              <a:srgbClr val="AB3121"/>
            </a:solidFill>
          </a:ln>
        </p:spPr>
        <p:txBody>
          <a:bodyPr wrap="square" rtlCol="0" anchor="ctr">
            <a:spAutoFit/>
          </a:bodyPr>
          <a:lstStyle/>
          <a:p>
            <a:pPr lvl="0" fontAlgn="base" latinLnBrk="0">
              <a:lnSpc>
                <a:spcPct val="120000"/>
              </a:lnSpc>
              <a:spcBef>
                <a:spcPct val="0"/>
              </a:spcBef>
              <a:spcAft>
                <a:spcPct val="0"/>
              </a:spcAft>
            </a:pPr>
            <a:r>
              <a:rPr kumimoji="1" lang="en-US" altLang="ko-KR" sz="1300" b="1" kern="0" dirty="0">
                <a:solidFill>
                  <a:srgbClr val="808080">
                    <a:lumMod val="75000"/>
                  </a:srgbClr>
                </a:solidFill>
              </a:rPr>
              <a:t>Infectious viruses and excessive alcohol consumption are the most common causes of poor liver function, but other causes include stress, other medication, poor nutrition, metabolic disorder, and obesity. Milk thistle can improve liver function as it can help counteract some of the above-mentioned factors that can harm the liver. It can also be beneficial as an energy booster that can restore vitality.</a:t>
            </a:r>
            <a:endParaRPr kumimoji="1" lang="ko-KR" altLang="en-US" sz="1300" b="1" i="0" u="none" strike="noStrike" kern="0" cap="none" spc="0" normalizeH="0" baseline="0" noProof="0" dirty="0">
              <a:ln>
                <a:noFill/>
              </a:ln>
              <a:solidFill>
                <a:srgbClr val="808080">
                  <a:lumMod val="75000"/>
                </a:srgbClr>
              </a:solidFill>
              <a:effectLst/>
              <a:uLnTx/>
              <a:uFillTx/>
            </a:endParaRPr>
          </a:p>
        </p:txBody>
      </p:sp>
      <p:sp>
        <p:nvSpPr>
          <p:cNvPr id="18" name="모서리가 둥근 직사각형 17"/>
          <p:cNvSpPr/>
          <p:nvPr/>
        </p:nvSpPr>
        <p:spPr bwMode="auto">
          <a:xfrm>
            <a:off x="268381" y="2160898"/>
            <a:ext cx="5958486" cy="396776"/>
          </a:xfrm>
          <a:prstGeom prst="roundRect">
            <a:avLst/>
          </a:prstGeom>
          <a:solidFill>
            <a:srgbClr val="993300"/>
          </a:solidFill>
          <a:ln>
            <a:solidFill>
              <a:schemeClr val="accent1">
                <a:lumMod val="75000"/>
              </a:schemeClr>
            </a:solidFill>
          </a:ln>
        </p:spPr>
        <p:txBody>
          <a:bodyPr wrap="square" rtlCol="0" anchor="ctr">
            <a:spAutoFit/>
          </a:bodyPr>
          <a:lstStyle/>
          <a:p>
            <a:pPr lvl="0" fontAlgn="base" latinLnBrk="0">
              <a:lnSpc>
                <a:spcPct val="120000"/>
              </a:lnSpc>
              <a:spcBef>
                <a:spcPct val="0"/>
              </a:spcBef>
              <a:spcAft>
                <a:spcPct val="0"/>
              </a:spcAft>
            </a:pPr>
            <a:r>
              <a:rPr kumimoji="1" lang="en-US" altLang="ko-KR" sz="1600" b="1" kern="0" dirty="0">
                <a:solidFill>
                  <a:srgbClr val="FFFFFF"/>
                </a:solidFill>
              </a:rPr>
              <a:t>2. Why</a:t>
            </a:r>
            <a:r>
              <a:rPr kumimoji="1" lang="ko-KR" altLang="en-US" sz="1600" b="1" kern="0" dirty="0">
                <a:solidFill>
                  <a:srgbClr val="FFFFFF"/>
                </a:solidFill>
              </a:rPr>
              <a:t> </a:t>
            </a:r>
            <a:r>
              <a:rPr kumimoji="1" lang="en-US" altLang="ko-KR" sz="1600" b="1" kern="0" dirty="0">
                <a:solidFill>
                  <a:srgbClr val="FFFFFF"/>
                </a:solidFill>
              </a:rPr>
              <a:t>is</a:t>
            </a:r>
            <a:r>
              <a:rPr kumimoji="1" lang="ko-KR" altLang="en-US" sz="1600" b="1" kern="0" dirty="0">
                <a:solidFill>
                  <a:srgbClr val="FFFFFF"/>
                </a:solidFill>
              </a:rPr>
              <a:t> </a:t>
            </a:r>
            <a:r>
              <a:rPr kumimoji="1" lang="en-US" altLang="ko-KR" sz="1600" b="1" kern="0" dirty="0">
                <a:solidFill>
                  <a:srgbClr val="FFFFFF"/>
                </a:solidFill>
              </a:rPr>
              <a:t>the</a:t>
            </a:r>
            <a:r>
              <a:rPr kumimoji="1" lang="ko-KR" altLang="en-US" sz="1600" b="1" kern="0" dirty="0">
                <a:solidFill>
                  <a:srgbClr val="FFFFFF"/>
                </a:solidFill>
              </a:rPr>
              <a:t> </a:t>
            </a:r>
            <a:r>
              <a:rPr kumimoji="1" lang="en-US" altLang="ko-KR" sz="1600" b="1" kern="0" dirty="0">
                <a:solidFill>
                  <a:srgbClr val="FFFFFF"/>
                </a:solidFill>
              </a:rPr>
              <a:t>liver</a:t>
            </a:r>
            <a:r>
              <a:rPr kumimoji="1" lang="ko-KR" altLang="en-US" sz="1600" b="1" kern="0" dirty="0">
                <a:solidFill>
                  <a:srgbClr val="FFFFFF"/>
                </a:solidFill>
              </a:rPr>
              <a:t> </a:t>
            </a:r>
            <a:r>
              <a:rPr kumimoji="1" lang="en-US" altLang="ko-KR" sz="1600" b="1" kern="0" dirty="0">
                <a:solidFill>
                  <a:srgbClr val="FFFFFF"/>
                </a:solidFill>
              </a:rPr>
              <a:t>so</a:t>
            </a:r>
            <a:r>
              <a:rPr kumimoji="1" lang="ko-KR" altLang="en-US" sz="1600" b="1" kern="0" dirty="0">
                <a:solidFill>
                  <a:srgbClr val="FFFFFF"/>
                </a:solidFill>
              </a:rPr>
              <a:t> </a:t>
            </a:r>
            <a:r>
              <a:rPr kumimoji="1" lang="en-US" altLang="ko-KR" sz="1600" b="1" kern="0" dirty="0">
                <a:solidFill>
                  <a:srgbClr val="FFFFFF"/>
                </a:solidFill>
              </a:rPr>
              <a:t>important?</a:t>
            </a:r>
            <a:endParaRPr kumimoji="1" lang="ko-KR" altLang="en-US" sz="1600" b="1" i="0" u="none" strike="noStrike" kern="0" cap="none" spc="0" normalizeH="0" baseline="0" noProof="0" dirty="0">
              <a:ln>
                <a:noFill/>
              </a:ln>
              <a:solidFill>
                <a:srgbClr val="FFFFFF"/>
              </a:solidFill>
              <a:effectLst/>
              <a:uLnTx/>
              <a:uFillTx/>
            </a:endParaRPr>
          </a:p>
        </p:txBody>
      </p:sp>
      <p:sp>
        <p:nvSpPr>
          <p:cNvPr id="19" name="직사각형 18"/>
          <p:cNvSpPr/>
          <p:nvPr/>
        </p:nvSpPr>
        <p:spPr bwMode="auto">
          <a:xfrm>
            <a:off x="286004" y="2609135"/>
            <a:ext cx="11687402" cy="788870"/>
          </a:xfrm>
          <a:prstGeom prst="rect">
            <a:avLst/>
          </a:prstGeom>
          <a:solidFill>
            <a:schemeClr val="bg1"/>
          </a:solidFill>
          <a:ln>
            <a:solidFill>
              <a:srgbClr val="AB3121"/>
            </a:solidFill>
          </a:ln>
        </p:spPr>
        <p:txBody>
          <a:bodyPr wrap="square" rtlCol="0" anchor="ctr">
            <a:spAutoFit/>
          </a:bodyPr>
          <a:lstStyle/>
          <a:p>
            <a:pPr lvl="0" fontAlgn="base" latinLnBrk="0">
              <a:lnSpc>
                <a:spcPct val="120000"/>
              </a:lnSpc>
              <a:spcBef>
                <a:spcPct val="0"/>
              </a:spcBef>
              <a:spcAft>
                <a:spcPct val="0"/>
              </a:spcAft>
            </a:pPr>
            <a:r>
              <a:rPr kumimoji="1" lang="en-US" altLang="ko-KR" sz="1300" b="1" i="0" u="none" strike="noStrike" kern="0" cap="none" spc="0" normalizeH="0" baseline="0" noProof="0" dirty="0">
                <a:ln>
                  <a:noFill/>
                </a:ln>
                <a:solidFill>
                  <a:srgbClr val="808080">
                    <a:lumMod val="75000"/>
                  </a:srgbClr>
                </a:solidFill>
                <a:effectLst/>
                <a:uLnTx/>
                <a:uFillTx/>
              </a:rPr>
              <a:t>The liver has many functions such as metabolism, detoxification, immune system management, </a:t>
            </a:r>
            <a:r>
              <a:rPr kumimoji="1" lang="en-US" altLang="ko-KR" sz="1300" b="1" i="0" u="none" strike="noStrike" kern="0" cap="none" spc="0" normalizeH="0" baseline="0" noProof="0" dirty="0" err="1">
                <a:ln>
                  <a:noFill/>
                </a:ln>
                <a:solidFill>
                  <a:srgbClr val="808080">
                    <a:lumMod val="75000"/>
                  </a:srgbClr>
                </a:solidFill>
                <a:effectLst/>
                <a:uLnTx/>
                <a:uFillTx/>
              </a:rPr>
              <a:t>bil</a:t>
            </a:r>
            <a:r>
              <a:rPr kumimoji="1" lang="en-US" altLang="ko-KR" sz="1300" b="1" kern="0" dirty="0">
                <a:solidFill>
                  <a:srgbClr val="808080">
                    <a:lumMod val="75000"/>
                  </a:srgbClr>
                </a:solidFill>
              </a:rPr>
              <a:t>e production, and compound synthesis. When liver function declines, there is an increased risk of liver diseases such as hepatitis, cirrhosis, hepatic encephalopathy, fatty liver, alcoholic liver disease, etc.</a:t>
            </a:r>
            <a:endParaRPr kumimoji="1" lang="ko-KR" altLang="en-US" sz="1300" b="1" i="0" u="none" strike="noStrike" kern="0" cap="none" spc="0" normalizeH="0" baseline="0" noProof="0" dirty="0">
              <a:ln>
                <a:noFill/>
              </a:ln>
              <a:solidFill>
                <a:srgbClr val="808080">
                  <a:lumMod val="75000"/>
                </a:srgbClr>
              </a:solidFill>
              <a:effectLst/>
              <a:uLnTx/>
              <a:uFillTx/>
            </a:endParaRPr>
          </a:p>
        </p:txBody>
      </p:sp>
      <p:sp>
        <p:nvSpPr>
          <p:cNvPr id="20" name="모서리가 둥근 직사각형 19"/>
          <p:cNvSpPr/>
          <p:nvPr/>
        </p:nvSpPr>
        <p:spPr bwMode="auto">
          <a:xfrm>
            <a:off x="268381" y="3445642"/>
            <a:ext cx="5956040" cy="396776"/>
          </a:xfrm>
          <a:prstGeom prst="roundRect">
            <a:avLst/>
          </a:prstGeom>
          <a:solidFill>
            <a:srgbClr val="993300"/>
          </a:solidFill>
          <a:ln>
            <a:solidFill>
              <a:schemeClr val="accent1">
                <a:lumMod val="75000"/>
              </a:schemeClr>
            </a:solidFill>
          </a:ln>
        </p:spPr>
        <p:txBody>
          <a:bodyPr wrap="square" rtlCol="0" anchor="ctr">
            <a:spAutoFit/>
          </a:bodyPr>
          <a:lstStyle/>
          <a:p>
            <a:pPr lvl="0" fontAlgn="base" latinLnBrk="0">
              <a:lnSpc>
                <a:spcPct val="120000"/>
              </a:lnSpc>
              <a:spcBef>
                <a:spcPct val="0"/>
              </a:spcBef>
              <a:spcAft>
                <a:spcPct val="0"/>
              </a:spcAft>
            </a:pPr>
            <a:r>
              <a:rPr kumimoji="1" lang="en-US" altLang="ko-KR" sz="1600" b="1" i="0" u="none" strike="noStrike" kern="0" cap="none" spc="0" normalizeH="0" baseline="0" noProof="0" dirty="0">
                <a:ln>
                  <a:noFill/>
                </a:ln>
                <a:solidFill>
                  <a:srgbClr val="FFFFFF"/>
                </a:solidFill>
                <a:effectLst/>
                <a:uLnTx/>
                <a:uFillTx/>
              </a:rPr>
              <a:t>3. </a:t>
            </a:r>
            <a:r>
              <a:rPr kumimoji="1" lang="en-US" altLang="ko-KR" sz="1600" b="1" kern="0" dirty="0">
                <a:solidFill>
                  <a:srgbClr val="FFFFFF"/>
                </a:solidFill>
              </a:rPr>
              <a:t>Why</a:t>
            </a:r>
            <a:r>
              <a:rPr kumimoji="1" lang="ko-KR" altLang="en-US" sz="1600" b="1" kern="0" dirty="0">
                <a:solidFill>
                  <a:srgbClr val="FFFFFF"/>
                </a:solidFill>
              </a:rPr>
              <a:t> </a:t>
            </a:r>
            <a:r>
              <a:rPr kumimoji="1" lang="en-US" altLang="ko-KR" sz="1600" b="1" kern="0" dirty="0">
                <a:solidFill>
                  <a:srgbClr val="FFFFFF"/>
                </a:solidFill>
              </a:rPr>
              <a:t>are</a:t>
            </a:r>
            <a:r>
              <a:rPr kumimoji="1" lang="ko-KR" altLang="en-US" sz="1600" b="1" kern="0" dirty="0">
                <a:solidFill>
                  <a:srgbClr val="FFFFFF"/>
                </a:solidFill>
              </a:rPr>
              <a:t> </a:t>
            </a:r>
            <a:r>
              <a:rPr kumimoji="1" lang="en-US" altLang="ko-KR" sz="1600" b="1" kern="0" dirty="0">
                <a:solidFill>
                  <a:srgbClr val="FFFFFF"/>
                </a:solidFill>
              </a:rPr>
              <a:t>there</a:t>
            </a:r>
            <a:r>
              <a:rPr kumimoji="1" lang="ko-KR" altLang="en-US" sz="1600" b="1" kern="0" dirty="0">
                <a:solidFill>
                  <a:srgbClr val="FFFFFF"/>
                </a:solidFill>
              </a:rPr>
              <a:t> </a:t>
            </a:r>
            <a:r>
              <a:rPr kumimoji="1" lang="en-US" altLang="ko-KR" sz="1600" b="1" kern="0" dirty="0">
                <a:solidFill>
                  <a:srgbClr val="FFFFFF"/>
                </a:solidFill>
              </a:rPr>
              <a:t>spots</a:t>
            </a:r>
            <a:r>
              <a:rPr kumimoji="1" lang="ko-KR" altLang="en-US" sz="1600" b="1" kern="0" dirty="0">
                <a:solidFill>
                  <a:srgbClr val="FFFFFF"/>
                </a:solidFill>
              </a:rPr>
              <a:t> </a:t>
            </a:r>
            <a:r>
              <a:rPr kumimoji="1" lang="en-US" altLang="ko-KR" sz="1600" b="1" kern="0" dirty="0">
                <a:solidFill>
                  <a:srgbClr val="FFFFFF"/>
                </a:solidFill>
              </a:rPr>
              <a:t>or</a:t>
            </a:r>
            <a:r>
              <a:rPr kumimoji="1" lang="ko-KR" altLang="en-US" sz="1600" b="1" kern="0" dirty="0">
                <a:solidFill>
                  <a:srgbClr val="FFFFFF"/>
                </a:solidFill>
              </a:rPr>
              <a:t> </a:t>
            </a:r>
            <a:r>
              <a:rPr kumimoji="1" lang="en-US" altLang="ko-KR" sz="1600" b="1" kern="0" dirty="0">
                <a:solidFill>
                  <a:srgbClr val="FFFFFF"/>
                </a:solidFill>
              </a:rPr>
              <a:t>cracks on the tablet</a:t>
            </a:r>
            <a:r>
              <a:rPr kumimoji="1" lang="en-US" altLang="ko-KR" sz="1600" b="1" i="0" u="none" strike="noStrike" kern="0" cap="none" spc="0" normalizeH="0" baseline="0" noProof="0" dirty="0">
                <a:ln>
                  <a:noFill/>
                </a:ln>
                <a:solidFill>
                  <a:srgbClr val="FFFFFF"/>
                </a:solidFill>
                <a:effectLst/>
                <a:uLnTx/>
                <a:uFillTx/>
              </a:rPr>
              <a:t>? </a:t>
            </a:r>
            <a:endParaRPr kumimoji="1" lang="ko-KR" altLang="en-US" sz="1600" b="1" i="0" u="none" strike="noStrike" kern="0" cap="none" spc="0" normalizeH="0" baseline="0" noProof="0" dirty="0">
              <a:ln>
                <a:noFill/>
              </a:ln>
              <a:solidFill>
                <a:srgbClr val="FFFFFF"/>
              </a:solidFill>
              <a:effectLst/>
              <a:uLnTx/>
              <a:uFillTx/>
            </a:endParaRPr>
          </a:p>
        </p:txBody>
      </p:sp>
      <p:sp>
        <p:nvSpPr>
          <p:cNvPr id="21" name="직사각형 20"/>
          <p:cNvSpPr/>
          <p:nvPr/>
        </p:nvSpPr>
        <p:spPr bwMode="auto">
          <a:xfrm>
            <a:off x="277591" y="3885491"/>
            <a:ext cx="11695815" cy="548805"/>
          </a:xfrm>
          <a:prstGeom prst="rect">
            <a:avLst/>
          </a:prstGeom>
          <a:solidFill>
            <a:schemeClr val="bg1"/>
          </a:solidFill>
          <a:ln>
            <a:solidFill>
              <a:srgbClr val="AB3121"/>
            </a:solidFill>
          </a:ln>
        </p:spPr>
        <p:txBody>
          <a:bodyPr wrap="square" rtlCol="0" anchor="ctr">
            <a:spAutoFit/>
          </a:bodyPr>
          <a:lstStyle/>
          <a:p>
            <a:pPr lvl="0" fontAlgn="base" latinLnBrk="0">
              <a:lnSpc>
                <a:spcPct val="120000"/>
              </a:lnSpc>
              <a:spcBef>
                <a:spcPct val="0"/>
              </a:spcBef>
              <a:spcAft>
                <a:spcPct val="0"/>
              </a:spcAft>
            </a:pPr>
            <a:r>
              <a:rPr kumimoji="1" lang="en-US" altLang="ko-KR" sz="1300" b="1" kern="0" dirty="0">
                <a:solidFill>
                  <a:srgbClr val="808080">
                    <a:lumMod val="75000"/>
                  </a:srgbClr>
                </a:solidFill>
              </a:rPr>
              <a:t>The dark spots on the tablet are fruit and vegetable powder and ginseng extract powder. The white spots are powdered crystalline glucose. These are all sub-ingredients of the tablet. The tablet may have cracks as no chemical excipients were used during production.</a:t>
            </a:r>
            <a:endParaRPr kumimoji="1" lang="ko-KR" altLang="en-US" sz="1300" b="1" i="0" u="none" strike="noStrike" kern="0" cap="none" spc="0" normalizeH="0" baseline="0" noProof="0" dirty="0">
              <a:ln>
                <a:noFill/>
              </a:ln>
              <a:solidFill>
                <a:srgbClr val="808080">
                  <a:lumMod val="75000"/>
                </a:srgbClr>
              </a:solidFill>
              <a:effectLst/>
              <a:uLnTx/>
              <a:uFillTx/>
            </a:endParaRPr>
          </a:p>
        </p:txBody>
      </p:sp>
      <p:sp>
        <p:nvSpPr>
          <p:cNvPr id="22" name="모서리가 둥근 직사각형 21"/>
          <p:cNvSpPr/>
          <p:nvPr/>
        </p:nvSpPr>
        <p:spPr bwMode="auto">
          <a:xfrm>
            <a:off x="248313" y="4483437"/>
            <a:ext cx="5996177" cy="396776"/>
          </a:xfrm>
          <a:prstGeom prst="roundRect">
            <a:avLst/>
          </a:prstGeom>
          <a:solidFill>
            <a:srgbClr val="993300"/>
          </a:solidFill>
          <a:ln>
            <a:solidFill>
              <a:schemeClr val="accent1">
                <a:lumMod val="75000"/>
              </a:schemeClr>
            </a:solidFill>
          </a:ln>
        </p:spPr>
        <p:txBody>
          <a:bodyPr wrap="square" rtlCol="0" anchor="ctr">
            <a:spAutoFit/>
          </a:bodyPr>
          <a:lstStyle/>
          <a:p>
            <a:pPr marL="0" marR="0" lvl="0" indent="0" defTabSz="91440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en-US" altLang="ko-KR" sz="1600" b="1" i="0" u="none" strike="noStrike" kern="0" cap="none" spc="0" normalizeH="0" baseline="0" noProof="0" dirty="0">
                <a:ln>
                  <a:noFill/>
                </a:ln>
                <a:solidFill>
                  <a:srgbClr val="FFFFFF"/>
                </a:solidFill>
                <a:effectLst/>
                <a:uLnTx/>
                <a:uFillTx/>
              </a:rPr>
              <a:t>4. Can pregnant/nursing women take it?</a:t>
            </a:r>
            <a:endParaRPr kumimoji="1" lang="ko-KR" altLang="en-US" sz="1600" b="1" i="0" u="none" strike="noStrike" kern="0" cap="none" spc="0" normalizeH="0" baseline="0" noProof="0" dirty="0">
              <a:ln>
                <a:noFill/>
              </a:ln>
              <a:solidFill>
                <a:srgbClr val="FFFFFF"/>
              </a:solidFill>
              <a:effectLst/>
              <a:uLnTx/>
              <a:uFillTx/>
            </a:endParaRPr>
          </a:p>
        </p:txBody>
      </p:sp>
      <p:sp>
        <p:nvSpPr>
          <p:cNvPr id="23" name="직사각형 22"/>
          <p:cNvSpPr/>
          <p:nvPr/>
        </p:nvSpPr>
        <p:spPr bwMode="auto">
          <a:xfrm>
            <a:off x="249044" y="4930364"/>
            <a:ext cx="11733506" cy="548805"/>
          </a:xfrm>
          <a:prstGeom prst="rect">
            <a:avLst/>
          </a:prstGeom>
          <a:solidFill>
            <a:schemeClr val="bg1"/>
          </a:solidFill>
          <a:ln>
            <a:solidFill>
              <a:srgbClr val="AB3121"/>
            </a:solidFill>
          </a:ln>
        </p:spPr>
        <p:txBody>
          <a:bodyPr wrap="square" rtlCol="0" anchor="ctr">
            <a:spAutoFit/>
          </a:bodyPr>
          <a:lstStyle/>
          <a:p>
            <a:pPr lvl="0" fontAlgn="base" latinLnBrk="0">
              <a:lnSpc>
                <a:spcPct val="120000"/>
              </a:lnSpc>
              <a:spcBef>
                <a:spcPct val="0"/>
              </a:spcBef>
              <a:spcAft>
                <a:spcPct val="0"/>
              </a:spcAft>
            </a:pPr>
            <a:r>
              <a:rPr kumimoji="1" lang="en-US" altLang="ko-KR" sz="1300" b="1" kern="0" dirty="0">
                <a:solidFill>
                  <a:srgbClr val="808080">
                    <a:lumMod val="75000"/>
                  </a:srgbClr>
                </a:solidFill>
              </a:rPr>
              <a:t>Children, pregnant women, and nursing mothers should avoid consumption. Anyone experiencing gastrointestinal disturbances such as diarrhea or allergic reactions should immediately discontinue use and consult a healthcare professional.</a:t>
            </a:r>
            <a:endParaRPr kumimoji="1" lang="ko-KR" altLang="en-US" sz="1300" b="1" i="0" u="none" strike="noStrike" kern="0" cap="none" spc="0" normalizeH="0" baseline="0" noProof="0" dirty="0">
              <a:ln>
                <a:noFill/>
              </a:ln>
              <a:solidFill>
                <a:srgbClr val="808080">
                  <a:lumMod val="75000"/>
                </a:srgbClr>
              </a:solidFill>
              <a:effectLst/>
              <a:uLnTx/>
              <a:uFillTx/>
            </a:endParaRPr>
          </a:p>
        </p:txBody>
      </p:sp>
      <p:sp>
        <p:nvSpPr>
          <p:cNvPr id="24" name="모서리가 둥근 직사각형 23"/>
          <p:cNvSpPr/>
          <p:nvPr/>
        </p:nvSpPr>
        <p:spPr bwMode="auto">
          <a:xfrm>
            <a:off x="217549" y="5519034"/>
            <a:ext cx="5958485" cy="396776"/>
          </a:xfrm>
          <a:prstGeom prst="roundRect">
            <a:avLst/>
          </a:prstGeom>
          <a:solidFill>
            <a:srgbClr val="993300"/>
          </a:solidFill>
          <a:ln>
            <a:solidFill>
              <a:schemeClr val="accent1">
                <a:lumMod val="75000"/>
              </a:schemeClr>
            </a:solidFill>
          </a:ln>
        </p:spPr>
        <p:txBody>
          <a:bodyPr wrap="square" rtlCol="0" anchor="ctr">
            <a:spAutoFit/>
          </a:bodyPr>
          <a:lstStyle/>
          <a:p>
            <a:pPr lvl="0" fontAlgn="base" latinLnBrk="0">
              <a:lnSpc>
                <a:spcPct val="120000"/>
              </a:lnSpc>
              <a:spcBef>
                <a:spcPct val="0"/>
              </a:spcBef>
              <a:spcAft>
                <a:spcPct val="0"/>
              </a:spcAft>
            </a:pPr>
            <a:r>
              <a:rPr kumimoji="1" lang="en-US" altLang="ko-KR" sz="1600" b="1" i="0" u="none" strike="noStrike" kern="0" cap="none" spc="0" normalizeH="0" baseline="0" noProof="0" dirty="0">
                <a:ln>
                  <a:noFill/>
                </a:ln>
                <a:solidFill>
                  <a:srgbClr val="FFFFFF"/>
                </a:solidFill>
                <a:effectLst/>
                <a:uLnTx/>
                <a:uFillTx/>
              </a:rPr>
              <a:t>5. </a:t>
            </a:r>
            <a:r>
              <a:rPr kumimoji="1" lang="en-US" altLang="ko-KR" sz="1600" b="1" kern="0" dirty="0">
                <a:solidFill>
                  <a:srgbClr val="FFFFFF"/>
                </a:solidFill>
              </a:rPr>
              <a:t>Are there any additives</a:t>
            </a:r>
            <a:r>
              <a:rPr kumimoji="1" lang="en-US" altLang="ko-KR" sz="1600" b="1" i="0" u="none" strike="noStrike" kern="0" cap="none" spc="0" normalizeH="0" baseline="0" noProof="0" dirty="0">
                <a:ln>
                  <a:noFill/>
                </a:ln>
                <a:solidFill>
                  <a:srgbClr val="FFFFFF"/>
                </a:solidFill>
                <a:effectLst/>
                <a:uLnTx/>
                <a:uFillTx/>
              </a:rPr>
              <a:t>?</a:t>
            </a:r>
            <a:endParaRPr kumimoji="1" lang="ko-KR" altLang="en-US" sz="1600" b="1" i="0" u="none" strike="noStrike" kern="0" cap="none" spc="0" normalizeH="0" baseline="0" noProof="0" dirty="0">
              <a:ln>
                <a:noFill/>
              </a:ln>
              <a:solidFill>
                <a:srgbClr val="FFFFFF"/>
              </a:solidFill>
              <a:effectLst/>
              <a:uLnTx/>
              <a:uFillTx/>
            </a:endParaRPr>
          </a:p>
        </p:txBody>
      </p:sp>
      <p:sp>
        <p:nvSpPr>
          <p:cNvPr id="25" name="직사각형 24"/>
          <p:cNvSpPr/>
          <p:nvPr/>
        </p:nvSpPr>
        <p:spPr bwMode="auto">
          <a:xfrm>
            <a:off x="226693" y="5964753"/>
            <a:ext cx="11703735" cy="325410"/>
          </a:xfrm>
          <a:prstGeom prst="rect">
            <a:avLst/>
          </a:prstGeom>
          <a:solidFill>
            <a:schemeClr val="bg1"/>
          </a:solidFill>
          <a:ln>
            <a:solidFill>
              <a:srgbClr val="AB3121"/>
            </a:solidFill>
          </a:ln>
        </p:spPr>
        <p:txBody>
          <a:bodyPr wrap="square" rtlCol="0" anchor="ctr">
            <a:spAutoFit/>
          </a:bodyPr>
          <a:lstStyle/>
          <a:p>
            <a:pPr lvl="0" fontAlgn="base" latinLnBrk="0">
              <a:lnSpc>
                <a:spcPct val="120000"/>
              </a:lnSpc>
              <a:spcBef>
                <a:spcPct val="0"/>
              </a:spcBef>
              <a:spcAft>
                <a:spcPct val="0"/>
              </a:spcAft>
            </a:pPr>
            <a:r>
              <a:rPr kumimoji="1" lang="en-US" altLang="ko-KR" sz="1400" b="1" kern="0" dirty="0">
                <a:solidFill>
                  <a:srgbClr val="808080">
                    <a:lumMod val="75000"/>
                  </a:srgbClr>
                </a:solidFill>
              </a:rPr>
              <a:t>The tablets contain no chemical excipients, synthetic flavors, or synthetic colors.</a:t>
            </a:r>
            <a:endParaRPr kumimoji="1" lang="ko-KR" altLang="en-US" sz="1400" b="1" i="0" u="none" strike="noStrike" kern="0" cap="none" spc="0" normalizeH="0" baseline="0" noProof="0" dirty="0">
              <a:ln>
                <a:noFill/>
              </a:ln>
              <a:solidFill>
                <a:srgbClr val="808080">
                  <a:lumMod val="75000"/>
                </a:srgbClr>
              </a:solidFill>
              <a:effectLst/>
              <a:uLnTx/>
              <a:uFillTx/>
            </a:endParaRPr>
          </a:p>
        </p:txBody>
      </p:sp>
    </p:spTree>
    <p:extLst>
      <p:ext uri="{BB962C8B-B14F-4D97-AF65-F5344CB8AC3E}">
        <p14:creationId xmlns:p14="http://schemas.microsoft.com/office/powerpoint/2010/main" val="976210691"/>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5973</TotalTime>
  <Words>3673</Words>
  <Application>Microsoft Office PowerPoint</Application>
  <PresentationFormat>Widescreen</PresentationFormat>
  <Paragraphs>464</Paragraphs>
  <Slides>35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맑은 고딕</vt:lpstr>
      <vt:lpstr>새굴림</vt:lpstr>
      <vt:lpstr>Arial</vt:lpstr>
      <vt:lpstr>Wingdings</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GCOOP SH Yun</dc:creator>
  <cp:lastModifiedBy>management gcoop</cp:lastModifiedBy>
  <cp:revision>141</cp:revision>
  <dcterms:created xsi:type="dcterms:W3CDTF">2021-06-22T05:54:13Z</dcterms:created>
  <dcterms:modified xsi:type="dcterms:W3CDTF">2024-04-15T23:19:34Z</dcterms:modified>
</cp:coreProperties>
</file>