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2"/>
  </p:notesMasterIdLst>
  <p:handoutMasterIdLst>
    <p:handoutMasterId r:id="rId33"/>
  </p:handoutMasterIdLst>
  <p:sldIdLst>
    <p:sldId id="369" r:id="rId2"/>
    <p:sldId id="388" r:id="rId3"/>
    <p:sldId id="406" r:id="rId4"/>
    <p:sldId id="390" r:id="rId5"/>
    <p:sldId id="407" r:id="rId6"/>
    <p:sldId id="410" r:id="rId7"/>
    <p:sldId id="412" r:id="rId8"/>
    <p:sldId id="413" r:id="rId9"/>
    <p:sldId id="414" r:id="rId10"/>
    <p:sldId id="415" r:id="rId11"/>
    <p:sldId id="416" r:id="rId12"/>
    <p:sldId id="417" r:id="rId13"/>
    <p:sldId id="418" r:id="rId14"/>
    <p:sldId id="419" r:id="rId15"/>
    <p:sldId id="420" r:id="rId16"/>
    <p:sldId id="421" r:id="rId17"/>
    <p:sldId id="422" r:id="rId18"/>
    <p:sldId id="358" r:id="rId19"/>
    <p:sldId id="371" r:id="rId20"/>
    <p:sldId id="372" r:id="rId21"/>
    <p:sldId id="373" r:id="rId22"/>
    <p:sldId id="375" r:id="rId23"/>
    <p:sldId id="376" r:id="rId24"/>
    <p:sldId id="377" r:id="rId25"/>
    <p:sldId id="378" r:id="rId26"/>
    <p:sldId id="379" r:id="rId27"/>
    <p:sldId id="380" r:id="rId28"/>
    <p:sldId id="381" r:id="rId29"/>
    <p:sldId id="404" r:id="rId30"/>
    <p:sldId id="405" r:id="rId31"/>
  </p:sldIdLst>
  <p:sldSz cx="12192000" cy="6858000"/>
  <p:notesSz cx="6858000" cy="9144000"/>
  <p:embeddedFontLst>
    <p:embeddedFont>
      <p:font typeface="맑은 고딕" panose="020B0503020000020004" pitchFamily="34" charset="-127"/>
      <p:regular r:id="rId34"/>
      <p:bold r:id="rId35"/>
    </p:embeddedFont>
    <p:embeddedFont>
      <p:font typeface="넥슨Lv2고딕" panose="020B0604020202020204" charset="-127"/>
      <p:regular r:id="rId36"/>
    </p:embeddedFont>
    <p:embeddedFont>
      <p:font typeface="Lucida Fax" panose="02060602050505020204" pitchFamily="18" charset="0"/>
      <p:regular r:id="rId37"/>
      <p:bold r:id="rId38"/>
      <p:italic r:id="rId39"/>
      <p:boldItalic r:id="rId40"/>
    </p:embeddedFont>
    <p:embeddedFont>
      <p:font typeface="Microsoft YaHei" panose="020B0503020204020204" pitchFamily="34" charset="-122"/>
      <p:regular r:id="rId41"/>
      <p:bold r:id="rId42"/>
    </p:embeddedFont>
  </p:embeddedFont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기본 구역" id="{22707002-8DA1-455D-A1E5-7046E33D5A4E}">
          <p14:sldIdLst>
            <p14:sldId id="369"/>
            <p14:sldId id="388"/>
            <p14:sldId id="406"/>
            <p14:sldId id="390"/>
            <p14:sldId id="407"/>
            <p14:sldId id="410"/>
            <p14:sldId id="412"/>
            <p14:sldId id="413"/>
            <p14:sldId id="414"/>
            <p14:sldId id="415"/>
            <p14:sldId id="416"/>
            <p14:sldId id="417"/>
            <p14:sldId id="418"/>
            <p14:sldId id="419"/>
            <p14:sldId id="420"/>
            <p14:sldId id="421"/>
            <p14:sldId id="422"/>
            <p14:sldId id="358"/>
            <p14:sldId id="371"/>
            <p14:sldId id="372"/>
            <p14:sldId id="373"/>
            <p14:sldId id="375"/>
            <p14:sldId id="376"/>
            <p14:sldId id="377"/>
            <p14:sldId id="378"/>
            <p14:sldId id="379"/>
            <p14:sldId id="380"/>
            <p14:sldId id="381"/>
            <p14:sldId id="404"/>
            <p14:sldId id="405"/>
          </p14:sldIdLst>
        </p14:section>
      </p14:sectionLst>
    </p:ex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EEE"/>
    <a:srgbClr val="5A2F89"/>
    <a:srgbClr val="7030A0"/>
    <a:srgbClr val="FFBE00"/>
    <a:srgbClr val="A0A0A0"/>
    <a:srgbClr val="E6E6E2"/>
    <a:srgbClr val="DFC9EF"/>
    <a:srgbClr val="C3CAD4"/>
    <a:srgbClr val="FCF7EB"/>
    <a:srgbClr val="BA8C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38B1855-1B75-4FBE-930C-398BA8C253C6}" styleName="테마 스타일 2 - 강조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51" autoAdjust="0"/>
    <p:restoredTop sz="95238" autoAdjust="0"/>
  </p:normalViewPr>
  <p:slideViewPr>
    <p:cSldViewPr snapToGrid="0">
      <p:cViewPr varScale="1">
        <p:scale>
          <a:sx n="97" d="100"/>
          <a:sy n="97" d="100"/>
        </p:scale>
        <p:origin x="516" y="78"/>
      </p:cViewPr>
      <p:guideLst>
        <p:guide orient="horz" pos="2183"/>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6" d="100"/>
          <a:sy n="66" d="100"/>
        </p:scale>
        <p:origin x="3134" y="3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font" Target="fonts/font9.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font" Target="fonts/font5.fntdata"/><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8.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dirty="0">
              <a:latin typeface="맑은 고딕" panose="020B0503020000020004" pitchFamily="50" charset="-127"/>
              <a:ea typeface="맑은 고딕" panose="020B0503020000020004" pitchFamily="50" charset="-127"/>
            </a:endParaRPr>
          </a:p>
        </p:txBody>
      </p:sp>
      <p:sp>
        <p:nvSpPr>
          <p:cNvPr id="3" name="날짜 개체 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F162F3D-A725-42E1-8330-51C7218091F3}" type="datetimeFigureOut">
              <a:rPr lang="ko-KR" altLang="en-US" smtClean="0">
                <a:latin typeface="맑은 고딕" panose="020B0503020000020004" pitchFamily="50" charset="-127"/>
                <a:ea typeface="맑은 고딕" panose="020B0503020000020004" pitchFamily="50" charset="-127"/>
              </a:rPr>
              <a:t>2024-09-11</a:t>
            </a:fld>
            <a:endParaRPr lang="ko-KR" altLang="en-US" dirty="0">
              <a:latin typeface="맑은 고딕" panose="020B0503020000020004" pitchFamily="50" charset="-127"/>
              <a:ea typeface="맑은 고딕" panose="020B0503020000020004" pitchFamily="50" charset="-127"/>
            </a:endParaRPr>
          </a:p>
        </p:txBody>
      </p:sp>
      <p:sp>
        <p:nvSpPr>
          <p:cNvPr id="4" name="바닥글 개체 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dirty="0">
              <a:latin typeface="맑은 고딕" panose="020B0503020000020004" pitchFamily="50" charset="-127"/>
              <a:ea typeface="맑은 고딕" panose="020B0503020000020004" pitchFamily="50" charset="-127"/>
            </a:endParaRPr>
          </a:p>
        </p:txBody>
      </p:sp>
      <p:sp>
        <p:nvSpPr>
          <p:cNvPr id="5" name="슬라이드 번호 개체 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D901B98-6A0E-442A-9BFC-41470BFB42B7}" type="slidenum">
              <a:rPr lang="ko-KR" altLang="en-US" smtClean="0">
                <a:latin typeface="맑은 고딕" panose="020B0503020000020004" pitchFamily="50" charset="-127"/>
                <a:ea typeface="맑은 고딕" panose="020B0503020000020004" pitchFamily="50" charset="-127"/>
              </a:rPr>
              <a:t>‹#›</a:t>
            </a:fld>
            <a:endParaRPr lang="ko-KR" altLang="en-US"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802427512"/>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1516.99072" units="1/cm"/>
          <inkml:channelProperty channel="Y" name="resolution" value="2427.1853" units="1/cm"/>
          <inkml:channelProperty channel="F" name="resolution" value="11.375" units="1/deg"/>
          <inkml:channelProperty channel="T" name="resolution" value="1" units="1/dev"/>
        </inkml:channelProperties>
      </inkml:inkSource>
      <inkml:timestamp xml:id="ts0" timeString="2024-07-01T04:22:33.691"/>
    </inkml:context>
    <inkml:brush xml:id="br0">
      <inkml:brushProperty name="width" value="0.05833" units="cm"/>
      <inkml:brushProperty name="height" value="0.05833" units="cm"/>
      <inkml:brushProperty name="color" value="#ED1C24"/>
      <inkml:brushProperty name="fitToCurve" value="1"/>
    </inkml:brush>
  </inkml:definitions>
  <inkml:trace contextRef="#ctx0" brushRef="#br0">534 92 1527 0,'0'0'526'0,"0"0"-371"16,0 0 80-16,0 0-64 16,0 0-47-16,0 0-35 0,0 0-33 15,-13 12-7-15,0 2-27 16,-5 5 37-16,-8 1 6 15,-1 5-5-15,-10 1 9 16,-3 1-9-16,-8 7-13 16,-1 1-24-16,-8 2-15 15,8 1-7-15,1-2 6 16,6-7-6-16,11-4 0 16,11-9 0-16,8-5-1 15,8-7 0-15,4-2-6 16,0-2-5-16,0 0 11 15,0 0-10-15,13 0 10 0,8 0 7 16,8 0 2-16,8 0-8 16,3 0 5-16,5-2-6 15,3-3 0-15,4-1-8 16,0 2-2-16,1 2-6 16,-4 1 7-16,-1 1 9 15,-5 0-1-15,-4 0-1 16,-3 0 1-16,-7 0 1 15,-2 0 0-15,-6 0-1 16,-3 0 0-16,-7 0-6 16,-3-2-2-16,-3-2-1 15,-2 3 10-15,-3-2 0 16,0 1 15-16,0-1 3 0,0-1-3 16,-3-3 6-1,-10-1-12-15,-7-1-8 0,-4-2 0 16,-3 0 4-16,-1-1-5 15,-6-2-1-15,-1-3 0 16,-3-4 0-16,-3-6 0 16,-2 0 1-16,-2-8-2 15,-3 1-11-15,4-1-2 16,-3 1 6-16,4 4 0 16,6 7 9-16,2 4 0 15,8 4-1-15,10 6 1 16,2 3 1-16,9 3 7 15,1 3-8-15,5 0 0 16,0 0 0-16,0 0 0 16,0 0 0-16,0 0 0 0,0 0 2 15,0 0-1-15,0 10 7 16,6 7 2-16,6 5 0 16,6 4-4-16,0 3-5 15,3 2 4-15,1 0-5 16,1 5 0-16,-1 1 0 15,3 4 1-15,2 4 1 16,-1 0-1-16,1-1-1 16,-2-1 1-16,0-2-1 15,-5-4 1-15,1-5-1 16,-8-8 0-16,0-6-2 16,-4-7 1-16,-4-4-5 15,-1-4 4-15,-4-3 1 0,0 0 1 16,0 0 10-1,0 0-2-15,0 0-7 0,0 0 10 16,3-3-11-16,-3-9 1 16,2-5 8-16,2-5-9 15,1-8 0-15,-1-5 0 16,4-6-1-16,-2-7 0 16,4-8 1-16,-1-2 0 15,0-3 0-15,0 3 0 16,0 1-1-16,-3 10 1 15,1 4-1-15,-2 8-1 16,-1 8-11-16,1 8-5 0,-1 6-9 16,-4 5-16-1,3 8-34-15,-3 0-71 0,0 2-105 16,0 11-106-16,0 2-398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맑은 고딕" panose="020B0503020000020004" pitchFamily="50" charset="-127"/>
                <a:ea typeface="맑은 고딕" panose="020B0503020000020004" pitchFamily="50" charset="-127"/>
              </a:defRPr>
            </a:lvl1pPr>
          </a:lstStyle>
          <a:p>
            <a:endParaRPr lang="ko-KR" altLang="en-US" dirty="0"/>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맑은 고딕" panose="020B0503020000020004" pitchFamily="50" charset="-127"/>
                <a:ea typeface="맑은 고딕" panose="020B0503020000020004" pitchFamily="50" charset="-127"/>
              </a:defRPr>
            </a:lvl1pPr>
          </a:lstStyle>
          <a:p>
            <a:fld id="{67B2E70B-FF16-4E8D-AFC2-02F943E639E8}" type="datetimeFigureOut">
              <a:rPr lang="ko-KR" altLang="en-US" smtClean="0"/>
              <a:pPr/>
              <a:t>2024-09-11</a:t>
            </a:fld>
            <a:endParaRPr lang="ko-KR" altLang="en-US" dirty="0"/>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dirty="0"/>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dirty="0"/>
              <a:t>마스터 텍스트 스타일 편집</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맑은 고딕" panose="020B0503020000020004" pitchFamily="50" charset="-127"/>
                <a:ea typeface="맑은 고딕" panose="020B0503020000020004" pitchFamily="50" charset="-127"/>
              </a:defRPr>
            </a:lvl1pPr>
          </a:lstStyle>
          <a:p>
            <a:endParaRPr lang="ko-KR" altLang="en-US" dirty="0"/>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맑은 고딕" panose="020B0503020000020004" pitchFamily="50" charset="-127"/>
                <a:ea typeface="맑은 고딕" panose="020B0503020000020004" pitchFamily="50" charset="-127"/>
              </a:defRPr>
            </a:lvl1pPr>
          </a:lstStyle>
          <a:p>
            <a:fld id="{A877F68E-D755-4228-92DF-4FD3C610F906}" type="slidenum">
              <a:rPr lang="ko-KR" altLang="en-US" smtClean="0"/>
              <a:pPr/>
              <a:t>‹#›</a:t>
            </a:fld>
            <a:endParaRPr lang="ko-KR" altLang="en-US" dirty="0"/>
          </a:p>
        </p:txBody>
      </p:sp>
    </p:spTree>
    <p:extLst>
      <p:ext uri="{BB962C8B-B14F-4D97-AF65-F5344CB8AC3E}">
        <p14:creationId xmlns:p14="http://schemas.microsoft.com/office/powerpoint/2010/main" val="3571110707"/>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맑은 고딕" panose="020B0503020000020004" pitchFamily="50" charset="-127"/>
        <a:ea typeface="맑은 고딕" panose="020B0503020000020004" pitchFamily="50" charset="-127"/>
        <a:cs typeface="+mn-cs"/>
      </a:defRPr>
    </a:lvl1pPr>
    <a:lvl2pPr marL="457200" algn="l" defTabSz="914400" rtl="0" eaLnBrk="1" latinLnBrk="1" hangingPunct="1">
      <a:defRPr sz="1200" kern="1200">
        <a:solidFill>
          <a:schemeClr val="tx1"/>
        </a:solidFill>
        <a:latin typeface="맑은 고딕" panose="020B0503020000020004" pitchFamily="50" charset="-127"/>
        <a:ea typeface="맑은 고딕" panose="020B0503020000020004" pitchFamily="50" charset="-127"/>
        <a:cs typeface="+mn-cs"/>
      </a:defRPr>
    </a:lvl2pPr>
    <a:lvl3pPr marL="914400" algn="l" defTabSz="914400" rtl="0" eaLnBrk="1" latinLnBrk="1" hangingPunct="1">
      <a:defRPr sz="1200" kern="1200">
        <a:solidFill>
          <a:schemeClr val="tx1"/>
        </a:solidFill>
        <a:latin typeface="맑은 고딕" panose="020B0503020000020004" pitchFamily="50" charset="-127"/>
        <a:ea typeface="맑은 고딕" panose="020B0503020000020004" pitchFamily="50" charset="-127"/>
        <a:cs typeface="+mn-cs"/>
      </a:defRPr>
    </a:lvl3pPr>
    <a:lvl4pPr marL="1371600" algn="l" defTabSz="914400" rtl="0" eaLnBrk="1" latinLnBrk="1" hangingPunct="1">
      <a:defRPr sz="1200" kern="1200">
        <a:solidFill>
          <a:schemeClr val="tx1"/>
        </a:solidFill>
        <a:latin typeface="맑은 고딕" panose="020B0503020000020004" pitchFamily="50" charset="-127"/>
        <a:ea typeface="맑은 고딕" panose="020B0503020000020004" pitchFamily="50" charset="-127"/>
        <a:cs typeface="+mn-cs"/>
      </a:defRPr>
    </a:lvl4pPr>
    <a:lvl5pPr marL="1828800" algn="l" defTabSz="914400" rtl="0" eaLnBrk="1" latinLnBrk="1" hangingPunct="1">
      <a:defRPr sz="1200" kern="1200">
        <a:solidFill>
          <a:schemeClr val="tx1"/>
        </a:solidFill>
        <a:latin typeface="맑은 고딕" panose="020B0503020000020004" pitchFamily="50" charset="-127"/>
        <a:ea typeface="맑은 고딕" panose="020B0503020000020004" pitchFamily="50" charset="-127"/>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77F68E-D755-4228-92DF-4FD3C610F906}" type="slidenum">
              <a:rPr lang="ko-KR" altLang="en-US" smtClean="0"/>
              <a:pPr/>
              <a:t>1</a:t>
            </a:fld>
            <a:endParaRPr lang="ko-KR" altLang="en-US" dirty="0"/>
          </a:p>
        </p:txBody>
      </p:sp>
    </p:spTree>
    <p:extLst>
      <p:ext uri="{BB962C8B-B14F-4D97-AF65-F5344CB8AC3E}">
        <p14:creationId xmlns:p14="http://schemas.microsoft.com/office/powerpoint/2010/main" val="3972615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877F68E-D755-4228-92DF-4FD3C610F906}" type="slidenum">
              <a:rPr lang="ko-KR" altLang="en-US" smtClean="0"/>
              <a:pPr/>
              <a:t>2</a:t>
            </a:fld>
            <a:endParaRPr lang="ko-KR" altLang="en-US" dirty="0"/>
          </a:p>
        </p:txBody>
      </p:sp>
    </p:spTree>
    <p:extLst>
      <p:ext uri="{BB962C8B-B14F-4D97-AF65-F5344CB8AC3E}">
        <p14:creationId xmlns:p14="http://schemas.microsoft.com/office/powerpoint/2010/main" val="37935637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77F68E-D755-4228-92DF-4FD3C610F906}" type="slidenum">
              <a:rPr lang="ko-KR" altLang="en-US" smtClean="0"/>
              <a:pPr/>
              <a:t>15</a:t>
            </a:fld>
            <a:endParaRPr lang="ko-KR" altLang="en-US" dirty="0"/>
          </a:p>
        </p:txBody>
      </p:sp>
    </p:spTree>
    <p:extLst>
      <p:ext uri="{BB962C8B-B14F-4D97-AF65-F5344CB8AC3E}">
        <p14:creationId xmlns:p14="http://schemas.microsoft.com/office/powerpoint/2010/main" val="38701560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877F68E-D755-4228-92DF-4FD3C610F906}" type="slidenum">
              <a:rPr lang="ko-KR" altLang="en-US" smtClean="0"/>
              <a:pPr/>
              <a:t>18</a:t>
            </a:fld>
            <a:endParaRPr lang="ko-KR" altLang="en-US" dirty="0"/>
          </a:p>
        </p:txBody>
      </p:sp>
    </p:spTree>
    <p:extLst>
      <p:ext uri="{BB962C8B-B14F-4D97-AF65-F5344CB8AC3E}">
        <p14:creationId xmlns:p14="http://schemas.microsoft.com/office/powerpoint/2010/main" val="1726968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877F68E-D755-4228-92DF-4FD3C610F906}" type="slidenum">
              <a:rPr lang="ko-KR" altLang="en-US" smtClean="0"/>
              <a:pPr/>
              <a:t>19</a:t>
            </a:fld>
            <a:endParaRPr lang="ko-KR" altLang="en-US" dirty="0"/>
          </a:p>
        </p:txBody>
      </p:sp>
    </p:spTree>
    <p:extLst>
      <p:ext uri="{BB962C8B-B14F-4D97-AF65-F5344CB8AC3E}">
        <p14:creationId xmlns:p14="http://schemas.microsoft.com/office/powerpoint/2010/main" val="17735725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77F68E-D755-4228-92DF-4FD3C610F906}" type="slidenum">
              <a:rPr lang="ko-KR" altLang="en-US" smtClean="0"/>
              <a:pPr/>
              <a:t>30</a:t>
            </a:fld>
            <a:endParaRPr lang="ko-KR" altLang="en-US" dirty="0"/>
          </a:p>
        </p:txBody>
      </p:sp>
    </p:spTree>
    <p:extLst>
      <p:ext uri="{BB962C8B-B14F-4D97-AF65-F5344CB8AC3E}">
        <p14:creationId xmlns:p14="http://schemas.microsoft.com/office/powerpoint/2010/main" val="19282505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슬라이드">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65939DC9-F5D3-354F-BA31-7660C7571B6D}"/>
              </a:ext>
            </a:extLst>
          </p:cNvPr>
          <p:cNvSpPr/>
          <p:nvPr userDrawn="1"/>
        </p:nvSpPr>
        <p:spPr>
          <a:xfrm>
            <a:off x="9846734" y="6538461"/>
            <a:ext cx="2295340" cy="253916"/>
          </a:xfrm>
          <a:prstGeom prst="rect">
            <a:avLst/>
          </a:prstGeom>
          <a:noFill/>
          <a:ln w="9525">
            <a:noFill/>
            <a:miter lim="800000"/>
            <a:headEnd/>
            <a:tailEnd/>
          </a:ln>
        </p:spPr>
        <p:txBody>
          <a:bodyPr wrap="square">
            <a:spAutoFit/>
          </a:bodyPr>
          <a:lstStyle/>
          <a:p>
            <a:pPr algn="r" defTabSz="995690">
              <a:lnSpc>
                <a:spcPct val="150000"/>
              </a:lnSpc>
              <a:defRPr/>
            </a:pPr>
            <a:r>
              <a:rPr kumimoji="1" lang="en-US" altLang="ko-KR" sz="700" kern="0" dirty="0">
                <a:solidFill>
                  <a:schemeClr val="bg1">
                    <a:lumMod val="65000"/>
                  </a:schemeClr>
                </a:solidFill>
                <a:latin typeface="Microsoft YaHei" panose="020B0503020204020204" pitchFamily="34" charset="-122"/>
                <a:ea typeface="Microsoft YaHei" panose="020B0503020204020204" pitchFamily="34" charset="-122"/>
              </a:rPr>
              <a:t>COPYRIGHT © 2023  GCOOP All Rights Reserved.</a:t>
            </a:r>
          </a:p>
        </p:txBody>
      </p:sp>
      <p:pic>
        <p:nvPicPr>
          <p:cNvPr id="3" name="그림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39131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제목 슬라이드">
    <p:spTree>
      <p:nvGrpSpPr>
        <p:cNvPr id="1" name=""/>
        <p:cNvGrpSpPr/>
        <p:nvPr/>
      </p:nvGrpSpPr>
      <p:grpSpPr>
        <a:xfrm>
          <a:off x="0" y="0"/>
          <a:ext cx="0" cy="0"/>
          <a:chOff x="0" y="0"/>
          <a:chExt cx="0" cy="0"/>
        </a:xfrm>
      </p:grpSpPr>
      <p:cxnSp>
        <p:nvCxnSpPr>
          <p:cNvPr id="5" name="직선 연결선 4"/>
          <p:cNvCxnSpPr/>
          <p:nvPr userDrawn="1"/>
        </p:nvCxnSpPr>
        <p:spPr>
          <a:xfrm>
            <a:off x="0" y="742881"/>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 name="직선 연결선 5"/>
          <p:cNvCxnSpPr/>
          <p:nvPr userDrawn="1"/>
        </p:nvCxnSpPr>
        <p:spPr>
          <a:xfrm>
            <a:off x="0" y="221407"/>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 name="직선 연결선 7"/>
          <p:cNvCxnSpPr/>
          <p:nvPr userDrawn="1"/>
        </p:nvCxnSpPr>
        <p:spPr>
          <a:xfrm>
            <a:off x="4007768" y="221407"/>
            <a:ext cx="0" cy="5214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1810268" y="349316"/>
            <a:ext cx="2388180" cy="307777"/>
          </a:xfrm>
          <a:prstGeom prst="rect">
            <a:avLst/>
          </a:prstGeom>
          <a:noFill/>
        </p:spPr>
        <p:txBody>
          <a:bodyPr wrap="square" rtlCol="0">
            <a:spAutoFit/>
          </a:bodyPr>
          <a:lstStyle/>
          <a:p>
            <a:r>
              <a:rPr lang="en-US" altLang="ko-KR" sz="1400" b="1" dirty="0">
                <a:solidFill>
                  <a:schemeClr val="tx1">
                    <a:lumMod val="75000"/>
                    <a:lumOff val="25000"/>
                  </a:schemeClr>
                </a:solidFill>
                <a:latin typeface="맑은 고딕" panose="020B0503020000020004" pitchFamily="50" charset="-127"/>
                <a:ea typeface="맑은 고딕" panose="020B0503020000020004" pitchFamily="50" charset="-127"/>
              </a:rPr>
              <a:t>Notice</a:t>
            </a:r>
            <a:endParaRPr lang="ko-KR" altLang="en-US" sz="1400"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cxnSp>
        <p:nvCxnSpPr>
          <p:cNvPr id="11" name="직선 연결선 10"/>
          <p:cNvCxnSpPr/>
          <p:nvPr userDrawn="1"/>
        </p:nvCxnSpPr>
        <p:spPr>
          <a:xfrm>
            <a:off x="1800225" y="221407"/>
            <a:ext cx="0" cy="5214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직사각형 11">
            <a:extLst>
              <a:ext uri="{FF2B5EF4-FFF2-40B4-BE49-F238E27FC236}">
                <a16:creationId xmlns:a16="http://schemas.microsoft.com/office/drawing/2014/main" id="{65939DC9-F5D3-354F-BA31-7660C7571B6D}"/>
              </a:ext>
            </a:extLst>
          </p:cNvPr>
          <p:cNvSpPr/>
          <p:nvPr userDrawn="1"/>
        </p:nvSpPr>
        <p:spPr>
          <a:xfrm rot="5400000">
            <a:off x="10902996" y="5606325"/>
            <a:ext cx="2295340" cy="194156"/>
          </a:xfrm>
          <a:prstGeom prst="rect">
            <a:avLst/>
          </a:prstGeom>
          <a:noFill/>
          <a:ln w="9525">
            <a:noFill/>
            <a:miter lim="800000"/>
            <a:headEnd/>
            <a:tailEnd/>
          </a:ln>
        </p:spPr>
        <p:txBody>
          <a:bodyPr wrap="square">
            <a:spAutoFit/>
          </a:bodyPr>
          <a:lstStyle/>
          <a:p>
            <a:pPr algn="r" defTabSz="995690">
              <a:lnSpc>
                <a:spcPct val="150000"/>
              </a:lnSpc>
              <a:defRPr/>
            </a:pPr>
            <a:r>
              <a:rPr kumimoji="1" lang="en-US" altLang="ko-KR" sz="500" kern="0" dirty="0">
                <a:solidFill>
                  <a:schemeClr val="bg1">
                    <a:lumMod val="65000"/>
                  </a:schemeClr>
                </a:solidFill>
                <a:latin typeface="Microsoft YaHei" panose="020B0503020204020204" pitchFamily="34" charset="-122"/>
                <a:ea typeface="Microsoft YaHei" panose="020B0503020204020204" pitchFamily="34" charset="-122"/>
              </a:rPr>
              <a:t>COPYRIGHT © 2022 GCOOP All Rights Reserved.</a:t>
            </a:r>
          </a:p>
        </p:txBody>
      </p:sp>
      <p:sp>
        <p:nvSpPr>
          <p:cNvPr id="13" name="직사각형 12"/>
          <p:cNvSpPr/>
          <p:nvPr userDrawn="1"/>
        </p:nvSpPr>
        <p:spPr>
          <a:xfrm>
            <a:off x="1863523" y="2743204"/>
            <a:ext cx="8495818" cy="3229336"/>
          </a:xfrm>
          <a:prstGeom prst="rect">
            <a:avLst/>
          </a:prstGeom>
          <a:solidFill>
            <a:schemeClr val="bg1">
              <a:lumMod val="75000"/>
              <a:alpha val="50000"/>
            </a:schemeClr>
          </a:solidFill>
          <a:ln>
            <a:noFill/>
          </a:ln>
          <a:effectLst>
            <a:outerShdw blurRad="76200" dir="18900000" sy="23000" kx="-1200000" algn="bl" rotWithShape="0">
              <a:prstClr val="black">
                <a:alpha val="2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14" name="TextBox 13"/>
          <p:cNvSpPr txBox="1"/>
          <p:nvPr userDrawn="1"/>
        </p:nvSpPr>
        <p:spPr>
          <a:xfrm>
            <a:off x="1774074" y="1666397"/>
            <a:ext cx="9499667" cy="866904"/>
          </a:xfrm>
          <a:prstGeom prst="rect">
            <a:avLst/>
          </a:prstGeom>
          <a:noFill/>
        </p:spPr>
        <p:txBody>
          <a:bodyPr wrap="square" rtlCol="0">
            <a:spAutoFit/>
          </a:bodyPr>
          <a:lstStyle/>
          <a:p>
            <a:r>
              <a:rPr lang="ko-KR" altLang="en-US" sz="1200" b="1" dirty="0">
                <a:solidFill>
                  <a:schemeClr val="tx1">
                    <a:lumMod val="75000"/>
                    <a:lumOff val="25000"/>
                  </a:schemeClr>
                </a:solidFill>
                <a:latin typeface="맑은 고딕" panose="020B0503020000020004" pitchFamily="50" charset="-127"/>
                <a:ea typeface="맑은 고딕" panose="020B0503020000020004" pitchFamily="50" charset="-127"/>
              </a:rPr>
              <a:t>                   은 </a:t>
            </a:r>
            <a:r>
              <a:rPr lang="ko-KR" altLang="en-US" sz="1200" dirty="0">
                <a:solidFill>
                  <a:schemeClr val="tx1">
                    <a:lumMod val="75000"/>
                    <a:lumOff val="25000"/>
                  </a:schemeClr>
                </a:solidFill>
                <a:latin typeface="맑은 고딕" panose="020B0503020000020004" pitchFamily="50" charset="-127"/>
                <a:ea typeface="맑은 고딕" panose="020B0503020000020004" pitchFamily="50" charset="-127"/>
              </a:rPr>
              <a:t>모든 회원 분이 과대 광고로 인하여</a:t>
            </a:r>
            <a:r>
              <a:rPr lang="en-US" altLang="ko-KR" sz="1200" dirty="0">
                <a:solidFill>
                  <a:schemeClr val="tx1">
                    <a:lumMod val="75000"/>
                    <a:lumOff val="25000"/>
                  </a:schemeClr>
                </a:solidFill>
                <a:latin typeface="맑은 고딕" panose="020B0503020000020004" pitchFamily="50" charset="-127"/>
                <a:ea typeface="맑은 고딕" panose="020B0503020000020004" pitchFamily="50" charset="-127"/>
              </a:rPr>
              <a:t>, </a:t>
            </a:r>
            <a:r>
              <a:rPr lang="ko-KR" altLang="en-US" sz="1200" dirty="0">
                <a:solidFill>
                  <a:schemeClr val="tx1">
                    <a:lumMod val="75000"/>
                    <a:lumOff val="25000"/>
                  </a:schemeClr>
                </a:solidFill>
                <a:latin typeface="맑은 고딕" panose="020B0503020000020004" pitchFamily="50" charset="-127"/>
                <a:ea typeface="맑은 고딕" panose="020B0503020000020004" pitchFamily="50" charset="-127"/>
              </a:rPr>
              <a:t>피해가 가지 않도록 건전한 광고 문화에 힘쓰고 있습니다</a:t>
            </a:r>
            <a:r>
              <a:rPr lang="en-US" altLang="ko-KR" sz="1200" dirty="0">
                <a:solidFill>
                  <a:schemeClr val="tx1">
                    <a:lumMod val="75000"/>
                    <a:lumOff val="25000"/>
                  </a:schemeClr>
                </a:solidFill>
                <a:latin typeface="맑은 고딕" panose="020B0503020000020004" pitchFamily="50" charset="-127"/>
                <a:ea typeface="맑은 고딕" panose="020B0503020000020004" pitchFamily="50" charset="-127"/>
              </a:rPr>
              <a:t>.</a:t>
            </a:r>
          </a:p>
          <a:p>
            <a:pPr>
              <a:lnSpc>
                <a:spcPts val="2300"/>
              </a:lnSpc>
            </a:pPr>
            <a:r>
              <a:rPr lang="ko-KR" altLang="en-US" sz="1200" dirty="0">
                <a:solidFill>
                  <a:schemeClr val="tx1">
                    <a:lumMod val="75000"/>
                    <a:lumOff val="25000"/>
                  </a:schemeClr>
                </a:solidFill>
                <a:latin typeface="맑은 고딕" panose="020B0503020000020004" pitchFamily="50" charset="-127"/>
                <a:ea typeface="맑은 고딕" panose="020B0503020000020004" pitchFamily="50" charset="-127"/>
              </a:rPr>
              <a:t>건강기능식품</a:t>
            </a:r>
            <a:r>
              <a:rPr lang="en-US" altLang="ko-KR" sz="1200" baseline="0" dirty="0">
                <a:solidFill>
                  <a:schemeClr val="tx1">
                    <a:lumMod val="75000"/>
                    <a:lumOff val="25000"/>
                  </a:schemeClr>
                </a:solidFill>
                <a:latin typeface="맑은 고딕" panose="020B0503020000020004" pitchFamily="50" charset="-127"/>
                <a:ea typeface="맑은 고딕" panose="020B0503020000020004" pitchFamily="50" charset="-127"/>
              </a:rPr>
              <a:t> </a:t>
            </a:r>
            <a:r>
              <a:rPr lang="ko-KR" altLang="en-US" sz="1200" baseline="0" dirty="0">
                <a:solidFill>
                  <a:schemeClr val="tx1">
                    <a:lumMod val="75000"/>
                    <a:lumOff val="25000"/>
                  </a:schemeClr>
                </a:solidFill>
                <a:latin typeface="맑은 고딕" panose="020B0503020000020004" pitchFamily="50" charset="-127"/>
                <a:ea typeface="맑은 고딕" panose="020B0503020000020004" pitchFamily="50" charset="-127"/>
              </a:rPr>
              <a:t>및 식품의</a:t>
            </a:r>
            <a:r>
              <a:rPr lang="ko-KR" altLang="en-US" sz="1200" dirty="0">
                <a:solidFill>
                  <a:schemeClr val="tx1">
                    <a:lumMod val="75000"/>
                    <a:lumOff val="25000"/>
                  </a:schemeClr>
                </a:solidFill>
                <a:latin typeface="맑은 고딕" panose="020B0503020000020004" pitchFamily="50" charset="-127"/>
                <a:ea typeface="맑은 고딕" panose="020B0503020000020004" pitchFamily="50" charset="-127"/>
              </a:rPr>
              <a:t> 과대광고에 관한 법률을 참고 하시어 허위 과대광고로 이어지지 않도록 많은 협조 부탁드립니다</a:t>
            </a:r>
            <a:r>
              <a:rPr lang="en-US" altLang="ko-KR" sz="1200" dirty="0">
                <a:solidFill>
                  <a:schemeClr val="tx1">
                    <a:lumMod val="75000"/>
                    <a:lumOff val="25000"/>
                  </a:schemeClr>
                </a:solidFill>
                <a:latin typeface="맑은 고딕" panose="020B0503020000020004" pitchFamily="50" charset="-127"/>
                <a:ea typeface="맑은 고딕" panose="020B0503020000020004" pitchFamily="50" charset="-127"/>
              </a:rPr>
              <a:t>.</a:t>
            </a:r>
          </a:p>
          <a:p>
            <a:pPr>
              <a:lnSpc>
                <a:spcPts val="2300"/>
              </a:lnSpc>
            </a:pPr>
            <a:r>
              <a:rPr lang="ko-KR" altLang="en-US" sz="1200" dirty="0">
                <a:solidFill>
                  <a:schemeClr val="tx1">
                    <a:lumMod val="75000"/>
                    <a:lumOff val="25000"/>
                  </a:schemeClr>
                </a:solidFill>
                <a:latin typeface="맑은 고딕" panose="020B0503020000020004" pitchFamily="50" charset="-127"/>
                <a:ea typeface="맑은 고딕" panose="020B0503020000020004" pitchFamily="50" charset="-127"/>
              </a:rPr>
              <a:t>본 자료는 내부 교육을 위한 자료로 외부 반출 및 별도 게시를 할 수 없습니다</a:t>
            </a:r>
            <a:r>
              <a:rPr lang="en-US" altLang="ko-KR" sz="1200" dirty="0">
                <a:solidFill>
                  <a:schemeClr val="tx1">
                    <a:lumMod val="75000"/>
                    <a:lumOff val="25000"/>
                  </a:schemeClr>
                </a:solidFill>
                <a:latin typeface="맑은 고딕" panose="020B0503020000020004" pitchFamily="50" charset="-127"/>
                <a:ea typeface="맑은 고딕" panose="020B0503020000020004" pitchFamily="50" charset="-127"/>
              </a:rPr>
              <a:t>. </a:t>
            </a:r>
          </a:p>
        </p:txBody>
      </p:sp>
      <p:sp>
        <p:nvSpPr>
          <p:cNvPr id="15" name="TextBox 14"/>
          <p:cNvSpPr txBox="1"/>
          <p:nvPr userDrawn="1"/>
        </p:nvSpPr>
        <p:spPr>
          <a:xfrm>
            <a:off x="2018475" y="3246346"/>
            <a:ext cx="522808" cy="2585323"/>
          </a:xfrm>
          <a:prstGeom prst="rect">
            <a:avLst/>
          </a:prstGeom>
          <a:noFill/>
        </p:spPr>
        <p:txBody>
          <a:bodyPr wrap="square" rtlCol="0">
            <a:spAutoFit/>
          </a:bodyPr>
          <a:lstStyle/>
          <a:p>
            <a:pPr>
              <a:lnSpc>
                <a:spcPct val="150000"/>
              </a:lnSpc>
            </a:pPr>
            <a:r>
              <a:rPr lang="en-US" altLang="ko-KR" sz="1200" b="1" dirty="0">
                <a:solidFill>
                  <a:schemeClr val="tx1">
                    <a:lumMod val="75000"/>
                    <a:lumOff val="25000"/>
                  </a:schemeClr>
                </a:solidFill>
                <a:latin typeface="맑은 고딕" panose="020B0503020000020004" pitchFamily="50" charset="-127"/>
                <a:ea typeface="맑은 고딕" panose="020B0503020000020004" pitchFamily="50" charset="-127"/>
              </a:rPr>
              <a:t>01.</a:t>
            </a:r>
          </a:p>
          <a:p>
            <a:pPr>
              <a:lnSpc>
                <a:spcPct val="150000"/>
              </a:lnSpc>
            </a:pPr>
            <a:r>
              <a:rPr lang="en-US" altLang="ko-KR" sz="1200" b="1" dirty="0">
                <a:solidFill>
                  <a:schemeClr val="tx1">
                    <a:lumMod val="75000"/>
                    <a:lumOff val="25000"/>
                  </a:schemeClr>
                </a:solidFill>
                <a:latin typeface="맑은 고딕" panose="020B0503020000020004" pitchFamily="50" charset="-127"/>
                <a:ea typeface="맑은 고딕" panose="020B0503020000020004" pitchFamily="50" charset="-127"/>
              </a:rPr>
              <a:t>02.</a:t>
            </a:r>
          </a:p>
          <a:p>
            <a:pPr>
              <a:lnSpc>
                <a:spcPct val="150000"/>
              </a:lnSpc>
            </a:pPr>
            <a:r>
              <a:rPr lang="en-US" altLang="ko-KR" sz="1200" b="1" dirty="0">
                <a:solidFill>
                  <a:schemeClr val="tx1">
                    <a:lumMod val="75000"/>
                    <a:lumOff val="25000"/>
                  </a:schemeClr>
                </a:solidFill>
                <a:latin typeface="맑은 고딕" panose="020B0503020000020004" pitchFamily="50" charset="-127"/>
                <a:ea typeface="맑은 고딕" panose="020B0503020000020004" pitchFamily="50" charset="-127"/>
              </a:rPr>
              <a:t>03.</a:t>
            </a:r>
          </a:p>
          <a:p>
            <a:pPr>
              <a:lnSpc>
                <a:spcPct val="150000"/>
              </a:lnSpc>
            </a:pPr>
            <a:r>
              <a:rPr lang="en-US" altLang="ko-KR" sz="1200" b="1" dirty="0">
                <a:solidFill>
                  <a:schemeClr val="tx1">
                    <a:lumMod val="75000"/>
                    <a:lumOff val="25000"/>
                  </a:schemeClr>
                </a:solidFill>
                <a:latin typeface="맑은 고딕" panose="020B0503020000020004" pitchFamily="50" charset="-127"/>
                <a:ea typeface="맑은 고딕" panose="020B0503020000020004" pitchFamily="50" charset="-127"/>
              </a:rPr>
              <a:t>04.</a:t>
            </a:r>
          </a:p>
          <a:p>
            <a:pPr>
              <a:lnSpc>
                <a:spcPct val="150000"/>
              </a:lnSpc>
            </a:pPr>
            <a:r>
              <a:rPr lang="en-US" altLang="ko-KR" sz="1200" b="1" dirty="0">
                <a:solidFill>
                  <a:schemeClr val="tx1">
                    <a:lumMod val="75000"/>
                    <a:lumOff val="25000"/>
                  </a:schemeClr>
                </a:solidFill>
                <a:latin typeface="맑은 고딕" panose="020B0503020000020004" pitchFamily="50" charset="-127"/>
                <a:ea typeface="맑은 고딕" panose="020B0503020000020004" pitchFamily="50" charset="-127"/>
              </a:rPr>
              <a:t>05.</a:t>
            </a:r>
          </a:p>
          <a:p>
            <a:pPr>
              <a:lnSpc>
                <a:spcPct val="150000"/>
              </a:lnSpc>
            </a:pPr>
            <a:r>
              <a:rPr lang="en-US" altLang="ko-KR" sz="1200" b="1" dirty="0">
                <a:solidFill>
                  <a:schemeClr val="tx1">
                    <a:lumMod val="75000"/>
                    <a:lumOff val="25000"/>
                  </a:schemeClr>
                </a:solidFill>
                <a:latin typeface="맑은 고딕" panose="020B0503020000020004" pitchFamily="50" charset="-127"/>
                <a:ea typeface="맑은 고딕" panose="020B0503020000020004" pitchFamily="50" charset="-127"/>
              </a:rPr>
              <a:t>06.</a:t>
            </a:r>
          </a:p>
          <a:p>
            <a:pPr>
              <a:lnSpc>
                <a:spcPct val="150000"/>
              </a:lnSpc>
            </a:pPr>
            <a:r>
              <a:rPr lang="en-US" altLang="ko-KR" sz="1200" b="1" dirty="0">
                <a:solidFill>
                  <a:schemeClr val="tx1">
                    <a:lumMod val="75000"/>
                    <a:lumOff val="25000"/>
                  </a:schemeClr>
                </a:solidFill>
                <a:latin typeface="맑은 고딕" panose="020B0503020000020004" pitchFamily="50" charset="-127"/>
                <a:ea typeface="맑은 고딕" panose="020B0503020000020004" pitchFamily="50" charset="-127"/>
              </a:rPr>
              <a:t>07.</a:t>
            </a:r>
          </a:p>
          <a:p>
            <a:pPr>
              <a:lnSpc>
                <a:spcPct val="150000"/>
              </a:lnSpc>
            </a:pPr>
            <a:r>
              <a:rPr lang="en-US" altLang="ko-KR" sz="1200" b="1" dirty="0">
                <a:solidFill>
                  <a:schemeClr val="tx1">
                    <a:lumMod val="75000"/>
                    <a:lumOff val="25000"/>
                  </a:schemeClr>
                </a:solidFill>
                <a:latin typeface="맑은 고딕" panose="020B0503020000020004" pitchFamily="50" charset="-127"/>
                <a:ea typeface="맑은 고딕" panose="020B0503020000020004" pitchFamily="50" charset="-127"/>
              </a:rPr>
              <a:t>08.</a:t>
            </a:r>
          </a:p>
          <a:p>
            <a:pPr>
              <a:lnSpc>
                <a:spcPct val="150000"/>
              </a:lnSpc>
            </a:pPr>
            <a:r>
              <a:rPr lang="en-US" altLang="ko-KR" sz="1200" b="1" dirty="0">
                <a:solidFill>
                  <a:schemeClr val="tx1">
                    <a:lumMod val="75000"/>
                    <a:lumOff val="25000"/>
                  </a:schemeClr>
                </a:solidFill>
                <a:latin typeface="맑은 고딕" panose="020B0503020000020004" pitchFamily="50" charset="-127"/>
                <a:ea typeface="맑은 고딕" panose="020B0503020000020004" pitchFamily="50" charset="-127"/>
              </a:rPr>
              <a:t>09.</a:t>
            </a:r>
          </a:p>
        </p:txBody>
      </p:sp>
      <p:sp>
        <p:nvSpPr>
          <p:cNvPr id="16" name="TextBox 15"/>
          <p:cNvSpPr txBox="1"/>
          <p:nvPr userDrawn="1"/>
        </p:nvSpPr>
        <p:spPr>
          <a:xfrm>
            <a:off x="1999777" y="2912149"/>
            <a:ext cx="9499667" cy="307777"/>
          </a:xfrm>
          <a:prstGeom prst="rect">
            <a:avLst/>
          </a:prstGeom>
          <a:noFill/>
        </p:spPr>
        <p:txBody>
          <a:bodyPr wrap="square" rtlCol="0">
            <a:spAutoFit/>
          </a:bodyPr>
          <a:lstStyle/>
          <a:p>
            <a:r>
              <a:rPr lang="ko-KR" altLang="en-US" sz="1400" b="1" kern="1200" dirty="0">
                <a:solidFill>
                  <a:schemeClr val="tx1">
                    <a:lumMod val="75000"/>
                    <a:lumOff val="25000"/>
                  </a:schemeClr>
                </a:solidFill>
                <a:latin typeface="맑은 고딕" panose="020B0503020000020004" pitchFamily="50" charset="-127"/>
                <a:ea typeface="맑은 고딕" panose="020B0503020000020004" pitchFamily="50" charset="-127"/>
                <a:cs typeface="+mn-cs"/>
              </a:rPr>
              <a:t>건강기능식품〮식품의 과대광고에 관한 </a:t>
            </a:r>
            <a:r>
              <a:rPr lang="ko-KR" altLang="en-US" sz="1400" b="1" dirty="0">
                <a:solidFill>
                  <a:schemeClr val="tx1">
                    <a:lumMod val="75000"/>
                    <a:lumOff val="25000"/>
                  </a:schemeClr>
                </a:solidFill>
                <a:latin typeface="맑은 고딕" panose="020B0503020000020004" pitchFamily="50" charset="-127"/>
                <a:ea typeface="맑은 고딕" panose="020B0503020000020004" pitchFamily="50" charset="-127"/>
              </a:rPr>
              <a:t>법률 </a:t>
            </a:r>
          </a:p>
        </p:txBody>
      </p:sp>
      <p:sp>
        <p:nvSpPr>
          <p:cNvPr id="17" name="설명선 1 16"/>
          <p:cNvSpPr/>
          <p:nvPr userDrawn="1"/>
        </p:nvSpPr>
        <p:spPr>
          <a:xfrm>
            <a:off x="671332" y="1250066"/>
            <a:ext cx="816015" cy="468775"/>
          </a:xfrm>
          <a:prstGeom prst="borderCallout1">
            <a:avLst>
              <a:gd name="adj1" fmla="val 48379"/>
              <a:gd name="adj2" fmla="val 102305"/>
              <a:gd name="adj3" fmla="val 91512"/>
              <a:gd name="adj4" fmla="val 147483"/>
            </a:avLst>
          </a:prstGeom>
          <a:solidFill>
            <a:schemeClr val="bg1"/>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00" b="1" dirty="0">
                <a:solidFill>
                  <a:schemeClr val="tx1">
                    <a:lumMod val="75000"/>
                    <a:lumOff val="25000"/>
                  </a:schemeClr>
                </a:solidFill>
                <a:latin typeface="맑은 고딕" panose="020B0503020000020004" pitchFamily="50" charset="-127"/>
                <a:ea typeface="맑은 고딕" panose="020B0503020000020004" pitchFamily="50" charset="-127"/>
              </a:rPr>
              <a:t>Important</a:t>
            </a:r>
            <a:endParaRPr lang="en-US" altLang="ko-KR" sz="1400" b="1" dirty="0">
              <a:solidFill>
                <a:schemeClr val="tx1">
                  <a:lumMod val="75000"/>
                  <a:lumOff val="25000"/>
                </a:schemeClr>
              </a:solidFill>
              <a:latin typeface="맑은 고딕" panose="020B0503020000020004" pitchFamily="50" charset="-127"/>
              <a:ea typeface="맑은 고딕" panose="020B0503020000020004" pitchFamily="50" charset="-127"/>
            </a:endParaRPr>
          </a:p>
          <a:p>
            <a:pPr algn="ctr"/>
            <a:r>
              <a:rPr lang="en-US" altLang="ko-KR" sz="1000" b="1" dirty="0">
                <a:solidFill>
                  <a:schemeClr val="tx1">
                    <a:lumMod val="75000"/>
                    <a:lumOff val="25000"/>
                  </a:schemeClr>
                </a:solidFill>
                <a:latin typeface="맑은 고딕" panose="020B0503020000020004" pitchFamily="50" charset="-127"/>
                <a:ea typeface="맑은 고딕" panose="020B0503020000020004" pitchFamily="50" charset="-127"/>
              </a:rPr>
              <a:t>Notice</a:t>
            </a:r>
            <a:endParaRPr lang="ko-KR" altLang="en-US" sz="1000"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18" name="TextBox 17"/>
          <p:cNvSpPr txBox="1"/>
          <p:nvPr userDrawn="1"/>
        </p:nvSpPr>
        <p:spPr>
          <a:xfrm>
            <a:off x="1793440" y="6046328"/>
            <a:ext cx="8670075" cy="415498"/>
          </a:xfrm>
          <a:prstGeom prst="rect">
            <a:avLst/>
          </a:prstGeom>
          <a:noFill/>
        </p:spPr>
        <p:txBody>
          <a:bodyPr wrap="square" rtlCol="0">
            <a:spAutoFit/>
          </a:bodyPr>
          <a:lstStyle/>
          <a:p>
            <a:pPr>
              <a:lnSpc>
                <a:spcPct val="150000"/>
              </a:lnSpc>
            </a:pPr>
            <a:r>
              <a:rPr lang="ko-KR" altLang="en-US" sz="700" dirty="0">
                <a:solidFill>
                  <a:schemeClr val="tx1">
                    <a:lumMod val="50000"/>
                    <a:lumOff val="50000"/>
                  </a:schemeClr>
                </a:solidFill>
                <a:latin typeface="맑은 고딕" panose="020B0503020000020004" pitchFamily="50" charset="-127"/>
                <a:ea typeface="맑은 고딕" panose="020B0503020000020004" pitchFamily="50" charset="-127"/>
              </a:rPr>
              <a:t>발췌 </a:t>
            </a:r>
            <a:r>
              <a:rPr lang="en-US" altLang="ko-KR" sz="700" dirty="0">
                <a:solidFill>
                  <a:schemeClr val="tx1">
                    <a:lumMod val="50000"/>
                    <a:lumOff val="50000"/>
                  </a:schemeClr>
                </a:solidFill>
                <a:latin typeface="맑은 고딕" panose="020B0503020000020004" pitchFamily="50" charset="-127"/>
                <a:ea typeface="맑은 고딕" panose="020B0503020000020004" pitchFamily="50" charset="-127"/>
              </a:rPr>
              <a:t>] </a:t>
            </a:r>
            <a:r>
              <a:rPr lang="ko-KR" altLang="en-US" sz="700" dirty="0">
                <a:solidFill>
                  <a:schemeClr val="tx1">
                    <a:lumMod val="50000"/>
                    <a:lumOff val="50000"/>
                  </a:schemeClr>
                </a:solidFill>
                <a:latin typeface="맑은 고딕" panose="020B0503020000020004" pitchFamily="50" charset="-127"/>
                <a:ea typeface="맑은 고딕" panose="020B0503020000020004" pitchFamily="50" charset="-127"/>
              </a:rPr>
              <a:t>식품 등의 표시 ∙ 광고에 관한 법률</a:t>
            </a:r>
            <a:r>
              <a:rPr lang="en-US" altLang="ko-KR" sz="700" dirty="0">
                <a:solidFill>
                  <a:schemeClr val="tx1">
                    <a:lumMod val="50000"/>
                    <a:lumOff val="50000"/>
                  </a:schemeClr>
                </a:solidFill>
                <a:latin typeface="맑은 고딕" panose="020B0503020000020004" pitchFamily="50" charset="-127"/>
                <a:ea typeface="맑은 고딕" panose="020B0503020000020004" pitchFamily="50" charset="-127"/>
              </a:rPr>
              <a:t>( </a:t>
            </a:r>
            <a:r>
              <a:rPr lang="ko-KR" altLang="en-US" sz="700" dirty="0">
                <a:solidFill>
                  <a:schemeClr val="tx1">
                    <a:lumMod val="50000"/>
                    <a:lumOff val="50000"/>
                  </a:schemeClr>
                </a:solidFill>
                <a:latin typeface="맑은 고딕" panose="020B0503020000020004" pitchFamily="50" charset="-127"/>
                <a:ea typeface="맑은 고딕" panose="020B0503020000020004" pitchFamily="50" charset="-127"/>
              </a:rPr>
              <a:t>약칭 </a:t>
            </a:r>
            <a:r>
              <a:rPr lang="en-US" altLang="ko-KR" sz="700" dirty="0">
                <a:solidFill>
                  <a:schemeClr val="tx1">
                    <a:lumMod val="50000"/>
                    <a:lumOff val="50000"/>
                  </a:schemeClr>
                </a:solidFill>
                <a:latin typeface="맑은 고딕" panose="020B0503020000020004" pitchFamily="50" charset="-127"/>
                <a:ea typeface="맑은 고딕" panose="020B0503020000020004" pitchFamily="50" charset="-127"/>
              </a:rPr>
              <a:t>: </a:t>
            </a:r>
            <a:r>
              <a:rPr lang="ko-KR" altLang="en-US" sz="700" dirty="0">
                <a:solidFill>
                  <a:schemeClr val="tx1">
                    <a:lumMod val="50000"/>
                    <a:lumOff val="50000"/>
                  </a:schemeClr>
                </a:solidFill>
                <a:latin typeface="맑은 고딕" panose="020B0503020000020004" pitchFamily="50" charset="-127"/>
                <a:ea typeface="맑은 고딕" panose="020B0503020000020004" pitchFamily="50" charset="-127"/>
              </a:rPr>
              <a:t>식품표시광고법</a:t>
            </a:r>
            <a:r>
              <a:rPr lang="en-US" altLang="ko-KR" sz="700" dirty="0">
                <a:solidFill>
                  <a:schemeClr val="tx1">
                    <a:lumMod val="50000"/>
                    <a:lumOff val="50000"/>
                  </a:schemeClr>
                </a:solidFill>
                <a:latin typeface="맑은 고딕" panose="020B0503020000020004" pitchFamily="50" charset="-127"/>
                <a:ea typeface="맑은 고딕" panose="020B0503020000020004" pitchFamily="50" charset="-127"/>
              </a:rPr>
              <a:t>) [ </a:t>
            </a:r>
            <a:r>
              <a:rPr lang="ko-KR" altLang="en-US" sz="700" dirty="0">
                <a:solidFill>
                  <a:schemeClr val="tx1">
                    <a:lumMod val="50000"/>
                    <a:lumOff val="50000"/>
                  </a:schemeClr>
                </a:solidFill>
                <a:latin typeface="맑은 고딕" panose="020B0503020000020004" pitchFamily="50" charset="-127"/>
                <a:ea typeface="맑은 고딕" panose="020B0503020000020004" pitchFamily="50" charset="-127"/>
              </a:rPr>
              <a:t>시행 </a:t>
            </a:r>
            <a:r>
              <a:rPr lang="en-US" altLang="ko-KR" sz="700" dirty="0">
                <a:solidFill>
                  <a:schemeClr val="tx1">
                    <a:lumMod val="50000"/>
                    <a:lumOff val="50000"/>
                  </a:schemeClr>
                </a:solidFill>
                <a:latin typeface="맑은 고딕" panose="020B0503020000020004" pitchFamily="50" charset="-127"/>
                <a:ea typeface="맑은 고딕" panose="020B0503020000020004" pitchFamily="50" charset="-127"/>
              </a:rPr>
              <a:t>2020. 4. 7 ] [ </a:t>
            </a:r>
            <a:r>
              <a:rPr lang="ko-KR" altLang="en-US" sz="700" dirty="0">
                <a:solidFill>
                  <a:schemeClr val="tx1">
                    <a:lumMod val="50000"/>
                    <a:lumOff val="50000"/>
                  </a:schemeClr>
                </a:solidFill>
                <a:latin typeface="맑은 고딕" panose="020B0503020000020004" pitchFamily="50" charset="-127"/>
                <a:ea typeface="맑은 고딕" panose="020B0503020000020004" pitchFamily="50" charset="-127"/>
              </a:rPr>
              <a:t>법률 제 </a:t>
            </a:r>
            <a:r>
              <a:rPr lang="en-US" altLang="ko-KR" sz="700" dirty="0">
                <a:solidFill>
                  <a:schemeClr val="tx1">
                    <a:lumMod val="50000"/>
                    <a:lumOff val="50000"/>
                  </a:schemeClr>
                </a:solidFill>
                <a:latin typeface="맑은 고딕" panose="020B0503020000020004" pitchFamily="50" charset="-127"/>
                <a:ea typeface="맑은 고딕" panose="020B0503020000020004" pitchFamily="50" charset="-127"/>
              </a:rPr>
              <a:t>17246</a:t>
            </a:r>
            <a:r>
              <a:rPr lang="ko-KR" altLang="en-US" sz="700" dirty="0">
                <a:solidFill>
                  <a:schemeClr val="tx1">
                    <a:lumMod val="50000"/>
                    <a:lumOff val="50000"/>
                  </a:schemeClr>
                </a:solidFill>
                <a:latin typeface="맑은 고딕" panose="020B0503020000020004" pitchFamily="50" charset="-127"/>
                <a:ea typeface="맑은 고딕" panose="020B0503020000020004" pitchFamily="50" charset="-127"/>
              </a:rPr>
              <a:t>호</a:t>
            </a:r>
            <a:r>
              <a:rPr lang="en-US" altLang="ko-KR" sz="700" dirty="0">
                <a:solidFill>
                  <a:schemeClr val="tx1">
                    <a:lumMod val="50000"/>
                    <a:lumOff val="50000"/>
                  </a:schemeClr>
                </a:solidFill>
                <a:latin typeface="맑은 고딕" panose="020B0503020000020004" pitchFamily="50" charset="-127"/>
                <a:ea typeface="맑은 고딕" panose="020B0503020000020004" pitchFamily="50" charset="-127"/>
              </a:rPr>
              <a:t>, 2020. 4. 7 </a:t>
            </a:r>
            <a:r>
              <a:rPr lang="ko-KR" altLang="en-US" sz="700" dirty="0">
                <a:solidFill>
                  <a:schemeClr val="tx1">
                    <a:lumMod val="50000"/>
                    <a:lumOff val="50000"/>
                  </a:schemeClr>
                </a:solidFill>
                <a:latin typeface="맑은 고딕" panose="020B0503020000020004" pitchFamily="50" charset="-127"/>
                <a:ea typeface="맑은 고딕" panose="020B0503020000020004" pitchFamily="50" charset="-127"/>
              </a:rPr>
              <a:t>일부 개정</a:t>
            </a:r>
            <a:r>
              <a:rPr lang="en-US" altLang="ko-KR" sz="700" dirty="0">
                <a:solidFill>
                  <a:schemeClr val="tx1">
                    <a:lumMod val="50000"/>
                    <a:lumOff val="50000"/>
                  </a:schemeClr>
                </a:solidFill>
                <a:latin typeface="맑은 고딕" panose="020B0503020000020004" pitchFamily="50" charset="-127"/>
                <a:ea typeface="맑은 고딕" panose="020B0503020000020004" pitchFamily="50" charset="-127"/>
              </a:rPr>
              <a:t>)</a:t>
            </a:r>
          </a:p>
          <a:p>
            <a:pPr>
              <a:lnSpc>
                <a:spcPct val="150000"/>
              </a:lnSpc>
            </a:pPr>
            <a:r>
              <a:rPr lang="ko-KR" altLang="en-US" sz="700" dirty="0">
                <a:solidFill>
                  <a:schemeClr val="tx1">
                    <a:lumMod val="50000"/>
                    <a:lumOff val="50000"/>
                  </a:schemeClr>
                </a:solidFill>
                <a:latin typeface="맑은 고딕" panose="020B0503020000020004" pitchFamily="50" charset="-127"/>
                <a:ea typeface="맑은 고딕" panose="020B0503020000020004" pitchFamily="50" charset="-127"/>
              </a:rPr>
              <a:t>           식품 등의 표시 ∙ 광고에 관한 법률 시행 규칙 </a:t>
            </a:r>
            <a:r>
              <a:rPr lang="en-US" altLang="ko-KR" sz="700" dirty="0">
                <a:solidFill>
                  <a:schemeClr val="tx1">
                    <a:lumMod val="50000"/>
                    <a:lumOff val="50000"/>
                  </a:schemeClr>
                </a:solidFill>
                <a:latin typeface="맑은 고딕" panose="020B0503020000020004" pitchFamily="50" charset="-127"/>
                <a:ea typeface="맑은 고딕" panose="020B0503020000020004" pitchFamily="50" charset="-127"/>
              </a:rPr>
              <a:t>[ </a:t>
            </a:r>
            <a:r>
              <a:rPr lang="ko-KR" altLang="en-US" sz="700" dirty="0">
                <a:solidFill>
                  <a:schemeClr val="tx1">
                    <a:lumMod val="50000"/>
                    <a:lumOff val="50000"/>
                  </a:schemeClr>
                </a:solidFill>
                <a:latin typeface="맑은 고딕" panose="020B0503020000020004" pitchFamily="50" charset="-127"/>
                <a:ea typeface="맑은 고딕" panose="020B0503020000020004" pitchFamily="50" charset="-127"/>
              </a:rPr>
              <a:t>시행 </a:t>
            </a:r>
            <a:r>
              <a:rPr lang="en-US" altLang="ko-KR" sz="700" dirty="0">
                <a:solidFill>
                  <a:schemeClr val="tx1">
                    <a:lumMod val="50000"/>
                    <a:lumOff val="50000"/>
                  </a:schemeClr>
                </a:solidFill>
                <a:latin typeface="맑은 고딕" panose="020B0503020000020004" pitchFamily="50" charset="-127"/>
                <a:ea typeface="맑은 고딕" panose="020B0503020000020004" pitchFamily="50" charset="-127"/>
              </a:rPr>
              <a:t>2019. 4. 25 ] [ </a:t>
            </a:r>
            <a:r>
              <a:rPr lang="ko-KR" altLang="en-US" sz="700" dirty="0">
                <a:solidFill>
                  <a:schemeClr val="tx1">
                    <a:lumMod val="50000"/>
                    <a:lumOff val="50000"/>
                  </a:schemeClr>
                </a:solidFill>
                <a:latin typeface="맑은 고딕" panose="020B0503020000020004" pitchFamily="50" charset="-127"/>
                <a:ea typeface="맑은 고딕" panose="020B0503020000020004" pitchFamily="50" charset="-127"/>
              </a:rPr>
              <a:t>총리 령 제 </a:t>
            </a:r>
            <a:r>
              <a:rPr lang="en-US" altLang="ko-KR" sz="700" dirty="0">
                <a:solidFill>
                  <a:schemeClr val="tx1">
                    <a:lumMod val="50000"/>
                    <a:lumOff val="50000"/>
                  </a:schemeClr>
                </a:solidFill>
                <a:latin typeface="맑은 고딕" panose="020B0503020000020004" pitchFamily="50" charset="-127"/>
                <a:ea typeface="맑은 고딕" panose="020B0503020000020004" pitchFamily="50" charset="-127"/>
              </a:rPr>
              <a:t>1535</a:t>
            </a:r>
            <a:r>
              <a:rPr lang="ko-KR" altLang="en-US" sz="700" dirty="0">
                <a:solidFill>
                  <a:schemeClr val="tx1">
                    <a:lumMod val="50000"/>
                    <a:lumOff val="50000"/>
                  </a:schemeClr>
                </a:solidFill>
                <a:latin typeface="맑은 고딕" panose="020B0503020000020004" pitchFamily="50" charset="-127"/>
                <a:ea typeface="맑은 고딕" panose="020B0503020000020004" pitchFamily="50" charset="-127"/>
              </a:rPr>
              <a:t>호</a:t>
            </a:r>
            <a:r>
              <a:rPr lang="en-US" altLang="ko-KR" sz="700" dirty="0">
                <a:solidFill>
                  <a:schemeClr val="tx1">
                    <a:lumMod val="50000"/>
                    <a:lumOff val="50000"/>
                  </a:schemeClr>
                </a:solidFill>
                <a:latin typeface="맑은 고딕" panose="020B0503020000020004" pitchFamily="50" charset="-127"/>
                <a:ea typeface="맑은 고딕" panose="020B0503020000020004" pitchFamily="50" charset="-127"/>
              </a:rPr>
              <a:t>,  2019. 4. 25 </a:t>
            </a:r>
            <a:r>
              <a:rPr lang="ko-KR" altLang="en-US" sz="700" dirty="0">
                <a:solidFill>
                  <a:schemeClr val="tx1">
                    <a:lumMod val="50000"/>
                    <a:lumOff val="50000"/>
                  </a:schemeClr>
                </a:solidFill>
                <a:latin typeface="맑은 고딕" panose="020B0503020000020004" pitchFamily="50" charset="-127"/>
                <a:ea typeface="맑은 고딕" panose="020B0503020000020004" pitchFamily="50" charset="-127"/>
              </a:rPr>
              <a:t>일부 개정</a:t>
            </a:r>
            <a:r>
              <a:rPr lang="en-US" altLang="ko-KR" sz="700" dirty="0">
                <a:solidFill>
                  <a:schemeClr val="bg1"/>
                </a:solidFill>
                <a:latin typeface="맑은 고딕" panose="020B0503020000020004" pitchFamily="50" charset="-127"/>
                <a:ea typeface="맑은 고딕" panose="020B0503020000020004" pitchFamily="50" charset="-127"/>
              </a:rPr>
              <a:t>)</a:t>
            </a:r>
          </a:p>
        </p:txBody>
      </p:sp>
      <p:sp>
        <p:nvSpPr>
          <p:cNvPr id="19" name="TextBox 18"/>
          <p:cNvSpPr txBox="1"/>
          <p:nvPr userDrawn="1"/>
        </p:nvSpPr>
        <p:spPr>
          <a:xfrm>
            <a:off x="2331550" y="3252133"/>
            <a:ext cx="9405177" cy="2585323"/>
          </a:xfrm>
          <a:prstGeom prst="rect">
            <a:avLst/>
          </a:prstGeom>
          <a:noFill/>
        </p:spPr>
        <p:txBody>
          <a:bodyPr wrap="square" rtlCol="0">
            <a:spAutoFit/>
          </a:bodyPr>
          <a:lstStyle/>
          <a:p>
            <a:pPr>
              <a:lnSpc>
                <a:spcPct val="150000"/>
              </a:lnSpc>
            </a:pPr>
            <a:r>
              <a:rPr lang="ko-KR" altLang="en-US" sz="1200" dirty="0">
                <a:solidFill>
                  <a:schemeClr val="tx1">
                    <a:lumMod val="75000"/>
                    <a:lumOff val="25000"/>
                  </a:schemeClr>
                </a:solidFill>
                <a:latin typeface="맑은 고딕" panose="020B0503020000020004" pitchFamily="50" charset="-127"/>
                <a:ea typeface="맑은 고딕" panose="020B0503020000020004" pitchFamily="50" charset="-127"/>
              </a:rPr>
              <a:t>질병의 예방</a:t>
            </a:r>
            <a:r>
              <a:rPr lang="en-US" altLang="ko-KR" sz="1200" dirty="0">
                <a:solidFill>
                  <a:schemeClr val="tx1">
                    <a:lumMod val="75000"/>
                    <a:lumOff val="25000"/>
                  </a:schemeClr>
                </a:solidFill>
                <a:latin typeface="맑은 고딕" panose="020B0503020000020004" pitchFamily="50" charset="-127"/>
                <a:ea typeface="맑은 고딕" panose="020B0503020000020004" pitchFamily="50" charset="-127"/>
              </a:rPr>
              <a:t>·</a:t>
            </a:r>
            <a:r>
              <a:rPr lang="ko-KR" altLang="en-US" sz="1200" dirty="0">
                <a:solidFill>
                  <a:schemeClr val="tx1">
                    <a:lumMod val="75000"/>
                    <a:lumOff val="25000"/>
                  </a:schemeClr>
                </a:solidFill>
                <a:latin typeface="맑은 고딕" panose="020B0503020000020004" pitchFamily="50" charset="-127"/>
                <a:ea typeface="맑은 고딕" panose="020B0503020000020004" pitchFamily="50" charset="-127"/>
              </a:rPr>
              <a:t>치료에 효능이 있는 것으로 인식할 우려가 있는 표시 또는 광고 </a:t>
            </a:r>
          </a:p>
          <a:p>
            <a:pPr>
              <a:lnSpc>
                <a:spcPct val="150000"/>
              </a:lnSpc>
            </a:pPr>
            <a:r>
              <a:rPr lang="ko-KR" altLang="en-US" sz="1200" dirty="0">
                <a:solidFill>
                  <a:schemeClr val="tx1">
                    <a:lumMod val="75000"/>
                    <a:lumOff val="25000"/>
                  </a:schemeClr>
                </a:solidFill>
                <a:latin typeface="맑은 고딕" panose="020B0503020000020004" pitchFamily="50" charset="-127"/>
                <a:ea typeface="맑은 고딕" panose="020B0503020000020004" pitchFamily="50" charset="-127"/>
              </a:rPr>
              <a:t>식품 등을 의약품으로 인식할 우려가 있는 표시 또는 광고 </a:t>
            </a:r>
          </a:p>
          <a:p>
            <a:pPr>
              <a:lnSpc>
                <a:spcPct val="150000"/>
              </a:lnSpc>
            </a:pPr>
            <a:r>
              <a:rPr lang="ko-KR" altLang="en-US" sz="1200" dirty="0">
                <a:solidFill>
                  <a:schemeClr val="tx1">
                    <a:lumMod val="75000"/>
                    <a:lumOff val="25000"/>
                  </a:schemeClr>
                </a:solidFill>
                <a:latin typeface="맑은 고딕" panose="020B0503020000020004" pitchFamily="50" charset="-127"/>
                <a:ea typeface="맑은 고딕" panose="020B0503020000020004" pitchFamily="50" charset="-127"/>
              </a:rPr>
              <a:t>건강기능식품이 아닌 것을 건강기능식품으로 인식할 우려가 있는 표시 또는 광고</a:t>
            </a:r>
            <a:endParaRPr lang="en-US" altLang="ko-KR" sz="1200" dirty="0">
              <a:solidFill>
                <a:schemeClr val="tx1">
                  <a:lumMod val="75000"/>
                  <a:lumOff val="25000"/>
                </a:schemeClr>
              </a:solidFill>
              <a:latin typeface="맑은 고딕" panose="020B0503020000020004" pitchFamily="50" charset="-127"/>
              <a:ea typeface="맑은 고딕" panose="020B0503020000020004" pitchFamily="50" charset="-127"/>
            </a:endParaRPr>
          </a:p>
          <a:p>
            <a:pPr>
              <a:lnSpc>
                <a:spcPct val="150000"/>
              </a:lnSpc>
            </a:pPr>
            <a:r>
              <a:rPr lang="ko-KR" altLang="en-US" sz="1200" dirty="0">
                <a:solidFill>
                  <a:schemeClr val="tx1">
                    <a:lumMod val="75000"/>
                    <a:lumOff val="25000"/>
                  </a:schemeClr>
                </a:solidFill>
                <a:latin typeface="맑은 고딕" panose="020B0503020000020004" pitchFamily="50" charset="-127"/>
                <a:ea typeface="맑은 고딕" panose="020B0503020000020004" pitchFamily="50" charset="-127"/>
              </a:rPr>
              <a:t>거짓</a:t>
            </a:r>
            <a:r>
              <a:rPr lang="en-US" altLang="ko-KR" sz="1200" dirty="0">
                <a:solidFill>
                  <a:schemeClr val="tx1">
                    <a:lumMod val="75000"/>
                    <a:lumOff val="25000"/>
                  </a:schemeClr>
                </a:solidFill>
                <a:latin typeface="맑은 고딕" panose="020B0503020000020004" pitchFamily="50" charset="-127"/>
                <a:ea typeface="맑은 고딕" panose="020B0503020000020004" pitchFamily="50" charset="-127"/>
              </a:rPr>
              <a:t>·</a:t>
            </a:r>
            <a:r>
              <a:rPr lang="ko-KR" altLang="en-US" sz="1200" dirty="0">
                <a:solidFill>
                  <a:schemeClr val="tx1">
                    <a:lumMod val="75000"/>
                    <a:lumOff val="25000"/>
                  </a:schemeClr>
                </a:solidFill>
                <a:latin typeface="맑은 고딕" panose="020B0503020000020004" pitchFamily="50" charset="-127"/>
                <a:ea typeface="맑은 고딕" panose="020B0503020000020004" pitchFamily="50" charset="-127"/>
              </a:rPr>
              <a:t>과장된 표시 또는 광고  </a:t>
            </a:r>
            <a:endParaRPr lang="en-US" altLang="ko-KR" sz="1200" dirty="0">
              <a:solidFill>
                <a:schemeClr val="tx1">
                  <a:lumMod val="75000"/>
                  <a:lumOff val="25000"/>
                </a:schemeClr>
              </a:solidFill>
              <a:latin typeface="맑은 고딕" panose="020B0503020000020004" pitchFamily="50" charset="-127"/>
              <a:ea typeface="맑은 고딕" panose="020B0503020000020004" pitchFamily="50" charset="-127"/>
            </a:endParaRPr>
          </a:p>
          <a:p>
            <a:pPr>
              <a:lnSpc>
                <a:spcPct val="150000"/>
              </a:lnSpc>
            </a:pPr>
            <a:r>
              <a:rPr lang="ko-KR" altLang="en-US" sz="1200" dirty="0">
                <a:solidFill>
                  <a:schemeClr val="tx1">
                    <a:lumMod val="75000"/>
                    <a:lumOff val="25000"/>
                  </a:schemeClr>
                </a:solidFill>
                <a:latin typeface="맑은 고딕" panose="020B0503020000020004" pitchFamily="50" charset="-127"/>
                <a:ea typeface="맑은 고딕" panose="020B0503020000020004" pitchFamily="50" charset="-127"/>
              </a:rPr>
              <a:t>소비자를 기만하는 표시 또는 광고  </a:t>
            </a:r>
          </a:p>
          <a:p>
            <a:pPr>
              <a:lnSpc>
                <a:spcPct val="150000"/>
              </a:lnSpc>
            </a:pPr>
            <a:r>
              <a:rPr lang="ko-KR" altLang="en-US" sz="1200" dirty="0">
                <a:solidFill>
                  <a:schemeClr val="tx1">
                    <a:lumMod val="75000"/>
                    <a:lumOff val="25000"/>
                  </a:schemeClr>
                </a:solidFill>
                <a:latin typeface="맑은 고딕" panose="020B0503020000020004" pitchFamily="50" charset="-127"/>
                <a:ea typeface="맑은 고딕" panose="020B0503020000020004" pitchFamily="50" charset="-127"/>
              </a:rPr>
              <a:t>다른 업체나 다른 업체의 제품을 비방하는 표시 또는 광고  </a:t>
            </a:r>
          </a:p>
          <a:p>
            <a:pPr>
              <a:lnSpc>
                <a:spcPct val="150000"/>
              </a:lnSpc>
            </a:pPr>
            <a:r>
              <a:rPr lang="ko-KR" altLang="en-US" sz="1200" dirty="0">
                <a:solidFill>
                  <a:schemeClr val="tx1">
                    <a:lumMod val="75000"/>
                    <a:lumOff val="25000"/>
                  </a:schemeClr>
                </a:solidFill>
                <a:latin typeface="맑은 고딕" panose="020B0503020000020004" pitchFamily="50" charset="-127"/>
                <a:ea typeface="맑은 고딕" panose="020B0503020000020004" pitchFamily="50" charset="-127"/>
              </a:rPr>
              <a:t>객관적인 근거 없이 자기 또는 자기의 식품 등을 다른 영업자나 다른 영업자의 식품 등과 부당하게 비교하는 표시 또는 광고  </a:t>
            </a:r>
          </a:p>
          <a:p>
            <a:pPr>
              <a:lnSpc>
                <a:spcPct val="150000"/>
              </a:lnSpc>
            </a:pPr>
            <a:r>
              <a:rPr lang="ko-KR" altLang="en-US" sz="1200" dirty="0">
                <a:solidFill>
                  <a:schemeClr val="tx1">
                    <a:lumMod val="75000"/>
                    <a:lumOff val="25000"/>
                  </a:schemeClr>
                </a:solidFill>
                <a:latin typeface="맑은 고딕" panose="020B0503020000020004" pitchFamily="50" charset="-127"/>
                <a:ea typeface="맑은 고딕" panose="020B0503020000020004" pitchFamily="50" charset="-127"/>
              </a:rPr>
              <a:t>사행심을 조장하거나 음란한 표현을 사용하여 공중도덕이나 사회윤리를 현저하게 침해하는 표시 또는 광고  </a:t>
            </a:r>
          </a:p>
          <a:p>
            <a:pPr>
              <a:lnSpc>
                <a:spcPct val="150000"/>
              </a:lnSpc>
            </a:pPr>
            <a:r>
              <a:rPr lang="ko-KR" altLang="en-US" sz="1200" dirty="0">
                <a:solidFill>
                  <a:schemeClr val="tx1">
                    <a:lumMod val="75000"/>
                    <a:lumOff val="25000"/>
                  </a:schemeClr>
                </a:solidFill>
                <a:latin typeface="맑은 고딕" panose="020B0503020000020004" pitchFamily="50" charset="-127"/>
                <a:ea typeface="맑은 고딕" panose="020B0503020000020004" pitchFamily="50" charset="-127"/>
              </a:rPr>
              <a:t>영업자 준수 사항 </a:t>
            </a:r>
            <a:r>
              <a:rPr lang="en-US" altLang="ko-KR" sz="1200" dirty="0">
                <a:solidFill>
                  <a:schemeClr val="tx1">
                    <a:lumMod val="75000"/>
                    <a:lumOff val="25000"/>
                  </a:schemeClr>
                </a:solidFill>
                <a:latin typeface="맑은 고딕" panose="020B0503020000020004" pitchFamily="50" charset="-127"/>
                <a:ea typeface="맑은 고딕" panose="020B0503020000020004" pitchFamily="50" charset="-127"/>
              </a:rPr>
              <a:t>(</a:t>
            </a:r>
            <a:r>
              <a:rPr lang="ko-KR" altLang="en-US" sz="1200" dirty="0">
                <a:solidFill>
                  <a:schemeClr val="tx1">
                    <a:lumMod val="75000"/>
                    <a:lumOff val="25000"/>
                  </a:schemeClr>
                </a:solidFill>
                <a:latin typeface="맑은 고딕" panose="020B0503020000020004" pitchFamily="50" charset="-127"/>
                <a:ea typeface="맑은 고딕" panose="020B0503020000020004" pitchFamily="50" charset="-127"/>
              </a:rPr>
              <a:t>제조시설</a:t>
            </a:r>
            <a:r>
              <a:rPr lang="en-US" altLang="ko-KR" sz="1200" dirty="0">
                <a:solidFill>
                  <a:schemeClr val="tx1">
                    <a:lumMod val="75000"/>
                    <a:lumOff val="25000"/>
                  </a:schemeClr>
                </a:solidFill>
                <a:latin typeface="맑은 고딕" panose="020B0503020000020004" pitchFamily="50" charset="-127"/>
                <a:ea typeface="맑은 고딕" panose="020B0503020000020004" pitchFamily="50" charset="-127"/>
              </a:rPr>
              <a:t>, </a:t>
            </a:r>
            <a:r>
              <a:rPr lang="ko-KR" altLang="en-US" sz="1200" dirty="0">
                <a:solidFill>
                  <a:schemeClr val="tx1">
                    <a:lumMod val="75000"/>
                    <a:lumOff val="25000"/>
                  </a:schemeClr>
                </a:solidFill>
                <a:latin typeface="맑은 고딕" panose="020B0503020000020004" pitchFamily="50" charset="-127"/>
                <a:ea typeface="맑은 고딕" panose="020B0503020000020004" pitchFamily="50" charset="-127"/>
              </a:rPr>
              <a:t>유통기한</a:t>
            </a:r>
            <a:r>
              <a:rPr lang="en-US" altLang="ko-KR" sz="1200" dirty="0">
                <a:solidFill>
                  <a:schemeClr val="tx1">
                    <a:lumMod val="75000"/>
                    <a:lumOff val="25000"/>
                  </a:schemeClr>
                </a:solidFill>
                <a:latin typeface="맑은 고딕" panose="020B0503020000020004" pitchFamily="50" charset="-127"/>
                <a:ea typeface="맑은 고딕" panose="020B0503020000020004" pitchFamily="50" charset="-127"/>
              </a:rPr>
              <a:t>, </a:t>
            </a:r>
            <a:r>
              <a:rPr lang="ko-KR" altLang="en-US" sz="1200" dirty="0">
                <a:solidFill>
                  <a:schemeClr val="tx1">
                    <a:lumMod val="75000"/>
                    <a:lumOff val="25000"/>
                  </a:schemeClr>
                </a:solidFill>
                <a:latin typeface="맑은 고딕" panose="020B0503020000020004" pitchFamily="50" charset="-127"/>
                <a:ea typeface="맑은 고딕" panose="020B0503020000020004" pitchFamily="50" charset="-127"/>
              </a:rPr>
              <a:t>부패 사행성 조장</a:t>
            </a:r>
            <a:r>
              <a:rPr lang="en-US" altLang="ko-KR" sz="1200" dirty="0">
                <a:solidFill>
                  <a:schemeClr val="tx1">
                    <a:lumMod val="75000"/>
                    <a:lumOff val="25000"/>
                  </a:schemeClr>
                </a:solidFill>
                <a:latin typeface="맑은 고딕" panose="020B0503020000020004" pitchFamily="50" charset="-127"/>
                <a:ea typeface="맑은 고딕" panose="020B0503020000020004" pitchFamily="50" charset="-127"/>
              </a:rPr>
              <a:t>) </a:t>
            </a:r>
            <a:r>
              <a:rPr lang="ko-KR" altLang="en-US" sz="1200" dirty="0">
                <a:solidFill>
                  <a:schemeClr val="tx1">
                    <a:lumMod val="75000"/>
                    <a:lumOff val="25000"/>
                  </a:schemeClr>
                </a:solidFill>
                <a:latin typeface="맑은 고딕" panose="020B0503020000020004" pitchFamily="50" charset="-127"/>
                <a:ea typeface="맑은 고딕" panose="020B0503020000020004" pitchFamily="50" charset="-127"/>
              </a:rPr>
              <a:t>위반하여 표시 또는 광고 </a:t>
            </a:r>
            <a:endParaRPr lang="en-US" altLang="ko-KR" sz="1200"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pic>
        <p:nvPicPr>
          <p:cNvPr id="22" name="그림 21"/>
          <p:cNvPicPr>
            <a:picLocks noChangeAspect="1"/>
          </p:cNvPicPr>
          <p:nvPr userDrawn="1"/>
        </p:nvPicPr>
        <p:blipFill rotWithShape="1">
          <a:blip r:embed="rId2" cstate="print">
            <a:extLst>
              <a:ext uri="{28A0092B-C50C-407E-A947-70E740481C1C}">
                <a14:useLocalDpi xmlns:a14="http://schemas.microsoft.com/office/drawing/2010/main" val="0"/>
              </a:ext>
            </a:extLst>
          </a:blip>
          <a:srcRect b="84480"/>
          <a:stretch/>
        </p:blipFill>
        <p:spPr>
          <a:xfrm>
            <a:off x="1886251" y="1767749"/>
            <a:ext cx="641530" cy="106515"/>
          </a:xfrm>
          <a:prstGeom prst="rect">
            <a:avLst/>
          </a:prstGeom>
        </p:spPr>
      </p:pic>
      <p:pic>
        <p:nvPicPr>
          <p:cNvPr id="20" name="그림 19"/>
          <p:cNvPicPr>
            <a:picLocks noChangeAspect="1"/>
          </p:cNvPicPr>
          <p:nvPr userDrawn="1"/>
        </p:nvPicPr>
        <p:blipFill rotWithShape="1">
          <a:blip r:embed="rId2" cstate="print">
            <a:extLst>
              <a:ext uri="{28A0092B-C50C-407E-A947-70E740481C1C}">
                <a14:useLocalDpi xmlns:a14="http://schemas.microsoft.com/office/drawing/2010/main" val="0"/>
              </a:ext>
            </a:extLst>
          </a:blip>
          <a:srcRect b="84480"/>
          <a:stretch/>
        </p:blipFill>
        <p:spPr>
          <a:xfrm>
            <a:off x="11239256" y="6627131"/>
            <a:ext cx="641530" cy="106515"/>
          </a:xfrm>
          <a:prstGeom prst="rect">
            <a:avLst/>
          </a:prstGeom>
        </p:spPr>
      </p:pic>
      <p:pic>
        <p:nvPicPr>
          <p:cNvPr id="24" name="그림 23"/>
          <p:cNvPicPr>
            <a:picLocks noChangeAspect="1"/>
          </p:cNvPicPr>
          <p:nvPr userDrawn="1"/>
        </p:nvPicPr>
        <p:blipFill rotWithShape="1">
          <a:blip r:embed="rId3" cstate="print">
            <a:extLst>
              <a:ext uri="{28A0092B-C50C-407E-A947-70E740481C1C}">
                <a14:useLocalDpi xmlns:a14="http://schemas.microsoft.com/office/drawing/2010/main" val="0"/>
              </a:ext>
            </a:extLst>
          </a:blip>
          <a:srcRect l="19360" t="24472" r="15369" b="24641"/>
          <a:stretch/>
        </p:blipFill>
        <p:spPr>
          <a:xfrm>
            <a:off x="430887" y="221126"/>
            <a:ext cx="1041011" cy="499843"/>
          </a:xfrm>
          <a:prstGeom prst="rect">
            <a:avLst/>
          </a:prstGeom>
        </p:spPr>
      </p:pic>
    </p:spTree>
    <p:extLst>
      <p:ext uri="{BB962C8B-B14F-4D97-AF65-F5344CB8AC3E}">
        <p14:creationId xmlns:p14="http://schemas.microsoft.com/office/powerpoint/2010/main" val="1350218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제목 슬라이드">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65939DC9-F5D3-354F-BA31-7660C7571B6D}"/>
              </a:ext>
            </a:extLst>
          </p:cNvPr>
          <p:cNvSpPr/>
          <p:nvPr userDrawn="1"/>
        </p:nvSpPr>
        <p:spPr>
          <a:xfrm rot="5400000">
            <a:off x="10902996" y="5606325"/>
            <a:ext cx="2295340" cy="194156"/>
          </a:xfrm>
          <a:prstGeom prst="rect">
            <a:avLst/>
          </a:prstGeom>
          <a:noFill/>
          <a:ln w="9525">
            <a:noFill/>
            <a:miter lim="800000"/>
            <a:headEnd/>
            <a:tailEnd/>
          </a:ln>
        </p:spPr>
        <p:txBody>
          <a:bodyPr wrap="square">
            <a:spAutoFit/>
          </a:bodyPr>
          <a:lstStyle/>
          <a:p>
            <a:pPr algn="r" defTabSz="995690">
              <a:lnSpc>
                <a:spcPct val="150000"/>
              </a:lnSpc>
              <a:defRPr/>
            </a:pPr>
            <a:r>
              <a:rPr kumimoji="1" lang="en-US" altLang="ko-KR" sz="500" kern="0" dirty="0">
                <a:solidFill>
                  <a:schemeClr val="bg1">
                    <a:lumMod val="65000"/>
                  </a:schemeClr>
                </a:solidFill>
                <a:latin typeface="Microsoft YaHei" panose="020B0503020204020204" pitchFamily="34" charset="-122"/>
                <a:ea typeface="Microsoft YaHei" panose="020B0503020204020204" pitchFamily="34" charset="-122"/>
              </a:rPr>
              <a:t>COPYRIGHT © 2022 GCOOP All Rights Reserved.</a:t>
            </a:r>
          </a:p>
        </p:txBody>
      </p:sp>
      <p:pic>
        <p:nvPicPr>
          <p:cNvPr id="10" name="그림 9"/>
          <p:cNvPicPr>
            <a:picLocks noChangeAspect="1"/>
          </p:cNvPicPr>
          <p:nvPr userDrawn="1"/>
        </p:nvPicPr>
        <p:blipFill rotWithShape="1">
          <a:blip r:embed="rId2" cstate="print">
            <a:extLst>
              <a:ext uri="{28A0092B-C50C-407E-A947-70E740481C1C}">
                <a14:useLocalDpi xmlns:a14="http://schemas.microsoft.com/office/drawing/2010/main" val="0"/>
              </a:ext>
            </a:extLst>
          </a:blip>
          <a:srcRect b="84480"/>
          <a:stretch/>
        </p:blipFill>
        <p:spPr>
          <a:xfrm>
            <a:off x="11239256" y="6627131"/>
            <a:ext cx="641530" cy="106515"/>
          </a:xfrm>
          <a:prstGeom prst="rect">
            <a:avLst/>
          </a:prstGeom>
        </p:spPr>
      </p:pic>
      <p:pic>
        <p:nvPicPr>
          <p:cNvPr id="5" name="그림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6" name="직선 연결선 5"/>
          <p:cNvCxnSpPr/>
          <p:nvPr userDrawn="1"/>
        </p:nvCxnSpPr>
        <p:spPr>
          <a:xfrm>
            <a:off x="0" y="742881"/>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 name="직선 연결선 6"/>
          <p:cNvCxnSpPr/>
          <p:nvPr userDrawn="1"/>
        </p:nvCxnSpPr>
        <p:spPr>
          <a:xfrm>
            <a:off x="0" y="221407"/>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 name="직선 연결선 10"/>
          <p:cNvCxnSpPr/>
          <p:nvPr userDrawn="1"/>
        </p:nvCxnSpPr>
        <p:spPr>
          <a:xfrm>
            <a:off x="1800225" y="221407"/>
            <a:ext cx="0" cy="5214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 name="직선 연결선 11"/>
          <p:cNvCxnSpPr/>
          <p:nvPr userDrawn="1"/>
        </p:nvCxnSpPr>
        <p:spPr>
          <a:xfrm>
            <a:off x="4007768" y="221407"/>
            <a:ext cx="0" cy="5214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3" name="그림 12"/>
          <p:cNvPicPr>
            <a:picLocks noChangeAspect="1"/>
          </p:cNvPicPr>
          <p:nvPr userDrawn="1"/>
        </p:nvPicPr>
        <p:blipFill rotWithShape="1">
          <a:blip r:embed="rId4" cstate="print">
            <a:extLst>
              <a:ext uri="{28A0092B-C50C-407E-A947-70E740481C1C}">
                <a14:useLocalDpi xmlns:a14="http://schemas.microsoft.com/office/drawing/2010/main" val="0"/>
              </a:ext>
            </a:extLst>
          </a:blip>
          <a:srcRect l="19360" t="24472" r="15369" b="24641"/>
          <a:stretch/>
        </p:blipFill>
        <p:spPr>
          <a:xfrm>
            <a:off x="430887" y="221126"/>
            <a:ext cx="1041011" cy="499843"/>
          </a:xfrm>
          <a:prstGeom prst="rect">
            <a:avLst/>
          </a:prstGeom>
        </p:spPr>
      </p:pic>
    </p:spTree>
    <p:extLst>
      <p:ext uri="{BB962C8B-B14F-4D97-AF65-F5344CB8AC3E}">
        <p14:creationId xmlns:p14="http://schemas.microsoft.com/office/powerpoint/2010/main" val="106350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제목 슬라이드">
    <p:bg>
      <p:bgPr>
        <a:solidFill>
          <a:schemeClr val="bg1"/>
        </a:solidFill>
        <a:effectLst/>
      </p:bgPr>
    </p:bg>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65939DC9-F5D3-354F-BA31-7660C7571B6D}"/>
              </a:ext>
            </a:extLst>
          </p:cNvPr>
          <p:cNvSpPr/>
          <p:nvPr userDrawn="1"/>
        </p:nvSpPr>
        <p:spPr>
          <a:xfrm rot="5400000">
            <a:off x="10902996" y="5606325"/>
            <a:ext cx="2295340" cy="194156"/>
          </a:xfrm>
          <a:prstGeom prst="rect">
            <a:avLst/>
          </a:prstGeom>
          <a:noFill/>
          <a:ln w="9525">
            <a:noFill/>
            <a:miter lim="800000"/>
            <a:headEnd/>
            <a:tailEnd/>
          </a:ln>
        </p:spPr>
        <p:txBody>
          <a:bodyPr wrap="square">
            <a:spAutoFit/>
          </a:bodyPr>
          <a:lstStyle/>
          <a:p>
            <a:pPr algn="r" defTabSz="995690">
              <a:lnSpc>
                <a:spcPct val="150000"/>
              </a:lnSpc>
              <a:defRPr/>
            </a:pPr>
            <a:r>
              <a:rPr kumimoji="1" lang="en-US" altLang="ko-KR" sz="500" kern="0" dirty="0">
                <a:solidFill>
                  <a:schemeClr val="bg1">
                    <a:lumMod val="65000"/>
                  </a:schemeClr>
                </a:solidFill>
                <a:latin typeface="Microsoft YaHei" panose="020B0503020204020204" pitchFamily="34" charset="-122"/>
                <a:ea typeface="Microsoft YaHei" panose="020B0503020204020204" pitchFamily="34" charset="-122"/>
              </a:rPr>
              <a:t>COPYRIGHT © 2022 GCOOP All Rights Reserved.</a:t>
            </a:r>
          </a:p>
        </p:txBody>
      </p:sp>
      <p:pic>
        <p:nvPicPr>
          <p:cNvPr id="8" name="그림 7"/>
          <p:cNvPicPr>
            <a:picLocks noChangeAspect="1"/>
          </p:cNvPicPr>
          <p:nvPr userDrawn="1"/>
        </p:nvPicPr>
        <p:blipFill rotWithShape="1">
          <a:blip r:embed="rId2" cstate="print">
            <a:extLst>
              <a:ext uri="{28A0092B-C50C-407E-A947-70E740481C1C}">
                <a14:useLocalDpi xmlns:a14="http://schemas.microsoft.com/office/drawing/2010/main" val="0"/>
              </a:ext>
            </a:extLst>
          </a:blip>
          <a:srcRect b="84480"/>
          <a:stretch/>
        </p:blipFill>
        <p:spPr>
          <a:xfrm>
            <a:off x="11239256" y="6627131"/>
            <a:ext cx="641530" cy="106515"/>
          </a:xfrm>
          <a:prstGeom prst="rect">
            <a:avLst/>
          </a:prstGeom>
        </p:spPr>
      </p:pic>
      <p:pic>
        <p:nvPicPr>
          <p:cNvPr id="4" name="그림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10800000">
            <a:off x="0" y="0"/>
            <a:ext cx="12192000" cy="6858000"/>
          </a:xfrm>
          <a:prstGeom prst="rect">
            <a:avLst/>
          </a:prstGeom>
        </p:spPr>
      </p:pic>
      <p:cxnSp>
        <p:nvCxnSpPr>
          <p:cNvPr id="5" name="직선 연결선 4"/>
          <p:cNvCxnSpPr/>
          <p:nvPr userDrawn="1"/>
        </p:nvCxnSpPr>
        <p:spPr>
          <a:xfrm>
            <a:off x="0" y="742881"/>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 name="직선 연결선 6"/>
          <p:cNvCxnSpPr/>
          <p:nvPr userDrawn="1"/>
        </p:nvCxnSpPr>
        <p:spPr>
          <a:xfrm>
            <a:off x="0" y="221407"/>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 name="직선 연결선 8"/>
          <p:cNvCxnSpPr/>
          <p:nvPr userDrawn="1"/>
        </p:nvCxnSpPr>
        <p:spPr>
          <a:xfrm>
            <a:off x="1800225" y="221407"/>
            <a:ext cx="0" cy="5214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 name="직선 연결선 9"/>
          <p:cNvCxnSpPr/>
          <p:nvPr userDrawn="1"/>
        </p:nvCxnSpPr>
        <p:spPr>
          <a:xfrm>
            <a:off x="4007768" y="221407"/>
            <a:ext cx="0" cy="5214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1" name="그림 10"/>
          <p:cNvPicPr>
            <a:picLocks noChangeAspect="1"/>
          </p:cNvPicPr>
          <p:nvPr userDrawn="1"/>
        </p:nvPicPr>
        <p:blipFill rotWithShape="1">
          <a:blip r:embed="rId4" cstate="print">
            <a:extLst>
              <a:ext uri="{28A0092B-C50C-407E-A947-70E740481C1C}">
                <a14:useLocalDpi xmlns:a14="http://schemas.microsoft.com/office/drawing/2010/main" val="0"/>
              </a:ext>
            </a:extLst>
          </a:blip>
          <a:srcRect l="19360" t="24472" r="15369" b="24641"/>
          <a:stretch/>
        </p:blipFill>
        <p:spPr>
          <a:xfrm>
            <a:off x="430887" y="221126"/>
            <a:ext cx="1041011" cy="499843"/>
          </a:xfrm>
          <a:prstGeom prst="rect">
            <a:avLst/>
          </a:prstGeom>
        </p:spPr>
      </p:pic>
    </p:spTree>
    <p:extLst>
      <p:ext uri="{BB962C8B-B14F-4D97-AF65-F5344CB8AC3E}">
        <p14:creationId xmlns:p14="http://schemas.microsoft.com/office/powerpoint/2010/main" val="2729644985"/>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제목 슬라이드">
    <p:spTree>
      <p:nvGrpSpPr>
        <p:cNvPr id="1" name=""/>
        <p:cNvGrpSpPr/>
        <p:nvPr/>
      </p:nvGrpSpPr>
      <p:grpSpPr>
        <a:xfrm>
          <a:off x="0" y="0"/>
          <a:ext cx="0" cy="0"/>
          <a:chOff x="0" y="0"/>
          <a:chExt cx="0" cy="0"/>
        </a:xfrm>
      </p:grpSpPr>
      <p:pic>
        <p:nvPicPr>
          <p:cNvPr id="11" name="그림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2" name="직선 연결선 1"/>
          <p:cNvCxnSpPr/>
          <p:nvPr userDrawn="1"/>
        </p:nvCxnSpPr>
        <p:spPr>
          <a:xfrm>
            <a:off x="0" y="742881"/>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 name="직선 연결선 2"/>
          <p:cNvCxnSpPr/>
          <p:nvPr userDrawn="1"/>
        </p:nvCxnSpPr>
        <p:spPr>
          <a:xfrm>
            <a:off x="0" y="221407"/>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 name="직선 연결선 3"/>
          <p:cNvCxnSpPr/>
          <p:nvPr userDrawn="1"/>
        </p:nvCxnSpPr>
        <p:spPr>
          <a:xfrm>
            <a:off x="1800225" y="221407"/>
            <a:ext cx="0" cy="5214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 name="직선 연결선 4"/>
          <p:cNvCxnSpPr/>
          <p:nvPr userDrawn="1"/>
        </p:nvCxnSpPr>
        <p:spPr>
          <a:xfrm>
            <a:off x="4007768" y="221407"/>
            <a:ext cx="0" cy="5214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직사각형 6">
            <a:extLst>
              <a:ext uri="{FF2B5EF4-FFF2-40B4-BE49-F238E27FC236}">
                <a16:creationId xmlns:a16="http://schemas.microsoft.com/office/drawing/2014/main" id="{65939DC9-F5D3-354F-BA31-7660C7571B6D}"/>
              </a:ext>
            </a:extLst>
          </p:cNvPr>
          <p:cNvSpPr/>
          <p:nvPr userDrawn="1"/>
        </p:nvSpPr>
        <p:spPr>
          <a:xfrm rot="5400000">
            <a:off x="10902996" y="5606325"/>
            <a:ext cx="2295340" cy="194156"/>
          </a:xfrm>
          <a:prstGeom prst="rect">
            <a:avLst/>
          </a:prstGeom>
          <a:noFill/>
          <a:ln w="9525">
            <a:noFill/>
            <a:miter lim="800000"/>
            <a:headEnd/>
            <a:tailEnd/>
          </a:ln>
        </p:spPr>
        <p:txBody>
          <a:bodyPr wrap="square">
            <a:spAutoFit/>
          </a:bodyPr>
          <a:lstStyle/>
          <a:p>
            <a:pPr algn="r" defTabSz="995690">
              <a:lnSpc>
                <a:spcPct val="150000"/>
              </a:lnSpc>
              <a:defRPr/>
            </a:pPr>
            <a:r>
              <a:rPr kumimoji="1" lang="en-US" altLang="ko-KR" sz="500" kern="0" dirty="0">
                <a:solidFill>
                  <a:schemeClr val="bg1">
                    <a:lumMod val="65000"/>
                  </a:schemeClr>
                </a:solidFill>
                <a:latin typeface="Microsoft YaHei" panose="020B0503020204020204" pitchFamily="34" charset="-122"/>
                <a:ea typeface="Microsoft YaHei" panose="020B0503020204020204" pitchFamily="34" charset="-122"/>
              </a:rPr>
              <a:t>COPYRIGHT © 2022 GCOOP All Rights Reserved.</a:t>
            </a:r>
          </a:p>
        </p:txBody>
      </p:sp>
      <p:pic>
        <p:nvPicPr>
          <p:cNvPr id="8" name="그림 7"/>
          <p:cNvPicPr>
            <a:picLocks noChangeAspect="1"/>
          </p:cNvPicPr>
          <p:nvPr userDrawn="1"/>
        </p:nvPicPr>
        <p:blipFill rotWithShape="1">
          <a:blip r:embed="rId3" cstate="print">
            <a:extLst>
              <a:ext uri="{28A0092B-C50C-407E-A947-70E740481C1C}">
                <a14:useLocalDpi xmlns:a14="http://schemas.microsoft.com/office/drawing/2010/main" val="0"/>
              </a:ext>
            </a:extLst>
          </a:blip>
          <a:srcRect b="84480"/>
          <a:stretch/>
        </p:blipFill>
        <p:spPr>
          <a:xfrm>
            <a:off x="11239256" y="6627131"/>
            <a:ext cx="641530" cy="106515"/>
          </a:xfrm>
          <a:prstGeom prst="rect">
            <a:avLst/>
          </a:prstGeom>
        </p:spPr>
      </p:pic>
      <p:pic>
        <p:nvPicPr>
          <p:cNvPr id="10" name="그림 9"/>
          <p:cNvPicPr>
            <a:picLocks noChangeAspect="1"/>
          </p:cNvPicPr>
          <p:nvPr userDrawn="1"/>
        </p:nvPicPr>
        <p:blipFill rotWithShape="1">
          <a:blip r:embed="rId4" cstate="print">
            <a:extLst>
              <a:ext uri="{28A0092B-C50C-407E-A947-70E740481C1C}">
                <a14:useLocalDpi xmlns:a14="http://schemas.microsoft.com/office/drawing/2010/main" val="0"/>
              </a:ext>
            </a:extLst>
          </a:blip>
          <a:srcRect l="19360" t="24472" r="15369" b="24641"/>
          <a:stretch/>
        </p:blipFill>
        <p:spPr>
          <a:xfrm>
            <a:off x="430887" y="221126"/>
            <a:ext cx="1041011" cy="499843"/>
          </a:xfrm>
          <a:prstGeom prst="rect">
            <a:avLst/>
          </a:prstGeom>
        </p:spPr>
      </p:pic>
    </p:spTree>
    <p:extLst>
      <p:ext uri="{BB962C8B-B14F-4D97-AF65-F5344CB8AC3E}">
        <p14:creationId xmlns:p14="http://schemas.microsoft.com/office/powerpoint/2010/main" val="7876453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dirty="0"/>
              <a:t>마스터 텍스트 스타일 편집</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맑은 고딕" panose="020B0503020000020004" pitchFamily="50" charset="-127"/>
                <a:ea typeface="맑은 고딕" panose="020B0503020000020004" pitchFamily="50" charset="-127"/>
              </a:defRPr>
            </a:lvl1pPr>
          </a:lstStyle>
          <a:p>
            <a:fld id="{C8533660-39C0-457F-8E68-7695D3FF499F}" type="datetimeFigureOut">
              <a:rPr lang="ko-KR" altLang="en-US" smtClean="0"/>
              <a:pPr/>
              <a:t>2024-09-11</a:t>
            </a:fld>
            <a:endParaRPr lang="ko-KR" altLang="en-US" dirty="0"/>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맑은 고딕" panose="020B0503020000020004" pitchFamily="50" charset="-127"/>
                <a:ea typeface="맑은 고딕" panose="020B0503020000020004" pitchFamily="50" charset="-127"/>
              </a:defRPr>
            </a:lvl1pPr>
          </a:lstStyle>
          <a:p>
            <a:endParaRPr lang="ko-KR" altLang="en-US" dirty="0"/>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맑은 고딕" panose="020B0503020000020004" pitchFamily="50" charset="-127"/>
                <a:ea typeface="맑은 고딕" panose="020B0503020000020004" pitchFamily="50" charset="-127"/>
              </a:defRPr>
            </a:lvl1pPr>
          </a:lstStyle>
          <a:p>
            <a:fld id="{A4C42710-1F9A-466C-81AA-6FF001AF7EF7}" type="slidenum">
              <a:rPr lang="ko-KR" altLang="en-US" smtClean="0"/>
              <a:pPr/>
              <a:t>‹#›</a:t>
            </a:fld>
            <a:endParaRPr lang="ko-KR" altLang="en-US" dirty="0"/>
          </a:p>
        </p:txBody>
      </p:sp>
    </p:spTree>
    <p:extLst>
      <p:ext uri="{BB962C8B-B14F-4D97-AF65-F5344CB8AC3E}">
        <p14:creationId xmlns:p14="http://schemas.microsoft.com/office/powerpoint/2010/main" val="31085995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l" defTabSz="914400" rtl="0" eaLnBrk="1" latinLnBrk="1" hangingPunct="1">
        <a:lnSpc>
          <a:spcPct val="90000"/>
        </a:lnSpc>
        <a:spcBef>
          <a:spcPct val="0"/>
        </a:spcBef>
        <a:buNone/>
        <a:defRPr sz="4400" kern="1200">
          <a:solidFill>
            <a:schemeClr val="tx1"/>
          </a:solidFill>
          <a:latin typeface="맑은 고딕" panose="020B0503020000020004" pitchFamily="50" charset="-127"/>
          <a:ea typeface="맑은 고딕" panose="020B0503020000020004" pitchFamily="50" charset="-127"/>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맑은 고딕" panose="020B0503020000020004" pitchFamily="50" charset="-127"/>
          <a:ea typeface="맑은 고딕" panose="020B0503020000020004" pitchFamily="50" charset="-127"/>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맑은 고딕" panose="020B0503020000020004" pitchFamily="50" charset="-127"/>
          <a:ea typeface="맑은 고딕" panose="020B0503020000020004" pitchFamily="50" charset="-127"/>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맑은 고딕" panose="020B0503020000020004" pitchFamily="50" charset="-127"/>
          <a:ea typeface="맑은 고딕" panose="020B0503020000020004" pitchFamily="50" charset="-127"/>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맑은 고딕" panose="020B0503020000020004" pitchFamily="50" charset="-127"/>
          <a:ea typeface="맑은 고딕" panose="020B0503020000020004" pitchFamily="50" charset="-127"/>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맑은 고딕" panose="020B0503020000020004" pitchFamily="50" charset="-127"/>
          <a:ea typeface="맑은 고딕" panose="020B0503020000020004" pitchFamily="50" charset="-127"/>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customXml" Target="../ink/ink1.xml"/><Relationship Id="rId1" Type="http://schemas.openxmlformats.org/officeDocument/2006/relationships/slideLayout" Target="../slideLayouts/slideLayout5.xml"/><Relationship Id="rId5" Type="http://schemas.openxmlformats.org/officeDocument/2006/relationships/image" Target="../media/image22.jpe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5.png"/><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5.xml"/><Relationship Id="rId4" Type="http://schemas.openxmlformats.org/officeDocument/2006/relationships/image" Target="../media/image42.png"/></Relationships>
</file>

<file path=ppt/slides/_rels/slide3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78C28EC2-AEC1-7787-6133-21FD0B6DB80C}"/>
              </a:ext>
            </a:extLst>
          </p:cNvPr>
          <p:cNvPicPr>
            <a:picLocks noChangeAspect="1"/>
          </p:cNvPicPr>
          <p:nvPr/>
        </p:nvPicPr>
        <p:blipFill>
          <a:blip r:embed="rId4"/>
          <a:stretch>
            <a:fillRect/>
          </a:stretch>
        </p:blipFill>
        <p:spPr>
          <a:xfrm>
            <a:off x="3467712" y="4472296"/>
            <a:ext cx="2857500" cy="371475"/>
          </a:xfrm>
          <a:prstGeom prst="rect">
            <a:avLst/>
          </a:prstGeom>
        </p:spPr>
      </p:pic>
      <p:pic>
        <p:nvPicPr>
          <p:cNvPr id="5" name="Picture 4">
            <a:extLst>
              <a:ext uri="{FF2B5EF4-FFF2-40B4-BE49-F238E27FC236}">
                <a16:creationId xmlns:a16="http://schemas.microsoft.com/office/drawing/2014/main" id="{703E2374-DF2A-3CB7-B054-BBA950BB321E}"/>
              </a:ext>
            </a:extLst>
          </p:cNvPr>
          <p:cNvPicPr>
            <a:picLocks noChangeAspect="1"/>
          </p:cNvPicPr>
          <p:nvPr/>
        </p:nvPicPr>
        <p:blipFill rotWithShape="1">
          <a:blip r:embed="rId4"/>
          <a:srcRect t="6142" r="67376"/>
          <a:stretch/>
        </p:blipFill>
        <p:spPr>
          <a:xfrm>
            <a:off x="2890517" y="4488810"/>
            <a:ext cx="993220" cy="371475"/>
          </a:xfrm>
          <a:prstGeom prst="rect">
            <a:avLst/>
          </a:prstGeom>
        </p:spPr>
      </p:pic>
    </p:spTree>
    <p:extLst>
      <p:ext uri="{BB962C8B-B14F-4D97-AF65-F5344CB8AC3E}">
        <p14:creationId xmlns:p14="http://schemas.microsoft.com/office/powerpoint/2010/main" val="3867690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463705" y="1262177"/>
            <a:ext cx="3370876" cy="507831"/>
          </a:xfrm>
          <a:prstGeom prst="rect">
            <a:avLst/>
          </a:prstGeom>
          <a:noFill/>
        </p:spPr>
        <p:txBody>
          <a:bodyPr wrap="square" rtlCol="0">
            <a:spAutoFit/>
          </a:bodyPr>
          <a:lstStyle/>
          <a:p>
            <a:r>
              <a:rPr lang="en-US" altLang="ko-KR" sz="2700" b="1" dirty="0">
                <a:latin typeface="맑은 고딕" panose="020B0503020000020004" pitchFamily="50" charset="-127"/>
                <a:ea typeface="맑은 고딕" panose="020B0503020000020004" pitchFamily="50" charset="-127"/>
              </a:rPr>
              <a:t>What</a:t>
            </a:r>
            <a:r>
              <a:rPr lang="ko-KR" altLang="en-US" sz="2700" b="1" dirty="0">
                <a:latin typeface="맑은 고딕" panose="020B0503020000020004" pitchFamily="50" charset="-127"/>
                <a:ea typeface="맑은 고딕" panose="020B0503020000020004" pitchFamily="50" charset="-127"/>
              </a:rPr>
              <a:t> </a:t>
            </a:r>
            <a:r>
              <a:rPr lang="en-US" altLang="ko-KR" sz="2700" b="1" dirty="0">
                <a:latin typeface="맑은 고딕" panose="020B0503020000020004" pitchFamily="50" charset="-127"/>
                <a:ea typeface="맑은 고딕" panose="020B0503020000020004" pitchFamily="50" charset="-127"/>
              </a:rPr>
              <a:t>is</a:t>
            </a:r>
            <a:r>
              <a:rPr lang="ko-KR" altLang="en-US" sz="2700" b="1" dirty="0">
                <a:latin typeface="맑은 고딕" panose="020B0503020000020004" pitchFamily="50" charset="-127"/>
                <a:ea typeface="맑은 고딕" panose="020B0503020000020004" pitchFamily="50" charset="-127"/>
              </a:rPr>
              <a:t> </a:t>
            </a:r>
            <a:r>
              <a:rPr lang="en-US" altLang="ko-KR" sz="2700" b="1" dirty="0">
                <a:latin typeface="맑은 고딕" panose="020B0503020000020004" pitchFamily="50" charset="-127"/>
                <a:ea typeface="맑은 고딕" panose="020B0503020000020004" pitchFamily="50" charset="-127"/>
              </a:rPr>
              <a:t>Oxidation?</a:t>
            </a:r>
            <a:endParaRPr lang="ko-KR" altLang="en-US" sz="2700" b="1" dirty="0">
              <a:latin typeface="맑은 고딕" panose="020B0503020000020004" pitchFamily="50" charset="-127"/>
              <a:ea typeface="맑은 고딕" panose="020B0503020000020004" pitchFamily="50" charset="-127"/>
            </a:endParaRPr>
          </a:p>
        </p:txBody>
      </p:sp>
      <p:sp>
        <p:nvSpPr>
          <p:cNvPr id="26" name="TextBox 25"/>
          <p:cNvSpPr txBox="1"/>
          <p:nvPr/>
        </p:nvSpPr>
        <p:spPr>
          <a:xfrm>
            <a:off x="160465" y="1951095"/>
            <a:ext cx="7835481" cy="1441613"/>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ko-KR" sz="1200" dirty="0">
                <a:latin typeface="맑은 고딕" panose="020B0503020000020004" pitchFamily="50" charset="-127"/>
                <a:ea typeface="맑은 고딕" panose="020B0503020000020004" pitchFamily="50" charset="-127"/>
              </a:rPr>
              <a:t>A reaction where a substance combines with oxygen</a:t>
            </a:r>
          </a:p>
          <a:p>
            <a:pPr marL="285750" indent="-285750">
              <a:lnSpc>
                <a:spcPct val="150000"/>
              </a:lnSpc>
              <a:buFont typeface="Arial" panose="020B0604020202020204" pitchFamily="34" charset="0"/>
              <a:buChar char="•"/>
            </a:pPr>
            <a:r>
              <a:rPr lang="en-US" sz="1200" dirty="0"/>
              <a:t>Oxidation refers to the process where an atom or ion gains oxygen or loses hydrogen or electrons.</a:t>
            </a:r>
            <a:endParaRPr lang="en-US" sz="1200" dirty="0">
              <a:latin typeface="맑은 고딕" panose="020B0503020000020004" pitchFamily="50" charset="-127"/>
              <a:ea typeface="맑은 고딕" panose="020B0503020000020004" pitchFamily="50" charset="-127"/>
            </a:endParaRPr>
          </a:p>
          <a:p>
            <a:pPr marL="285750" indent="-285750">
              <a:lnSpc>
                <a:spcPct val="150000"/>
              </a:lnSpc>
              <a:buFont typeface="Arial" panose="020B0604020202020204" pitchFamily="34" charset="0"/>
              <a:buChar char="•"/>
            </a:pPr>
            <a:r>
              <a:rPr lang="en-US" sz="1200" dirty="0"/>
              <a:t>All molecules need their electrons to be paired to achieve stability. Activated oxygen that has undergone oxidation is in an unstable state because its electrons are not paired.</a:t>
            </a:r>
            <a:r>
              <a:rPr lang="en-US" altLang="ko-KR" sz="1200" dirty="0">
                <a:latin typeface="맑은 고딕" panose="020B0503020000020004" pitchFamily="50" charset="-127"/>
                <a:ea typeface="맑은 고딕" panose="020B0503020000020004" pitchFamily="50" charset="-127"/>
              </a:rPr>
              <a:t> </a:t>
            </a:r>
          </a:p>
          <a:p>
            <a:pPr marL="285750" indent="-285750">
              <a:lnSpc>
                <a:spcPct val="150000"/>
              </a:lnSpc>
              <a:buFont typeface="Arial" panose="020B0604020202020204" pitchFamily="34" charset="0"/>
              <a:buChar char="•"/>
            </a:pPr>
            <a:r>
              <a:rPr lang="en-US" sz="1200" dirty="0"/>
              <a:t>Unstable activated oxygen will steal electrons from its surroundings, and this reaction is called oxidation.</a:t>
            </a:r>
            <a:r>
              <a:rPr lang="en-US" altLang="ko-KR" sz="1200" dirty="0">
                <a:latin typeface="맑은 고딕" panose="020B0503020000020004" pitchFamily="50" charset="-127"/>
                <a:ea typeface="맑은 고딕" panose="020B0503020000020004" pitchFamily="50" charset="-127"/>
              </a:rPr>
              <a:t> </a:t>
            </a:r>
            <a:endParaRPr lang="ko-KR" altLang="en-US" sz="1200" dirty="0">
              <a:latin typeface="맑은 고딕" panose="020B0503020000020004" pitchFamily="50" charset="-127"/>
              <a:ea typeface="맑은 고딕" panose="020B0503020000020004" pitchFamily="50" charset="-127"/>
            </a:endParaRPr>
          </a:p>
        </p:txBody>
      </p:sp>
      <p:pic>
        <p:nvPicPr>
          <p:cNvPr id="27" name="그림 26"/>
          <p:cNvPicPr>
            <a:picLocks noChangeAspect="1"/>
          </p:cNvPicPr>
          <p:nvPr/>
        </p:nvPicPr>
        <p:blipFill>
          <a:blip r:embed="rId3"/>
          <a:stretch>
            <a:fillRect/>
          </a:stretch>
        </p:blipFill>
        <p:spPr>
          <a:xfrm>
            <a:off x="4341202" y="4531080"/>
            <a:ext cx="2218218" cy="1610808"/>
          </a:xfrm>
          <a:prstGeom prst="rect">
            <a:avLst/>
          </a:prstGeom>
        </p:spPr>
      </p:pic>
      <p:sp>
        <p:nvSpPr>
          <p:cNvPr id="28" name="TextBox 27"/>
          <p:cNvSpPr txBox="1"/>
          <p:nvPr/>
        </p:nvSpPr>
        <p:spPr>
          <a:xfrm>
            <a:off x="402544" y="3974131"/>
            <a:ext cx="4085676" cy="369332"/>
          </a:xfrm>
          <a:prstGeom prst="rect">
            <a:avLst/>
          </a:prstGeom>
          <a:noFill/>
        </p:spPr>
        <p:txBody>
          <a:bodyPr wrap="square" rtlCol="0">
            <a:spAutoFit/>
          </a:bodyPr>
          <a:lstStyle/>
          <a:p>
            <a:r>
              <a:rPr lang="ko-KR" altLang="en-US" dirty="0">
                <a:latin typeface="맑은 고딕" panose="020B0503020000020004" pitchFamily="50" charset="-127"/>
                <a:ea typeface="맑은 고딕" panose="020B0503020000020004" pitchFamily="50" charset="-127"/>
              </a:rPr>
              <a:t> ◈ </a:t>
            </a:r>
            <a:r>
              <a:rPr lang="en-US" altLang="ko-KR" b="1" dirty="0">
                <a:latin typeface="맑은 고딕" panose="020B0503020000020004" pitchFamily="50" charset="-127"/>
                <a:ea typeface="맑은 고딕" panose="020B0503020000020004" pitchFamily="50" charset="-127"/>
              </a:rPr>
              <a:t>Common Oxidation Reactions</a:t>
            </a:r>
            <a:endParaRPr lang="ko-KR" altLang="en-US" b="1" dirty="0">
              <a:latin typeface="맑은 고딕" panose="020B0503020000020004" pitchFamily="50" charset="-127"/>
              <a:ea typeface="맑은 고딕" panose="020B0503020000020004" pitchFamily="50" charset="-127"/>
            </a:endParaRPr>
          </a:p>
        </p:txBody>
      </p:sp>
      <p:pic>
        <p:nvPicPr>
          <p:cNvPr id="32" name="그림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6752" y="4277089"/>
            <a:ext cx="2312105" cy="1826975"/>
          </a:xfrm>
          <a:prstGeom prst="rect">
            <a:avLst/>
          </a:prstGeom>
        </p:spPr>
      </p:pic>
      <p:pic>
        <p:nvPicPr>
          <p:cNvPr id="34" name="그림 33"/>
          <p:cNvPicPr>
            <a:picLocks noChangeAspect="1"/>
          </p:cNvPicPr>
          <p:nvPr/>
        </p:nvPicPr>
        <p:blipFill rotWithShape="1">
          <a:blip r:embed="rId5" cstate="print">
            <a:extLst>
              <a:ext uri="{28A0092B-C50C-407E-A947-70E740481C1C}">
                <a14:useLocalDpi xmlns:a14="http://schemas.microsoft.com/office/drawing/2010/main" val="0"/>
              </a:ext>
            </a:extLst>
          </a:blip>
          <a:srcRect l="2777" t="16667" r="4028" b="24028"/>
          <a:stretch/>
        </p:blipFill>
        <p:spPr>
          <a:xfrm>
            <a:off x="7995946" y="1623428"/>
            <a:ext cx="3649780" cy="2322587"/>
          </a:xfrm>
          <a:prstGeom prst="rect">
            <a:avLst/>
          </a:prstGeom>
        </p:spPr>
      </p:pic>
      <p:sp>
        <p:nvSpPr>
          <p:cNvPr id="23" name="TextBox 22"/>
          <p:cNvSpPr txBox="1"/>
          <p:nvPr/>
        </p:nvSpPr>
        <p:spPr>
          <a:xfrm>
            <a:off x="2041920" y="6183369"/>
            <a:ext cx="1394691" cy="293414"/>
          </a:xfrm>
          <a:prstGeom prst="rect">
            <a:avLst/>
          </a:prstGeom>
          <a:noFill/>
        </p:spPr>
        <p:txBody>
          <a:bodyPr wrap="square" rtlCol="0">
            <a:spAutoFit/>
          </a:bodyPr>
          <a:lstStyle/>
          <a:p>
            <a:pPr>
              <a:lnSpc>
                <a:spcPct val="150000"/>
              </a:lnSpc>
            </a:pPr>
            <a:r>
              <a:rPr lang="en-US" altLang="ko-KR" sz="1000" dirty="0">
                <a:solidFill>
                  <a:schemeClr val="tx1">
                    <a:lumMod val="65000"/>
                    <a:lumOff val="35000"/>
                  </a:schemeClr>
                </a:solidFill>
                <a:latin typeface="맑은 고딕" panose="020B0503020000020004" pitchFamily="50" charset="-127"/>
                <a:ea typeface="맑은 고딕" panose="020B0503020000020004" pitchFamily="50" charset="-127"/>
              </a:rPr>
              <a:t>[Apple</a:t>
            </a:r>
            <a:r>
              <a:rPr lang="ko-KR" altLang="en-US" sz="1000" dirty="0">
                <a:solidFill>
                  <a:schemeClr val="tx1">
                    <a:lumMod val="65000"/>
                    <a:lumOff val="35000"/>
                  </a:schemeClr>
                </a:solidFill>
                <a:latin typeface="맑은 고딕" panose="020B0503020000020004" pitchFamily="50" charset="-127"/>
                <a:ea typeface="맑은 고딕" panose="020B0503020000020004" pitchFamily="50" charset="-127"/>
              </a:rPr>
              <a:t> </a:t>
            </a:r>
            <a:r>
              <a:rPr lang="en-US" altLang="ko-KR" sz="1000" dirty="0">
                <a:solidFill>
                  <a:schemeClr val="tx1">
                    <a:lumMod val="65000"/>
                    <a:lumOff val="35000"/>
                  </a:schemeClr>
                </a:solidFill>
                <a:latin typeface="맑은 고딕" panose="020B0503020000020004" pitchFamily="50" charset="-127"/>
                <a:ea typeface="맑은 고딕" panose="020B0503020000020004" pitchFamily="50" charset="-127"/>
              </a:rPr>
              <a:t>browning]</a:t>
            </a:r>
            <a:endParaRPr lang="ko-KR" altLang="en-US" sz="1000"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24" name="TextBox 23"/>
          <p:cNvSpPr txBox="1"/>
          <p:nvPr/>
        </p:nvSpPr>
        <p:spPr>
          <a:xfrm>
            <a:off x="4937280" y="6184540"/>
            <a:ext cx="1394691" cy="293414"/>
          </a:xfrm>
          <a:prstGeom prst="rect">
            <a:avLst/>
          </a:prstGeom>
          <a:noFill/>
        </p:spPr>
        <p:txBody>
          <a:bodyPr wrap="square" rtlCol="0">
            <a:spAutoFit/>
          </a:bodyPr>
          <a:lstStyle/>
          <a:p>
            <a:pPr>
              <a:lnSpc>
                <a:spcPct val="150000"/>
              </a:lnSpc>
            </a:pPr>
            <a:r>
              <a:rPr lang="en-US" altLang="ko-KR" sz="1000" dirty="0">
                <a:solidFill>
                  <a:schemeClr val="tx1">
                    <a:lumMod val="65000"/>
                    <a:lumOff val="35000"/>
                  </a:schemeClr>
                </a:solidFill>
                <a:latin typeface="맑은 고딕" panose="020B0503020000020004" pitchFamily="50" charset="-127"/>
                <a:ea typeface="맑은 고딕" panose="020B0503020000020004" pitchFamily="50" charset="-127"/>
              </a:rPr>
              <a:t>[Rust</a:t>
            </a:r>
            <a:r>
              <a:rPr lang="ko-KR" altLang="en-US" sz="1000" dirty="0">
                <a:solidFill>
                  <a:schemeClr val="tx1">
                    <a:lumMod val="65000"/>
                    <a:lumOff val="35000"/>
                  </a:schemeClr>
                </a:solidFill>
                <a:latin typeface="맑은 고딕" panose="020B0503020000020004" pitchFamily="50" charset="-127"/>
                <a:ea typeface="맑은 고딕" panose="020B0503020000020004" pitchFamily="50" charset="-127"/>
              </a:rPr>
              <a:t> </a:t>
            </a:r>
            <a:r>
              <a:rPr lang="en-US" altLang="ko-KR" sz="1000" dirty="0">
                <a:solidFill>
                  <a:schemeClr val="tx1">
                    <a:lumMod val="65000"/>
                    <a:lumOff val="35000"/>
                  </a:schemeClr>
                </a:solidFill>
                <a:latin typeface="맑은 고딕" panose="020B0503020000020004" pitchFamily="50" charset="-127"/>
                <a:ea typeface="맑은 고딕" panose="020B0503020000020004" pitchFamily="50" charset="-127"/>
              </a:rPr>
              <a:t>on</a:t>
            </a:r>
            <a:r>
              <a:rPr lang="ko-KR" altLang="en-US" sz="1000" dirty="0">
                <a:solidFill>
                  <a:schemeClr val="tx1">
                    <a:lumMod val="65000"/>
                    <a:lumOff val="35000"/>
                  </a:schemeClr>
                </a:solidFill>
                <a:latin typeface="맑은 고딕" panose="020B0503020000020004" pitchFamily="50" charset="-127"/>
                <a:ea typeface="맑은 고딕" panose="020B0503020000020004" pitchFamily="50" charset="-127"/>
              </a:rPr>
              <a:t> </a:t>
            </a:r>
            <a:r>
              <a:rPr lang="en-US" altLang="ko-KR" sz="1000" dirty="0">
                <a:solidFill>
                  <a:schemeClr val="tx1">
                    <a:lumMod val="65000"/>
                    <a:lumOff val="35000"/>
                  </a:schemeClr>
                </a:solidFill>
                <a:latin typeface="맑은 고딕" panose="020B0503020000020004" pitchFamily="50" charset="-127"/>
                <a:ea typeface="맑은 고딕" panose="020B0503020000020004" pitchFamily="50" charset="-127"/>
              </a:rPr>
              <a:t>nails]</a:t>
            </a:r>
            <a:endParaRPr lang="ko-KR" altLang="en-US" sz="1000"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38" name="TextBox 37"/>
          <p:cNvSpPr txBox="1"/>
          <p:nvPr/>
        </p:nvSpPr>
        <p:spPr>
          <a:xfrm>
            <a:off x="4206579" y="325379"/>
            <a:ext cx="4518187" cy="323165"/>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1) What</a:t>
            </a:r>
            <a:r>
              <a:rPr lang="ko-KR" altLang="en-US" sz="1500" dirty="0">
                <a:latin typeface="맑은 고딕" panose="020B0503020000020004" pitchFamily="50" charset="-127"/>
                <a:ea typeface="맑은 고딕" panose="020B0503020000020004" pitchFamily="50" charset="-127"/>
              </a:rPr>
              <a:t> </a:t>
            </a:r>
            <a:r>
              <a:rPr lang="en-US" altLang="ko-KR" sz="1500" dirty="0">
                <a:latin typeface="맑은 고딕" panose="020B0503020000020004" pitchFamily="50" charset="-127"/>
                <a:ea typeface="맑은 고딕" panose="020B0503020000020004" pitchFamily="50" charset="-127"/>
              </a:rPr>
              <a:t>is</a:t>
            </a:r>
            <a:r>
              <a:rPr lang="ko-KR" altLang="en-US" sz="1500" dirty="0">
                <a:latin typeface="맑은 고딕" panose="020B0503020000020004" pitchFamily="50" charset="-127"/>
                <a:ea typeface="맑은 고딕" panose="020B0503020000020004" pitchFamily="50" charset="-127"/>
              </a:rPr>
              <a:t> </a:t>
            </a:r>
            <a:r>
              <a:rPr lang="en-US" altLang="ko-KR" sz="1500" dirty="0">
                <a:latin typeface="맑은 고딕" panose="020B0503020000020004" pitchFamily="50" charset="-127"/>
                <a:ea typeface="맑은 고딕" panose="020B0503020000020004" pitchFamily="50" charset="-127"/>
              </a:rPr>
              <a:t>Oxidation?</a:t>
            </a:r>
            <a:endParaRPr lang="ko-KR" altLang="en-US" sz="1500" dirty="0">
              <a:latin typeface="맑은 고딕" panose="020B0503020000020004" pitchFamily="50" charset="-127"/>
              <a:ea typeface="맑은 고딕" panose="020B0503020000020004" pitchFamily="50" charset="-127"/>
            </a:endParaRPr>
          </a:p>
        </p:txBody>
      </p:sp>
      <p:sp>
        <p:nvSpPr>
          <p:cNvPr id="41" name="TextBox 40"/>
          <p:cNvSpPr txBox="1"/>
          <p:nvPr/>
        </p:nvSpPr>
        <p:spPr>
          <a:xfrm>
            <a:off x="1818399" y="348461"/>
            <a:ext cx="2388180" cy="276999"/>
          </a:xfrm>
          <a:prstGeom prst="rect">
            <a:avLst/>
          </a:prstGeom>
          <a:noFill/>
        </p:spPr>
        <p:txBody>
          <a:bodyPr wrap="square" rtlCol="0">
            <a:spAutoFit/>
          </a:bodyPr>
          <a:lstStyle/>
          <a:p>
            <a:r>
              <a:rPr lang="en-US" altLang="ko-KR" sz="1200" b="1" dirty="0">
                <a:latin typeface="맑은 고딕" panose="020B0503020000020004" pitchFamily="50" charset="-127"/>
                <a:ea typeface="맑은 고딕" panose="020B0503020000020004" pitchFamily="50" charset="-127"/>
              </a:rPr>
              <a:t>2.</a:t>
            </a:r>
            <a:r>
              <a:rPr lang="ko-KR" altLang="en-US" sz="1200" b="1" dirty="0">
                <a:latin typeface="맑은 고딕" panose="020B0503020000020004" pitchFamily="50" charset="-127"/>
                <a:ea typeface="맑은 고딕" panose="020B0503020000020004" pitchFamily="50" charset="-127"/>
              </a:rPr>
              <a:t> </a:t>
            </a:r>
            <a:r>
              <a:rPr lang="en-US" altLang="ko-KR" sz="1200" b="1" dirty="0">
                <a:latin typeface="맑은 고딕" panose="020B0503020000020004" pitchFamily="50" charset="-127"/>
                <a:ea typeface="맑은 고딕" panose="020B0503020000020004" pitchFamily="50" charset="-127"/>
              </a:rPr>
              <a:t>Reactive</a:t>
            </a:r>
            <a:r>
              <a:rPr lang="ko-KR" altLang="en-US" sz="1200" b="1" dirty="0">
                <a:latin typeface="맑은 고딕" panose="020B0503020000020004" pitchFamily="50" charset="-127"/>
                <a:ea typeface="맑은 고딕" panose="020B0503020000020004" pitchFamily="50" charset="-127"/>
              </a:rPr>
              <a:t> </a:t>
            </a:r>
            <a:r>
              <a:rPr lang="en-US" altLang="ko-KR" sz="1200" b="1" dirty="0">
                <a:latin typeface="맑은 고딕" panose="020B0503020000020004" pitchFamily="50" charset="-127"/>
                <a:ea typeface="맑은 고딕" panose="020B0503020000020004" pitchFamily="50" charset="-127"/>
              </a:rPr>
              <a:t>Oxygen Species</a:t>
            </a:r>
            <a:endParaRPr lang="ko-KR" altLang="en-US" sz="1200" b="1" dirty="0">
              <a:latin typeface="맑은 고딕" panose="020B0503020000020004" pitchFamily="50" charset="-127"/>
              <a:ea typeface="맑은 고딕" panose="020B0503020000020004" pitchFamily="50" charset="-127"/>
            </a:endParaRPr>
          </a:p>
        </p:txBody>
      </p:sp>
      <p:sp>
        <p:nvSpPr>
          <p:cNvPr id="2" name="Rectangle 1">
            <a:extLst>
              <a:ext uri="{FF2B5EF4-FFF2-40B4-BE49-F238E27FC236}">
                <a16:creationId xmlns:a16="http://schemas.microsoft.com/office/drawing/2014/main" id="{E7F003B1-E154-2720-39B6-8EB1939B7094}"/>
              </a:ext>
            </a:extLst>
          </p:cNvPr>
          <p:cNvSpPr/>
          <p:nvPr/>
        </p:nvSpPr>
        <p:spPr>
          <a:xfrm>
            <a:off x="8355828" y="3463273"/>
            <a:ext cx="2969342" cy="236914"/>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C27B1560-EADF-4413-3A9E-B129A7DCFAA7}"/>
              </a:ext>
            </a:extLst>
          </p:cNvPr>
          <p:cNvSpPr/>
          <p:nvPr/>
        </p:nvSpPr>
        <p:spPr>
          <a:xfrm>
            <a:off x="9434507" y="1770008"/>
            <a:ext cx="811983" cy="236914"/>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DFA8B15-46B0-A9B4-E8B2-E7434CCF0E8C}"/>
              </a:ext>
            </a:extLst>
          </p:cNvPr>
          <p:cNvSpPr txBox="1"/>
          <p:nvPr/>
        </p:nvSpPr>
        <p:spPr>
          <a:xfrm>
            <a:off x="8457967" y="3453770"/>
            <a:ext cx="1242648" cy="246221"/>
          </a:xfrm>
          <a:prstGeom prst="rect">
            <a:avLst/>
          </a:prstGeom>
          <a:noFill/>
        </p:spPr>
        <p:txBody>
          <a:bodyPr wrap="none" rtlCol="0">
            <a:spAutoFit/>
          </a:bodyPr>
          <a:lstStyle/>
          <a:p>
            <a:r>
              <a:rPr lang="en-US" sz="1000" dirty="0"/>
              <a:t>8-electron oxygen</a:t>
            </a:r>
          </a:p>
        </p:txBody>
      </p:sp>
      <p:sp>
        <p:nvSpPr>
          <p:cNvPr id="5" name="TextBox 4">
            <a:extLst>
              <a:ext uri="{FF2B5EF4-FFF2-40B4-BE49-F238E27FC236}">
                <a16:creationId xmlns:a16="http://schemas.microsoft.com/office/drawing/2014/main" id="{4DBE8617-468A-FCE7-DAC9-AF02C5F4AC74}"/>
              </a:ext>
            </a:extLst>
          </p:cNvPr>
          <p:cNvSpPr txBox="1"/>
          <p:nvPr/>
        </p:nvSpPr>
        <p:spPr>
          <a:xfrm>
            <a:off x="10142972" y="3451467"/>
            <a:ext cx="1157689" cy="246221"/>
          </a:xfrm>
          <a:prstGeom prst="rect">
            <a:avLst/>
          </a:prstGeom>
          <a:noFill/>
        </p:spPr>
        <p:txBody>
          <a:bodyPr wrap="none" rtlCol="0">
            <a:spAutoFit/>
          </a:bodyPr>
          <a:lstStyle/>
          <a:p>
            <a:r>
              <a:rPr lang="en-US" sz="1000" dirty="0"/>
              <a:t>Unstable oxygen</a:t>
            </a:r>
          </a:p>
        </p:txBody>
      </p:sp>
      <p:sp>
        <p:nvSpPr>
          <p:cNvPr id="6" name="TextBox 5">
            <a:extLst>
              <a:ext uri="{FF2B5EF4-FFF2-40B4-BE49-F238E27FC236}">
                <a16:creationId xmlns:a16="http://schemas.microsoft.com/office/drawing/2014/main" id="{6C7EFB5B-E47D-6C7A-359F-FBF31BCE4B00}"/>
              </a:ext>
            </a:extLst>
          </p:cNvPr>
          <p:cNvSpPr txBox="1"/>
          <p:nvPr/>
        </p:nvSpPr>
        <p:spPr>
          <a:xfrm>
            <a:off x="9354627" y="1744159"/>
            <a:ext cx="971741" cy="307777"/>
          </a:xfrm>
          <a:prstGeom prst="rect">
            <a:avLst/>
          </a:prstGeom>
          <a:noFill/>
        </p:spPr>
        <p:txBody>
          <a:bodyPr wrap="none" rtlCol="0">
            <a:spAutoFit/>
          </a:bodyPr>
          <a:lstStyle/>
          <a:p>
            <a:r>
              <a:rPr lang="en-US" sz="1400" dirty="0">
                <a:solidFill>
                  <a:schemeClr val="bg1"/>
                </a:solidFill>
              </a:rPr>
              <a:t>Oxidation</a:t>
            </a:r>
          </a:p>
        </p:txBody>
      </p:sp>
    </p:spTree>
    <p:extLst>
      <p:ext uri="{BB962C8B-B14F-4D97-AF65-F5344CB8AC3E}">
        <p14:creationId xmlns:p14="http://schemas.microsoft.com/office/powerpoint/2010/main" val="26160758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354690" y="2529925"/>
            <a:ext cx="7322459" cy="198971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ko-KR" sz="1400" dirty="0">
                <a:latin typeface="맑은 고딕" panose="020B0503020000020004" pitchFamily="50" charset="-127"/>
                <a:ea typeface="맑은 고딕" panose="020B0503020000020004" pitchFamily="50" charset="-127"/>
              </a:rPr>
              <a:t>Inevitable byproducts of respiration</a:t>
            </a:r>
          </a:p>
          <a:p>
            <a:pPr marL="285750" indent="-285750">
              <a:lnSpc>
                <a:spcPct val="150000"/>
              </a:lnSpc>
              <a:buFont typeface="Arial" panose="020B0604020202020204" pitchFamily="34" charset="0"/>
              <a:buChar char="•"/>
            </a:pPr>
            <a:r>
              <a:rPr lang="en-US" sz="1400" dirty="0"/>
              <a:t>The leftover residues after oxygen is used in respiration and metabolic processes</a:t>
            </a:r>
            <a:r>
              <a:rPr lang="en-US" altLang="ko-KR" sz="1400" dirty="0">
                <a:latin typeface="맑은 고딕" panose="020B0503020000020004" pitchFamily="50" charset="-127"/>
                <a:ea typeface="맑은 고딕" panose="020B0503020000020004" pitchFamily="50" charset="-127"/>
              </a:rPr>
              <a:t>       </a:t>
            </a:r>
          </a:p>
          <a:p>
            <a:pPr marL="285750" indent="-285750">
              <a:lnSpc>
                <a:spcPct val="150000"/>
              </a:lnSpc>
              <a:buFont typeface="Arial" panose="020B0604020202020204" pitchFamily="34" charset="0"/>
              <a:buChar char="•"/>
            </a:pPr>
            <a:r>
              <a:rPr lang="en-US" sz="1400" dirty="0"/>
              <a:t>About 5% of oxygen will inevitably be converted into reactive oxygen species        during respiration</a:t>
            </a:r>
            <a:r>
              <a:rPr lang="en-US" altLang="ko-KR" sz="1400" dirty="0">
                <a:latin typeface="맑은 고딕" panose="020B0503020000020004" pitchFamily="50" charset="-127"/>
                <a:ea typeface="맑은 고딕" panose="020B0503020000020004" pitchFamily="50" charset="-127"/>
              </a:rPr>
              <a:t>       </a:t>
            </a:r>
          </a:p>
          <a:p>
            <a:pPr marL="285750" indent="-285750">
              <a:lnSpc>
                <a:spcPct val="150000"/>
              </a:lnSpc>
              <a:buFont typeface="Arial" panose="020B0604020202020204" pitchFamily="34" charset="0"/>
              <a:buChar char="•"/>
            </a:pPr>
            <a:r>
              <a:rPr lang="en-US" sz="1400" dirty="0"/>
              <a:t>In appropriate amounts, reactive oxygen species play a role in protecting the body  from bacteria and viruses</a:t>
            </a:r>
            <a:endParaRPr lang="en-US" altLang="ko-KR" sz="1400" dirty="0">
              <a:latin typeface="맑은 고딕" panose="020B0503020000020004" pitchFamily="50" charset="-127"/>
              <a:ea typeface="맑은 고딕" panose="020B0503020000020004" pitchFamily="50" charset="-127"/>
            </a:endParaRPr>
          </a:p>
        </p:txBody>
      </p:sp>
      <p:pic>
        <p:nvPicPr>
          <p:cNvPr id="24" name="그림 23"/>
          <p:cNvPicPr>
            <a:picLocks noChangeAspect="1"/>
          </p:cNvPicPr>
          <p:nvPr/>
        </p:nvPicPr>
        <p:blipFill>
          <a:blip r:embed="rId2"/>
          <a:stretch>
            <a:fillRect/>
          </a:stretch>
        </p:blipFill>
        <p:spPr>
          <a:xfrm>
            <a:off x="8047070" y="2860817"/>
            <a:ext cx="3449605" cy="22993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6" name="TextBox 25"/>
          <p:cNvSpPr txBox="1"/>
          <p:nvPr/>
        </p:nvSpPr>
        <p:spPr>
          <a:xfrm>
            <a:off x="636871" y="1729279"/>
            <a:ext cx="5577115" cy="635239"/>
          </a:xfrm>
          <a:prstGeom prst="rect">
            <a:avLst/>
          </a:prstGeom>
          <a:noFill/>
        </p:spPr>
        <p:txBody>
          <a:bodyPr wrap="square" rtlCol="0">
            <a:spAutoFit/>
          </a:bodyPr>
          <a:lstStyle/>
          <a:p>
            <a:pPr algn="ctr">
              <a:lnSpc>
                <a:spcPct val="150000"/>
              </a:lnSpc>
            </a:pPr>
            <a:r>
              <a:rPr lang="en-US" altLang="ko-KR" sz="2700" b="1" dirty="0">
                <a:latin typeface="맑은 고딕" panose="020B0503020000020004" pitchFamily="50" charset="-127"/>
                <a:ea typeface="맑은 고딕" panose="020B0503020000020004" pitchFamily="50" charset="-127"/>
              </a:rPr>
              <a:t>(Reactive Oxygen Species, ROS)</a:t>
            </a:r>
            <a:endParaRPr lang="ko-KR" altLang="en-US" sz="2700" b="1" dirty="0">
              <a:latin typeface="맑은 고딕" panose="020B0503020000020004" pitchFamily="50" charset="-127"/>
              <a:ea typeface="맑은 고딕" panose="020B0503020000020004" pitchFamily="50" charset="-127"/>
            </a:endParaRPr>
          </a:p>
        </p:txBody>
      </p:sp>
      <p:sp>
        <p:nvSpPr>
          <p:cNvPr id="27" name="TextBox 26"/>
          <p:cNvSpPr txBox="1"/>
          <p:nvPr/>
        </p:nvSpPr>
        <p:spPr>
          <a:xfrm>
            <a:off x="4206579" y="325379"/>
            <a:ext cx="4518187" cy="323165"/>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2) What</a:t>
            </a:r>
            <a:r>
              <a:rPr lang="ko-KR" altLang="en-US" sz="1500" dirty="0">
                <a:latin typeface="맑은 고딕" panose="020B0503020000020004" pitchFamily="50" charset="-127"/>
                <a:ea typeface="맑은 고딕" panose="020B0503020000020004" pitchFamily="50" charset="-127"/>
              </a:rPr>
              <a:t> </a:t>
            </a:r>
            <a:r>
              <a:rPr lang="en-US" altLang="ko-KR" sz="1500" dirty="0">
                <a:latin typeface="맑은 고딕" panose="020B0503020000020004" pitchFamily="50" charset="-127"/>
                <a:ea typeface="맑은 고딕" panose="020B0503020000020004" pitchFamily="50" charset="-127"/>
              </a:rPr>
              <a:t>are</a:t>
            </a:r>
            <a:r>
              <a:rPr lang="ko-KR" altLang="en-US" sz="1500" dirty="0">
                <a:latin typeface="맑은 고딕" panose="020B0503020000020004" pitchFamily="50" charset="-127"/>
                <a:ea typeface="맑은 고딕" panose="020B0503020000020004" pitchFamily="50" charset="-127"/>
              </a:rPr>
              <a:t> </a:t>
            </a:r>
            <a:r>
              <a:rPr lang="en-US" altLang="ko-KR" sz="1500" dirty="0">
                <a:latin typeface="맑은 고딕" panose="020B0503020000020004" pitchFamily="50" charset="-127"/>
                <a:ea typeface="맑은 고딕" panose="020B0503020000020004" pitchFamily="50" charset="-127"/>
              </a:rPr>
              <a:t>Reactive Oxygen Species?</a:t>
            </a:r>
            <a:endParaRPr lang="ko-KR" altLang="en-US" sz="1500" dirty="0">
              <a:latin typeface="맑은 고딕" panose="020B0503020000020004" pitchFamily="50" charset="-127"/>
              <a:ea typeface="맑은 고딕" panose="020B0503020000020004" pitchFamily="50" charset="-127"/>
            </a:endParaRPr>
          </a:p>
        </p:txBody>
      </p:sp>
      <p:sp>
        <p:nvSpPr>
          <p:cNvPr id="2" name="TextBox 1">
            <a:extLst>
              <a:ext uri="{FF2B5EF4-FFF2-40B4-BE49-F238E27FC236}">
                <a16:creationId xmlns:a16="http://schemas.microsoft.com/office/drawing/2014/main" id="{AE9000F7-5BDB-2881-22B8-4DCF12D0B950}"/>
              </a:ext>
            </a:extLst>
          </p:cNvPr>
          <p:cNvSpPr txBox="1"/>
          <p:nvPr/>
        </p:nvSpPr>
        <p:spPr>
          <a:xfrm>
            <a:off x="1818399" y="348461"/>
            <a:ext cx="2388180" cy="276999"/>
          </a:xfrm>
          <a:prstGeom prst="rect">
            <a:avLst/>
          </a:prstGeom>
          <a:noFill/>
        </p:spPr>
        <p:txBody>
          <a:bodyPr wrap="square" rtlCol="0">
            <a:spAutoFit/>
          </a:bodyPr>
          <a:lstStyle/>
          <a:p>
            <a:r>
              <a:rPr lang="en-US" altLang="ko-KR" sz="1200" b="1" dirty="0">
                <a:latin typeface="맑은 고딕" panose="020B0503020000020004" pitchFamily="50" charset="-127"/>
                <a:ea typeface="맑은 고딕" panose="020B0503020000020004" pitchFamily="50" charset="-127"/>
              </a:rPr>
              <a:t>2.</a:t>
            </a:r>
            <a:r>
              <a:rPr lang="ko-KR" altLang="en-US" sz="1200" b="1" dirty="0">
                <a:latin typeface="맑은 고딕" panose="020B0503020000020004" pitchFamily="50" charset="-127"/>
                <a:ea typeface="맑은 고딕" panose="020B0503020000020004" pitchFamily="50" charset="-127"/>
              </a:rPr>
              <a:t> </a:t>
            </a:r>
            <a:r>
              <a:rPr lang="en-US" altLang="ko-KR" sz="1200" b="1" dirty="0">
                <a:latin typeface="맑은 고딕" panose="020B0503020000020004" pitchFamily="50" charset="-127"/>
                <a:ea typeface="맑은 고딕" panose="020B0503020000020004" pitchFamily="50" charset="-127"/>
              </a:rPr>
              <a:t>Reactive</a:t>
            </a:r>
            <a:r>
              <a:rPr lang="ko-KR" altLang="en-US" sz="1200" b="1" dirty="0">
                <a:latin typeface="맑은 고딕" panose="020B0503020000020004" pitchFamily="50" charset="-127"/>
                <a:ea typeface="맑은 고딕" panose="020B0503020000020004" pitchFamily="50" charset="-127"/>
              </a:rPr>
              <a:t> </a:t>
            </a:r>
            <a:r>
              <a:rPr lang="en-US" altLang="ko-KR" sz="1200" b="1" dirty="0">
                <a:latin typeface="맑은 고딕" panose="020B0503020000020004" pitchFamily="50" charset="-127"/>
                <a:ea typeface="맑은 고딕" panose="020B0503020000020004" pitchFamily="50" charset="-127"/>
              </a:rPr>
              <a:t>Oxygen Species</a:t>
            </a:r>
            <a:endParaRPr lang="ko-KR" altLang="en-US" sz="12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810605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p:cNvSpPr txBox="1"/>
          <p:nvPr/>
        </p:nvSpPr>
        <p:spPr>
          <a:xfrm>
            <a:off x="484471" y="2042310"/>
            <a:ext cx="11469403" cy="400110"/>
          </a:xfrm>
          <a:prstGeom prst="rect">
            <a:avLst/>
          </a:prstGeom>
          <a:noFill/>
        </p:spPr>
        <p:txBody>
          <a:bodyPr wrap="square" rtlCol="0">
            <a:spAutoFit/>
          </a:bodyPr>
          <a:lstStyle/>
          <a:p>
            <a:r>
              <a:rPr lang="en-US" altLang="ko-KR" sz="2000" b="1" dirty="0">
                <a:latin typeface="맑은 고딕" panose="020B0503020000020004" pitchFamily="50" charset="-127"/>
                <a:ea typeface="맑은 고딕" panose="020B0503020000020004" pitchFamily="50" charset="-127"/>
              </a:rPr>
              <a:t>The Importance of Removing Reactive Oxygen Species from the Body</a:t>
            </a:r>
            <a:endParaRPr lang="ko-KR" altLang="en-US" sz="2000" b="1" dirty="0">
              <a:latin typeface="맑은 고딕" panose="020B0503020000020004" pitchFamily="50" charset="-127"/>
              <a:ea typeface="맑은 고딕" panose="020B0503020000020004" pitchFamily="50" charset="-127"/>
            </a:endParaRPr>
          </a:p>
        </p:txBody>
      </p:sp>
      <p:pic>
        <p:nvPicPr>
          <p:cNvPr id="41" name="그림 4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9121" y="3139681"/>
            <a:ext cx="362824" cy="272318"/>
          </a:xfrm>
          <a:prstGeom prst="rect">
            <a:avLst/>
          </a:prstGeom>
        </p:spPr>
      </p:pic>
      <p:sp>
        <p:nvSpPr>
          <p:cNvPr id="42" name="TextBox 41"/>
          <p:cNvSpPr txBox="1"/>
          <p:nvPr/>
        </p:nvSpPr>
        <p:spPr>
          <a:xfrm>
            <a:off x="641886" y="3031978"/>
            <a:ext cx="7780131" cy="414024"/>
          </a:xfrm>
          <a:prstGeom prst="rect">
            <a:avLst/>
          </a:prstGeom>
          <a:noFill/>
        </p:spPr>
        <p:txBody>
          <a:bodyPr wrap="square" rtlCol="0">
            <a:spAutoFit/>
          </a:bodyPr>
          <a:lstStyle/>
          <a:p>
            <a:pPr>
              <a:lnSpc>
                <a:spcPct val="150000"/>
              </a:lnSpc>
            </a:pPr>
            <a:r>
              <a:rPr lang="ko-KR" altLang="en-US" sz="1600" dirty="0">
                <a:latin typeface="맑은 고딕" panose="020B0503020000020004" pitchFamily="50" charset="-127"/>
                <a:ea typeface="맑은 고딕" panose="020B0503020000020004" pitchFamily="50" charset="-127"/>
              </a:rPr>
              <a:t> </a:t>
            </a:r>
            <a:r>
              <a:rPr lang="en-US" altLang="ko-KR" sz="1600" dirty="0">
                <a:latin typeface="맑은 고딕" panose="020B0503020000020004" pitchFamily="50" charset="-127"/>
                <a:ea typeface="맑은 고딕" panose="020B0503020000020004" pitchFamily="50" charset="-127"/>
              </a:rPr>
              <a:t>   </a:t>
            </a:r>
            <a:r>
              <a:rPr lang="en-US" sz="1600" dirty="0"/>
              <a:t>Reactive oxygen species become highly reactive and attack cell membranes.</a:t>
            </a:r>
            <a:endParaRPr lang="en-US" altLang="ko-KR" sz="1600" dirty="0">
              <a:latin typeface="맑은 고딕" panose="020B0503020000020004" pitchFamily="50" charset="-127"/>
              <a:ea typeface="맑은 고딕" panose="020B0503020000020004" pitchFamily="50" charset="-127"/>
            </a:endParaRPr>
          </a:p>
        </p:txBody>
      </p:sp>
      <p:pic>
        <p:nvPicPr>
          <p:cNvPr id="43" name="그림 4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1833" y="3572388"/>
            <a:ext cx="362824" cy="272318"/>
          </a:xfrm>
          <a:prstGeom prst="rect">
            <a:avLst/>
          </a:prstGeom>
        </p:spPr>
      </p:pic>
      <p:sp>
        <p:nvSpPr>
          <p:cNvPr id="44" name="TextBox 43"/>
          <p:cNvSpPr txBox="1"/>
          <p:nvPr/>
        </p:nvSpPr>
        <p:spPr>
          <a:xfrm>
            <a:off x="920765" y="3456674"/>
            <a:ext cx="7943444" cy="414024"/>
          </a:xfrm>
          <a:prstGeom prst="rect">
            <a:avLst/>
          </a:prstGeom>
          <a:noFill/>
        </p:spPr>
        <p:txBody>
          <a:bodyPr wrap="square" rtlCol="0">
            <a:spAutoFit/>
          </a:bodyPr>
          <a:lstStyle/>
          <a:p>
            <a:pPr>
              <a:lnSpc>
                <a:spcPct val="150000"/>
              </a:lnSpc>
            </a:pPr>
            <a:r>
              <a:rPr lang="en-US" sz="1600" dirty="0"/>
              <a:t>With cells under attack, normal functions of our body cannot be maintained.</a:t>
            </a:r>
            <a:r>
              <a:rPr lang="ko-KR" altLang="en-US" sz="1600" dirty="0">
                <a:latin typeface="맑은 고딕" panose="020B0503020000020004" pitchFamily="50" charset="-127"/>
                <a:ea typeface="맑은 고딕" panose="020B0503020000020004" pitchFamily="50" charset="-127"/>
              </a:rPr>
              <a:t> </a:t>
            </a:r>
            <a:endParaRPr lang="en-US" altLang="ko-KR" sz="1600" dirty="0">
              <a:latin typeface="맑은 고딕" panose="020B0503020000020004" pitchFamily="50" charset="-127"/>
              <a:ea typeface="맑은 고딕" panose="020B0503020000020004" pitchFamily="50" charset="-127"/>
            </a:endParaRPr>
          </a:p>
        </p:txBody>
      </p:sp>
      <p:pic>
        <p:nvPicPr>
          <p:cNvPr id="50" name="그림 4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5341" y="3996171"/>
            <a:ext cx="362824" cy="272318"/>
          </a:xfrm>
          <a:prstGeom prst="rect">
            <a:avLst/>
          </a:prstGeom>
        </p:spPr>
      </p:pic>
      <p:sp>
        <p:nvSpPr>
          <p:cNvPr id="54" name="TextBox 53"/>
          <p:cNvSpPr txBox="1"/>
          <p:nvPr/>
        </p:nvSpPr>
        <p:spPr>
          <a:xfrm>
            <a:off x="597793" y="3877628"/>
            <a:ext cx="6943218" cy="414024"/>
          </a:xfrm>
          <a:prstGeom prst="rect">
            <a:avLst/>
          </a:prstGeom>
          <a:noFill/>
        </p:spPr>
        <p:txBody>
          <a:bodyPr wrap="square" rtlCol="0">
            <a:spAutoFit/>
          </a:bodyPr>
          <a:lstStyle/>
          <a:p>
            <a:pPr>
              <a:lnSpc>
                <a:spcPct val="150000"/>
              </a:lnSpc>
            </a:pPr>
            <a:r>
              <a:rPr lang="ko-KR" altLang="en-US" sz="1600" dirty="0">
                <a:latin typeface="맑은 고딕" panose="020B0503020000020004" pitchFamily="50" charset="-127"/>
                <a:ea typeface="맑은 고딕" panose="020B0503020000020004" pitchFamily="50" charset="-127"/>
              </a:rPr>
              <a:t> </a:t>
            </a:r>
            <a:r>
              <a:rPr lang="en-US" altLang="ko-KR" sz="1600" dirty="0">
                <a:latin typeface="맑은 고딕" panose="020B0503020000020004" pitchFamily="50" charset="-127"/>
                <a:ea typeface="맑은 고딕" panose="020B0503020000020004" pitchFamily="50" charset="-127"/>
              </a:rPr>
              <a:t>   Brain, vascular, and skin cells are easily damaged</a:t>
            </a:r>
          </a:p>
        </p:txBody>
      </p:sp>
      <p:pic>
        <p:nvPicPr>
          <p:cNvPr id="56" name="그림 5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781" y="4455687"/>
            <a:ext cx="362824" cy="272318"/>
          </a:xfrm>
          <a:prstGeom prst="rect">
            <a:avLst/>
          </a:prstGeom>
        </p:spPr>
      </p:pic>
      <p:pic>
        <p:nvPicPr>
          <p:cNvPr id="57" name="그림 5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22599" y="2371725"/>
            <a:ext cx="3831276" cy="3978564"/>
          </a:xfrm>
          <a:prstGeom prst="rect">
            <a:avLst/>
          </a:prstGeom>
        </p:spPr>
      </p:pic>
      <p:sp>
        <p:nvSpPr>
          <p:cNvPr id="58" name="TextBox 57"/>
          <p:cNvSpPr txBox="1"/>
          <p:nvPr/>
        </p:nvSpPr>
        <p:spPr>
          <a:xfrm>
            <a:off x="4197054" y="315854"/>
            <a:ext cx="4518187" cy="323165"/>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2) What</a:t>
            </a:r>
            <a:r>
              <a:rPr lang="ko-KR" altLang="en-US" sz="1500" dirty="0">
                <a:latin typeface="맑은 고딕" panose="020B0503020000020004" pitchFamily="50" charset="-127"/>
                <a:ea typeface="맑은 고딕" panose="020B0503020000020004" pitchFamily="50" charset="-127"/>
              </a:rPr>
              <a:t> </a:t>
            </a:r>
            <a:r>
              <a:rPr lang="en-US" altLang="ko-KR" sz="1500" dirty="0">
                <a:latin typeface="맑은 고딕" panose="020B0503020000020004" pitchFamily="50" charset="-127"/>
                <a:ea typeface="맑은 고딕" panose="020B0503020000020004" pitchFamily="50" charset="-127"/>
              </a:rPr>
              <a:t>are</a:t>
            </a:r>
            <a:r>
              <a:rPr lang="ko-KR" altLang="en-US" sz="1500" dirty="0">
                <a:latin typeface="맑은 고딕" panose="020B0503020000020004" pitchFamily="50" charset="-127"/>
                <a:ea typeface="맑은 고딕" panose="020B0503020000020004" pitchFamily="50" charset="-127"/>
              </a:rPr>
              <a:t> </a:t>
            </a:r>
            <a:r>
              <a:rPr lang="en-US" altLang="ko-KR" sz="1500" dirty="0">
                <a:latin typeface="맑은 고딕" panose="020B0503020000020004" pitchFamily="50" charset="-127"/>
                <a:ea typeface="맑은 고딕" panose="020B0503020000020004" pitchFamily="50" charset="-127"/>
              </a:rPr>
              <a:t>Reactive Oxygen Species?</a:t>
            </a:r>
            <a:endParaRPr lang="ko-KR" altLang="en-US" sz="1500" dirty="0">
              <a:latin typeface="맑은 고딕" panose="020B0503020000020004" pitchFamily="50" charset="-127"/>
              <a:ea typeface="맑은 고딕" panose="020B0503020000020004" pitchFamily="50" charset="-127"/>
            </a:endParaRPr>
          </a:p>
        </p:txBody>
      </p:sp>
      <p:sp>
        <p:nvSpPr>
          <p:cNvPr id="2" name="TextBox 1">
            <a:extLst>
              <a:ext uri="{FF2B5EF4-FFF2-40B4-BE49-F238E27FC236}">
                <a16:creationId xmlns:a16="http://schemas.microsoft.com/office/drawing/2014/main" id="{D2AC26AD-CB98-B769-2999-3448D1ADE1B9}"/>
              </a:ext>
            </a:extLst>
          </p:cNvPr>
          <p:cNvSpPr txBox="1"/>
          <p:nvPr/>
        </p:nvSpPr>
        <p:spPr>
          <a:xfrm>
            <a:off x="597793" y="4361007"/>
            <a:ext cx="8383647" cy="414024"/>
          </a:xfrm>
          <a:prstGeom prst="rect">
            <a:avLst/>
          </a:prstGeom>
          <a:noFill/>
        </p:spPr>
        <p:txBody>
          <a:bodyPr wrap="square" rtlCol="0">
            <a:spAutoFit/>
          </a:bodyPr>
          <a:lstStyle/>
          <a:p>
            <a:pPr>
              <a:lnSpc>
                <a:spcPct val="150000"/>
              </a:lnSpc>
            </a:pPr>
            <a:r>
              <a:rPr lang="ko-KR" altLang="en-US" sz="1600" dirty="0">
                <a:latin typeface="맑은 고딕" panose="020B0503020000020004" pitchFamily="50" charset="-127"/>
                <a:ea typeface="맑은 고딕" panose="020B0503020000020004" pitchFamily="50" charset="-127"/>
              </a:rPr>
              <a:t> </a:t>
            </a:r>
            <a:r>
              <a:rPr lang="en-US" altLang="ko-KR" sz="1600" dirty="0">
                <a:latin typeface="맑은 고딕" panose="020B0503020000020004" pitchFamily="50" charset="-127"/>
                <a:ea typeface="맑은 고딕" panose="020B0503020000020004" pitchFamily="50" charset="-127"/>
              </a:rPr>
              <a:t>   Attacks on cell DNA can lead to various conditions including cancer.</a:t>
            </a:r>
          </a:p>
        </p:txBody>
      </p:sp>
      <p:sp>
        <p:nvSpPr>
          <p:cNvPr id="3" name="Rectangle 2">
            <a:extLst>
              <a:ext uri="{FF2B5EF4-FFF2-40B4-BE49-F238E27FC236}">
                <a16:creationId xmlns:a16="http://schemas.microsoft.com/office/drawing/2014/main" id="{DDCC3102-38EB-DD11-2088-54752EFE6791}"/>
              </a:ext>
            </a:extLst>
          </p:cNvPr>
          <p:cNvSpPr/>
          <p:nvPr/>
        </p:nvSpPr>
        <p:spPr>
          <a:xfrm>
            <a:off x="9704440" y="4558187"/>
            <a:ext cx="1809134" cy="293929"/>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50" dirty="0"/>
              <a:t>Targets of Reactive Oxygen</a:t>
            </a:r>
          </a:p>
        </p:txBody>
      </p:sp>
      <p:sp>
        <p:nvSpPr>
          <p:cNvPr id="4" name="Rectangle 3">
            <a:extLst>
              <a:ext uri="{FF2B5EF4-FFF2-40B4-BE49-F238E27FC236}">
                <a16:creationId xmlns:a16="http://schemas.microsoft.com/office/drawing/2014/main" id="{36D4AE19-AB36-20BF-0332-E7D1FE9F5ECA}"/>
              </a:ext>
            </a:extLst>
          </p:cNvPr>
          <p:cNvSpPr/>
          <p:nvPr/>
        </p:nvSpPr>
        <p:spPr>
          <a:xfrm>
            <a:off x="9930582" y="4984955"/>
            <a:ext cx="1720644" cy="757083"/>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630" dirty="0">
                <a:solidFill>
                  <a:schemeClr val="tx1"/>
                </a:solidFill>
              </a:rPr>
              <a:t>Cell membrane (brain, blood vessels, skin)</a:t>
            </a:r>
          </a:p>
          <a:p>
            <a:endParaRPr lang="en-US" sz="630" dirty="0">
              <a:solidFill>
                <a:schemeClr val="tx1"/>
              </a:solidFill>
            </a:endParaRPr>
          </a:p>
          <a:p>
            <a:r>
              <a:rPr lang="en-US" sz="630" dirty="0">
                <a:solidFill>
                  <a:schemeClr val="tx1"/>
                </a:solidFill>
              </a:rPr>
              <a:t>DNA</a:t>
            </a:r>
          </a:p>
          <a:p>
            <a:endParaRPr lang="en-US" sz="630" dirty="0">
              <a:solidFill>
                <a:schemeClr val="tx1"/>
              </a:solidFill>
            </a:endParaRPr>
          </a:p>
          <a:p>
            <a:r>
              <a:rPr lang="en-US" sz="630" dirty="0">
                <a:solidFill>
                  <a:schemeClr val="tx1"/>
                </a:solidFill>
              </a:rPr>
              <a:t>Proteins</a:t>
            </a:r>
          </a:p>
          <a:p>
            <a:endParaRPr lang="en-US" sz="630" dirty="0">
              <a:solidFill>
                <a:schemeClr val="tx1"/>
              </a:solidFill>
            </a:endParaRPr>
          </a:p>
          <a:p>
            <a:r>
              <a:rPr lang="en-US" sz="630" dirty="0">
                <a:solidFill>
                  <a:schemeClr val="tx1"/>
                </a:solidFill>
              </a:rPr>
              <a:t>Areas where body functions are impaired</a:t>
            </a:r>
          </a:p>
        </p:txBody>
      </p:sp>
      <p:sp>
        <p:nvSpPr>
          <p:cNvPr id="5" name="TextBox 4">
            <a:extLst>
              <a:ext uri="{FF2B5EF4-FFF2-40B4-BE49-F238E27FC236}">
                <a16:creationId xmlns:a16="http://schemas.microsoft.com/office/drawing/2014/main" id="{9D1A5784-5E78-B4C1-7C84-724387EFCF17}"/>
              </a:ext>
            </a:extLst>
          </p:cNvPr>
          <p:cNvSpPr txBox="1"/>
          <p:nvPr/>
        </p:nvSpPr>
        <p:spPr>
          <a:xfrm>
            <a:off x="1818399" y="348461"/>
            <a:ext cx="2388180" cy="276999"/>
          </a:xfrm>
          <a:prstGeom prst="rect">
            <a:avLst/>
          </a:prstGeom>
          <a:noFill/>
        </p:spPr>
        <p:txBody>
          <a:bodyPr wrap="square" rtlCol="0">
            <a:spAutoFit/>
          </a:bodyPr>
          <a:lstStyle/>
          <a:p>
            <a:r>
              <a:rPr lang="en-US" altLang="ko-KR" sz="1200" b="1" dirty="0">
                <a:latin typeface="맑은 고딕" panose="020B0503020000020004" pitchFamily="50" charset="-127"/>
                <a:ea typeface="맑은 고딕" panose="020B0503020000020004" pitchFamily="50" charset="-127"/>
              </a:rPr>
              <a:t>2.</a:t>
            </a:r>
            <a:r>
              <a:rPr lang="ko-KR" altLang="en-US" sz="1200" b="1" dirty="0">
                <a:latin typeface="맑은 고딕" panose="020B0503020000020004" pitchFamily="50" charset="-127"/>
                <a:ea typeface="맑은 고딕" panose="020B0503020000020004" pitchFamily="50" charset="-127"/>
              </a:rPr>
              <a:t> </a:t>
            </a:r>
            <a:r>
              <a:rPr lang="en-US" altLang="ko-KR" sz="1200" b="1" dirty="0">
                <a:latin typeface="맑은 고딕" panose="020B0503020000020004" pitchFamily="50" charset="-127"/>
                <a:ea typeface="맑은 고딕" panose="020B0503020000020004" pitchFamily="50" charset="-127"/>
              </a:rPr>
              <a:t>Reactive</a:t>
            </a:r>
            <a:r>
              <a:rPr lang="ko-KR" altLang="en-US" sz="1200" b="1" dirty="0">
                <a:latin typeface="맑은 고딕" panose="020B0503020000020004" pitchFamily="50" charset="-127"/>
                <a:ea typeface="맑은 고딕" panose="020B0503020000020004" pitchFamily="50" charset="-127"/>
              </a:rPr>
              <a:t> </a:t>
            </a:r>
            <a:r>
              <a:rPr lang="en-US" altLang="ko-KR" sz="1200" b="1" dirty="0">
                <a:latin typeface="맑은 고딕" panose="020B0503020000020004" pitchFamily="50" charset="-127"/>
                <a:ea typeface="맑은 고딕" panose="020B0503020000020004" pitchFamily="50" charset="-127"/>
              </a:rPr>
              <a:t>Oxygen Species</a:t>
            </a:r>
            <a:endParaRPr lang="ko-KR" altLang="en-US" sz="12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488995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직사각형 13"/>
          <p:cNvSpPr/>
          <p:nvPr/>
        </p:nvSpPr>
        <p:spPr>
          <a:xfrm>
            <a:off x="825565" y="1995750"/>
            <a:ext cx="9750491" cy="1118731"/>
          </a:xfrm>
          <a:prstGeom prst="rect">
            <a:avLst/>
          </a:prstGeom>
          <a:solidFill>
            <a:schemeClr val="accent4">
              <a:lumMod val="60000"/>
              <a:lumOff val="40000"/>
            </a:schemeClr>
          </a:solidFill>
          <a:ln w="19050">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15" name="TextBox 14"/>
          <p:cNvSpPr txBox="1"/>
          <p:nvPr/>
        </p:nvSpPr>
        <p:spPr>
          <a:xfrm>
            <a:off x="673448" y="1325547"/>
            <a:ext cx="9467273" cy="507831"/>
          </a:xfrm>
          <a:prstGeom prst="rect">
            <a:avLst/>
          </a:prstGeom>
          <a:noFill/>
        </p:spPr>
        <p:txBody>
          <a:bodyPr wrap="square" rtlCol="0">
            <a:spAutoFit/>
          </a:bodyPr>
          <a:lstStyle/>
          <a:p>
            <a:r>
              <a:rPr lang="en-US" altLang="ko-KR" sz="2700" b="1" dirty="0">
                <a:latin typeface="맑은 고딕" panose="020B0503020000020004" pitchFamily="50" charset="-127"/>
                <a:ea typeface="맑은 고딕" panose="020B0503020000020004" pitchFamily="50" charset="-127"/>
              </a:rPr>
              <a:t>The Dangers of Reactive Oxygen Species</a:t>
            </a:r>
            <a:endParaRPr lang="ko-KR" altLang="en-US" sz="2700" b="1" dirty="0">
              <a:latin typeface="맑은 고딕" panose="020B0503020000020004" pitchFamily="50" charset="-127"/>
              <a:ea typeface="맑은 고딕" panose="020B0503020000020004" pitchFamily="50" charset="-127"/>
            </a:endParaRPr>
          </a:p>
        </p:txBody>
      </p:sp>
      <p:sp>
        <p:nvSpPr>
          <p:cNvPr id="16" name="TextBox 15"/>
          <p:cNvSpPr txBox="1"/>
          <p:nvPr/>
        </p:nvSpPr>
        <p:spPr>
          <a:xfrm>
            <a:off x="825565" y="2153792"/>
            <a:ext cx="9756350" cy="830997"/>
          </a:xfrm>
          <a:prstGeom prst="rect">
            <a:avLst/>
          </a:prstGeom>
          <a:noFill/>
        </p:spPr>
        <p:txBody>
          <a:bodyPr wrap="square" rtlCol="0">
            <a:spAutoFit/>
          </a:bodyPr>
          <a:lstStyle/>
          <a:p>
            <a:r>
              <a:rPr lang="en-US" altLang="ko-KR" spc="-150" dirty="0">
                <a:latin typeface="맑은 고딕" panose="020B0503020000020004" pitchFamily="50" charset="-127"/>
                <a:ea typeface="맑은 고딕" panose="020B0503020000020004" pitchFamily="50" charset="-127"/>
              </a:rPr>
              <a:t>“There are approximately 36,000 diseases in humans, and reactive oxygen species is the cause of 90% of them”</a:t>
            </a:r>
          </a:p>
          <a:p>
            <a:endParaRPr lang="en-US" altLang="ko-KR" sz="1000" dirty="0">
              <a:latin typeface="맑은 고딕" panose="020B0503020000020004" pitchFamily="50" charset="-127"/>
              <a:ea typeface="맑은 고딕" panose="020B0503020000020004" pitchFamily="50" charset="-127"/>
            </a:endParaRPr>
          </a:p>
          <a:p>
            <a:r>
              <a:rPr lang="ko-KR" altLang="en-US" sz="1000" dirty="0">
                <a:latin typeface="맑은 고딕" panose="020B0503020000020004" pitchFamily="50" charset="-127"/>
                <a:ea typeface="맑은 고딕" panose="020B0503020000020004" pitchFamily="50" charset="-127"/>
              </a:rPr>
              <a:t>                                                                                                                                  </a:t>
            </a:r>
            <a:endParaRPr lang="en-US" altLang="ko-KR" sz="1000" dirty="0">
              <a:latin typeface="맑은 고딕" panose="020B0503020000020004" pitchFamily="50" charset="-127"/>
              <a:ea typeface="맑은 고딕" panose="020B0503020000020004" pitchFamily="50" charset="-127"/>
            </a:endParaRPr>
          </a:p>
          <a:p>
            <a:pPr algn="r"/>
            <a:r>
              <a:rPr lang="en-US" altLang="ko-KR" sz="1000" dirty="0">
                <a:latin typeface="맑은 고딕" panose="020B0503020000020004" pitchFamily="50" charset="-127"/>
                <a:ea typeface="맑은 고딕" panose="020B0503020000020004" pitchFamily="50" charset="-127"/>
              </a:rPr>
              <a:t>Source: Johns Hopkins University School of Medicine (1991)</a:t>
            </a:r>
            <a:endParaRPr lang="ko-KR" altLang="en-US" sz="1000" dirty="0">
              <a:latin typeface="맑은 고딕" panose="020B0503020000020004" pitchFamily="50" charset="-127"/>
              <a:ea typeface="맑은 고딕" panose="020B0503020000020004" pitchFamily="50" charset="-127"/>
            </a:endParaRPr>
          </a:p>
        </p:txBody>
      </p:sp>
      <p:sp>
        <p:nvSpPr>
          <p:cNvPr id="17" name="TextBox 16"/>
          <p:cNvSpPr txBox="1"/>
          <p:nvPr/>
        </p:nvSpPr>
        <p:spPr>
          <a:xfrm>
            <a:off x="1190116" y="3595902"/>
            <a:ext cx="3759580" cy="400110"/>
          </a:xfrm>
          <a:prstGeom prst="rect">
            <a:avLst/>
          </a:prstGeom>
          <a:noFill/>
        </p:spPr>
        <p:txBody>
          <a:bodyPr wrap="square" rtlCol="0">
            <a:spAutoFit/>
          </a:bodyPr>
          <a:lstStyle/>
          <a:p>
            <a:r>
              <a:rPr lang="ko-KR" altLang="en-US" sz="2000" b="1" dirty="0">
                <a:latin typeface="맑은 고딕" panose="020B0503020000020004" pitchFamily="50" charset="-127"/>
                <a:ea typeface="맑은 고딕" panose="020B0503020000020004" pitchFamily="50" charset="-127"/>
              </a:rPr>
              <a:t>연령별 항산화 물질 감소량</a:t>
            </a:r>
          </a:p>
        </p:txBody>
      </p:sp>
      <p:sp>
        <p:nvSpPr>
          <p:cNvPr id="18" name="TextBox 17"/>
          <p:cNvSpPr txBox="1"/>
          <p:nvPr/>
        </p:nvSpPr>
        <p:spPr>
          <a:xfrm>
            <a:off x="5375317" y="4707653"/>
            <a:ext cx="6365579" cy="830997"/>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 A</a:t>
            </a:r>
            <a:r>
              <a:rPr lang="en-US" sz="1600" dirty="0"/>
              <a:t>ntioxidant capacity of cells significantly decreases with age.</a:t>
            </a:r>
          </a:p>
          <a:p>
            <a:endParaRPr lang="en-US" altLang="ko-KR" sz="1600" dirty="0">
              <a:latin typeface="맑은 고딕" panose="020B0503020000020004" pitchFamily="50" charset="-127"/>
              <a:ea typeface="맑은 고딕" panose="020B0503020000020004" pitchFamily="50" charset="-127"/>
            </a:endParaRPr>
          </a:p>
          <a:p>
            <a:r>
              <a:rPr lang="en-US" altLang="ko-KR" sz="1600" dirty="0">
                <a:latin typeface="맑은 고딕" panose="020B0503020000020004" pitchFamily="50" charset="-127"/>
                <a:ea typeface="맑은 고딕" panose="020B0503020000020004" pitchFamily="50" charset="-127"/>
              </a:rPr>
              <a:t>▶ By 60s, antioxidant capacity of cells is reduced by 90%.</a:t>
            </a:r>
            <a:endParaRPr lang="ko-KR" altLang="en-US" sz="1400" dirty="0">
              <a:latin typeface="맑은 고딕" panose="020B0503020000020004" pitchFamily="50" charset="-127"/>
              <a:ea typeface="맑은 고딕" panose="020B0503020000020004" pitchFamily="50" charset="-127"/>
            </a:endParaRPr>
          </a:p>
        </p:txBody>
      </p:sp>
      <p:pic>
        <p:nvPicPr>
          <p:cNvPr id="19" name="그림 18"/>
          <p:cNvPicPr>
            <a:picLocks noChangeAspect="1"/>
          </p:cNvPicPr>
          <p:nvPr/>
        </p:nvPicPr>
        <p:blipFill rotWithShape="1">
          <a:blip r:embed="rId2" cstate="print">
            <a:extLst>
              <a:ext uri="{28A0092B-C50C-407E-A947-70E740481C1C}">
                <a14:useLocalDpi xmlns:a14="http://schemas.microsoft.com/office/drawing/2010/main" val="0"/>
              </a:ext>
            </a:extLst>
          </a:blip>
          <a:srcRect l="57353" t="-971" r="27999" b="84812"/>
          <a:stretch/>
        </p:blipFill>
        <p:spPr>
          <a:xfrm rot="821262">
            <a:off x="835298" y="3591370"/>
            <a:ext cx="360275" cy="383316"/>
          </a:xfrm>
          <a:prstGeom prst="rect">
            <a:avLst/>
          </a:prstGeom>
        </p:spPr>
      </p:pic>
      <p:pic>
        <p:nvPicPr>
          <p:cNvPr id="20" name="그림 19"/>
          <p:cNvPicPr>
            <a:picLocks noChangeAspect="1"/>
          </p:cNvPicPr>
          <p:nvPr/>
        </p:nvPicPr>
        <p:blipFill rotWithShape="1">
          <a:blip r:embed="rId3" cstate="print">
            <a:extLst>
              <a:ext uri="{28A0092B-C50C-407E-A947-70E740481C1C}">
                <a14:useLocalDpi xmlns:a14="http://schemas.microsoft.com/office/drawing/2010/main" val="0"/>
              </a:ext>
            </a:extLst>
          </a:blip>
          <a:srcRect l="12676" t="13333" r="13925" b="11944"/>
          <a:stretch/>
        </p:blipFill>
        <p:spPr>
          <a:xfrm>
            <a:off x="2385293" y="4219843"/>
            <a:ext cx="2159798" cy="2196544"/>
          </a:xfrm>
          <a:prstGeom prst="rect">
            <a:avLst/>
          </a:prstGeom>
        </p:spPr>
      </p:pic>
      <p:sp>
        <p:nvSpPr>
          <p:cNvPr id="2" name="TextBox 1">
            <a:extLst>
              <a:ext uri="{FF2B5EF4-FFF2-40B4-BE49-F238E27FC236}">
                <a16:creationId xmlns:a16="http://schemas.microsoft.com/office/drawing/2014/main" id="{58B5918C-D9E1-8034-F37B-C3E18F38D334}"/>
              </a:ext>
            </a:extLst>
          </p:cNvPr>
          <p:cNvSpPr txBox="1"/>
          <p:nvPr/>
        </p:nvSpPr>
        <p:spPr>
          <a:xfrm>
            <a:off x="4197054" y="315854"/>
            <a:ext cx="4518187" cy="323165"/>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2) What</a:t>
            </a:r>
            <a:r>
              <a:rPr lang="ko-KR" altLang="en-US" sz="1500" dirty="0">
                <a:latin typeface="맑은 고딕" panose="020B0503020000020004" pitchFamily="50" charset="-127"/>
                <a:ea typeface="맑은 고딕" panose="020B0503020000020004" pitchFamily="50" charset="-127"/>
              </a:rPr>
              <a:t> </a:t>
            </a:r>
            <a:r>
              <a:rPr lang="en-US" altLang="ko-KR" sz="1500" dirty="0">
                <a:latin typeface="맑은 고딕" panose="020B0503020000020004" pitchFamily="50" charset="-127"/>
                <a:ea typeface="맑은 고딕" panose="020B0503020000020004" pitchFamily="50" charset="-127"/>
              </a:rPr>
              <a:t>are</a:t>
            </a:r>
            <a:r>
              <a:rPr lang="ko-KR" altLang="en-US" sz="1500" dirty="0">
                <a:latin typeface="맑은 고딕" panose="020B0503020000020004" pitchFamily="50" charset="-127"/>
                <a:ea typeface="맑은 고딕" panose="020B0503020000020004" pitchFamily="50" charset="-127"/>
              </a:rPr>
              <a:t> </a:t>
            </a:r>
            <a:r>
              <a:rPr lang="en-US" altLang="ko-KR" sz="1500" dirty="0">
                <a:latin typeface="맑은 고딕" panose="020B0503020000020004" pitchFamily="50" charset="-127"/>
                <a:ea typeface="맑은 고딕" panose="020B0503020000020004" pitchFamily="50" charset="-127"/>
              </a:rPr>
              <a:t>Reactive Oxygen Species?</a:t>
            </a:r>
            <a:endParaRPr lang="ko-KR" altLang="en-US" sz="1500" dirty="0">
              <a:latin typeface="맑은 고딕" panose="020B0503020000020004" pitchFamily="50" charset="-127"/>
              <a:ea typeface="맑은 고딕" panose="020B0503020000020004" pitchFamily="50" charset="-127"/>
            </a:endParaRPr>
          </a:p>
        </p:txBody>
      </p:sp>
      <p:sp>
        <p:nvSpPr>
          <p:cNvPr id="4" name="Rectangle 3">
            <a:extLst>
              <a:ext uri="{FF2B5EF4-FFF2-40B4-BE49-F238E27FC236}">
                <a16:creationId xmlns:a16="http://schemas.microsoft.com/office/drawing/2014/main" id="{3125FAAA-D734-DBE4-28BB-ADFA1876A691}"/>
              </a:ext>
            </a:extLst>
          </p:cNvPr>
          <p:cNvSpPr/>
          <p:nvPr/>
        </p:nvSpPr>
        <p:spPr>
          <a:xfrm>
            <a:off x="1190090" y="3641622"/>
            <a:ext cx="3857398" cy="400110"/>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Reduction in Antioxidant Capacity of Cells by Age</a:t>
            </a:r>
          </a:p>
        </p:txBody>
      </p:sp>
      <p:sp>
        <p:nvSpPr>
          <p:cNvPr id="5" name="Rectangle 4">
            <a:extLst>
              <a:ext uri="{FF2B5EF4-FFF2-40B4-BE49-F238E27FC236}">
                <a16:creationId xmlns:a16="http://schemas.microsoft.com/office/drawing/2014/main" id="{59CD9A0A-6ED7-2555-5EBF-BEF01EFF38F1}"/>
              </a:ext>
            </a:extLst>
          </p:cNvPr>
          <p:cNvSpPr/>
          <p:nvPr/>
        </p:nvSpPr>
        <p:spPr>
          <a:xfrm>
            <a:off x="3172968" y="5266944"/>
            <a:ext cx="219456" cy="128016"/>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70A2803-6927-EA69-1765-BF0BF25C5718}"/>
              </a:ext>
            </a:extLst>
          </p:cNvPr>
          <p:cNvSpPr/>
          <p:nvPr/>
        </p:nvSpPr>
        <p:spPr>
          <a:xfrm>
            <a:off x="3563112" y="5661463"/>
            <a:ext cx="219456" cy="128016"/>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0AE9D68-5B5C-356C-63D3-961E0FC04BD2}"/>
              </a:ext>
            </a:extLst>
          </p:cNvPr>
          <p:cNvSpPr/>
          <p:nvPr/>
        </p:nvSpPr>
        <p:spPr>
          <a:xfrm>
            <a:off x="3901397" y="5789479"/>
            <a:ext cx="332895" cy="128016"/>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63C9583-CC84-74AB-FDB1-47DA8A6FCD05}"/>
              </a:ext>
            </a:extLst>
          </p:cNvPr>
          <p:cNvSpPr txBox="1"/>
          <p:nvPr/>
        </p:nvSpPr>
        <p:spPr>
          <a:xfrm>
            <a:off x="3773424" y="5762603"/>
            <a:ext cx="636713" cy="184666"/>
          </a:xfrm>
          <a:prstGeom prst="rect">
            <a:avLst/>
          </a:prstGeom>
          <a:noFill/>
        </p:spPr>
        <p:txBody>
          <a:bodyPr wrap="none" rtlCol="0">
            <a:spAutoFit/>
          </a:bodyPr>
          <a:lstStyle/>
          <a:p>
            <a:r>
              <a:rPr lang="en-US" sz="600" dirty="0">
                <a:solidFill>
                  <a:srgbClr val="FF0000"/>
                </a:solidFill>
              </a:rPr>
              <a:t>Almost gone</a:t>
            </a:r>
          </a:p>
        </p:txBody>
      </p:sp>
      <p:sp>
        <p:nvSpPr>
          <p:cNvPr id="10" name="Rectangle 9">
            <a:extLst>
              <a:ext uri="{FF2B5EF4-FFF2-40B4-BE49-F238E27FC236}">
                <a16:creationId xmlns:a16="http://schemas.microsoft.com/office/drawing/2014/main" id="{A9E91493-323A-8B24-BF12-04A629D69ABA}"/>
              </a:ext>
            </a:extLst>
          </p:cNvPr>
          <p:cNvSpPr/>
          <p:nvPr/>
        </p:nvSpPr>
        <p:spPr>
          <a:xfrm>
            <a:off x="2747388" y="6053328"/>
            <a:ext cx="1467954" cy="125982"/>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82BE2DF-DD53-F248-8F12-FF6F12D82EC2}"/>
              </a:ext>
            </a:extLst>
          </p:cNvPr>
          <p:cNvSpPr txBox="1"/>
          <p:nvPr/>
        </p:nvSpPr>
        <p:spPr>
          <a:xfrm>
            <a:off x="2756532" y="6033940"/>
            <a:ext cx="1577724" cy="215444"/>
          </a:xfrm>
          <a:prstGeom prst="rect">
            <a:avLst/>
          </a:prstGeom>
          <a:noFill/>
        </p:spPr>
        <p:txBody>
          <a:bodyPr wrap="square" rtlCol="0">
            <a:spAutoFit/>
          </a:bodyPr>
          <a:lstStyle/>
          <a:p>
            <a:r>
              <a:rPr lang="en-US" sz="800" dirty="0"/>
              <a:t>20s      40s      60s      80s</a:t>
            </a:r>
          </a:p>
        </p:txBody>
      </p:sp>
      <p:sp>
        <p:nvSpPr>
          <p:cNvPr id="11" name="Rectangle 10">
            <a:extLst>
              <a:ext uri="{FF2B5EF4-FFF2-40B4-BE49-F238E27FC236}">
                <a16:creationId xmlns:a16="http://schemas.microsoft.com/office/drawing/2014/main" id="{0A2C4C5C-79F1-40BC-BE00-578E99607F32}"/>
              </a:ext>
            </a:extLst>
          </p:cNvPr>
          <p:cNvSpPr/>
          <p:nvPr/>
        </p:nvSpPr>
        <p:spPr>
          <a:xfrm>
            <a:off x="2713409" y="4294872"/>
            <a:ext cx="1575747" cy="184666"/>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50" dirty="0"/>
              <a:t>Capacity Reduction</a:t>
            </a:r>
          </a:p>
        </p:txBody>
      </p:sp>
      <p:sp>
        <p:nvSpPr>
          <p:cNvPr id="12" name="TextBox 11">
            <a:extLst>
              <a:ext uri="{FF2B5EF4-FFF2-40B4-BE49-F238E27FC236}">
                <a16:creationId xmlns:a16="http://schemas.microsoft.com/office/drawing/2014/main" id="{28938FD7-D87E-FD43-8BCD-6E151E306A53}"/>
              </a:ext>
            </a:extLst>
          </p:cNvPr>
          <p:cNvSpPr txBox="1"/>
          <p:nvPr/>
        </p:nvSpPr>
        <p:spPr>
          <a:xfrm>
            <a:off x="1818399" y="348461"/>
            <a:ext cx="2388180" cy="276999"/>
          </a:xfrm>
          <a:prstGeom prst="rect">
            <a:avLst/>
          </a:prstGeom>
          <a:noFill/>
        </p:spPr>
        <p:txBody>
          <a:bodyPr wrap="square" rtlCol="0">
            <a:spAutoFit/>
          </a:bodyPr>
          <a:lstStyle/>
          <a:p>
            <a:r>
              <a:rPr lang="en-US" altLang="ko-KR" sz="1200" b="1" dirty="0">
                <a:latin typeface="맑은 고딕" panose="020B0503020000020004" pitchFamily="50" charset="-127"/>
                <a:ea typeface="맑은 고딕" panose="020B0503020000020004" pitchFamily="50" charset="-127"/>
              </a:rPr>
              <a:t>2.</a:t>
            </a:r>
            <a:r>
              <a:rPr lang="ko-KR" altLang="en-US" sz="1200" b="1" dirty="0">
                <a:latin typeface="맑은 고딕" panose="020B0503020000020004" pitchFamily="50" charset="-127"/>
                <a:ea typeface="맑은 고딕" panose="020B0503020000020004" pitchFamily="50" charset="-127"/>
              </a:rPr>
              <a:t> </a:t>
            </a:r>
            <a:r>
              <a:rPr lang="en-US" altLang="ko-KR" sz="1200" b="1" dirty="0">
                <a:latin typeface="맑은 고딕" panose="020B0503020000020004" pitchFamily="50" charset="-127"/>
                <a:ea typeface="맑은 고딕" panose="020B0503020000020004" pitchFamily="50" charset="-127"/>
              </a:rPr>
              <a:t>Reactive</a:t>
            </a:r>
            <a:r>
              <a:rPr lang="ko-KR" altLang="en-US" sz="1200" b="1" dirty="0">
                <a:latin typeface="맑은 고딕" panose="020B0503020000020004" pitchFamily="50" charset="-127"/>
                <a:ea typeface="맑은 고딕" panose="020B0503020000020004" pitchFamily="50" charset="-127"/>
              </a:rPr>
              <a:t> </a:t>
            </a:r>
            <a:r>
              <a:rPr lang="en-US" altLang="ko-KR" sz="1200" b="1" dirty="0">
                <a:latin typeface="맑은 고딕" panose="020B0503020000020004" pitchFamily="50" charset="-127"/>
                <a:ea typeface="맑은 고딕" panose="020B0503020000020004" pitchFamily="50" charset="-127"/>
              </a:rPr>
              <a:t>Oxygen Species</a:t>
            </a:r>
            <a:endParaRPr lang="ko-KR" altLang="en-US" sz="12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078362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a:stretch>
            <a:fillRect/>
          </a:stretch>
        </p:blipFill>
        <p:spPr>
          <a:xfrm>
            <a:off x="5101393" y="1163291"/>
            <a:ext cx="3345284" cy="3209538"/>
          </a:xfrm>
          <a:prstGeom prst="ellipse">
            <a:avLst/>
          </a:prstGeom>
          <a:ln w="63500" cap="rnd">
            <a:noFill/>
          </a:ln>
          <a:effectLst/>
        </p:spPr>
      </p:pic>
      <p:pic>
        <p:nvPicPr>
          <p:cNvPr id="3" name="Picture 2" descr="https://image.ajunews.com/content/image/2018/06/26/2018062607511715284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4288" y="4107924"/>
            <a:ext cx="2536731" cy="2478734"/>
          </a:xfrm>
          <a:prstGeom prst="ellipse">
            <a:avLst/>
          </a:prstGeom>
          <a:ln w="63500" cap="rnd">
            <a:noFill/>
          </a:ln>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67756" y="1931946"/>
            <a:ext cx="9467273" cy="400110"/>
          </a:xfrm>
          <a:prstGeom prst="rect">
            <a:avLst/>
          </a:prstGeom>
          <a:noFill/>
        </p:spPr>
        <p:txBody>
          <a:bodyPr wrap="square" rtlCol="0">
            <a:spAutoFit/>
          </a:bodyPr>
          <a:lstStyle/>
          <a:p>
            <a:r>
              <a:rPr lang="en-US" altLang="ko-KR" sz="2000" b="1" dirty="0">
                <a:latin typeface="맑은 고딕" panose="020B0503020000020004" pitchFamily="50" charset="-127"/>
                <a:ea typeface="맑은 고딕" panose="020B0503020000020004" pitchFamily="50" charset="-127"/>
              </a:rPr>
              <a:t>Creation of Reactive Oxygen Species</a:t>
            </a:r>
            <a:endParaRPr lang="ko-KR" altLang="en-US" sz="2000" b="1" dirty="0">
              <a:latin typeface="맑은 고딕" panose="020B0503020000020004" pitchFamily="50" charset="-127"/>
              <a:ea typeface="맑은 고딕" panose="020B0503020000020004" pitchFamily="50" charset="-127"/>
            </a:endParaRPr>
          </a:p>
        </p:txBody>
      </p:sp>
      <p:sp>
        <p:nvSpPr>
          <p:cNvPr id="5" name="직사각형 4"/>
          <p:cNvSpPr/>
          <p:nvPr/>
        </p:nvSpPr>
        <p:spPr>
          <a:xfrm>
            <a:off x="1476352" y="2700326"/>
            <a:ext cx="73891" cy="249382"/>
          </a:xfrm>
          <a:prstGeom prst="rect">
            <a:avLst/>
          </a:prstGeom>
          <a:solidFill>
            <a:srgbClr val="390C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6" name="TextBox 5"/>
          <p:cNvSpPr txBox="1"/>
          <p:nvPr/>
        </p:nvSpPr>
        <p:spPr>
          <a:xfrm>
            <a:off x="1649378" y="2628633"/>
            <a:ext cx="4903030" cy="400110"/>
          </a:xfrm>
          <a:prstGeom prst="rect">
            <a:avLst/>
          </a:prstGeom>
          <a:noFill/>
        </p:spPr>
        <p:txBody>
          <a:bodyPr wrap="square" rtlCol="0">
            <a:spAutoFit/>
          </a:bodyPr>
          <a:lstStyle/>
          <a:p>
            <a:r>
              <a:rPr lang="en-US" altLang="ko-KR" sz="2000" dirty="0">
                <a:latin typeface="맑은 고딕" panose="020B0503020000020004" pitchFamily="50" charset="-127"/>
                <a:ea typeface="맑은 고딕" panose="020B0503020000020004" pitchFamily="50" charset="-127"/>
              </a:rPr>
              <a:t>Overeating</a:t>
            </a:r>
            <a:endParaRPr lang="ko-KR" altLang="en-US" sz="2000" dirty="0">
              <a:latin typeface="맑은 고딕" panose="020B0503020000020004" pitchFamily="50" charset="-127"/>
              <a:ea typeface="맑은 고딕" panose="020B0503020000020004" pitchFamily="50" charset="-127"/>
            </a:endParaRPr>
          </a:p>
        </p:txBody>
      </p:sp>
      <p:sp>
        <p:nvSpPr>
          <p:cNvPr id="7" name="직사각형 6"/>
          <p:cNvSpPr/>
          <p:nvPr/>
        </p:nvSpPr>
        <p:spPr>
          <a:xfrm>
            <a:off x="1476352" y="3397013"/>
            <a:ext cx="73891" cy="249382"/>
          </a:xfrm>
          <a:prstGeom prst="rect">
            <a:avLst/>
          </a:prstGeom>
          <a:solidFill>
            <a:srgbClr val="390C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8" name="TextBox 7"/>
          <p:cNvSpPr txBox="1"/>
          <p:nvPr/>
        </p:nvSpPr>
        <p:spPr>
          <a:xfrm>
            <a:off x="1649378" y="3179016"/>
            <a:ext cx="4903030" cy="707886"/>
          </a:xfrm>
          <a:prstGeom prst="rect">
            <a:avLst/>
          </a:prstGeom>
          <a:noFill/>
        </p:spPr>
        <p:txBody>
          <a:bodyPr wrap="square" rtlCol="0">
            <a:spAutoFit/>
          </a:bodyPr>
          <a:lstStyle/>
          <a:p>
            <a:r>
              <a:rPr lang="en-US" altLang="ko-KR" sz="2000" dirty="0">
                <a:latin typeface="맑은 고딕" panose="020B0503020000020004" pitchFamily="50" charset="-127"/>
                <a:ea typeface="맑은 고딕" panose="020B0503020000020004" pitchFamily="50" charset="-127"/>
              </a:rPr>
              <a:t>Excessive Consumption of</a:t>
            </a:r>
          </a:p>
          <a:p>
            <a:r>
              <a:rPr lang="en-US" altLang="ko-KR" sz="2000" dirty="0">
                <a:latin typeface="맑은 고딕" panose="020B0503020000020004" pitchFamily="50" charset="-127"/>
                <a:ea typeface="맑은 고딕" panose="020B0503020000020004" pitchFamily="50" charset="-127"/>
              </a:rPr>
              <a:t>Fast / Processed</a:t>
            </a:r>
            <a:r>
              <a:rPr lang="ko-KR" altLang="en-US" sz="2000" dirty="0">
                <a:latin typeface="맑은 고딕" panose="020B0503020000020004" pitchFamily="50" charset="-127"/>
                <a:ea typeface="맑은 고딕" panose="020B0503020000020004" pitchFamily="50" charset="-127"/>
              </a:rPr>
              <a:t> </a:t>
            </a:r>
            <a:r>
              <a:rPr lang="en-US" altLang="ko-KR" sz="2000" dirty="0">
                <a:latin typeface="맑은 고딕" panose="020B0503020000020004" pitchFamily="50" charset="-127"/>
                <a:ea typeface="맑은 고딕" panose="020B0503020000020004" pitchFamily="50" charset="-127"/>
              </a:rPr>
              <a:t>Food</a:t>
            </a:r>
            <a:r>
              <a:rPr lang="ko-KR" altLang="en-US" sz="2000" dirty="0">
                <a:latin typeface="맑은 고딕" panose="020B0503020000020004" pitchFamily="50" charset="-127"/>
                <a:ea typeface="맑은 고딕" panose="020B0503020000020004" pitchFamily="50" charset="-127"/>
              </a:rPr>
              <a:t> </a:t>
            </a:r>
          </a:p>
        </p:txBody>
      </p:sp>
      <p:sp>
        <p:nvSpPr>
          <p:cNvPr id="9" name="직사각형 8"/>
          <p:cNvSpPr/>
          <p:nvPr/>
        </p:nvSpPr>
        <p:spPr>
          <a:xfrm>
            <a:off x="1489415" y="4115470"/>
            <a:ext cx="73891" cy="249382"/>
          </a:xfrm>
          <a:prstGeom prst="rect">
            <a:avLst/>
          </a:prstGeom>
          <a:solidFill>
            <a:srgbClr val="390C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10" name="TextBox 9"/>
          <p:cNvSpPr txBox="1"/>
          <p:nvPr/>
        </p:nvSpPr>
        <p:spPr>
          <a:xfrm>
            <a:off x="1662441" y="4034633"/>
            <a:ext cx="4903030" cy="400110"/>
          </a:xfrm>
          <a:prstGeom prst="rect">
            <a:avLst/>
          </a:prstGeom>
          <a:noFill/>
        </p:spPr>
        <p:txBody>
          <a:bodyPr wrap="square" rtlCol="0">
            <a:spAutoFit/>
          </a:bodyPr>
          <a:lstStyle/>
          <a:p>
            <a:r>
              <a:rPr lang="en-US" altLang="ko-KR" sz="2000" dirty="0">
                <a:latin typeface="맑은 고딕" panose="020B0503020000020004" pitchFamily="50" charset="-127"/>
                <a:ea typeface="맑은 고딕" panose="020B0503020000020004" pitchFamily="50" charset="-127"/>
              </a:rPr>
              <a:t>Pollution</a:t>
            </a:r>
            <a:endParaRPr lang="ko-KR" altLang="en-US" sz="1600" dirty="0">
              <a:latin typeface="맑은 고딕" panose="020B0503020000020004" pitchFamily="50" charset="-127"/>
              <a:ea typeface="맑은 고딕" panose="020B0503020000020004" pitchFamily="50" charset="-127"/>
            </a:endParaRPr>
          </a:p>
        </p:txBody>
      </p:sp>
      <p:sp>
        <p:nvSpPr>
          <p:cNvPr id="11" name="직사각형 10"/>
          <p:cNvSpPr/>
          <p:nvPr/>
        </p:nvSpPr>
        <p:spPr>
          <a:xfrm>
            <a:off x="1506832" y="4838279"/>
            <a:ext cx="73891" cy="249382"/>
          </a:xfrm>
          <a:prstGeom prst="rect">
            <a:avLst/>
          </a:prstGeom>
          <a:solidFill>
            <a:srgbClr val="390C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12" name="TextBox 11"/>
          <p:cNvSpPr txBox="1"/>
          <p:nvPr/>
        </p:nvSpPr>
        <p:spPr>
          <a:xfrm>
            <a:off x="1679858" y="4766586"/>
            <a:ext cx="4903030" cy="400110"/>
          </a:xfrm>
          <a:prstGeom prst="rect">
            <a:avLst/>
          </a:prstGeom>
          <a:noFill/>
        </p:spPr>
        <p:txBody>
          <a:bodyPr wrap="square" rtlCol="0">
            <a:spAutoFit/>
          </a:bodyPr>
          <a:lstStyle/>
          <a:p>
            <a:r>
              <a:rPr lang="en-US" altLang="ko-KR" sz="2000" dirty="0">
                <a:latin typeface="맑은 고딕" panose="020B0503020000020004" pitchFamily="50" charset="-127"/>
                <a:ea typeface="맑은 고딕" panose="020B0503020000020004" pitchFamily="50" charset="-127"/>
              </a:rPr>
              <a:t>Stress</a:t>
            </a:r>
            <a:endParaRPr lang="ko-KR" altLang="en-US" sz="2000" dirty="0">
              <a:latin typeface="맑은 고딕" panose="020B0503020000020004" pitchFamily="50" charset="-127"/>
              <a:ea typeface="맑은 고딕" panose="020B0503020000020004" pitchFamily="50" charset="-127"/>
            </a:endParaRPr>
          </a:p>
        </p:txBody>
      </p:sp>
      <p:sp>
        <p:nvSpPr>
          <p:cNvPr id="13" name="직사각형 12"/>
          <p:cNvSpPr/>
          <p:nvPr/>
        </p:nvSpPr>
        <p:spPr>
          <a:xfrm>
            <a:off x="1493769" y="5495777"/>
            <a:ext cx="73891" cy="249382"/>
          </a:xfrm>
          <a:prstGeom prst="rect">
            <a:avLst/>
          </a:prstGeom>
          <a:solidFill>
            <a:srgbClr val="390C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14" name="TextBox 13"/>
          <p:cNvSpPr txBox="1"/>
          <p:nvPr/>
        </p:nvSpPr>
        <p:spPr>
          <a:xfrm>
            <a:off x="1648134" y="5405236"/>
            <a:ext cx="4903030" cy="400110"/>
          </a:xfrm>
          <a:prstGeom prst="rect">
            <a:avLst/>
          </a:prstGeom>
          <a:noFill/>
        </p:spPr>
        <p:txBody>
          <a:bodyPr wrap="square" rtlCol="0">
            <a:spAutoFit/>
          </a:bodyPr>
          <a:lstStyle/>
          <a:p>
            <a:r>
              <a:rPr lang="en-US" altLang="ko-KR" sz="2000" dirty="0">
                <a:latin typeface="맑은 고딕" panose="020B0503020000020004" pitchFamily="50" charset="-127"/>
                <a:ea typeface="맑은 고딕" panose="020B0503020000020004" pitchFamily="50" charset="-127"/>
              </a:rPr>
              <a:t>Smoking</a:t>
            </a:r>
            <a:endParaRPr lang="ko-KR" altLang="en-US" sz="2000" dirty="0">
              <a:latin typeface="맑은 고딕" panose="020B0503020000020004" pitchFamily="50" charset="-127"/>
              <a:ea typeface="맑은 고딕" panose="020B0503020000020004" pitchFamily="50" charset="-127"/>
            </a:endParaRPr>
          </a:p>
        </p:txBody>
      </p:sp>
      <p:sp>
        <p:nvSpPr>
          <p:cNvPr id="15" name="TextBox 14"/>
          <p:cNvSpPr txBox="1"/>
          <p:nvPr/>
        </p:nvSpPr>
        <p:spPr>
          <a:xfrm>
            <a:off x="4023029" y="329998"/>
            <a:ext cx="4518187" cy="307777"/>
          </a:xfrm>
          <a:prstGeom prst="rect">
            <a:avLst/>
          </a:prstGeom>
          <a:noFill/>
        </p:spPr>
        <p:txBody>
          <a:bodyPr wrap="square" rtlCol="0">
            <a:spAutoFit/>
          </a:bodyPr>
          <a:lstStyle/>
          <a:p>
            <a:r>
              <a:rPr lang="en-US" altLang="ko-KR" sz="1400" dirty="0">
                <a:latin typeface="맑은 고딕" panose="020B0503020000020004" pitchFamily="50" charset="-127"/>
                <a:ea typeface="맑은 고딕" panose="020B0503020000020004" pitchFamily="50" charset="-127"/>
              </a:rPr>
              <a:t>3) How is it Created?</a:t>
            </a:r>
            <a:endParaRPr lang="ko-KR" altLang="en-US" sz="1400" dirty="0">
              <a:latin typeface="맑은 고딕" panose="020B0503020000020004" pitchFamily="50" charset="-127"/>
              <a:ea typeface="맑은 고딕" panose="020B0503020000020004" pitchFamily="50" charset="-127"/>
            </a:endParaRPr>
          </a:p>
        </p:txBody>
      </p:sp>
      <p:sp>
        <p:nvSpPr>
          <p:cNvPr id="18" name="TextBox 17">
            <a:extLst>
              <a:ext uri="{FF2B5EF4-FFF2-40B4-BE49-F238E27FC236}">
                <a16:creationId xmlns:a16="http://schemas.microsoft.com/office/drawing/2014/main" id="{78327E77-90C0-6F20-8D92-90BEB87F0876}"/>
              </a:ext>
            </a:extLst>
          </p:cNvPr>
          <p:cNvSpPr txBox="1"/>
          <p:nvPr/>
        </p:nvSpPr>
        <p:spPr>
          <a:xfrm>
            <a:off x="1818399" y="348461"/>
            <a:ext cx="2388180" cy="276999"/>
          </a:xfrm>
          <a:prstGeom prst="rect">
            <a:avLst/>
          </a:prstGeom>
          <a:noFill/>
        </p:spPr>
        <p:txBody>
          <a:bodyPr wrap="square" rtlCol="0">
            <a:spAutoFit/>
          </a:bodyPr>
          <a:lstStyle/>
          <a:p>
            <a:r>
              <a:rPr lang="en-US" altLang="ko-KR" sz="1200" b="1" dirty="0">
                <a:latin typeface="맑은 고딕" panose="020B0503020000020004" pitchFamily="50" charset="-127"/>
                <a:ea typeface="맑은 고딕" panose="020B0503020000020004" pitchFamily="50" charset="-127"/>
              </a:rPr>
              <a:t>2.</a:t>
            </a:r>
            <a:r>
              <a:rPr lang="ko-KR" altLang="en-US" sz="1200" b="1" dirty="0">
                <a:latin typeface="맑은 고딕" panose="020B0503020000020004" pitchFamily="50" charset="-127"/>
                <a:ea typeface="맑은 고딕" panose="020B0503020000020004" pitchFamily="50" charset="-127"/>
              </a:rPr>
              <a:t> </a:t>
            </a:r>
            <a:r>
              <a:rPr lang="en-US" altLang="ko-KR" sz="1200" b="1" dirty="0">
                <a:latin typeface="맑은 고딕" panose="020B0503020000020004" pitchFamily="50" charset="-127"/>
                <a:ea typeface="맑은 고딕" panose="020B0503020000020004" pitchFamily="50" charset="-127"/>
              </a:rPr>
              <a:t>Reactive</a:t>
            </a:r>
            <a:r>
              <a:rPr lang="ko-KR" altLang="en-US" sz="1200" b="1" dirty="0">
                <a:latin typeface="맑은 고딕" panose="020B0503020000020004" pitchFamily="50" charset="-127"/>
                <a:ea typeface="맑은 고딕" panose="020B0503020000020004" pitchFamily="50" charset="-127"/>
              </a:rPr>
              <a:t> </a:t>
            </a:r>
            <a:r>
              <a:rPr lang="en-US" altLang="ko-KR" sz="1200" b="1" dirty="0">
                <a:latin typeface="맑은 고딕" panose="020B0503020000020004" pitchFamily="50" charset="-127"/>
                <a:ea typeface="맑은 고딕" panose="020B0503020000020004" pitchFamily="50" charset="-127"/>
              </a:rPr>
              <a:t>Oxygen Species</a:t>
            </a:r>
            <a:endParaRPr lang="ko-KR" altLang="en-US" sz="12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870593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모서리가 둥근 직사각형 10"/>
          <p:cNvSpPr/>
          <p:nvPr/>
        </p:nvSpPr>
        <p:spPr>
          <a:xfrm>
            <a:off x="2988391" y="2653383"/>
            <a:ext cx="6818084" cy="3394954"/>
          </a:xfrm>
          <a:prstGeom prst="roundRect">
            <a:avLst/>
          </a:prstGeom>
          <a:solidFill>
            <a:schemeClr val="bg1">
              <a:lumMod val="95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12" name="TextBox 11"/>
          <p:cNvSpPr txBox="1"/>
          <p:nvPr/>
        </p:nvSpPr>
        <p:spPr>
          <a:xfrm>
            <a:off x="2828306" y="1699774"/>
            <a:ext cx="8172485" cy="877163"/>
          </a:xfrm>
          <a:prstGeom prst="rect">
            <a:avLst/>
          </a:prstGeom>
          <a:noFill/>
        </p:spPr>
        <p:txBody>
          <a:bodyPr wrap="square" rtlCol="0">
            <a:spAutoFit/>
          </a:bodyPr>
          <a:lstStyle/>
          <a:p>
            <a:r>
              <a:rPr lang="en-US" altLang="ko-KR" sz="2700" b="1" dirty="0">
                <a:solidFill>
                  <a:srgbClr val="5A2F89"/>
                </a:solidFill>
                <a:latin typeface="맑은 고딕" panose="020B0503020000020004" pitchFamily="50" charset="-127"/>
                <a:ea typeface="맑은 고딕" panose="020B0503020000020004" pitchFamily="50" charset="-127"/>
              </a:rPr>
              <a:t>Habits</a:t>
            </a:r>
            <a:r>
              <a:rPr lang="en-US" altLang="ko-KR" sz="2700" b="1" dirty="0">
                <a:latin typeface="맑은 고딕" panose="020B0503020000020004" pitchFamily="50" charset="-127"/>
                <a:ea typeface="맑은 고딕" panose="020B0503020000020004" pitchFamily="50" charset="-127"/>
              </a:rPr>
              <a:t> that Create Reactive Oxygen Species</a:t>
            </a:r>
          </a:p>
          <a:p>
            <a:pPr algn="ctr"/>
            <a:endParaRPr lang="ko-KR" altLang="en-US" sz="2400" b="1" dirty="0">
              <a:solidFill>
                <a:srgbClr val="7030A0"/>
              </a:solidFill>
              <a:latin typeface="Lucida Fax" panose="02060602050505020204" pitchFamily="18" charset="0"/>
              <a:ea typeface="맑은 고딕" panose="020B0503020000020004" pitchFamily="50" charset="-127"/>
            </a:endParaRPr>
          </a:p>
        </p:txBody>
      </p:sp>
      <p:sp>
        <p:nvSpPr>
          <p:cNvPr id="13" name="TextBox 12"/>
          <p:cNvSpPr txBox="1"/>
          <p:nvPr/>
        </p:nvSpPr>
        <p:spPr>
          <a:xfrm>
            <a:off x="3584285" y="2927628"/>
            <a:ext cx="6362067"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Excessive exposure to UV rays</a:t>
            </a:r>
            <a:endParaRPr lang="ko-KR" altLang="en-US" sz="1400" dirty="0">
              <a:latin typeface="맑은 고딕" panose="020B0503020000020004" pitchFamily="50" charset="-127"/>
              <a:ea typeface="맑은 고딕" panose="020B0503020000020004" pitchFamily="50" charset="-127"/>
            </a:endParaRPr>
          </a:p>
        </p:txBody>
      </p:sp>
      <p:pic>
        <p:nvPicPr>
          <p:cNvPr id="21" name="그림 20"/>
          <p:cNvPicPr>
            <a:picLocks noChangeAspect="1"/>
          </p:cNvPicPr>
          <p:nvPr/>
        </p:nvPicPr>
        <p:blipFill rotWithShape="1">
          <a:blip r:embed="rId2" cstate="print">
            <a:extLst>
              <a:ext uri="{28A0092B-C50C-407E-A947-70E740481C1C}">
                <a14:useLocalDpi xmlns:a14="http://schemas.microsoft.com/office/drawing/2010/main" val="0"/>
              </a:ext>
            </a:extLst>
          </a:blip>
          <a:srcRect l="28337" t="24294" r="29221" b="23746"/>
          <a:stretch/>
        </p:blipFill>
        <p:spPr>
          <a:xfrm>
            <a:off x="3346451" y="3413203"/>
            <a:ext cx="254903" cy="197791"/>
          </a:xfrm>
          <a:prstGeom prst="rect">
            <a:avLst/>
          </a:prstGeom>
        </p:spPr>
      </p:pic>
      <p:sp>
        <p:nvSpPr>
          <p:cNvPr id="22" name="TextBox 21"/>
          <p:cNvSpPr txBox="1"/>
          <p:nvPr/>
        </p:nvSpPr>
        <p:spPr>
          <a:xfrm>
            <a:off x="3600893" y="3348845"/>
            <a:ext cx="6362067"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Frequent overeating and heavy drinking</a:t>
            </a:r>
            <a:r>
              <a:rPr lang="ko-KR" altLang="en-US" sz="1600" dirty="0">
                <a:latin typeface="맑은 고딕" panose="020B0503020000020004" pitchFamily="50" charset="-127"/>
                <a:ea typeface="맑은 고딕" panose="020B0503020000020004" pitchFamily="50" charset="-127"/>
              </a:rPr>
              <a:t> </a:t>
            </a:r>
          </a:p>
        </p:txBody>
      </p:sp>
      <p:pic>
        <p:nvPicPr>
          <p:cNvPr id="23" name="그림 22"/>
          <p:cNvPicPr>
            <a:picLocks noChangeAspect="1"/>
          </p:cNvPicPr>
          <p:nvPr/>
        </p:nvPicPr>
        <p:blipFill rotWithShape="1">
          <a:blip r:embed="rId2" cstate="print">
            <a:extLst>
              <a:ext uri="{28A0092B-C50C-407E-A947-70E740481C1C}">
                <a14:useLocalDpi xmlns:a14="http://schemas.microsoft.com/office/drawing/2010/main" val="0"/>
              </a:ext>
            </a:extLst>
          </a:blip>
          <a:srcRect l="28337" t="24294" r="29221" b="23746"/>
          <a:stretch/>
        </p:blipFill>
        <p:spPr>
          <a:xfrm>
            <a:off x="3340231" y="2977775"/>
            <a:ext cx="254903" cy="197791"/>
          </a:xfrm>
          <a:prstGeom prst="rect">
            <a:avLst/>
          </a:prstGeom>
        </p:spPr>
      </p:pic>
      <p:pic>
        <p:nvPicPr>
          <p:cNvPr id="24" name="그림 23"/>
          <p:cNvPicPr>
            <a:picLocks noChangeAspect="1"/>
          </p:cNvPicPr>
          <p:nvPr/>
        </p:nvPicPr>
        <p:blipFill rotWithShape="1">
          <a:blip r:embed="rId2" cstate="print">
            <a:extLst>
              <a:ext uri="{28A0092B-C50C-407E-A947-70E740481C1C}">
                <a14:useLocalDpi xmlns:a14="http://schemas.microsoft.com/office/drawing/2010/main" val="0"/>
              </a:ext>
            </a:extLst>
          </a:blip>
          <a:srcRect l="28337" t="24294" r="29221" b="23746"/>
          <a:stretch/>
        </p:blipFill>
        <p:spPr>
          <a:xfrm>
            <a:off x="3349560" y="3826860"/>
            <a:ext cx="254903" cy="197791"/>
          </a:xfrm>
          <a:prstGeom prst="rect">
            <a:avLst/>
          </a:prstGeom>
        </p:spPr>
      </p:pic>
      <p:sp>
        <p:nvSpPr>
          <p:cNvPr id="25" name="TextBox 24"/>
          <p:cNvSpPr txBox="1"/>
          <p:nvPr/>
        </p:nvSpPr>
        <p:spPr>
          <a:xfrm>
            <a:off x="3604003" y="3770329"/>
            <a:ext cx="6362067"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Lack of proper sleep</a:t>
            </a:r>
            <a:endParaRPr lang="ko-KR" altLang="en-US" sz="1600" dirty="0">
              <a:latin typeface="맑은 고딕" panose="020B0503020000020004" pitchFamily="50" charset="-127"/>
              <a:ea typeface="맑은 고딕" panose="020B0503020000020004" pitchFamily="50" charset="-127"/>
            </a:endParaRPr>
          </a:p>
        </p:txBody>
      </p:sp>
      <p:pic>
        <p:nvPicPr>
          <p:cNvPr id="26" name="그림 25"/>
          <p:cNvPicPr>
            <a:picLocks noChangeAspect="1"/>
          </p:cNvPicPr>
          <p:nvPr/>
        </p:nvPicPr>
        <p:blipFill rotWithShape="1">
          <a:blip r:embed="rId2" cstate="print">
            <a:extLst>
              <a:ext uri="{28A0092B-C50C-407E-A947-70E740481C1C}">
                <a14:useLocalDpi xmlns:a14="http://schemas.microsoft.com/office/drawing/2010/main" val="0"/>
              </a:ext>
            </a:extLst>
          </a:blip>
          <a:srcRect l="28337" t="24294" r="29221" b="23746"/>
          <a:stretch/>
        </p:blipFill>
        <p:spPr>
          <a:xfrm>
            <a:off x="3352671" y="4240516"/>
            <a:ext cx="254903" cy="197791"/>
          </a:xfrm>
          <a:prstGeom prst="rect">
            <a:avLst/>
          </a:prstGeom>
        </p:spPr>
      </p:pic>
      <p:sp>
        <p:nvSpPr>
          <p:cNvPr id="27" name="TextBox 26"/>
          <p:cNvSpPr txBox="1"/>
          <p:nvPr/>
        </p:nvSpPr>
        <p:spPr>
          <a:xfrm>
            <a:off x="3588953" y="4174655"/>
            <a:ext cx="6362067"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Smoking</a:t>
            </a:r>
            <a:endParaRPr lang="ko-KR" altLang="en-US" sz="1600" dirty="0">
              <a:latin typeface="맑은 고딕" panose="020B0503020000020004" pitchFamily="50" charset="-127"/>
              <a:ea typeface="맑은 고딕" panose="020B0503020000020004" pitchFamily="50" charset="-127"/>
            </a:endParaRPr>
          </a:p>
        </p:txBody>
      </p:sp>
      <p:pic>
        <p:nvPicPr>
          <p:cNvPr id="28" name="그림 27"/>
          <p:cNvPicPr>
            <a:picLocks noChangeAspect="1"/>
          </p:cNvPicPr>
          <p:nvPr/>
        </p:nvPicPr>
        <p:blipFill rotWithShape="1">
          <a:blip r:embed="rId2" cstate="print">
            <a:extLst>
              <a:ext uri="{28A0092B-C50C-407E-A947-70E740481C1C}">
                <a14:useLocalDpi xmlns:a14="http://schemas.microsoft.com/office/drawing/2010/main" val="0"/>
              </a:ext>
            </a:extLst>
          </a:blip>
          <a:srcRect l="28337" t="24294" r="29221" b="23746"/>
          <a:stretch/>
        </p:blipFill>
        <p:spPr>
          <a:xfrm>
            <a:off x="3337517" y="4672834"/>
            <a:ext cx="254903" cy="197791"/>
          </a:xfrm>
          <a:prstGeom prst="rect">
            <a:avLst/>
          </a:prstGeom>
        </p:spPr>
      </p:pic>
      <p:sp>
        <p:nvSpPr>
          <p:cNvPr id="29" name="TextBox 28"/>
          <p:cNvSpPr txBox="1"/>
          <p:nvPr/>
        </p:nvSpPr>
        <p:spPr>
          <a:xfrm>
            <a:off x="3564071" y="4597141"/>
            <a:ext cx="6362067"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Prolonged periods of stress</a:t>
            </a:r>
            <a:endParaRPr lang="ko-KR" altLang="en-US" sz="1600" dirty="0">
              <a:latin typeface="맑은 고딕" panose="020B0503020000020004" pitchFamily="50" charset="-127"/>
              <a:ea typeface="맑은 고딕" panose="020B0503020000020004" pitchFamily="50" charset="-127"/>
            </a:endParaRPr>
          </a:p>
        </p:txBody>
      </p:sp>
      <p:pic>
        <p:nvPicPr>
          <p:cNvPr id="30" name="그림 29"/>
          <p:cNvPicPr>
            <a:picLocks noChangeAspect="1"/>
          </p:cNvPicPr>
          <p:nvPr/>
        </p:nvPicPr>
        <p:blipFill rotWithShape="1">
          <a:blip r:embed="rId2" cstate="print">
            <a:extLst>
              <a:ext uri="{28A0092B-C50C-407E-A947-70E740481C1C}">
                <a14:useLocalDpi xmlns:a14="http://schemas.microsoft.com/office/drawing/2010/main" val="0"/>
              </a:ext>
            </a:extLst>
          </a:blip>
          <a:srcRect l="28337" t="24294" r="29221" b="23746"/>
          <a:stretch/>
        </p:blipFill>
        <p:spPr>
          <a:xfrm>
            <a:off x="3349958" y="5086492"/>
            <a:ext cx="254903" cy="197791"/>
          </a:xfrm>
          <a:prstGeom prst="rect">
            <a:avLst/>
          </a:prstGeom>
        </p:spPr>
      </p:pic>
      <p:sp>
        <p:nvSpPr>
          <p:cNvPr id="31" name="TextBox 30"/>
          <p:cNvSpPr txBox="1"/>
          <p:nvPr/>
        </p:nvSpPr>
        <p:spPr>
          <a:xfrm>
            <a:off x="3567181" y="5011300"/>
            <a:ext cx="6362067"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Exposure to chemicals (pesticides, cleaning agents, etc.)</a:t>
            </a:r>
            <a:endParaRPr lang="ko-KR" altLang="en-US" sz="1600" dirty="0">
              <a:latin typeface="맑은 고딕" panose="020B0503020000020004" pitchFamily="50" charset="-127"/>
              <a:ea typeface="맑은 고딕" panose="020B0503020000020004" pitchFamily="50" charset="-127"/>
            </a:endParaRPr>
          </a:p>
        </p:txBody>
      </p:sp>
      <p:pic>
        <p:nvPicPr>
          <p:cNvPr id="32" name="그림 31"/>
          <p:cNvPicPr>
            <a:picLocks noChangeAspect="1"/>
          </p:cNvPicPr>
          <p:nvPr/>
        </p:nvPicPr>
        <p:blipFill rotWithShape="1">
          <a:blip r:embed="rId2" cstate="print">
            <a:extLst>
              <a:ext uri="{28A0092B-C50C-407E-A947-70E740481C1C}">
                <a14:useLocalDpi xmlns:a14="http://schemas.microsoft.com/office/drawing/2010/main" val="0"/>
              </a:ext>
            </a:extLst>
          </a:blip>
          <a:srcRect l="28337" t="24294" r="29221" b="23746"/>
          <a:stretch/>
        </p:blipFill>
        <p:spPr>
          <a:xfrm>
            <a:off x="3356046" y="5511266"/>
            <a:ext cx="254903" cy="197791"/>
          </a:xfrm>
          <a:prstGeom prst="rect">
            <a:avLst/>
          </a:prstGeom>
        </p:spPr>
      </p:pic>
      <p:sp>
        <p:nvSpPr>
          <p:cNvPr id="33" name="TextBox 32"/>
          <p:cNvSpPr txBox="1"/>
          <p:nvPr/>
        </p:nvSpPr>
        <p:spPr>
          <a:xfrm>
            <a:off x="3563938" y="5436074"/>
            <a:ext cx="6362067"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Long-term use of certain medications</a:t>
            </a:r>
            <a:endParaRPr lang="ko-KR" altLang="en-US" sz="1600" dirty="0">
              <a:latin typeface="맑은 고딕" panose="020B0503020000020004" pitchFamily="50" charset="-127"/>
              <a:ea typeface="맑은 고딕" panose="020B0503020000020004" pitchFamily="50" charset="-127"/>
            </a:endParaRPr>
          </a:p>
        </p:txBody>
      </p:sp>
      <p:sp>
        <p:nvSpPr>
          <p:cNvPr id="2" name="TextBox 1">
            <a:extLst>
              <a:ext uri="{FF2B5EF4-FFF2-40B4-BE49-F238E27FC236}">
                <a16:creationId xmlns:a16="http://schemas.microsoft.com/office/drawing/2014/main" id="{95ABD3CD-3C01-1ABD-7F07-4678236DD2A7}"/>
              </a:ext>
            </a:extLst>
          </p:cNvPr>
          <p:cNvSpPr txBox="1"/>
          <p:nvPr/>
        </p:nvSpPr>
        <p:spPr>
          <a:xfrm>
            <a:off x="1818399" y="348461"/>
            <a:ext cx="2388180" cy="276999"/>
          </a:xfrm>
          <a:prstGeom prst="rect">
            <a:avLst/>
          </a:prstGeom>
          <a:noFill/>
        </p:spPr>
        <p:txBody>
          <a:bodyPr wrap="square" rtlCol="0">
            <a:spAutoFit/>
          </a:bodyPr>
          <a:lstStyle/>
          <a:p>
            <a:r>
              <a:rPr lang="en-US" altLang="ko-KR" sz="1200" b="1" dirty="0">
                <a:latin typeface="맑은 고딕" panose="020B0503020000020004" pitchFamily="50" charset="-127"/>
                <a:ea typeface="맑은 고딕" panose="020B0503020000020004" pitchFamily="50" charset="-127"/>
              </a:rPr>
              <a:t>2.</a:t>
            </a:r>
            <a:r>
              <a:rPr lang="ko-KR" altLang="en-US" sz="1200" b="1" dirty="0">
                <a:latin typeface="맑은 고딕" panose="020B0503020000020004" pitchFamily="50" charset="-127"/>
                <a:ea typeface="맑은 고딕" panose="020B0503020000020004" pitchFamily="50" charset="-127"/>
              </a:rPr>
              <a:t> </a:t>
            </a:r>
            <a:r>
              <a:rPr lang="en-US" altLang="ko-KR" sz="1200" b="1" dirty="0">
                <a:latin typeface="맑은 고딕" panose="020B0503020000020004" pitchFamily="50" charset="-127"/>
                <a:ea typeface="맑은 고딕" panose="020B0503020000020004" pitchFamily="50" charset="-127"/>
              </a:rPr>
              <a:t>Reactive</a:t>
            </a:r>
            <a:r>
              <a:rPr lang="ko-KR" altLang="en-US" sz="1200" b="1" dirty="0">
                <a:latin typeface="맑은 고딕" panose="020B0503020000020004" pitchFamily="50" charset="-127"/>
                <a:ea typeface="맑은 고딕" panose="020B0503020000020004" pitchFamily="50" charset="-127"/>
              </a:rPr>
              <a:t> </a:t>
            </a:r>
            <a:r>
              <a:rPr lang="en-US" altLang="ko-KR" sz="1200" b="1" dirty="0">
                <a:latin typeface="맑은 고딕" panose="020B0503020000020004" pitchFamily="50" charset="-127"/>
                <a:ea typeface="맑은 고딕" panose="020B0503020000020004" pitchFamily="50" charset="-127"/>
              </a:rPr>
              <a:t>Oxygen Species</a:t>
            </a:r>
            <a:endParaRPr lang="ko-KR" altLang="en-US" sz="1200" b="1" dirty="0">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787A2302-4159-F7E0-29D0-902C099E8F88}"/>
              </a:ext>
            </a:extLst>
          </p:cNvPr>
          <p:cNvSpPr txBox="1"/>
          <p:nvPr/>
        </p:nvSpPr>
        <p:spPr>
          <a:xfrm>
            <a:off x="4023029" y="329998"/>
            <a:ext cx="4518187" cy="307777"/>
          </a:xfrm>
          <a:prstGeom prst="rect">
            <a:avLst/>
          </a:prstGeom>
          <a:noFill/>
        </p:spPr>
        <p:txBody>
          <a:bodyPr wrap="square" rtlCol="0">
            <a:spAutoFit/>
          </a:bodyPr>
          <a:lstStyle/>
          <a:p>
            <a:r>
              <a:rPr lang="en-US" altLang="ko-KR" sz="1400" dirty="0">
                <a:latin typeface="맑은 고딕" panose="020B0503020000020004" pitchFamily="50" charset="-127"/>
                <a:ea typeface="맑은 고딕" panose="020B0503020000020004" pitchFamily="50" charset="-127"/>
              </a:rPr>
              <a:t>3) How is it Created?</a:t>
            </a:r>
            <a:endParaRPr lang="ko-KR" altLang="en-US" sz="1400"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20953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p:cNvSpPr txBox="1"/>
          <p:nvPr/>
        </p:nvSpPr>
        <p:spPr>
          <a:xfrm>
            <a:off x="650315" y="1439458"/>
            <a:ext cx="9467273" cy="507831"/>
          </a:xfrm>
          <a:prstGeom prst="rect">
            <a:avLst/>
          </a:prstGeom>
          <a:noFill/>
        </p:spPr>
        <p:txBody>
          <a:bodyPr wrap="square" rtlCol="0">
            <a:spAutoFit/>
          </a:bodyPr>
          <a:lstStyle/>
          <a:p>
            <a:r>
              <a:rPr lang="en-US" altLang="ko-KR" sz="2700" b="1" dirty="0">
                <a:latin typeface="맑은 고딕" panose="020B0503020000020004" pitchFamily="50" charset="-127"/>
                <a:ea typeface="맑은 고딕" panose="020B0503020000020004" pitchFamily="50" charset="-127"/>
              </a:rPr>
              <a:t>Exercise and Reactive Oxygen Species</a:t>
            </a:r>
            <a:endParaRPr lang="ko-KR" altLang="en-US" sz="2700" b="1" dirty="0">
              <a:latin typeface="맑은 고딕" panose="020B0503020000020004" pitchFamily="50" charset="-127"/>
              <a:ea typeface="맑은 고딕" panose="020B0503020000020004" pitchFamily="50" charset="-127"/>
            </a:endParaRPr>
          </a:p>
        </p:txBody>
      </p:sp>
      <p:sp>
        <p:nvSpPr>
          <p:cNvPr id="35" name="TextBox 34"/>
          <p:cNvSpPr txBox="1"/>
          <p:nvPr/>
        </p:nvSpPr>
        <p:spPr>
          <a:xfrm>
            <a:off x="1252877" y="4989278"/>
            <a:ext cx="3090573" cy="584775"/>
          </a:xfrm>
          <a:prstGeom prst="rect">
            <a:avLst/>
          </a:prstGeom>
          <a:noFill/>
        </p:spPr>
        <p:txBody>
          <a:bodyPr wrap="square" rtlCol="0">
            <a:spAutoFit/>
          </a:bodyPr>
          <a:lstStyle/>
          <a:p>
            <a:r>
              <a:rPr lang="en-US" altLang="ko-KR" sz="2000" dirty="0">
                <a:latin typeface="맑은 고딕" panose="020B0503020000020004" pitchFamily="50" charset="-127"/>
                <a:ea typeface="맑은 고딕" panose="020B0503020000020004" pitchFamily="50" charset="-127"/>
              </a:rPr>
              <a:t>Exercise</a:t>
            </a:r>
            <a:r>
              <a:rPr lang="ko-KR" altLang="en-US" sz="2000" dirty="0">
                <a:latin typeface="맑은 고딕" panose="020B0503020000020004" pitchFamily="50" charset="-127"/>
                <a:ea typeface="맑은 고딕" panose="020B0503020000020004" pitchFamily="50" charset="-127"/>
              </a:rPr>
              <a:t> </a:t>
            </a:r>
            <a:r>
              <a:rPr lang="en-US" altLang="ko-KR" sz="1200" dirty="0">
                <a:latin typeface="맑은 고딕" panose="020B0503020000020004" pitchFamily="50" charset="-127"/>
                <a:ea typeface="맑은 고딕" panose="020B0503020000020004" pitchFamily="50" charset="-127"/>
              </a:rPr>
              <a:t>(High</a:t>
            </a:r>
            <a:r>
              <a:rPr lang="ko-KR" altLang="en-US" sz="1200" dirty="0">
                <a:latin typeface="맑은 고딕" panose="020B0503020000020004" pitchFamily="50" charset="-127"/>
                <a:ea typeface="맑은 고딕" panose="020B0503020000020004" pitchFamily="50" charset="-127"/>
              </a:rPr>
              <a:t> </a:t>
            </a:r>
            <a:r>
              <a:rPr lang="en-US" altLang="ko-KR" sz="1200" dirty="0">
                <a:latin typeface="맑은 고딕" panose="020B0503020000020004" pitchFamily="50" charset="-127"/>
                <a:ea typeface="맑은 고딕" panose="020B0503020000020004" pitchFamily="50" charset="-127"/>
              </a:rPr>
              <a:t>Intensity Aerobic Exercises ex: Marathon)</a:t>
            </a:r>
            <a:endParaRPr lang="ko-KR" altLang="en-US" dirty="0">
              <a:latin typeface="맑은 고딕" panose="020B0503020000020004" pitchFamily="50" charset="-127"/>
              <a:ea typeface="맑은 고딕" panose="020B0503020000020004" pitchFamily="50" charset="-127"/>
            </a:endParaRPr>
          </a:p>
        </p:txBody>
      </p:sp>
      <p:cxnSp>
        <p:nvCxnSpPr>
          <p:cNvPr id="36" name="직선 화살표 연결선 35"/>
          <p:cNvCxnSpPr/>
          <p:nvPr/>
        </p:nvCxnSpPr>
        <p:spPr>
          <a:xfrm flipV="1">
            <a:off x="4152121" y="5215812"/>
            <a:ext cx="867747" cy="1"/>
          </a:xfrm>
          <a:prstGeom prst="straightConnector1">
            <a:avLst/>
          </a:prstGeom>
          <a:ln>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5076821" y="4824437"/>
            <a:ext cx="3591318" cy="1020216"/>
          </a:xfrm>
          <a:prstGeom prst="rect">
            <a:avLst/>
          </a:prstGeom>
          <a:noFill/>
        </p:spPr>
        <p:txBody>
          <a:bodyPr wrap="square" rtlCol="0">
            <a:spAutoFit/>
          </a:bodyPr>
          <a:lstStyle/>
          <a:p>
            <a:pPr algn="ctr">
              <a:lnSpc>
                <a:spcPct val="150000"/>
              </a:lnSpc>
            </a:pPr>
            <a:r>
              <a:rPr lang="ko-KR" altLang="en-US" sz="1400" dirty="0">
                <a:latin typeface="맑은 고딕" panose="020B0503020000020004" pitchFamily="50" charset="-127"/>
                <a:ea typeface="맑은 고딕" panose="020B0503020000020004" pitchFamily="50" charset="-127"/>
              </a:rPr>
              <a:t>∙ </a:t>
            </a:r>
            <a:r>
              <a:rPr lang="en-US" altLang="ko-KR" sz="1400" dirty="0">
                <a:latin typeface="맑은 고딕" panose="020B0503020000020004" pitchFamily="50" charset="-127"/>
                <a:ea typeface="맑은 고딕" panose="020B0503020000020004" pitchFamily="50" charset="-127"/>
              </a:rPr>
              <a:t>x10-15 increase in body oxygen levels</a:t>
            </a:r>
          </a:p>
          <a:p>
            <a:pPr algn="ctr">
              <a:lnSpc>
                <a:spcPct val="150000"/>
              </a:lnSpc>
            </a:pPr>
            <a:r>
              <a:rPr lang="ko-KR" altLang="en-US" sz="1400" dirty="0">
                <a:latin typeface="맑은 고딕" panose="020B0503020000020004" pitchFamily="50" charset="-127"/>
                <a:ea typeface="맑은 고딕" panose="020B0503020000020004" pitchFamily="50" charset="-127"/>
              </a:rPr>
              <a:t>∙ </a:t>
            </a:r>
            <a:r>
              <a:rPr lang="en-US" altLang="ko-KR" sz="1400" dirty="0">
                <a:latin typeface="맑은 고딕" panose="020B0503020000020004" pitchFamily="50" charset="-127"/>
                <a:ea typeface="맑은 고딕" panose="020B0503020000020004" pitchFamily="50" charset="-127"/>
              </a:rPr>
              <a:t>x100 increase in oxygen levels in stimulated muscles</a:t>
            </a:r>
            <a:endParaRPr lang="ko-KR" altLang="en-US" sz="1400" dirty="0">
              <a:latin typeface="맑은 고딕" panose="020B0503020000020004" pitchFamily="50" charset="-127"/>
              <a:ea typeface="맑은 고딕" panose="020B0503020000020004" pitchFamily="50" charset="-127"/>
            </a:endParaRPr>
          </a:p>
        </p:txBody>
      </p:sp>
      <p:sp>
        <p:nvSpPr>
          <p:cNvPr id="38" name="TextBox 37"/>
          <p:cNvSpPr txBox="1"/>
          <p:nvPr/>
        </p:nvSpPr>
        <p:spPr>
          <a:xfrm>
            <a:off x="9460706" y="4987573"/>
            <a:ext cx="2489491" cy="338554"/>
          </a:xfrm>
          <a:prstGeom prst="rect">
            <a:avLst/>
          </a:prstGeom>
          <a:noFill/>
        </p:spPr>
        <p:txBody>
          <a:bodyPr wrap="square" rtlCol="0">
            <a:spAutoFit/>
          </a:bodyPr>
          <a:lstStyle/>
          <a:p>
            <a:r>
              <a:rPr lang="en-US" altLang="ko-KR" sz="1600" dirty="0">
                <a:latin typeface="맑은 고딕" panose="020B0503020000020004" pitchFamily="50" charset="-127"/>
                <a:ea typeface="맑은 고딕" panose="020B0503020000020004" pitchFamily="50" charset="-127"/>
              </a:rPr>
              <a:t>Excessive oxygen intake</a:t>
            </a:r>
            <a:endParaRPr lang="ko-KR" altLang="en-US" sz="1600" dirty="0">
              <a:latin typeface="맑은 고딕" panose="020B0503020000020004" pitchFamily="50" charset="-127"/>
              <a:ea typeface="맑은 고딕" panose="020B0503020000020004" pitchFamily="50" charset="-127"/>
            </a:endParaRPr>
          </a:p>
        </p:txBody>
      </p:sp>
      <p:cxnSp>
        <p:nvCxnSpPr>
          <p:cNvPr id="39" name="직선 화살표 연결선 38"/>
          <p:cNvCxnSpPr/>
          <p:nvPr/>
        </p:nvCxnSpPr>
        <p:spPr>
          <a:xfrm flipV="1">
            <a:off x="8589278" y="5144276"/>
            <a:ext cx="867747" cy="1"/>
          </a:xfrm>
          <a:prstGeom prst="straightConnector1">
            <a:avLst/>
          </a:prstGeom>
          <a:ln>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3663887" y="5984546"/>
            <a:ext cx="2403218" cy="646331"/>
          </a:xfrm>
          <a:prstGeom prst="rect">
            <a:avLst/>
          </a:prstGeom>
          <a:noFill/>
        </p:spPr>
        <p:txBody>
          <a:bodyPr wrap="square" rtlCol="0">
            <a:spAutoFit/>
          </a:bodyPr>
          <a:lstStyle/>
          <a:p>
            <a:r>
              <a:rPr lang="en-US" altLang="ko-KR" dirty="0">
                <a:latin typeface="맑은 고딕" panose="020B0503020000020004" pitchFamily="50" charset="-127"/>
                <a:ea typeface="맑은 고딕" panose="020B0503020000020004" pitchFamily="50" charset="-127"/>
              </a:rPr>
              <a:t>Excessive</a:t>
            </a:r>
            <a:r>
              <a:rPr lang="ko-KR" altLang="en-US" dirty="0">
                <a:latin typeface="맑은 고딕" panose="020B0503020000020004" pitchFamily="50" charset="-127"/>
                <a:ea typeface="맑은 고딕" panose="020B0503020000020004" pitchFamily="50" charset="-127"/>
              </a:rPr>
              <a:t> </a:t>
            </a:r>
            <a:r>
              <a:rPr lang="en-US" altLang="ko-KR" dirty="0">
                <a:latin typeface="맑은 고딕" panose="020B0503020000020004" pitchFamily="50" charset="-127"/>
                <a:ea typeface="맑은 고딕" panose="020B0503020000020004" pitchFamily="50" charset="-127"/>
              </a:rPr>
              <a:t>energy creation</a:t>
            </a:r>
            <a:r>
              <a:rPr lang="ko-KR" altLang="en-US" dirty="0">
                <a:latin typeface="맑은 고딕" panose="020B0503020000020004" pitchFamily="50" charset="-127"/>
                <a:ea typeface="맑은 고딕" panose="020B0503020000020004" pitchFamily="50" charset="-127"/>
              </a:rPr>
              <a:t> </a:t>
            </a:r>
          </a:p>
        </p:txBody>
      </p:sp>
      <p:cxnSp>
        <p:nvCxnSpPr>
          <p:cNvPr id="41" name="직선 화살표 연결선 40"/>
          <p:cNvCxnSpPr/>
          <p:nvPr/>
        </p:nvCxnSpPr>
        <p:spPr>
          <a:xfrm flipV="1">
            <a:off x="5673012" y="6176865"/>
            <a:ext cx="867747" cy="1"/>
          </a:xfrm>
          <a:prstGeom prst="straightConnector1">
            <a:avLst/>
          </a:prstGeom>
          <a:ln>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6575940" y="5978324"/>
            <a:ext cx="3557104" cy="646331"/>
          </a:xfrm>
          <a:prstGeom prst="rect">
            <a:avLst/>
          </a:prstGeom>
          <a:noFill/>
        </p:spPr>
        <p:txBody>
          <a:bodyPr wrap="square" rtlCol="0">
            <a:spAutoFit/>
          </a:bodyPr>
          <a:lstStyle/>
          <a:p>
            <a:r>
              <a:rPr lang="en-US" altLang="ko-KR" dirty="0">
                <a:latin typeface="맑은 고딕" panose="020B0503020000020004" pitchFamily="50" charset="-127"/>
                <a:ea typeface="맑은 고딕" panose="020B0503020000020004" pitchFamily="50" charset="-127"/>
              </a:rPr>
              <a:t>Increase in reactive oxygen species</a:t>
            </a:r>
            <a:endParaRPr lang="ko-KR" altLang="en-US" sz="1600" dirty="0">
              <a:latin typeface="맑은 고딕" panose="020B0503020000020004" pitchFamily="50" charset="-127"/>
              <a:ea typeface="맑은 고딕" panose="020B0503020000020004" pitchFamily="50" charset="-127"/>
            </a:endParaRPr>
          </a:p>
        </p:txBody>
      </p:sp>
      <mc:AlternateContent xmlns:mc="http://schemas.openxmlformats.org/markup-compatibility/2006" xmlns:p14="http://schemas.microsoft.com/office/powerpoint/2010/main">
        <mc:Choice Requires="p14">
          <p:contentPart p14:bwMode="auto" r:id="rId2">
            <p14:nvContentPartPr>
              <p14:cNvPr id="43" name="잉크 42"/>
              <p14:cNvContentPartPr/>
              <p14:nvPr/>
            </p14:nvContentPartPr>
            <p14:xfrm>
              <a:off x="9119118" y="5793775"/>
              <a:ext cx="261720" cy="248193"/>
            </p14:xfrm>
          </p:contentPart>
        </mc:Choice>
        <mc:Fallback xmlns="">
          <p:pic>
            <p:nvPicPr>
              <p:cNvPr id="43" name="잉크 42"/>
              <p:cNvPicPr/>
              <p:nvPr/>
            </p:nvPicPr>
            <p:blipFill>
              <a:blip r:embed="rId3"/>
              <a:stretch>
                <a:fillRect/>
              </a:stretch>
            </p:blipFill>
            <p:spPr>
              <a:xfrm>
                <a:off x="9108692" y="5783344"/>
                <a:ext cx="282212" cy="268696"/>
              </a:xfrm>
              <a:prstGeom prst="rect">
                <a:avLst/>
              </a:prstGeom>
            </p:spPr>
          </p:pic>
        </mc:Fallback>
      </mc:AlternateContent>
      <p:pic>
        <p:nvPicPr>
          <p:cNvPr id="44" name="그림 4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96752" y="4434349"/>
            <a:ext cx="3306217" cy="1439802"/>
          </a:xfrm>
          <a:prstGeom prst="rect">
            <a:avLst/>
          </a:prstGeom>
        </p:spPr>
      </p:pic>
      <p:pic>
        <p:nvPicPr>
          <p:cNvPr id="45" name="Picture 4" descr="Average Mile Time By Age Group And Sex + How To Run Faste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9257" y="2248677"/>
            <a:ext cx="4263055" cy="239796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B2F844A-E6CA-FFBE-1980-09776D95E0E5}"/>
              </a:ext>
            </a:extLst>
          </p:cNvPr>
          <p:cNvSpPr txBox="1"/>
          <p:nvPr/>
        </p:nvSpPr>
        <p:spPr>
          <a:xfrm>
            <a:off x="1818399" y="348461"/>
            <a:ext cx="2388180" cy="276999"/>
          </a:xfrm>
          <a:prstGeom prst="rect">
            <a:avLst/>
          </a:prstGeom>
          <a:noFill/>
        </p:spPr>
        <p:txBody>
          <a:bodyPr wrap="square" rtlCol="0">
            <a:spAutoFit/>
          </a:bodyPr>
          <a:lstStyle/>
          <a:p>
            <a:r>
              <a:rPr lang="en-US" altLang="ko-KR" sz="1200" b="1" dirty="0">
                <a:latin typeface="맑은 고딕" panose="020B0503020000020004" pitchFamily="50" charset="-127"/>
                <a:ea typeface="맑은 고딕" panose="020B0503020000020004" pitchFamily="50" charset="-127"/>
              </a:rPr>
              <a:t>2.</a:t>
            </a:r>
            <a:r>
              <a:rPr lang="ko-KR" altLang="en-US" sz="1200" b="1" dirty="0">
                <a:latin typeface="맑은 고딕" panose="020B0503020000020004" pitchFamily="50" charset="-127"/>
                <a:ea typeface="맑은 고딕" panose="020B0503020000020004" pitchFamily="50" charset="-127"/>
              </a:rPr>
              <a:t> </a:t>
            </a:r>
            <a:r>
              <a:rPr lang="en-US" altLang="ko-KR" sz="1200" b="1" dirty="0">
                <a:latin typeface="맑은 고딕" panose="020B0503020000020004" pitchFamily="50" charset="-127"/>
                <a:ea typeface="맑은 고딕" panose="020B0503020000020004" pitchFamily="50" charset="-127"/>
              </a:rPr>
              <a:t>Reactive</a:t>
            </a:r>
            <a:r>
              <a:rPr lang="ko-KR" altLang="en-US" sz="1200" b="1" dirty="0">
                <a:latin typeface="맑은 고딕" panose="020B0503020000020004" pitchFamily="50" charset="-127"/>
                <a:ea typeface="맑은 고딕" panose="020B0503020000020004" pitchFamily="50" charset="-127"/>
              </a:rPr>
              <a:t> </a:t>
            </a:r>
            <a:r>
              <a:rPr lang="en-US" altLang="ko-KR" sz="1200" b="1" dirty="0">
                <a:latin typeface="맑은 고딕" panose="020B0503020000020004" pitchFamily="50" charset="-127"/>
                <a:ea typeface="맑은 고딕" panose="020B0503020000020004" pitchFamily="50" charset="-127"/>
              </a:rPr>
              <a:t>Oxygen Species</a:t>
            </a:r>
            <a:endParaRPr lang="ko-KR" altLang="en-US" sz="1200" b="1" dirty="0">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539410FD-087B-662C-9F88-292AD8841DAA}"/>
              </a:ext>
            </a:extLst>
          </p:cNvPr>
          <p:cNvSpPr txBox="1"/>
          <p:nvPr/>
        </p:nvSpPr>
        <p:spPr>
          <a:xfrm>
            <a:off x="4023029" y="329998"/>
            <a:ext cx="4518187" cy="307777"/>
          </a:xfrm>
          <a:prstGeom prst="rect">
            <a:avLst/>
          </a:prstGeom>
          <a:noFill/>
        </p:spPr>
        <p:txBody>
          <a:bodyPr wrap="square" rtlCol="0">
            <a:spAutoFit/>
          </a:bodyPr>
          <a:lstStyle/>
          <a:p>
            <a:r>
              <a:rPr lang="en-US" altLang="ko-KR" sz="1400" dirty="0">
                <a:latin typeface="맑은 고딕" panose="020B0503020000020004" pitchFamily="50" charset="-127"/>
                <a:ea typeface="맑은 고딕" panose="020B0503020000020004" pitchFamily="50" charset="-127"/>
              </a:rPr>
              <a:t>3) How is it Created?</a:t>
            </a:r>
            <a:endParaRPr lang="ko-KR" altLang="en-US" sz="1400"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4070666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모서리가 둥근 직사각형 16"/>
          <p:cNvSpPr/>
          <p:nvPr/>
        </p:nvSpPr>
        <p:spPr>
          <a:xfrm>
            <a:off x="1744824" y="5019869"/>
            <a:ext cx="9274628" cy="979714"/>
          </a:xfrm>
          <a:prstGeom prst="roundRect">
            <a:avLst>
              <a:gd name="adj" fmla="val 7296"/>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latin typeface="맑은 고딕" panose="020B0503020000020004" pitchFamily="50" charset="-127"/>
              <a:ea typeface="맑은 고딕" panose="020B0503020000020004" pitchFamily="50" charset="-127"/>
            </a:endParaRPr>
          </a:p>
        </p:txBody>
      </p:sp>
      <p:sp>
        <p:nvSpPr>
          <p:cNvPr id="18" name="TextBox 17"/>
          <p:cNvSpPr txBox="1"/>
          <p:nvPr/>
        </p:nvSpPr>
        <p:spPr>
          <a:xfrm>
            <a:off x="659646" y="1383476"/>
            <a:ext cx="9467273" cy="507831"/>
          </a:xfrm>
          <a:prstGeom prst="rect">
            <a:avLst/>
          </a:prstGeom>
          <a:noFill/>
        </p:spPr>
        <p:txBody>
          <a:bodyPr wrap="square" rtlCol="0">
            <a:spAutoFit/>
          </a:bodyPr>
          <a:lstStyle/>
          <a:p>
            <a:r>
              <a:rPr lang="en-US" altLang="ko-KR" sz="2700" b="1" spc="-150" dirty="0">
                <a:latin typeface="맑은 고딕" panose="020B0503020000020004" pitchFamily="50" charset="-127"/>
                <a:ea typeface="맑은 고딕" panose="020B0503020000020004" pitchFamily="50" charset="-127"/>
              </a:rPr>
              <a:t>Diseases Caused by Excessive Reactive Oxygen Species</a:t>
            </a:r>
            <a:endParaRPr lang="ko-KR" altLang="en-US" sz="2700" b="1" dirty="0">
              <a:latin typeface="맑은 고딕" panose="020B0503020000020004" pitchFamily="50" charset="-127"/>
              <a:ea typeface="맑은 고딕" panose="020B0503020000020004" pitchFamily="50" charset="-127"/>
            </a:endParaRPr>
          </a:p>
        </p:txBody>
      </p:sp>
      <p:sp>
        <p:nvSpPr>
          <p:cNvPr id="19" name="TextBox 18"/>
          <p:cNvSpPr txBox="1"/>
          <p:nvPr/>
        </p:nvSpPr>
        <p:spPr>
          <a:xfrm>
            <a:off x="1204216" y="2153487"/>
            <a:ext cx="2595418" cy="430887"/>
          </a:xfrm>
          <a:prstGeom prst="rect">
            <a:avLst/>
          </a:prstGeom>
          <a:noFill/>
        </p:spPr>
        <p:txBody>
          <a:bodyPr wrap="square" rtlCol="0">
            <a:spAutoFit/>
          </a:bodyPr>
          <a:lstStyle/>
          <a:p>
            <a:r>
              <a:rPr lang="en-US" altLang="ko-KR" sz="2200" b="1" dirty="0">
                <a:latin typeface="맑은 고딕" panose="020B0503020000020004" pitchFamily="50" charset="-127"/>
                <a:ea typeface="맑은 고딕" panose="020B0503020000020004" pitchFamily="50" charset="-127"/>
              </a:rPr>
              <a:t>Aging</a:t>
            </a:r>
            <a:endParaRPr lang="ko-KR" altLang="en-US" sz="2200" b="1" dirty="0">
              <a:latin typeface="맑은 고딕" panose="020B0503020000020004" pitchFamily="50" charset="-127"/>
              <a:ea typeface="맑은 고딕" panose="020B0503020000020004" pitchFamily="50" charset="-127"/>
            </a:endParaRPr>
          </a:p>
        </p:txBody>
      </p:sp>
      <p:pic>
        <p:nvPicPr>
          <p:cNvPr id="20" name="그림 19"/>
          <p:cNvPicPr>
            <a:picLocks noChangeAspect="1"/>
          </p:cNvPicPr>
          <p:nvPr/>
        </p:nvPicPr>
        <p:blipFill rotWithShape="1">
          <a:blip r:embed="rId2" cstate="print">
            <a:extLst>
              <a:ext uri="{28A0092B-C50C-407E-A947-70E740481C1C}">
                <a14:useLocalDpi xmlns:a14="http://schemas.microsoft.com/office/drawing/2010/main" val="0"/>
              </a:ext>
            </a:extLst>
          </a:blip>
          <a:srcRect l="57353" t="-971" r="27999" b="84812"/>
          <a:stretch/>
        </p:blipFill>
        <p:spPr>
          <a:xfrm rot="821262">
            <a:off x="812167" y="2184392"/>
            <a:ext cx="360275" cy="383316"/>
          </a:xfrm>
          <a:prstGeom prst="rect">
            <a:avLst/>
          </a:prstGeom>
        </p:spPr>
      </p:pic>
      <p:sp>
        <p:nvSpPr>
          <p:cNvPr id="21" name="TextBox 20"/>
          <p:cNvSpPr txBox="1"/>
          <p:nvPr/>
        </p:nvSpPr>
        <p:spPr>
          <a:xfrm>
            <a:off x="1113364" y="3843017"/>
            <a:ext cx="10911488" cy="338554"/>
          </a:xfrm>
          <a:prstGeom prst="rect">
            <a:avLst/>
          </a:prstGeom>
          <a:noFill/>
        </p:spPr>
        <p:txBody>
          <a:bodyPr wrap="square" rtlCol="0">
            <a:spAutoFit/>
          </a:bodyPr>
          <a:lstStyle/>
          <a:p>
            <a:r>
              <a:rPr lang="ko-KR" altLang="en-US" sz="1600" dirty="0">
                <a:latin typeface="맑은 고딕" panose="020B0503020000020004" pitchFamily="50" charset="-127"/>
                <a:ea typeface="맑은 고딕" panose="020B0503020000020004" pitchFamily="50" charset="-127"/>
              </a:rPr>
              <a:t>∙ </a:t>
            </a:r>
            <a:r>
              <a:rPr lang="en-US" sz="1600" dirty="0"/>
              <a:t>Reactive oxygen species damage fibrous proteins such as collagen and elastin, which are crucial for skin elasticity</a:t>
            </a:r>
            <a:endParaRPr lang="ko-KR" altLang="en-US" sz="1400" dirty="0">
              <a:latin typeface="맑은 고딕" panose="020B0503020000020004" pitchFamily="50" charset="-127"/>
              <a:ea typeface="맑은 고딕" panose="020B0503020000020004" pitchFamily="50" charset="-127"/>
            </a:endParaRPr>
          </a:p>
        </p:txBody>
      </p:sp>
      <p:sp>
        <p:nvSpPr>
          <p:cNvPr id="22" name="TextBox 21"/>
          <p:cNvSpPr txBox="1"/>
          <p:nvPr/>
        </p:nvSpPr>
        <p:spPr>
          <a:xfrm>
            <a:off x="1788279" y="5631088"/>
            <a:ext cx="8736650" cy="338554"/>
          </a:xfrm>
          <a:prstGeom prst="rect">
            <a:avLst/>
          </a:prstGeom>
          <a:noFill/>
        </p:spPr>
        <p:txBody>
          <a:bodyPr wrap="square" rtlCol="0">
            <a:spAutoFit/>
          </a:bodyPr>
          <a:lstStyle/>
          <a:p>
            <a:r>
              <a:rPr lang="ko-KR" altLang="en-US" sz="1600" dirty="0">
                <a:latin typeface="맑은 고딕" panose="020B0503020000020004" pitchFamily="50" charset="-127"/>
                <a:ea typeface="맑은 고딕" panose="020B0503020000020004" pitchFamily="50" charset="-127"/>
              </a:rPr>
              <a:t>∙ </a:t>
            </a:r>
            <a:r>
              <a:rPr lang="en-US" sz="1600" dirty="0"/>
              <a:t>The negative effects include dehydration, dryness, wrinkles, and reduced elasticity.</a:t>
            </a:r>
            <a:endParaRPr lang="ko-KR" altLang="en-US" sz="1400" dirty="0">
              <a:latin typeface="맑은 고딕" panose="020B0503020000020004" pitchFamily="50" charset="-127"/>
              <a:ea typeface="맑은 고딕" panose="020B0503020000020004" pitchFamily="50" charset="-127"/>
            </a:endParaRPr>
          </a:p>
        </p:txBody>
      </p:sp>
      <p:sp>
        <p:nvSpPr>
          <p:cNvPr id="23" name="TextBox 22"/>
          <p:cNvSpPr txBox="1"/>
          <p:nvPr/>
        </p:nvSpPr>
        <p:spPr>
          <a:xfrm>
            <a:off x="1782060" y="5064835"/>
            <a:ext cx="9340030" cy="584775"/>
          </a:xfrm>
          <a:prstGeom prst="rect">
            <a:avLst/>
          </a:prstGeom>
          <a:noFill/>
        </p:spPr>
        <p:txBody>
          <a:bodyPr wrap="square" rtlCol="0">
            <a:spAutoFit/>
          </a:bodyPr>
          <a:lstStyle/>
          <a:p>
            <a:r>
              <a:rPr lang="ko-KR" altLang="en-US" sz="1600" dirty="0">
                <a:latin typeface="맑은 고딕" panose="020B0503020000020004" pitchFamily="50" charset="-127"/>
                <a:ea typeface="맑은 고딕" panose="020B0503020000020004" pitchFamily="50" charset="-127"/>
              </a:rPr>
              <a:t>∙ </a:t>
            </a:r>
            <a:r>
              <a:rPr lang="en-US" altLang="ko-KR" sz="1600" dirty="0">
                <a:latin typeface="맑은 고딕" panose="020B0503020000020004" pitchFamily="50" charset="-127"/>
                <a:ea typeface="맑은 고딕" panose="020B0503020000020004" pitchFamily="50" charset="-127"/>
              </a:rPr>
              <a:t>This process not only acidifies the skin and causes the accumulation of waste products beneath       the skin but also impairs blood circulation</a:t>
            </a:r>
            <a:endParaRPr lang="ko-KR" altLang="en-US" sz="1400" dirty="0">
              <a:latin typeface="맑은 고딕" panose="020B0503020000020004" pitchFamily="50" charset="-127"/>
              <a:ea typeface="맑은 고딕" panose="020B0503020000020004" pitchFamily="50" charset="-127"/>
            </a:endParaRPr>
          </a:p>
        </p:txBody>
      </p:sp>
      <p:sp>
        <p:nvSpPr>
          <p:cNvPr id="24" name="TextBox 23"/>
          <p:cNvSpPr txBox="1"/>
          <p:nvPr/>
        </p:nvSpPr>
        <p:spPr>
          <a:xfrm>
            <a:off x="1106365" y="2791574"/>
            <a:ext cx="7231390" cy="338554"/>
          </a:xfrm>
          <a:prstGeom prst="rect">
            <a:avLst/>
          </a:prstGeom>
          <a:noFill/>
        </p:spPr>
        <p:txBody>
          <a:bodyPr wrap="square" rtlCol="0">
            <a:spAutoFit/>
          </a:bodyPr>
          <a:lstStyle/>
          <a:p>
            <a:r>
              <a:rPr lang="ko-KR" altLang="en-US" sz="1600" dirty="0">
                <a:latin typeface="맑은 고딕" panose="020B0503020000020004" pitchFamily="50" charset="-127"/>
                <a:ea typeface="맑은 고딕" panose="020B0503020000020004" pitchFamily="50" charset="-127"/>
              </a:rPr>
              <a:t>∙ </a:t>
            </a:r>
            <a:r>
              <a:rPr lang="en-US" altLang="ko-KR" sz="1600" dirty="0">
                <a:latin typeface="맑은 고딕" panose="020B0503020000020004" pitchFamily="50" charset="-127"/>
                <a:ea typeface="맑은 고딕" panose="020B0503020000020004" pitchFamily="50" charset="-127"/>
              </a:rPr>
              <a:t>Reactive oxygen species (ROS) are generated by ultraviolet (UV) radiation</a:t>
            </a:r>
            <a:endParaRPr lang="ko-KR" altLang="en-US" sz="1600" dirty="0">
              <a:latin typeface="맑은 고딕" panose="020B0503020000020004" pitchFamily="50" charset="-127"/>
              <a:ea typeface="맑은 고딕" panose="020B0503020000020004" pitchFamily="50" charset="-127"/>
            </a:endParaRPr>
          </a:p>
        </p:txBody>
      </p:sp>
      <p:sp>
        <p:nvSpPr>
          <p:cNvPr id="25" name="TextBox 24"/>
          <p:cNvSpPr txBox="1"/>
          <p:nvPr/>
        </p:nvSpPr>
        <p:spPr>
          <a:xfrm>
            <a:off x="1119584" y="3214559"/>
            <a:ext cx="10655647" cy="584775"/>
          </a:xfrm>
          <a:prstGeom prst="rect">
            <a:avLst/>
          </a:prstGeom>
          <a:noFill/>
        </p:spPr>
        <p:txBody>
          <a:bodyPr wrap="square" rtlCol="0">
            <a:spAutoFit/>
          </a:bodyPr>
          <a:lstStyle/>
          <a:p>
            <a:r>
              <a:rPr lang="ko-KR" altLang="en-US" sz="1600" dirty="0">
                <a:latin typeface="맑은 고딕" panose="020B0503020000020004" pitchFamily="50" charset="-127"/>
                <a:ea typeface="맑은 고딕" panose="020B0503020000020004" pitchFamily="50" charset="-127"/>
              </a:rPr>
              <a:t>∙ </a:t>
            </a:r>
            <a:r>
              <a:rPr lang="en-US" sz="1600" dirty="0"/>
              <a:t>Continuous oxidative stress leads to protein oxidation, lipid peroxidation, and the activation of protein-</a:t>
            </a:r>
          </a:p>
          <a:p>
            <a:r>
              <a:rPr lang="en-US" sz="1600" dirty="0"/>
              <a:t>  degrading enzymes that destroy intercellular lipid components</a:t>
            </a:r>
            <a:endParaRPr lang="ko-KR" altLang="en-US" sz="1600" dirty="0">
              <a:latin typeface="맑은 고딕" panose="020B0503020000020004" pitchFamily="50" charset="-127"/>
              <a:ea typeface="맑은 고딕" panose="020B0503020000020004" pitchFamily="50" charset="-127"/>
            </a:endParaRPr>
          </a:p>
        </p:txBody>
      </p:sp>
      <p:sp>
        <p:nvSpPr>
          <p:cNvPr id="26" name="갈매기형 수장 25"/>
          <p:cNvSpPr/>
          <p:nvPr/>
        </p:nvSpPr>
        <p:spPr>
          <a:xfrm rot="5400000">
            <a:off x="5872064" y="4303009"/>
            <a:ext cx="541176" cy="475861"/>
          </a:xfrm>
          <a:prstGeom prst="chevron">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맑은 고딕" panose="020B0503020000020004" pitchFamily="50" charset="-127"/>
              <a:ea typeface="맑은 고딕" panose="020B0503020000020004" pitchFamily="50" charset="-127"/>
            </a:endParaRPr>
          </a:p>
        </p:txBody>
      </p:sp>
      <p:sp>
        <p:nvSpPr>
          <p:cNvPr id="4" name="TextBox 3">
            <a:extLst>
              <a:ext uri="{FF2B5EF4-FFF2-40B4-BE49-F238E27FC236}">
                <a16:creationId xmlns:a16="http://schemas.microsoft.com/office/drawing/2014/main" id="{47493ADC-3869-137C-C4B7-8D6213288E7C}"/>
              </a:ext>
            </a:extLst>
          </p:cNvPr>
          <p:cNvSpPr txBox="1"/>
          <p:nvPr/>
        </p:nvSpPr>
        <p:spPr>
          <a:xfrm>
            <a:off x="1818399" y="348461"/>
            <a:ext cx="2388180" cy="276999"/>
          </a:xfrm>
          <a:prstGeom prst="rect">
            <a:avLst/>
          </a:prstGeom>
          <a:noFill/>
        </p:spPr>
        <p:txBody>
          <a:bodyPr wrap="square" rtlCol="0">
            <a:spAutoFit/>
          </a:bodyPr>
          <a:lstStyle/>
          <a:p>
            <a:r>
              <a:rPr lang="en-US" altLang="ko-KR" sz="1200" b="1" dirty="0">
                <a:latin typeface="맑은 고딕" panose="020B0503020000020004" pitchFamily="50" charset="-127"/>
                <a:ea typeface="맑은 고딕" panose="020B0503020000020004" pitchFamily="50" charset="-127"/>
              </a:rPr>
              <a:t>2.</a:t>
            </a:r>
            <a:r>
              <a:rPr lang="ko-KR" altLang="en-US" sz="1200" b="1" dirty="0">
                <a:latin typeface="맑은 고딕" panose="020B0503020000020004" pitchFamily="50" charset="-127"/>
                <a:ea typeface="맑은 고딕" panose="020B0503020000020004" pitchFamily="50" charset="-127"/>
              </a:rPr>
              <a:t> </a:t>
            </a:r>
            <a:r>
              <a:rPr lang="en-US" altLang="ko-KR" sz="1200" b="1" dirty="0">
                <a:latin typeface="맑은 고딕" panose="020B0503020000020004" pitchFamily="50" charset="-127"/>
                <a:ea typeface="맑은 고딕" panose="020B0503020000020004" pitchFamily="50" charset="-127"/>
              </a:rPr>
              <a:t>Reactive</a:t>
            </a:r>
            <a:r>
              <a:rPr lang="ko-KR" altLang="en-US" sz="1200" b="1" dirty="0">
                <a:latin typeface="맑은 고딕" panose="020B0503020000020004" pitchFamily="50" charset="-127"/>
                <a:ea typeface="맑은 고딕" panose="020B0503020000020004" pitchFamily="50" charset="-127"/>
              </a:rPr>
              <a:t> </a:t>
            </a:r>
            <a:r>
              <a:rPr lang="en-US" altLang="ko-KR" sz="1200" b="1" dirty="0">
                <a:latin typeface="맑은 고딕" panose="020B0503020000020004" pitchFamily="50" charset="-127"/>
                <a:ea typeface="맑은 고딕" panose="020B0503020000020004" pitchFamily="50" charset="-127"/>
              </a:rPr>
              <a:t>Oxygen Species</a:t>
            </a:r>
            <a:endParaRPr lang="ko-KR" altLang="en-US" sz="1200" b="1" dirty="0">
              <a:latin typeface="맑은 고딕" panose="020B0503020000020004" pitchFamily="50" charset="-127"/>
              <a:ea typeface="맑은 고딕" panose="020B0503020000020004" pitchFamily="50" charset="-127"/>
            </a:endParaRPr>
          </a:p>
        </p:txBody>
      </p:sp>
      <p:sp>
        <p:nvSpPr>
          <p:cNvPr id="5" name="TextBox 4">
            <a:extLst>
              <a:ext uri="{FF2B5EF4-FFF2-40B4-BE49-F238E27FC236}">
                <a16:creationId xmlns:a16="http://schemas.microsoft.com/office/drawing/2014/main" id="{D76ADEE9-5D61-783A-CA7F-068ABE3F5322}"/>
              </a:ext>
            </a:extLst>
          </p:cNvPr>
          <p:cNvSpPr txBox="1"/>
          <p:nvPr/>
        </p:nvSpPr>
        <p:spPr>
          <a:xfrm>
            <a:off x="4023029" y="329998"/>
            <a:ext cx="4518187" cy="307777"/>
          </a:xfrm>
          <a:prstGeom prst="rect">
            <a:avLst/>
          </a:prstGeom>
          <a:noFill/>
        </p:spPr>
        <p:txBody>
          <a:bodyPr wrap="square" rtlCol="0">
            <a:spAutoFit/>
          </a:bodyPr>
          <a:lstStyle/>
          <a:p>
            <a:r>
              <a:rPr lang="en-US" altLang="ko-KR" sz="1400" dirty="0">
                <a:latin typeface="맑은 고딕" panose="020B0503020000020004" pitchFamily="50" charset="-127"/>
                <a:ea typeface="맑은 고딕" panose="020B0503020000020004" pitchFamily="50" charset="-127"/>
              </a:rPr>
              <a:t>4) Reactive Oxygen Species and Diseases</a:t>
            </a:r>
            <a:endParaRPr lang="ko-KR" altLang="en-US" sz="1400"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4358999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직사각형 13"/>
          <p:cNvSpPr/>
          <p:nvPr/>
        </p:nvSpPr>
        <p:spPr>
          <a:xfrm>
            <a:off x="4631096" y="3436777"/>
            <a:ext cx="1825687" cy="202162"/>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맑은 고딕" panose="020B0503020000020004" pitchFamily="50" charset="-127"/>
              <a:ea typeface="맑은 고딕" panose="020B0503020000020004" pitchFamily="50" charset="-127"/>
            </a:endParaRPr>
          </a:p>
        </p:txBody>
      </p:sp>
      <p:sp>
        <p:nvSpPr>
          <p:cNvPr id="15" name="직사각형 14"/>
          <p:cNvSpPr/>
          <p:nvPr/>
        </p:nvSpPr>
        <p:spPr>
          <a:xfrm>
            <a:off x="2062067" y="2696549"/>
            <a:ext cx="2771190" cy="195942"/>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맑은 고딕" panose="020B0503020000020004" pitchFamily="50" charset="-127"/>
              <a:ea typeface="맑은 고딕" panose="020B0503020000020004" pitchFamily="50" charset="-127"/>
            </a:endParaRPr>
          </a:p>
        </p:txBody>
      </p:sp>
      <p:sp>
        <p:nvSpPr>
          <p:cNvPr id="16" name="TextBox 15"/>
          <p:cNvSpPr txBox="1"/>
          <p:nvPr/>
        </p:nvSpPr>
        <p:spPr>
          <a:xfrm>
            <a:off x="1018721" y="2563510"/>
            <a:ext cx="8862698" cy="1522020"/>
          </a:xfrm>
          <a:prstGeom prst="rect">
            <a:avLst/>
          </a:prstGeom>
          <a:noFill/>
        </p:spPr>
        <p:txBody>
          <a:bodyPr wrap="square" rtlCol="0">
            <a:spAutoFit/>
          </a:bodyPr>
          <a:lstStyle/>
          <a:p>
            <a:pPr>
              <a:lnSpc>
                <a:spcPct val="150000"/>
              </a:lnSpc>
            </a:pPr>
            <a:r>
              <a:rPr lang="en-US" altLang="ko-KR" sz="1600" dirty="0">
                <a:latin typeface="맑은 고딕" panose="020B0503020000020004" pitchFamily="50" charset="-127"/>
                <a:ea typeface="맑은 고딕" panose="020B0503020000020004" pitchFamily="50" charset="-127"/>
              </a:rPr>
              <a:t>∙  The brain is the organ with highest oxygen usage</a:t>
            </a:r>
          </a:p>
          <a:p>
            <a:pPr>
              <a:lnSpc>
                <a:spcPct val="150000"/>
              </a:lnSpc>
            </a:pPr>
            <a:r>
              <a:rPr lang="en-US" altLang="ko-KR" sz="1600" dirty="0">
                <a:latin typeface="맑은 고딕" panose="020B0503020000020004" pitchFamily="50" charset="-127"/>
                <a:ea typeface="맑은 고딕" panose="020B0503020000020004" pitchFamily="50" charset="-127"/>
              </a:rPr>
              <a:t>∙  Brain cells are the body sensitive to attacks by reactive oxygen species</a:t>
            </a:r>
          </a:p>
          <a:p>
            <a:pPr>
              <a:lnSpc>
                <a:spcPct val="150000"/>
              </a:lnSpc>
            </a:pPr>
            <a:r>
              <a:rPr lang="en-US" altLang="ko-KR" sz="1600" dirty="0">
                <a:latin typeface="맑은 고딕" panose="020B0503020000020004" pitchFamily="50" charset="-127"/>
                <a:ea typeface="맑은 고딕" panose="020B0503020000020004" pitchFamily="50" charset="-127"/>
              </a:rPr>
              <a:t>∙  When brain cells damaged by reactive species, brain vascular function is impaired.</a:t>
            </a:r>
          </a:p>
          <a:p>
            <a:pPr>
              <a:lnSpc>
                <a:spcPct val="150000"/>
              </a:lnSpc>
            </a:pPr>
            <a:r>
              <a:rPr lang="en-US" altLang="ko-KR" sz="1600" dirty="0">
                <a:latin typeface="맑은 고딕" panose="020B0503020000020004" pitchFamily="50" charset="-127"/>
                <a:ea typeface="맑은 고딕" panose="020B0503020000020004" pitchFamily="50" charset="-127"/>
              </a:rPr>
              <a:t>∙  Treatments to manage symptoms are available, but there is currently no cure for dementia.</a:t>
            </a:r>
            <a:endParaRPr lang="ko-KR" altLang="en-US" sz="1600" dirty="0">
              <a:latin typeface="맑은 고딕" panose="020B0503020000020004" pitchFamily="50" charset="-127"/>
              <a:ea typeface="맑은 고딕" panose="020B0503020000020004" pitchFamily="50" charset="-127"/>
            </a:endParaRPr>
          </a:p>
        </p:txBody>
      </p:sp>
      <p:sp>
        <p:nvSpPr>
          <p:cNvPr id="18" name="TextBox 17"/>
          <p:cNvSpPr txBox="1"/>
          <p:nvPr/>
        </p:nvSpPr>
        <p:spPr>
          <a:xfrm>
            <a:off x="659646" y="1383476"/>
            <a:ext cx="9467273" cy="507831"/>
          </a:xfrm>
          <a:prstGeom prst="rect">
            <a:avLst/>
          </a:prstGeom>
          <a:noFill/>
        </p:spPr>
        <p:txBody>
          <a:bodyPr wrap="square" rtlCol="0">
            <a:spAutoFit/>
          </a:bodyPr>
          <a:lstStyle/>
          <a:p>
            <a:r>
              <a:rPr lang="en-US" altLang="ko-KR" sz="2700" b="1" spc="-150" dirty="0">
                <a:latin typeface="맑은 고딕" panose="020B0503020000020004" pitchFamily="50" charset="-127"/>
                <a:ea typeface="맑은 고딕" panose="020B0503020000020004" pitchFamily="50" charset="-127"/>
              </a:rPr>
              <a:t>Diseases Caused by Excessive Reactive Oxygen Species</a:t>
            </a:r>
            <a:endParaRPr lang="ko-KR" altLang="en-US" sz="2700" b="1" dirty="0">
              <a:latin typeface="맑은 고딕" panose="020B0503020000020004" pitchFamily="50" charset="-127"/>
              <a:ea typeface="맑은 고딕" panose="020B0503020000020004" pitchFamily="50" charset="-127"/>
            </a:endParaRPr>
          </a:p>
        </p:txBody>
      </p:sp>
      <p:sp>
        <p:nvSpPr>
          <p:cNvPr id="29" name="TextBox 28"/>
          <p:cNvSpPr txBox="1"/>
          <p:nvPr/>
        </p:nvSpPr>
        <p:spPr>
          <a:xfrm>
            <a:off x="1194885" y="2069511"/>
            <a:ext cx="3011694" cy="430887"/>
          </a:xfrm>
          <a:prstGeom prst="rect">
            <a:avLst/>
          </a:prstGeom>
          <a:noFill/>
        </p:spPr>
        <p:txBody>
          <a:bodyPr wrap="square" rtlCol="0">
            <a:spAutoFit/>
          </a:bodyPr>
          <a:lstStyle/>
          <a:p>
            <a:r>
              <a:rPr lang="en-US" altLang="ko-KR" sz="2200" b="1" dirty="0">
                <a:latin typeface="맑은 고딕" panose="020B0503020000020004" pitchFamily="50" charset="-127"/>
                <a:ea typeface="맑은 고딕" panose="020B0503020000020004" pitchFamily="50" charset="-127"/>
              </a:rPr>
              <a:t>Dementia</a:t>
            </a:r>
            <a:endParaRPr lang="ko-KR" altLang="en-US" sz="2200" b="1" dirty="0">
              <a:latin typeface="맑은 고딕" panose="020B0503020000020004" pitchFamily="50" charset="-127"/>
              <a:ea typeface="맑은 고딕" panose="020B0503020000020004" pitchFamily="50" charset="-127"/>
            </a:endParaRPr>
          </a:p>
        </p:txBody>
      </p:sp>
      <p:pic>
        <p:nvPicPr>
          <p:cNvPr id="30" name="그림 29"/>
          <p:cNvPicPr>
            <a:picLocks noChangeAspect="1"/>
          </p:cNvPicPr>
          <p:nvPr/>
        </p:nvPicPr>
        <p:blipFill rotWithShape="1">
          <a:blip r:embed="rId2"/>
          <a:srcRect l="3057" t="980" r="2479" b="3683"/>
          <a:stretch/>
        </p:blipFill>
        <p:spPr>
          <a:xfrm>
            <a:off x="2846739" y="4394190"/>
            <a:ext cx="5129444" cy="1941296"/>
          </a:xfrm>
          <a:prstGeom prst="rect">
            <a:avLst/>
          </a:prstGeom>
        </p:spPr>
      </p:pic>
      <p:pic>
        <p:nvPicPr>
          <p:cNvPr id="31" name="그림 30"/>
          <p:cNvPicPr>
            <a:picLocks noChangeAspect="1"/>
          </p:cNvPicPr>
          <p:nvPr/>
        </p:nvPicPr>
        <p:blipFill rotWithShape="1">
          <a:blip r:embed="rId3" cstate="print">
            <a:extLst>
              <a:ext uri="{28A0092B-C50C-407E-A947-70E740481C1C}">
                <a14:useLocalDpi xmlns:a14="http://schemas.microsoft.com/office/drawing/2010/main" val="0"/>
              </a:ext>
            </a:extLst>
          </a:blip>
          <a:srcRect l="57353" t="-971" r="27999" b="84812"/>
          <a:stretch/>
        </p:blipFill>
        <p:spPr>
          <a:xfrm rot="821262">
            <a:off x="802836" y="2100416"/>
            <a:ext cx="360275" cy="383316"/>
          </a:xfrm>
          <a:prstGeom prst="rect">
            <a:avLst/>
          </a:prstGeom>
        </p:spPr>
      </p:pic>
      <p:sp>
        <p:nvSpPr>
          <p:cNvPr id="2" name="TextBox 1">
            <a:extLst>
              <a:ext uri="{FF2B5EF4-FFF2-40B4-BE49-F238E27FC236}">
                <a16:creationId xmlns:a16="http://schemas.microsoft.com/office/drawing/2014/main" id="{2E5EE59C-6A68-208F-1EC5-25A59C60C78B}"/>
              </a:ext>
            </a:extLst>
          </p:cNvPr>
          <p:cNvSpPr txBox="1"/>
          <p:nvPr/>
        </p:nvSpPr>
        <p:spPr>
          <a:xfrm>
            <a:off x="1818399" y="348461"/>
            <a:ext cx="2388180" cy="276999"/>
          </a:xfrm>
          <a:prstGeom prst="rect">
            <a:avLst/>
          </a:prstGeom>
          <a:noFill/>
        </p:spPr>
        <p:txBody>
          <a:bodyPr wrap="square" rtlCol="0">
            <a:spAutoFit/>
          </a:bodyPr>
          <a:lstStyle/>
          <a:p>
            <a:r>
              <a:rPr lang="en-US" altLang="ko-KR" sz="1200" b="1" dirty="0">
                <a:latin typeface="맑은 고딕" panose="020B0503020000020004" pitchFamily="50" charset="-127"/>
                <a:ea typeface="맑은 고딕" panose="020B0503020000020004" pitchFamily="50" charset="-127"/>
              </a:rPr>
              <a:t>2.</a:t>
            </a:r>
            <a:r>
              <a:rPr lang="ko-KR" altLang="en-US" sz="1200" b="1" dirty="0">
                <a:latin typeface="맑은 고딕" panose="020B0503020000020004" pitchFamily="50" charset="-127"/>
                <a:ea typeface="맑은 고딕" panose="020B0503020000020004" pitchFamily="50" charset="-127"/>
              </a:rPr>
              <a:t> </a:t>
            </a:r>
            <a:r>
              <a:rPr lang="en-US" altLang="ko-KR" sz="1200" b="1" dirty="0">
                <a:latin typeface="맑은 고딕" panose="020B0503020000020004" pitchFamily="50" charset="-127"/>
                <a:ea typeface="맑은 고딕" panose="020B0503020000020004" pitchFamily="50" charset="-127"/>
              </a:rPr>
              <a:t>Reactive</a:t>
            </a:r>
            <a:r>
              <a:rPr lang="ko-KR" altLang="en-US" sz="1200" b="1" dirty="0">
                <a:latin typeface="맑은 고딕" panose="020B0503020000020004" pitchFamily="50" charset="-127"/>
                <a:ea typeface="맑은 고딕" panose="020B0503020000020004" pitchFamily="50" charset="-127"/>
              </a:rPr>
              <a:t> </a:t>
            </a:r>
            <a:r>
              <a:rPr lang="en-US" altLang="ko-KR" sz="1200" b="1" dirty="0">
                <a:latin typeface="맑은 고딕" panose="020B0503020000020004" pitchFamily="50" charset="-127"/>
                <a:ea typeface="맑은 고딕" panose="020B0503020000020004" pitchFamily="50" charset="-127"/>
              </a:rPr>
              <a:t>Oxygen Species</a:t>
            </a:r>
            <a:endParaRPr lang="ko-KR" altLang="en-US" sz="1200" b="1" dirty="0">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BEC827B5-A67E-47FA-A0AF-E846E45E764D}"/>
              </a:ext>
            </a:extLst>
          </p:cNvPr>
          <p:cNvSpPr txBox="1"/>
          <p:nvPr/>
        </p:nvSpPr>
        <p:spPr>
          <a:xfrm>
            <a:off x="4023029" y="329998"/>
            <a:ext cx="4518187" cy="307777"/>
          </a:xfrm>
          <a:prstGeom prst="rect">
            <a:avLst/>
          </a:prstGeom>
          <a:noFill/>
        </p:spPr>
        <p:txBody>
          <a:bodyPr wrap="square" rtlCol="0">
            <a:spAutoFit/>
          </a:bodyPr>
          <a:lstStyle/>
          <a:p>
            <a:r>
              <a:rPr lang="en-US" altLang="ko-KR" sz="1400" dirty="0">
                <a:latin typeface="맑은 고딕" panose="020B0503020000020004" pitchFamily="50" charset="-127"/>
                <a:ea typeface="맑은 고딕" panose="020B0503020000020004" pitchFamily="50" charset="-127"/>
              </a:rPr>
              <a:t>4) Reactive Oxygen Species and Diseases</a:t>
            </a:r>
            <a:endParaRPr lang="ko-KR" altLang="en-US" sz="1400"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514730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659646" y="1383476"/>
            <a:ext cx="9467273" cy="507831"/>
          </a:xfrm>
          <a:prstGeom prst="rect">
            <a:avLst/>
          </a:prstGeom>
          <a:noFill/>
        </p:spPr>
        <p:txBody>
          <a:bodyPr wrap="square" rtlCol="0">
            <a:spAutoFit/>
          </a:bodyPr>
          <a:lstStyle/>
          <a:p>
            <a:r>
              <a:rPr lang="en-US" altLang="ko-KR" sz="2700" b="1" spc="-150" dirty="0">
                <a:latin typeface="맑은 고딕" panose="020B0503020000020004" pitchFamily="50" charset="-127"/>
                <a:ea typeface="맑은 고딕" panose="020B0503020000020004" pitchFamily="50" charset="-127"/>
              </a:rPr>
              <a:t>Diseases Caused by Excessive Reactive Oxygen Species</a:t>
            </a:r>
            <a:endParaRPr lang="ko-KR" altLang="en-US" sz="2700" b="1" dirty="0">
              <a:latin typeface="맑은 고딕" panose="020B0503020000020004" pitchFamily="50" charset="-127"/>
              <a:ea typeface="맑은 고딕" panose="020B0503020000020004" pitchFamily="50" charset="-127"/>
            </a:endParaRPr>
          </a:p>
        </p:txBody>
      </p:sp>
      <p:sp>
        <p:nvSpPr>
          <p:cNvPr id="19" name="TextBox 18"/>
          <p:cNvSpPr txBox="1"/>
          <p:nvPr/>
        </p:nvSpPr>
        <p:spPr>
          <a:xfrm>
            <a:off x="1194885" y="2069511"/>
            <a:ext cx="2595418" cy="430887"/>
          </a:xfrm>
          <a:prstGeom prst="rect">
            <a:avLst/>
          </a:prstGeom>
          <a:noFill/>
        </p:spPr>
        <p:txBody>
          <a:bodyPr wrap="square" rtlCol="0">
            <a:spAutoFit/>
          </a:bodyPr>
          <a:lstStyle/>
          <a:p>
            <a:r>
              <a:rPr lang="en-US" altLang="ko-KR" sz="2200" b="1" dirty="0">
                <a:latin typeface="맑은 고딕" panose="020B0503020000020004" pitchFamily="50" charset="-127"/>
                <a:ea typeface="맑은 고딕" panose="020B0503020000020004" pitchFamily="50" charset="-127"/>
              </a:rPr>
              <a:t>Vascular Health</a:t>
            </a:r>
            <a:endParaRPr lang="ko-KR" altLang="en-US" sz="2200" b="1" dirty="0">
              <a:latin typeface="맑은 고딕" panose="020B0503020000020004" pitchFamily="50" charset="-127"/>
              <a:ea typeface="맑은 고딕" panose="020B0503020000020004" pitchFamily="50" charset="-127"/>
            </a:endParaRPr>
          </a:p>
        </p:txBody>
      </p:sp>
      <p:pic>
        <p:nvPicPr>
          <p:cNvPr id="20" name="그림 19"/>
          <p:cNvPicPr>
            <a:picLocks noChangeAspect="1"/>
          </p:cNvPicPr>
          <p:nvPr/>
        </p:nvPicPr>
        <p:blipFill rotWithShape="1">
          <a:blip r:embed="rId2" cstate="print">
            <a:extLst>
              <a:ext uri="{28A0092B-C50C-407E-A947-70E740481C1C}">
                <a14:useLocalDpi xmlns:a14="http://schemas.microsoft.com/office/drawing/2010/main" val="0"/>
              </a:ext>
            </a:extLst>
          </a:blip>
          <a:srcRect l="57353" t="-971" r="27999" b="84812"/>
          <a:stretch/>
        </p:blipFill>
        <p:spPr>
          <a:xfrm rot="821262">
            <a:off x="802836" y="2100416"/>
            <a:ext cx="360275" cy="383316"/>
          </a:xfrm>
          <a:prstGeom prst="rect">
            <a:avLst/>
          </a:prstGeom>
        </p:spPr>
      </p:pic>
      <p:pic>
        <p:nvPicPr>
          <p:cNvPr id="21" name="그림 20"/>
          <p:cNvPicPr>
            <a:picLocks noChangeAspect="1"/>
          </p:cNvPicPr>
          <p:nvPr/>
        </p:nvPicPr>
        <p:blipFill rotWithShape="1">
          <a:blip r:embed="rId3"/>
          <a:srcRect l="4912" t="2174"/>
          <a:stretch/>
        </p:blipFill>
        <p:spPr>
          <a:xfrm>
            <a:off x="1819470" y="4098219"/>
            <a:ext cx="1763486" cy="2274587"/>
          </a:xfrm>
          <a:prstGeom prst="rect">
            <a:avLst/>
          </a:prstGeom>
        </p:spPr>
      </p:pic>
      <p:pic>
        <p:nvPicPr>
          <p:cNvPr id="22" name="그림 21"/>
          <p:cNvPicPr>
            <a:picLocks noChangeAspect="1"/>
          </p:cNvPicPr>
          <p:nvPr/>
        </p:nvPicPr>
        <p:blipFill rotWithShape="1">
          <a:blip r:embed="rId4"/>
          <a:srcRect l="3294" t="5888" r="5789" b="5632"/>
          <a:stretch/>
        </p:blipFill>
        <p:spPr>
          <a:xfrm>
            <a:off x="3638502" y="4058817"/>
            <a:ext cx="4437528" cy="2304661"/>
          </a:xfrm>
          <a:prstGeom prst="rect">
            <a:avLst/>
          </a:prstGeom>
          <a:ln>
            <a:noFill/>
          </a:ln>
          <a:effectLst>
            <a:outerShdw blurRad="50800" dist="38100" algn="l" rotWithShape="0">
              <a:prstClr val="black">
                <a:alpha val="40000"/>
              </a:prstClr>
            </a:outerShdw>
          </a:effectLst>
        </p:spPr>
      </p:pic>
      <p:sp>
        <p:nvSpPr>
          <p:cNvPr id="23" name="TextBox 22"/>
          <p:cNvSpPr txBox="1"/>
          <p:nvPr/>
        </p:nvSpPr>
        <p:spPr>
          <a:xfrm>
            <a:off x="8307029" y="5159018"/>
            <a:ext cx="3454249" cy="1104277"/>
          </a:xfrm>
          <a:prstGeom prst="rect">
            <a:avLst/>
          </a:prstGeom>
          <a:solidFill>
            <a:schemeClr val="bg2"/>
          </a:solidFill>
          <a:ln w="6350">
            <a:solidFill>
              <a:schemeClr val="tx1"/>
            </a:solidFill>
          </a:ln>
        </p:spPr>
        <p:txBody>
          <a:bodyPr wrap="square" rtlCol="0">
            <a:spAutoFit/>
          </a:bodyPr>
          <a:lstStyle/>
          <a:p>
            <a:pPr algn="ctr">
              <a:lnSpc>
                <a:spcPct val="150000"/>
              </a:lnSpc>
            </a:pPr>
            <a:r>
              <a:rPr lang="en-US" sz="900" dirty="0"/>
              <a:t>When cells affected by reactive oxygen species accumulate in the blood vessels, they can cause cardiovascular diseases such as stroke, angina, and myocardial infarction. Additionally, </a:t>
            </a:r>
          </a:p>
          <a:p>
            <a:pPr algn="ctr">
              <a:lnSpc>
                <a:spcPct val="150000"/>
              </a:lnSpc>
            </a:pPr>
            <a:r>
              <a:rPr lang="en-US" sz="900" dirty="0"/>
              <a:t>such cells can inhibit the normal function of surrounding cells,</a:t>
            </a:r>
          </a:p>
          <a:p>
            <a:pPr algn="ctr">
              <a:lnSpc>
                <a:spcPct val="150000"/>
              </a:lnSpc>
            </a:pPr>
            <a:r>
              <a:rPr lang="en-US" sz="900" dirty="0"/>
              <a:t> leading to mutations that can potentially cause cancer.</a:t>
            </a:r>
            <a:endParaRPr lang="ko-KR" altLang="en-US" sz="900" dirty="0">
              <a:latin typeface="맑은 고딕" panose="020B0503020000020004" pitchFamily="50" charset="-127"/>
              <a:ea typeface="맑은 고딕" panose="020B0503020000020004" pitchFamily="50" charset="-127"/>
            </a:endParaRPr>
          </a:p>
        </p:txBody>
      </p:sp>
      <p:sp>
        <p:nvSpPr>
          <p:cNvPr id="2" name="TextBox 1">
            <a:extLst>
              <a:ext uri="{FF2B5EF4-FFF2-40B4-BE49-F238E27FC236}">
                <a16:creationId xmlns:a16="http://schemas.microsoft.com/office/drawing/2014/main" id="{E5985CAB-F4E1-B464-0F40-7F7F60E5B1F5}"/>
              </a:ext>
            </a:extLst>
          </p:cNvPr>
          <p:cNvSpPr txBox="1"/>
          <p:nvPr/>
        </p:nvSpPr>
        <p:spPr>
          <a:xfrm>
            <a:off x="1818399" y="348461"/>
            <a:ext cx="2388180" cy="276999"/>
          </a:xfrm>
          <a:prstGeom prst="rect">
            <a:avLst/>
          </a:prstGeom>
          <a:noFill/>
        </p:spPr>
        <p:txBody>
          <a:bodyPr wrap="square" rtlCol="0">
            <a:spAutoFit/>
          </a:bodyPr>
          <a:lstStyle/>
          <a:p>
            <a:r>
              <a:rPr lang="en-US" altLang="ko-KR" sz="1200" b="1" dirty="0">
                <a:latin typeface="맑은 고딕" panose="020B0503020000020004" pitchFamily="50" charset="-127"/>
                <a:ea typeface="맑은 고딕" panose="020B0503020000020004" pitchFamily="50" charset="-127"/>
              </a:rPr>
              <a:t>2.</a:t>
            </a:r>
            <a:r>
              <a:rPr lang="ko-KR" altLang="en-US" sz="1200" b="1" dirty="0">
                <a:latin typeface="맑은 고딕" panose="020B0503020000020004" pitchFamily="50" charset="-127"/>
                <a:ea typeface="맑은 고딕" panose="020B0503020000020004" pitchFamily="50" charset="-127"/>
              </a:rPr>
              <a:t> </a:t>
            </a:r>
            <a:r>
              <a:rPr lang="en-US" altLang="ko-KR" sz="1200" b="1" dirty="0">
                <a:latin typeface="맑은 고딕" panose="020B0503020000020004" pitchFamily="50" charset="-127"/>
                <a:ea typeface="맑은 고딕" panose="020B0503020000020004" pitchFamily="50" charset="-127"/>
              </a:rPr>
              <a:t>Reactive</a:t>
            </a:r>
            <a:r>
              <a:rPr lang="ko-KR" altLang="en-US" sz="1200" b="1" dirty="0">
                <a:latin typeface="맑은 고딕" panose="020B0503020000020004" pitchFamily="50" charset="-127"/>
                <a:ea typeface="맑은 고딕" panose="020B0503020000020004" pitchFamily="50" charset="-127"/>
              </a:rPr>
              <a:t> </a:t>
            </a:r>
            <a:r>
              <a:rPr lang="en-US" altLang="ko-KR" sz="1200" b="1" dirty="0">
                <a:latin typeface="맑은 고딕" panose="020B0503020000020004" pitchFamily="50" charset="-127"/>
                <a:ea typeface="맑은 고딕" panose="020B0503020000020004" pitchFamily="50" charset="-127"/>
              </a:rPr>
              <a:t>Oxygen Species</a:t>
            </a:r>
            <a:endParaRPr lang="ko-KR" altLang="en-US" sz="1200" b="1" dirty="0">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843D91AD-6176-9761-EA50-EFFB34F5D033}"/>
              </a:ext>
            </a:extLst>
          </p:cNvPr>
          <p:cNvSpPr txBox="1"/>
          <p:nvPr/>
        </p:nvSpPr>
        <p:spPr>
          <a:xfrm>
            <a:off x="4023029" y="329998"/>
            <a:ext cx="4518187" cy="307777"/>
          </a:xfrm>
          <a:prstGeom prst="rect">
            <a:avLst/>
          </a:prstGeom>
          <a:noFill/>
        </p:spPr>
        <p:txBody>
          <a:bodyPr wrap="square" rtlCol="0">
            <a:spAutoFit/>
          </a:bodyPr>
          <a:lstStyle/>
          <a:p>
            <a:r>
              <a:rPr lang="en-US" altLang="ko-KR" sz="1400" dirty="0">
                <a:latin typeface="맑은 고딕" panose="020B0503020000020004" pitchFamily="50" charset="-127"/>
                <a:ea typeface="맑은 고딕" panose="020B0503020000020004" pitchFamily="50" charset="-127"/>
              </a:rPr>
              <a:t>4) Reactive Oxygen Species and Diseases</a:t>
            </a:r>
            <a:endParaRPr lang="ko-KR" altLang="en-US" sz="1400" dirty="0">
              <a:latin typeface="맑은 고딕" panose="020B0503020000020004" pitchFamily="50" charset="-127"/>
              <a:ea typeface="맑은 고딕" panose="020B0503020000020004" pitchFamily="50" charset="-127"/>
            </a:endParaRPr>
          </a:p>
        </p:txBody>
      </p:sp>
      <p:sp>
        <p:nvSpPr>
          <p:cNvPr id="8" name="TextBox 7">
            <a:extLst>
              <a:ext uri="{FF2B5EF4-FFF2-40B4-BE49-F238E27FC236}">
                <a16:creationId xmlns:a16="http://schemas.microsoft.com/office/drawing/2014/main" id="{B972F20B-FA75-9DD8-C0BE-4009A14AC352}"/>
              </a:ext>
            </a:extLst>
          </p:cNvPr>
          <p:cNvSpPr txBox="1"/>
          <p:nvPr/>
        </p:nvSpPr>
        <p:spPr>
          <a:xfrm>
            <a:off x="1229360" y="2520915"/>
            <a:ext cx="10131748" cy="1384995"/>
          </a:xfrm>
          <a:prstGeom prst="rect">
            <a:avLst/>
          </a:prstGeom>
          <a:noFill/>
        </p:spPr>
        <p:txBody>
          <a:bodyPr wrap="none" rtlCol="0">
            <a:spAutoFit/>
          </a:bodyPr>
          <a:lstStyle/>
          <a:p>
            <a:pPr marL="285750" indent="-285750">
              <a:buFont typeface="Arial" panose="020B0604020202020204" pitchFamily="34" charset="0"/>
              <a:buChar char="•"/>
            </a:pPr>
            <a:r>
              <a:rPr lang="en-US" sz="1200" dirty="0"/>
              <a:t>Blood plays a crucial role in transporting oxygen and nutrients throughout the body.</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sz="1200" dirty="0"/>
              <a:t>When there is an excess of reactive oxygen species, the body becomes oxidized, causing the movement of red blood cells to slow down.</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sz="1200" dirty="0"/>
              <a:t>With up to 25 trillion red blood cells not moving properly and clumping together, there is great risk of blood becoming acidic.</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sz="1200" dirty="0"/>
              <a:t>The risk of stroke increases fourfold, the risk of death from cardiovascular disease triples, and the risk of premature death rises by 80%.</a:t>
            </a:r>
          </a:p>
        </p:txBody>
      </p:sp>
    </p:spTree>
    <p:extLst>
      <p:ext uri="{BB962C8B-B14F-4D97-AF65-F5344CB8AC3E}">
        <p14:creationId xmlns:p14="http://schemas.microsoft.com/office/powerpoint/2010/main" val="41834640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659646" y="1383476"/>
            <a:ext cx="9467273" cy="507831"/>
          </a:xfrm>
          <a:prstGeom prst="rect">
            <a:avLst/>
          </a:prstGeom>
          <a:noFill/>
        </p:spPr>
        <p:txBody>
          <a:bodyPr wrap="square" rtlCol="0">
            <a:spAutoFit/>
          </a:bodyPr>
          <a:lstStyle/>
          <a:p>
            <a:r>
              <a:rPr lang="en-US" altLang="ko-KR" sz="2700" b="1" spc="-150" dirty="0">
                <a:latin typeface="맑은 고딕" panose="020B0503020000020004" pitchFamily="50" charset="-127"/>
                <a:ea typeface="맑은 고딕" panose="020B0503020000020004" pitchFamily="50" charset="-127"/>
              </a:rPr>
              <a:t>Diseases Caused by Excessive Reactive Oxygen Species</a:t>
            </a:r>
            <a:endParaRPr lang="ko-KR" altLang="en-US" sz="2700" b="1" dirty="0">
              <a:latin typeface="맑은 고딕" panose="020B0503020000020004" pitchFamily="50" charset="-127"/>
              <a:ea typeface="맑은 고딕" panose="020B0503020000020004" pitchFamily="50" charset="-127"/>
            </a:endParaRPr>
          </a:p>
        </p:txBody>
      </p:sp>
      <p:pic>
        <p:nvPicPr>
          <p:cNvPr id="14" name="그림 13"/>
          <p:cNvPicPr>
            <a:picLocks noChangeAspect="1"/>
          </p:cNvPicPr>
          <p:nvPr/>
        </p:nvPicPr>
        <p:blipFill rotWithShape="1">
          <a:blip r:embed="rId2" cstate="print">
            <a:extLst>
              <a:ext uri="{28A0092B-C50C-407E-A947-70E740481C1C}">
                <a14:useLocalDpi xmlns:a14="http://schemas.microsoft.com/office/drawing/2010/main" val="0"/>
              </a:ext>
            </a:extLst>
          </a:blip>
          <a:srcRect l="57353" t="-971" r="27999" b="84812"/>
          <a:stretch/>
        </p:blipFill>
        <p:spPr>
          <a:xfrm rot="821262">
            <a:off x="802836" y="2100416"/>
            <a:ext cx="360275" cy="383316"/>
          </a:xfrm>
          <a:prstGeom prst="rect">
            <a:avLst/>
          </a:prstGeom>
        </p:spPr>
      </p:pic>
      <p:sp>
        <p:nvSpPr>
          <p:cNvPr id="15" name="TextBox 14"/>
          <p:cNvSpPr txBox="1"/>
          <p:nvPr/>
        </p:nvSpPr>
        <p:spPr>
          <a:xfrm>
            <a:off x="1076069" y="2646894"/>
            <a:ext cx="9316627" cy="697050"/>
          </a:xfrm>
          <a:prstGeom prst="rect">
            <a:avLst/>
          </a:prstGeom>
          <a:noFill/>
        </p:spPr>
        <p:txBody>
          <a:bodyPr wrap="square" rtlCol="0">
            <a:spAutoFit/>
          </a:bodyPr>
          <a:lstStyle/>
          <a:p>
            <a:pPr>
              <a:lnSpc>
                <a:spcPct val="150000"/>
              </a:lnSpc>
            </a:pPr>
            <a:r>
              <a:rPr lang="en-US" sz="1400" dirty="0"/>
              <a:t>Reactive Oxygen Species → Oxidation of intracellular proteins, lipids, and nucleic acids → Promotion of cellular aging and apoptosis → Mutant genes caused by DNA damage → Proliferation of cancer cells</a:t>
            </a:r>
            <a:endParaRPr lang="ko-KR" altLang="en-US" sz="1400" dirty="0">
              <a:latin typeface="맑은 고딕" panose="020B0503020000020004" pitchFamily="50" charset="-127"/>
              <a:ea typeface="맑은 고딕" panose="020B0503020000020004" pitchFamily="50" charset="-127"/>
            </a:endParaRPr>
          </a:p>
        </p:txBody>
      </p:sp>
      <p:sp>
        <p:nvSpPr>
          <p:cNvPr id="16" name="TextBox 15"/>
          <p:cNvSpPr txBox="1"/>
          <p:nvPr/>
        </p:nvSpPr>
        <p:spPr>
          <a:xfrm>
            <a:off x="1194885" y="2069511"/>
            <a:ext cx="5323902" cy="430887"/>
          </a:xfrm>
          <a:prstGeom prst="rect">
            <a:avLst/>
          </a:prstGeom>
          <a:noFill/>
        </p:spPr>
        <p:txBody>
          <a:bodyPr wrap="square" rtlCol="0">
            <a:spAutoFit/>
          </a:bodyPr>
          <a:lstStyle/>
          <a:p>
            <a:r>
              <a:rPr lang="en-US" altLang="ko-KR" sz="2200" b="1" dirty="0">
                <a:latin typeface="맑은 고딕" panose="020B0503020000020004" pitchFamily="50" charset="-127"/>
                <a:ea typeface="맑은 고딕" panose="020B0503020000020004" pitchFamily="50" charset="-127"/>
              </a:rPr>
              <a:t>Increases Risk of Cancer Development</a:t>
            </a:r>
            <a:endParaRPr lang="ko-KR" altLang="en-US" sz="2200" b="1" dirty="0">
              <a:latin typeface="맑은 고딕" panose="020B0503020000020004" pitchFamily="50" charset="-127"/>
              <a:ea typeface="맑은 고딕" panose="020B0503020000020004" pitchFamily="50" charset="-127"/>
            </a:endParaRPr>
          </a:p>
        </p:txBody>
      </p:sp>
      <p:pic>
        <p:nvPicPr>
          <p:cNvPr id="18" name="그림 17"/>
          <p:cNvPicPr>
            <a:picLocks noChangeAspect="1"/>
          </p:cNvPicPr>
          <p:nvPr/>
        </p:nvPicPr>
        <p:blipFill rotWithShape="1">
          <a:blip r:embed="rId3">
            <a:extLst>
              <a:ext uri="{28A0092B-C50C-407E-A947-70E740481C1C}">
                <a14:useLocalDpi xmlns:a14="http://schemas.microsoft.com/office/drawing/2010/main" val="0"/>
              </a:ext>
            </a:extLst>
          </a:blip>
          <a:srcRect l="4458" b="26059"/>
          <a:stretch/>
        </p:blipFill>
        <p:spPr>
          <a:xfrm>
            <a:off x="2630497" y="3693226"/>
            <a:ext cx="5897998" cy="1939919"/>
          </a:xfrm>
          <a:prstGeom prst="rect">
            <a:avLst/>
          </a:prstGeom>
        </p:spPr>
      </p:pic>
      <p:sp>
        <p:nvSpPr>
          <p:cNvPr id="24" name="TextBox 23"/>
          <p:cNvSpPr txBox="1"/>
          <p:nvPr/>
        </p:nvSpPr>
        <p:spPr>
          <a:xfrm>
            <a:off x="2772500" y="5783967"/>
            <a:ext cx="1276766" cy="307777"/>
          </a:xfrm>
          <a:prstGeom prst="rect">
            <a:avLst/>
          </a:prstGeom>
          <a:noFill/>
        </p:spPr>
        <p:txBody>
          <a:bodyPr wrap="square" rtlCol="0">
            <a:spAutoFit/>
          </a:bodyPr>
          <a:lstStyle/>
          <a:p>
            <a:r>
              <a:rPr lang="en-US" sz="1400" dirty="0"/>
              <a:t>Normal Cells</a:t>
            </a:r>
            <a:endParaRPr lang="ko-KR" altLang="en-US" sz="1400" dirty="0">
              <a:latin typeface="맑은 고딕" panose="020B0503020000020004" pitchFamily="50" charset="-127"/>
              <a:ea typeface="맑은 고딕" panose="020B0503020000020004" pitchFamily="50" charset="-127"/>
            </a:endParaRPr>
          </a:p>
        </p:txBody>
      </p:sp>
      <p:sp>
        <p:nvSpPr>
          <p:cNvPr id="25" name="TextBox 24"/>
          <p:cNvSpPr txBox="1"/>
          <p:nvPr/>
        </p:nvSpPr>
        <p:spPr>
          <a:xfrm>
            <a:off x="4339046" y="5788773"/>
            <a:ext cx="2195635" cy="461665"/>
          </a:xfrm>
          <a:prstGeom prst="rect">
            <a:avLst/>
          </a:prstGeom>
          <a:noFill/>
        </p:spPr>
        <p:txBody>
          <a:bodyPr wrap="square" rtlCol="0">
            <a:spAutoFit/>
          </a:bodyPr>
          <a:lstStyle/>
          <a:p>
            <a:pPr algn="ctr"/>
            <a:r>
              <a:rPr lang="en-US" sz="1200" dirty="0"/>
              <a:t>Attack on normal cells by </a:t>
            </a:r>
          </a:p>
          <a:p>
            <a:pPr algn="ctr"/>
            <a:r>
              <a:rPr lang="en-US" sz="1200" dirty="0"/>
              <a:t>reactive oxygen species</a:t>
            </a:r>
            <a:endParaRPr lang="ko-KR" altLang="en-US" sz="1200" dirty="0">
              <a:latin typeface="맑은 고딕" panose="020B0503020000020004" pitchFamily="50" charset="-127"/>
              <a:ea typeface="맑은 고딕" panose="020B0503020000020004" pitchFamily="50" charset="-127"/>
            </a:endParaRPr>
          </a:p>
        </p:txBody>
      </p:sp>
      <p:sp>
        <p:nvSpPr>
          <p:cNvPr id="26" name="TextBox 25"/>
          <p:cNvSpPr txBox="1"/>
          <p:nvPr/>
        </p:nvSpPr>
        <p:spPr>
          <a:xfrm>
            <a:off x="6448081" y="5774637"/>
            <a:ext cx="2195635" cy="461665"/>
          </a:xfrm>
          <a:prstGeom prst="rect">
            <a:avLst/>
          </a:prstGeom>
          <a:noFill/>
        </p:spPr>
        <p:txBody>
          <a:bodyPr wrap="square" rtlCol="0">
            <a:spAutoFit/>
          </a:bodyPr>
          <a:lstStyle/>
          <a:p>
            <a:pPr algn="ctr"/>
            <a:r>
              <a:rPr lang="en-US" sz="1200" dirty="0"/>
              <a:t>Proliferation of cancer cells due to cellular damage</a:t>
            </a:r>
            <a:endParaRPr lang="ko-KR" altLang="en-US" sz="1200" dirty="0">
              <a:latin typeface="맑은 고딕" panose="020B0503020000020004" pitchFamily="50" charset="-127"/>
              <a:ea typeface="맑은 고딕" panose="020B0503020000020004" pitchFamily="50" charset="-127"/>
            </a:endParaRPr>
          </a:p>
        </p:txBody>
      </p:sp>
      <p:sp>
        <p:nvSpPr>
          <p:cNvPr id="2" name="TextBox 1">
            <a:extLst>
              <a:ext uri="{FF2B5EF4-FFF2-40B4-BE49-F238E27FC236}">
                <a16:creationId xmlns:a16="http://schemas.microsoft.com/office/drawing/2014/main" id="{CEE250CA-800D-0587-2C51-990F0713DE4D}"/>
              </a:ext>
            </a:extLst>
          </p:cNvPr>
          <p:cNvSpPr txBox="1"/>
          <p:nvPr/>
        </p:nvSpPr>
        <p:spPr>
          <a:xfrm>
            <a:off x="1818399" y="348461"/>
            <a:ext cx="2388180" cy="276999"/>
          </a:xfrm>
          <a:prstGeom prst="rect">
            <a:avLst/>
          </a:prstGeom>
          <a:noFill/>
        </p:spPr>
        <p:txBody>
          <a:bodyPr wrap="square" rtlCol="0">
            <a:spAutoFit/>
          </a:bodyPr>
          <a:lstStyle/>
          <a:p>
            <a:r>
              <a:rPr lang="en-US" altLang="ko-KR" sz="1200" b="1" dirty="0">
                <a:latin typeface="맑은 고딕" panose="020B0503020000020004" pitchFamily="50" charset="-127"/>
                <a:ea typeface="맑은 고딕" panose="020B0503020000020004" pitchFamily="50" charset="-127"/>
              </a:rPr>
              <a:t>2.</a:t>
            </a:r>
            <a:r>
              <a:rPr lang="ko-KR" altLang="en-US" sz="1200" b="1" dirty="0">
                <a:latin typeface="맑은 고딕" panose="020B0503020000020004" pitchFamily="50" charset="-127"/>
                <a:ea typeface="맑은 고딕" panose="020B0503020000020004" pitchFamily="50" charset="-127"/>
              </a:rPr>
              <a:t> </a:t>
            </a:r>
            <a:r>
              <a:rPr lang="en-US" altLang="ko-KR" sz="1200" b="1" dirty="0">
                <a:latin typeface="맑은 고딕" panose="020B0503020000020004" pitchFamily="50" charset="-127"/>
                <a:ea typeface="맑은 고딕" panose="020B0503020000020004" pitchFamily="50" charset="-127"/>
              </a:rPr>
              <a:t>Reactive</a:t>
            </a:r>
            <a:r>
              <a:rPr lang="ko-KR" altLang="en-US" sz="1200" b="1" dirty="0">
                <a:latin typeface="맑은 고딕" panose="020B0503020000020004" pitchFamily="50" charset="-127"/>
                <a:ea typeface="맑은 고딕" panose="020B0503020000020004" pitchFamily="50" charset="-127"/>
              </a:rPr>
              <a:t> </a:t>
            </a:r>
            <a:r>
              <a:rPr lang="en-US" altLang="ko-KR" sz="1200" b="1" dirty="0">
                <a:latin typeface="맑은 고딕" panose="020B0503020000020004" pitchFamily="50" charset="-127"/>
                <a:ea typeface="맑은 고딕" panose="020B0503020000020004" pitchFamily="50" charset="-127"/>
              </a:rPr>
              <a:t>Oxygen Species</a:t>
            </a:r>
            <a:endParaRPr lang="ko-KR" altLang="en-US" sz="1200" b="1" dirty="0">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3CDADB8B-1221-01F9-1529-695FE938470A}"/>
              </a:ext>
            </a:extLst>
          </p:cNvPr>
          <p:cNvSpPr txBox="1"/>
          <p:nvPr/>
        </p:nvSpPr>
        <p:spPr>
          <a:xfrm>
            <a:off x="4023029" y="329998"/>
            <a:ext cx="4518187" cy="307777"/>
          </a:xfrm>
          <a:prstGeom prst="rect">
            <a:avLst/>
          </a:prstGeom>
          <a:noFill/>
        </p:spPr>
        <p:txBody>
          <a:bodyPr wrap="square" rtlCol="0">
            <a:spAutoFit/>
          </a:bodyPr>
          <a:lstStyle/>
          <a:p>
            <a:r>
              <a:rPr lang="en-US" altLang="ko-KR" sz="1400" dirty="0">
                <a:latin typeface="맑은 고딕" panose="020B0503020000020004" pitchFamily="50" charset="-127"/>
                <a:ea typeface="맑은 고딕" panose="020B0503020000020004" pitchFamily="50" charset="-127"/>
              </a:rPr>
              <a:t>4) Reactive Oxygen Species and Diseases</a:t>
            </a:r>
            <a:endParaRPr lang="ko-KR" altLang="en-US" sz="1400"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842985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659646" y="1383476"/>
            <a:ext cx="9467273" cy="507831"/>
          </a:xfrm>
          <a:prstGeom prst="rect">
            <a:avLst/>
          </a:prstGeom>
          <a:noFill/>
        </p:spPr>
        <p:txBody>
          <a:bodyPr wrap="square" rtlCol="0">
            <a:spAutoFit/>
          </a:bodyPr>
          <a:lstStyle/>
          <a:p>
            <a:r>
              <a:rPr lang="ko-KR" altLang="en-US" dirty="0">
                <a:latin typeface="맑은 고딕" panose="020B0503020000020004" pitchFamily="50" charset="-127"/>
                <a:ea typeface="맑은 고딕" panose="020B0503020000020004" pitchFamily="50" charset="-127"/>
              </a:rPr>
              <a:t> </a:t>
            </a:r>
            <a:r>
              <a:rPr lang="ko-KR" altLang="en-US" sz="2200" b="1" dirty="0">
                <a:latin typeface="맑은 고딕" panose="020B0503020000020004" pitchFamily="50" charset="-127"/>
                <a:ea typeface="맑은 고딕" panose="020B0503020000020004" pitchFamily="50" charset="-127"/>
              </a:rPr>
              <a:t> </a:t>
            </a:r>
            <a:r>
              <a:rPr lang="en-US" altLang="ko-KR" sz="2700" b="1" dirty="0">
                <a:latin typeface="맑은 고딕" panose="020B0503020000020004" pitchFamily="50" charset="-127"/>
                <a:ea typeface="맑은 고딕" panose="020B0503020000020004" pitchFamily="50" charset="-127"/>
              </a:rPr>
              <a:t>Accumulation of Reactive Oxygen Species</a:t>
            </a:r>
            <a:r>
              <a:rPr lang="ko-KR" altLang="en-US" sz="2700" b="1" dirty="0">
                <a:latin typeface="맑은 고딕" panose="020B0503020000020004" pitchFamily="50" charset="-127"/>
                <a:ea typeface="맑은 고딕" panose="020B0503020000020004" pitchFamily="50" charset="-127"/>
              </a:rPr>
              <a:t> </a:t>
            </a:r>
          </a:p>
        </p:txBody>
      </p:sp>
      <p:sp>
        <p:nvSpPr>
          <p:cNvPr id="13" name="TextBox 12"/>
          <p:cNvSpPr txBox="1"/>
          <p:nvPr/>
        </p:nvSpPr>
        <p:spPr>
          <a:xfrm>
            <a:off x="929245" y="2455629"/>
            <a:ext cx="1832617" cy="584775"/>
          </a:xfrm>
          <a:prstGeom prst="rect">
            <a:avLst/>
          </a:prstGeom>
          <a:solidFill>
            <a:schemeClr val="bg2">
              <a:lumMod val="50000"/>
            </a:schemeClr>
          </a:solidFill>
        </p:spPr>
        <p:txBody>
          <a:bodyPr wrap="square" rtlCol="0">
            <a:spAutoFit/>
          </a:bodyPr>
          <a:lstStyle/>
          <a:p>
            <a:pPr algn="ctr"/>
            <a:r>
              <a:rPr lang="en-US" altLang="ko-KR" sz="1600" spc="-150" dirty="0">
                <a:solidFill>
                  <a:schemeClr val="bg1">
                    <a:lumMod val="95000"/>
                  </a:schemeClr>
                </a:solidFill>
                <a:latin typeface="맑은 고딕" panose="020B0503020000020004" pitchFamily="50" charset="-127"/>
                <a:ea typeface="맑은 고딕" panose="020B0503020000020004" pitchFamily="50" charset="-127"/>
              </a:rPr>
              <a:t>Middle-aged Individuals (Over 40)</a:t>
            </a:r>
            <a:endParaRPr lang="ko-KR" altLang="en-US" sz="1600" spc="-150" dirty="0">
              <a:solidFill>
                <a:schemeClr val="bg1">
                  <a:lumMod val="95000"/>
                </a:schemeClr>
              </a:solidFill>
              <a:latin typeface="맑은 고딕" panose="020B0503020000020004" pitchFamily="50" charset="-127"/>
              <a:ea typeface="맑은 고딕" panose="020B0503020000020004" pitchFamily="50" charset="-127"/>
            </a:endParaRPr>
          </a:p>
        </p:txBody>
      </p:sp>
      <p:sp>
        <p:nvSpPr>
          <p:cNvPr id="17" name="TextBox 16"/>
          <p:cNvSpPr txBox="1"/>
          <p:nvPr/>
        </p:nvSpPr>
        <p:spPr>
          <a:xfrm>
            <a:off x="2912455" y="2284903"/>
            <a:ext cx="7317756" cy="697050"/>
          </a:xfrm>
          <a:prstGeom prst="rect">
            <a:avLst/>
          </a:prstGeom>
          <a:noFill/>
        </p:spPr>
        <p:txBody>
          <a:bodyPr wrap="square" rtlCol="0">
            <a:spAutoFit/>
          </a:bodyPr>
          <a:lstStyle/>
          <a:p>
            <a:pPr>
              <a:lnSpc>
                <a:spcPct val="150000"/>
              </a:lnSpc>
            </a:pPr>
            <a:r>
              <a:rPr lang="ko-KR" altLang="en-US" sz="1400" dirty="0">
                <a:latin typeface="맑은 고딕" panose="020B0503020000020004" pitchFamily="50" charset="-127"/>
                <a:ea typeface="맑은 고딕" panose="020B0503020000020004" pitchFamily="50" charset="-127"/>
              </a:rPr>
              <a:t>      </a:t>
            </a:r>
            <a:r>
              <a:rPr lang="en-US" sz="1400" b="1" dirty="0"/>
              <a:t>Antioxidant Enzymes (SOD Enzymes)</a:t>
            </a:r>
            <a:r>
              <a:rPr lang="en-US" sz="1400" dirty="0"/>
              <a:t>: Decrease by 50% by age 40 compared to </a:t>
            </a:r>
          </a:p>
          <a:p>
            <a:pPr>
              <a:lnSpc>
                <a:spcPct val="150000"/>
              </a:lnSpc>
            </a:pPr>
            <a:r>
              <a:rPr lang="ko-KR" altLang="en-US" sz="1400" b="1" dirty="0">
                <a:latin typeface="맑은 고딕" panose="020B0503020000020004" pitchFamily="50" charset="-127"/>
                <a:ea typeface="맑은 고딕" panose="020B0503020000020004" pitchFamily="50" charset="-127"/>
              </a:rPr>
              <a:t>      </a:t>
            </a:r>
            <a:r>
              <a:rPr lang="en-US" altLang="ko-KR" sz="1400" dirty="0">
                <a:latin typeface="맑은 고딕" panose="020B0503020000020004" pitchFamily="50" charset="-127"/>
                <a:ea typeface="맑은 고딕" panose="020B0503020000020004" pitchFamily="50" charset="-127"/>
              </a:rPr>
              <a:t>age </a:t>
            </a:r>
            <a:r>
              <a:rPr lang="en-US" sz="1400" dirty="0"/>
              <a:t>25; decrease by 90% after age 60, and almost none after age 80.</a:t>
            </a:r>
            <a:endParaRPr lang="ko-KR" altLang="en-US" sz="1400" b="1" dirty="0">
              <a:latin typeface="맑은 고딕" panose="020B0503020000020004" pitchFamily="50" charset="-127"/>
              <a:ea typeface="맑은 고딕" panose="020B0503020000020004" pitchFamily="50" charset="-127"/>
            </a:endParaRPr>
          </a:p>
        </p:txBody>
      </p:sp>
      <p:sp>
        <p:nvSpPr>
          <p:cNvPr id="19" name="TextBox 18"/>
          <p:cNvSpPr txBox="1"/>
          <p:nvPr/>
        </p:nvSpPr>
        <p:spPr>
          <a:xfrm>
            <a:off x="910517" y="3918880"/>
            <a:ext cx="1832617" cy="584775"/>
          </a:xfrm>
          <a:prstGeom prst="rect">
            <a:avLst/>
          </a:prstGeom>
          <a:solidFill>
            <a:schemeClr val="bg2">
              <a:lumMod val="50000"/>
            </a:schemeClr>
          </a:solidFill>
        </p:spPr>
        <p:txBody>
          <a:bodyPr wrap="square" rtlCol="0">
            <a:spAutoFit/>
          </a:bodyPr>
          <a:lstStyle/>
          <a:p>
            <a:pPr algn="ctr"/>
            <a:r>
              <a:rPr lang="en-US" altLang="ko-KR" sz="1600" spc="-150" dirty="0">
                <a:solidFill>
                  <a:schemeClr val="bg1">
                    <a:lumMod val="95000"/>
                  </a:schemeClr>
                </a:solidFill>
                <a:latin typeface="맑은 고딕" panose="020B0503020000020004" pitchFamily="50" charset="-127"/>
                <a:ea typeface="맑은 고딕" panose="020B0503020000020004" pitchFamily="50" charset="-127"/>
              </a:rPr>
              <a:t>Obesity and Metabolic Disorders</a:t>
            </a:r>
            <a:endParaRPr lang="ko-KR" altLang="en-US" sz="1600" spc="-150" dirty="0">
              <a:solidFill>
                <a:schemeClr val="bg1">
                  <a:lumMod val="95000"/>
                </a:schemeClr>
              </a:solidFill>
              <a:latin typeface="맑은 고딕" panose="020B0503020000020004" pitchFamily="50" charset="-127"/>
              <a:ea typeface="맑은 고딕" panose="020B0503020000020004" pitchFamily="50" charset="-127"/>
            </a:endParaRPr>
          </a:p>
        </p:txBody>
      </p:sp>
      <p:sp>
        <p:nvSpPr>
          <p:cNvPr id="20" name="TextBox 19"/>
          <p:cNvSpPr txBox="1"/>
          <p:nvPr/>
        </p:nvSpPr>
        <p:spPr>
          <a:xfrm>
            <a:off x="3269452" y="3394604"/>
            <a:ext cx="7712677" cy="1343381"/>
          </a:xfrm>
          <a:prstGeom prst="rect">
            <a:avLst/>
          </a:prstGeom>
          <a:noFill/>
        </p:spPr>
        <p:txBody>
          <a:bodyPr wrap="square" rtlCol="0">
            <a:spAutoFit/>
          </a:bodyPr>
          <a:lstStyle/>
          <a:p>
            <a:pPr>
              <a:lnSpc>
                <a:spcPct val="150000"/>
              </a:lnSpc>
            </a:pPr>
            <a:r>
              <a:rPr lang="en-US" altLang="ko-KR" sz="1400" dirty="0">
                <a:latin typeface="맑은 고딕" panose="020B0503020000020004" pitchFamily="50" charset="-127"/>
                <a:ea typeface="맑은 고딕" panose="020B0503020000020004" pitchFamily="50" charset="-127"/>
              </a:rPr>
              <a:t>Occurs when body fluids become acidic. Reactive oxygen species damage pancreatic cells, reducing pancreatic function and increasing risk of diabetes. When blood vessels are damaged, peroxidized lipids are produced, causing arteriosclerosis and coronary artery disease, and increasing the risk of stroke and cardiovascular diseases.</a:t>
            </a:r>
            <a:endParaRPr lang="ko-KR" altLang="en-US" sz="1400" b="1" dirty="0">
              <a:latin typeface="맑은 고딕" panose="020B0503020000020004" pitchFamily="50" charset="-127"/>
              <a:ea typeface="맑은 고딕" panose="020B0503020000020004" pitchFamily="50" charset="-127"/>
            </a:endParaRPr>
          </a:p>
        </p:txBody>
      </p:sp>
      <p:sp>
        <p:nvSpPr>
          <p:cNvPr id="21" name="TextBox 20"/>
          <p:cNvSpPr txBox="1"/>
          <p:nvPr/>
        </p:nvSpPr>
        <p:spPr>
          <a:xfrm>
            <a:off x="922958" y="5523083"/>
            <a:ext cx="1832617" cy="584775"/>
          </a:xfrm>
          <a:prstGeom prst="rect">
            <a:avLst/>
          </a:prstGeom>
          <a:solidFill>
            <a:schemeClr val="bg2">
              <a:lumMod val="50000"/>
            </a:schemeClr>
          </a:solidFill>
        </p:spPr>
        <p:txBody>
          <a:bodyPr wrap="square" rtlCol="0">
            <a:spAutoFit/>
          </a:bodyPr>
          <a:lstStyle/>
          <a:p>
            <a:pPr algn="ctr"/>
            <a:r>
              <a:rPr lang="en-US" altLang="ko-KR" sz="1600" spc="-150" dirty="0">
                <a:solidFill>
                  <a:schemeClr val="bg1">
                    <a:lumMod val="95000"/>
                  </a:schemeClr>
                </a:solidFill>
                <a:latin typeface="맑은 고딕" panose="020B0503020000020004" pitchFamily="50" charset="-127"/>
                <a:ea typeface="맑은 고딕" panose="020B0503020000020004" pitchFamily="50" charset="-127"/>
              </a:rPr>
              <a:t>Unpleasant Body Odor</a:t>
            </a:r>
            <a:endParaRPr lang="ko-KR" altLang="en-US" sz="1600" spc="-150" dirty="0">
              <a:solidFill>
                <a:schemeClr val="bg1">
                  <a:lumMod val="95000"/>
                </a:schemeClr>
              </a:solidFill>
              <a:latin typeface="맑은 고딕" panose="020B0503020000020004" pitchFamily="50" charset="-127"/>
              <a:ea typeface="맑은 고딕" panose="020B0503020000020004" pitchFamily="50" charset="-127"/>
            </a:endParaRPr>
          </a:p>
        </p:txBody>
      </p:sp>
      <p:sp>
        <p:nvSpPr>
          <p:cNvPr id="22" name="TextBox 21"/>
          <p:cNvSpPr txBox="1"/>
          <p:nvPr/>
        </p:nvSpPr>
        <p:spPr>
          <a:xfrm>
            <a:off x="3216721" y="5145792"/>
            <a:ext cx="8975279" cy="1343381"/>
          </a:xfrm>
          <a:prstGeom prst="rect">
            <a:avLst/>
          </a:prstGeom>
          <a:noFill/>
        </p:spPr>
        <p:txBody>
          <a:bodyPr wrap="square" rtlCol="0">
            <a:spAutoFit/>
          </a:bodyPr>
          <a:lstStyle/>
          <a:p>
            <a:pPr>
              <a:lnSpc>
                <a:spcPct val="150000"/>
              </a:lnSpc>
            </a:pPr>
            <a:r>
              <a:rPr lang="en-US" sz="1400" dirty="0"/>
              <a:t>Unpleasant body odor is related to the breakdown of peroxidized lipids into a component called </a:t>
            </a:r>
          </a:p>
          <a:p>
            <a:pPr>
              <a:lnSpc>
                <a:spcPct val="150000"/>
              </a:lnSpc>
            </a:pPr>
            <a:r>
              <a:rPr lang="en-US" sz="1400" dirty="0" err="1"/>
              <a:t>nonenal</a:t>
            </a:r>
            <a:r>
              <a:rPr lang="en-US" sz="1400" dirty="0"/>
              <a:t>. Excessive oxidation of fats due to high levels of reactive oxygen species in the body can result </a:t>
            </a:r>
          </a:p>
          <a:p>
            <a:pPr>
              <a:lnSpc>
                <a:spcPct val="150000"/>
              </a:lnSpc>
            </a:pPr>
            <a:r>
              <a:rPr lang="en-US" sz="1400" dirty="0"/>
              <a:t>in more noticeable odors from the scalp or body. If there is an increase in body odor compared to usual,</a:t>
            </a:r>
            <a:br>
              <a:rPr lang="en-US" sz="1400" dirty="0"/>
            </a:br>
            <a:r>
              <a:rPr lang="en-US" sz="1400" dirty="0"/>
              <a:t>it may be a sign of excessive oxidative stress.</a:t>
            </a:r>
            <a:endParaRPr lang="ko-KR" altLang="en-US" sz="1400" b="1" dirty="0">
              <a:latin typeface="맑은 고딕" panose="020B0503020000020004" pitchFamily="50" charset="-127"/>
              <a:ea typeface="맑은 고딕" panose="020B0503020000020004" pitchFamily="50" charset="-127"/>
            </a:endParaRPr>
          </a:p>
        </p:txBody>
      </p:sp>
      <p:cxnSp>
        <p:nvCxnSpPr>
          <p:cNvPr id="23" name="직선 연결선 22"/>
          <p:cNvCxnSpPr/>
          <p:nvPr/>
        </p:nvCxnSpPr>
        <p:spPr>
          <a:xfrm>
            <a:off x="3107889" y="2361638"/>
            <a:ext cx="0" cy="6031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직선 연결선 28"/>
          <p:cNvCxnSpPr/>
          <p:nvPr/>
        </p:nvCxnSpPr>
        <p:spPr>
          <a:xfrm>
            <a:off x="3098161" y="3695915"/>
            <a:ext cx="0" cy="797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직선 연결선 29"/>
          <p:cNvCxnSpPr/>
          <p:nvPr/>
        </p:nvCxnSpPr>
        <p:spPr>
          <a:xfrm>
            <a:off x="3067323" y="5448615"/>
            <a:ext cx="0" cy="797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0A789D7C-F3C8-0F3A-FED2-DB0D14170841}"/>
              </a:ext>
            </a:extLst>
          </p:cNvPr>
          <p:cNvSpPr txBox="1"/>
          <p:nvPr/>
        </p:nvSpPr>
        <p:spPr>
          <a:xfrm>
            <a:off x="1818399" y="348461"/>
            <a:ext cx="2388180" cy="276999"/>
          </a:xfrm>
          <a:prstGeom prst="rect">
            <a:avLst/>
          </a:prstGeom>
          <a:noFill/>
        </p:spPr>
        <p:txBody>
          <a:bodyPr wrap="square" rtlCol="0">
            <a:spAutoFit/>
          </a:bodyPr>
          <a:lstStyle/>
          <a:p>
            <a:r>
              <a:rPr lang="en-US" altLang="ko-KR" sz="1200" b="1" dirty="0">
                <a:latin typeface="맑은 고딕" panose="020B0503020000020004" pitchFamily="50" charset="-127"/>
                <a:ea typeface="맑은 고딕" panose="020B0503020000020004" pitchFamily="50" charset="-127"/>
              </a:rPr>
              <a:t>2.</a:t>
            </a:r>
            <a:r>
              <a:rPr lang="ko-KR" altLang="en-US" sz="1200" b="1" dirty="0">
                <a:latin typeface="맑은 고딕" panose="020B0503020000020004" pitchFamily="50" charset="-127"/>
                <a:ea typeface="맑은 고딕" panose="020B0503020000020004" pitchFamily="50" charset="-127"/>
              </a:rPr>
              <a:t> </a:t>
            </a:r>
            <a:r>
              <a:rPr lang="en-US" altLang="ko-KR" sz="1200" b="1" dirty="0">
                <a:latin typeface="맑은 고딕" panose="020B0503020000020004" pitchFamily="50" charset="-127"/>
                <a:ea typeface="맑은 고딕" panose="020B0503020000020004" pitchFamily="50" charset="-127"/>
              </a:rPr>
              <a:t>Reactive</a:t>
            </a:r>
            <a:r>
              <a:rPr lang="ko-KR" altLang="en-US" sz="1200" b="1" dirty="0">
                <a:latin typeface="맑은 고딕" panose="020B0503020000020004" pitchFamily="50" charset="-127"/>
                <a:ea typeface="맑은 고딕" panose="020B0503020000020004" pitchFamily="50" charset="-127"/>
              </a:rPr>
              <a:t> </a:t>
            </a:r>
            <a:r>
              <a:rPr lang="en-US" altLang="ko-KR" sz="1200" b="1" dirty="0">
                <a:latin typeface="맑은 고딕" panose="020B0503020000020004" pitchFamily="50" charset="-127"/>
                <a:ea typeface="맑은 고딕" panose="020B0503020000020004" pitchFamily="50" charset="-127"/>
              </a:rPr>
              <a:t>Oxygen Species</a:t>
            </a:r>
            <a:endParaRPr lang="ko-KR" altLang="en-US" sz="1200" b="1" dirty="0">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08A7D305-820D-2E9D-99EF-75AE67218718}"/>
              </a:ext>
            </a:extLst>
          </p:cNvPr>
          <p:cNvSpPr txBox="1"/>
          <p:nvPr/>
        </p:nvSpPr>
        <p:spPr>
          <a:xfrm>
            <a:off x="4023029" y="329998"/>
            <a:ext cx="4518187" cy="307777"/>
          </a:xfrm>
          <a:prstGeom prst="rect">
            <a:avLst/>
          </a:prstGeom>
          <a:noFill/>
        </p:spPr>
        <p:txBody>
          <a:bodyPr wrap="square" rtlCol="0">
            <a:spAutoFit/>
          </a:bodyPr>
          <a:lstStyle/>
          <a:p>
            <a:r>
              <a:rPr lang="en-US" altLang="ko-KR" sz="1400" dirty="0">
                <a:latin typeface="맑은 고딕" panose="020B0503020000020004" pitchFamily="50" charset="-127"/>
                <a:ea typeface="맑은 고딕" panose="020B0503020000020004" pitchFamily="50" charset="-127"/>
              </a:rPr>
              <a:t>4) Reactive Oxygen Species and Diseases</a:t>
            </a:r>
            <a:endParaRPr lang="ko-KR" altLang="en-US" sz="1400"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4747770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4224757" y="347146"/>
            <a:ext cx="4518187" cy="323165"/>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1) What is Antioxidation</a:t>
            </a:r>
            <a:endParaRPr lang="ko-KR" altLang="en-US" sz="1500" dirty="0">
              <a:latin typeface="맑은 고딕" panose="020B0503020000020004" pitchFamily="50" charset="-127"/>
              <a:ea typeface="맑은 고딕" panose="020B0503020000020004" pitchFamily="50" charset="-127"/>
            </a:endParaRPr>
          </a:p>
        </p:txBody>
      </p:sp>
      <p:sp>
        <p:nvSpPr>
          <p:cNvPr id="28" name="TextBox 27"/>
          <p:cNvSpPr txBox="1"/>
          <p:nvPr/>
        </p:nvSpPr>
        <p:spPr>
          <a:xfrm>
            <a:off x="1873816" y="346956"/>
            <a:ext cx="2388180" cy="323165"/>
          </a:xfrm>
          <a:prstGeom prst="rect">
            <a:avLst/>
          </a:prstGeom>
          <a:noFill/>
        </p:spPr>
        <p:txBody>
          <a:bodyPr wrap="square" rtlCol="0">
            <a:spAutoFit/>
          </a:bodyPr>
          <a:lstStyle/>
          <a:p>
            <a:r>
              <a:rPr lang="en-US" altLang="ko-KR" sz="1500" b="1" dirty="0">
                <a:latin typeface="맑은 고딕" panose="020B0503020000020004" pitchFamily="50" charset="-127"/>
                <a:ea typeface="맑은 고딕" panose="020B0503020000020004" pitchFamily="50" charset="-127"/>
              </a:rPr>
              <a:t>3.</a:t>
            </a:r>
            <a:r>
              <a:rPr lang="ko-KR" altLang="en-US" sz="1500" b="1" dirty="0">
                <a:latin typeface="맑은 고딕" panose="020B0503020000020004" pitchFamily="50" charset="-127"/>
                <a:ea typeface="맑은 고딕" panose="020B0503020000020004" pitchFamily="50" charset="-127"/>
              </a:rPr>
              <a:t> </a:t>
            </a:r>
            <a:r>
              <a:rPr lang="en-US" altLang="ko-KR" sz="1500" b="1" dirty="0">
                <a:latin typeface="맑은 고딕" panose="020B0503020000020004" pitchFamily="50" charset="-127"/>
                <a:ea typeface="맑은 고딕" panose="020B0503020000020004" pitchFamily="50" charset="-127"/>
              </a:rPr>
              <a:t>Antioxidation</a:t>
            </a:r>
            <a:endParaRPr lang="ko-KR" altLang="en-US" sz="1500" b="1" dirty="0">
              <a:latin typeface="맑은 고딕" panose="020B0503020000020004" pitchFamily="50" charset="-127"/>
              <a:ea typeface="맑은 고딕" panose="020B0503020000020004" pitchFamily="50" charset="-127"/>
            </a:endParaRPr>
          </a:p>
        </p:txBody>
      </p:sp>
      <p:sp>
        <p:nvSpPr>
          <p:cNvPr id="14" name="TextBox 13"/>
          <p:cNvSpPr txBox="1"/>
          <p:nvPr/>
        </p:nvSpPr>
        <p:spPr>
          <a:xfrm>
            <a:off x="981652" y="1312206"/>
            <a:ext cx="9467273" cy="507831"/>
          </a:xfrm>
          <a:prstGeom prst="rect">
            <a:avLst/>
          </a:prstGeom>
          <a:noFill/>
        </p:spPr>
        <p:txBody>
          <a:bodyPr wrap="square" rtlCol="0">
            <a:spAutoFit/>
          </a:bodyPr>
          <a:lstStyle/>
          <a:p>
            <a:r>
              <a:rPr lang="ko-KR" altLang="en-US" dirty="0">
                <a:latin typeface="맑은 고딕" panose="020B0503020000020004" pitchFamily="50" charset="-127"/>
                <a:ea typeface="맑은 고딕" panose="020B0503020000020004" pitchFamily="50" charset="-127"/>
              </a:rPr>
              <a:t> </a:t>
            </a:r>
            <a:r>
              <a:rPr lang="ko-KR" altLang="en-US" sz="2200" b="1" dirty="0">
                <a:latin typeface="맑은 고딕" panose="020B0503020000020004" pitchFamily="50" charset="-127"/>
                <a:ea typeface="맑은 고딕" panose="020B0503020000020004" pitchFamily="50" charset="-127"/>
              </a:rPr>
              <a:t> </a:t>
            </a:r>
            <a:r>
              <a:rPr lang="en-US" altLang="ko-KR" sz="2700" b="1" dirty="0">
                <a:latin typeface="맑은 고딕" panose="020B0503020000020004" pitchFamily="50" charset="-127"/>
                <a:ea typeface="맑은 고딕" panose="020B0503020000020004" pitchFamily="50" charset="-127"/>
              </a:rPr>
              <a:t>What</a:t>
            </a:r>
            <a:r>
              <a:rPr lang="ko-KR" altLang="en-US" sz="2700" b="1" dirty="0">
                <a:latin typeface="맑은 고딕" panose="020B0503020000020004" pitchFamily="50" charset="-127"/>
                <a:ea typeface="맑은 고딕" panose="020B0503020000020004" pitchFamily="50" charset="-127"/>
              </a:rPr>
              <a:t> </a:t>
            </a:r>
            <a:r>
              <a:rPr lang="en-US" altLang="ko-KR" sz="2700" b="1" dirty="0">
                <a:latin typeface="맑은 고딕" panose="020B0503020000020004" pitchFamily="50" charset="-127"/>
                <a:ea typeface="맑은 고딕" panose="020B0503020000020004" pitchFamily="50" charset="-127"/>
              </a:rPr>
              <a:t>is</a:t>
            </a:r>
            <a:r>
              <a:rPr lang="ko-KR" altLang="en-US" sz="2700" b="1" dirty="0">
                <a:latin typeface="맑은 고딕" panose="020B0503020000020004" pitchFamily="50" charset="-127"/>
                <a:ea typeface="맑은 고딕" panose="020B0503020000020004" pitchFamily="50" charset="-127"/>
              </a:rPr>
              <a:t> </a:t>
            </a:r>
            <a:r>
              <a:rPr lang="en-US" altLang="ko-KR" sz="2700" b="1" dirty="0">
                <a:latin typeface="맑은 고딕" panose="020B0503020000020004" pitchFamily="50" charset="-127"/>
                <a:ea typeface="맑은 고딕" panose="020B0503020000020004" pitchFamily="50" charset="-127"/>
              </a:rPr>
              <a:t>Antioxidation</a:t>
            </a:r>
            <a:endParaRPr lang="ko-KR" altLang="en-US" sz="2700" b="1" dirty="0">
              <a:latin typeface="맑은 고딕" panose="020B0503020000020004" pitchFamily="50" charset="-127"/>
              <a:ea typeface="맑은 고딕" panose="020B0503020000020004" pitchFamily="50" charset="-127"/>
            </a:endParaRPr>
          </a:p>
        </p:txBody>
      </p:sp>
      <p:sp>
        <p:nvSpPr>
          <p:cNvPr id="15" name="TextBox 14"/>
          <p:cNvSpPr txBox="1"/>
          <p:nvPr/>
        </p:nvSpPr>
        <p:spPr>
          <a:xfrm>
            <a:off x="813860" y="1858531"/>
            <a:ext cx="10793421" cy="1343381"/>
          </a:xfrm>
          <a:prstGeom prst="rect">
            <a:avLst/>
          </a:prstGeom>
          <a:noFill/>
        </p:spPr>
        <p:txBody>
          <a:bodyPr wrap="square" rtlCol="0">
            <a:spAutoFit/>
          </a:bodyPr>
          <a:lstStyle/>
          <a:p>
            <a:pPr>
              <a:lnSpc>
                <a:spcPct val="150000"/>
              </a:lnSpc>
            </a:pPr>
            <a:r>
              <a:rPr lang="ko-KR" altLang="en-US" sz="1400" dirty="0">
                <a:latin typeface="맑은 고딕" panose="020B0503020000020004" pitchFamily="50" charset="-127"/>
                <a:ea typeface="맑은 고딕" panose="020B0503020000020004" pitchFamily="50" charset="-127"/>
              </a:rPr>
              <a:t>∙ </a:t>
            </a:r>
            <a:r>
              <a:rPr lang="en-US" altLang="ko-KR" sz="1400" dirty="0">
                <a:latin typeface="맑은 고딕" panose="020B0503020000020004" pitchFamily="50" charset="-127"/>
                <a:ea typeface="맑은 고딕" panose="020B0503020000020004" pitchFamily="50" charset="-127"/>
              </a:rPr>
              <a:t>Preventing oxidation/Inhibition of Oxidation</a:t>
            </a:r>
          </a:p>
          <a:p>
            <a:pPr>
              <a:lnSpc>
                <a:spcPct val="150000"/>
              </a:lnSpc>
            </a:pPr>
            <a:r>
              <a:rPr lang="ko-KR" altLang="en-US" sz="1400" dirty="0">
                <a:latin typeface="맑은 고딕" panose="020B0503020000020004" pitchFamily="50" charset="-127"/>
                <a:ea typeface="맑은 고딕" panose="020B0503020000020004" pitchFamily="50" charset="-127"/>
              </a:rPr>
              <a:t>∙ </a:t>
            </a:r>
            <a:r>
              <a:rPr lang="en-US" sz="1400" dirty="0"/>
              <a:t>A natural defense system to protect cells from reactive oxygen species and to respond to oxidative stress.</a:t>
            </a:r>
            <a:r>
              <a:rPr lang="en-US" altLang="ko-KR" sz="1400" dirty="0">
                <a:latin typeface="맑은 고딕" panose="020B0503020000020004" pitchFamily="50" charset="-127"/>
                <a:ea typeface="맑은 고딕" panose="020B0503020000020004" pitchFamily="50" charset="-127"/>
              </a:rPr>
              <a:t>        </a:t>
            </a:r>
          </a:p>
          <a:p>
            <a:pPr>
              <a:lnSpc>
                <a:spcPct val="150000"/>
              </a:lnSpc>
            </a:pPr>
            <a:r>
              <a:rPr lang="ko-KR" altLang="en-US" sz="1400" dirty="0">
                <a:latin typeface="맑은 고딕" panose="020B0503020000020004" pitchFamily="50" charset="-127"/>
                <a:ea typeface="맑은 고딕" panose="020B0503020000020004" pitchFamily="50" charset="-127"/>
              </a:rPr>
              <a:t>∙ </a:t>
            </a:r>
            <a:r>
              <a:rPr lang="en-US" sz="1400" dirty="0"/>
              <a:t>The principle involves lending an electron to unstable reactive oxygen species to stabilize them into a stable </a:t>
            </a:r>
          </a:p>
          <a:p>
            <a:pPr>
              <a:lnSpc>
                <a:spcPct val="150000"/>
              </a:lnSpc>
            </a:pPr>
            <a:r>
              <a:rPr lang="en-US" sz="1400" dirty="0"/>
              <a:t>  oxygen molecule.</a:t>
            </a:r>
            <a:r>
              <a:rPr lang="ko-KR" altLang="en-US" sz="1400" dirty="0">
                <a:latin typeface="맑은 고딕" panose="020B0503020000020004" pitchFamily="50" charset="-127"/>
                <a:ea typeface="맑은 고딕" panose="020B0503020000020004" pitchFamily="50" charset="-127"/>
              </a:rPr>
              <a:t>    </a:t>
            </a:r>
          </a:p>
        </p:txBody>
      </p:sp>
      <p:sp>
        <p:nvSpPr>
          <p:cNvPr id="16" name="TextBox 15"/>
          <p:cNvSpPr txBox="1"/>
          <p:nvPr/>
        </p:nvSpPr>
        <p:spPr>
          <a:xfrm>
            <a:off x="1891768" y="5451144"/>
            <a:ext cx="1358931" cy="507831"/>
          </a:xfrm>
          <a:prstGeom prst="rect">
            <a:avLst/>
          </a:prstGeom>
          <a:noFill/>
        </p:spPr>
        <p:txBody>
          <a:bodyPr wrap="square" rtlCol="0">
            <a:spAutoFit/>
          </a:bodyPr>
          <a:lstStyle/>
          <a:p>
            <a:r>
              <a:rPr lang="en-US" altLang="ko-KR" sz="2700" b="1" spc="-150" dirty="0">
                <a:latin typeface="맑은 고딕" panose="020B0503020000020004" pitchFamily="50" charset="-127"/>
                <a:ea typeface="맑은 고딕" panose="020B0503020000020004" pitchFamily="50" charset="-127"/>
              </a:rPr>
              <a:t>Effects</a:t>
            </a:r>
            <a:endParaRPr lang="ko-KR" altLang="en-US" sz="2700" b="1" spc="-150" dirty="0">
              <a:latin typeface="맑은 고딕" panose="020B0503020000020004" pitchFamily="50" charset="-127"/>
              <a:ea typeface="맑은 고딕" panose="020B0503020000020004" pitchFamily="50" charset="-127"/>
            </a:endParaRPr>
          </a:p>
        </p:txBody>
      </p:sp>
      <p:pic>
        <p:nvPicPr>
          <p:cNvPr id="18" name="그림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7945" y="3591568"/>
            <a:ext cx="4091802" cy="1403240"/>
          </a:xfrm>
          <a:prstGeom prst="rect">
            <a:avLst/>
          </a:prstGeom>
        </p:spPr>
      </p:pic>
      <p:sp>
        <p:nvSpPr>
          <p:cNvPr id="24" name="TextBox 23"/>
          <p:cNvSpPr txBox="1"/>
          <p:nvPr/>
        </p:nvSpPr>
        <p:spPr>
          <a:xfrm>
            <a:off x="2843528" y="5458750"/>
            <a:ext cx="9348472" cy="1152688"/>
          </a:xfrm>
          <a:prstGeom prst="rect">
            <a:avLst/>
          </a:prstGeom>
          <a:noFill/>
        </p:spPr>
        <p:txBody>
          <a:bodyPr wrap="square" rtlCol="0">
            <a:spAutoFit/>
          </a:bodyPr>
          <a:lstStyle/>
          <a:p>
            <a:pPr>
              <a:lnSpc>
                <a:spcPct val="150000"/>
              </a:lnSpc>
            </a:pPr>
            <a:r>
              <a:rPr lang="ko-KR" altLang="en-US" sz="1600" dirty="0">
                <a:latin typeface="맑은 고딕" panose="020B0503020000020004" pitchFamily="50" charset="-127"/>
                <a:ea typeface="맑은 고딕" panose="020B0503020000020004" pitchFamily="50" charset="-127"/>
              </a:rPr>
              <a:t> </a:t>
            </a:r>
            <a:r>
              <a:rPr lang="en-US" altLang="ko-KR" sz="1600" dirty="0">
                <a:latin typeface="맑은 고딕" panose="020B0503020000020004" pitchFamily="50" charset="-127"/>
                <a:ea typeface="맑은 고딕" panose="020B0503020000020004" pitchFamily="50" charset="-127"/>
              </a:rPr>
              <a:t>      ∙ Removal of ROS helps prevent aging and protects the body</a:t>
            </a:r>
          </a:p>
          <a:p>
            <a:pPr>
              <a:lnSpc>
                <a:spcPct val="150000"/>
              </a:lnSpc>
            </a:pPr>
            <a:r>
              <a:rPr lang="en-US" altLang="ko-KR" sz="1600" dirty="0">
                <a:latin typeface="맑은 고딕" panose="020B0503020000020004" pitchFamily="50" charset="-127"/>
                <a:ea typeface="맑은 고딕" panose="020B0503020000020004" pitchFamily="50" charset="-127"/>
              </a:rPr>
              <a:t>       ∙ Helps prevent diseases caused by ROS</a:t>
            </a:r>
          </a:p>
          <a:p>
            <a:pPr>
              <a:lnSpc>
                <a:spcPct val="150000"/>
              </a:lnSpc>
            </a:pPr>
            <a:r>
              <a:rPr lang="ko-KR" altLang="en-US" sz="1600" dirty="0">
                <a:latin typeface="맑은 고딕" panose="020B0503020000020004" pitchFamily="50" charset="-127"/>
                <a:ea typeface="맑은 고딕" panose="020B0503020000020004" pitchFamily="50" charset="-127"/>
              </a:rPr>
              <a:t>       </a:t>
            </a:r>
          </a:p>
        </p:txBody>
      </p:sp>
      <p:sp>
        <p:nvSpPr>
          <p:cNvPr id="25" name="TextBox 24"/>
          <p:cNvSpPr txBox="1"/>
          <p:nvPr/>
        </p:nvSpPr>
        <p:spPr>
          <a:xfrm>
            <a:off x="1679907" y="4894811"/>
            <a:ext cx="891327" cy="253916"/>
          </a:xfrm>
          <a:prstGeom prst="rect">
            <a:avLst/>
          </a:prstGeom>
          <a:noFill/>
        </p:spPr>
        <p:txBody>
          <a:bodyPr wrap="square" rtlCol="0">
            <a:spAutoFit/>
          </a:bodyPr>
          <a:lstStyle/>
          <a:p>
            <a:r>
              <a:rPr lang="en-US" altLang="ko-KR" sz="1050" dirty="0">
                <a:solidFill>
                  <a:srgbClr val="7030A0"/>
                </a:solidFill>
                <a:latin typeface="맑은 고딕" panose="020B0503020000020004" pitchFamily="50" charset="-127"/>
                <a:ea typeface="맑은 고딕" panose="020B0503020000020004" pitchFamily="50" charset="-127"/>
              </a:rPr>
              <a:t>Antioxidant</a:t>
            </a:r>
            <a:endParaRPr lang="ko-KR" altLang="en-US" sz="1050" dirty="0">
              <a:solidFill>
                <a:srgbClr val="7030A0"/>
              </a:solidFill>
              <a:latin typeface="맑은 고딕" panose="020B0503020000020004" pitchFamily="50" charset="-127"/>
              <a:ea typeface="맑은 고딕" panose="020B0503020000020004" pitchFamily="50" charset="-127"/>
            </a:endParaRPr>
          </a:p>
        </p:txBody>
      </p:sp>
      <p:sp>
        <p:nvSpPr>
          <p:cNvPr id="26" name="TextBox 25"/>
          <p:cNvSpPr txBox="1"/>
          <p:nvPr/>
        </p:nvSpPr>
        <p:spPr>
          <a:xfrm>
            <a:off x="2833696" y="4908665"/>
            <a:ext cx="1684629" cy="246221"/>
          </a:xfrm>
          <a:prstGeom prst="rect">
            <a:avLst/>
          </a:prstGeom>
          <a:noFill/>
        </p:spPr>
        <p:txBody>
          <a:bodyPr wrap="square" rtlCol="0">
            <a:spAutoFit/>
          </a:bodyPr>
          <a:lstStyle/>
          <a:p>
            <a:r>
              <a:rPr lang="en-US" altLang="ko-KR" sz="1000" dirty="0">
                <a:solidFill>
                  <a:srgbClr val="7030A0"/>
                </a:solidFill>
                <a:latin typeface="맑은 고딕" panose="020B0503020000020004" pitchFamily="50" charset="-127"/>
                <a:ea typeface="맑은 고딕" panose="020B0503020000020004" pitchFamily="50" charset="-127"/>
              </a:rPr>
              <a:t>Reactive Oxygen Species</a:t>
            </a:r>
            <a:endParaRPr lang="ko-KR" altLang="en-US" sz="1000" dirty="0">
              <a:solidFill>
                <a:srgbClr val="7030A0"/>
              </a:solidFill>
              <a:latin typeface="맑은 고딕" panose="020B0503020000020004" pitchFamily="50" charset="-127"/>
              <a:ea typeface="맑은 고딕" panose="020B0503020000020004" pitchFamily="50" charset="-127"/>
            </a:endParaRPr>
          </a:p>
        </p:txBody>
      </p:sp>
      <p:sp>
        <p:nvSpPr>
          <p:cNvPr id="31" name="TextBox 30"/>
          <p:cNvSpPr txBox="1"/>
          <p:nvPr/>
        </p:nvSpPr>
        <p:spPr>
          <a:xfrm>
            <a:off x="4488829" y="4910776"/>
            <a:ext cx="1243552" cy="253916"/>
          </a:xfrm>
          <a:prstGeom prst="rect">
            <a:avLst/>
          </a:prstGeom>
          <a:noFill/>
        </p:spPr>
        <p:txBody>
          <a:bodyPr wrap="square" rtlCol="0">
            <a:spAutoFit/>
          </a:bodyPr>
          <a:lstStyle/>
          <a:p>
            <a:r>
              <a:rPr lang="en-US" altLang="ko-KR" sz="1050" dirty="0">
                <a:solidFill>
                  <a:srgbClr val="7030A0"/>
                </a:solidFill>
                <a:latin typeface="맑은 고딕" panose="020B0503020000020004" pitchFamily="50" charset="-127"/>
                <a:ea typeface="맑은 고딕" panose="020B0503020000020004" pitchFamily="50" charset="-127"/>
              </a:rPr>
              <a:t>Normal Oxygen</a:t>
            </a:r>
            <a:endParaRPr lang="ko-KR" altLang="en-US" sz="1050" dirty="0">
              <a:solidFill>
                <a:srgbClr val="7030A0"/>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4706199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484351" y="1264362"/>
            <a:ext cx="10282638" cy="507831"/>
          </a:xfrm>
          <a:prstGeom prst="rect">
            <a:avLst/>
          </a:prstGeom>
          <a:noFill/>
        </p:spPr>
        <p:txBody>
          <a:bodyPr wrap="square" rtlCol="0">
            <a:spAutoFit/>
          </a:bodyPr>
          <a:lstStyle/>
          <a:p>
            <a:r>
              <a:rPr lang="ko-KR" altLang="en-US" dirty="0">
                <a:latin typeface="맑은 고딕" panose="020B0503020000020004" pitchFamily="50" charset="-127"/>
                <a:ea typeface="맑은 고딕" panose="020B0503020000020004" pitchFamily="50" charset="-127"/>
              </a:rPr>
              <a:t> </a:t>
            </a:r>
            <a:r>
              <a:rPr lang="ko-KR" altLang="en-US" sz="2200" b="1" dirty="0">
                <a:latin typeface="맑은 고딕" panose="020B0503020000020004" pitchFamily="50" charset="-127"/>
                <a:ea typeface="맑은 고딕" panose="020B0503020000020004" pitchFamily="50" charset="-127"/>
              </a:rPr>
              <a:t> </a:t>
            </a:r>
            <a:r>
              <a:rPr lang="en-US" altLang="ko-KR" sz="2700" b="1" dirty="0">
                <a:latin typeface="맑은 고딕" panose="020B0503020000020004" pitchFamily="50" charset="-127"/>
                <a:ea typeface="맑은 고딕" panose="020B0503020000020004" pitchFamily="50" charset="-127"/>
              </a:rPr>
              <a:t>Types of Antioxidants</a:t>
            </a:r>
            <a:endParaRPr lang="ko-KR" altLang="en-US" sz="2700" b="1" dirty="0">
              <a:latin typeface="맑은 고딕" panose="020B0503020000020004" pitchFamily="50" charset="-127"/>
              <a:ea typeface="맑은 고딕" panose="020B0503020000020004" pitchFamily="50" charset="-127"/>
            </a:endParaRPr>
          </a:p>
        </p:txBody>
      </p:sp>
      <p:sp>
        <p:nvSpPr>
          <p:cNvPr id="13" name="TextBox 12"/>
          <p:cNvSpPr txBox="1"/>
          <p:nvPr/>
        </p:nvSpPr>
        <p:spPr>
          <a:xfrm>
            <a:off x="1409079" y="5636823"/>
            <a:ext cx="10449546" cy="887615"/>
          </a:xfrm>
          <a:prstGeom prst="rect">
            <a:avLst/>
          </a:prstGeom>
          <a:noFill/>
          <a:ln>
            <a:noFill/>
          </a:ln>
        </p:spPr>
        <p:txBody>
          <a:bodyPr wrap="square" rtlCol="0">
            <a:spAutoFit/>
          </a:bodyPr>
          <a:lstStyle/>
          <a:p>
            <a:pPr>
              <a:lnSpc>
                <a:spcPct val="150000"/>
              </a:lnSpc>
            </a:pPr>
            <a:r>
              <a:rPr lang="ko-KR" altLang="en-US" sz="1200" b="1" dirty="0">
                <a:latin typeface="맑은 고딕" panose="020B0503020000020004" pitchFamily="50" charset="-127"/>
                <a:ea typeface="맑은 고딕" panose="020B0503020000020004" pitchFamily="50" charset="-127"/>
              </a:rPr>
              <a:t> </a:t>
            </a:r>
            <a:r>
              <a:rPr lang="en-US" altLang="ko-KR" sz="1200" b="1" dirty="0">
                <a:latin typeface="맑은 고딕" panose="020B0503020000020004" pitchFamily="50" charset="-127"/>
                <a:ea typeface="맑은 고딕" panose="020B0503020000020004" pitchFamily="50" charset="-127"/>
              </a:rPr>
              <a:t>      ∙ Enzymatic antioxidants (endogenous) : </a:t>
            </a:r>
            <a:r>
              <a:rPr lang="en-US" sz="1200" dirty="0"/>
              <a:t>Antioxidants that are naturally produced within the body.</a:t>
            </a:r>
            <a:endParaRPr lang="en-US" altLang="ko-KR" sz="1200" dirty="0">
              <a:latin typeface="맑은 고딕" panose="020B0503020000020004" pitchFamily="50" charset="-127"/>
              <a:ea typeface="맑은 고딕" panose="020B0503020000020004" pitchFamily="50" charset="-127"/>
            </a:endParaRPr>
          </a:p>
          <a:p>
            <a:pPr>
              <a:lnSpc>
                <a:spcPct val="150000"/>
              </a:lnSpc>
            </a:pPr>
            <a:r>
              <a:rPr lang="en-US" altLang="ko-KR" sz="1200" dirty="0">
                <a:latin typeface="맑은 고딕" panose="020B0503020000020004" pitchFamily="50" charset="-127"/>
                <a:ea typeface="맑은 고딕" panose="020B0503020000020004" pitchFamily="50" charset="-127"/>
              </a:rPr>
              <a:t>       </a:t>
            </a:r>
            <a:r>
              <a:rPr lang="en-US" altLang="ko-KR" sz="1200" b="1" dirty="0">
                <a:latin typeface="맑은 고딕" panose="020B0503020000020004" pitchFamily="50" charset="-127"/>
                <a:ea typeface="맑은 고딕" panose="020B0503020000020004" pitchFamily="50" charset="-127"/>
              </a:rPr>
              <a:t>∙ Non-enzymatic antioxidants (exogenous) : </a:t>
            </a:r>
            <a:r>
              <a:rPr lang="en-US" altLang="ko-KR" sz="1200" dirty="0">
                <a:latin typeface="맑은 고딕" panose="020B0503020000020004" pitchFamily="50" charset="-127"/>
                <a:ea typeface="맑은 고딕" panose="020B0503020000020004" pitchFamily="50" charset="-127"/>
              </a:rPr>
              <a:t>A</a:t>
            </a:r>
            <a:r>
              <a:rPr lang="en-US" sz="1200" dirty="0"/>
              <a:t>ntioxidants that enter the body from external sources and react with reactive oxygen species 				without being processed by the enzyme-based</a:t>
            </a:r>
            <a:endParaRPr lang="ko-KR" altLang="en-US" sz="1200" dirty="0">
              <a:latin typeface="맑은 고딕" panose="020B0503020000020004" pitchFamily="50" charset="-127"/>
              <a:ea typeface="맑은 고딕" panose="020B0503020000020004" pitchFamily="50" charset="-127"/>
            </a:endParaRPr>
          </a:p>
        </p:txBody>
      </p:sp>
      <p:graphicFrame>
        <p:nvGraphicFramePr>
          <p:cNvPr id="17" name="표 16"/>
          <p:cNvGraphicFramePr>
            <a:graphicFrameLocks noGrp="1"/>
          </p:cNvGraphicFramePr>
          <p:nvPr>
            <p:extLst>
              <p:ext uri="{D42A27DB-BD31-4B8C-83A1-F6EECF244321}">
                <p14:modId xmlns:p14="http://schemas.microsoft.com/office/powerpoint/2010/main" val="690048388"/>
              </p:ext>
            </p:extLst>
          </p:nvPr>
        </p:nvGraphicFramePr>
        <p:xfrm>
          <a:off x="2162628" y="1987422"/>
          <a:ext cx="8920356" cy="3493069"/>
        </p:xfrm>
        <a:graphic>
          <a:graphicData uri="http://schemas.openxmlformats.org/drawingml/2006/table">
            <a:tbl>
              <a:tblPr firstRow="1" bandRow="1">
                <a:tableStyleId>{5C22544A-7EE6-4342-B048-85BDC9FD1C3A}</a:tableStyleId>
              </a:tblPr>
              <a:tblGrid>
                <a:gridCol w="1132790">
                  <a:extLst>
                    <a:ext uri="{9D8B030D-6E8A-4147-A177-3AD203B41FA5}">
                      <a16:colId xmlns:a16="http://schemas.microsoft.com/office/drawing/2014/main" val="2614143966"/>
                    </a:ext>
                  </a:extLst>
                </a:gridCol>
                <a:gridCol w="2686763">
                  <a:extLst>
                    <a:ext uri="{9D8B030D-6E8A-4147-A177-3AD203B41FA5}">
                      <a16:colId xmlns:a16="http://schemas.microsoft.com/office/drawing/2014/main" val="3692737911"/>
                    </a:ext>
                  </a:extLst>
                </a:gridCol>
                <a:gridCol w="5100803">
                  <a:extLst>
                    <a:ext uri="{9D8B030D-6E8A-4147-A177-3AD203B41FA5}">
                      <a16:colId xmlns:a16="http://schemas.microsoft.com/office/drawing/2014/main" val="1522172195"/>
                    </a:ext>
                  </a:extLst>
                </a:gridCol>
              </a:tblGrid>
              <a:tr h="408381">
                <a:tc>
                  <a:txBody>
                    <a:bodyPr/>
                    <a:lstStyle/>
                    <a:p>
                      <a:pPr latinLnBrk="1"/>
                      <a:endParaRPr lang="ko-KR" altLang="en-US" sz="2000" dirty="0">
                        <a:latin typeface="맑은 고딕" panose="020B0503020000020004" pitchFamily="50" charset="-127"/>
                        <a:ea typeface="맑은 고딕" panose="020B0503020000020004" pitchFamily="50" charset="-127"/>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latinLnBrk="1"/>
                      <a:r>
                        <a:rPr lang="en-US" altLang="ko-KR" sz="1400" dirty="0">
                          <a:solidFill>
                            <a:schemeClr val="tx1"/>
                          </a:solidFill>
                          <a:latin typeface="맑은 고딕" panose="020B0503020000020004" pitchFamily="50" charset="-127"/>
                          <a:ea typeface="맑은 고딕" panose="020B0503020000020004" pitchFamily="50" charset="-127"/>
                        </a:rPr>
                        <a:t>Antioxidants</a:t>
                      </a:r>
                      <a:endParaRPr lang="ko-KR" altLang="en-US" sz="1400" dirty="0">
                        <a:solidFill>
                          <a:schemeClr val="tx1"/>
                        </a:solidFill>
                        <a:latin typeface="맑은 고딕" panose="020B0503020000020004" pitchFamily="50" charset="-127"/>
                        <a:ea typeface="맑은 고딕" panose="020B0503020000020004" pitchFamily="50" charset="-127"/>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BE00"/>
                    </a:solidFill>
                  </a:tcPr>
                </a:tc>
                <a:tc>
                  <a:txBody>
                    <a:bodyPr/>
                    <a:lstStyle/>
                    <a:p>
                      <a:pPr marL="0" algn="ctr" defTabSz="914400" rtl="0" eaLnBrk="1" latinLnBrk="1" hangingPunct="1"/>
                      <a:r>
                        <a:rPr lang="en-US" altLang="ko-KR" sz="1400" b="1" kern="1200" dirty="0">
                          <a:solidFill>
                            <a:schemeClr val="tx1"/>
                          </a:solidFill>
                          <a:latin typeface="맑은 고딕" panose="020B0503020000020004" pitchFamily="50" charset="-127"/>
                          <a:ea typeface="맑은 고딕" panose="020B0503020000020004" pitchFamily="50" charset="-127"/>
                          <a:cs typeface="+mn-cs"/>
                        </a:rPr>
                        <a:t>Characteristics</a:t>
                      </a:r>
                      <a:endParaRPr lang="ko-KR" altLang="en-US" sz="1400" b="1" kern="1200" dirty="0">
                        <a:solidFill>
                          <a:schemeClr val="tx1"/>
                        </a:solidFill>
                        <a:latin typeface="맑은 고딕" panose="020B0503020000020004" pitchFamily="50" charset="-127"/>
                        <a:ea typeface="맑은 고딕" panose="020B0503020000020004" pitchFamily="50" charset="-127"/>
                        <a:cs typeface="+mn-cs"/>
                      </a:endParaRPr>
                    </a:p>
                  </a:txBody>
                  <a:tcPr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420500380"/>
                  </a:ext>
                </a:extLst>
              </a:tr>
              <a:tr h="785347">
                <a:tc rowSpan="3">
                  <a:txBody>
                    <a:bodyPr/>
                    <a:lstStyle/>
                    <a:p>
                      <a:pPr algn="ctr" latinLnBrk="1"/>
                      <a:r>
                        <a:rPr lang="en-US" altLang="ko-KR" sz="1200" dirty="0">
                          <a:latin typeface="맑은 고딕" panose="020B0503020000020004" pitchFamily="50" charset="-127"/>
                          <a:ea typeface="맑은 고딕" panose="020B0503020000020004" pitchFamily="50" charset="-127"/>
                        </a:rPr>
                        <a:t>Enzymatic Antioxidants</a:t>
                      </a:r>
                      <a:endParaRPr lang="ko-KR" altLang="en-US" sz="1200" dirty="0">
                        <a:latin typeface="맑은 고딕" panose="020B0503020000020004" pitchFamily="50" charset="-127"/>
                        <a:ea typeface="맑은 고딕" panose="020B0503020000020004" pitchFamily="50" charset="-127"/>
                      </a:endParaRPr>
                    </a:p>
                  </a:txBody>
                  <a:tcPr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latinLnBrk="1"/>
                      <a:r>
                        <a:rPr lang="en-US" altLang="ko-KR" sz="1100" dirty="0">
                          <a:latin typeface="맑은 고딕" panose="020B0503020000020004" pitchFamily="50" charset="-127"/>
                          <a:ea typeface="맑은 고딕" panose="020B0503020000020004" pitchFamily="50" charset="-127"/>
                        </a:rPr>
                        <a:t>SOD</a:t>
                      </a:r>
                      <a:br>
                        <a:rPr lang="en-US" altLang="ko-KR" sz="1100" dirty="0">
                          <a:latin typeface="맑은 고딕" panose="020B0503020000020004" pitchFamily="50" charset="-127"/>
                          <a:ea typeface="맑은 고딕" panose="020B0503020000020004" pitchFamily="50" charset="-127"/>
                        </a:rPr>
                      </a:br>
                      <a:r>
                        <a:rPr lang="en-US" altLang="ko-KR" sz="1050" dirty="0">
                          <a:latin typeface="맑은 고딕" panose="020B0503020000020004" pitchFamily="50" charset="-127"/>
                          <a:ea typeface="맑은 고딕" panose="020B0503020000020004" pitchFamily="50" charset="-127"/>
                        </a:rPr>
                        <a:t>(Superoxide</a:t>
                      </a:r>
                      <a:r>
                        <a:rPr lang="en-US" altLang="ko-KR" sz="1050" baseline="0" dirty="0">
                          <a:latin typeface="맑은 고딕" panose="020B0503020000020004" pitchFamily="50" charset="-127"/>
                          <a:ea typeface="맑은 고딕" panose="020B0503020000020004" pitchFamily="50" charset="-127"/>
                        </a:rPr>
                        <a:t> Dismutase)</a:t>
                      </a:r>
                      <a:endParaRPr lang="ko-KR" altLang="en-US" sz="1050" dirty="0">
                        <a:latin typeface="맑은 고딕" panose="020B0503020000020004" pitchFamily="50" charset="-127"/>
                        <a:ea typeface="맑은 고딕" panose="020B0503020000020004" pitchFamily="50" charset="-127"/>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algn="l" defTabSz="914400" rtl="0" eaLnBrk="1" latinLnBrk="1" hangingPunct="1"/>
                      <a:r>
                        <a:rPr lang="ko-KR" altLang="en-US" sz="1100" kern="1200" dirty="0">
                          <a:solidFill>
                            <a:schemeClr val="dk1"/>
                          </a:solidFill>
                          <a:latin typeface="맑은 고딕" panose="020B0503020000020004" pitchFamily="50" charset="-127"/>
                          <a:ea typeface="맑은 고딕" panose="020B0503020000020004" pitchFamily="50" charset="-127"/>
                          <a:cs typeface="+mn-cs"/>
                        </a:rPr>
                        <a:t>∙ </a:t>
                      </a:r>
                      <a:r>
                        <a:rPr lang="en-US" altLang="ko-KR" sz="1100" kern="1200" dirty="0">
                          <a:solidFill>
                            <a:schemeClr val="dk1"/>
                          </a:solidFill>
                          <a:latin typeface="맑은 고딕" panose="020B0503020000020004" pitchFamily="50" charset="-127"/>
                          <a:ea typeface="맑은 고딕" panose="020B0503020000020004" pitchFamily="50" charset="-127"/>
                          <a:cs typeface="+mn-cs"/>
                        </a:rPr>
                        <a:t>One of the first reactors among the body’s antioxidant defense system that      directs lower-level antioxidants</a:t>
                      </a:r>
                    </a:p>
                    <a:p>
                      <a:pPr marL="0" algn="l" defTabSz="914400" rtl="0" eaLnBrk="1" latinLnBrk="1" hangingPunct="1"/>
                      <a:r>
                        <a:rPr lang="ko-KR" altLang="en-US" sz="1100" kern="1200" dirty="0">
                          <a:solidFill>
                            <a:schemeClr val="dk1"/>
                          </a:solidFill>
                          <a:latin typeface="맑은 고딕" panose="020B0503020000020004" pitchFamily="50" charset="-127"/>
                          <a:ea typeface="맑은 고딕" panose="020B0503020000020004" pitchFamily="50" charset="-127"/>
                          <a:cs typeface="+mn-cs"/>
                        </a:rPr>
                        <a:t>∙ </a:t>
                      </a:r>
                      <a:r>
                        <a:rPr lang="en-US" sz="1100" dirty="0"/>
                        <a:t>Acts as the first enzyme to respond to O₂⁻, converting it to O₂ and thus reducing the concentration of reactive oxygen species.</a:t>
                      </a:r>
                      <a:endParaRPr lang="ko-KR" altLang="en-US" sz="1100" kern="1200" dirty="0">
                        <a:solidFill>
                          <a:schemeClr val="dk1"/>
                        </a:solidFill>
                        <a:latin typeface="맑은 고딕" panose="020B0503020000020004" pitchFamily="50" charset="-127"/>
                        <a:ea typeface="맑은 고딕" panose="020B0503020000020004" pitchFamily="50" charset="-127"/>
                        <a:cs typeface="+mn-cs"/>
                      </a:endParaRPr>
                    </a:p>
                  </a:txBody>
                  <a:tcPr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88346221"/>
                  </a:ext>
                </a:extLst>
              </a:tr>
              <a:tr h="382202">
                <a:tc vMerge="1">
                  <a:txBody>
                    <a:bodyPr/>
                    <a:lstStyle/>
                    <a:p>
                      <a:pPr latinLnBrk="1"/>
                      <a:endParaRPr lang="ko-KR" altLang="en-US" sz="1600">
                        <a:latin typeface="넥슨Lv2고딕 OTF Light" panose="00000300000000000000" pitchFamily="50" charset="-127"/>
                        <a:ea typeface="넥슨Lv2고딕 OTF Light" panose="00000300000000000000" pitchFamily="50" charset="-127"/>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latinLnBrk="1"/>
                      <a:r>
                        <a:rPr lang="en-US" altLang="ko-KR" sz="1100" kern="1200" dirty="0">
                          <a:solidFill>
                            <a:schemeClr val="dk1"/>
                          </a:solidFill>
                          <a:latin typeface="맑은 고딕" panose="020B0503020000020004" pitchFamily="50" charset="-127"/>
                          <a:ea typeface="맑은 고딕" panose="020B0503020000020004" pitchFamily="50" charset="-127"/>
                          <a:cs typeface="+mn-cs"/>
                        </a:rPr>
                        <a:t>CAT (Catalase)</a:t>
                      </a:r>
                      <a:endParaRPr lang="ko-KR" altLang="en-US" sz="1100" kern="1200" dirty="0">
                        <a:solidFill>
                          <a:schemeClr val="dk1"/>
                        </a:solidFill>
                        <a:latin typeface="맑은 고딕" panose="020B0503020000020004" pitchFamily="50" charset="-127"/>
                        <a:ea typeface="맑은 고딕" panose="020B0503020000020004" pitchFamily="50" charset="-127"/>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latinLnBrk="1"/>
                      <a:r>
                        <a:rPr lang="ko-KR" altLang="en-US" sz="1100" kern="1200" dirty="0">
                          <a:solidFill>
                            <a:schemeClr val="dk1"/>
                          </a:solidFill>
                          <a:latin typeface="맑은 고딕" panose="020B0503020000020004" pitchFamily="50" charset="-127"/>
                          <a:ea typeface="맑은 고딕" panose="020B0503020000020004" pitchFamily="50" charset="-127"/>
                          <a:cs typeface="+mn-cs"/>
                        </a:rPr>
                        <a:t>∙ </a:t>
                      </a:r>
                      <a:r>
                        <a:rPr lang="en-US" altLang="ko-KR" sz="1100" kern="1200" dirty="0">
                          <a:solidFill>
                            <a:schemeClr val="dk1"/>
                          </a:solidFill>
                          <a:latin typeface="맑은 고딕" panose="020B0503020000020004" pitchFamily="50" charset="-127"/>
                          <a:ea typeface="맑은 고딕" panose="020B0503020000020004" pitchFamily="50" charset="-127"/>
                          <a:cs typeface="+mn-cs"/>
                        </a:rPr>
                        <a:t>H</a:t>
                      </a:r>
                      <a:r>
                        <a:rPr lang="en-US" altLang="ko-KR" sz="1100" kern="1200" baseline="-25000" dirty="0">
                          <a:solidFill>
                            <a:schemeClr val="dk1"/>
                          </a:solidFill>
                          <a:latin typeface="맑은 고딕" panose="020B0503020000020004" pitchFamily="50" charset="-127"/>
                          <a:ea typeface="맑은 고딕" panose="020B0503020000020004" pitchFamily="50" charset="-127"/>
                          <a:cs typeface="+mn-cs"/>
                        </a:rPr>
                        <a:t>2</a:t>
                      </a:r>
                      <a:r>
                        <a:rPr lang="en-US" altLang="ko-KR" sz="1100" kern="1200" dirty="0">
                          <a:solidFill>
                            <a:schemeClr val="dk1"/>
                          </a:solidFill>
                          <a:latin typeface="맑은 고딕" panose="020B0503020000020004" pitchFamily="50" charset="-127"/>
                          <a:ea typeface="맑은 고딕" panose="020B0503020000020004" pitchFamily="50" charset="-127"/>
                          <a:cs typeface="+mn-cs"/>
                        </a:rPr>
                        <a:t>O</a:t>
                      </a:r>
                      <a:r>
                        <a:rPr lang="en-US" altLang="ko-KR" sz="1100" kern="1200" baseline="-25000" dirty="0">
                          <a:solidFill>
                            <a:schemeClr val="dk1"/>
                          </a:solidFill>
                          <a:latin typeface="맑은 고딕" panose="020B0503020000020004" pitchFamily="50" charset="-127"/>
                          <a:ea typeface="맑은 고딕" panose="020B0503020000020004" pitchFamily="50" charset="-127"/>
                          <a:cs typeface="+mn-cs"/>
                        </a:rPr>
                        <a:t>2</a:t>
                      </a:r>
                      <a:r>
                        <a:rPr lang="ko-KR" altLang="en-US" sz="1100" kern="1200" dirty="0">
                          <a:solidFill>
                            <a:schemeClr val="dk1"/>
                          </a:solidFill>
                          <a:latin typeface="맑은 고딕" panose="020B0503020000020004" pitchFamily="50" charset="-127"/>
                          <a:ea typeface="맑은 고딕" panose="020B0503020000020004" pitchFamily="50" charset="-127"/>
                          <a:cs typeface="+mn-cs"/>
                        </a:rPr>
                        <a:t>를 </a:t>
                      </a:r>
                      <a:r>
                        <a:rPr lang="en-US" altLang="ko-KR" sz="1100" kern="1200" dirty="0">
                          <a:solidFill>
                            <a:schemeClr val="dk1"/>
                          </a:solidFill>
                          <a:latin typeface="맑은 고딕" panose="020B0503020000020004" pitchFamily="50" charset="-127"/>
                          <a:ea typeface="맑은 고딕" panose="020B0503020000020004" pitchFamily="50" charset="-127"/>
                          <a:cs typeface="+mn-cs"/>
                        </a:rPr>
                        <a:t>O</a:t>
                      </a:r>
                      <a:r>
                        <a:rPr lang="en-US" altLang="ko-KR" sz="1100" kern="1200" baseline="-25000" dirty="0">
                          <a:solidFill>
                            <a:schemeClr val="dk1"/>
                          </a:solidFill>
                          <a:latin typeface="맑은 고딕" panose="020B0503020000020004" pitchFamily="50" charset="-127"/>
                          <a:ea typeface="맑은 고딕" panose="020B0503020000020004" pitchFamily="50" charset="-127"/>
                          <a:cs typeface="+mn-cs"/>
                        </a:rPr>
                        <a:t>2</a:t>
                      </a:r>
                      <a:r>
                        <a:rPr lang="ko-KR" altLang="en-US" sz="1100" kern="1200" dirty="0">
                          <a:solidFill>
                            <a:schemeClr val="dk1"/>
                          </a:solidFill>
                          <a:latin typeface="맑은 고딕" panose="020B0503020000020004" pitchFamily="50" charset="-127"/>
                          <a:ea typeface="맑은 고딕" panose="020B0503020000020004" pitchFamily="50" charset="-127"/>
                          <a:cs typeface="+mn-cs"/>
                        </a:rPr>
                        <a:t>와 </a:t>
                      </a:r>
                      <a:r>
                        <a:rPr lang="en-US" altLang="ko-KR" sz="1100" kern="1200" dirty="0">
                          <a:solidFill>
                            <a:schemeClr val="dk1"/>
                          </a:solidFill>
                          <a:latin typeface="맑은 고딕" panose="020B0503020000020004" pitchFamily="50" charset="-127"/>
                          <a:ea typeface="맑은 고딕" panose="020B0503020000020004" pitchFamily="50" charset="-127"/>
                          <a:cs typeface="+mn-cs"/>
                        </a:rPr>
                        <a:t>2H</a:t>
                      </a:r>
                      <a:r>
                        <a:rPr lang="en-US" altLang="ko-KR" sz="1100" kern="1200" baseline="-25000" dirty="0">
                          <a:solidFill>
                            <a:schemeClr val="dk1"/>
                          </a:solidFill>
                          <a:latin typeface="맑은 고딕" panose="020B0503020000020004" pitchFamily="50" charset="-127"/>
                          <a:ea typeface="맑은 고딕" panose="020B0503020000020004" pitchFamily="50" charset="-127"/>
                          <a:cs typeface="+mn-cs"/>
                        </a:rPr>
                        <a:t>2</a:t>
                      </a:r>
                      <a:r>
                        <a:rPr lang="en-US" altLang="ko-KR" sz="1100" kern="1200" dirty="0">
                          <a:solidFill>
                            <a:schemeClr val="dk1"/>
                          </a:solidFill>
                          <a:latin typeface="맑은 고딕" panose="020B0503020000020004" pitchFamily="50" charset="-127"/>
                          <a:ea typeface="맑은 고딕" panose="020B0503020000020004" pitchFamily="50" charset="-127"/>
                          <a:cs typeface="+mn-cs"/>
                        </a:rPr>
                        <a:t>O</a:t>
                      </a:r>
                      <a:r>
                        <a:rPr lang="ko-KR" altLang="en-US" sz="1100" kern="1200" dirty="0">
                          <a:solidFill>
                            <a:schemeClr val="dk1"/>
                          </a:solidFill>
                          <a:latin typeface="맑은 고딕" panose="020B0503020000020004" pitchFamily="50" charset="-127"/>
                          <a:ea typeface="맑은 고딕" panose="020B0503020000020004" pitchFamily="50" charset="-127"/>
                          <a:cs typeface="+mn-cs"/>
                        </a:rPr>
                        <a:t>로 분해</a:t>
                      </a:r>
                    </a:p>
                  </a:txBody>
                  <a:tcPr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88532372"/>
                  </a:ext>
                </a:extLst>
              </a:tr>
              <a:tr h="482571">
                <a:tc vMerge="1">
                  <a:txBody>
                    <a:bodyPr/>
                    <a:lstStyle/>
                    <a:p>
                      <a:pPr latinLnBrk="1"/>
                      <a:endParaRPr lang="ko-KR" altLang="en-US" sz="1600" dirty="0">
                        <a:latin typeface="넥슨Lv2고딕 OTF Light" panose="00000300000000000000" pitchFamily="50" charset="-127"/>
                        <a:ea typeface="넥슨Lv2고딕 OTF Light" panose="00000300000000000000" pitchFamily="50" charset="-127"/>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latinLnBrk="1"/>
                      <a:r>
                        <a:rPr lang="en-US" altLang="ko-KR" sz="1100" kern="1200" dirty="0">
                          <a:solidFill>
                            <a:schemeClr val="dk1"/>
                          </a:solidFill>
                          <a:latin typeface="맑은 고딕" panose="020B0503020000020004" pitchFamily="50" charset="-127"/>
                          <a:ea typeface="맑은 고딕" panose="020B0503020000020004" pitchFamily="50" charset="-127"/>
                          <a:cs typeface="+mn-cs"/>
                        </a:rPr>
                        <a:t>GPX (Glutathione Peroxidase)</a:t>
                      </a:r>
                      <a:endParaRPr lang="ko-KR" altLang="en-US" sz="1100" kern="1200" dirty="0">
                        <a:solidFill>
                          <a:schemeClr val="dk1"/>
                        </a:solidFill>
                        <a:latin typeface="맑은 고딕" panose="020B0503020000020004" pitchFamily="50" charset="-127"/>
                        <a:ea typeface="맑은 고딕" panose="020B0503020000020004" pitchFamily="50" charset="-127"/>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lang="ko-KR" altLang="en-US" sz="1100" kern="1200" dirty="0">
                          <a:solidFill>
                            <a:schemeClr val="dk1"/>
                          </a:solidFill>
                          <a:latin typeface="맑은 고딕" panose="020B0503020000020004" pitchFamily="50" charset="-127"/>
                          <a:ea typeface="맑은 고딕" panose="020B0503020000020004" pitchFamily="50" charset="-127"/>
                          <a:cs typeface="+mn-cs"/>
                        </a:rPr>
                        <a:t>∙ </a:t>
                      </a:r>
                      <a:r>
                        <a:rPr lang="en-US" sz="1100" dirty="0"/>
                        <a:t>Provides strong antioxidant activity against a broad range of peroxides, including H₂O₂ and OH⁻</a:t>
                      </a:r>
                    </a:p>
                  </a:txBody>
                  <a:tcPr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36121360"/>
                  </a:ext>
                </a:extLst>
              </a:tr>
              <a:tr h="612571">
                <a:tc rowSpan="3">
                  <a:txBody>
                    <a:bodyPr/>
                    <a:lstStyle/>
                    <a:p>
                      <a:pPr algn="ctr" latinLnBrk="1"/>
                      <a:r>
                        <a:rPr lang="en-US" altLang="ko-KR" sz="1200" kern="1200" dirty="0">
                          <a:solidFill>
                            <a:schemeClr val="dk1"/>
                          </a:solidFill>
                          <a:latin typeface="맑은 고딕" panose="020B0503020000020004" pitchFamily="50" charset="-127"/>
                          <a:ea typeface="맑은 고딕" panose="020B0503020000020004" pitchFamily="50" charset="-127"/>
                          <a:cs typeface="+mn-cs"/>
                        </a:rPr>
                        <a:t>Non-enzymatic</a:t>
                      </a:r>
                      <a:br>
                        <a:rPr lang="en-US" altLang="ko-KR" sz="1200" kern="1200" dirty="0">
                          <a:solidFill>
                            <a:schemeClr val="dk1"/>
                          </a:solidFill>
                          <a:latin typeface="맑은 고딕" panose="020B0503020000020004" pitchFamily="50" charset="-127"/>
                          <a:ea typeface="맑은 고딕" panose="020B0503020000020004" pitchFamily="50" charset="-127"/>
                          <a:cs typeface="+mn-cs"/>
                        </a:rPr>
                      </a:br>
                      <a:r>
                        <a:rPr lang="en-US" altLang="ko-KR" sz="1200" kern="1200" dirty="0">
                          <a:solidFill>
                            <a:schemeClr val="dk1"/>
                          </a:solidFill>
                          <a:latin typeface="맑은 고딕" panose="020B0503020000020004" pitchFamily="50" charset="-127"/>
                          <a:ea typeface="맑은 고딕" panose="020B0503020000020004" pitchFamily="50" charset="-127"/>
                          <a:cs typeface="+mn-cs"/>
                        </a:rPr>
                        <a:t>Antioxidants</a:t>
                      </a:r>
                      <a:endParaRPr lang="ko-KR" altLang="en-US" sz="1200" kern="1200" dirty="0">
                        <a:solidFill>
                          <a:schemeClr val="dk1"/>
                        </a:solidFill>
                        <a:latin typeface="맑은 고딕" panose="020B0503020000020004" pitchFamily="50" charset="-127"/>
                        <a:ea typeface="맑은 고딕" panose="020B0503020000020004" pitchFamily="50" charset="-127"/>
                        <a:cs typeface="+mn-cs"/>
                      </a:endParaRPr>
                    </a:p>
                  </a:txBody>
                  <a:tcPr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solidFill>
                      <a:schemeClr val="bg1">
                        <a:lumMod val="85000"/>
                      </a:schemeClr>
                    </a:solidFill>
                  </a:tcPr>
                </a:tc>
                <a:tc>
                  <a:txBody>
                    <a:bodyPr/>
                    <a:lstStyle/>
                    <a:p>
                      <a:pPr algn="ctr" latinLnBrk="1"/>
                      <a:r>
                        <a:rPr lang="en-US" altLang="ko-KR" sz="1100" kern="1200" dirty="0">
                          <a:solidFill>
                            <a:schemeClr val="dk1"/>
                          </a:solidFill>
                          <a:latin typeface="맑은 고딕" panose="020B0503020000020004" pitchFamily="50" charset="-127"/>
                          <a:ea typeface="맑은 고딕" panose="020B0503020000020004" pitchFamily="50" charset="-127"/>
                          <a:cs typeface="+mn-cs"/>
                        </a:rPr>
                        <a:t>Vitamin</a:t>
                      </a:r>
                      <a:endParaRPr lang="ko-KR" altLang="en-US" sz="1100" kern="1200" dirty="0">
                        <a:solidFill>
                          <a:schemeClr val="dk1"/>
                        </a:solidFill>
                        <a:latin typeface="맑은 고딕" panose="020B0503020000020004" pitchFamily="50" charset="-127"/>
                        <a:ea typeface="맑은 고딕" panose="020B0503020000020004" pitchFamily="50" charset="-127"/>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latinLnBrk="1"/>
                      <a:r>
                        <a:rPr lang="ko-KR" altLang="en-US" sz="1100" kern="1200" dirty="0">
                          <a:solidFill>
                            <a:schemeClr val="dk1"/>
                          </a:solidFill>
                          <a:latin typeface="맑은 고딕" panose="020B0503020000020004" pitchFamily="50" charset="-127"/>
                          <a:ea typeface="맑은 고딕" panose="020B0503020000020004" pitchFamily="50" charset="-127"/>
                          <a:cs typeface="+mn-cs"/>
                        </a:rPr>
                        <a:t>∙ </a:t>
                      </a:r>
                      <a:r>
                        <a:rPr lang="en-US" altLang="ko-KR" sz="1100" kern="1200" dirty="0">
                          <a:solidFill>
                            <a:schemeClr val="dk1"/>
                          </a:solidFill>
                          <a:latin typeface="맑은 고딕" panose="020B0503020000020004" pitchFamily="50" charset="-127"/>
                          <a:ea typeface="맑은 고딕" panose="020B0503020000020004" pitchFamily="50" charset="-127"/>
                          <a:cs typeface="+mn-cs"/>
                        </a:rPr>
                        <a:t>Vitamin</a:t>
                      </a:r>
                      <a:r>
                        <a:rPr lang="ko-KR" altLang="en-US" sz="1100" kern="1200" dirty="0">
                          <a:solidFill>
                            <a:schemeClr val="dk1"/>
                          </a:solidFill>
                          <a:latin typeface="맑은 고딕" panose="020B0503020000020004" pitchFamily="50" charset="-127"/>
                          <a:ea typeface="맑은 고딕" panose="020B0503020000020004" pitchFamily="50" charset="-127"/>
                          <a:cs typeface="+mn-cs"/>
                        </a:rPr>
                        <a:t> </a:t>
                      </a:r>
                      <a:r>
                        <a:rPr lang="en-US" altLang="ko-KR" sz="1100" kern="1200" dirty="0">
                          <a:solidFill>
                            <a:schemeClr val="dk1"/>
                          </a:solidFill>
                          <a:latin typeface="맑은 고딕" panose="020B0503020000020004" pitchFamily="50" charset="-127"/>
                          <a:ea typeface="맑은 고딕" panose="020B0503020000020004" pitchFamily="50" charset="-127"/>
                          <a:cs typeface="+mn-cs"/>
                        </a:rPr>
                        <a:t>A (Beta carotene)</a:t>
                      </a:r>
                    </a:p>
                    <a:p>
                      <a:pPr latinLnBrk="1"/>
                      <a:r>
                        <a:rPr lang="ko-KR" altLang="en-US" sz="1100" kern="1200" dirty="0">
                          <a:solidFill>
                            <a:schemeClr val="dk1"/>
                          </a:solidFill>
                          <a:latin typeface="맑은 고딕" panose="020B0503020000020004" pitchFamily="50" charset="-127"/>
                          <a:ea typeface="맑은 고딕" panose="020B0503020000020004" pitchFamily="50" charset="-127"/>
                          <a:cs typeface="+mn-cs"/>
                        </a:rPr>
                        <a:t>∙ </a:t>
                      </a:r>
                      <a:r>
                        <a:rPr lang="en-US" altLang="ko-KR" sz="1100" kern="1200" dirty="0">
                          <a:solidFill>
                            <a:schemeClr val="dk1"/>
                          </a:solidFill>
                          <a:latin typeface="맑은 고딕" panose="020B0503020000020004" pitchFamily="50" charset="-127"/>
                          <a:ea typeface="맑은 고딕" panose="020B0503020000020004" pitchFamily="50" charset="-127"/>
                          <a:cs typeface="+mn-cs"/>
                        </a:rPr>
                        <a:t>Vitamin</a:t>
                      </a:r>
                      <a:r>
                        <a:rPr lang="ko-KR" altLang="en-US" sz="1100" kern="1200" dirty="0">
                          <a:solidFill>
                            <a:schemeClr val="dk1"/>
                          </a:solidFill>
                          <a:latin typeface="맑은 고딕" panose="020B0503020000020004" pitchFamily="50" charset="-127"/>
                          <a:ea typeface="맑은 고딕" panose="020B0503020000020004" pitchFamily="50" charset="-127"/>
                          <a:cs typeface="+mn-cs"/>
                        </a:rPr>
                        <a:t> </a:t>
                      </a:r>
                      <a:r>
                        <a:rPr lang="en-US" altLang="ko-KR" sz="1100" kern="1200" dirty="0">
                          <a:solidFill>
                            <a:schemeClr val="dk1"/>
                          </a:solidFill>
                          <a:latin typeface="맑은 고딕" panose="020B0503020000020004" pitchFamily="50" charset="-127"/>
                          <a:ea typeface="맑은 고딕" panose="020B0503020000020004" pitchFamily="50" charset="-127"/>
                          <a:cs typeface="+mn-cs"/>
                        </a:rPr>
                        <a:t>C (Ascorbic acid)</a:t>
                      </a:r>
                    </a:p>
                    <a:p>
                      <a:pPr latinLnBrk="1"/>
                      <a:r>
                        <a:rPr lang="ko-KR" altLang="en-US" sz="1100" kern="1200" dirty="0">
                          <a:solidFill>
                            <a:schemeClr val="dk1"/>
                          </a:solidFill>
                          <a:latin typeface="맑은 고딕" panose="020B0503020000020004" pitchFamily="50" charset="-127"/>
                          <a:ea typeface="맑은 고딕" panose="020B0503020000020004" pitchFamily="50" charset="-127"/>
                          <a:cs typeface="+mn-cs"/>
                        </a:rPr>
                        <a:t>∙ </a:t>
                      </a:r>
                      <a:r>
                        <a:rPr lang="en-US" altLang="ko-KR" sz="1100" kern="1200" dirty="0">
                          <a:solidFill>
                            <a:schemeClr val="dk1"/>
                          </a:solidFill>
                          <a:latin typeface="맑은 고딕" panose="020B0503020000020004" pitchFamily="50" charset="-127"/>
                          <a:ea typeface="맑은 고딕" panose="020B0503020000020004" pitchFamily="50" charset="-127"/>
                          <a:cs typeface="+mn-cs"/>
                        </a:rPr>
                        <a:t>Vitamin</a:t>
                      </a:r>
                      <a:r>
                        <a:rPr lang="ko-KR" altLang="en-US" sz="1100" kern="1200" dirty="0">
                          <a:solidFill>
                            <a:schemeClr val="dk1"/>
                          </a:solidFill>
                          <a:latin typeface="맑은 고딕" panose="020B0503020000020004" pitchFamily="50" charset="-127"/>
                          <a:ea typeface="맑은 고딕" panose="020B0503020000020004" pitchFamily="50" charset="-127"/>
                          <a:cs typeface="+mn-cs"/>
                        </a:rPr>
                        <a:t> </a:t>
                      </a:r>
                      <a:r>
                        <a:rPr lang="en-US" altLang="ko-KR" sz="1100" kern="1200" dirty="0">
                          <a:solidFill>
                            <a:schemeClr val="dk1"/>
                          </a:solidFill>
                          <a:latin typeface="맑은 고딕" panose="020B0503020000020004" pitchFamily="50" charset="-127"/>
                          <a:ea typeface="맑은 고딕" panose="020B0503020000020004" pitchFamily="50" charset="-127"/>
                          <a:cs typeface="+mn-cs"/>
                        </a:rPr>
                        <a:t>E (Tocopherol)</a:t>
                      </a:r>
                      <a:endParaRPr lang="ko-KR" altLang="en-US" sz="1100" dirty="0">
                        <a:latin typeface="맑은 고딕" panose="020B0503020000020004" pitchFamily="50" charset="-127"/>
                        <a:ea typeface="맑은 고딕" panose="020B0503020000020004" pitchFamily="50" charset="-127"/>
                      </a:endParaRPr>
                    </a:p>
                  </a:txBody>
                  <a:tcPr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40578505"/>
                  </a:ext>
                </a:extLst>
              </a:tr>
              <a:tr h="439795">
                <a:tc vMerge="1">
                  <a:txBody>
                    <a:bodyPr/>
                    <a:lstStyle/>
                    <a:p>
                      <a:pPr latinLnBrk="1"/>
                      <a:endParaRPr lang="ko-KR" altLang="en-US" sz="1600" dirty="0">
                        <a:latin typeface="넥슨Lv2고딕 OTF Light" panose="00000300000000000000" pitchFamily="50" charset="-127"/>
                        <a:ea typeface="넥슨Lv2고딕 OTF Light" panose="00000300000000000000" pitchFamily="50" charset="-127"/>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latinLnBrk="1"/>
                      <a:r>
                        <a:rPr lang="en-US" altLang="ko-KR" sz="1100" kern="1200" dirty="0">
                          <a:solidFill>
                            <a:schemeClr val="dk1"/>
                          </a:solidFill>
                          <a:latin typeface="맑은 고딕" panose="020B0503020000020004" pitchFamily="50" charset="-127"/>
                          <a:ea typeface="맑은 고딕" panose="020B0503020000020004" pitchFamily="50" charset="-127"/>
                          <a:cs typeface="+mn-cs"/>
                        </a:rPr>
                        <a:t>Mineral</a:t>
                      </a:r>
                      <a:endParaRPr lang="ko-KR" altLang="en-US" sz="1100" kern="1200" dirty="0">
                        <a:solidFill>
                          <a:schemeClr val="dk1"/>
                        </a:solidFill>
                        <a:latin typeface="맑은 고딕" panose="020B0503020000020004" pitchFamily="50" charset="-127"/>
                        <a:ea typeface="맑은 고딕" panose="020B0503020000020004" pitchFamily="50" charset="-127"/>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algn="l" defTabSz="914400" rtl="0" eaLnBrk="1" latinLnBrk="1" hangingPunct="1"/>
                      <a:r>
                        <a:rPr lang="ko-KR" altLang="en-US" sz="1100" kern="1200" dirty="0">
                          <a:solidFill>
                            <a:schemeClr val="dk1"/>
                          </a:solidFill>
                          <a:latin typeface="맑은 고딕" panose="020B0503020000020004" pitchFamily="50" charset="-127"/>
                          <a:ea typeface="맑은 고딕" panose="020B0503020000020004" pitchFamily="50" charset="-127"/>
                          <a:cs typeface="+mn-cs"/>
                        </a:rPr>
                        <a:t>∙ </a:t>
                      </a:r>
                      <a:r>
                        <a:rPr lang="en-US" altLang="ko-KR" sz="1100" kern="1200" dirty="0">
                          <a:solidFill>
                            <a:schemeClr val="dk1"/>
                          </a:solidFill>
                          <a:latin typeface="맑은 고딕" panose="020B0503020000020004" pitchFamily="50" charset="-127"/>
                          <a:ea typeface="맑은 고딕" panose="020B0503020000020004" pitchFamily="50" charset="-127"/>
                          <a:cs typeface="+mn-cs"/>
                        </a:rPr>
                        <a:t>Selenium</a:t>
                      </a:r>
                    </a:p>
                    <a:p>
                      <a:pPr marL="0" algn="l" defTabSz="914400" rtl="0" eaLnBrk="1" latinLnBrk="1" hangingPunct="1"/>
                      <a:r>
                        <a:rPr lang="ko-KR" altLang="en-US" sz="1100" kern="1200" dirty="0">
                          <a:solidFill>
                            <a:schemeClr val="dk1"/>
                          </a:solidFill>
                          <a:latin typeface="맑은 고딕" panose="020B0503020000020004" pitchFamily="50" charset="-127"/>
                          <a:ea typeface="맑은 고딕" panose="020B0503020000020004" pitchFamily="50" charset="-127"/>
                          <a:cs typeface="+mn-cs"/>
                        </a:rPr>
                        <a:t>∙ </a:t>
                      </a:r>
                      <a:r>
                        <a:rPr lang="en-US" altLang="ko-KR" sz="1100" kern="1200" dirty="0">
                          <a:solidFill>
                            <a:schemeClr val="dk1"/>
                          </a:solidFill>
                          <a:latin typeface="맑은 고딕" panose="020B0503020000020004" pitchFamily="50" charset="-127"/>
                          <a:ea typeface="맑은 고딕" panose="020B0503020000020004" pitchFamily="50" charset="-127"/>
                          <a:cs typeface="+mn-cs"/>
                        </a:rPr>
                        <a:t>Zinc</a:t>
                      </a:r>
                      <a:endParaRPr lang="ko-KR" altLang="en-US" sz="1100" kern="1200" dirty="0">
                        <a:solidFill>
                          <a:schemeClr val="dk1"/>
                        </a:solidFill>
                        <a:latin typeface="맑은 고딕" panose="020B0503020000020004" pitchFamily="50" charset="-127"/>
                        <a:ea typeface="맑은 고딕" panose="020B0503020000020004" pitchFamily="50" charset="-127"/>
                        <a:cs typeface="+mn-cs"/>
                      </a:endParaRPr>
                    </a:p>
                  </a:txBody>
                  <a:tcP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09841833"/>
                  </a:ext>
                </a:extLst>
              </a:tr>
              <a:tr h="382202">
                <a:tc vMerge="1">
                  <a:txBody>
                    <a:bodyPr/>
                    <a:lstStyle/>
                    <a:p>
                      <a:pPr latinLnBrk="1"/>
                      <a:endParaRPr lang="ko-KR" altLang="en-US" sz="1600" dirty="0">
                        <a:latin typeface="넥슨Lv2고딕 OTF Light" panose="00000300000000000000" pitchFamily="50" charset="-127"/>
                        <a:ea typeface="넥슨Lv2고딕 OTF Light" panose="00000300000000000000" pitchFamily="50" charset="-127"/>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latinLnBrk="1"/>
                      <a:r>
                        <a:rPr lang="en-US" altLang="ko-KR" sz="1100" kern="1200" dirty="0">
                          <a:solidFill>
                            <a:schemeClr val="dk1"/>
                          </a:solidFill>
                          <a:latin typeface="맑은 고딕" panose="020B0503020000020004" pitchFamily="50" charset="-127"/>
                          <a:ea typeface="맑은 고딕" panose="020B0503020000020004" pitchFamily="50" charset="-127"/>
                          <a:cs typeface="+mn-cs"/>
                        </a:rPr>
                        <a:t>Antioxidant foods</a:t>
                      </a:r>
                      <a:endParaRPr lang="ko-KR" altLang="en-US" sz="1100" kern="1200" dirty="0">
                        <a:solidFill>
                          <a:schemeClr val="dk1"/>
                        </a:solidFill>
                        <a:latin typeface="맑은 고딕" panose="020B0503020000020004" pitchFamily="50" charset="-127"/>
                        <a:ea typeface="맑은 고딕" panose="020B0503020000020004" pitchFamily="50" charset="-127"/>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algn="l" defTabSz="914400" rtl="0" eaLnBrk="1" latinLnBrk="1" hangingPunct="1"/>
                      <a:r>
                        <a:rPr lang="ko-KR" altLang="en-US" sz="1100" kern="1200" dirty="0">
                          <a:solidFill>
                            <a:schemeClr val="dk1"/>
                          </a:solidFill>
                          <a:latin typeface="맑은 고딕" panose="020B0503020000020004" pitchFamily="50" charset="-127"/>
                          <a:ea typeface="맑은 고딕" panose="020B0503020000020004" pitchFamily="50" charset="-127"/>
                          <a:cs typeface="+mn-cs"/>
                        </a:rPr>
                        <a:t>∙ </a:t>
                      </a:r>
                      <a:r>
                        <a:rPr lang="en-US" altLang="ko-KR" sz="1100" kern="1200" dirty="0">
                          <a:solidFill>
                            <a:schemeClr val="dk1"/>
                          </a:solidFill>
                          <a:latin typeface="맑은 고딕" panose="020B0503020000020004" pitchFamily="50" charset="-127"/>
                          <a:ea typeface="맑은 고딕" panose="020B0503020000020004" pitchFamily="50" charset="-127"/>
                          <a:cs typeface="+mn-cs"/>
                        </a:rPr>
                        <a:t>Super</a:t>
                      </a:r>
                      <a:r>
                        <a:rPr lang="ko-KR" altLang="en-US" sz="1100" kern="1200" dirty="0">
                          <a:solidFill>
                            <a:schemeClr val="dk1"/>
                          </a:solidFill>
                          <a:latin typeface="맑은 고딕" panose="020B0503020000020004" pitchFamily="50" charset="-127"/>
                          <a:ea typeface="맑은 고딕" panose="020B0503020000020004" pitchFamily="50" charset="-127"/>
                          <a:cs typeface="+mn-cs"/>
                        </a:rPr>
                        <a:t> </a:t>
                      </a:r>
                      <a:r>
                        <a:rPr lang="en-US" altLang="ko-KR" sz="1100" kern="1200" dirty="0">
                          <a:solidFill>
                            <a:schemeClr val="dk1"/>
                          </a:solidFill>
                          <a:latin typeface="맑은 고딕" panose="020B0503020000020004" pitchFamily="50" charset="-127"/>
                          <a:ea typeface="맑은 고딕" panose="020B0503020000020004" pitchFamily="50" charset="-127"/>
                          <a:cs typeface="+mn-cs"/>
                        </a:rPr>
                        <a:t>foods, Plant-based phytochemicals, various natural substances</a:t>
                      </a:r>
                      <a:endParaRPr lang="ko-KR" altLang="en-US" sz="1100" kern="1200" dirty="0">
                        <a:solidFill>
                          <a:schemeClr val="dk1"/>
                        </a:solidFill>
                        <a:latin typeface="맑은 고딕" panose="020B0503020000020004" pitchFamily="50" charset="-127"/>
                        <a:ea typeface="맑은 고딕" panose="020B0503020000020004" pitchFamily="50" charset="-127"/>
                        <a:cs typeface="+mn-cs"/>
                      </a:endParaRPr>
                    </a:p>
                  </a:txBody>
                  <a:tcPr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1181712405"/>
                  </a:ext>
                </a:extLst>
              </a:tr>
            </a:tbl>
          </a:graphicData>
        </a:graphic>
      </p:graphicFrame>
      <p:sp>
        <p:nvSpPr>
          <p:cNvPr id="19" name="TextBox 18"/>
          <p:cNvSpPr txBox="1"/>
          <p:nvPr/>
        </p:nvSpPr>
        <p:spPr>
          <a:xfrm>
            <a:off x="4224757" y="347146"/>
            <a:ext cx="4518187" cy="323165"/>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2) Types of Antioxidants</a:t>
            </a:r>
            <a:endParaRPr lang="ko-KR" altLang="en-US" sz="1500" dirty="0">
              <a:latin typeface="맑은 고딕" panose="020B0503020000020004" pitchFamily="50" charset="-127"/>
              <a:ea typeface="맑은 고딕" panose="020B0503020000020004" pitchFamily="50" charset="-127"/>
            </a:endParaRPr>
          </a:p>
        </p:txBody>
      </p:sp>
      <p:sp>
        <p:nvSpPr>
          <p:cNvPr id="20" name="TextBox 19"/>
          <p:cNvSpPr txBox="1"/>
          <p:nvPr/>
        </p:nvSpPr>
        <p:spPr>
          <a:xfrm>
            <a:off x="1873816" y="346956"/>
            <a:ext cx="2388180" cy="323165"/>
          </a:xfrm>
          <a:prstGeom prst="rect">
            <a:avLst/>
          </a:prstGeom>
          <a:noFill/>
        </p:spPr>
        <p:txBody>
          <a:bodyPr wrap="square" rtlCol="0">
            <a:spAutoFit/>
          </a:bodyPr>
          <a:lstStyle/>
          <a:p>
            <a:r>
              <a:rPr lang="en-US" altLang="ko-KR" sz="1500" b="1" dirty="0">
                <a:latin typeface="맑은 고딕" panose="020B0503020000020004" pitchFamily="50" charset="-127"/>
                <a:ea typeface="맑은 고딕" panose="020B0503020000020004" pitchFamily="50" charset="-127"/>
              </a:rPr>
              <a:t>3.</a:t>
            </a:r>
            <a:r>
              <a:rPr lang="ko-KR" altLang="en-US" sz="1500" b="1" dirty="0">
                <a:latin typeface="맑은 고딕" panose="020B0503020000020004" pitchFamily="50" charset="-127"/>
                <a:ea typeface="맑은 고딕" panose="020B0503020000020004" pitchFamily="50" charset="-127"/>
              </a:rPr>
              <a:t> </a:t>
            </a:r>
            <a:r>
              <a:rPr lang="en-US" altLang="ko-KR" sz="1500" b="1" dirty="0">
                <a:latin typeface="맑은 고딕" panose="020B0503020000020004" pitchFamily="50" charset="-127"/>
                <a:ea typeface="맑은 고딕" panose="020B0503020000020004" pitchFamily="50" charset="-127"/>
              </a:rPr>
              <a:t>Antioxidation</a:t>
            </a:r>
            <a:endParaRPr lang="ko-KR" altLang="en-US" sz="15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2194913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365" y="1339007"/>
            <a:ext cx="9467273" cy="461665"/>
          </a:xfrm>
          <a:prstGeom prst="rect">
            <a:avLst/>
          </a:prstGeom>
          <a:noFill/>
        </p:spPr>
        <p:txBody>
          <a:bodyPr wrap="square" rtlCol="0">
            <a:spAutoFit/>
          </a:bodyPr>
          <a:lstStyle/>
          <a:p>
            <a:r>
              <a:rPr lang="ko-KR" altLang="en-US" dirty="0">
                <a:latin typeface="넥슨Lv2고딕" panose="00000500000000000000" pitchFamily="2" charset="-127"/>
                <a:ea typeface="넥슨Lv2고딕" panose="00000500000000000000" pitchFamily="2" charset="-127"/>
              </a:rPr>
              <a:t> </a:t>
            </a:r>
            <a:r>
              <a:rPr lang="ko-KR" altLang="en-US" sz="2200" b="1" dirty="0">
                <a:latin typeface="넥슨Lv2고딕" panose="00000500000000000000" pitchFamily="2" charset="-127"/>
                <a:ea typeface="넥슨Lv2고딕" panose="00000500000000000000" pitchFamily="2" charset="-127"/>
              </a:rPr>
              <a:t> </a:t>
            </a:r>
            <a:r>
              <a:rPr lang="en-US" altLang="ko-KR" sz="2400" b="1" dirty="0">
                <a:latin typeface="넥슨Lv2고딕" panose="00000500000000000000" pitchFamily="2" charset="-127"/>
                <a:ea typeface="넥슨Lv2고딕" panose="00000500000000000000" pitchFamily="2" charset="-127"/>
              </a:rPr>
              <a:t>Antioxidant Test</a:t>
            </a:r>
            <a:endParaRPr lang="ko-KR" altLang="en-US" sz="2400" b="1" dirty="0">
              <a:latin typeface="넥슨Lv2고딕" panose="00000500000000000000" pitchFamily="2" charset="-127"/>
              <a:ea typeface="넥슨Lv2고딕" panose="00000500000000000000" pitchFamily="2" charset="-127"/>
            </a:endParaRPr>
          </a:p>
        </p:txBody>
      </p:sp>
      <p:sp>
        <p:nvSpPr>
          <p:cNvPr id="3" name="TextBox 2"/>
          <p:cNvSpPr txBox="1"/>
          <p:nvPr/>
        </p:nvSpPr>
        <p:spPr>
          <a:xfrm>
            <a:off x="238125" y="1800672"/>
            <a:ext cx="8582891" cy="303609"/>
          </a:xfrm>
          <a:prstGeom prst="rect">
            <a:avLst/>
          </a:prstGeom>
          <a:noFill/>
        </p:spPr>
        <p:txBody>
          <a:bodyPr wrap="square" rtlCol="0">
            <a:spAutoFit/>
          </a:bodyPr>
          <a:lstStyle/>
          <a:p>
            <a:pPr>
              <a:lnSpc>
                <a:spcPct val="150000"/>
              </a:lnSpc>
            </a:pPr>
            <a:r>
              <a:rPr lang="ko-KR" altLang="en-US" sz="1000" b="1" dirty="0">
                <a:latin typeface="넥슨Lv2고딕" panose="00000500000000000000" pitchFamily="2" charset="-127"/>
                <a:ea typeface="넥슨Lv2고딕" panose="00000500000000000000" pitchFamily="2" charset="-127"/>
              </a:rPr>
              <a:t> </a:t>
            </a:r>
            <a:r>
              <a:rPr lang="en-US" altLang="ko-KR" sz="1000" b="1" dirty="0">
                <a:latin typeface="넥슨Lv2고딕" panose="00000500000000000000" pitchFamily="2" charset="-127"/>
                <a:ea typeface="넥슨Lv2고딕" panose="00000500000000000000" pitchFamily="2" charset="-127"/>
              </a:rPr>
              <a:t>      </a:t>
            </a:r>
            <a:r>
              <a:rPr lang="en-US" altLang="ko-KR" sz="1000" b="1" dirty="0">
                <a:solidFill>
                  <a:srgbClr val="7030A0"/>
                </a:solidFill>
                <a:latin typeface="넥슨Lv2고딕" panose="00000500000000000000" pitchFamily="2" charset="-127"/>
                <a:ea typeface="넥슨Lv2고딕" panose="00000500000000000000" pitchFamily="2" charset="-127"/>
              </a:rPr>
              <a:t>▶ </a:t>
            </a:r>
            <a:r>
              <a:rPr lang="en-US" altLang="ko-KR" sz="1000" dirty="0">
                <a:solidFill>
                  <a:srgbClr val="7030A0"/>
                </a:solidFill>
                <a:latin typeface="넥슨Lv2고딕" panose="00000500000000000000" pitchFamily="2" charset="-127"/>
                <a:ea typeface="넥슨Lv2고딕" panose="00000500000000000000" pitchFamily="2" charset="-127"/>
              </a:rPr>
              <a:t>Antioxidant testing is one of the processes used to evaluate the stability of various products such as food and cosmetics.</a:t>
            </a:r>
          </a:p>
        </p:txBody>
      </p:sp>
      <p:sp>
        <p:nvSpPr>
          <p:cNvPr id="4" name="TextBox 3"/>
          <p:cNvSpPr txBox="1"/>
          <p:nvPr/>
        </p:nvSpPr>
        <p:spPr>
          <a:xfrm>
            <a:off x="-132627" y="2504339"/>
            <a:ext cx="8418990" cy="430374"/>
          </a:xfrm>
          <a:prstGeom prst="rect">
            <a:avLst/>
          </a:prstGeom>
          <a:noFill/>
        </p:spPr>
        <p:txBody>
          <a:bodyPr wrap="square" rtlCol="0">
            <a:spAutoFit/>
          </a:bodyPr>
          <a:lstStyle/>
          <a:p>
            <a:pPr lvl="1">
              <a:lnSpc>
                <a:spcPct val="150000"/>
              </a:lnSpc>
            </a:pPr>
            <a:r>
              <a:rPr lang="en-US" altLang="ko-KR" sz="1600" b="1" dirty="0">
                <a:latin typeface="넥슨Lv2고딕" panose="00000500000000000000" pitchFamily="2" charset="-127"/>
                <a:ea typeface="넥슨Lv2고딕" panose="00000500000000000000" pitchFamily="2" charset="-127"/>
              </a:rPr>
              <a:t>     1. DPPH (Free Radical Scavenging Activity) Analysis</a:t>
            </a:r>
            <a:endParaRPr lang="ko-KR" altLang="en-US" sz="1600" dirty="0">
              <a:latin typeface="넥슨Lv2고딕" panose="00000500000000000000" pitchFamily="2" charset="-127"/>
              <a:ea typeface="넥슨Lv2고딕" panose="00000500000000000000" pitchFamily="2" charset="-127"/>
            </a:endParaRPr>
          </a:p>
        </p:txBody>
      </p:sp>
      <p:sp>
        <p:nvSpPr>
          <p:cNvPr id="5" name="TextBox 4"/>
          <p:cNvSpPr txBox="1"/>
          <p:nvPr/>
        </p:nvSpPr>
        <p:spPr>
          <a:xfrm>
            <a:off x="610254" y="2946200"/>
            <a:ext cx="6933228" cy="653833"/>
          </a:xfrm>
          <a:prstGeom prst="rect">
            <a:avLst/>
          </a:prstGeom>
          <a:noFill/>
        </p:spPr>
        <p:txBody>
          <a:bodyPr wrap="square" rtlCol="0">
            <a:spAutoFit/>
          </a:bodyPr>
          <a:lstStyle/>
          <a:p>
            <a:pPr>
              <a:lnSpc>
                <a:spcPct val="150000"/>
              </a:lnSpc>
            </a:pPr>
            <a:r>
              <a:rPr lang="en-US" altLang="ko-KR" sz="1300" dirty="0">
                <a:ea typeface="넥슨Lv2고딕" panose="00000500000000000000" pitchFamily="2" charset="-127"/>
              </a:rPr>
              <a:t>DPPH is an unstable free radical used to measure antioxidant activity. This test measures the extent to which antioxidants react with DPPH to stabilize it.</a:t>
            </a:r>
          </a:p>
        </p:txBody>
      </p:sp>
      <p:sp>
        <p:nvSpPr>
          <p:cNvPr id="6" name="TextBox 5"/>
          <p:cNvSpPr txBox="1"/>
          <p:nvPr/>
        </p:nvSpPr>
        <p:spPr>
          <a:xfrm>
            <a:off x="-195943" y="3771723"/>
            <a:ext cx="8582891" cy="430374"/>
          </a:xfrm>
          <a:prstGeom prst="rect">
            <a:avLst/>
          </a:prstGeom>
          <a:noFill/>
        </p:spPr>
        <p:txBody>
          <a:bodyPr wrap="square" rtlCol="0">
            <a:spAutoFit/>
          </a:bodyPr>
          <a:lstStyle/>
          <a:p>
            <a:pPr lvl="1">
              <a:lnSpc>
                <a:spcPct val="150000"/>
              </a:lnSpc>
            </a:pPr>
            <a:r>
              <a:rPr lang="ko-KR" altLang="en-US" sz="1600" b="1" dirty="0">
                <a:latin typeface="넥슨Lv2고딕" panose="00000500000000000000" pitchFamily="2" charset="-127"/>
                <a:ea typeface="넥슨Lv2고딕" panose="00000500000000000000" pitchFamily="2" charset="-127"/>
              </a:rPr>
              <a:t> </a:t>
            </a:r>
            <a:r>
              <a:rPr lang="en-US" altLang="ko-KR" sz="1600" b="1" dirty="0">
                <a:latin typeface="넥슨Lv2고딕" panose="00000500000000000000" pitchFamily="2" charset="-127"/>
                <a:ea typeface="넥슨Lv2고딕" panose="00000500000000000000" pitchFamily="2" charset="-127"/>
              </a:rPr>
              <a:t>      2. ABTS Analysis</a:t>
            </a:r>
            <a:endParaRPr lang="ko-KR" altLang="en-US" sz="1600" b="1" dirty="0">
              <a:latin typeface="넥슨Lv2고딕" panose="00000500000000000000" pitchFamily="2" charset="-127"/>
              <a:ea typeface="넥슨Lv2고딕" panose="00000500000000000000" pitchFamily="2" charset="-127"/>
            </a:endParaRPr>
          </a:p>
        </p:txBody>
      </p:sp>
      <p:sp>
        <p:nvSpPr>
          <p:cNvPr id="7" name="TextBox 6"/>
          <p:cNvSpPr txBox="1"/>
          <p:nvPr/>
        </p:nvSpPr>
        <p:spPr>
          <a:xfrm>
            <a:off x="610254" y="4227432"/>
            <a:ext cx="6436984" cy="897040"/>
          </a:xfrm>
          <a:prstGeom prst="rect">
            <a:avLst/>
          </a:prstGeom>
          <a:noFill/>
        </p:spPr>
        <p:txBody>
          <a:bodyPr wrap="square" rtlCol="0">
            <a:spAutoFit/>
          </a:bodyPr>
          <a:lstStyle/>
          <a:p>
            <a:pPr>
              <a:lnSpc>
                <a:spcPct val="150000"/>
              </a:lnSpc>
            </a:pPr>
            <a:r>
              <a:rPr lang="en-US" sz="1200" dirty="0"/>
              <a:t>ABTS is a chemical substance containing unstable protons used to measure antioxidant </a:t>
            </a:r>
          </a:p>
          <a:p>
            <a:pPr>
              <a:lnSpc>
                <a:spcPct val="150000"/>
              </a:lnSpc>
            </a:pPr>
            <a:r>
              <a:rPr lang="en-US" sz="1200" dirty="0"/>
              <a:t>activity. This test measures the extent to which antioxidants react with ABTS to convert it from a proton-containing form.</a:t>
            </a:r>
            <a:endParaRPr lang="en-US" altLang="ko-KR" sz="1200" dirty="0">
              <a:latin typeface="넥슨Lv2고딕" panose="00000500000000000000" pitchFamily="2" charset="-127"/>
              <a:ea typeface="넥슨Lv2고딕" panose="00000500000000000000" pitchFamily="2" charset="-127"/>
            </a:endParaRPr>
          </a:p>
        </p:txBody>
      </p:sp>
      <p:sp>
        <p:nvSpPr>
          <p:cNvPr id="8" name="TextBox 7"/>
          <p:cNvSpPr txBox="1"/>
          <p:nvPr/>
        </p:nvSpPr>
        <p:spPr>
          <a:xfrm>
            <a:off x="-179730" y="5321258"/>
            <a:ext cx="8582891" cy="430374"/>
          </a:xfrm>
          <a:prstGeom prst="rect">
            <a:avLst/>
          </a:prstGeom>
          <a:noFill/>
        </p:spPr>
        <p:txBody>
          <a:bodyPr wrap="square" rtlCol="0">
            <a:spAutoFit/>
          </a:bodyPr>
          <a:lstStyle/>
          <a:p>
            <a:pPr lvl="1">
              <a:lnSpc>
                <a:spcPct val="150000"/>
              </a:lnSpc>
            </a:pPr>
            <a:r>
              <a:rPr lang="ko-KR" altLang="en-US" sz="1600" b="1" dirty="0">
                <a:latin typeface="넥슨Lv2고딕" panose="00000500000000000000" pitchFamily="2" charset="-127"/>
                <a:ea typeface="넥슨Lv2고딕" panose="00000500000000000000" pitchFamily="2" charset="-127"/>
              </a:rPr>
              <a:t> </a:t>
            </a:r>
            <a:r>
              <a:rPr lang="en-US" altLang="ko-KR" sz="1600" b="1" dirty="0">
                <a:latin typeface="넥슨Lv2고딕" panose="00000500000000000000" pitchFamily="2" charset="-127"/>
                <a:ea typeface="넥슨Lv2고딕" panose="00000500000000000000" pitchFamily="2" charset="-127"/>
              </a:rPr>
              <a:t>      3. ORAC Test</a:t>
            </a:r>
            <a:r>
              <a:rPr lang="ko-KR" altLang="en-US" sz="1600" b="1" dirty="0">
                <a:latin typeface="넥슨Lv2고딕" panose="00000500000000000000" pitchFamily="2" charset="-127"/>
                <a:ea typeface="넥슨Lv2고딕" panose="00000500000000000000" pitchFamily="2" charset="-127"/>
              </a:rPr>
              <a:t> </a:t>
            </a:r>
          </a:p>
        </p:txBody>
      </p:sp>
      <p:sp>
        <p:nvSpPr>
          <p:cNvPr id="9" name="TextBox 8"/>
          <p:cNvSpPr txBox="1"/>
          <p:nvPr/>
        </p:nvSpPr>
        <p:spPr>
          <a:xfrm>
            <a:off x="610254" y="5727815"/>
            <a:ext cx="8582891" cy="897040"/>
          </a:xfrm>
          <a:prstGeom prst="rect">
            <a:avLst/>
          </a:prstGeom>
          <a:noFill/>
        </p:spPr>
        <p:txBody>
          <a:bodyPr wrap="square" rtlCol="0">
            <a:spAutoFit/>
          </a:bodyPr>
          <a:lstStyle/>
          <a:p>
            <a:pPr>
              <a:lnSpc>
                <a:spcPct val="150000"/>
              </a:lnSpc>
            </a:pPr>
            <a:r>
              <a:rPr lang="en-US" sz="1200" dirty="0"/>
              <a:t>The ORAC (Oxygen Radical Absorbance Capacity) test objectively measures how well a food </a:t>
            </a:r>
          </a:p>
          <a:p>
            <a:pPr>
              <a:lnSpc>
                <a:spcPct val="150000"/>
              </a:lnSpc>
            </a:pPr>
            <a:r>
              <a:rPr lang="en-US" sz="1200" dirty="0"/>
              <a:t>can handle reactive oxygen species in the body. Studies have shown that individuals who </a:t>
            </a:r>
          </a:p>
          <a:p>
            <a:pPr>
              <a:lnSpc>
                <a:spcPct val="150000"/>
              </a:lnSpc>
            </a:pPr>
            <a:r>
              <a:rPr lang="en-US" sz="1200" dirty="0"/>
              <a:t>consumed at least 6000 ORAC units daily lived longer.</a:t>
            </a:r>
            <a:endParaRPr lang="en-US" altLang="ko-KR" sz="1200" dirty="0">
              <a:latin typeface="넥슨Lv2고딕" panose="00000500000000000000" pitchFamily="2" charset="-127"/>
              <a:ea typeface="넥슨Lv2고딕" panose="00000500000000000000" pitchFamily="2" charset="-127"/>
            </a:endParaRPr>
          </a:p>
        </p:txBody>
      </p:sp>
      <p:sp>
        <p:nvSpPr>
          <p:cNvPr id="10" name="TextBox 9"/>
          <p:cNvSpPr txBox="1"/>
          <p:nvPr/>
        </p:nvSpPr>
        <p:spPr>
          <a:xfrm>
            <a:off x="4196765" y="339232"/>
            <a:ext cx="4518187" cy="323165"/>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3) Antioxidant</a:t>
            </a:r>
            <a:r>
              <a:rPr lang="ko-KR" altLang="en-US" sz="1500" dirty="0">
                <a:latin typeface="맑은 고딕" panose="020B0503020000020004" pitchFamily="50" charset="-127"/>
                <a:ea typeface="맑은 고딕" panose="020B0503020000020004" pitchFamily="50" charset="-127"/>
              </a:rPr>
              <a:t> </a:t>
            </a:r>
            <a:r>
              <a:rPr lang="en-US" altLang="ko-KR" sz="1500" dirty="0">
                <a:latin typeface="맑은 고딕" panose="020B0503020000020004" pitchFamily="50" charset="-127"/>
                <a:ea typeface="맑은 고딕" panose="020B0503020000020004" pitchFamily="50" charset="-127"/>
              </a:rPr>
              <a:t>Test</a:t>
            </a:r>
            <a:endParaRPr lang="ko-KR" altLang="en-US" sz="1500" dirty="0">
              <a:latin typeface="맑은 고딕" panose="020B0503020000020004" pitchFamily="50" charset="-127"/>
              <a:ea typeface="맑은 고딕" panose="020B0503020000020004" pitchFamily="50" charset="-127"/>
            </a:endParaRPr>
          </a:p>
        </p:txBody>
      </p:sp>
      <p:sp>
        <p:nvSpPr>
          <p:cNvPr id="11" name="TextBox 10"/>
          <p:cNvSpPr txBox="1"/>
          <p:nvPr/>
        </p:nvSpPr>
        <p:spPr>
          <a:xfrm>
            <a:off x="1845824" y="339042"/>
            <a:ext cx="2388180" cy="323165"/>
          </a:xfrm>
          <a:prstGeom prst="rect">
            <a:avLst/>
          </a:prstGeom>
          <a:noFill/>
        </p:spPr>
        <p:txBody>
          <a:bodyPr wrap="square" rtlCol="0">
            <a:spAutoFit/>
          </a:bodyPr>
          <a:lstStyle/>
          <a:p>
            <a:r>
              <a:rPr lang="en-US" altLang="ko-KR" sz="1500" b="1" dirty="0">
                <a:latin typeface="맑은 고딕" panose="020B0503020000020004" pitchFamily="50" charset="-127"/>
                <a:ea typeface="맑은 고딕" panose="020B0503020000020004" pitchFamily="50" charset="-127"/>
              </a:rPr>
              <a:t>3.</a:t>
            </a:r>
            <a:r>
              <a:rPr lang="ko-KR" altLang="en-US" sz="1500" b="1" dirty="0">
                <a:latin typeface="맑은 고딕" panose="020B0503020000020004" pitchFamily="50" charset="-127"/>
                <a:ea typeface="맑은 고딕" panose="020B0503020000020004" pitchFamily="50" charset="-127"/>
              </a:rPr>
              <a:t> </a:t>
            </a:r>
            <a:r>
              <a:rPr lang="en-US" altLang="ko-KR" sz="1500" b="1" dirty="0">
                <a:latin typeface="맑은 고딕" panose="020B0503020000020004" pitchFamily="50" charset="-127"/>
                <a:ea typeface="맑은 고딕" panose="020B0503020000020004" pitchFamily="50" charset="-127"/>
              </a:rPr>
              <a:t>Antioxidation</a:t>
            </a:r>
            <a:endParaRPr lang="ko-KR" altLang="en-US" sz="15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41446429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24111" y="2911515"/>
            <a:ext cx="7343775" cy="1107996"/>
          </a:xfrm>
          <a:prstGeom prst="rect">
            <a:avLst/>
          </a:prstGeom>
          <a:noFill/>
        </p:spPr>
        <p:txBody>
          <a:bodyPr wrap="square" rtlCol="0">
            <a:spAutoFit/>
          </a:bodyPr>
          <a:lstStyle/>
          <a:p>
            <a:r>
              <a:rPr lang="en-US" altLang="ko-KR" sz="6600" b="1" dirty="0">
                <a:solidFill>
                  <a:srgbClr val="7030A0"/>
                </a:solidFill>
                <a:latin typeface="맑은 고딕" panose="020B0503020000020004" pitchFamily="50" charset="-127"/>
                <a:ea typeface="맑은 고딕" panose="020B0503020000020004" pitchFamily="50" charset="-127"/>
              </a:rPr>
              <a:t>THEELIXIR Purple</a:t>
            </a:r>
            <a:endParaRPr lang="ko-KR" altLang="en-US" sz="6600" b="1" dirty="0">
              <a:solidFill>
                <a:srgbClr val="7030A0"/>
              </a:solidFill>
              <a:latin typeface="맑은 고딕" panose="020B0503020000020004" pitchFamily="50" charset="-127"/>
              <a:ea typeface="맑은 고딕" panose="020B0503020000020004" pitchFamily="50" charset="-127"/>
            </a:endParaRPr>
          </a:p>
        </p:txBody>
      </p:sp>
      <p:sp>
        <p:nvSpPr>
          <p:cNvPr id="4" name="TextBox 3"/>
          <p:cNvSpPr txBox="1"/>
          <p:nvPr/>
        </p:nvSpPr>
        <p:spPr>
          <a:xfrm>
            <a:off x="4530797" y="2457223"/>
            <a:ext cx="3130404" cy="454292"/>
          </a:xfrm>
          <a:prstGeom prst="rect">
            <a:avLst/>
          </a:prstGeom>
          <a:noFill/>
        </p:spPr>
        <p:txBody>
          <a:bodyPr wrap="square" rtlCol="0">
            <a:spAutoFit/>
          </a:bodyPr>
          <a:lstStyle/>
          <a:p>
            <a:pPr>
              <a:lnSpc>
                <a:spcPct val="150000"/>
              </a:lnSpc>
            </a:pPr>
            <a:r>
              <a:rPr lang="en-US" altLang="ko-KR" b="1" dirty="0">
                <a:solidFill>
                  <a:srgbClr val="7030A0"/>
                </a:solidFill>
                <a:latin typeface="맑은 고딕" panose="020B0503020000020004" pitchFamily="50" charset="-127"/>
                <a:ea typeface="맑은 고딕" panose="020B0503020000020004" pitchFamily="50" charset="-127"/>
              </a:rPr>
              <a:t>Your Start to ‘Well-Aging’</a:t>
            </a:r>
            <a:endParaRPr lang="en-US" altLang="ko-KR" sz="1600" dirty="0">
              <a:solidFill>
                <a:srgbClr val="7030A0"/>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4669588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5250"/>
            <a:ext cx="12192000" cy="6953250"/>
          </a:xfrm>
          <a:prstGeom prst="rect">
            <a:avLst/>
          </a:prstGeom>
        </p:spPr>
      </p:pic>
      <p:sp>
        <p:nvSpPr>
          <p:cNvPr id="12" name="직사각형 11">
            <a:extLst>
              <a:ext uri="{FF2B5EF4-FFF2-40B4-BE49-F238E27FC236}">
                <a16:creationId xmlns:a16="http://schemas.microsoft.com/office/drawing/2014/main" id="{65939DC9-F5D3-354F-BA31-7660C7571B6D}"/>
              </a:ext>
            </a:extLst>
          </p:cNvPr>
          <p:cNvSpPr/>
          <p:nvPr/>
        </p:nvSpPr>
        <p:spPr>
          <a:xfrm rot="5400000">
            <a:off x="10902996" y="5606325"/>
            <a:ext cx="2295340" cy="194156"/>
          </a:xfrm>
          <a:prstGeom prst="rect">
            <a:avLst/>
          </a:prstGeom>
          <a:noFill/>
          <a:ln w="9525">
            <a:noFill/>
            <a:miter lim="800000"/>
            <a:headEnd/>
            <a:tailEnd/>
          </a:ln>
        </p:spPr>
        <p:txBody>
          <a:bodyPr wrap="square">
            <a:spAutoFit/>
          </a:bodyPr>
          <a:lstStyle/>
          <a:p>
            <a:pPr algn="r" defTabSz="995690">
              <a:lnSpc>
                <a:spcPct val="150000"/>
              </a:lnSpc>
              <a:defRPr/>
            </a:pPr>
            <a:r>
              <a:rPr kumimoji="1" lang="en-US" altLang="ko-KR" sz="500" kern="0" dirty="0">
                <a:solidFill>
                  <a:schemeClr val="bg1">
                    <a:lumMod val="65000"/>
                  </a:schemeClr>
                </a:solidFill>
                <a:latin typeface="Microsoft YaHei" panose="020B0503020204020204" pitchFamily="34" charset="-122"/>
                <a:ea typeface="Microsoft YaHei" panose="020B0503020204020204" pitchFamily="34" charset="-122"/>
              </a:rPr>
              <a:t>COPYRIGHT © 2022 GCOOP All Rights Reserved.</a:t>
            </a:r>
          </a:p>
        </p:txBody>
      </p:sp>
      <p:pic>
        <p:nvPicPr>
          <p:cNvPr id="13" name="그림 12"/>
          <p:cNvPicPr>
            <a:picLocks noChangeAspect="1"/>
          </p:cNvPicPr>
          <p:nvPr/>
        </p:nvPicPr>
        <p:blipFill rotWithShape="1">
          <a:blip r:embed="rId4" cstate="print">
            <a:extLst>
              <a:ext uri="{28A0092B-C50C-407E-A947-70E740481C1C}">
                <a14:useLocalDpi xmlns:a14="http://schemas.microsoft.com/office/drawing/2010/main" val="0"/>
              </a:ext>
            </a:extLst>
          </a:blip>
          <a:srcRect b="84480"/>
          <a:stretch/>
        </p:blipFill>
        <p:spPr>
          <a:xfrm>
            <a:off x="11239256" y="6627131"/>
            <a:ext cx="641530" cy="106515"/>
          </a:xfrm>
          <a:prstGeom prst="rect">
            <a:avLst/>
          </a:prstGeom>
        </p:spPr>
      </p:pic>
      <p:sp>
        <p:nvSpPr>
          <p:cNvPr id="2" name="Rectangle 1">
            <a:extLst>
              <a:ext uri="{FF2B5EF4-FFF2-40B4-BE49-F238E27FC236}">
                <a16:creationId xmlns:a16="http://schemas.microsoft.com/office/drawing/2014/main" id="{B0A13B5A-F7CB-89F1-7076-2D100FFCBC74}"/>
              </a:ext>
            </a:extLst>
          </p:cNvPr>
          <p:cNvSpPr/>
          <p:nvPr/>
        </p:nvSpPr>
        <p:spPr>
          <a:xfrm>
            <a:off x="2290762" y="1186613"/>
            <a:ext cx="7610475" cy="685800"/>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endParaRPr>
          </a:p>
        </p:txBody>
      </p:sp>
      <p:sp>
        <p:nvSpPr>
          <p:cNvPr id="4" name="Rectangle 3">
            <a:extLst>
              <a:ext uri="{FF2B5EF4-FFF2-40B4-BE49-F238E27FC236}">
                <a16:creationId xmlns:a16="http://schemas.microsoft.com/office/drawing/2014/main" id="{3F53FA95-C66B-3AE1-52DB-23169CE355DB}"/>
              </a:ext>
            </a:extLst>
          </p:cNvPr>
          <p:cNvSpPr/>
          <p:nvPr/>
        </p:nvSpPr>
        <p:spPr>
          <a:xfrm>
            <a:off x="6805613" y="2394143"/>
            <a:ext cx="3314700" cy="904875"/>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2CCF11B-F2E6-17B7-877A-E19AB79018B4}"/>
              </a:ext>
            </a:extLst>
          </p:cNvPr>
          <p:cNvSpPr/>
          <p:nvPr/>
        </p:nvSpPr>
        <p:spPr>
          <a:xfrm>
            <a:off x="7362826" y="3625134"/>
            <a:ext cx="1609724" cy="387742"/>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B9935BD-676D-D071-63BD-787E5B272E91}"/>
              </a:ext>
            </a:extLst>
          </p:cNvPr>
          <p:cNvSpPr/>
          <p:nvPr/>
        </p:nvSpPr>
        <p:spPr>
          <a:xfrm>
            <a:off x="6896101" y="4798528"/>
            <a:ext cx="3914774" cy="904875"/>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CE06752-8709-9AAC-7903-825BB2FF10D2}"/>
              </a:ext>
            </a:extLst>
          </p:cNvPr>
          <p:cNvSpPr txBox="1"/>
          <p:nvPr/>
        </p:nvSpPr>
        <p:spPr>
          <a:xfrm>
            <a:off x="2439804" y="994695"/>
            <a:ext cx="7313797" cy="646331"/>
          </a:xfrm>
          <a:prstGeom prst="rect">
            <a:avLst/>
          </a:prstGeom>
          <a:noFill/>
        </p:spPr>
        <p:txBody>
          <a:bodyPr wrap="none" rtlCol="0">
            <a:spAutoFit/>
          </a:bodyPr>
          <a:lstStyle/>
          <a:p>
            <a:r>
              <a:rPr lang="en-US" sz="3600" b="1" dirty="0">
                <a:solidFill>
                  <a:schemeClr val="bg1"/>
                </a:solidFill>
              </a:rPr>
              <a:t>An Antioxidant within Red Wine</a:t>
            </a:r>
          </a:p>
        </p:txBody>
      </p:sp>
      <p:sp>
        <p:nvSpPr>
          <p:cNvPr id="14" name="TextBox 13">
            <a:extLst>
              <a:ext uri="{FF2B5EF4-FFF2-40B4-BE49-F238E27FC236}">
                <a16:creationId xmlns:a16="http://schemas.microsoft.com/office/drawing/2014/main" id="{9319CCE3-C692-2242-27C0-6601AD880DBE}"/>
              </a:ext>
            </a:extLst>
          </p:cNvPr>
          <p:cNvSpPr txBox="1"/>
          <p:nvPr/>
        </p:nvSpPr>
        <p:spPr>
          <a:xfrm>
            <a:off x="6896101" y="2523414"/>
            <a:ext cx="3474093" cy="646331"/>
          </a:xfrm>
          <a:prstGeom prst="rect">
            <a:avLst/>
          </a:prstGeom>
          <a:noFill/>
        </p:spPr>
        <p:txBody>
          <a:bodyPr wrap="none" rtlCol="0">
            <a:spAutoFit/>
          </a:bodyPr>
          <a:lstStyle/>
          <a:p>
            <a:r>
              <a:rPr lang="en-US" sz="1200" dirty="0">
                <a:solidFill>
                  <a:schemeClr val="bg1"/>
                </a:solidFill>
              </a:rPr>
              <a:t>Approximately 400,000 related research papers</a:t>
            </a:r>
          </a:p>
          <a:p>
            <a:endParaRPr lang="en-US" sz="1200" dirty="0">
              <a:solidFill>
                <a:schemeClr val="bg1"/>
              </a:solidFill>
            </a:endParaRPr>
          </a:p>
          <a:p>
            <a:r>
              <a:rPr lang="en-US" sz="1200" dirty="0">
                <a:solidFill>
                  <a:schemeClr val="bg1"/>
                </a:solidFill>
              </a:rPr>
              <a:t>An antioxidant gaining global attention</a:t>
            </a:r>
          </a:p>
        </p:txBody>
      </p:sp>
      <p:sp>
        <p:nvSpPr>
          <p:cNvPr id="15" name="TextBox 14">
            <a:extLst>
              <a:ext uri="{FF2B5EF4-FFF2-40B4-BE49-F238E27FC236}">
                <a16:creationId xmlns:a16="http://schemas.microsoft.com/office/drawing/2014/main" id="{3984635A-78C4-F6B8-EE2C-BCD00DF863D0}"/>
              </a:ext>
            </a:extLst>
          </p:cNvPr>
          <p:cNvSpPr txBox="1"/>
          <p:nvPr/>
        </p:nvSpPr>
        <p:spPr>
          <a:xfrm>
            <a:off x="7275626" y="3558533"/>
            <a:ext cx="1841273" cy="492443"/>
          </a:xfrm>
          <a:prstGeom prst="rect">
            <a:avLst/>
          </a:prstGeom>
          <a:noFill/>
        </p:spPr>
        <p:txBody>
          <a:bodyPr wrap="none" rtlCol="0">
            <a:spAutoFit/>
          </a:bodyPr>
          <a:lstStyle/>
          <a:p>
            <a:r>
              <a:rPr lang="en-US" sz="2600" dirty="0">
                <a:solidFill>
                  <a:schemeClr val="bg1"/>
                </a:solidFill>
              </a:rPr>
              <a:t>Resveratrol</a:t>
            </a:r>
          </a:p>
        </p:txBody>
      </p:sp>
      <p:sp>
        <p:nvSpPr>
          <p:cNvPr id="16" name="TextBox 15">
            <a:extLst>
              <a:ext uri="{FF2B5EF4-FFF2-40B4-BE49-F238E27FC236}">
                <a16:creationId xmlns:a16="http://schemas.microsoft.com/office/drawing/2014/main" id="{320DB9AD-29F6-4D73-793F-1C153A63ADB5}"/>
              </a:ext>
            </a:extLst>
          </p:cNvPr>
          <p:cNvSpPr txBox="1"/>
          <p:nvPr/>
        </p:nvSpPr>
        <p:spPr>
          <a:xfrm>
            <a:off x="6805613" y="4664035"/>
            <a:ext cx="4250972" cy="954107"/>
          </a:xfrm>
          <a:prstGeom prst="rect">
            <a:avLst/>
          </a:prstGeom>
          <a:noFill/>
        </p:spPr>
        <p:txBody>
          <a:bodyPr wrap="none" rtlCol="0">
            <a:spAutoFit/>
          </a:bodyPr>
          <a:lstStyle/>
          <a:p>
            <a:r>
              <a:rPr lang="en-US" sz="1400" dirty="0"/>
              <a:t>Resveratrol, a type of polyphenol that is gaining </a:t>
            </a:r>
          </a:p>
          <a:p>
            <a:r>
              <a:rPr lang="en-US" sz="1400" dirty="0"/>
              <a:t>worldwide attention, is a powerful antioxidant </a:t>
            </a:r>
          </a:p>
          <a:p>
            <a:r>
              <a:rPr lang="en-US" sz="1400" dirty="0"/>
              <a:t>that can help prevent cellular damage and aging </a:t>
            </a:r>
          </a:p>
          <a:p>
            <a:r>
              <a:rPr lang="en-US" sz="1400" dirty="0"/>
              <a:t>caused by oxidative stress.</a:t>
            </a:r>
          </a:p>
        </p:txBody>
      </p:sp>
    </p:spTree>
    <p:extLst>
      <p:ext uri="{BB962C8B-B14F-4D97-AF65-F5344CB8AC3E}">
        <p14:creationId xmlns:p14="http://schemas.microsoft.com/office/powerpoint/2010/main" val="42466900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직사각형 11">
            <a:extLst>
              <a:ext uri="{FF2B5EF4-FFF2-40B4-BE49-F238E27FC236}">
                <a16:creationId xmlns:a16="http://schemas.microsoft.com/office/drawing/2014/main" id="{65939DC9-F5D3-354F-BA31-7660C7571B6D}"/>
              </a:ext>
            </a:extLst>
          </p:cNvPr>
          <p:cNvSpPr/>
          <p:nvPr/>
        </p:nvSpPr>
        <p:spPr>
          <a:xfrm rot="5400000">
            <a:off x="10902996" y="5606325"/>
            <a:ext cx="2295340" cy="194156"/>
          </a:xfrm>
          <a:prstGeom prst="rect">
            <a:avLst/>
          </a:prstGeom>
          <a:noFill/>
          <a:ln w="9525">
            <a:noFill/>
            <a:miter lim="800000"/>
            <a:headEnd/>
            <a:tailEnd/>
          </a:ln>
        </p:spPr>
        <p:txBody>
          <a:bodyPr wrap="square">
            <a:spAutoFit/>
          </a:bodyPr>
          <a:lstStyle/>
          <a:p>
            <a:pPr algn="r" defTabSz="995690">
              <a:lnSpc>
                <a:spcPct val="150000"/>
              </a:lnSpc>
              <a:defRPr/>
            </a:pPr>
            <a:r>
              <a:rPr kumimoji="1" lang="en-US" altLang="ko-KR" sz="500" kern="0" dirty="0">
                <a:solidFill>
                  <a:schemeClr val="bg1">
                    <a:lumMod val="65000"/>
                  </a:schemeClr>
                </a:solidFill>
                <a:latin typeface="Microsoft YaHei" panose="020B0503020204020204" pitchFamily="34" charset="-122"/>
                <a:ea typeface="Microsoft YaHei" panose="020B0503020204020204" pitchFamily="34" charset="-122"/>
              </a:rPr>
              <a:t>COPYRIGHT © 2022 GCOOP All Rights Reserved.</a:t>
            </a:r>
          </a:p>
        </p:txBody>
      </p:sp>
      <p:pic>
        <p:nvPicPr>
          <p:cNvPr id="13" name="그림 12"/>
          <p:cNvPicPr>
            <a:picLocks noChangeAspect="1"/>
          </p:cNvPicPr>
          <p:nvPr/>
        </p:nvPicPr>
        <p:blipFill rotWithShape="1">
          <a:blip r:embed="rId4" cstate="print">
            <a:extLst>
              <a:ext uri="{28A0092B-C50C-407E-A947-70E740481C1C}">
                <a14:useLocalDpi xmlns:a14="http://schemas.microsoft.com/office/drawing/2010/main" val="0"/>
              </a:ext>
            </a:extLst>
          </a:blip>
          <a:srcRect b="84480"/>
          <a:stretch/>
        </p:blipFill>
        <p:spPr>
          <a:xfrm>
            <a:off x="11239256" y="6627131"/>
            <a:ext cx="641530" cy="106515"/>
          </a:xfrm>
          <a:prstGeom prst="rect">
            <a:avLst/>
          </a:prstGeom>
        </p:spPr>
      </p:pic>
      <p:sp>
        <p:nvSpPr>
          <p:cNvPr id="3" name="Rectangle 2">
            <a:extLst>
              <a:ext uri="{FF2B5EF4-FFF2-40B4-BE49-F238E27FC236}">
                <a16:creationId xmlns:a16="http://schemas.microsoft.com/office/drawing/2014/main" id="{F69554AB-A8E2-01A6-DA21-2A563C6A1A36}"/>
              </a:ext>
            </a:extLst>
          </p:cNvPr>
          <p:cNvSpPr/>
          <p:nvPr/>
        </p:nvSpPr>
        <p:spPr>
          <a:xfrm>
            <a:off x="1229299" y="938891"/>
            <a:ext cx="3314700" cy="1473007"/>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31D1F1D-1C40-9D77-514A-693A57CC5AF3}"/>
              </a:ext>
            </a:extLst>
          </p:cNvPr>
          <p:cNvSpPr/>
          <p:nvPr/>
        </p:nvSpPr>
        <p:spPr>
          <a:xfrm>
            <a:off x="6791325" y="1790699"/>
            <a:ext cx="4248150" cy="381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7C1BF9A-5DCF-B278-BEEE-3BB7C270D01D}"/>
              </a:ext>
            </a:extLst>
          </p:cNvPr>
          <p:cNvSpPr/>
          <p:nvPr/>
        </p:nvSpPr>
        <p:spPr>
          <a:xfrm>
            <a:off x="7705438" y="2998301"/>
            <a:ext cx="2419637" cy="381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041FAEB3-B725-2C61-43ED-1CF7E6A9D8B8}"/>
              </a:ext>
            </a:extLst>
          </p:cNvPr>
          <p:cNvSpPr/>
          <p:nvPr/>
        </p:nvSpPr>
        <p:spPr>
          <a:xfrm>
            <a:off x="7581613" y="4289777"/>
            <a:ext cx="2762537" cy="381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7EBCDCF-DA98-D756-DFBE-6C98CF4F8429}"/>
              </a:ext>
            </a:extLst>
          </p:cNvPr>
          <p:cNvSpPr/>
          <p:nvPr/>
        </p:nvSpPr>
        <p:spPr>
          <a:xfrm>
            <a:off x="7628951" y="5513289"/>
            <a:ext cx="2268354" cy="381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37C8605-F1DC-479F-E95C-5C85CCF49486}"/>
              </a:ext>
            </a:extLst>
          </p:cNvPr>
          <p:cNvSpPr txBox="1"/>
          <p:nvPr/>
        </p:nvSpPr>
        <p:spPr>
          <a:xfrm>
            <a:off x="1229299" y="1101943"/>
            <a:ext cx="3583032" cy="954107"/>
          </a:xfrm>
          <a:prstGeom prst="rect">
            <a:avLst/>
          </a:prstGeom>
          <a:noFill/>
        </p:spPr>
        <p:txBody>
          <a:bodyPr wrap="none" rtlCol="0">
            <a:spAutoFit/>
          </a:bodyPr>
          <a:lstStyle/>
          <a:p>
            <a:r>
              <a:rPr lang="en-US" sz="3200" b="1" dirty="0">
                <a:solidFill>
                  <a:schemeClr val="bg1"/>
                </a:solidFill>
              </a:rPr>
              <a:t>THEELIXIR Purple</a:t>
            </a:r>
          </a:p>
          <a:p>
            <a:r>
              <a:rPr lang="en-US" sz="2400" b="1" dirty="0">
                <a:solidFill>
                  <a:srgbClr val="FFBE00"/>
                </a:solidFill>
              </a:rPr>
              <a:t>Benefits of Resveratrol</a:t>
            </a:r>
          </a:p>
        </p:txBody>
      </p:sp>
      <p:sp>
        <p:nvSpPr>
          <p:cNvPr id="9" name="TextBox 8">
            <a:extLst>
              <a:ext uri="{FF2B5EF4-FFF2-40B4-BE49-F238E27FC236}">
                <a16:creationId xmlns:a16="http://schemas.microsoft.com/office/drawing/2014/main" id="{34D188E3-F18C-CE55-0AC0-EE5CB914E40F}"/>
              </a:ext>
            </a:extLst>
          </p:cNvPr>
          <p:cNvSpPr txBox="1"/>
          <p:nvPr/>
        </p:nvSpPr>
        <p:spPr>
          <a:xfrm>
            <a:off x="7453428" y="1792411"/>
            <a:ext cx="2812437" cy="338554"/>
          </a:xfrm>
          <a:prstGeom prst="rect">
            <a:avLst/>
          </a:prstGeom>
          <a:noFill/>
        </p:spPr>
        <p:txBody>
          <a:bodyPr wrap="none" rtlCol="0">
            <a:spAutoFit/>
          </a:bodyPr>
          <a:lstStyle/>
          <a:p>
            <a:r>
              <a:rPr lang="en-US" sz="1600" b="1" dirty="0">
                <a:solidFill>
                  <a:srgbClr val="5A2F89"/>
                </a:solidFill>
              </a:rPr>
              <a:t>Potent Antioxidative Effect</a:t>
            </a:r>
          </a:p>
        </p:txBody>
      </p:sp>
      <p:sp>
        <p:nvSpPr>
          <p:cNvPr id="10" name="TextBox 9">
            <a:extLst>
              <a:ext uri="{FF2B5EF4-FFF2-40B4-BE49-F238E27FC236}">
                <a16:creationId xmlns:a16="http://schemas.microsoft.com/office/drawing/2014/main" id="{3512FF48-E1D8-14FC-B020-E1E736A75F3F}"/>
              </a:ext>
            </a:extLst>
          </p:cNvPr>
          <p:cNvSpPr txBox="1"/>
          <p:nvPr/>
        </p:nvSpPr>
        <p:spPr>
          <a:xfrm>
            <a:off x="7179716" y="3010305"/>
            <a:ext cx="3409588" cy="338554"/>
          </a:xfrm>
          <a:prstGeom prst="rect">
            <a:avLst/>
          </a:prstGeom>
          <a:noFill/>
        </p:spPr>
        <p:txBody>
          <a:bodyPr wrap="none" rtlCol="0">
            <a:spAutoFit/>
          </a:bodyPr>
          <a:lstStyle/>
          <a:p>
            <a:r>
              <a:rPr lang="en-US" sz="1600" b="1" dirty="0">
                <a:solidFill>
                  <a:srgbClr val="5A2F89"/>
                </a:solidFill>
              </a:rPr>
              <a:t>May help reduce oxidative stress</a:t>
            </a:r>
          </a:p>
        </p:txBody>
      </p:sp>
      <p:sp>
        <p:nvSpPr>
          <p:cNvPr id="11" name="TextBox 10">
            <a:extLst>
              <a:ext uri="{FF2B5EF4-FFF2-40B4-BE49-F238E27FC236}">
                <a16:creationId xmlns:a16="http://schemas.microsoft.com/office/drawing/2014/main" id="{C55E0BFB-3A79-5A59-FAB1-012572DDA017}"/>
              </a:ext>
            </a:extLst>
          </p:cNvPr>
          <p:cNvSpPr txBox="1"/>
          <p:nvPr/>
        </p:nvSpPr>
        <p:spPr>
          <a:xfrm>
            <a:off x="6816187" y="4289777"/>
            <a:ext cx="4136645" cy="338554"/>
          </a:xfrm>
          <a:prstGeom prst="rect">
            <a:avLst/>
          </a:prstGeom>
          <a:noFill/>
        </p:spPr>
        <p:txBody>
          <a:bodyPr wrap="none" rtlCol="0">
            <a:spAutoFit/>
          </a:bodyPr>
          <a:lstStyle/>
          <a:p>
            <a:r>
              <a:rPr lang="en-US" sz="1600" b="1" dirty="0">
                <a:solidFill>
                  <a:srgbClr val="5A2F89"/>
                </a:solidFill>
              </a:rPr>
              <a:t>May help reduce cell damage and aging</a:t>
            </a:r>
          </a:p>
        </p:txBody>
      </p:sp>
      <p:sp>
        <p:nvSpPr>
          <p:cNvPr id="14" name="TextBox 13">
            <a:extLst>
              <a:ext uri="{FF2B5EF4-FFF2-40B4-BE49-F238E27FC236}">
                <a16:creationId xmlns:a16="http://schemas.microsoft.com/office/drawing/2014/main" id="{A38E9711-C99F-9E12-3B19-F164FF3CEAC9}"/>
              </a:ext>
            </a:extLst>
          </p:cNvPr>
          <p:cNvSpPr txBox="1"/>
          <p:nvPr/>
        </p:nvSpPr>
        <p:spPr>
          <a:xfrm>
            <a:off x="7009991" y="5497379"/>
            <a:ext cx="3810530" cy="338554"/>
          </a:xfrm>
          <a:prstGeom prst="rect">
            <a:avLst/>
          </a:prstGeom>
          <a:noFill/>
        </p:spPr>
        <p:txBody>
          <a:bodyPr wrap="none" rtlCol="0">
            <a:spAutoFit/>
          </a:bodyPr>
          <a:lstStyle/>
          <a:p>
            <a:r>
              <a:rPr lang="en-US" sz="1600" b="1" dirty="0">
                <a:solidFill>
                  <a:srgbClr val="5A2F89"/>
                </a:solidFill>
              </a:rPr>
              <a:t>May improve menopausal symptoms</a:t>
            </a:r>
          </a:p>
        </p:txBody>
      </p:sp>
    </p:spTree>
    <p:extLst>
      <p:ext uri="{BB962C8B-B14F-4D97-AF65-F5344CB8AC3E}">
        <p14:creationId xmlns:p14="http://schemas.microsoft.com/office/powerpoint/2010/main" val="41953184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882F1A19-FE91-AAD6-7544-B2D18D56FBFE}"/>
              </a:ext>
            </a:extLst>
          </p:cNvPr>
          <p:cNvSpPr/>
          <p:nvPr/>
        </p:nvSpPr>
        <p:spPr>
          <a:xfrm>
            <a:off x="1283041" y="956280"/>
            <a:ext cx="3105150" cy="1314450"/>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99FC645-D4D8-18F3-9380-8A51C68828B7}"/>
              </a:ext>
            </a:extLst>
          </p:cNvPr>
          <p:cNvSpPr/>
          <p:nvPr/>
        </p:nvSpPr>
        <p:spPr>
          <a:xfrm>
            <a:off x="1950512" y="2695574"/>
            <a:ext cx="3762375" cy="428625"/>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5E793AA-D939-EEF0-E3C3-B8CB378ACD3C}"/>
              </a:ext>
            </a:extLst>
          </p:cNvPr>
          <p:cNvSpPr/>
          <p:nvPr/>
        </p:nvSpPr>
        <p:spPr>
          <a:xfrm>
            <a:off x="1950512" y="4562475"/>
            <a:ext cx="4705351" cy="428624"/>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08A8429-BAA8-A227-72E7-853A32F302CB}"/>
              </a:ext>
            </a:extLst>
          </p:cNvPr>
          <p:cNvSpPr/>
          <p:nvPr/>
        </p:nvSpPr>
        <p:spPr>
          <a:xfrm>
            <a:off x="1950512" y="5191125"/>
            <a:ext cx="3762375" cy="428625"/>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9A65AEA-F632-C062-61F2-EAD971DA5163}"/>
              </a:ext>
            </a:extLst>
          </p:cNvPr>
          <p:cNvSpPr/>
          <p:nvPr/>
        </p:nvSpPr>
        <p:spPr>
          <a:xfrm>
            <a:off x="1950512" y="3381375"/>
            <a:ext cx="3762375" cy="428624"/>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894D348-AE11-66A5-1724-93516D894173}"/>
              </a:ext>
            </a:extLst>
          </p:cNvPr>
          <p:cNvSpPr/>
          <p:nvPr/>
        </p:nvSpPr>
        <p:spPr>
          <a:xfrm>
            <a:off x="1950512" y="3962400"/>
            <a:ext cx="3762375" cy="428624"/>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7175257-37F7-D981-6D00-78C35B951099}"/>
              </a:ext>
            </a:extLst>
          </p:cNvPr>
          <p:cNvSpPr txBox="1"/>
          <p:nvPr/>
        </p:nvSpPr>
        <p:spPr>
          <a:xfrm>
            <a:off x="1283041" y="1127313"/>
            <a:ext cx="3156633" cy="892552"/>
          </a:xfrm>
          <a:prstGeom prst="rect">
            <a:avLst/>
          </a:prstGeom>
          <a:noFill/>
        </p:spPr>
        <p:txBody>
          <a:bodyPr wrap="none" rtlCol="0">
            <a:spAutoFit/>
          </a:bodyPr>
          <a:lstStyle/>
          <a:p>
            <a:r>
              <a:rPr lang="en-US" sz="2800" b="1" dirty="0">
                <a:solidFill>
                  <a:schemeClr val="tx1">
                    <a:lumMod val="65000"/>
                    <a:lumOff val="35000"/>
                  </a:schemeClr>
                </a:solidFill>
              </a:rPr>
              <a:t>THEELIXIR Purple</a:t>
            </a:r>
          </a:p>
          <a:p>
            <a:r>
              <a:rPr lang="en-US" sz="2400" b="1" dirty="0">
                <a:solidFill>
                  <a:srgbClr val="5A2F89"/>
                </a:solidFill>
              </a:rPr>
              <a:t>Product Features</a:t>
            </a:r>
          </a:p>
        </p:txBody>
      </p:sp>
      <p:sp>
        <p:nvSpPr>
          <p:cNvPr id="10" name="TextBox 9">
            <a:extLst>
              <a:ext uri="{FF2B5EF4-FFF2-40B4-BE49-F238E27FC236}">
                <a16:creationId xmlns:a16="http://schemas.microsoft.com/office/drawing/2014/main" id="{4F5E77B0-E7B4-DF89-813B-88CEE12D160C}"/>
              </a:ext>
            </a:extLst>
          </p:cNvPr>
          <p:cNvSpPr txBox="1"/>
          <p:nvPr/>
        </p:nvSpPr>
        <p:spPr>
          <a:xfrm>
            <a:off x="1950512" y="2756758"/>
            <a:ext cx="5427308" cy="338554"/>
          </a:xfrm>
          <a:prstGeom prst="rect">
            <a:avLst/>
          </a:prstGeom>
          <a:noFill/>
        </p:spPr>
        <p:txBody>
          <a:bodyPr wrap="square" rtlCol="0">
            <a:spAutoFit/>
          </a:bodyPr>
          <a:lstStyle/>
          <a:p>
            <a:r>
              <a:rPr lang="en-US" sz="1600" dirty="0"/>
              <a:t>Antioxidant formula with resveratrol</a:t>
            </a:r>
          </a:p>
        </p:txBody>
      </p:sp>
      <p:sp>
        <p:nvSpPr>
          <p:cNvPr id="11" name="TextBox 10">
            <a:extLst>
              <a:ext uri="{FF2B5EF4-FFF2-40B4-BE49-F238E27FC236}">
                <a16:creationId xmlns:a16="http://schemas.microsoft.com/office/drawing/2014/main" id="{F0982D48-FD8B-8787-4A1A-31C921F0B60B}"/>
              </a:ext>
            </a:extLst>
          </p:cNvPr>
          <p:cNvSpPr txBox="1"/>
          <p:nvPr/>
        </p:nvSpPr>
        <p:spPr>
          <a:xfrm>
            <a:off x="1958248" y="3371940"/>
            <a:ext cx="4017125" cy="338554"/>
          </a:xfrm>
          <a:prstGeom prst="rect">
            <a:avLst/>
          </a:prstGeom>
          <a:noFill/>
        </p:spPr>
        <p:txBody>
          <a:bodyPr wrap="none" rtlCol="0">
            <a:spAutoFit/>
          </a:bodyPr>
          <a:lstStyle/>
          <a:p>
            <a:r>
              <a:rPr lang="en-US" sz="1600" dirty="0"/>
              <a:t>Includes anticarcinogen, trans-resveratrol</a:t>
            </a:r>
          </a:p>
        </p:txBody>
      </p:sp>
      <p:sp>
        <p:nvSpPr>
          <p:cNvPr id="12" name="TextBox 11">
            <a:extLst>
              <a:ext uri="{FF2B5EF4-FFF2-40B4-BE49-F238E27FC236}">
                <a16:creationId xmlns:a16="http://schemas.microsoft.com/office/drawing/2014/main" id="{F634BA48-36A4-5FF9-C705-64DC25194E4B}"/>
              </a:ext>
            </a:extLst>
          </p:cNvPr>
          <p:cNvSpPr txBox="1"/>
          <p:nvPr/>
        </p:nvSpPr>
        <p:spPr>
          <a:xfrm>
            <a:off x="1950512" y="3885008"/>
            <a:ext cx="4766241" cy="584775"/>
          </a:xfrm>
          <a:prstGeom prst="rect">
            <a:avLst/>
          </a:prstGeom>
          <a:noFill/>
        </p:spPr>
        <p:txBody>
          <a:bodyPr wrap="none" rtlCol="0">
            <a:spAutoFit/>
          </a:bodyPr>
          <a:lstStyle/>
          <a:p>
            <a:r>
              <a:rPr lang="en-US" sz="1600" dirty="0"/>
              <a:t>The perfect combination of </a:t>
            </a:r>
            <a:r>
              <a:rPr lang="en-US" sz="1600" dirty="0" err="1"/>
              <a:t>Reynoutria</a:t>
            </a:r>
            <a:r>
              <a:rPr lang="en-US" sz="1600" dirty="0"/>
              <a:t> japonica, </a:t>
            </a:r>
          </a:p>
          <a:p>
            <a:r>
              <a:rPr lang="en-US" sz="1600" dirty="0"/>
              <a:t>grape seed, and pomegranate</a:t>
            </a:r>
          </a:p>
        </p:txBody>
      </p:sp>
      <p:sp>
        <p:nvSpPr>
          <p:cNvPr id="13" name="TextBox 12">
            <a:extLst>
              <a:ext uri="{FF2B5EF4-FFF2-40B4-BE49-F238E27FC236}">
                <a16:creationId xmlns:a16="http://schemas.microsoft.com/office/drawing/2014/main" id="{7D07BF9E-0A75-8834-C9E9-F0247F0DBA84}"/>
              </a:ext>
            </a:extLst>
          </p:cNvPr>
          <p:cNvSpPr txBox="1"/>
          <p:nvPr/>
        </p:nvSpPr>
        <p:spPr>
          <a:xfrm>
            <a:off x="1950512" y="4620056"/>
            <a:ext cx="4180568" cy="338554"/>
          </a:xfrm>
          <a:prstGeom prst="rect">
            <a:avLst/>
          </a:prstGeom>
          <a:noFill/>
        </p:spPr>
        <p:txBody>
          <a:bodyPr wrap="none" rtlCol="0">
            <a:spAutoFit/>
          </a:bodyPr>
          <a:lstStyle/>
          <a:p>
            <a:r>
              <a:rPr lang="en-US" sz="1600" dirty="0"/>
              <a:t>Easy and Convenient – Anywhere, Anytime</a:t>
            </a:r>
          </a:p>
        </p:txBody>
      </p:sp>
      <p:sp>
        <p:nvSpPr>
          <p:cNvPr id="14" name="TextBox 13">
            <a:extLst>
              <a:ext uri="{FF2B5EF4-FFF2-40B4-BE49-F238E27FC236}">
                <a16:creationId xmlns:a16="http://schemas.microsoft.com/office/drawing/2014/main" id="{0BD4BA07-8E8A-9FC8-B067-E13D6A5584AB}"/>
              </a:ext>
            </a:extLst>
          </p:cNvPr>
          <p:cNvSpPr txBox="1"/>
          <p:nvPr/>
        </p:nvSpPr>
        <p:spPr>
          <a:xfrm>
            <a:off x="1950512" y="5230296"/>
            <a:ext cx="3328988" cy="338554"/>
          </a:xfrm>
          <a:prstGeom prst="rect">
            <a:avLst/>
          </a:prstGeom>
          <a:noFill/>
        </p:spPr>
        <p:txBody>
          <a:bodyPr wrap="none" rtlCol="0">
            <a:spAutoFit/>
          </a:bodyPr>
          <a:lstStyle/>
          <a:p>
            <a:r>
              <a:rPr lang="en-US" sz="1600" dirty="0"/>
              <a:t>Quality ingredients for well-aging</a:t>
            </a:r>
          </a:p>
        </p:txBody>
      </p:sp>
    </p:spTree>
    <p:extLst>
      <p:ext uri="{BB962C8B-B14F-4D97-AF65-F5344CB8AC3E}">
        <p14:creationId xmlns:p14="http://schemas.microsoft.com/office/powerpoint/2010/main" val="14420623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직사각형 3"/>
          <p:cNvSpPr/>
          <p:nvPr/>
        </p:nvSpPr>
        <p:spPr>
          <a:xfrm>
            <a:off x="9178033" y="6627168"/>
            <a:ext cx="3013967" cy="230832"/>
          </a:xfrm>
          <a:prstGeom prst="rect">
            <a:avLst/>
          </a:prstGeom>
        </p:spPr>
        <p:txBody>
          <a:bodyPr wrap="none">
            <a:spAutoFit/>
          </a:bodyPr>
          <a:lstStyle/>
          <a:p>
            <a:r>
              <a:rPr lang="en-US" altLang="ko-KR" sz="900" dirty="0">
                <a:solidFill>
                  <a:schemeClr val="bg1">
                    <a:lumMod val="50000"/>
                  </a:schemeClr>
                </a:solidFill>
                <a:latin typeface="넥슨Lv2고딕" panose="00000500000000000000" pitchFamily="2" charset="-127"/>
                <a:ea typeface="넥슨Lv2고딕" panose="00000500000000000000" pitchFamily="2" charset="-127"/>
              </a:rPr>
              <a:t>(</a:t>
            </a:r>
            <a:r>
              <a:rPr lang="ko-KR" altLang="en-US" sz="900" dirty="0">
                <a:solidFill>
                  <a:schemeClr val="bg1">
                    <a:lumMod val="50000"/>
                  </a:schemeClr>
                </a:solidFill>
                <a:latin typeface="넥슨Lv2고딕" panose="00000500000000000000" pitchFamily="2" charset="-127"/>
                <a:ea typeface="넥슨Lv2고딕" panose="00000500000000000000" pitchFamily="2" charset="-127"/>
              </a:rPr>
              <a:t>제품에 의한 특징이 아닌 원료적 또는 기능성분의 특성에 한함</a:t>
            </a:r>
            <a:r>
              <a:rPr lang="en-US" altLang="ko-KR" sz="900" dirty="0">
                <a:solidFill>
                  <a:schemeClr val="bg1">
                    <a:lumMod val="50000"/>
                  </a:schemeClr>
                </a:solidFill>
                <a:latin typeface="넥슨Lv2고딕" panose="00000500000000000000" pitchFamily="2" charset="-127"/>
                <a:ea typeface="넥슨Lv2고딕" panose="00000500000000000000" pitchFamily="2" charset="-127"/>
              </a:rPr>
              <a:t>)</a:t>
            </a:r>
            <a:endParaRPr lang="ko-KR" altLang="en-US" sz="900" dirty="0">
              <a:solidFill>
                <a:schemeClr val="bg1">
                  <a:lumMod val="50000"/>
                </a:schemeClr>
              </a:solidFill>
              <a:latin typeface="넥슨Lv2고딕" panose="00000500000000000000" pitchFamily="2" charset="-127"/>
              <a:ea typeface="넥슨Lv2고딕" panose="00000500000000000000" pitchFamily="2" charset="-127"/>
            </a:endParaRPr>
          </a:p>
        </p:txBody>
      </p:sp>
      <p:sp>
        <p:nvSpPr>
          <p:cNvPr id="2" name="Rectangle 1">
            <a:extLst>
              <a:ext uri="{FF2B5EF4-FFF2-40B4-BE49-F238E27FC236}">
                <a16:creationId xmlns:a16="http://schemas.microsoft.com/office/drawing/2014/main" id="{69EE230F-88B6-AA13-2C02-B03A7909780E}"/>
              </a:ext>
            </a:extLst>
          </p:cNvPr>
          <p:cNvSpPr/>
          <p:nvPr/>
        </p:nvSpPr>
        <p:spPr>
          <a:xfrm>
            <a:off x="2479887" y="1542479"/>
            <a:ext cx="7334250" cy="666750"/>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78A4334-880E-2C25-CAA6-192E502A0943}"/>
              </a:ext>
            </a:extLst>
          </p:cNvPr>
          <p:cNvSpPr/>
          <p:nvPr/>
        </p:nvSpPr>
        <p:spPr>
          <a:xfrm>
            <a:off x="6813762" y="3218878"/>
            <a:ext cx="3190875" cy="752475"/>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3D0F5DA-1501-D43B-AAF9-E442B01FA78B}"/>
              </a:ext>
            </a:extLst>
          </p:cNvPr>
          <p:cNvSpPr/>
          <p:nvPr/>
        </p:nvSpPr>
        <p:spPr>
          <a:xfrm>
            <a:off x="6813762" y="2383208"/>
            <a:ext cx="3190875" cy="752475"/>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35899C1-B8E1-4DD8-037D-FEE8A74CBD1C}"/>
              </a:ext>
            </a:extLst>
          </p:cNvPr>
          <p:cNvSpPr/>
          <p:nvPr/>
        </p:nvSpPr>
        <p:spPr>
          <a:xfrm>
            <a:off x="2479887" y="3356991"/>
            <a:ext cx="3629025" cy="976313"/>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9888F85-1047-6F2D-0FD6-71CFE58FAFD0}"/>
              </a:ext>
            </a:extLst>
          </p:cNvPr>
          <p:cNvSpPr/>
          <p:nvPr/>
        </p:nvSpPr>
        <p:spPr>
          <a:xfrm>
            <a:off x="2498937" y="2995041"/>
            <a:ext cx="3752850" cy="223837"/>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56D0558-5A07-2E3D-D0B0-93F77083CA16}"/>
              </a:ext>
            </a:extLst>
          </p:cNvPr>
          <p:cNvSpPr/>
          <p:nvPr/>
        </p:nvSpPr>
        <p:spPr>
          <a:xfrm>
            <a:off x="2498937" y="2638001"/>
            <a:ext cx="2114550" cy="223837"/>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2D62935-726F-9F6C-49BD-272DAB83B370}"/>
              </a:ext>
            </a:extLst>
          </p:cNvPr>
          <p:cNvSpPr/>
          <p:nvPr/>
        </p:nvSpPr>
        <p:spPr>
          <a:xfrm>
            <a:off x="2019708" y="5230257"/>
            <a:ext cx="904875" cy="647401"/>
          </a:xfrm>
          <a:prstGeom prst="rect">
            <a:avLst/>
          </a:prstGeom>
          <a:solidFill>
            <a:srgbClr val="E6E6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8B0C959-0C7E-D8FF-CC8F-15BB153CF374}"/>
              </a:ext>
            </a:extLst>
          </p:cNvPr>
          <p:cNvSpPr/>
          <p:nvPr/>
        </p:nvSpPr>
        <p:spPr>
          <a:xfrm>
            <a:off x="3329395" y="5344259"/>
            <a:ext cx="1157288" cy="400050"/>
          </a:xfrm>
          <a:prstGeom prst="rect">
            <a:avLst/>
          </a:prstGeom>
          <a:solidFill>
            <a:srgbClr val="E6E6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EF4E372-D8F5-3CF4-83C4-8999AA905B26}"/>
              </a:ext>
            </a:extLst>
          </p:cNvPr>
          <p:cNvSpPr/>
          <p:nvPr/>
        </p:nvSpPr>
        <p:spPr>
          <a:xfrm>
            <a:off x="4853395" y="5253771"/>
            <a:ext cx="1023938" cy="614362"/>
          </a:xfrm>
          <a:prstGeom prst="rect">
            <a:avLst/>
          </a:prstGeom>
          <a:solidFill>
            <a:srgbClr val="E6E6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840475E-028F-8E21-5BD4-CA59AF892158}"/>
              </a:ext>
            </a:extLst>
          </p:cNvPr>
          <p:cNvSpPr/>
          <p:nvPr/>
        </p:nvSpPr>
        <p:spPr>
          <a:xfrm>
            <a:off x="6308341" y="5363309"/>
            <a:ext cx="1023938" cy="400050"/>
          </a:xfrm>
          <a:prstGeom prst="rect">
            <a:avLst/>
          </a:prstGeom>
          <a:solidFill>
            <a:srgbClr val="E6E6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1587FC0-6D8A-BC08-69A8-2C2CEC8FBDFE}"/>
              </a:ext>
            </a:extLst>
          </p:cNvPr>
          <p:cNvSpPr/>
          <p:nvPr/>
        </p:nvSpPr>
        <p:spPr>
          <a:xfrm>
            <a:off x="7763287" y="5353932"/>
            <a:ext cx="1023938" cy="400050"/>
          </a:xfrm>
          <a:prstGeom prst="rect">
            <a:avLst/>
          </a:prstGeom>
          <a:solidFill>
            <a:srgbClr val="E6E6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040C4EA-404E-1BA9-7F3E-033C79B58205}"/>
              </a:ext>
            </a:extLst>
          </p:cNvPr>
          <p:cNvSpPr/>
          <p:nvPr/>
        </p:nvSpPr>
        <p:spPr>
          <a:xfrm>
            <a:off x="9218233" y="5363309"/>
            <a:ext cx="1023938" cy="400050"/>
          </a:xfrm>
          <a:prstGeom prst="rect">
            <a:avLst/>
          </a:prstGeom>
          <a:solidFill>
            <a:srgbClr val="E6E6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3D5A66B-7068-B986-6E1C-543CF5F978AB}"/>
              </a:ext>
            </a:extLst>
          </p:cNvPr>
          <p:cNvSpPr/>
          <p:nvPr/>
        </p:nvSpPr>
        <p:spPr>
          <a:xfrm>
            <a:off x="9236028" y="6615895"/>
            <a:ext cx="2897975" cy="230833"/>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42834A9A-C8E2-2EE9-2B6C-12F72502704C}"/>
              </a:ext>
            </a:extLst>
          </p:cNvPr>
          <p:cNvSpPr txBox="1"/>
          <p:nvPr/>
        </p:nvSpPr>
        <p:spPr>
          <a:xfrm>
            <a:off x="4310807" y="1494101"/>
            <a:ext cx="3881960" cy="369332"/>
          </a:xfrm>
          <a:prstGeom prst="rect">
            <a:avLst/>
          </a:prstGeom>
          <a:noFill/>
        </p:spPr>
        <p:txBody>
          <a:bodyPr wrap="none" rtlCol="0">
            <a:spAutoFit/>
          </a:bodyPr>
          <a:lstStyle/>
          <a:p>
            <a:r>
              <a:rPr lang="en-US" b="1" dirty="0">
                <a:solidFill>
                  <a:schemeClr val="bg1"/>
                </a:solidFill>
              </a:rPr>
              <a:t>A Potent Antioxidant: Resveratrol</a:t>
            </a:r>
          </a:p>
        </p:txBody>
      </p:sp>
      <p:sp>
        <p:nvSpPr>
          <p:cNvPr id="19" name="TextBox 18">
            <a:extLst>
              <a:ext uri="{FF2B5EF4-FFF2-40B4-BE49-F238E27FC236}">
                <a16:creationId xmlns:a16="http://schemas.microsoft.com/office/drawing/2014/main" id="{EB045D31-5AE6-CFDB-4218-CF2DD55FF1B6}"/>
              </a:ext>
            </a:extLst>
          </p:cNvPr>
          <p:cNvSpPr txBox="1"/>
          <p:nvPr/>
        </p:nvSpPr>
        <p:spPr>
          <a:xfrm>
            <a:off x="2498937" y="2573156"/>
            <a:ext cx="2470420" cy="276999"/>
          </a:xfrm>
          <a:prstGeom prst="rect">
            <a:avLst/>
          </a:prstGeom>
          <a:noFill/>
        </p:spPr>
        <p:txBody>
          <a:bodyPr wrap="none" rtlCol="0">
            <a:spAutoFit/>
          </a:bodyPr>
          <a:lstStyle/>
          <a:p>
            <a:r>
              <a:rPr lang="en-US" sz="1200" dirty="0">
                <a:solidFill>
                  <a:schemeClr val="bg1"/>
                </a:solidFill>
              </a:rPr>
              <a:t>An antioxidant gaining attention</a:t>
            </a:r>
          </a:p>
        </p:txBody>
      </p:sp>
      <p:sp>
        <p:nvSpPr>
          <p:cNvPr id="20" name="TextBox 19">
            <a:extLst>
              <a:ext uri="{FF2B5EF4-FFF2-40B4-BE49-F238E27FC236}">
                <a16:creationId xmlns:a16="http://schemas.microsoft.com/office/drawing/2014/main" id="{6B79EE9B-CB54-0F0B-C4C4-C4F8024654D1}"/>
              </a:ext>
            </a:extLst>
          </p:cNvPr>
          <p:cNvSpPr txBox="1"/>
          <p:nvPr/>
        </p:nvSpPr>
        <p:spPr>
          <a:xfrm>
            <a:off x="2479302" y="2893235"/>
            <a:ext cx="3962400" cy="461665"/>
          </a:xfrm>
          <a:prstGeom prst="rect">
            <a:avLst/>
          </a:prstGeom>
          <a:noFill/>
        </p:spPr>
        <p:txBody>
          <a:bodyPr wrap="square" rtlCol="0">
            <a:spAutoFit/>
          </a:bodyPr>
          <a:lstStyle/>
          <a:p>
            <a:r>
              <a:rPr lang="en-US" sz="1200" dirty="0">
                <a:solidFill>
                  <a:schemeClr val="bg1"/>
                </a:solidFill>
              </a:rPr>
              <a:t>1.68million liters of red win needed to obtain 1kg </a:t>
            </a:r>
          </a:p>
          <a:p>
            <a:r>
              <a:rPr lang="en-US" sz="1200" dirty="0">
                <a:solidFill>
                  <a:schemeClr val="bg1"/>
                </a:solidFill>
              </a:rPr>
              <a:t>of resveratrol</a:t>
            </a:r>
          </a:p>
        </p:txBody>
      </p:sp>
      <p:sp>
        <p:nvSpPr>
          <p:cNvPr id="21" name="TextBox 20">
            <a:extLst>
              <a:ext uri="{FF2B5EF4-FFF2-40B4-BE49-F238E27FC236}">
                <a16:creationId xmlns:a16="http://schemas.microsoft.com/office/drawing/2014/main" id="{014A3767-CF27-B318-66F8-CF725E30D10C}"/>
              </a:ext>
            </a:extLst>
          </p:cNvPr>
          <p:cNvSpPr txBox="1"/>
          <p:nvPr/>
        </p:nvSpPr>
        <p:spPr>
          <a:xfrm>
            <a:off x="2468846" y="3326325"/>
            <a:ext cx="4005968" cy="646331"/>
          </a:xfrm>
          <a:prstGeom prst="rect">
            <a:avLst/>
          </a:prstGeom>
          <a:noFill/>
        </p:spPr>
        <p:txBody>
          <a:bodyPr wrap="none" rtlCol="0">
            <a:spAutoFit/>
          </a:bodyPr>
          <a:lstStyle/>
          <a:p>
            <a:r>
              <a:rPr lang="en-US" sz="1200" dirty="0">
                <a:solidFill>
                  <a:schemeClr val="bg1"/>
                </a:solidFill>
              </a:rPr>
              <a:t>Plants thickening their skins for protection against </a:t>
            </a:r>
          </a:p>
          <a:p>
            <a:r>
              <a:rPr lang="en-US" sz="1200" dirty="0">
                <a:solidFill>
                  <a:schemeClr val="bg1"/>
                </a:solidFill>
              </a:rPr>
              <a:t>bacteria, insects, etc. triggers a chemical reaction that </a:t>
            </a:r>
          </a:p>
          <a:p>
            <a:r>
              <a:rPr lang="en-US" sz="1200" dirty="0">
                <a:solidFill>
                  <a:schemeClr val="bg1"/>
                </a:solidFill>
              </a:rPr>
              <a:t>produces resveratrol and other compounds</a:t>
            </a:r>
          </a:p>
        </p:txBody>
      </p:sp>
      <p:sp>
        <p:nvSpPr>
          <p:cNvPr id="22" name="TextBox 21">
            <a:extLst>
              <a:ext uri="{FF2B5EF4-FFF2-40B4-BE49-F238E27FC236}">
                <a16:creationId xmlns:a16="http://schemas.microsoft.com/office/drawing/2014/main" id="{8A59655B-BB90-E77B-8F4E-03B6A8D0636D}"/>
              </a:ext>
            </a:extLst>
          </p:cNvPr>
          <p:cNvSpPr txBox="1"/>
          <p:nvPr/>
        </p:nvSpPr>
        <p:spPr>
          <a:xfrm>
            <a:off x="6809004" y="2610472"/>
            <a:ext cx="5003293" cy="276999"/>
          </a:xfrm>
          <a:prstGeom prst="rect">
            <a:avLst/>
          </a:prstGeom>
          <a:noFill/>
        </p:spPr>
        <p:txBody>
          <a:bodyPr wrap="none" rtlCol="0">
            <a:spAutoFit/>
          </a:bodyPr>
          <a:lstStyle/>
          <a:p>
            <a:r>
              <a:rPr lang="en-US" sz="1200" dirty="0">
                <a:solidFill>
                  <a:schemeClr val="bg1"/>
                </a:solidFill>
              </a:rPr>
              <a:t>Found in plants such as peanuts, mulberries, raspberries, cranberries</a:t>
            </a:r>
          </a:p>
        </p:txBody>
      </p:sp>
      <p:sp>
        <p:nvSpPr>
          <p:cNvPr id="23" name="TextBox 22">
            <a:extLst>
              <a:ext uri="{FF2B5EF4-FFF2-40B4-BE49-F238E27FC236}">
                <a16:creationId xmlns:a16="http://schemas.microsoft.com/office/drawing/2014/main" id="{43B18677-863E-D814-21B5-636BD2466F1D}"/>
              </a:ext>
            </a:extLst>
          </p:cNvPr>
          <p:cNvSpPr txBox="1"/>
          <p:nvPr/>
        </p:nvSpPr>
        <p:spPr>
          <a:xfrm>
            <a:off x="6809004" y="3112960"/>
            <a:ext cx="4383587" cy="461665"/>
          </a:xfrm>
          <a:prstGeom prst="rect">
            <a:avLst/>
          </a:prstGeom>
          <a:noFill/>
        </p:spPr>
        <p:txBody>
          <a:bodyPr wrap="square" rtlCol="0">
            <a:spAutoFit/>
          </a:bodyPr>
          <a:lstStyle/>
          <a:p>
            <a:r>
              <a:rPr lang="en-US" sz="1200" dirty="0">
                <a:solidFill>
                  <a:schemeClr val="bg1"/>
                </a:solidFill>
              </a:rPr>
              <a:t>According to a 2003 paper published in </a:t>
            </a:r>
            <a:r>
              <a:rPr lang="en-US" sz="1200" i="1" dirty="0">
                <a:solidFill>
                  <a:schemeClr val="bg1"/>
                </a:solidFill>
              </a:rPr>
              <a:t>Nature</a:t>
            </a:r>
            <a:r>
              <a:rPr lang="en-US" sz="1200" dirty="0">
                <a:solidFill>
                  <a:schemeClr val="bg1"/>
                </a:solidFill>
              </a:rPr>
              <a:t>, "Resveratrol activates the SIRT1 gene, which extends lifespan."</a:t>
            </a:r>
          </a:p>
        </p:txBody>
      </p:sp>
      <p:sp>
        <p:nvSpPr>
          <p:cNvPr id="25" name="TextBox 24">
            <a:extLst>
              <a:ext uri="{FF2B5EF4-FFF2-40B4-BE49-F238E27FC236}">
                <a16:creationId xmlns:a16="http://schemas.microsoft.com/office/drawing/2014/main" id="{792B56EA-E8B4-348D-AB31-98B666EBC21A}"/>
              </a:ext>
            </a:extLst>
          </p:cNvPr>
          <p:cNvSpPr txBox="1"/>
          <p:nvPr/>
        </p:nvSpPr>
        <p:spPr>
          <a:xfrm>
            <a:off x="1595900" y="5392032"/>
            <a:ext cx="1728115" cy="338554"/>
          </a:xfrm>
          <a:prstGeom prst="rect">
            <a:avLst/>
          </a:prstGeom>
          <a:noFill/>
        </p:spPr>
        <p:txBody>
          <a:bodyPr wrap="square">
            <a:spAutoFit/>
          </a:bodyPr>
          <a:lstStyle/>
          <a:p>
            <a:pPr algn="ctr"/>
            <a:r>
              <a:rPr lang="en-US" sz="800" b="1" dirty="0">
                <a:solidFill>
                  <a:srgbClr val="7030A0"/>
                </a:solidFill>
              </a:rPr>
              <a:t>May help prevent </a:t>
            </a:r>
          </a:p>
          <a:p>
            <a:pPr algn="ctr"/>
            <a:r>
              <a:rPr lang="en-US" sz="800" b="1" dirty="0">
                <a:solidFill>
                  <a:srgbClr val="7030A0"/>
                </a:solidFill>
              </a:rPr>
              <a:t>cardiovascular diseases</a:t>
            </a:r>
          </a:p>
        </p:txBody>
      </p:sp>
      <p:sp>
        <p:nvSpPr>
          <p:cNvPr id="27" name="TextBox 26">
            <a:extLst>
              <a:ext uri="{FF2B5EF4-FFF2-40B4-BE49-F238E27FC236}">
                <a16:creationId xmlns:a16="http://schemas.microsoft.com/office/drawing/2014/main" id="{59A14DD2-3245-ACF9-B715-0FEF8EA5A32B}"/>
              </a:ext>
            </a:extLst>
          </p:cNvPr>
          <p:cNvSpPr txBox="1"/>
          <p:nvPr/>
        </p:nvSpPr>
        <p:spPr>
          <a:xfrm>
            <a:off x="3016762" y="5395025"/>
            <a:ext cx="1768263" cy="338554"/>
          </a:xfrm>
          <a:prstGeom prst="rect">
            <a:avLst/>
          </a:prstGeom>
          <a:noFill/>
        </p:spPr>
        <p:txBody>
          <a:bodyPr wrap="square">
            <a:spAutoFit/>
          </a:bodyPr>
          <a:lstStyle/>
          <a:p>
            <a:pPr algn="ctr"/>
            <a:r>
              <a:rPr lang="en-US" sz="800" b="1" dirty="0">
                <a:solidFill>
                  <a:srgbClr val="7030A0"/>
                </a:solidFill>
              </a:rPr>
              <a:t>Antioxidant and </a:t>
            </a:r>
          </a:p>
          <a:p>
            <a:pPr algn="ctr"/>
            <a:r>
              <a:rPr lang="en-US" sz="800" b="1" dirty="0">
                <a:solidFill>
                  <a:srgbClr val="7030A0"/>
                </a:solidFill>
              </a:rPr>
              <a:t>anti-cancer properties</a:t>
            </a:r>
          </a:p>
        </p:txBody>
      </p:sp>
      <p:sp>
        <p:nvSpPr>
          <p:cNvPr id="29" name="TextBox 28">
            <a:extLst>
              <a:ext uri="{FF2B5EF4-FFF2-40B4-BE49-F238E27FC236}">
                <a16:creationId xmlns:a16="http://schemas.microsoft.com/office/drawing/2014/main" id="{EDE6C4DA-948B-FA96-9E85-2C8AAB64E290}"/>
              </a:ext>
            </a:extLst>
          </p:cNvPr>
          <p:cNvSpPr txBox="1"/>
          <p:nvPr/>
        </p:nvSpPr>
        <p:spPr>
          <a:xfrm>
            <a:off x="4715487" y="5383498"/>
            <a:ext cx="1295400" cy="338554"/>
          </a:xfrm>
          <a:prstGeom prst="rect">
            <a:avLst/>
          </a:prstGeom>
          <a:noFill/>
        </p:spPr>
        <p:txBody>
          <a:bodyPr wrap="square">
            <a:spAutoFit/>
          </a:bodyPr>
          <a:lstStyle/>
          <a:p>
            <a:pPr algn="ctr"/>
            <a:r>
              <a:rPr lang="en-US" sz="800" b="1" dirty="0">
                <a:solidFill>
                  <a:srgbClr val="7030A0"/>
                </a:solidFill>
              </a:rPr>
              <a:t>May help prevent </a:t>
            </a:r>
          </a:p>
          <a:p>
            <a:pPr algn="ctr"/>
            <a:r>
              <a:rPr lang="en-US" sz="800" b="1" dirty="0">
                <a:solidFill>
                  <a:srgbClr val="7030A0"/>
                </a:solidFill>
              </a:rPr>
              <a:t>metabolic syndrome</a:t>
            </a:r>
          </a:p>
        </p:txBody>
      </p:sp>
      <p:sp>
        <p:nvSpPr>
          <p:cNvPr id="31" name="TextBox 30">
            <a:extLst>
              <a:ext uri="{FF2B5EF4-FFF2-40B4-BE49-F238E27FC236}">
                <a16:creationId xmlns:a16="http://schemas.microsoft.com/office/drawing/2014/main" id="{E53B989A-19C3-2D50-7BD2-11E7FFC6BA6B}"/>
              </a:ext>
            </a:extLst>
          </p:cNvPr>
          <p:cNvSpPr txBox="1"/>
          <p:nvPr/>
        </p:nvSpPr>
        <p:spPr>
          <a:xfrm>
            <a:off x="5960982" y="5371971"/>
            <a:ext cx="1699605" cy="338554"/>
          </a:xfrm>
          <a:prstGeom prst="rect">
            <a:avLst/>
          </a:prstGeom>
          <a:noFill/>
        </p:spPr>
        <p:txBody>
          <a:bodyPr wrap="square">
            <a:spAutoFit/>
          </a:bodyPr>
          <a:lstStyle/>
          <a:p>
            <a:pPr algn="ctr"/>
            <a:r>
              <a:rPr lang="en-US" sz="800" b="1" dirty="0">
                <a:solidFill>
                  <a:srgbClr val="7030A0"/>
                </a:solidFill>
              </a:rPr>
              <a:t>May help prevent</a:t>
            </a:r>
          </a:p>
          <a:p>
            <a:pPr algn="ctr"/>
            <a:r>
              <a:rPr lang="en-US" sz="800" b="1" dirty="0">
                <a:solidFill>
                  <a:srgbClr val="7030A0"/>
                </a:solidFill>
              </a:rPr>
              <a:t>dementia</a:t>
            </a:r>
          </a:p>
        </p:txBody>
      </p:sp>
      <p:sp>
        <p:nvSpPr>
          <p:cNvPr id="33" name="TextBox 32">
            <a:extLst>
              <a:ext uri="{FF2B5EF4-FFF2-40B4-BE49-F238E27FC236}">
                <a16:creationId xmlns:a16="http://schemas.microsoft.com/office/drawing/2014/main" id="{18D2EEEB-6329-8D51-EF7D-285775A589CE}"/>
              </a:ext>
            </a:extLst>
          </p:cNvPr>
          <p:cNvSpPr txBox="1"/>
          <p:nvPr/>
        </p:nvSpPr>
        <p:spPr>
          <a:xfrm>
            <a:off x="7585392" y="5376615"/>
            <a:ext cx="1377737" cy="338554"/>
          </a:xfrm>
          <a:prstGeom prst="rect">
            <a:avLst/>
          </a:prstGeom>
          <a:noFill/>
        </p:spPr>
        <p:txBody>
          <a:bodyPr wrap="square">
            <a:spAutoFit/>
          </a:bodyPr>
          <a:lstStyle/>
          <a:p>
            <a:pPr algn="ctr"/>
            <a:r>
              <a:rPr lang="en-US" sz="800" b="1" dirty="0">
                <a:solidFill>
                  <a:srgbClr val="7030A0"/>
                </a:solidFill>
              </a:rPr>
              <a:t>May help prevent </a:t>
            </a:r>
          </a:p>
          <a:p>
            <a:pPr algn="ctr"/>
            <a:r>
              <a:rPr lang="en-US" sz="800" b="1" dirty="0">
                <a:solidFill>
                  <a:srgbClr val="7030A0"/>
                </a:solidFill>
              </a:rPr>
              <a:t>cancer</a:t>
            </a:r>
          </a:p>
        </p:txBody>
      </p:sp>
      <p:sp>
        <p:nvSpPr>
          <p:cNvPr id="35" name="TextBox 34">
            <a:extLst>
              <a:ext uri="{FF2B5EF4-FFF2-40B4-BE49-F238E27FC236}">
                <a16:creationId xmlns:a16="http://schemas.microsoft.com/office/drawing/2014/main" id="{406ED49B-3869-59E9-6D97-0B5D04725D49}"/>
              </a:ext>
            </a:extLst>
          </p:cNvPr>
          <p:cNvSpPr txBox="1"/>
          <p:nvPr/>
        </p:nvSpPr>
        <p:spPr>
          <a:xfrm>
            <a:off x="8991272" y="5383498"/>
            <a:ext cx="1458890" cy="338554"/>
          </a:xfrm>
          <a:prstGeom prst="rect">
            <a:avLst/>
          </a:prstGeom>
          <a:noFill/>
        </p:spPr>
        <p:txBody>
          <a:bodyPr wrap="square">
            <a:spAutoFit/>
          </a:bodyPr>
          <a:lstStyle/>
          <a:p>
            <a:pPr algn="ctr"/>
            <a:r>
              <a:rPr lang="en-US" sz="800" b="1" dirty="0">
                <a:solidFill>
                  <a:srgbClr val="7030A0"/>
                </a:solidFill>
              </a:rPr>
              <a:t>Well-being and </a:t>
            </a:r>
          </a:p>
          <a:p>
            <a:pPr algn="ctr"/>
            <a:r>
              <a:rPr lang="en-US" sz="800" b="1" dirty="0">
                <a:solidFill>
                  <a:srgbClr val="7030A0"/>
                </a:solidFill>
              </a:rPr>
              <a:t>well-aging</a:t>
            </a:r>
          </a:p>
        </p:txBody>
      </p:sp>
      <p:sp>
        <p:nvSpPr>
          <p:cNvPr id="37" name="TextBox 36">
            <a:extLst>
              <a:ext uri="{FF2B5EF4-FFF2-40B4-BE49-F238E27FC236}">
                <a16:creationId xmlns:a16="http://schemas.microsoft.com/office/drawing/2014/main" id="{82B7F57B-6920-1427-636C-1AFFF837CB33}"/>
              </a:ext>
            </a:extLst>
          </p:cNvPr>
          <p:cNvSpPr txBox="1"/>
          <p:nvPr/>
        </p:nvSpPr>
        <p:spPr>
          <a:xfrm>
            <a:off x="6780429" y="6597589"/>
            <a:ext cx="6319428" cy="200055"/>
          </a:xfrm>
          <a:prstGeom prst="rect">
            <a:avLst/>
          </a:prstGeom>
          <a:noFill/>
        </p:spPr>
        <p:txBody>
          <a:bodyPr wrap="square">
            <a:spAutoFit/>
          </a:bodyPr>
          <a:lstStyle/>
          <a:p>
            <a:r>
              <a:rPr lang="en-US" sz="700" dirty="0"/>
              <a:t>Note: These benefits are attributed to the intrinsic properties of the ingredients or functional components, not the product itself.</a:t>
            </a:r>
          </a:p>
        </p:txBody>
      </p:sp>
    </p:spTree>
    <p:extLst>
      <p:ext uri="{BB962C8B-B14F-4D97-AF65-F5344CB8AC3E}">
        <p14:creationId xmlns:p14="http://schemas.microsoft.com/office/powerpoint/2010/main" val="18337132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FB226B6C-ECEF-63ED-9EC6-D577067C2728}"/>
              </a:ext>
            </a:extLst>
          </p:cNvPr>
          <p:cNvSpPr/>
          <p:nvPr/>
        </p:nvSpPr>
        <p:spPr>
          <a:xfrm>
            <a:off x="3905250" y="3152775"/>
            <a:ext cx="1343025" cy="2667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9C90033-D81A-2F37-CD9F-FB1307F6F6A1}"/>
              </a:ext>
            </a:extLst>
          </p:cNvPr>
          <p:cNvSpPr/>
          <p:nvPr/>
        </p:nvSpPr>
        <p:spPr>
          <a:xfrm>
            <a:off x="6819902" y="3152775"/>
            <a:ext cx="1581148" cy="2667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31CA1CB-A605-7441-4681-A90295D2F0FD}"/>
              </a:ext>
            </a:extLst>
          </p:cNvPr>
          <p:cNvSpPr/>
          <p:nvPr/>
        </p:nvSpPr>
        <p:spPr>
          <a:xfrm>
            <a:off x="3038475" y="1514545"/>
            <a:ext cx="6115050" cy="676275"/>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2255E49-2592-D2C3-6E2D-7B91E6D8D680}"/>
              </a:ext>
            </a:extLst>
          </p:cNvPr>
          <p:cNvSpPr/>
          <p:nvPr/>
        </p:nvSpPr>
        <p:spPr>
          <a:xfrm>
            <a:off x="4962525" y="2308146"/>
            <a:ext cx="2266950" cy="361950"/>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871EA61-7195-B0F2-C442-1F43CBFA9627}"/>
              </a:ext>
            </a:extLst>
          </p:cNvPr>
          <p:cNvSpPr/>
          <p:nvPr/>
        </p:nvSpPr>
        <p:spPr>
          <a:xfrm>
            <a:off x="3836469" y="5057976"/>
            <a:ext cx="1419225" cy="361950"/>
          </a:xfrm>
          <a:prstGeom prst="rect">
            <a:avLst/>
          </a:prstGeom>
          <a:solidFill>
            <a:srgbClr val="A0A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7656AF7-BEF0-B070-3757-CB179AEC4256}"/>
              </a:ext>
            </a:extLst>
          </p:cNvPr>
          <p:cNvSpPr/>
          <p:nvPr/>
        </p:nvSpPr>
        <p:spPr>
          <a:xfrm>
            <a:off x="6879707" y="5057976"/>
            <a:ext cx="1500187" cy="361950"/>
          </a:xfrm>
          <a:prstGeom prst="rect">
            <a:avLst/>
          </a:prstGeom>
          <a:solidFill>
            <a:srgbClr val="FFB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698D40FF-2CD0-532E-B9A5-5ECA0EF42E1D}"/>
              </a:ext>
            </a:extLst>
          </p:cNvPr>
          <p:cNvSpPr/>
          <p:nvPr/>
        </p:nvSpPr>
        <p:spPr>
          <a:xfrm>
            <a:off x="2963217" y="5596508"/>
            <a:ext cx="6115050" cy="561975"/>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2B997B19-A103-542B-C926-D105B81D64BE}"/>
              </a:ext>
            </a:extLst>
          </p:cNvPr>
          <p:cNvSpPr txBox="1"/>
          <p:nvPr/>
        </p:nvSpPr>
        <p:spPr>
          <a:xfrm>
            <a:off x="4313395" y="1549890"/>
            <a:ext cx="3565207" cy="584775"/>
          </a:xfrm>
          <a:prstGeom prst="rect">
            <a:avLst/>
          </a:prstGeom>
          <a:noFill/>
        </p:spPr>
        <p:txBody>
          <a:bodyPr wrap="none" rtlCol="0">
            <a:spAutoFit/>
          </a:bodyPr>
          <a:lstStyle/>
          <a:p>
            <a:r>
              <a:rPr lang="en-US" sz="3200" b="1" dirty="0">
                <a:solidFill>
                  <a:schemeClr val="bg1"/>
                </a:solidFill>
              </a:rPr>
              <a:t>Trans-Resveratrol</a:t>
            </a:r>
          </a:p>
        </p:txBody>
      </p:sp>
      <p:sp>
        <p:nvSpPr>
          <p:cNvPr id="11" name="TextBox 10">
            <a:extLst>
              <a:ext uri="{FF2B5EF4-FFF2-40B4-BE49-F238E27FC236}">
                <a16:creationId xmlns:a16="http://schemas.microsoft.com/office/drawing/2014/main" id="{9BC8832D-B16D-A9E7-9DF6-92BA3B0DB8B9}"/>
              </a:ext>
            </a:extLst>
          </p:cNvPr>
          <p:cNvSpPr txBox="1"/>
          <p:nvPr/>
        </p:nvSpPr>
        <p:spPr>
          <a:xfrm>
            <a:off x="4882943" y="2340152"/>
            <a:ext cx="2426113" cy="369332"/>
          </a:xfrm>
          <a:prstGeom prst="rect">
            <a:avLst/>
          </a:prstGeom>
          <a:noFill/>
        </p:spPr>
        <p:txBody>
          <a:bodyPr wrap="none" rtlCol="0">
            <a:spAutoFit/>
          </a:bodyPr>
          <a:lstStyle/>
          <a:p>
            <a:r>
              <a:rPr lang="en-US" b="1" dirty="0">
                <a:solidFill>
                  <a:srgbClr val="FFC000"/>
                </a:solidFill>
              </a:rPr>
              <a:t>Types of Resveratrol</a:t>
            </a:r>
          </a:p>
        </p:txBody>
      </p:sp>
      <p:sp>
        <p:nvSpPr>
          <p:cNvPr id="12" name="TextBox 11">
            <a:extLst>
              <a:ext uri="{FF2B5EF4-FFF2-40B4-BE49-F238E27FC236}">
                <a16:creationId xmlns:a16="http://schemas.microsoft.com/office/drawing/2014/main" id="{66E78178-2FCA-5A81-CF2D-62531C77F7AE}"/>
              </a:ext>
            </a:extLst>
          </p:cNvPr>
          <p:cNvSpPr txBox="1"/>
          <p:nvPr/>
        </p:nvSpPr>
        <p:spPr>
          <a:xfrm>
            <a:off x="3448996" y="5100451"/>
            <a:ext cx="2309863" cy="276999"/>
          </a:xfrm>
          <a:prstGeom prst="rect">
            <a:avLst/>
          </a:prstGeom>
          <a:noFill/>
        </p:spPr>
        <p:txBody>
          <a:bodyPr wrap="none" rtlCol="0">
            <a:spAutoFit/>
          </a:bodyPr>
          <a:lstStyle/>
          <a:p>
            <a:r>
              <a:rPr lang="en-US" sz="1200" b="1" dirty="0">
                <a:solidFill>
                  <a:schemeClr val="bg1"/>
                </a:solidFill>
              </a:rPr>
              <a:t>Unstable molecular structure</a:t>
            </a:r>
          </a:p>
        </p:txBody>
      </p:sp>
      <p:sp>
        <p:nvSpPr>
          <p:cNvPr id="13" name="TextBox 12">
            <a:extLst>
              <a:ext uri="{FF2B5EF4-FFF2-40B4-BE49-F238E27FC236}">
                <a16:creationId xmlns:a16="http://schemas.microsoft.com/office/drawing/2014/main" id="{CBDC3C47-30EB-72E0-7057-112144386F19}"/>
              </a:ext>
            </a:extLst>
          </p:cNvPr>
          <p:cNvSpPr txBox="1"/>
          <p:nvPr/>
        </p:nvSpPr>
        <p:spPr>
          <a:xfrm>
            <a:off x="6461070" y="5100451"/>
            <a:ext cx="2335704" cy="276999"/>
          </a:xfrm>
          <a:prstGeom prst="rect">
            <a:avLst/>
          </a:prstGeom>
          <a:noFill/>
        </p:spPr>
        <p:txBody>
          <a:bodyPr wrap="none" rtlCol="0">
            <a:spAutoFit/>
          </a:bodyPr>
          <a:lstStyle/>
          <a:p>
            <a:r>
              <a:rPr lang="en-US" sz="1200" b="1" dirty="0">
                <a:solidFill>
                  <a:schemeClr val="bg1"/>
                </a:solidFill>
              </a:rPr>
              <a:t>Highly stable and absorbable</a:t>
            </a:r>
          </a:p>
        </p:txBody>
      </p:sp>
      <p:sp>
        <p:nvSpPr>
          <p:cNvPr id="14" name="TextBox 13">
            <a:extLst>
              <a:ext uri="{FF2B5EF4-FFF2-40B4-BE49-F238E27FC236}">
                <a16:creationId xmlns:a16="http://schemas.microsoft.com/office/drawing/2014/main" id="{F8ADC0D4-0852-F3A5-4FB5-A4E02A44EE5D}"/>
              </a:ext>
            </a:extLst>
          </p:cNvPr>
          <p:cNvSpPr txBox="1"/>
          <p:nvPr/>
        </p:nvSpPr>
        <p:spPr>
          <a:xfrm>
            <a:off x="3038475" y="5704241"/>
            <a:ext cx="6246472" cy="523220"/>
          </a:xfrm>
          <a:prstGeom prst="rect">
            <a:avLst/>
          </a:prstGeom>
          <a:noFill/>
        </p:spPr>
        <p:txBody>
          <a:bodyPr wrap="square" rtlCol="0">
            <a:spAutoFit/>
          </a:bodyPr>
          <a:lstStyle/>
          <a:p>
            <a:r>
              <a:rPr lang="en-US" sz="1400" dirty="0"/>
              <a:t>Resveratrol has a cis and a trans configuration. Trans-resveratrol is known </a:t>
            </a:r>
          </a:p>
          <a:p>
            <a:r>
              <a:rPr lang="en-US" sz="1400" dirty="0"/>
              <a:t>to be more beneficial as it is purer in form and more effective.</a:t>
            </a:r>
          </a:p>
        </p:txBody>
      </p:sp>
    </p:spTree>
    <p:extLst>
      <p:ext uri="{BB962C8B-B14F-4D97-AF65-F5344CB8AC3E}">
        <p14:creationId xmlns:p14="http://schemas.microsoft.com/office/powerpoint/2010/main" val="3756872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직사각형 2"/>
          <p:cNvSpPr/>
          <p:nvPr/>
        </p:nvSpPr>
        <p:spPr>
          <a:xfrm>
            <a:off x="9178033" y="6627168"/>
            <a:ext cx="3013967" cy="230832"/>
          </a:xfrm>
          <a:prstGeom prst="rect">
            <a:avLst/>
          </a:prstGeom>
        </p:spPr>
        <p:txBody>
          <a:bodyPr wrap="none">
            <a:spAutoFit/>
          </a:bodyPr>
          <a:lstStyle/>
          <a:p>
            <a:r>
              <a:rPr lang="en-US" altLang="ko-KR" sz="900" dirty="0">
                <a:solidFill>
                  <a:schemeClr val="bg1">
                    <a:lumMod val="50000"/>
                  </a:schemeClr>
                </a:solidFill>
                <a:latin typeface="넥슨Lv2고딕" panose="00000500000000000000" pitchFamily="2" charset="-127"/>
                <a:ea typeface="넥슨Lv2고딕" panose="00000500000000000000" pitchFamily="2" charset="-127"/>
              </a:rPr>
              <a:t>(</a:t>
            </a:r>
            <a:r>
              <a:rPr lang="ko-KR" altLang="en-US" sz="900" dirty="0">
                <a:solidFill>
                  <a:schemeClr val="bg1">
                    <a:lumMod val="50000"/>
                  </a:schemeClr>
                </a:solidFill>
                <a:latin typeface="넥슨Lv2고딕" panose="00000500000000000000" pitchFamily="2" charset="-127"/>
                <a:ea typeface="넥슨Lv2고딕" panose="00000500000000000000" pitchFamily="2" charset="-127"/>
              </a:rPr>
              <a:t>제품에 의한 특징이 아닌 원료적 또는 기능성분의 특성에 한함</a:t>
            </a:r>
            <a:r>
              <a:rPr lang="en-US" altLang="ko-KR" sz="900" dirty="0">
                <a:solidFill>
                  <a:schemeClr val="bg1">
                    <a:lumMod val="50000"/>
                  </a:schemeClr>
                </a:solidFill>
                <a:latin typeface="넥슨Lv2고딕" panose="00000500000000000000" pitchFamily="2" charset="-127"/>
                <a:ea typeface="넥슨Lv2고딕" panose="00000500000000000000" pitchFamily="2" charset="-127"/>
              </a:rPr>
              <a:t>)</a:t>
            </a:r>
            <a:endParaRPr lang="ko-KR" altLang="en-US" sz="900" dirty="0">
              <a:solidFill>
                <a:schemeClr val="bg1">
                  <a:lumMod val="50000"/>
                </a:schemeClr>
              </a:solidFill>
              <a:latin typeface="넥슨Lv2고딕" panose="00000500000000000000" pitchFamily="2" charset="-127"/>
              <a:ea typeface="넥슨Lv2고딕" panose="00000500000000000000" pitchFamily="2" charset="-127"/>
            </a:endParaRPr>
          </a:p>
        </p:txBody>
      </p:sp>
      <p:sp>
        <p:nvSpPr>
          <p:cNvPr id="4" name="Rectangle 3">
            <a:extLst>
              <a:ext uri="{FF2B5EF4-FFF2-40B4-BE49-F238E27FC236}">
                <a16:creationId xmlns:a16="http://schemas.microsoft.com/office/drawing/2014/main" id="{79E8645E-989A-8E6F-DFCD-AA8CBB19D883}"/>
              </a:ext>
            </a:extLst>
          </p:cNvPr>
          <p:cNvSpPr/>
          <p:nvPr/>
        </p:nvSpPr>
        <p:spPr>
          <a:xfrm>
            <a:off x="2627551" y="1530119"/>
            <a:ext cx="6962775" cy="676275"/>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513CD28-634D-80AD-1EFD-ED84D28F1E76}"/>
              </a:ext>
            </a:extLst>
          </p:cNvPr>
          <p:cNvSpPr/>
          <p:nvPr/>
        </p:nvSpPr>
        <p:spPr>
          <a:xfrm>
            <a:off x="2456101" y="2758844"/>
            <a:ext cx="1447801" cy="409576"/>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24E551D-7FE2-D249-9109-79EE6B229154}"/>
              </a:ext>
            </a:extLst>
          </p:cNvPr>
          <p:cNvSpPr/>
          <p:nvPr/>
        </p:nvSpPr>
        <p:spPr>
          <a:xfrm>
            <a:off x="2456101" y="3925655"/>
            <a:ext cx="1447801" cy="409576"/>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8A878E4-5A57-61F7-4148-B7A0BC29D02B}"/>
              </a:ext>
            </a:extLst>
          </p:cNvPr>
          <p:cNvSpPr/>
          <p:nvPr/>
        </p:nvSpPr>
        <p:spPr>
          <a:xfrm>
            <a:off x="2456101" y="5359169"/>
            <a:ext cx="1447801" cy="409576"/>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5C3B602-7EF0-556B-6C82-B1287A826F30}"/>
              </a:ext>
            </a:extLst>
          </p:cNvPr>
          <p:cNvSpPr/>
          <p:nvPr/>
        </p:nvSpPr>
        <p:spPr>
          <a:xfrm>
            <a:off x="4199175" y="2699312"/>
            <a:ext cx="3381377" cy="5286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27048F9-D31F-4442-39CD-2976C3C76A87}"/>
              </a:ext>
            </a:extLst>
          </p:cNvPr>
          <p:cNvSpPr/>
          <p:nvPr/>
        </p:nvSpPr>
        <p:spPr>
          <a:xfrm>
            <a:off x="4199175" y="3701820"/>
            <a:ext cx="4162427" cy="9048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BF0A6B6-05D0-1306-8423-E3EB913D98F0}"/>
              </a:ext>
            </a:extLst>
          </p:cNvPr>
          <p:cNvSpPr/>
          <p:nvPr/>
        </p:nvSpPr>
        <p:spPr>
          <a:xfrm>
            <a:off x="4289662" y="5080563"/>
            <a:ext cx="3186115" cy="9048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E896039-2F44-6EEE-1F0C-B7D996453CFD}"/>
              </a:ext>
            </a:extLst>
          </p:cNvPr>
          <p:cNvSpPr/>
          <p:nvPr/>
        </p:nvSpPr>
        <p:spPr>
          <a:xfrm>
            <a:off x="9178032" y="6587768"/>
            <a:ext cx="3013967" cy="230832"/>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525EC8D8-D5CB-3095-108F-C6D8F200943C}"/>
              </a:ext>
            </a:extLst>
          </p:cNvPr>
          <p:cNvSpPr txBox="1"/>
          <p:nvPr/>
        </p:nvSpPr>
        <p:spPr>
          <a:xfrm>
            <a:off x="1273346" y="1654252"/>
            <a:ext cx="10014084" cy="400110"/>
          </a:xfrm>
          <a:prstGeom prst="rect">
            <a:avLst/>
          </a:prstGeom>
          <a:noFill/>
        </p:spPr>
        <p:txBody>
          <a:bodyPr wrap="square">
            <a:spAutoFit/>
          </a:bodyPr>
          <a:lstStyle/>
          <a:p>
            <a:r>
              <a:rPr lang="en-US" sz="2000" b="1" dirty="0">
                <a:solidFill>
                  <a:schemeClr val="bg1"/>
                </a:solidFill>
              </a:rPr>
              <a:t>The Perfect Combination of </a:t>
            </a:r>
            <a:r>
              <a:rPr lang="en-US" sz="2000" b="1" i="1" dirty="0" err="1">
                <a:solidFill>
                  <a:schemeClr val="bg1"/>
                </a:solidFill>
              </a:rPr>
              <a:t>Reynoutria</a:t>
            </a:r>
            <a:r>
              <a:rPr lang="en-US" sz="2000" b="1" i="1" dirty="0">
                <a:solidFill>
                  <a:schemeClr val="bg1"/>
                </a:solidFill>
              </a:rPr>
              <a:t> japonica</a:t>
            </a:r>
            <a:r>
              <a:rPr lang="en-US" sz="2000" b="1" dirty="0">
                <a:solidFill>
                  <a:schemeClr val="bg1"/>
                </a:solidFill>
              </a:rPr>
              <a:t>, Grape Seed, and Pomegranate</a:t>
            </a:r>
          </a:p>
        </p:txBody>
      </p:sp>
      <p:sp>
        <p:nvSpPr>
          <p:cNvPr id="16" name="TextBox 15">
            <a:extLst>
              <a:ext uri="{FF2B5EF4-FFF2-40B4-BE49-F238E27FC236}">
                <a16:creationId xmlns:a16="http://schemas.microsoft.com/office/drawing/2014/main" id="{F9104259-539A-74C0-45E6-3821A7C78E5D}"/>
              </a:ext>
            </a:extLst>
          </p:cNvPr>
          <p:cNvSpPr txBox="1"/>
          <p:nvPr/>
        </p:nvSpPr>
        <p:spPr>
          <a:xfrm>
            <a:off x="2279054" y="2692497"/>
            <a:ext cx="1792989" cy="523220"/>
          </a:xfrm>
          <a:prstGeom prst="rect">
            <a:avLst/>
          </a:prstGeom>
          <a:noFill/>
        </p:spPr>
        <p:txBody>
          <a:bodyPr wrap="square">
            <a:spAutoFit/>
          </a:bodyPr>
          <a:lstStyle/>
          <a:p>
            <a:pPr algn="ctr"/>
            <a:r>
              <a:rPr lang="en-US" sz="1400" i="1" dirty="0" err="1"/>
              <a:t>Reynoutria</a:t>
            </a:r>
            <a:r>
              <a:rPr lang="en-US" sz="1400" i="1" dirty="0"/>
              <a:t> japonica </a:t>
            </a:r>
          </a:p>
          <a:p>
            <a:pPr algn="ctr"/>
            <a:r>
              <a:rPr lang="en-US" sz="1400" dirty="0"/>
              <a:t>extract</a:t>
            </a:r>
          </a:p>
        </p:txBody>
      </p:sp>
      <p:sp>
        <p:nvSpPr>
          <p:cNvPr id="17" name="TextBox 16">
            <a:extLst>
              <a:ext uri="{FF2B5EF4-FFF2-40B4-BE49-F238E27FC236}">
                <a16:creationId xmlns:a16="http://schemas.microsoft.com/office/drawing/2014/main" id="{115A8C43-0426-09AE-4515-6FC040AFD1D1}"/>
              </a:ext>
            </a:extLst>
          </p:cNvPr>
          <p:cNvSpPr txBox="1"/>
          <p:nvPr/>
        </p:nvSpPr>
        <p:spPr>
          <a:xfrm>
            <a:off x="2425416" y="3912858"/>
            <a:ext cx="1500264" cy="523220"/>
          </a:xfrm>
          <a:prstGeom prst="rect">
            <a:avLst/>
          </a:prstGeom>
          <a:noFill/>
        </p:spPr>
        <p:txBody>
          <a:bodyPr wrap="square">
            <a:spAutoFit/>
          </a:bodyPr>
          <a:lstStyle/>
          <a:p>
            <a:pPr algn="ctr"/>
            <a:r>
              <a:rPr lang="en-US" sz="1400" dirty="0"/>
              <a:t>Grape Seed </a:t>
            </a:r>
          </a:p>
          <a:p>
            <a:pPr algn="ctr"/>
            <a:r>
              <a:rPr lang="en-US" sz="1400" dirty="0"/>
              <a:t>extract</a:t>
            </a:r>
          </a:p>
        </p:txBody>
      </p:sp>
      <p:sp>
        <p:nvSpPr>
          <p:cNvPr id="19" name="TextBox 18">
            <a:extLst>
              <a:ext uri="{FF2B5EF4-FFF2-40B4-BE49-F238E27FC236}">
                <a16:creationId xmlns:a16="http://schemas.microsoft.com/office/drawing/2014/main" id="{86166170-FF48-2116-6430-938B21C0B6C2}"/>
              </a:ext>
            </a:extLst>
          </p:cNvPr>
          <p:cNvSpPr txBox="1"/>
          <p:nvPr/>
        </p:nvSpPr>
        <p:spPr>
          <a:xfrm>
            <a:off x="2542470" y="5359169"/>
            <a:ext cx="1265987" cy="307777"/>
          </a:xfrm>
          <a:prstGeom prst="rect">
            <a:avLst/>
          </a:prstGeom>
          <a:noFill/>
        </p:spPr>
        <p:txBody>
          <a:bodyPr wrap="square">
            <a:spAutoFit/>
          </a:bodyPr>
          <a:lstStyle/>
          <a:p>
            <a:r>
              <a:rPr lang="en-US" sz="1400" dirty="0"/>
              <a:t>Pomegranate</a:t>
            </a:r>
          </a:p>
        </p:txBody>
      </p:sp>
      <p:sp>
        <p:nvSpPr>
          <p:cNvPr id="20" name="TextBox 19">
            <a:extLst>
              <a:ext uri="{FF2B5EF4-FFF2-40B4-BE49-F238E27FC236}">
                <a16:creationId xmlns:a16="http://schemas.microsoft.com/office/drawing/2014/main" id="{F65BE643-E7E3-7F0E-5F21-58EB98FEF3B5}"/>
              </a:ext>
            </a:extLst>
          </p:cNvPr>
          <p:cNvSpPr txBox="1"/>
          <p:nvPr/>
        </p:nvSpPr>
        <p:spPr>
          <a:xfrm>
            <a:off x="4102720" y="2606710"/>
            <a:ext cx="4555927" cy="646331"/>
          </a:xfrm>
          <a:prstGeom prst="rect">
            <a:avLst/>
          </a:prstGeom>
          <a:noFill/>
        </p:spPr>
        <p:txBody>
          <a:bodyPr wrap="none" rtlCol="0">
            <a:spAutoFit/>
          </a:bodyPr>
          <a:lstStyle/>
          <a:p>
            <a:pPr marL="171450" indent="-171450">
              <a:buFont typeface="Arial" panose="020B0604020202020204" pitchFamily="34" charset="0"/>
              <a:buChar char="•"/>
            </a:pPr>
            <a:r>
              <a:rPr lang="en-US" sz="1200" dirty="0"/>
              <a:t>Contains more resveratrol than grape extract</a:t>
            </a:r>
          </a:p>
          <a:p>
            <a:pPr marL="171450" indent="-171450">
              <a:buFont typeface="Arial" panose="020B0604020202020204" pitchFamily="34" charset="0"/>
              <a:buChar char="•"/>
            </a:pPr>
            <a:r>
              <a:rPr lang="en-US" sz="1200" dirty="0"/>
              <a:t>Has excellent anti-inflammatory and antioxidant properties </a:t>
            </a:r>
          </a:p>
          <a:p>
            <a:r>
              <a:rPr lang="en-US" sz="1200" dirty="0"/>
              <a:t>   and is mainly used as a medicinal ingredient.</a:t>
            </a:r>
          </a:p>
        </p:txBody>
      </p:sp>
      <p:sp>
        <p:nvSpPr>
          <p:cNvPr id="21" name="TextBox 20">
            <a:extLst>
              <a:ext uri="{FF2B5EF4-FFF2-40B4-BE49-F238E27FC236}">
                <a16:creationId xmlns:a16="http://schemas.microsoft.com/office/drawing/2014/main" id="{D1071202-0930-C078-2351-1B3A27E17FB0}"/>
              </a:ext>
            </a:extLst>
          </p:cNvPr>
          <p:cNvSpPr txBox="1"/>
          <p:nvPr/>
        </p:nvSpPr>
        <p:spPr>
          <a:xfrm>
            <a:off x="4133034" y="3767326"/>
            <a:ext cx="3683124" cy="646331"/>
          </a:xfrm>
          <a:prstGeom prst="rect">
            <a:avLst/>
          </a:prstGeom>
          <a:noFill/>
        </p:spPr>
        <p:txBody>
          <a:bodyPr wrap="none" rtlCol="0">
            <a:spAutoFit/>
          </a:bodyPr>
          <a:lstStyle/>
          <a:p>
            <a:pPr marL="171450" indent="-171450">
              <a:buFont typeface="Arial" panose="020B0604020202020204" pitchFamily="34" charset="0"/>
              <a:buChar char="•"/>
            </a:pPr>
            <a:r>
              <a:rPr lang="en-US" sz="1200" dirty="0"/>
              <a:t>Contains more resveratrol than the fruit</a:t>
            </a:r>
          </a:p>
          <a:p>
            <a:pPr marL="171450" indent="-171450">
              <a:buFont typeface="Arial" panose="020B0604020202020204" pitchFamily="34" charset="0"/>
              <a:buChar char="•"/>
            </a:pPr>
            <a:r>
              <a:rPr lang="en-US" sz="1200" dirty="0"/>
              <a:t>Contains high amounts of polyphenol</a:t>
            </a:r>
          </a:p>
          <a:p>
            <a:pPr marL="171450" indent="-171450">
              <a:buFont typeface="Arial" panose="020B0604020202020204" pitchFamily="34" charset="0"/>
              <a:buChar char="•"/>
            </a:pPr>
            <a:r>
              <a:rPr lang="en-US" sz="1200" dirty="0"/>
              <a:t>Known to help improve skin tone and elasticity</a:t>
            </a:r>
          </a:p>
        </p:txBody>
      </p:sp>
      <p:sp>
        <p:nvSpPr>
          <p:cNvPr id="22" name="TextBox 21">
            <a:extLst>
              <a:ext uri="{FF2B5EF4-FFF2-40B4-BE49-F238E27FC236}">
                <a16:creationId xmlns:a16="http://schemas.microsoft.com/office/drawing/2014/main" id="{9607FCB6-EEC0-260D-37DA-2EE7AFFECBFA}"/>
              </a:ext>
            </a:extLst>
          </p:cNvPr>
          <p:cNvSpPr txBox="1"/>
          <p:nvPr/>
        </p:nvSpPr>
        <p:spPr>
          <a:xfrm>
            <a:off x="4133034" y="5189891"/>
            <a:ext cx="4089133" cy="646331"/>
          </a:xfrm>
          <a:prstGeom prst="rect">
            <a:avLst/>
          </a:prstGeom>
          <a:noFill/>
        </p:spPr>
        <p:txBody>
          <a:bodyPr wrap="none" rtlCol="0">
            <a:spAutoFit/>
          </a:bodyPr>
          <a:lstStyle/>
          <a:p>
            <a:pPr marL="171450" indent="-171450">
              <a:buFont typeface="Arial" panose="020B0604020202020204" pitchFamily="34" charset="0"/>
              <a:buChar char="•"/>
            </a:pPr>
            <a:r>
              <a:rPr lang="en-US" sz="1200" dirty="0"/>
              <a:t>Contains high levels of resveratrol</a:t>
            </a:r>
          </a:p>
          <a:p>
            <a:pPr marL="171450" indent="-171450">
              <a:buFont typeface="Arial" panose="020B0604020202020204" pitchFamily="34" charset="0"/>
              <a:buChar char="•"/>
            </a:pPr>
            <a:r>
              <a:rPr lang="en-US" sz="1200" dirty="0"/>
              <a:t>Also contains ellagic acid, an antioxidant compound </a:t>
            </a:r>
          </a:p>
          <a:p>
            <a:r>
              <a:rPr lang="en-US" sz="1200" dirty="0"/>
              <a:t>    similar to estrogen</a:t>
            </a:r>
          </a:p>
        </p:txBody>
      </p:sp>
      <p:sp>
        <p:nvSpPr>
          <p:cNvPr id="23" name="TextBox 22">
            <a:extLst>
              <a:ext uri="{FF2B5EF4-FFF2-40B4-BE49-F238E27FC236}">
                <a16:creationId xmlns:a16="http://schemas.microsoft.com/office/drawing/2014/main" id="{451480B2-0779-FF91-D09B-80B8842848C1}"/>
              </a:ext>
            </a:extLst>
          </p:cNvPr>
          <p:cNvSpPr txBox="1"/>
          <p:nvPr/>
        </p:nvSpPr>
        <p:spPr>
          <a:xfrm>
            <a:off x="6780429" y="6597589"/>
            <a:ext cx="6319428" cy="200055"/>
          </a:xfrm>
          <a:prstGeom prst="rect">
            <a:avLst/>
          </a:prstGeom>
          <a:noFill/>
        </p:spPr>
        <p:txBody>
          <a:bodyPr wrap="square">
            <a:spAutoFit/>
          </a:bodyPr>
          <a:lstStyle/>
          <a:p>
            <a:r>
              <a:rPr lang="en-US" sz="700" dirty="0">
                <a:solidFill>
                  <a:schemeClr val="bg1"/>
                </a:solidFill>
              </a:rPr>
              <a:t>Note: These benefits are attributed to the intrinsic properties of the ingredients or functional components, not the product itself.</a:t>
            </a:r>
          </a:p>
        </p:txBody>
      </p:sp>
    </p:spTree>
    <p:extLst>
      <p:ext uri="{BB962C8B-B14F-4D97-AF65-F5344CB8AC3E}">
        <p14:creationId xmlns:p14="http://schemas.microsoft.com/office/powerpoint/2010/main" val="27765361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5967E777-1B21-058C-8A8D-9D0F7AF336F9}"/>
              </a:ext>
            </a:extLst>
          </p:cNvPr>
          <p:cNvSpPr/>
          <p:nvPr/>
        </p:nvSpPr>
        <p:spPr>
          <a:xfrm>
            <a:off x="6307494" y="2794518"/>
            <a:ext cx="3284376" cy="307910"/>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E1C5C98-A27B-33A6-3BA4-3E95E5256CC1}"/>
              </a:ext>
            </a:extLst>
          </p:cNvPr>
          <p:cNvSpPr/>
          <p:nvPr/>
        </p:nvSpPr>
        <p:spPr>
          <a:xfrm>
            <a:off x="6307494" y="3407227"/>
            <a:ext cx="2752531" cy="684431"/>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B0161E1-D3C0-E0F1-6795-00570C590A8C}"/>
              </a:ext>
            </a:extLst>
          </p:cNvPr>
          <p:cNvSpPr/>
          <p:nvPr/>
        </p:nvSpPr>
        <p:spPr>
          <a:xfrm>
            <a:off x="6307494" y="4145716"/>
            <a:ext cx="4627984" cy="1354680"/>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16791D6-03E3-ADD4-1112-E58BEAE26A9A}"/>
              </a:ext>
            </a:extLst>
          </p:cNvPr>
          <p:cNvSpPr txBox="1"/>
          <p:nvPr/>
        </p:nvSpPr>
        <p:spPr>
          <a:xfrm>
            <a:off x="6096000" y="2906485"/>
            <a:ext cx="5761935" cy="276999"/>
          </a:xfrm>
          <a:prstGeom prst="rect">
            <a:avLst/>
          </a:prstGeom>
          <a:noFill/>
        </p:spPr>
        <p:txBody>
          <a:bodyPr wrap="square">
            <a:spAutoFit/>
          </a:bodyPr>
          <a:lstStyle/>
          <a:p>
            <a:r>
              <a:rPr lang="en-US" sz="1200" dirty="0">
                <a:solidFill>
                  <a:schemeClr val="bg1"/>
                </a:solidFill>
              </a:rPr>
              <a:t>The Perfect Combination of </a:t>
            </a:r>
            <a:r>
              <a:rPr lang="en-US" sz="1200" i="1" dirty="0" err="1">
                <a:solidFill>
                  <a:schemeClr val="bg1"/>
                </a:solidFill>
              </a:rPr>
              <a:t>Reynoutria</a:t>
            </a:r>
            <a:r>
              <a:rPr lang="en-US" sz="1200" i="1" dirty="0">
                <a:solidFill>
                  <a:schemeClr val="bg1"/>
                </a:solidFill>
              </a:rPr>
              <a:t> japonica</a:t>
            </a:r>
            <a:r>
              <a:rPr lang="en-US" sz="1200" dirty="0">
                <a:solidFill>
                  <a:schemeClr val="bg1"/>
                </a:solidFill>
              </a:rPr>
              <a:t>, Grape Seed, and Pomegranate</a:t>
            </a:r>
          </a:p>
        </p:txBody>
      </p:sp>
      <p:sp>
        <p:nvSpPr>
          <p:cNvPr id="9" name="TextBox 8">
            <a:extLst>
              <a:ext uri="{FF2B5EF4-FFF2-40B4-BE49-F238E27FC236}">
                <a16:creationId xmlns:a16="http://schemas.microsoft.com/office/drawing/2014/main" id="{E4BAEA80-9E8C-DBDF-2F20-61F2B6610876}"/>
              </a:ext>
            </a:extLst>
          </p:cNvPr>
          <p:cNvSpPr txBox="1"/>
          <p:nvPr/>
        </p:nvSpPr>
        <p:spPr>
          <a:xfrm>
            <a:off x="6116216" y="3390417"/>
            <a:ext cx="3135086" cy="461665"/>
          </a:xfrm>
          <a:prstGeom prst="rect">
            <a:avLst/>
          </a:prstGeom>
          <a:noFill/>
        </p:spPr>
        <p:txBody>
          <a:bodyPr wrap="square">
            <a:spAutoFit/>
          </a:bodyPr>
          <a:lstStyle/>
          <a:p>
            <a:r>
              <a:rPr lang="en-US" sz="2400" b="1" i="1" dirty="0" err="1">
                <a:solidFill>
                  <a:srgbClr val="FFBE00"/>
                </a:solidFill>
              </a:rPr>
              <a:t>Reynoutria</a:t>
            </a:r>
            <a:r>
              <a:rPr lang="en-US" sz="2400" b="1" i="1" dirty="0">
                <a:solidFill>
                  <a:srgbClr val="FFBE00"/>
                </a:solidFill>
              </a:rPr>
              <a:t> japonica</a:t>
            </a:r>
            <a:endParaRPr lang="en-US" sz="2400" b="1" dirty="0">
              <a:solidFill>
                <a:srgbClr val="FFBE00"/>
              </a:solidFill>
            </a:endParaRPr>
          </a:p>
        </p:txBody>
      </p:sp>
      <p:sp>
        <p:nvSpPr>
          <p:cNvPr id="12" name="TextBox 11">
            <a:extLst>
              <a:ext uri="{FF2B5EF4-FFF2-40B4-BE49-F238E27FC236}">
                <a16:creationId xmlns:a16="http://schemas.microsoft.com/office/drawing/2014/main" id="{783AF567-D41D-BFFA-1F30-5E5DBCBEFB30}"/>
              </a:ext>
            </a:extLst>
          </p:cNvPr>
          <p:cNvSpPr txBox="1"/>
          <p:nvPr/>
        </p:nvSpPr>
        <p:spPr>
          <a:xfrm>
            <a:off x="5971591" y="3963954"/>
            <a:ext cx="6335487" cy="830997"/>
          </a:xfrm>
          <a:prstGeom prst="rect">
            <a:avLst/>
          </a:prstGeom>
          <a:noFill/>
        </p:spPr>
        <p:txBody>
          <a:bodyPr wrap="square">
            <a:spAutoFit/>
          </a:bodyPr>
          <a:lstStyle/>
          <a:p>
            <a:r>
              <a:rPr lang="en-US" sz="1200" b="1" i="1" dirty="0" err="1">
                <a:solidFill>
                  <a:schemeClr val="bg1"/>
                </a:solidFill>
              </a:rPr>
              <a:t>Reynoutria</a:t>
            </a:r>
            <a:r>
              <a:rPr lang="en-US" sz="1200" b="1" i="1" dirty="0">
                <a:solidFill>
                  <a:schemeClr val="bg1"/>
                </a:solidFill>
              </a:rPr>
              <a:t> japonica </a:t>
            </a:r>
            <a:r>
              <a:rPr lang="en-US" sz="1200" dirty="0">
                <a:solidFill>
                  <a:schemeClr val="bg1"/>
                </a:solidFill>
              </a:rPr>
              <a:t>mainly grows in the highland and is native to China, </a:t>
            </a:r>
          </a:p>
          <a:p>
            <a:r>
              <a:rPr lang="en-US" sz="1200" dirty="0">
                <a:solidFill>
                  <a:schemeClr val="bg1"/>
                </a:solidFill>
              </a:rPr>
              <a:t>Japan, and Korea. The root stalk is used as a medicinal ingredient, while the </a:t>
            </a:r>
          </a:p>
          <a:p>
            <a:r>
              <a:rPr lang="en-US" sz="1200" dirty="0">
                <a:solidFill>
                  <a:schemeClr val="bg1"/>
                </a:solidFill>
              </a:rPr>
              <a:t>young stems are eaten as food. Its extract is trans-resveratrol and on average </a:t>
            </a:r>
          </a:p>
          <a:p>
            <a:r>
              <a:rPr lang="en-US" sz="1200" dirty="0">
                <a:solidFill>
                  <a:schemeClr val="bg1"/>
                </a:solidFill>
              </a:rPr>
              <a:t>has more resveratrol than grape extract.</a:t>
            </a:r>
            <a:endParaRPr lang="en-US" sz="1200" b="1" dirty="0">
              <a:solidFill>
                <a:schemeClr val="bg1"/>
              </a:solidFill>
            </a:endParaRPr>
          </a:p>
        </p:txBody>
      </p:sp>
    </p:spTree>
    <p:extLst>
      <p:ext uri="{BB962C8B-B14F-4D97-AF65-F5344CB8AC3E}">
        <p14:creationId xmlns:p14="http://schemas.microsoft.com/office/powerpoint/2010/main" val="29128980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그림 3"/>
          <p:cNvPicPr>
            <a:picLocks noChangeAspect="1"/>
          </p:cNvPicPr>
          <p:nvPr/>
        </p:nvPicPr>
        <p:blipFill rotWithShape="1">
          <a:blip r:embed="rId3">
            <a:extLst>
              <a:ext uri="{28A0092B-C50C-407E-A947-70E740481C1C}">
                <a14:useLocalDpi xmlns:a14="http://schemas.microsoft.com/office/drawing/2010/main" val="0"/>
              </a:ext>
            </a:extLst>
          </a:blip>
          <a:srcRect b="8725"/>
          <a:stretch/>
        </p:blipFill>
        <p:spPr>
          <a:xfrm>
            <a:off x="3665179" y="2186104"/>
            <a:ext cx="5656101" cy="4587921"/>
          </a:xfrm>
          <a:prstGeom prst="rect">
            <a:avLst/>
          </a:prstGeom>
        </p:spPr>
      </p:pic>
      <p:sp>
        <p:nvSpPr>
          <p:cNvPr id="3" name="Rectangle 2">
            <a:extLst>
              <a:ext uri="{FF2B5EF4-FFF2-40B4-BE49-F238E27FC236}">
                <a16:creationId xmlns:a16="http://schemas.microsoft.com/office/drawing/2014/main" id="{7E9A9EA7-4114-EB28-FA46-0640D70F0C32}"/>
              </a:ext>
            </a:extLst>
          </p:cNvPr>
          <p:cNvSpPr/>
          <p:nvPr/>
        </p:nvSpPr>
        <p:spPr>
          <a:xfrm>
            <a:off x="3054096" y="1536192"/>
            <a:ext cx="6267184" cy="649912"/>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7641FF4-A82D-F276-5A03-DA1EC74940C5}"/>
              </a:ext>
            </a:extLst>
          </p:cNvPr>
          <p:cNvSpPr txBox="1"/>
          <p:nvPr/>
        </p:nvSpPr>
        <p:spPr>
          <a:xfrm>
            <a:off x="2128313" y="1893716"/>
            <a:ext cx="8729831" cy="584775"/>
          </a:xfrm>
          <a:prstGeom prst="rect">
            <a:avLst/>
          </a:prstGeom>
          <a:noFill/>
        </p:spPr>
        <p:txBody>
          <a:bodyPr wrap="square">
            <a:spAutoFit/>
          </a:bodyPr>
          <a:lstStyle/>
          <a:p>
            <a:r>
              <a:rPr lang="en-US" sz="3200" b="1" dirty="0">
                <a:solidFill>
                  <a:srgbClr val="7030A0"/>
                </a:solidFill>
              </a:rPr>
              <a:t>Easy and Convenient - Anywhere, Anytime</a:t>
            </a:r>
          </a:p>
        </p:txBody>
      </p:sp>
    </p:spTree>
    <p:extLst>
      <p:ext uri="{BB962C8B-B14F-4D97-AF65-F5344CB8AC3E}">
        <p14:creationId xmlns:p14="http://schemas.microsoft.com/office/powerpoint/2010/main" val="14415662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B51B2067-CD60-50E2-D850-7FED66893E3E}"/>
              </a:ext>
            </a:extLst>
          </p:cNvPr>
          <p:cNvSpPr/>
          <p:nvPr/>
        </p:nvSpPr>
        <p:spPr>
          <a:xfrm>
            <a:off x="2310384" y="1572834"/>
            <a:ext cx="7772400" cy="667512"/>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AEFE0BA-1E6E-4190-C10B-5D94456BC22C}"/>
              </a:ext>
            </a:extLst>
          </p:cNvPr>
          <p:cNvSpPr/>
          <p:nvPr/>
        </p:nvSpPr>
        <p:spPr>
          <a:xfrm>
            <a:off x="4136136" y="2310450"/>
            <a:ext cx="4026408" cy="350520"/>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2B702C0-C526-D293-C20B-AC6AD762C194}"/>
              </a:ext>
            </a:extLst>
          </p:cNvPr>
          <p:cNvSpPr/>
          <p:nvPr/>
        </p:nvSpPr>
        <p:spPr>
          <a:xfrm>
            <a:off x="1429512" y="5238197"/>
            <a:ext cx="1331976" cy="394716"/>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6ED57A7-E798-8D76-60F0-8E11C090E4DF}"/>
              </a:ext>
            </a:extLst>
          </p:cNvPr>
          <p:cNvSpPr/>
          <p:nvPr/>
        </p:nvSpPr>
        <p:spPr>
          <a:xfrm>
            <a:off x="8098536" y="5232863"/>
            <a:ext cx="1331976" cy="394716"/>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8256523-3052-E3CA-C977-0480DDD37284}"/>
              </a:ext>
            </a:extLst>
          </p:cNvPr>
          <p:cNvSpPr/>
          <p:nvPr/>
        </p:nvSpPr>
        <p:spPr>
          <a:xfrm>
            <a:off x="6387084" y="5229053"/>
            <a:ext cx="1331976" cy="394716"/>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6F52FEC-90BA-3918-9EA0-C50E722C7FAC}"/>
              </a:ext>
            </a:extLst>
          </p:cNvPr>
          <p:cNvSpPr/>
          <p:nvPr/>
        </p:nvSpPr>
        <p:spPr>
          <a:xfrm>
            <a:off x="4719828" y="5238197"/>
            <a:ext cx="1331976" cy="394716"/>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68C9F95-E67D-0024-0319-FBAAE82D4626}"/>
              </a:ext>
            </a:extLst>
          </p:cNvPr>
          <p:cNvSpPr/>
          <p:nvPr/>
        </p:nvSpPr>
        <p:spPr>
          <a:xfrm>
            <a:off x="3038856" y="5238197"/>
            <a:ext cx="1331976" cy="394716"/>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65837CF-9840-623E-A7DF-01B96C00BCF9}"/>
              </a:ext>
            </a:extLst>
          </p:cNvPr>
          <p:cNvSpPr/>
          <p:nvPr/>
        </p:nvSpPr>
        <p:spPr>
          <a:xfrm>
            <a:off x="9765792" y="5232863"/>
            <a:ext cx="1331976" cy="394716"/>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742C3A1-B996-D1DD-2A57-912A973F9F28}"/>
              </a:ext>
            </a:extLst>
          </p:cNvPr>
          <p:cNvSpPr txBox="1"/>
          <p:nvPr/>
        </p:nvSpPr>
        <p:spPr>
          <a:xfrm>
            <a:off x="4091235" y="1607099"/>
            <a:ext cx="4199419" cy="584775"/>
          </a:xfrm>
          <a:prstGeom prst="rect">
            <a:avLst/>
          </a:prstGeom>
          <a:noFill/>
        </p:spPr>
        <p:txBody>
          <a:bodyPr wrap="none" rtlCol="0">
            <a:spAutoFit/>
          </a:bodyPr>
          <a:lstStyle/>
          <a:p>
            <a:r>
              <a:rPr lang="en-US" sz="3200" b="1" dirty="0">
                <a:solidFill>
                  <a:schemeClr val="bg1"/>
                </a:solidFill>
              </a:rPr>
              <a:t>Antioxidant Formula</a:t>
            </a:r>
          </a:p>
        </p:txBody>
      </p:sp>
      <p:sp>
        <p:nvSpPr>
          <p:cNvPr id="12" name="TextBox 11">
            <a:extLst>
              <a:ext uri="{FF2B5EF4-FFF2-40B4-BE49-F238E27FC236}">
                <a16:creationId xmlns:a16="http://schemas.microsoft.com/office/drawing/2014/main" id="{AEA70608-1649-C6B9-1F2A-816E9BBA6AF7}"/>
              </a:ext>
            </a:extLst>
          </p:cNvPr>
          <p:cNvSpPr txBox="1"/>
          <p:nvPr/>
        </p:nvSpPr>
        <p:spPr>
          <a:xfrm>
            <a:off x="4387855" y="2250775"/>
            <a:ext cx="3606180" cy="307777"/>
          </a:xfrm>
          <a:prstGeom prst="rect">
            <a:avLst/>
          </a:prstGeom>
          <a:noFill/>
        </p:spPr>
        <p:txBody>
          <a:bodyPr wrap="none" rtlCol="0">
            <a:spAutoFit/>
          </a:bodyPr>
          <a:lstStyle/>
          <a:p>
            <a:r>
              <a:rPr lang="en-US" sz="1400" b="1" dirty="0">
                <a:solidFill>
                  <a:srgbClr val="FFC000"/>
                </a:solidFill>
              </a:rPr>
              <a:t>Quality Ingredients for Maximum Effect</a:t>
            </a:r>
          </a:p>
        </p:txBody>
      </p:sp>
      <p:sp>
        <p:nvSpPr>
          <p:cNvPr id="13" name="TextBox 12">
            <a:extLst>
              <a:ext uri="{FF2B5EF4-FFF2-40B4-BE49-F238E27FC236}">
                <a16:creationId xmlns:a16="http://schemas.microsoft.com/office/drawing/2014/main" id="{A5CFB5A1-5839-4114-CF8B-B59604BD78BD}"/>
              </a:ext>
            </a:extLst>
          </p:cNvPr>
          <p:cNvSpPr txBox="1"/>
          <p:nvPr/>
        </p:nvSpPr>
        <p:spPr>
          <a:xfrm>
            <a:off x="1411537" y="5240851"/>
            <a:ext cx="1267142" cy="523220"/>
          </a:xfrm>
          <a:prstGeom prst="rect">
            <a:avLst/>
          </a:prstGeom>
          <a:noFill/>
        </p:spPr>
        <p:txBody>
          <a:bodyPr wrap="none" rtlCol="0">
            <a:spAutoFit/>
          </a:bodyPr>
          <a:lstStyle/>
          <a:p>
            <a:pPr algn="ctr"/>
            <a:r>
              <a:rPr lang="en-US" sz="1400" dirty="0"/>
              <a:t>Cypress Tree </a:t>
            </a:r>
          </a:p>
          <a:p>
            <a:pPr algn="ctr"/>
            <a:r>
              <a:rPr lang="en-US" sz="1400" dirty="0"/>
              <a:t>Extract</a:t>
            </a:r>
          </a:p>
        </p:txBody>
      </p:sp>
      <p:sp>
        <p:nvSpPr>
          <p:cNvPr id="14" name="TextBox 13">
            <a:extLst>
              <a:ext uri="{FF2B5EF4-FFF2-40B4-BE49-F238E27FC236}">
                <a16:creationId xmlns:a16="http://schemas.microsoft.com/office/drawing/2014/main" id="{86530492-57CA-0816-FE04-9729877C7FEA}"/>
              </a:ext>
            </a:extLst>
          </p:cNvPr>
          <p:cNvSpPr txBox="1"/>
          <p:nvPr/>
        </p:nvSpPr>
        <p:spPr>
          <a:xfrm>
            <a:off x="3252216" y="5266235"/>
            <a:ext cx="961930" cy="307777"/>
          </a:xfrm>
          <a:prstGeom prst="rect">
            <a:avLst/>
          </a:prstGeom>
          <a:noFill/>
        </p:spPr>
        <p:txBody>
          <a:bodyPr wrap="none" rtlCol="0">
            <a:spAutoFit/>
          </a:bodyPr>
          <a:lstStyle/>
          <a:p>
            <a:r>
              <a:rPr lang="en-US" sz="1400" dirty="0"/>
              <a:t>Blueberry</a:t>
            </a:r>
          </a:p>
        </p:txBody>
      </p:sp>
      <p:sp>
        <p:nvSpPr>
          <p:cNvPr id="15" name="TextBox 14">
            <a:extLst>
              <a:ext uri="{FF2B5EF4-FFF2-40B4-BE49-F238E27FC236}">
                <a16:creationId xmlns:a16="http://schemas.microsoft.com/office/drawing/2014/main" id="{33281028-667D-52B5-B522-1AB16C241554}"/>
              </a:ext>
            </a:extLst>
          </p:cNvPr>
          <p:cNvSpPr txBox="1"/>
          <p:nvPr/>
        </p:nvSpPr>
        <p:spPr>
          <a:xfrm>
            <a:off x="4805099" y="5285166"/>
            <a:ext cx="1138260" cy="307777"/>
          </a:xfrm>
          <a:prstGeom prst="rect">
            <a:avLst/>
          </a:prstGeom>
          <a:noFill/>
        </p:spPr>
        <p:txBody>
          <a:bodyPr wrap="none" rtlCol="0">
            <a:spAutoFit/>
          </a:bodyPr>
          <a:lstStyle/>
          <a:p>
            <a:r>
              <a:rPr lang="en-US" sz="1400" dirty="0"/>
              <a:t>7-Berry Mix</a:t>
            </a:r>
          </a:p>
        </p:txBody>
      </p:sp>
      <p:sp>
        <p:nvSpPr>
          <p:cNvPr id="16" name="TextBox 15">
            <a:extLst>
              <a:ext uri="{FF2B5EF4-FFF2-40B4-BE49-F238E27FC236}">
                <a16:creationId xmlns:a16="http://schemas.microsoft.com/office/drawing/2014/main" id="{4EB6EE70-C451-8955-EB93-FBA1E37DF387}"/>
              </a:ext>
            </a:extLst>
          </p:cNvPr>
          <p:cNvSpPr txBox="1"/>
          <p:nvPr/>
        </p:nvSpPr>
        <p:spPr>
          <a:xfrm>
            <a:off x="6786653" y="5285166"/>
            <a:ext cx="620683" cy="307777"/>
          </a:xfrm>
          <a:prstGeom prst="rect">
            <a:avLst/>
          </a:prstGeom>
          <a:noFill/>
        </p:spPr>
        <p:txBody>
          <a:bodyPr wrap="none" rtlCol="0">
            <a:spAutoFit/>
          </a:bodyPr>
          <a:lstStyle/>
          <a:p>
            <a:r>
              <a:rPr lang="en-US" sz="1400" dirty="0"/>
              <a:t>Maca</a:t>
            </a:r>
          </a:p>
        </p:txBody>
      </p:sp>
      <p:sp>
        <p:nvSpPr>
          <p:cNvPr id="17" name="TextBox 16">
            <a:extLst>
              <a:ext uri="{FF2B5EF4-FFF2-40B4-BE49-F238E27FC236}">
                <a16:creationId xmlns:a16="http://schemas.microsoft.com/office/drawing/2014/main" id="{4419419F-90B7-F0C1-226C-6849F3562902}"/>
              </a:ext>
            </a:extLst>
          </p:cNvPr>
          <p:cNvSpPr txBox="1"/>
          <p:nvPr/>
        </p:nvSpPr>
        <p:spPr>
          <a:xfrm>
            <a:off x="8366634" y="5285166"/>
            <a:ext cx="866584" cy="307777"/>
          </a:xfrm>
          <a:prstGeom prst="rect">
            <a:avLst/>
          </a:prstGeom>
          <a:noFill/>
        </p:spPr>
        <p:txBody>
          <a:bodyPr wrap="none" rtlCol="0">
            <a:spAutoFit/>
          </a:bodyPr>
          <a:lstStyle/>
          <a:p>
            <a:r>
              <a:rPr lang="en-US" sz="1400" dirty="0"/>
              <a:t>Arginine</a:t>
            </a:r>
          </a:p>
        </p:txBody>
      </p:sp>
      <p:sp>
        <p:nvSpPr>
          <p:cNvPr id="18" name="TextBox 17">
            <a:extLst>
              <a:ext uri="{FF2B5EF4-FFF2-40B4-BE49-F238E27FC236}">
                <a16:creationId xmlns:a16="http://schemas.microsoft.com/office/drawing/2014/main" id="{49AD23A2-8C44-03C4-C329-5B7071545576}"/>
              </a:ext>
            </a:extLst>
          </p:cNvPr>
          <p:cNvSpPr txBox="1"/>
          <p:nvPr/>
        </p:nvSpPr>
        <p:spPr>
          <a:xfrm>
            <a:off x="9967754" y="5285166"/>
            <a:ext cx="982961" cy="307777"/>
          </a:xfrm>
          <a:prstGeom prst="rect">
            <a:avLst/>
          </a:prstGeom>
          <a:noFill/>
        </p:spPr>
        <p:txBody>
          <a:bodyPr wrap="none" rtlCol="0">
            <a:spAutoFit/>
          </a:bodyPr>
          <a:lstStyle/>
          <a:p>
            <a:r>
              <a:rPr lang="en-US" sz="1400" dirty="0"/>
              <a:t>Vitamin C</a:t>
            </a:r>
          </a:p>
        </p:txBody>
      </p:sp>
    </p:spTree>
    <p:extLst>
      <p:ext uri="{BB962C8B-B14F-4D97-AF65-F5344CB8AC3E}">
        <p14:creationId xmlns:p14="http://schemas.microsoft.com/office/powerpoint/2010/main" val="40761362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83A41178-7834-FCB3-50C6-0437D0970A48}"/>
              </a:ext>
            </a:extLst>
          </p:cNvPr>
          <p:cNvSpPr/>
          <p:nvPr/>
        </p:nvSpPr>
        <p:spPr>
          <a:xfrm>
            <a:off x="2889256" y="1286616"/>
            <a:ext cx="6267184" cy="649912"/>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A841D41E-E564-0D7D-0609-5BE59B4BBDA3}"/>
              </a:ext>
            </a:extLst>
          </p:cNvPr>
          <p:cNvSpPr/>
          <p:nvPr/>
        </p:nvSpPr>
        <p:spPr>
          <a:xfrm>
            <a:off x="3553720" y="3429000"/>
            <a:ext cx="1429760" cy="649912"/>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1F7C421-5368-6F87-F1A1-A405049CB246}"/>
              </a:ext>
            </a:extLst>
          </p:cNvPr>
          <p:cNvSpPr/>
          <p:nvPr/>
        </p:nvSpPr>
        <p:spPr>
          <a:xfrm>
            <a:off x="5371976" y="3429000"/>
            <a:ext cx="1429760" cy="649912"/>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B2BABBE-D0E4-06A4-6166-D012104A64CA}"/>
              </a:ext>
            </a:extLst>
          </p:cNvPr>
          <p:cNvSpPr/>
          <p:nvPr/>
        </p:nvSpPr>
        <p:spPr>
          <a:xfrm>
            <a:off x="7190232" y="3429000"/>
            <a:ext cx="1429760" cy="649912"/>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9E229B4-F5DC-0210-D5E1-762C83485891}"/>
              </a:ext>
            </a:extLst>
          </p:cNvPr>
          <p:cNvSpPr/>
          <p:nvPr/>
        </p:nvSpPr>
        <p:spPr>
          <a:xfrm>
            <a:off x="3553720" y="5401056"/>
            <a:ext cx="1429760" cy="649912"/>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D2E11C5-E6F3-06C6-5E64-F89DA9AC1EE6}"/>
              </a:ext>
            </a:extLst>
          </p:cNvPr>
          <p:cNvSpPr/>
          <p:nvPr/>
        </p:nvSpPr>
        <p:spPr>
          <a:xfrm>
            <a:off x="5390840" y="5401056"/>
            <a:ext cx="1429760" cy="649912"/>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B9A86AC-D690-A41B-2EC3-3BA9F8D220B7}"/>
              </a:ext>
            </a:extLst>
          </p:cNvPr>
          <p:cNvSpPr/>
          <p:nvPr/>
        </p:nvSpPr>
        <p:spPr>
          <a:xfrm>
            <a:off x="7190232" y="5401056"/>
            <a:ext cx="1429760" cy="649912"/>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9655383-7C31-CE3C-154F-BDB93BAB9977}"/>
              </a:ext>
            </a:extLst>
          </p:cNvPr>
          <p:cNvSpPr txBox="1"/>
          <p:nvPr/>
        </p:nvSpPr>
        <p:spPr>
          <a:xfrm>
            <a:off x="3648354" y="1290595"/>
            <a:ext cx="4683911" cy="461665"/>
          </a:xfrm>
          <a:prstGeom prst="rect">
            <a:avLst/>
          </a:prstGeom>
          <a:noFill/>
        </p:spPr>
        <p:txBody>
          <a:bodyPr wrap="none" rtlCol="0">
            <a:spAutoFit/>
          </a:bodyPr>
          <a:lstStyle/>
          <a:p>
            <a:r>
              <a:rPr lang="en-US" sz="2400" b="1" dirty="0">
                <a:solidFill>
                  <a:srgbClr val="7030A0"/>
                </a:solidFill>
              </a:rPr>
              <a:t>Recommended for Those Who</a:t>
            </a:r>
          </a:p>
        </p:txBody>
      </p:sp>
      <p:sp>
        <p:nvSpPr>
          <p:cNvPr id="11" name="TextBox 10">
            <a:extLst>
              <a:ext uri="{FF2B5EF4-FFF2-40B4-BE49-F238E27FC236}">
                <a16:creationId xmlns:a16="http://schemas.microsoft.com/office/drawing/2014/main" id="{C6A06D8A-B92A-4CF2-41AC-37D715E74E09}"/>
              </a:ext>
            </a:extLst>
          </p:cNvPr>
          <p:cNvSpPr txBox="1"/>
          <p:nvPr/>
        </p:nvSpPr>
        <p:spPr>
          <a:xfrm>
            <a:off x="3659555" y="3524118"/>
            <a:ext cx="1218090" cy="461665"/>
          </a:xfrm>
          <a:prstGeom prst="rect">
            <a:avLst/>
          </a:prstGeom>
          <a:noFill/>
        </p:spPr>
        <p:txBody>
          <a:bodyPr wrap="none" rtlCol="0">
            <a:spAutoFit/>
          </a:bodyPr>
          <a:lstStyle/>
          <a:p>
            <a:pPr algn="ctr"/>
            <a:r>
              <a:rPr lang="en-US" sz="1200" dirty="0">
                <a:solidFill>
                  <a:schemeClr val="bg1"/>
                </a:solidFill>
              </a:rPr>
              <a:t>Are interested </a:t>
            </a:r>
          </a:p>
          <a:p>
            <a:pPr algn="ctr"/>
            <a:r>
              <a:rPr lang="en-US" sz="1200" dirty="0">
                <a:solidFill>
                  <a:schemeClr val="bg1"/>
                </a:solidFill>
              </a:rPr>
              <a:t>in well-aging</a:t>
            </a:r>
          </a:p>
        </p:txBody>
      </p:sp>
      <p:sp>
        <p:nvSpPr>
          <p:cNvPr id="12" name="TextBox 11">
            <a:extLst>
              <a:ext uri="{FF2B5EF4-FFF2-40B4-BE49-F238E27FC236}">
                <a16:creationId xmlns:a16="http://schemas.microsoft.com/office/drawing/2014/main" id="{0AE8F374-7EDF-B694-6FE6-8EE861173C22}"/>
              </a:ext>
            </a:extLst>
          </p:cNvPr>
          <p:cNvSpPr txBox="1"/>
          <p:nvPr/>
        </p:nvSpPr>
        <p:spPr>
          <a:xfrm>
            <a:off x="5465758" y="3427767"/>
            <a:ext cx="1242200" cy="646331"/>
          </a:xfrm>
          <a:prstGeom prst="rect">
            <a:avLst/>
          </a:prstGeom>
          <a:noFill/>
        </p:spPr>
        <p:txBody>
          <a:bodyPr wrap="none" rtlCol="0">
            <a:spAutoFit/>
          </a:bodyPr>
          <a:lstStyle/>
          <a:p>
            <a:pPr algn="ctr"/>
            <a:r>
              <a:rPr lang="en-US" sz="1200" dirty="0">
                <a:solidFill>
                  <a:schemeClr val="bg1"/>
                </a:solidFill>
              </a:rPr>
              <a:t>Want </a:t>
            </a:r>
          </a:p>
          <a:p>
            <a:pPr algn="ctr"/>
            <a:r>
              <a:rPr lang="en-US" sz="1200" dirty="0">
                <a:solidFill>
                  <a:schemeClr val="bg1"/>
                </a:solidFill>
              </a:rPr>
              <a:t>an antioxidant </a:t>
            </a:r>
          </a:p>
          <a:p>
            <a:pPr algn="ctr"/>
            <a:r>
              <a:rPr lang="en-US" sz="1200" dirty="0">
                <a:solidFill>
                  <a:schemeClr val="bg1"/>
                </a:solidFill>
              </a:rPr>
              <a:t>supplement</a:t>
            </a:r>
          </a:p>
        </p:txBody>
      </p:sp>
      <p:sp>
        <p:nvSpPr>
          <p:cNvPr id="13" name="TextBox 12">
            <a:extLst>
              <a:ext uri="{FF2B5EF4-FFF2-40B4-BE49-F238E27FC236}">
                <a16:creationId xmlns:a16="http://schemas.microsoft.com/office/drawing/2014/main" id="{96E0CB75-620B-B66C-9213-E25AE812C169}"/>
              </a:ext>
            </a:extLst>
          </p:cNvPr>
          <p:cNvSpPr txBox="1"/>
          <p:nvPr/>
        </p:nvSpPr>
        <p:spPr>
          <a:xfrm>
            <a:off x="7132918" y="3612432"/>
            <a:ext cx="1487074" cy="276999"/>
          </a:xfrm>
          <a:prstGeom prst="rect">
            <a:avLst/>
          </a:prstGeom>
          <a:noFill/>
        </p:spPr>
        <p:txBody>
          <a:bodyPr wrap="none" rtlCol="0">
            <a:spAutoFit/>
          </a:bodyPr>
          <a:lstStyle/>
          <a:p>
            <a:pPr algn="ctr"/>
            <a:r>
              <a:rPr lang="en-US" sz="1200" dirty="0">
                <a:solidFill>
                  <a:schemeClr val="bg1"/>
                </a:solidFill>
              </a:rPr>
              <a:t>Exercise frequently</a:t>
            </a:r>
          </a:p>
        </p:txBody>
      </p:sp>
      <p:sp>
        <p:nvSpPr>
          <p:cNvPr id="14" name="TextBox 13">
            <a:extLst>
              <a:ext uri="{FF2B5EF4-FFF2-40B4-BE49-F238E27FC236}">
                <a16:creationId xmlns:a16="http://schemas.microsoft.com/office/drawing/2014/main" id="{AB5D2572-5885-24E3-F858-162396D630BB}"/>
              </a:ext>
            </a:extLst>
          </p:cNvPr>
          <p:cNvSpPr txBox="1"/>
          <p:nvPr/>
        </p:nvSpPr>
        <p:spPr>
          <a:xfrm>
            <a:off x="3700720" y="5495179"/>
            <a:ext cx="1176925" cy="461665"/>
          </a:xfrm>
          <a:prstGeom prst="rect">
            <a:avLst/>
          </a:prstGeom>
          <a:noFill/>
        </p:spPr>
        <p:txBody>
          <a:bodyPr wrap="none" rtlCol="0">
            <a:spAutoFit/>
          </a:bodyPr>
          <a:lstStyle/>
          <a:p>
            <a:pPr algn="ctr"/>
            <a:r>
              <a:rPr lang="en-US" sz="1200" dirty="0">
                <a:solidFill>
                  <a:schemeClr val="bg1"/>
                </a:solidFill>
              </a:rPr>
              <a:t>Have been </a:t>
            </a:r>
          </a:p>
          <a:p>
            <a:pPr algn="ctr"/>
            <a:r>
              <a:rPr lang="en-US" sz="1200" dirty="0">
                <a:solidFill>
                  <a:schemeClr val="bg1"/>
                </a:solidFill>
              </a:rPr>
              <a:t>eating poorly </a:t>
            </a:r>
          </a:p>
        </p:txBody>
      </p:sp>
      <p:sp>
        <p:nvSpPr>
          <p:cNvPr id="15" name="TextBox 14">
            <a:extLst>
              <a:ext uri="{FF2B5EF4-FFF2-40B4-BE49-F238E27FC236}">
                <a16:creationId xmlns:a16="http://schemas.microsoft.com/office/drawing/2014/main" id="{EDC7B028-2C0A-956A-B41D-FB544C2F9E00}"/>
              </a:ext>
            </a:extLst>
          </p:cNvPr>
          <p:cNvSpPr txBox="1"/>
          <p:nvPr/>
        </p:nvSpPr>
        <p:spPr>
          <a:xfrm>
            <a:off x="5201492" y="5431649"/>
            <a:ext cx="1789015" cy="646331"/>
          </a:xfrm>
          <a:prstGeom prst="rect">
            <a:avLst/>
          </a:prstGeom>
          <a:noFill/>
        </p:spPr>
        <p:txBody>
          <a:bodyPr wrap="none" rtlCol="0">
            <a:spAutoFit/>
          </a:bodyPr>
          <a:lstStyle/>
          <a:p>
            <a:pPr algn="ctr"/>
            <a:r>
              <a:rPr lang="en-US" sz="1200" dirty="0">
                <a:solidFill>
                  <a:schemeClr val="bg1"/>
                </a:solidFill>
              </a:rPr>
              <a:t>Want </a:t>
            </a:r>
          </a:p>
          <a:p>
            <a:pPr algn="ctr"/>
            <a:r>
              <a:rPr lang="en-US" sz="1200" dirty="0">
                <a:solidFill>
                  <a:schemeClr val="bg1"/>
                </a:solidFill>
              </a:rPr>
              <a:t>menopausal symptom </a:t>
            </a:r>
          </a:p>
          <a:p>
            <a:pPr algn="ctr"/>
            <a:r>
              <a:rPr lang="en-US" sz="1200" dirty="0">
                <a:solidFill>
                  <a:schemeClr val="bg1"/>
                </a:solidFill>
              </a:rPr>
              <a:t>relief</a:t>
            </a:r>
          </a:p>
        </p:txBody>
      </p:sp>
      <p:sp>
        <p:nvSpPr>
          <p:cNvPr id="16" name="TextBox 15">
            <a:extLst>
              <a:ext uri="{FF2B5EF4-FFF2-40B4-BE49-F238E27FC236}">
                <a16:creationId xmlns:a16="http://schemas.microsoft.com/office/drawing/2014/main" id="{9889014B-BDD0-5376-B691-758FE0ADC0DC}"/>
              </a:ext>
            </a:extLst>
          </p:cNvPr>
          <p:cNvSpPr txBox="1"/>
          <p:nvPr/>
        </p:nvSpPr>
        <p:spPr>
          <a:xfrm>
            <a:off x="7227959" y="5523983"/>
            <a:ext cx="1423082" cy="461665"/>
          </a:xfrm>
          <a:prstGeom prst="rect">
            <a:avLst/>
          </a:prstGeom>
          <a:noFill/>
        </p:spPr>
        <p:txBody>
          <a:bodyPr wrap="none" rtlCol="0">
            <a:spAutoFit/>
          </a:bodyPr>
          <a:lstStyle/>
          <a:p>
            <a:pPr algn="ctr"/>
            <a:r>
              <a:rPr lang="en-US" sz="1200" dirty="0">
                <a:solidFill>
                  <a:schemeClr val="bg1"/>
                </a:solidFill>
              </a:rPr>
              <a:t>Want to alleviate </a:t>
            </a:r>
          </a:p>
          <a:p>
            <a:pPr algn="ctr"/>
            <a:r>
              <a:rPr lang="en-US" sz="1200" dirty="0">
                <a:solidFill>
                  <a:schemeClr val="bg1"/>
                </a:solidFill>
              </a:rPr>
              <a:t>stress</a:t>
            </a:r>
          </a:p>
        </p:txBody>
      </p:sp>
    </p:spTree>
    <p:extLst>
      <p:ext uri="{BB962C8B-B14F-4D97-AF65-F5344CB8AC3E}">
        <p14:creationId xmlns:p14="http://schemas.microsoft.com/office/powerpoint/2010/main" val="8632565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FEEF6FF9-577A-1A56-D1C2-5D959372403E}"/>
              </a:ext>
            </a:extLst>
          </p:cNvPr>
          <p:cNvSpPr/>
          <p:nvPr/>
        </p:nvSpPr>
        <p:spPr>
          <a:xfrm>
            <a:off x="1315574" y="909209"/>
            <a:ext cx="5288528" cy="1179576"/>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6315EB0D-EE90-3C3C-F4C9-E08CB511652A}"/>
              </a:ext>
            </a:extLst>
          </p:cNvPr>
          <p:cNvSpPr/>
          <p:nvPr/>
        </p:nvSpPr>
        <p:spPr>
          <a:xfrm>
            <a:off x="1496320" y="3184708"/>
            <a:ext cx="3078728" cy="472440"/>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8DF6C17-0CA6-075B-970A-C79F40B2E82C}"/>
              </a:ext>
            </a:extLst>
          </p:cNvPr>
          <p:cNvSpPr/>
          <p:nvPr/>
        </p:nvSpPr>
        <p:spPr>
          <a:xfrm>
            <a:off x="1514608" y="3854506"/>
            <a:ext cx="5035544" cy="472440"/>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5414B87-7636-553F-3E57-B31E327B9FF7}"/>
              </a:ext>
            </a:extLst>
          </p:cNvPr>
          <p:cNvSpPr/>
          <p:nvPr/>
        </p:nvSpPr>
        <p:spPr>
          <a:xfrm>
            <a:off x="1514608" y="4524304"/>
            <a:ext cx="3078728" cy="472440"/>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0416D23-018E-0FF5-CE62-DDD4F14E2A08}"/>
              </a:ext>
            </a:extLst>
          </p:cNvPr>
          <p:cNvSpPr/>
          <p:nvPr/>
        </p:nvSpPr>
        <p:spPr>
          <a:xfrm>
            <a:off x="1514608" y="5225344"/>
            <a:ext cx="5218424" cy="472440"/>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42CCD90-9893-60F1-96DE-A7FF216F01A5}"/>
              </a:ext>
            </a:extLst>
          </p:cNvPr>
          <p:cNvSpPr txBox="1"/>
          <p:nvPr/>
        </p:nvSpPr>
        <p:spPr>
          <a:xfrm>
            <a:off x="1315574" y="958489"/>
            <a:ext cx="3768980" cy="1077218"/>
          </a:xfrm>
          <a:prstGeom prst="rect">
            <a:avLst/>
          </a:prstGeom>
          <a:noFill/>
        </p:spPr>
        <p:txBody>
          <a:bodyPr wrap="none" rtlCol="0">
            <a:spAutoFit/>
          </a:bodyPr>
          <a:lstStyle/>
          <a:p>
            <a:r>
              <a:rPr lang="en-US" sz="3600" dirty="0">
                <a:solidFill>
                  <a:schemeClr val="bg1"/>
                </a:solidFill>
              </a:rPr>
              <a:t>THEELIXIR Purple</a:t>
            </a:r>
          </a:p>
          <a:p>
            <a:r>
              <a:rPr lang="en-US" sz="2800" dirty="0">
                <a:solidFill>
                  <a:srgbClr val="FFBE00"/>
                </a:solidFill>
              </a:rPr>
              <a:t>How to Enjoy</a:t>
            </a:r>
          </a:p>
        </p:txBody>
      </p:sp>
      <p:sp>
        <p:nvSpPr>
          <p:cNvPr id="9" name="TextBox 8">
            <a:extLst>
              <a:ext uri="{FF2B5EF4-FFF2-40B4-BE49-F238E27FC236}">
                <a16:creationId xmlns:a16="http://schemas.microsoft.com/office/drawing/2014/main" id="{8EAA9DF0-2CC3-9E80-849A-FE9AE2D98937}"/>
              </a:ext>
            </a:extLst>
          </p:cNvPr>
          <p:cNvSpPr txBox="1"/>
          <p:nvPr/>
        </p:nvSpPr>
        <p:spPr>
          <a:xfrm>
            <a:off x="1670056" y="3134618"/>
            <a:ext cx="2912657" cy="369332"/>
          </a:xfrm>
          <a:prstGeom prst="rect">
            <a:avLst/>
          </a:prstGeom>
          <a:noFill/>
        </p:spPr>
        <p:txBody>
          <a:bodyPr wrap="none" rtlCol="0">
            <a:spAutoFit/>
          </a:bodyPr>
          <a:lstStyle/>
          <a:p>
            <a:r>
              <a:rPr lang="en-US" dirty="0">
                <a:solidFill>
                  <a:schemeClr val="bg1"/>
                </a:solidFill>
              </a:rPr>
              <a:t>As is for the original taste</a:t>
            </a:r>
          </a:p>
        </p:txBody>
      </p:sp>
      <p:sp>
        <p:nvSpPr>
          <p:cNvPr id="10" name="TextBox 9">
            <a:extLst>
              <a:ext uri="{FF2B5EF4-FFF2-40B4-BE49-F238E27FC236}">
                <a16:creationId xmlns:a16="http://schemas.microsoft.com/office/drawing/2014/main" id="{4674B7BA-83FC-35B1-3FBF-E97537EA6544}"/>
              </a:ext>
            </a:extLst>
          </p:cNvPr>
          <p:cNvSpPr txBox="1"/>
          <p:nvPr/>
        </p:nvSpPr>
        <p:spPr>
          <a:xfrm>
            <a:off x="1650665" y="3804416"/>
            <a:ext cx="3433889" cy="369332"/>
          </a:xfrm>
          <a:prstGeom prst="rect">
            <a:avLst/>
          </a:prstGeom>
          <a:noFill/>
        </p:spPr>
        <p:txBody>
          <a:bodyPr wrap="none" rtlCol="0">
            <a:spAutoFit/>
          </a:bodyPr>
          <a:lstStyle/>
          <a:p>
            <a:r>
              <a:rPr lang="en-US" dirty="0">
                <a:solidFill>
                  <a:schemeClr val="bg1"/>
                </a:solidFill>
              </a:rPr>
              <a:t>With other THEELIXIR products</a:t>
            </a:r>
          </a:p>
        </p:txBody>
      </p:sp>
      <p:sp>
        <p:nvSpPr>
          <p:cNvPr id="11" name="TextBox 10">
            <a:extLst>
              <a:ext uri="{FF2B5EF4-FFF2-40B4-BE49-F238E27FC236}">
                <a16:creationId xmlns:a16="http://schemas.microsoft.com/office/drawing/2014/main" id="{18140712-406B-135D-8C5F-882F23354F5D}"/>
              </a:ext>
            </a:extLst>
          </p:cNvPr>
          <p:cNvSpPr txBox="1"/>
          <p:nvPr/>
        </p:nvSpPr>
        <p:spPr>
          <a:xfrm>
            <a:off x="1650665" y="4484394"/>
            <a:ext cx="2348335" cy="369332"/>
          </a:xfrm>
          <a:prstGeom prst="rect">
            <a:avLst/>
          </a:prstGeom>
          <a:noFill/>
        </p:spPr>
        <p:txBody>
          <a:bodyPr wrap="none" rtlCol="0">
            <a:spAutoFit/>
          </a:bodyPr>
          <a:lstStyle/>
          <a:p>
            <a:r>
              <a:rPr lang="en-US" dirty="0">
                <a:solidFill>
                  <a:schemeClr val="bg1"/>
                </a:solidFill>
              </a:rPr>
              <a:t>With sparkling water</a:t>
            </a:r>
          </a:p>
        </p:txBody>
      </p:sp>
      <p:sp>
        <p:nvSpPr>
          <p:cNvPr id="12" name="TextBox 11">
            <a:extLst>
              <a:ext uri="{FF2B5EF4-FFF2-40B4-BE49-F238E27FC236}">
                <a16:creationId xmlns:a16="http://schemas.microsoft.com/office/drawing/2014/main" id="{28C35918-D9FB-3BCA-D461-463BA1AA47A5}"/>
              </a:ext>
            </a:extLst>
          </p:cNvPr>
          <p:cNvSpPr txBox="1"/>
          <p:nvPr/>
        </p:nvSpPr>
        <p:spPr>
          <a:xfrm>
            <a:off x="1670056" y="5172266"/>
            <a:ext cx="3437095" cy="369332"/>
          </a:xfrm>
          <a:prstGeom prst="rect">
            <a:avLst/>
          </a:prstGeom>
          <a:noFill/>
        </p:spPr>
        <p:txBody>
          <a:bodyPr wrap="none" rtlCol="0">
            <a:spAutoFit/>
          </a:bodyPr>
          <a:lstStyle/>
          <a:p>
            <a:r>
              <a:rPr lang="en-US" dirty="0">
                <a:solidFill>
                  <a:schemeClr val="bg1"/>
                </a:solidFill>
              </a:rPr>
              <a:t>Chill in the fridge for freshness</a:t>
            </a:r>
          </a:p>
        </p:txBody>
      </p:sp>
    </p:spTree>
    <p:extLst>
      <p:ext uri="{BB962C8B-B14F-4D97-AF65-F5344CB8AC3E}">
        <p14:creationId xmlns:p14="http://schemas.microsoft.com/office/powerpoint/2010/main" val="23212594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TextBox 9"/>
          <p:cNvSpPr txBox="1"/>
          <p:nvPr/>
        </p:nvSpPr>
        <p:spPr>
          <a:xfrm>
            <a:off x="3811771" y="834833"/>
            <a:ext cx="7204844" cy="707886"/>
          </a:xfrm>
          <a:prstGeom prst="rect">
            <a:avLst/>
          </a:prstGeom>
          <a:noFill/>
        </p:spPr>
        <p:txBody>
          <a:bodyPr wrap="square" rtlCol="0">
            <a:spAutoFit/>
          </a:bodyPr>
          <a:lstStyle/>
          <a:p>
            <a:r>
              <a:rPr lang="ko-KR" altLang="en-US" sz="4000" b="1" spc="-300" dirty="0">
                <a:solidFill>
                  <a:schemeClr val="bg1">
                    <a:lumMod val="95000"/>
                  </a:schemeClr>
                </a:solidFill>
                <a:latin typeface="맑은 고딕" panose="020B0503020000020004" pitchFamily="50" charset="-127"/>
                <a:ea typeface="맑은 고딕" panose="020B0503020000020004" pitchFamily="50" charset="-127"/>
              </a:rPr>
              <a:t>레스베라트롤의 기능성</a:t>
            </a:r>
          </a:p>
        </p:txBody>
      </p:sp>
      <p:pic>
        <p:nvPicPr>
          <p:cNvPr id="2" name="그림 1"/>
          <p:cNvPicPr>
            <a:picLocks noChangeAspect="1"/>
          </p:cNvPicPr>
          <p:nvPr/>
        </p:nvPicPr>
        <p:blipFill rotWithShape="1">
          <a:blip r:embed="rId3"/>
          <a:srcRect t="3546" r="2733"/>
          <a:stretch/>
        </p:blipFill>
        <p:spPr>
          <a:xfrm>
            <a:off x="901240" y="2537927"/>
            <a:ext cx="4280550" cy="2659598"/>
          </a:xfrm>
          <a:prstGeom prst="rect">
            <a:avLst/>
          </a:prstGeom>
        </p:spPr>
      </p:pic>
      <p:pic>
        <p:nvPicPr>
          <p:cNvPr id="11" name="그림 10"/>
          <p:cNvPicPr>
            <a:picLocks noChangeAspect="1"/>
          </p:cNvPicPr>
          <p:nvPr/>
        </p:nvPicPr>
        <p:blipFill rotWithShape="1">
          <a:blip r:embed="rId4"/>
          <a:srcRect l="2269" t="4009" b="2422"/>
          <a:stretch/>
        </p:blipFill>
        <p:spPr>
          <a:xfrm>
            <a:off x="5911743" y="2528597"/>
            <a:ext cx="5347455" cy="2668554"/>
          </a:xfrm>
          <a:prstGeom prst="rect">
            <a:avLst/>
          </a:prstGeom>
        </p:spPr>
      </p:pic>
      <p:sp>
        <p:nvSpPr>
          <p:cNvPr id="12" name="TextBox 11"/>
          <p:cNvSpPr txBox="1"/>
          <p:nvPr/>
        </p:nvSpPr>
        <p:spPr>
          <a:xfrm>
            <a:off x="821942" y="5473111"/>
            <a:ext cx="4859011" cy="461665"/>
          </a:xfrm>
          <a:prstGeom prst="rect">
            <a:avLst/>
          </a:prstGeom>
          <a:noFill/>
        </p:spPr>
        <p:txBody>
          <a:bodyPr wrap="square" rtlCol="0">
            <a:spAutoFit/>
          </a:bodyPr>
          <a:lstStyle/>
          <a:p>
            <a:r>
              <a:rPr lang="ko-KR" altLang="en-US" sz="1200" dirty="0">
                <a:latin typeface="맑은 고딕" panose="020B0503020000020004" pitchFamily="50" charset="-127"/>
                <a:ea typeface="맑은 고딕" panose="020B0503020000020004" pitchFamily="50" charset="-127"/>
              </a:rPr>
              <a:t>▶ 레스베라트롤의 기능성을 검토한 결과</a:t>
            </a:r>
            <a:endParaRPr lang="en-US" altLang="ko-KR" sz="1200" dirty="0">
              <a:latin typeface="맑은 고딕" panose="020B0503020000020004" pitchFamily="50" charset="-127"/>
              <a:ea typeface="맑은 고딕" panose="020B0503020000020004" pitchFamily="50" charset="-127"/>
            </a:endParaRPr>
          </a:p>
          <a:p>
            <a:r>
              <a:rPr lang="ko-KR" altLang="en-US" sz="1200" dirty="0">
                <a:latin typeface="맑은 고딕" panose="020B0503020000020004" pitchFamily="50" charset="-127"/>
                <a:ea typeface="맑은 고딕" panose="020B0503020000020004" pitchFamily="50" charset="-127"/>
              </a:rPr>
              <a:t>    항산화물질들 사이에서 강력한 산화적 효과를 확인함 </a:t>
            </a:r>
          </a:p>
        </p:txBody>
      </p:sp>
      <p:sp>
        <p:nvSpPr>
          <p:cNvPr id="13" name="TextBox 12"/>
          <p:cNvSpPr txBox="1"/>
          <p:nvPr/>
        </p:nvSpPr>
        <p:spPr>
          <a:xfrm>
            <a:off x="5887798" y="5481193"/>
            <a:ext cx="5192006" cy="461665"/>
          </a:xfrm>
          <a:prstGeom prst="rect">
            <a:avLst/>
          </a:prstGeom>
          <a:noFill/>
        </p:spPr>
        <p:txBody>
          <a:bodyPr wrap="square" rtlCol="0">
            <a:spAutoFit/>
          </a:bodyPr>
          <a:lstStyle/>
          <a:p>
            <a:r>
              <a:rPr lang="ko-KR" altLang="en-US" sz="1200" dirty="0">
                <a:latin typeface="맑은 고딕" panose="020B0503020000020004" pitchFamily="50" charset="-127"/>
                <a:ea typeface="맑은 고딕" panose="020B0503020000020004" pitchFamily="50" charset="-127"/>
              </a:rPr>
              <a:t>▶ 활성산소 억제 효과에서도 비타민</a:t>
            </a:r>
            <a:r>
              <a:rPr lang="en-US" altLang="ko-KR" sz="1200" dirty="0">
                <a:latin typeface="맑은 고딕" panose="020B0503020000020004" pitchFamily="50" charset="-127"/>
                <a:ea typeface="맑은 고딕" panose="020B0503020000020004" pitchFamily="50" charset="-127"/>
              </a:rPr>
              <a:t>C</a:t>
            </a:r>
            <a:r>
              <a:rPr lang="ko-KR" altLang="en-US" sz="1200" dirty="0">
                <a:latin typeface="맑은 고딕" panose="020B0503020000020004" pitchFamily="50" charset="-127"/>
                <a:ea typeface="맑은 고딕" panose="020B0503020000020004" pitchFamily="50" charset="-127"/>
              </a:rPr>
              <a:t>에 비해 낮은 농도로도 </a:t>
            </a:r>
            <a:endParaRPr lang="en-US" altLang="ko-KR" sz="1200" dirty="0">
              <a:latin typeface="맑은 고딕" panose="020B0503020000020004" pitchFamily="50" charset="-127"/>
              <a:ea typeface="맑은 고딕" panose="020B0503020000020004" pitchFamily="50" charset="-127"/>
            </a:endParaRPr>
          </a:p>
          <a:p>
            <a:r>
              <a:rPr lang="en-US" altLang="ko-KR" sz="1200" dirty="0">
                <a:latin typeface="맑은 고딕" panose="020B0503020000020004" pitchFamily="50" charset="-127"/>
                <a:ea typeface="맑은 고딕" panose="020B0503020000020004" pitchFamily="50" charset="-127"/>
              </a:rPr>
              <a:t>    </a:t>
            </a:r>
            <a:r>
              <a:rPr lang="ko-KR" altLang="en-US" sz="1200" dirty="0">
                <a:latin typeface="맑은 고딕" panose="020B0503020000020004" pitchFamily="50" charset="-127"/>
                <a:ea typeface="맑은 고딕" panose="020B0503020000020004" pitchFamily="50" charset="-127"/>
              </a:rPr>
              <a:t>더 강력한 억제 효과가 있었음을 확인함 </a:t>
            </a:r>
          </a:p>
        </p:txBody>
      </p:sp>
      <p:sp>
        <p:nvSpPr>
          <p:cNvPr id="14" name="TextBox 13"/>
          <p:cNvSpPr txBox="1"/>
          <p:nvPr/>
        </p:nvSpPr>
        <p:spPr>
          <a:xfrm>
            <a:off x="7957034" y="2069511"/>
            <a:ext cx="1768858" cy="307777"/>
          </a:xfrm>
          <a:prstGeom prst="rect">
            <a:avLst/>
          </a:prstGeom>
          <a:noFill/>
        </p:spPr>
        <p:txBody>
          <a:bodyPr wrap="square" rtlCol="0">
            <a:spAutoFit/>
          </a:bodyPr>
          <a:lstStyle/>
          <a:p>
            <a:r>
              <a:rPr lang="en-US" altLang="ko-KR" sz="1400" spc="-150" dirty="0">
                <a:solidFill>
                  <a:schemeClr val="bg1">
                    <a:lumMod val="95000"/>
                  </a:schemeClr>
                </a:solidFill>
                <a:latin typeface="맑은 고딕" panose="020B0503020000020004" pitchFamily="50" charset="-127"/>
                <a:ea typeface="맑은 고딕" panose="020B0503020000020004" pitchFamily="50" charset="-127"/>
              </a:rPr>
              <a:t>[</a:t>
            </a:r>
            <a:r>
              <a:rPr lang="ko-KR" altLang="en-US" sz="1400" spc="-150" dirty="0">
                <a:solidFill>
                  <a:schemeClr val="bg1">
                    <a:lumMod val="95000"/>
                  </a:schemeClr>
                </a:solidFill>
                <a:latin typeface="맑은 고딕" panose="020B0503020000020004" pitchFamily="50" charset="-127"/>
                <a:ea typeface="맑은 고딕" panose="020B0503020000020004" pitchFamily="50" charset="-127"/>
              </a:rPr>
              <a:t>활성산소 억제 효과</a:t>
            </a:r>
            <a:r>
              <a:rPr lang="en-US" altLang="ko-KR" sz="1400" spc="-150" dirty="0">
                <a:solidFill>
                  <a:schemeClr val="bg1">
                    <a:lumMod val="95000"/>
                  </a:schemeClr>
                </a:solidFill>
                <a:latin typeface="맑은 고딕" panose="020B0503020000020004" pitchFamily="50" charset="-127"/>
                <a:ea typeface="맑은 고딕" panose="020B0503020000020004" pitchFamily="50" charset="-127"/>
              </a:rPr>
              <a:t>]</a:t>
            </a:r>
            <a:endParaRPr lang="ko-KR" altLang="en-US" sz="1400" spc="-150" dirty="0">
              <a:solidFill>
                <a:schemeClr val="bg1">
                  <a:lumMod val="95000"/>
                </a:schemeClr>
              </a:solidFill>
              <a:latin typeface="맑은 고딕" panose="020B0503020000020004" pitchFamily="50" charset="-127"/>
              <a:ea typeface="맑은 고딕" panose="020B0503020000020004" pitchFamily="50" charset="-127"/>
            </a:endParaRPr>
          </a:p>
        </p:txBody>
      </p:sp>
      <p:sp>
        <p:nvSpPr>
          <p:cNvPr id="15" name="TextBox 14"/>
          <p:cNvSpPr txBox="1"/>
          <p:nvPr/>
        </p:nvSpPr>
        <p:spPr>
          <a:xfrm>
            <a:off x="2235106" y="2129547"/>
            <a:ext cx="1768858" cy="307777"/>
          </a:xfrm>
          <a:prstGeom prst="rect">
            <a:avLst/>
          </a:prstGeom>
          <a:noFill/>
        </p:spPr>
        <p:txBody>
          <a:bodyPr wrap="square" rtlCol="0">
            <a:spAutoFit/>
          </a:bodyPr>
          <a:lstStyle/>
          <a:p>
            <a:r>
              <a:rPr lang="en-US" altLang="ko-KR" sz="1400" spc="-150" dirty="0">
                <a:solidFill>
                  <a:schemeClr val="bg1">
                    <a:lumMod val="95000"/>
                  </a:schemeClr>
                </a:solidFill>
                <a:latin typeface="맑은 고딕" panose="020B0503020000020004" pitchFamily="50" charset="-127"/>
                <a:ea typeface="맑은 고딕" panose="020B0503020000020004" pitchFamily="50" charset="-127"/>
              </a:rPr>
              <a:t>[</a:t>
            </a:r>
            <a:r>
              <a:rPr lang="ko-KR" altLang="en-US" sz="1400" spc="-150" dirty="0">
                <a:solidFill>
                  <a:schemeClr val="bg1">
                    <a:lumMod val="95000"/>
                  </a:schemeClr>
                </a:solidFill>
                <a:latin typeface="맑은 고딕" panose="020B0503020000020004" pitchFamily="50" charset="-127"/>
                <a:ea typeface="맑은 고딕" panose="020B0503020000020004" pitchFamily="50" charset="-127"/>
              </a:rPr>
              <a:t>산화적 효과 확인</a:t>
            </a:r>
            <a:r>
              <a:rPr lang="en-US" altLang="ko-KR" sz="1400" spc="-150" dirty="0">
                <a:solidFill>
                  <a:schemeClr val="bg1">
                    <a:lumMod val="95000"/>
                  </a:schemeClr>
                </a:solidFill>
                <a:latin typeface="맑은 고딕" panose="020B0503020000020004" pitchFamily="50" charset="-127"/>
                <a:ea typeface="맑은 고딕" panose="020B0503020000020004" pitchFamily="50" charset="-127"/>
              </a:rPr>
              <a:t>]</a:t>
            </a:r>
            <a:endParaRPr lang="ko-KR" altLang="en-US" sz="1400" spc="-150" dirty="0">
              <a:solidFill>
                <a:schemeClr val="bg1">
                  <a:lumMod val="95000"/>
                </a:schemeClr>
              </a:solidFill>
              <a:latin typeface="맑은 고딕" panose="020B0503020000020004" pitchFamily="50" charset="-127"/>
              <a:ea typeface="맑은 고딕" panose="020B0503020000020004" pitchFamily="50" charset="-127"/>
            </a:endParaRPr>
          </a:p>
        </p:txBody>
      </p:sp>
      <p:sp>
        <p:nvSpPr>
          <p:cNvPr id="16" name="TextBox 15"/>
          <p:cNvSpPr txBox="1"/>
          <p:nvPr/>
        </p:nvSpPr>
        <p:spPr>
          <a:xfrm>
            <a:off x="2467897" y="6429073"/>
            <a:ext cx="9724103" cy="338554"/>
          </a:xfrm>
          <a:prstGeom prst="rect">
            <a:avLst/>
          </a:prstGeom>
          <a:noFill/>
        </p:spPr>
        <p:txBody>
          <a:bodyPr wrap="square" rtlCol="0">
            <a:spAutoFit/>
          </a:bodyPr>
          <a:lstStyle/>
          <a:p>
            <a:pPr algn="r"/>
            <a:r>
              <a:rPr lang="en-US" altLang="ko-KR" sz="800" dirty="0">
                <a:latin typeface="맑은 고딕" panose="020B0503020000020004" pitchFamily="50" charset="-127"/>
                <a:ea typeface="맑은 고딕" panose="020B0503020000020004" pitchFamily="50" charset="-127"/>
              </a:rPr>
              <a:t>* Source</a:t>
            </a:r>
            <a:r>
              <a:rPr lang="ko-KR" altLang="en-US" sz="800" dirty="0">
                <a:latin typeface="맑은 고딕" panose="020B0503020000020004" pitchFamily="50" charset="-127"/>
                <a:ea typeface="맑은 고딕" panose="020B0503020000020004" pitchFamily="50" charset="-127"/>
              </a:rPr>
              <a:t> </a:t>
            </a:r>
            <a:r>
              <a:rPr lang="en-US" altLang="ko-KR" sz="800" dirty="0">
                <a:latin typeface="맑은 고딕" panose="020B0503020000020004" pitchFamily="50" charset="-127"/>
                <a:ea typeface="맑은 고딕" panose="020B0503020000020004" pitchFamily="50" charset="-127"/>
              </a:rPr>
              <a:t>: 1. Sequestering Ability of Butylated Hydroxytoluene, Propyl </a:t>
            </a:r>
            <a:r>
              <a:rPr lang="en-US" altLang="ko-KR" sz="800" dirty="0" err="1">
                <a:latin typeface="맑은 고딕" panose="020B0503020000020004" pitchFamily="50" charset="-127"/>
                <a:ea typeface="맑은 고딕" panose="020B0503020000020004" pitchFamily="50" charset="-127"/>
              </a:rPr>
              <a:t>Gallate</a:t>
            </a:r>
            <a:r>
              <a:rPr lang="en-US" altLang="ko-KR" sz="800" dirty="0">
                <a:latin typeface="맑은 고딕" panose="020B0503020000020004" pitchFamily="50" charset="-127"/>
                <a:ea typeface="맑은 고딕" panose="020B0503020000020004" pitchFamily="50" charset="-127"/>
              </a:rPr>
              <a:t>, Resveratrol and Vitamin C and E against ABTS,DPPH and Hydroxyl Free Radicals in Chemical and Biological System(2003)</a:t>
            </a:r>
          </a:p>
          <a:p>
            <a:pPr algn="r"/>
            <a:r>
              <a:rPr lang="en-US" altLang="ko-KR" sz="800" dirty="0">
                <a:latin typeface="맑은 고딕" panose="020B0503020000020004" pitchFamily="50" charset="-127"/>
                <a:ea typeface="맑은 고딕" panose="020B0503020000020004" pitchFamily="50" charset="-127"/>
              </a:rPr>
              <a:t>            2. Resveratrol and Vitamin C as antioxidants in blood platelets(2003)</a:t>
            </a:r>
            <a:endParaRPr lang="ko-KR" altLang="en-US" sz="800" dirty="0">
              <a:latin typeface="맑은 고딕" panose="020B0503020000020004" pitchFamily="50" charset="-127"/>
              <a:ea typeface="맑은 고딕" panose="020B0503020000020004" pitchFamily="50" charset="-127"/>
            </a:endParaRPr>
          </a:p>
        </p:txBody>
      </p:sp>
      <p:sp>
        <p:nvSpPr>
          <p:cNvPr id="18" name="직사각형 17"/>
          <p:cNvSpPr/>
          <p:nvPr/>
        </p:nvSpPr>
        <p:spPr>
          <a:xfrm>
            <a:off x="278448" y="453489"/>
            <a:ext cx="73891" cy="2493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p>
        </p:txBody>
      </p:sp>
      <p:sp>
        <p:nvSpPr>
          <p:cNvPr id="19" name="TextBox 18"/>
          <p:cNvSpPr txBox="1"/>
          <p:nvPr/>
        </p:nvSpPr>
        <p:spPr>
          <a:xfrm>
            <a:off x="351773" y="388549"/>
            <a:ext cx="1856509" cy="400110"/>
          </a:xfrm>
          <a:prstGeom prst="rect">
            <a:avLst/>
          </a:prstGeom>
          <a:noFill/>
        </p:spPr>
        <p:txBody>
          <a:bodyPr wrap="square" rtlCol="0">
            <a:spAutoFit/>
          </a:bodyPr>
          <a:lstStyle/>
          <a:p>
            <a:r>
              <a:rPr lang="en-US" altLang="ko-KR" sz="2000" dirty="0">
                <a:solidFill>
                  <a:schemeClr val="bg1">
                    <a:lumMod val="95000"/>
                  </a:schemeClr>
                </a:solidFill>
                <a:latin typeface="맑은 고딕" panose="020B0503020000020004" pitchFamily="50" charset="-127"/>
                <a:ea typeface="맑은 고딕" panose="020B0503020000020004" pitchFamily="50" charset="-127"/>
              </a:rPr>
              <a:t>Reference</a:t>
            </a:r>
            <a:endParaRPr lang="ko-KR" altLang="en-US" sz="1600" dirty="0">
              <a:solidFill>
                <a:schemeClr val="bg1">
                  <a:lumMod val="95000"/>
                </a:schemeClr>
              </a:solidFill>
              <a:latin typeface="맑은 고딕" panose="020B0503020000020004" pitchFamily="50" charset="-127"/>
              <a:ea typeface="맑은 고딕" panose="020B0503020000020004" pitchFamily="50" charset="-127"/>
            </a:endParaRPr>
          </a:p>
        </p:txBody>
      </p:sp>
      <p:sp>
        <p:nvSpPr>
          <p:cNvPr id="4" name="Rectangle 3">
            <a:extLst>
              <a:ext uri="{FF2B5EF4-FFF2-40B4-BE49-F238E27FC236}">
                <a16:creationId xmlns:a16="http://schemas.microsoft.com/office/drawing/2014/main" id="{E7DD5B71-A409-3536-CD2A-18AC2B75F5FC}"/>
              </a:ext>
            </a:extLst>
          </p:cNvPr>
          <p:cNvSpPr/>
          <p:nvPr/>
        </p:nvSpPr>
        <p:spPr>
          <a:xfrm>
            <a:off x="3765266" y="742838"/>
            <a:ext cx="5076197" cy="707886"/>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7BB4DFB-B873-D4B8-E0A2-6E407965C22A}"/>
              </a:ext>
            </a:extLst>
          </p:cNvPr>
          <p:cNvSpPr/>
          <p:nvPr/>
        </p:nvSpPr>
        <p:spPr>
          <a:xfrm>
            <a:off x="2238929" y="2088543"/>
            <a:ext cx="1468214" cy="307778"/>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8221052-B2B7-9BB4-446B-EC60DDFB1A1C}"/>
              </a:ext>
            </a:extLst>
          </p:cNvPr>
          <p:cNvSpPr/>
          <p:nvPr/>
        </p:nvSpPr>
        <p:spPr>
          <a:xfrm>
            <a:off x="8042240" y="2069510"/>
            <a:ext cx="1598446" cy="307778"/>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9AA046B-702C-8D3B-3A17-18C38121AEDC}"/>
              </a:ext>
            </a:extLst>
          </p:cNvPr>
          <p:cNvSpPr/>
          <p:nvPr/>
        </p:nvSpPr>
        <p:spPr>
          <a:xfrm>
            <a:off x="1104778" y="5431534"/>
            <a:ext cx="3663406" cy="453583"/>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B3884B7-0C12-1BC4-80FB-B8BF2FE269C8}"/>
              </a:ext>
            </a:extLst>
          </p:cNvPr>
          <p:cNvSpPr/>
          <p:nvPr/>
        </p:nvSpPr>
        <p:spPr>
          <a:xfrm>
            <a:off x="6184442" y="5450696"/>
            <a:ext cx="4054767" cy="453583"/>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7F0741AD-1175-530C-A8F5-B6C02A92C831}"/>
              </a:ext>
            </a:extLst>
          </p:cNvPr>
          <p:cNvSpPr txBox="1"/>
          <p:nvPr/>
        </p:nvSpPr>
        <p:spPr>
          <a:xfrm>
            <a:off x="3953016" y="607827"/>
            <a:ext cx="4285967" cy="461665"/>
          </a:xfrm>
          <a:prstGeom prst="rect">
            <a:avLst/>
          </a:prstGeom>
          <a:noFill/>
        </p:spPr>
        <p:txBody>
          <a:bodyPr wrap="square">
            <a:spAutoFit/>
          </a:bodyPr>
          <a:lstStyle/>
          <a:p>
            <a:r>
              <a:rPr lang="en-US" sz="2400" b="1" dirty="0">
                <a:solidFill>
                  <a:schemeClr val="bg1"/>
                </a:solidFill>
              </a:rPr>
              <a:t>Functionality of Resveratrol</a:t>
            </a:r>
          </a:p>
        </p:txBody>
      </p:sp>
      <p:sp>
        <p:nvSpPr>
          <p:cNvPr id="20" name="TextBox 19">
            <a:extLst>
              <a:ext uri="{FF2B5EF4-FFF2-40B4-BE49-F238E27FC236}">
                <a16:creationId xmlns:a16="http://schemas.microsoft.com/office/drawing/2014/main" id="{5DBEE4AC-C98E-357B-79A6-A050AE416559}"/>
              </a:ext>
            </a:extLst>
          </p:cNvPr>
          <p:cNvSpPr txBox="1"/>
          <p:nvPr/>
        </p:nvSpPr>
        <p:spPr>
          <a:xfrm>
            <a:off x="1228109" y="1894541"/>
            <a:ext cx="3339247" cy="369332"/>
          </a:xfrm>
          <a:prstGeom prst="rect">
            <a:avLst/>
          </a:prstGeom>
          <a:noFill/>
        </p:spPr>
        <p:txBody>
          <a:bodyPr wrap="none" rtlCol="0">
            <a:spAutoFit/>
          </a:bodyPr>
          <a:lstStyle/>
          <a:p>
            <a:r>
              <a:rPr lang="en-US" dirty="0">
                <a:solidFill>
                  <a:schemeClr val="bg1"/>
                </a:solidFill>
              </a:rPr>
              <a:t>Antioxidative effect confirmed</a:t>
            </a:r>
          </a:p>
        </p:txBody>
      </p:sp>
      <p:sp>
        <p:nvSpPr>
          <p:cNvPr id="21" name="TextBox 20">
            <a:extLst>
              <a:ext uri="{FF2B5EF4-FFF2-40B4-BE49-F238E27FC236}">
                <a16:creationId xmlns:a16="http://schemas.microsoft.com/office/drawing/2014/main" id="{89D5FF40-1672-CCCC-80C6-367444ED03B9}"/>
              </a:ext>
            </a:extLst>
          </p:cNvPr>
          <p:cNvSpPr txBox="1"/>
          <p:nvPr/>
        </p:nvSpPr>
        <p:spPr>
          <a:xfrm>
            <a:off x="7070465" y="1875223"/>
            <a:ext cx="2826671" cy="369332"/>
          </a:xfrm>
          <a:prstGeom prst="rect">
            <a:avLst/>
          </a:prstGeom>
          <a:noFill/>
        </p:spPr>
        <p:txBody>
          <a:bodyPr wrap="none" rtlCol="0">
            <a:spAutoFit/>
          </a:bodyPr>
          <a:lstStyle/>
          <a:p>
            <a:r>
              <a:rPr lang="en-US" dirty="0">
                <a:solidFill>
                  <a:schemeClr val="bg1"/>
                </a:solidFill>
              </a:rPr>
              <a:t>ROS inhibition confirmed</a:t>
            </a:r>
          </a:p>
        </p:txBody>
      </p:sp>
      <p:sp>
        <p:nvSpPr>
          <p:cNvPr id="22" name="TextBox 21">
            <a:extLst>
              <a:ext uri="{FF2B5EF4-FFF2-40B4-BE49-F238E27FC236}">
                <a16:creationId xmlns:a16="http://schemas.microsoft.com/office/drawing/2014/main" id="{D9C82AF0-C30F-91F1-7538-8D9E646FEC90}"/>
              </a:ext>
            </a:extLst>
          </p:cNvPr>
          <p:cNvSpPr txBox="1"/>
          <p:nvPr/>
        </p:nvSpPr>
        <p:spPr>
          <a:xfrm>
            <a:off x="6254842" y="5389198"/>
            <a:ext cx="4191212" cy="461665"/>
          </a:xfrm>
          <a:prstGeom prst="rect">
            <a:avLst/>
          </a:prstGeom>
          <a:noFill/>
        </p:spPr>
        <p:txBody>
          <a:bodyPr wrap="none" rtlCol="0">
            <a:spAutoFit/>
          </a:bodyPr>
          <a:lstStyle/>
          <a:p>
            <a:r>
              <a:rPr lang="en-US" sz="1200" dirty="0"/>
              <a:t>Study shows resveratrol is more effective than vitamin C </a:t>
            </a:r>
          </a:p>
          <a:p>
            <a:r>
              <a:rPr lang="en-US" sz="1200" dirty="0"/>
              <a:t>in inhibiting ROS even at lower concentrations</a:t>
            </a:r>
          </a:p>
        </p:txBody>
      </p:sp>
      <p:sp>
        <p:nvSpPr>
          <p:cNvPr id="25" name="TextBox 24">
            <a:extLst>
              <a:ext uri="{FF2B5EF4-FFF2-40B4-BE49-F238E27FC236}">
                <a16:creationId xmlns:a16="http://schemas.microsoft.com/office/drawing/2014/main" id="{853B28BA-5ECF-E851-D470-04FE041C9250}"/>
              </a:ext>
            </a:extLst>
          </p:cNvPr>
          <p:cNvSpPr txBox="1"/>
          <p:nvPr/>
        </p:nvSpPr>
        <p:spPr>
          <a:xfrm>
            <a:off x="1227728" y="5403041"/>
            <a:ext cx="3663406" cy="461665"/>
          </a:xfrm>
          <a:prstGeom prst="rect">
            <a:avLst/>
          </a:prstGeom>
          <a:noFill/>
        </p:spPr>
        <p:txBody>
          <a:bodyPr wrap="square">
            <a:spAutoFit/>
          </a:bodyPr>
          <a:lstStyle/>
          <a:p>
            <a:r>
              <a:rPr lang="en-US" sz="1200" dirty="0"/>
              <a:t>Study shows resveratrol is a potent antioxidant </a:t>
            </a:r>
          </a:p>
          <a:p>
            <a:r>
              <a:rPr lang="en-US" sz="1200" dirty="0"/>
              <a:t>even among other antioxidants.</a:t>
            </a:r>
          </a:p>
        </p:txBody>
      </p:sp>
    </p:spTree>
    <p:extLst>
      <p:ext uri="{BB962C8B-B14F-4D97-AF65-F5344CB8AC3E}">
        <p14:creationId xmlns:p14="http://schemas.microsoft.com/office/powerpoint/2010/main" val="9725330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00" y="0"/>
            <a:ext cx="12293600" cy="6858000"/>
          </a:xfrm>
          <a:prstGeom prst="rect">
            <a:avLst/>
          </a:prstGeom>
        </p:spPr>
      </p:pic>
      <p:sp>
        <p:nvSpPr>
          <p:cNvPr id="10" name="TextBox 9"/>
          <p:cNvSpPr txBox="1"/>
          <p:nvPr/>
        </p:nvSpPr>
        <p:spPr>
          <a:xfrm>
            <a:off x="3349953" y="853305"/>
            <a:ext cx="7204844" cy="707886"/>
          </a:xfrm>
          <a:prstGeom prst="rect">
            <a:avLst/>
          </a:prstGeom>
          <a:noFill/>
        </p:spPr>
        <p:txBody>
          <a:bodyPr wrap="square" rtlCol="0">
            <a:spAutoFit/>
          </a:bodyPr>
          <a:lstStyle/>
          <a:p>
            <a:r>
              <a:rPr lang="ko-KR" altLang="en-US" sz="4000" b="1" spc="-300" dirty="0">
                <a:solidFill>
                  <a:schemeClr val="bg1">
                    <a:lumMod val="95000"/>
                  </a:schemeClr>
                </a:solidFill>
                <a:latin typeface="맑은 고딕" panose="020B0503020000020004" pitchFamily="50" charset="-127"/>
                <a:ea typeface="맑은 고딕" panose="020B0503020000020004" pitchFamily="50" charset="-127"/>
              </a:rPr>
              <a:t>호장근추출물의 항산화 활성</a:t>
            </a:r>
          </a:p>
        </p:txBody>
      </p:sp>
      <p:sp>
        <p:nvSpPr>
          <p:cNvPr id="16" name="TextBox 15"/>
          <p:cNvSpPr txBox="1"/>
          <p:nvPr/>
        </p:nvSpPr>
        <p:spPr>
          <a:xfrm>
            <a:off x="2775576" y="6620360"/>
            <a:ext cx="9342677" cy="338554"/>
          </a:xfrm>
          <a:prstGeom prst="rect">
            <a:avLst/>
          </a:prstGeom>
          <a:noFill/>
        </p:spPr>
        <p:txBody>
          <a:bodyPr wrap="square" rtlCol="0">
            <a:spAutoFit/>
          </a:bodyPr>
          <a:lstStyle/>
          <a:p>
            <a:pPr algn="r"/>
            <a:r>
              <a:rPr lang="en-US" altLang="ko-KR" sz="800" dirty="0">
                <a:latin typeface="맑은 고딕" panose="020B0503020000020004" pitchFamily="50" charset="-127"/>
                <a:ea typeface="맑은 고딕" panose="020B0503020000020004" pitchFamily="50" charset="-127"/>
              </a:rPr>
              <a:t>* Source</a:t>
            </a:r>
            <a:r>
              <a:rPr lang="ko-KR" altLang="en-US" sz="800" dirty="0">
                <a:latin typeface="맑은 고딕" panose="020B0503020000020004" pitchFamily="50" charset="-127"/>
                <a:ea typeface="맑은 고딕" panose="020B0503020000020004" pitchFamily="50" charset="-127"/>
              </a:rPr>
              <a:t> </a:t>
            </a:r>
            <a:r>
              <a:rPr lang="en-US" altLang="ko-KR" sz="800" dirty="0">
                <a:latin typeface="맑은 고딕" panose="020B0503020000020004" pitchFamily="50" charset="-127"/>
                <a:ea typeface="맑은 고딕" panose="020B0503020000020004" pitchFamily="50" charset="-127"/>
              </a:rPr>
              <a:t>: </a:t>
            </a:r>
            <a:r>
              <a:rPr lang="en-US" altLang="ko-KR" sz="800" dirty="0" err="1">
                <a:latin typeface="맑은 고딕" panose="020B0503020000020004" pitchFamily="50" charset="-127"/>
                <a:ea typeface="맑은 고딕" panose="020B0503020000020004" pitchFamily="50" charset="-127"/>
              </a:rPr>
              <a:t>Antioksidativna</a:t>
            </a:r>
            <a:r>
              <a:rPr lang="en-US" altLang="ko-KR" sz="800" dirty="0">
                <a:latin typeface="맑은 고딕" panose="020B0503020000020004" pitchFamily="50" charset="-127"/>
                <a:ea typeface="맑은 고딕" panose="020B0503020000020004" pitchFamily="50" charset="-127"/>
              </a:rPr>
              <a:t> </a:t>
            </a:r>
            <a:r>
              <a:rPr lang="en-US" altLang="ko-KR" sz="800" dirty="0" err="1">
                <a:latin typeface="맑은 고딕" panose="020B0503020000020004" pitchFamily="50" charset="-127"/>
                <a:ea typeface="맑은 고딕" panose="020B0503020000020004" pitchFamily="50" charset="-127"/>
              </a:rPr>
              <a:t>i</a:t>
            </a:r>
            <a:r>
              <a:rPr lang="en-US" altLang="ko-KR" sz="800" dirty="0">
                <a:latin typeface="맑은 고딕" panose="020B0503020000020004" pitchFamily="50" charset="-127"/>
                <a:ea typeface="맑은 고딕" panose="020B0503020000020004" pitchFamily="50" charset="-127"/>
              </a:rPr>
              <a:t> </a:t>
            </a:r>
            <a:r>
              <a:rPr lang="en-US" altLang="ko-KR" sz="800" dirty="0" err="1">
                <a:latin typeface="맑은 고딕" panose="020B0503020000020004" pitchFamily="50" charset="-127"/>
                <a:ea typeface="맑은 고딕" panose="020B0503020000020004" pitchFamily="50" charset="-127"/>
              </a:rPr>
              <a:t>antimikrobna</a:t>
            </a:r>
            <a:r>
              <a:rPr lang="en-US" altLang="ko-KR" sz="800" dirty="0">
                <a:latin typeface="맑은 고딕" panose="020B0503020000020004" pitchFamily="50" charset="-127"/>
                <a:ea typeface="맑은 고딕" panose="020B0503020000020004" pitchFamily="50" charset="-127"/>
              </a:rPr>
              <a:t> </a:t>
            </a:r>
            <a:r>
              <a:rPr lang="en-US" altLang="ko-KR" sz="800" dirty="0" err="1">
                <a:latin typeface="맑은 고딕" panose="020B0503020000020004" pitchFamily="50" charset="-127"/>
                <a:ea typeface="맑은 고딕" panose="020B0503020000020004" pitchFamily="50" charset="-127"/>
              </a:rPr>
              <a:t>aktivnost</a:t>
            </a:r>
            <a:r>
              <a:rPr lang="en-US" altLang="ko-KR" sz="800" dirty="0">
                <a:latin typeface="맑은 고딕" panose="020B0503020000020004" pitchFamily="50" charset="-127"/>
                <a:ea typeface="맑은 고딕" panose="020B0503020000020004" pitchFamily="50" charset="-127"/>
              </a:rPr>
              <a:t> </a:t>
            </a:r>
            <a:r>
              <a:rPr lang="en-US" altLang="ko-KR" sz="800" dirty="0" err="1">
                <a:latin typeface="맑은 고딕" panose="020B0503020000020004" pitchFamily="50" charset="-127"/>
                <a:ea typeface="맑은 고딕" panose="020B0503020000020004" pitchFamily="50" charset="-127"/>
              </a:rPr>
              <a:t>ekstrakta</a:t>
            </a:r>
            <a:r>
              <a:rPr lang="en-US" altLang="ko-KR" sz="800" dirty="0">
                <a:latin typeface="맑은 고딕" panose="020B0503020000020004" pitchFamily="50" charset="-127"/>
                <a:ea typeface="맑은 고딕" panose="020B0503020000020004" pitchFamily="50" charset="-127"/>
              </a:rPr>
              <a:t> Reynoutria japonica</a:t>
            </a:r>
          </a:p>
          <a:p>
            <a:pPr algn="r"/>
            <a:endParaRPr lang="en-US" altLang="ko-KR" sz="800" dirty="0">
              <a:latin typeface="맑은 고딕" panose="020B0503020000020004" pitchFamily="50" charset="-127"/>
              <a:ea typeface="맑은 고딕" panose="020B0503020000020004" pitchFamily="50" charset="-127"/>
            </a:endParaRPr>
          </a:p>
        </p:txBody>
      </p:sp>
      <p:pic>
        <p:nvPicPr>
          <p:cNvPr id="7" name="그림 6"/>
          <p:cNvPicPr>
            <a:picLocks noChangeAspect="1"/>
          </p:cNvPicPr>
          <p:nvPr/>
        </p:nvPicPr>
        <p:blipFill>
          <a:blip r:embed="rId4"/>
          <a:stretch>
            <a:fillRect/>
          </a:stretch>
        </p:blipFill>
        <p:spPr>
          <a:xfrm>
            <a:off x="576365" y="2853654"/>
            <a:ext cx="3304639" cy="1472430"/>
          </a:xfrm>
          <a:prstGeom prst="rect">
            <a:avLst/>
          </a:prstGeom>
        </p:spPr>
      </p:pic>
      <p:sp>
        <p:nvSpPr>
          <p:cNvPr id="17" name="TextBox 16"/>
          <p:cNvSpPr txBox="1"/>
          <p:nvPr/>
        </p:nvSpPr>
        <p:spPr>
          <a:xfrm>
            <a:off x="1538338" y="2463212"/>
            <a:ext cx="1768858" cy="307777"/>
          </a:xfrm>
          <a:prstGeom prst="rect">
            <a:avLst/>
          </a:prstGeom>
          <a:noFill/>
        </p:spPr>
        <p:txBody>
          <a:bodyPr wrap="square" rtlCol="0">
            <a:spAutoFit/>
          </a:bodyPr>
          <a:lstStyle/>
          <a:p>
            <a:r>
              <a:rPr lang="en-US" altLang="ko-KR" sz="1400" spc="-150" dirty="0">
                <a:solidFill>
                  <a:schemeClr val="bg1">
                    <a:lumMod val="95000"/>
                  </a:schemeClr>
                </a:solidFill>
                <a:latin typeface="맑은 고딕" panose="020B0503020000020004" pitchFamily="50" charset="-127"/>
                <a:ea typeface="맑은 고딕" panose="020B0503020000020004" pitchFamily="50" charset="-127"/>
              </a:rPr>
              <a:t>[DPPH </a:t>
            </a:r>
            <a:r>
              <a:rPr lang="ko-KR" altLang="en-US" sz="1400" spc="-150" dirty="0" err="1">
                <a:solidFill>
                  <a:schemeClr val="bg1">
                    <a:lumMod val="95000"/>
                  </a:schemeClr>
                </a:solidFill>
                <a:latin typeface="맑은 고딕" panose="020B0503020000020004" pitchFamily="50" charset="-127"/>
                <a:ea typeface="맑은 고딕" panose="020B0503020000020004" pitchFamily="50" charset="-127"/>
              </a:rPr>
              <a:t>라디칼</a:t>
            </a:r>
            <a:r>
              <a:rPr lang="ko-KR" altLang="en-US" sz="1400" spc="-150" dirty="0">
                <a:solidFill>
                  <a:schemeClr val="bg1">
                    <a:lumMod val="95000"/>
                  </a:schemeClr>
                </a:solidFill>
                <a:latin typeface="맑은 고딕" panose="020B0503020000020004" pitchFamily="50" charset="-127"/>
                <a:ea typeface="맑은 고딕" panose="020B0503020000020004" pitchFamily="50" charset="-127"/>
              </a:rPr>
              <a:t> </a:t>
            </a:r>
            <a:r>
              <a:rPr lang="ko-KR" altLang="en-US" sz="1400" spc="-150" dirty="0" err="1">
                <a:solidFill>
                  <a:schemeClr val="bg1">
                    <a:lumMod val="95000"/>
                  </a:schemeClr>
                </a:solidFill>
                <a:latin typeface="맑은 고딕" panose="020B0503020000020004" pitchFamily="50" charset="-127"/>
                <a:ea typeface="맑은 고딕" panose="020B0503020000020004" pitchFamily="50" charset="-127"/>
              </a:rPr>
              <a:t>소거능</a:t>
            </a:r>
            <a:r>
              <a:rPr lang="en-US" altLang="ko-KR" sz="1400" spc="-150" dirty="0">
                <a:solidFill>
                  <a:schemeClr val="bg1">
                    <a:lumMod val="95000"/>
                  </a:schemeClr>
                </a:solidFill>
                <a:latin typeface="맑은 고딕" panose="020B0503020000020004" pitchFamily="50" charset="-127"/>
                <a:ea typeface="맑은 고딕" panose="020B0503020000020004" pitchFamily="50" charset="-127"/>
              </a:rPr>
              <a:t>]</a:t>
            </a:r>
            <a:endParaRPr lang="ko-KR" altLang="en-US" sz="1400" spc="-150" dirty="0">
              <a:solidFill>
                <a:schemeClr val="bg1">
                  <a:lumMod val="95000"/>
                </a:schemeClr>
              </a:solidFill>
              <a:latin typeface="맑은 고딕" panose="020B0503020000020004" pitchFamily="50" charset="-127"/>
              <a:ea typeface="맑은 고딕" panose="020B0503020000020004" pitchFamily="50" charset="-127"/>
            </a:endParaRPr>
          </a:p>
        </p:txBody>
      </p:sp>
      <p:pic>
        <p:nvPicPr>
          <p:cNvPr id="8" name="그림 7"/>
          <p:cNvPicPr>
            <a:picLocks noChangeAspect="1"/>
          </p:cNvPicPr>
          <p:nvPr/>
        </p:nvPicPr>
        <p:blipFill rotWithShape="1">
          <a:blip r:embed="rId5"/>
          <a:srcRect t="2475" b="-1"/>
          <a:stretch/>
        </p:blipFill>
        <p:spPr>
          <a:xfrm>
            <a:off x="4106238" y="2845247"/>
            <a:ext cx="3402925" cy="1504923"/>
          </a:xfrm>
          <a:prstGeom prst="rect">
            <a:avLst/>
          </a:prstGeom>
        </p:spPr>
      </p:pic>
      <p:pic>
        <p:nvPicPr>
          <p:cNvPr id="9" name="그림 8"/>
          <p:cNvPicPr>
            <a:picLocks noChangeAspect="1"/>
          </p:cNvPicPr>
          <p:nvPr/>
        </p:nvPicPr>
        <p:blipFill>
          <a:blip r:embed="rId6"/>
          <a:stretch>
            <a:fillRect/>
          </a:stretch>
        </p:blipFill>
        <p:spPr>
          <a:xfrm>
            <a:off x="7778673" y="2845758"/>
            <a:ext cx="3478433" cy="1497354"/>
          </a:xfrm>
          <a:prstGeom prst="rect">
            <a:avLst/>
          </a:prstGeom>
        </p:spPr>
      </p:pic>
      <p:sp>
        <p:nvSpPr>
          <p:cNvPr id="18" name="TextBox 17"/>
          <p:cNvSpPr txBox="1"/>
          <p:nvPr/>
        </p:nvSpPr>
        <p:spPr>
          <a:xfrm>
            <a:off x="5240100" y="2459171"/>
            <a:ext cx="1768858" cy="307777"/>
          </a:xfrm>
          <a:prstGeom prst="rect">
            <a:avLst/>
          </a:prstGeom>
          <a:noFill/>
        </p:spPr>
        <p:txBody>
          <a:bodyPr wrap="square" rtlCol="0">
            <a:spAutoFit/>
          </a:bodyPr>
          <a:lstStyle/>
          <a:p>
            <a:r>
              <a:rPr lang="en-US" altLang="ko-KR" sz="1400" spc="-150" dirty="0">
                <a:solidFill>
                  <a:schemeClr val="bg1">
                    <a:lumMod val="95000"/>
                  </a:schemeClr>
                </a:solidFill>
                <a:latin typeface="맑은 고딕" panose="020B0503020000020004" pitchFamily="50" charset="-127"/>
                <a:ea typeface="맑은 고딕" panose="020B0503020000020004" pitchFamily="50" charset="-127"/>
              </a:rPr>
              <a:t>[</a:t>
            </a:r>
            <a:r>
              <a:rPr lang="ko-KR" altLang="en-US" sz="1400" spc="-150" dirty="0" err="1">
                <a:solidFill>
                  <a:schemeClr val="bg1">
                    <a:lumMod val="95000"/>
                  </a:schemeClr>
                </a:solidFill>
                <a:latin typeface="맑은 고딕" panose="020B0503020000020004" pitchFamily="50" charset="-127"/>
                <a:ea typeface="맑은 고딕" panose="020B0503020000020004" pitchFamily="50" charset="-127"/>
              </a:rPr>
              <a:t>전자공여능</a:t>
            </a:r>
            <a:r>
              <a:rPr lang="en-US" altLang="ko-KR" sz="1400" spc="-150" dirty="0">
                <a:solidFill>
                  <a:schemeClr val="bg1">
                    <a:lumMod val="95000"/>
                  </a:schemeClr>
                </a:solidFill>
                <a:latin typeface="맑은 고딕" panose="020B0503020000020004" pitchFamily="50" charset="-127"/>
                <a:ea typeface="맑은 고딕" panose="020B0503020000020004" pitchFamily="50" charset="-127"/>
              </a:rPr>
              <a:t>]</a:t>
            </a:r>
            <a:endParaRPr lang="ko-KR" altLang="en-US" sz="1400" spc="-150" dirty="0">
              <a:solidFill>
                <a:schemeClr val="bg1">
                  <a:lumMod val="95000"/>
                </a:schemeClr>
              </a:solidFill>
              <a:latin typeface="맑은 고딕" panose="020B0503020000020004" pitchFamily="50" charset="-127"/>
              <a:ea typeface="맑은 고딕" panose="020B0503020000020004" pitchFamily="50" charset="-127"/>
            </a:endParaRPr>
          </a:p>
        </p:txBody>
      </p:sp>
      <p:sp>
        <p:nvSpPr>
          <p:cNvPr id="19" name="TextBox 18"/>
          <p:cNvSpPr txBox="1"/>
          <p:nvPr/>
        </p:nvSpPr>
        <p:spPr>
          <a:xfrm>
            <a:off x="8854510" y="2463406"/>
            <a:ext cx="1768858" cy="307777"/>
          </a:xfrm>
          <a:prstGeom prst="rect">
            <a:avLst/>
          </a:prstGeom>
          <a:noFill/>
        </p:spPr>
        <p:txBody>
          <a:bodyPr wrap="square" rtlCol="0">
            <a:spAutoFit/>
          </a:bodyPr>
          <a:lstStyle/>
          <a:p>
            <a:r>
              <a:rPr lang="en-US" altLang="ko-KR" sz="1400" spc="-150" dirty="0">
                <a:solidFill>
                  <a:schemeClr val="bg1">
                    <a:lumMod val="95000"/>
                  </a:schemeClr>
                </a:solidFill>
                <a:latin typeface="맑은 고딕" panose="020B0503020000020004" pitchFamily="50" charset="-127"/>
                <a:ea typeface="맑은 고딕" panose="020B0503020000020004" pitchFamily="50" charset="-127"/>
              </a:rPr>
              <a:t>[ABTS </a:t>
            </a:r>
            <a:r>
              <a:rPr lang="ko-KR" altLang="en-US" sz="1400" spc="-150" dirty="0" err="1">
                <a:solidFill>
                  <a:schemeClr val="bg1">
                    <a:lumMod val="95000"/>
                  </a:schemeClr>
                </a:solidFill>
                <a:latin typeface="맑은 고딕" panose="020B0503020000020004" pitchFamily="50" charset="-127"/>
                <a:ea typeface="맑은 고딕" panose="020B0503020000020004" pitchFamily="50" charset="-127"/>
              </a:rPr>
              <a:t>라디칼</a:t>
            </a:r>
            <a:r>
              <a:rPr lang="ko-KR" altLang="en-US" sz="1400" spc="-150" dirty="0">
                <a:solidFill>
                  <a:schemeClr val="bg1">
                    <a:lumMod val="95000"/>
                  </a:schemeClr>
                </a:solidFill>
                <a:latin typeface="맑은 고딕" panose="020B0503020000020004" pitchFamily="50" charset="-127"/>
                <a:ea typeface="맑은 고딕" panose="020B0503020000020004" pitchFamily="50" charset="-127"/>
              </a:rPr>
              <a:t> </a:t>
            </a:r>
            <a:r>
              <a:rPr lang="ko-KR" altLang="en-US" sz="1400" spc="-150" dirty="0" err="1">
                <a:solidFill>
                  <a:schemeClr val="bg1">
                    <a:lumMod val="95000"/>
                  </a:schemeClr>
                </a:solidFill>
                <a:latin typeface="맑은 고딕" panose="020B0503020000020004" pitchFamily="50" charset="-127"/>
                <a:ea typeface="맑은 고딕" panose="020B0503020000020004" pitchFamily="50" charset="-127"/>
              </a:rPr>
              <a:t>소거능</a:t>
            </a:r>
            <a:r>
              <a:rPr lang="en-US" altLang="ko-KR" sz="1400" spc="-150" dirty="0">
                <a:solidFill>
                  <a:schemeClr val="bg1">
                    <a:lumMod val="95000"/>
                  </a:schemeClr>
                </a:solidFill>
                <a:latin typeface="맑은 고딕" panose="020B0503020000020004" pitchFamily="50" charset="-127"/>
                <a:ea typeface="맑은 고딕" panose="020B0503020000020004" pitchFamily="50" charset="-127"/>
              </a:rPr>
              <a:t>]</a:t>
            </a:r>
            <a:endParaRPr lang="ko-KR" altLang="en-US" sz="1400" spc="-150" dirty="0">
              <a:solidFill>
                <a:schemeClr val="bg1">
                  <a:lumMod val="95000"/>
                </a:schemeClr>
              </a:solidFill>
              <a:latin typeface="맑은 고딕" panose="020B0503020000020004" pitchFamily="50" charset="-127"/>
              <a:ea typeface="맑은 고딕" panose="020B0503020000020004" pitchFamily="50" charset="-127"/>
            </a:endParaRPr>
          </a:p>
        </p:txBody>
      </p:sp>
      <p:sp>
        <p:nvSpPr>
          <p:cNvPr id="20" name="TextBox 19"/>
          <p:cNvSpPr txBox="1"/>
          <p:nvPr/>
        </p:nvSpPr>
        <p:spPr>
          <a:xfrm>
            <a:off x="655686" y="4724964"/>
            <a:ext cx="3103513" cy="430887"/>
          </a:xfrm>
          <a:prstGeom prst="rect">
            <a:avLst/>
          </a:prstGeom>
          <a:noFill/>
        </p:spPr>
        <p:txBody>
          <a:bodyPr wrap="square" rtlCol="0">
            <a:spAutoFit/>
          </a:bodyPr>
          <a:lstStyle/>
          <a:p>
            <a:r>
              <a:rPr lang="ko-KR" altLang="en-US" sz="1100" dirty="0">
                <a:latin typeface="맑은 고딕" panose="020B0503020000020004" pitchFamily="50" charset="-127"/>
                <a:ea typeface="맑은 고딕" panose="020B0503020000020004" pitchFamily="50" charset="-127"/>
              </a:rPr>
              <a:t>▶ </a:t>
            </a:r>
            <a:r>
              <a:rPr lang="en-US" altLang="ko-KR" sz="1100" dirty="0">
                <a:latin typeface="맑은 고딕" panose="020B0503020000020004" pitchFamily="50" charset="-127"/>
                <a:ea typeface="맑은 고딕" panose="020B0503020000020004" pitchFamily="50" charset="-127"/>
              </a:rPr>
              <a:t>DPPH </a:t>
            </a:r>
            <a:r>
              <a:rPr lang="ko-KR" altLang="en-US" sz="1100" dirty="0" err="1">
                <a:latin typeface="맑은 고딕" panose="020B0503020000020004" pitchFamily="50" charset="-127"/>
                <a:ea typeface="맑은 고딕" panose="020B0503020000020004" pitchFamily="50" charset="-127"/>
              </a:rPr>
              <a:t>라디칼</a:t>
            </a:r>
            <a:r>
              <a:rPr lang="ko-KR" altLang="en-US" sz="1100" dirty="0">
                <a:latin typeface="맑은 고딕" panose="020B0503020000020004" pitchFamily="50" charset="-127"/>
                <a:ea typeface="맑은 고딕" panose="020B0503020000020004" pitchFamily="50" charset="-127"/>
              </a:rPr>
              <a:t> </a:t>
            </a:r>
            <a:r>
              <a:rPr lang="ko-KR" altLang="en-US" sz="1100" dirty="0" err="1">
                <a:latin typeface="맑은 고딕" panose="020B0503020000020004" pitchFamily="50" charset="-127"/>
                <a:ea typeface="맑은 고딕" panose="020B0503020000020004" pitchFamily="50" charset="-127"/>
              </a:rPr>
              <a:t>소거능은</a:t>
            </a:r>
            <a:r>
              <a:rPr lang="ko-KR" altLang="en-US" sz="1100" dirty="0">
                <a:latin typeface="맑은 고딕" panose="020B0503020000020004" pitchFamily="50" charset="-127"/>
                <a:ea typeface="맑은 고딕" panose="020B0503020000020004" pitchFamily="50" charset="-127"/>
              </a:rPr>
              <a:t> 비타민</a:t>
            </a:r>
            <a:r>
              <a:rPr lang="en-US" altLang="ko-KR" sz="1100" dirty="0">
                <a:latin typeface="맑은 고딕" panose="020B0503020000020004" pitchFamily="50" charset="-127"/>
                <a:ea typeface="맑은 고딕" panose="020B0503020000020004" pitchFamily="50" charset="-127"/>
              </a:rPr>
              <a:t>C </a:t>
            </a:r>
            <a:r>
              <a:rPr lang="ko-KR" altLang="en-US" sz="1100" dirty="0">
                <a:latin typeface="맑은 고딕" panose="020B0503020000020004" pitchFamily="50" charset="-127"/>
                <a:ea typeface="맑은 고딕" panose="020B0503020000020004" pitchFamily="50" charset="-127"/>
              </a:rPr>
              <a:t>보다 약</a:t>
            </a:r>
            <a:r>
              <a:rPr lang="en-US" altLang="ko-KR" sz="1100" dirty="0">
                <a:latin typeface="맑은 고딕" panose="020B0503020000020004" pitchFamily="50" charset="-127"/>
                <a:ea typeface="맑은 고딕" panose="020B0503020000020004" pitchFamily="50" charset="-127"/>
              </a:rPr>
              <a:t>2</a:t>
            </a:r>
            <a:r>
              <a:rPr lang="ko-KR" altLang="en-US" sz="1100" dirty="0">
                <a:latin typeface="맑은 고딕" panose="020B0503020000020004" pitchFamily="50" charset="-127"/>
                <a:ea typeface="맑은 고딕" panose="020B0503020000020004" pitchFamily="50" charset="-127"/>
              </a:rPr>
              <a:t>배</a:t>
            </a:r>
            <a:r>
              <a:rPr lang="en-US" altLang="ko-KR" sz="1100" dirty="0">
                <a:latin typeface="맑은 고딕" panose="020B0503020000020004" pitchFamily="50" charset="-127"/>
                <a:ea typeface="맑은 고딕" panose="020B0503020000020004" pitchFamily="50" charset="-127"/>
              </a:rPr>
              <a:t>,</a:t>
            </a:r>
          </a:p>
          <a:p>
            <a:r>
              <a:rPr lang="en-US" altLang="ko-KR" sz="1100" dirty="0">
                <a:latin typeface="맑은 고딕" panose="020B0503020000020004" pitchFamily="50" charset="-127"/>
                <a:ea typeface="맑은 고딕" panose="020B0503020000020004" pitchFamily="50" charset="-127"/>
              </a:rPr>
              <a:t>    BHT</a:t>
            </a:r>
            <a:r>
              <a:rPr lang="ko-KR" altLang="en-US" sz="1100" dirty="0">
                <a:latin typeface="맑은 고딕" panose="020B0503020000020004" pitchFamily="50" charset="-127"/>
                <a:ea typeface="맑은 고딕" panose="020B0503020000020004" pitchFamily="50" charset="-127"/>
              </a:rPr>
              <a:t>보다 약 </a:t>
            </a:r>
            <a:r>
              <a:rPr lang="en-US" altLang="ko-KR" sz="1100" dirty="0">
                <a:latin typeface="맑은 고딕" panose="020B0503020000020004" pitchFamily="50" charset="-127"/>
                <a:ea typeface="맑은 고딕" panose="020B0503020000020004" pitchFamily="50" charset="-127"/>
              </a:rPr>
              <a:t>1.5</a:t>
            </a:r>
            <a:r>
              <a:rPr lang="ko-KR" altLang="en-US" sz="1100" dirty="0">
                <a:latin typeface="맑은 고딕" panose="020B0503020000020004" pitchFamily="50" charset="-127"/>
                <a:ea typeface="맑은 고딕" panose="020B0503020000020004" pitchFamily="50" charset="-127"/>
              </a:rPr>
              <a:t>배 농도 차이를 보임</a:t>
            </a:r>
          </a:p>
        </p:txBody>
      </p:sp>
      <p:sp>
        <p:nvSpPr>
          <p:cNvPr id="21" name="TextBox 20"/>
          <p:cNvSpPr txBox="1"/>
          <p:nvPr/>
        </p:nvSpPr>
        <p:spPr>
          <a:xfrm>
            <a:off x="4151649" y="4738819"/>
            <a:ext cx="3348277" cy="430887"/>
          </a:xfrm>
          <a:prstGeom prst="rect">
            <a:avLst/>
          </a:prstGeom>
          <a:noFill/>
        </p:spPr>
        <p:txBody>
          <a:bodyPr wrap="square" rtlCol="0">
            <a:spAutoFit/>
          </a:bodyPr>
          <a:lstStyle/>
          <a:p>
            <a:r>
              <a:rPr lang="ko-KR" altLang="en-US" sz="1100" dirty="0">
                <a:latin typeface="맑은 고딕" panose="020B0503020000020004" pitchFamily="50" charset="-127"/>
                <a:ea typeface="맑은 고딕" panose="020B0503020000020004" pitchFamily="50" charset="-127"/>
              </a:rPr>
              <a:t>▶ 호장근추출물의 전자공여능은 </a:t>
            </a:r>
            <a:r>
              <a:rPr lang="en-US" altLang="ko-KR" sz="1100" dirty="0">
                <a:latin typeface="맑은 고딕" panose="020B0503020000020004" pitchFamily="50" charset="-127"/>
                <a:ea typeface="맑은 고딕" panose="020B0503020000020004" pitchFamily="50" charset="-127"/>
              </a:rPr>
              <a:t>BHT</a:t>
            </a:r>
            <a:r>
              <a:rPr lang="ko-KR" altLang="en-US" sz="1100" dirty="0">
                <a:latin typeface="맑은 고딕" panose="020B0503020000020004" pitchFamily="50" charset="-127"/>
                <a:ea typeface="맑은 고딕" panose="020B0503020000020004" pitchFamily="50" charset="-127"/>
              </a:rPr>
              <a:t>보다 약 </a:t>
            </a:r>
            <a:r>
              <a:rPr lang="en-US" altLang="ko-KR" sz="1100" dirty="0">
                <a:latin typeface="맑은 고딕" panose="020B0503020000020004" pitchFamily="50" charset="-127"/>
                <a:ea typeface="맑은 고딕" panose="020B0503020000020004" pitchFamily="50" charset="-127"/>
              </a:rPr>
              <a:t>3</a:t>
            </a:r>
            <a:r>
              <a:rPr lang="ko-KR" altLang="en-US" sz="1100" dirty="0">
                <a:latin typeface="맑은 고딕" panose="020B0503020000020004" pitchFamily="50" charset="-127"/>
                <a:ea typeface="맑은 고딕" panose="020B0503020000020004" pitchFamily="50" charset="-127"/>
              </a:rPr>
              <a:t>배   </a:t>
            </a:r>
            <a:endParaRPr lang="en-US" altLang="ko-KR" sz="1100" dirty="0">
              <a:latin typeface="맑은 고딕" panose="020B0503020000020004" pitchFamily="50" charset="-127"/>
              <a:ea typeface="맑은 고딕" panose="020B0503020000020004" pitchFamily="50" charset="-127"/>
            </a:endParaRPr>
          </a:p>
          <a:p>
            <a:r>
              <a:rPr lang="en-US" altLang="ko-KR" sz="1100" dirty="0">
                <a:latin typeface="맑은 고딕" panose="020B0503020000020004" pitchFamily="50" charset="-127"/>
                <a:ea typeface="맑은 고딕" panose="020B0503020000020004" pitchFamily="50" charset="-127"/>
              </a:rPr>
              <a:t>    </a:t>
            </a:r>
            <a:r>
              <a:rPr lang="ko-KR" altLang="en-US" sz="1100" dirty="0">
                <a:latin typeface="맑은 고딕" panose="020B0503020000020004" pitchFamily="50" charset="-127"/>
                <a:ea typeface="맑은 고딕" panose="020B0503020000020004" pitchFamily="50" charset="-127"/>
              </a:rPr>
              <a:t>높았으며 비타민</a:t>
            </a:r>
            <a:r>
              <a:rPr lang="en-US" altLang="ko-KR" sz="1100" dirty="0">
                <a:latin typeface="맑은 고딕" panose="020B0503020000020004" pitchFamily="50" charset="-127"/>
                <a:ea typeface="맑은 고딕" panose="020B0503020000020004" pitchFamily="50" charset="-127"/>
              </a:rPr>
              <a:t>C, BHA</a:t>
            </a:r>
            <a:r>
              <a:rPr lang="ko-KR" altLang="en-US" sz="1100" dirty="0">
                <a:latin typeface="맑은 고딕" panose="020B0503020000020004" pitchFamily="50" charset="-127"/>
                <a:ea typeface="맑은 고딕" panose="020B0503020000020004" pitchFamily="50" charset="-127"/>
              </a:rPr>
              <a:t>보다 약 </a:t>
            </a:r>
            <a:r>
              <a:rPr lang="en-US" altLang="ko-KR" sz="1100" dirty="0">
                <a:latin typeface="맑은 고딕" panose="020B0503020000020004" pitchFamily="50" charset="-127"/>
                <a:ea typeface="맑은 고딕" panose="020B0503020000020004" pitchFamily="50" charset="-127"/>
              </a:rPr>
              <a:t>2.4</a:t>
            </a:r>
            <a:r>
              <a:rPr lang="ko-KR" altLang="en-US" sz="1100" dirty="0">
                <a:latin typeface="맑은 고딕" panose="020B0503020000020004" pitchFamily="50" charset="-127"/>
                <a:ea typeface="맑은 고딕" panose="020B0503020000020004" pitchFamily="50" charset="-127"/>
              </a:rPr>
              <a:t>배 낮았음</a:t>
            </a:r>
          </a:p>
        </p:txBody>
      </p:sp>
      <p:sp>
        <p:nvSpPr>
          <p:cNvPr id="22" name="TextBox 21"/>
          <p:cNvSpPr txBox="1"/>
          <p:nvPr/>
        </p:nvSpPr>
        <p:spPr>
          <a:xfrm>
            <a:off x="7869286" y="4761910"/>
            <a:ext cx="3348277" cy="600164"/>
          </a:xfrm>
          <a:prstGeom prst="rect">
            <a:avLst/>
          </a:prstGeom>
          <a:noFill/>
        </p:spPr>
        <p:txBody>
          <a:bodyPr wrap="square" rtlCol="0">
            <a:spAutoFit/>
          </a:bodyPr>
          <a:lstStyle/>
          <a:p>
            <a:r>
              <a:rPr lang="ko-KR" altLang="en-US" sz="1100" dirty="0">
                <a:latin typeface="맑은 고딕" panose="020B0503020000020004" pitchFamily="50" charset="-127"/>
                <a:ea typeface="맑은 고딕" panose="020B0503020000020004" pitchFamily="50" charset="-127"/>
              </a:rPr>
              <a:t>▶ 호장근추출물의 </a:t>
            </a:r>
            <a:r>
              <a:rPr lang="en-US" altLang="ko-KR" sz="1100" dirty="0">
                <a:latin typeface="맑은 고딕" panose="020B0503020000020004" pitchFamily="50" charset="-127"/>
                <a:ea typeface="맑은 고딕" panose="020B0503020000020004" pitchFamily="50" charset="-127"/>
              </a:rPr>
              <a:t>ABTS</a:t>
            </a:r>
            <a:r>
              <a:rPr lang="ko-KR" altLang="en-US" sz="1100" dirty="0" err="1">
                <a:latin typeface="맑은 고딕" panose="020B0503020000020004" pitchFamily="50" charset="-127"/>
                <a:ea typeface="맑은 고딕" panose="020B0503020000020004" pitchFamily="50" charset="-127"/>
              </a:rPr>
              <a:t>라디칼</a:t>
            </a:r>
            <a:r>
              <a:rPr lang="ko-KR" altLang="en-US" sz="1100" dirty="0">
                <a:latin typeface="맑은 고딕" panose="020B0503020000020004" pitchFamily="50" charset="-127"/>
                <a:ea typeface="맑은 고딕" panose="020B0503020000020004" pitchFamily="50" charset="-127"/>
              </a:rPr>
              <a:t> </a:t>
            </a:r>
            <a:r>
              <a:rPr lang="ko-KR" altLang="en-US" sz="1100" dirty="0" err="1">
                <a:latin typeface="맑은 고딕" panose="020B0503020000020004" pitchFamily="50" charset="-127"/>
                <a:ea typeface="맑은 고딕" panose="020B0503020000020004" pitchFamily="50" charset="-127"/>
              </a:rPr>
              <a:t>소거능은</a:t>
            </a:r>
            <a:r>
              <a:rPr lang="ko-KR" altLang="en-US" sz="1100" dirty="0">
                <a:latin typeface="맑은 고딕" panose="020B0503020000020004" pitchFamily="50" charset="-127"/>
                <a:ea typeface="맑은 고딕" panose="020B0503020000020004" pitchFamily="50" charset="-127"/>
              </a:rPr>
              <a:t> </a:t>
            </a:r>
            <a:r>
              <a:rPr lang="en-US" altLang="ko-KR" sz="1100" dirty="0">
                <a:latin typeface="맑은 고딕" panose="020B0503020000020004" pitchFamily="50" charset="-127"/>
                <a:ea typeface="맑은 고딕" panose="020B0503020000020004" pitchFamily="50" charset="-127"/>
              </a:rPr>
              <a:t>BHA,BHT</a:t>
            </a:r>
            <a:r>
              <a:rPr lang="ko-KR" altLang="en-US" sz="1100" dirty="0">
                <a:latin typeface="맑은 고딕" panose="020B0503020000020004" pitchFamily="50" charset="-127"/>
                <a:ea typeface="맑은 고딕" panose="020B0503020000020004" pitchFamily="50" charset="-127"/>
              </a:rPr>
              <a:t>에 준하는 활성을 보였으며 비타민</a:t>
            </a:r>
            <a:r>
              <a:rPr lang="en-US" altLang="ko-KR" sz="1100" dirty="0">
                <a:latin typeface="맑은 고딕" panose="020B0503020000020004" pitchFamily="50" charset="-127"/>
                <a:ea typeface="맑은 고딕" panose="020B0503020000020004" pitchFamily="50" charset="-127"/>
              </a:rPr>
              <a:t>C </a:t>
            </a:r>
            <a:r>
              <a:rPr lang="ko-KR" altLang="en-US" sz="1100" dirty="0" err="1">
                <a:latin typeface="맑은 고딕" panose="020B0503020000020004" pitchFamily="50" charset="-127"/>
                <a:ea typeface="맑은 고딕" panose="020B0503020000020004" pitchFamily="50" charset="-127"/>
              </a:rPr>
              <a:t>보다높았음</a:t>
            </a:r>
            <a:r>
              <a:rPr lang="ko-KR" altLang="en-US" sz="1100" dirty="0">
                <a:latin typeface="맑은 고딕" panose="020B0503020000020004" pitchFamily="50" charset="-127"/>
                <a:ea typeface="맑은 고딕" panose="020B0503020000020004" pitchFamily="50" charset="-127"/>
              </a:rPr>
              <a:t> </a:t>
            </a:r>
          </a:p>
        </p:txBody>
      </p:sp>
      <p:sp>
        <p:nvSpPr>
          <p:cNvPr id="24" name="직사각형 23"/>
          <p:cNvSpPr/>
          <p:nvPr/>
        </p:nvSpPr>
        <p:spPr>
          <a:xfrm>
            <a:off x="278448" y="453489"/>
            <a:ext cx="73891" cy="2493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p>
        </p:txBody>
      </p:sp>
      <p:sp>
        <p:nvSpPr>
          <p:cNvPr id="25" name="TextBox 24"/>
          <p:cNvSpPr txBox="1"/>
          <p:nvPr/>
        </p:nvSpPr>
        <p:spPr>
          <a:xfrm>
            <a:off x="351773" y="388549"/>
            <a:ext cx="1856509" cy="400110"/>
          </a:xfrm>
          <a:prstGeom prst="rect">
            <a:avLst/>
          </a:prstGeom>
          <a:noFill/>
        </p:spPr>
        <p:txBody>
          <a:bodyPr wrap="square" rtlCol="0">
            <a:spAutoFit/>
          </a:bodyPr>
          <a:lstStyle/>
          <a:p>
            <a:r>
              <a:rPr lang="en-US" altLang="ko-KR" sz="2000" dirty="0">
                <a:solidFill>
                  <a:schemeClr val="bg1">
                    <a:lumMod val="95000"/>
                  </a:schemeClr>
                </a:solidFill>
                <a:latin typeface="맑은 고딕" panose="020B0503020000020004" pitchFamily="50" charset="-127"/>
                <a:ea typeface="맑은 고딕" panose="020B0503020000020004" pitchFamily="50" charset="-127"/>
              </a:rPr>
              <a:t>Reference</a:t>
            </a:r>
            <a:endParaRPr lang="ko-KR" altLang="en-US" sz="1600" dirty="0">
              <a:solidFill>
                <a:schemeClr val="bg1">
                  <a:lumMod val="95000"/>
                </a:schemeClr>
              </a:solidFill>
              <a:latin typeface="맑은 고딕" panose="020B0503020000020004" pitchFamily="50" charset="-127"/>
              <a:ea typeface="맑은 고딕" panose="020B0503020000020004" pitchFamily="50" charset="-127"/>
            </a:endParaRPr>
          </a:p>
        </p:txBody>
      </p:sp>
      <p:sp>
        <p:nvSpPr>
          <p:cNvPr id="2" name="Rectangle 1">
            <a:extLst>
              <a:ext uri="{FF2B5EF4-FFF2-40B4-BE49-F238E27FC236}">
                <a16:creationId xmlns:a16="http://schemas.microsoft.com/office/drawing/2014/main" id="{4A77EA66-7C31-F2BD-8E13-E34CEFA29E66}"/>
              </a:ext>
            </a:extLst>
          </p:cNvPr>
          <p:cNvSpPr/>
          <p:nvPr/>
        </p:nvSpPr>
        <p:spPr>
          <a:xfrm>
            <a:off x="3349953" y="801480"/>
            <a:ext cx="6104943" cy="707886"/>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D8560AFB-620C-5C4C-540A-8A2FA9BECAAD}"/>
              </a:ext>
            </a:extLst>
          </p:cNvPr>
          <p:cNvSpPr/>
          <p:nvPr/>
        </p:nvSpPr>
        <p:spPr>
          <a:xfrm>
            <a:off x="1605452" y="2413115"/>
            <a:ext cx="1634630" cy="307778"/>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24A2DF2-C5E1-1B1E-58B5-0D259D48CBAF}"/>
              </a:ext>
            </a:extLst>
          </p:cNvPr>
          <p:cNvSpPr/>
          <p:nvPr/>
        </p:nvSpPr>
        <p:spPr>
          <a:xfrm>
            <a:off x="5051368" y="2446447"/>
            <a:ext cx="1468214" cy="307778"/>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08083FB-8191-9D2A-87B7-1D951ED8DEDE}"/>
              </a:ext>
            </a:extLst>
          </p:cNvPr>
          <p:cNvSpPr/>
          <p:nvPr/>
        </p:nvSpPr>
        <p:spPr>
          <a:xfrm>
            <a:off x="8854510" y="2446447"/>
            <a:ext cx="1585220" cy="307778"/>
          </a:xfrm>
          <a:prstGeom prst="rect">
            <a:avLst/>
          </a:prstGeom>
          <a:solidFill>
            <a:srgbClr val="5A2F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EEEC9EB-8C06-27C5-FBFF-DFC75864F933}"/>
              </a:ext>
            </a:extLst>
          </p:cNvPr>
          <p:cNvSpPr/>
          <p:nvPr/>
        </p:nvSpPr>
        <p:spPr>
          <a:xfrm>
            <a:off x="903175" y="4738819"/>
            <a:ext cx="2856024" cy="430887"/>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F4B1B96-11CD-F7DC-902D-ED28D49135D5}"/>
              </a:ext>
            </a:extLst>
          </p:cNvPr>
          <p:cNvSpPr/>
          <p:nvPr/>
        </p:nvSpPr>
        <p:spPr>
          <a:xfrm>
            <a:off x="4428905" y="4734652"/>
            <a:ext cx="3018009" cy="430887"/>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D23BA54-4D84-A728-FAE9-666EE393FB0D}"/>
              </a:ext>
            </a:extLst>
          </p:cNvPr>
          <p:cNvSpPr/>
          <p:nvPr/>
        </p:nvSpPr>
        <p:spPr>
          <a:xfrm>
            <a:off x="8121601" y="4776274"/>
            <a:ext cx="3102151" cy="430887"/>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46D71A9-929F-4030-6E38-142CB330CAEF}"/>
              </a:ext>
            </a:extLst>
          </p:cNvPr>
          <p:cNvSpPr/>
          <p:nvPr/>
        </p:nvSpPr>
        <p:spPr>
          <a:xfrm>
            <a:off x="7874154" y="4984173"/>
            <a:ext cx="590956" cy="375574"/>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B9F728F0-A0B2-5463-3C4C-8C6DCC7C59F0}"/>
              </a:ext>
            </a:extLst>
          </p:cNvPr>
          <p:cNvSpPr txBox="1"/>
          <p:nvPr/>
        </p:nvSpPr>
        <p:spPr>
          <a:xfrm>
            <a:off x="2078924" y="1001663"/>
            <a:ext cx="7058792" cy="461665"/>
          </a:xfrm>
          <a:prstGeom prst="rect">
            <a:avLst/>
          </a:prstGeom>
          <a:noFill/>
        </p:spPr>
        <p:txBody>
          <a:bodyPr wrap="none" rtlCol="0">
            <a:spAutoFit/>
          </a:bodyPr>
          <a:lstStyle/>
          <a:p>
            <a:r>
              <a:rPr lang="en-US" sz="2400" b="1" dirty="0">
                <a:solidFill>
                  <a:schemeClr val="bg1"/>
                </a:solidFill>
              </a:rPr>
              <a:t>Antioxidative Property of </a:t>
            </a:r>
            <a:r>
              <a:rPr lang="en-US" sz="2400" b="1" i="1" dirty="0" err="1">
                <a:solidFill>
                  <a:schemeClr val="bg1"/>
                </a:solidFill>
              </a:rPr>
              <a:t>Reynoutria</a:t>
            </a:r>
            <a:r>
              <a:rPr lang="en-US" sz="2400" b="1" i="1" dirty="0">
                <a:solidFill>
                  <a:schemeClr val="bg1"/>
                </a:solidFill>
              </a:rPr>
              <a:t> japonica</a:t>
            </a:r>
            <a:r>
              <a:rPr lang="en-US" sz="2400" b="1" dirty="0">
                <a:solidFill>
                  <a:schemeClr val="bg1"/>
                </a:solidFill>
              </a:rPr>
              <a:t> </a:t>
            </a:r>
          </a:p>
        </p:txBody>
      </p:sp>
      <p:sp>
        <p:nvSpPr>
          <p:cNvPr id="23" name="TextBox 22">
            <a:extLst>
              <a:ext uri="{FF2B5EF4-FFF2-40B4-BE49-F238E27FC236}">
                <a16:creationId xmlns:a16="http://schemas.microsoft.com/office/drawing/2014/main" id="{AC7720C8-8F67-D75E-AF13-12DAA8C30A35}"/>
              </a:ext>
            </a:extLst>
          </p:cNvPr>
          <p:cNvSpPr txBox="1"/>
          <p:nvPr/>
        </p:nvSpPr>
        <p:spPr>
          <a:xfrm>
            <a:off x="859890" y="2461836"/>
            <a:ext cx="2477601" cy="276999"/>
          </a:xfrm>
          <a:prstGeom prst="rect">
            <a:avLst/>
          </a:prstGeom>
          <a:noFill/>
        </p:spPr>
        <p:txBody>
          <a:bodyPr wrap="none" rtlCol="0">
            <a:spAutoFit/>
          </a:bodyPr>
          <a:lstStyle/>
          <a:p>
            <a:r>
              <a:rPr lang="en-US" sz="1200" dirty="0">
                <a:solidFill>
                  <a:schemeClr val="bg1"/>
                </a:solidFill>
              </a:rPr>
              <a:t>DPPH Radical Scavenging Ability</a:t>
            </a:r>
          </a:p>
        </p:txBody>
      </p:sp>
      <p:sp>
        <p:nvSpPr>
          <p:cNvPr id="27" name="TextBox 26">
            <a:extLst>
              <a:ext uri="{FF2B5EF4-FFF2-40B4-BE49-F238E27FC236}">
                <a16:creationId xmlns:a16="http://schemas.microsoft.com/office/drawing/2014/main" id="{AE0795BF-7B05-ED08-CCB3-3D21BFAF334C}"/>
              </a:ext>
            </a:extLst>
          </p:cNvPr>
          <p:cNvSpPr txBox="1"/>
          <p:nvPr/>
        </p:nvSpPr>
        <p:spPr>
          <a:xfrm>
            <a:off x="8224665" y="2452936"/>
            <a:ext cx="2477601" cy="276999"/>
          </a:xfrm>
          <a:prstGeom prst="rect">
            <a:avLst/>
          </a:prstGeom>
          <a:noFill/>
        </p:spPr>
        <p:txBody>
          <a:bodyPr wrap="square">
            <a:spAutoFit/>
          </a:bodyPr>
          <a:lstStyle/>
          <a:p>
            <a:r>
              <a:rPr lang="en-US" sz="1200" dirty="0">
                <a:solidFill>
                  <a:schemeClr val="bg1"/>
                </a:solidFill>
              </a:rPr>
              <a:t>ADTS Radical Scavenging Ability</a:t>
            </a:r>
          </a:p>
        </p:txBody>
      </p:sp>
      <p:sp>
        <p:nvSpPr>
          <p:cNvPr id="28" name="TextBox 27">
            <a:extLst>
              <a:ext uri="{FF2B5EF4-FFF2-40B4-BE49-F238E27FC236}">
                <a16:creationId xmlns:a16="http://schemas.microsoft.com/office/drawing/2014/main" id="{AB60ABDF-B4E2-9691-5AE6-3C2B249409AE}"/>
              </a:ext>
            </a:extLst>
          </p:cNvPr>
          <p:cNvSpPr txBox="1"/>
          <p:nvPr/>
        </p:nvSpPr>
        <p:spPr>
          <a:xfrm>
            <a:off x="4785428" y="2453197"/>
            <a:ext cx="1993879" cy="276999"/>
          </a:xfrm>
          <a:prstGeom prst="rect">
            <a:avLst/>
          </a:prstGeom>
          <a:noFill/>
        </p:spPr>
        <p:txBody>
          <a:bodyPr wrap="none" rtlCol="0">
            <a:spAutoFit/>
          </a:bodyPr>
          <a:lstStyle/>
          <a:p>
            <a:r>
              <a:rPr lang="en-US" sz="1200" dirty="0">
                <a:solidFill>
                  <a:schemeClr val="bg1"/>
                </a:solidFill>
              </a:rPr>
              <a:t>Electron Donating Ability </a:t>
            </a:r>
          </a:p>
        </p:txBody>
      </p:sp>
      <p:sp>
        <p:nvSpPr>
          <p:cNvPr id="30" name="TextBox 29">
            <a:extLst>
              <a:ext uri="{FF2B5EF4-FFF2-40B4-BE49-F238E27FC236}">
                <a16:creationId xmlns:a16="http://schemas.microsoft.com/office/drawing/2014/main" id="{89FEBD1C-46C2-F9A3-3C28-8CDBA4837921}"/>
              </a:ext>
            </a:extLst>
          </p:cNvPr>
          <p:cNvSpPr txBox="1"/>
          <p:nvPr/>
        </p:nvSpPr>
        <p:spPr>
          <a:xfrm>
            <a:off x="479132" y="4776274"/>
            <a:ext cx="4029456" cy="577081"/>
          </a:xfrm>
          <a:prstGeom prst="rect">
            <a:avLst/>
          </a:prstGeom>
          <a:noFill/>
        </p:spPr>
        <p:txBody>
          <a:bodyPr wrap="square">
            <a:spAutoFit/>
          </a:bodyPr>
          <a:lstStyle/>
          <a:p>
            <a:pPr algn="ctr"/>
            <a:r>
              <a:rPr lang="en-US" sz="1050" dirty="0"/>
              <a:t>DPPH radical scavenging ability is approximately </a:t>
            </a:r>
          </a:p>
          <a:p>
            <a:pPr algn="ctr"/>
            <a:r>
              <a:rPr lang="en-US" sz="1050" dirty="0"/>
              <a:t>twice that of vitamin C and about </a:t>
            </a:r>
          </a:p>
          <a:p>
            <a:pPr algn="ctr"/>
            <a:r>
              <a:rPr lang="en-US" sz="1050" dirty="0"/>
              <a:t>1.5 times that of BHT.</a:t>
            </a:r>
          </a:p>
        </p:txBody>
      </p:sp>
      <p:sp>
        <p:nvSpPr>
          <p:cNvPr id="32" name="TextBox 31">
            <a:extLst>
              <a:ext uri="{FF2B5EF4-FFF2-40B4-BE49-F238E27FC236}">
                <a16:creationId xmlns:a16="http://schemas.microsoft.com/office/drawing/2014/main" id="{74F69A51-6442-F09E-9711-D51B66F4EE81}"/>
              </a:ext>
            </a:extLst>
          </p:cNvPr>
          <p:cNvSpPr txBox="1"/>
          <p:nvPr/>
        </p:nvSpPr>
        <p:spPr>
          <a:xfrm>
            <a:off x="4413349" y="4738406"/>
            <a:ext cx="3402925" cy="577081"/>
          </a:xfrm>
          <a:prstGeom prst="rect">
            <a:avLst/>
          </a:prstGeom>
          <a:noFill/>
        </p:spPr>
        <p:txBody>
          <a:bodyPr wrap="square">
            <a:spAutoFit/>
          </a:bodyPr>
          <a:lstStyle/>
          <a:p>
            <a:pPr algn="ctr"/>
            <a:r>
              <a:rPr lang="en-US" sz="1050" dirty="0"/>
              <a:t>Electron donating ability is about three times higher </a:t>
            </a:r>
          </a:p>
          <a:p>
            <a:pPr algn="ctr"/>
            <a:r>
              <a:rPr lang="en-US" sz="1050" dirty="0"/>
              <a:t>than that of BHT, but approximately 2.4 times lower</a:t>
            </a:r>
          </a:p>
          <a:p>
            <a:pPr algn="ctr"/>
            <a:r>
              <a:rPr lang="en-US" sz="1050" dirty="0"/>
              <a:t> than that of vitamin C and BHA.</a:t>
            </a:r>
          </a:p>
        </p:txBody>
      </p:sp>
      <p:sp>
        <p:nvSpPr>
          <p:cNvPr id="34" name="TextBox 33">
            <a:extLst>
              <a:ext uri="{FF2B5EF4-FFF2-40B4-BE49-F238E27FC236}">
                <a16:creationId xmlns:a16="http://schemas.microsoft.com/office/drawing/2014/main" id="{88E02581-4826-62B9-B093-1035D518D831}"/>
              </a:ext>
            </a:extLst>
          </p:cNvPr>
          <p:cNvSpPr txBox="1"/>
          <p:nvPr/>
        </p:nvSpPr>
        <p:spPr>
          <a:xfrm>
            <a:off x="7892376" y="4734652"/>
            <a:ext cx="4029456" cy="430887"/>
          </a:xfrm>
          <a:prstGeom prst="rect">
            <a:avLst/>
          </a:prstGeom>
          <a:noFill/>
        </p:spPr>
        <p:txBody>
          <a:bodyPr wrap="square">
            <a:spAutoFit/>
          </a:bodyPr>
          <a:lstStyle/>
          <a:p>
            <a:pPr algn="ctr"/>
            <a:r>
              <a:rPr lang="en-US" sz="1050" dirty="0"/>
              <a:t>ABTS radical scavenging ability is comparable to BHA </a:t>
            </a:r>
          </a:p>
          <a:p>
            <a:pPr algn="ctr"/>
            <a:r>
              <a:rPr lang="en-US" sz="1050" dirty="0"/>
              <a:t>and BHT, and was higher than that of vitamin C.</a:t>
            </a:r>
          </a:p>
        </p:txBody>
      </p:sp>
    </p:spTree>
    <p:extLst>
      <p:ext uri="{BB962C8B-B14F-4D97-AF65-F5344CB8AC3E}">
        <p14:creationId xmlns:p14="http://schemas.microsoft.com/office/powerpoint/2010/main" val="1919538726"/>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9694</TotalTime>
  <Words>2395</Words>
  <Application>Microsoft Office PowerPoint</Application>
  <PresentationFormat>Widescreen</PresentationFormat>
  <Paragraphs>338</Paragraphs>
  <Slides>30</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Lucida Fax</vt:lpstr>
      <vt:lpstr>Microsoft YaHei</vt:lpstr>
      <vt:lpstr>넥슨Lv2고딕</vt:lpstr>
      <vt:lpstr>맑은 고딕</vt:lpstr>
      <vt:lpstr>Office 테마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GCOOP</dc:creator>
  <cp:lastModifiedBy>GCOOP USA Operations Team</cp:lastModifiedBy>
  <cp:revision>651</cp:revision>
  <dcterms:created xsi:type="dcterms:W3CDTF">2023-03-30T05:04:28Z</dcterms:created>
  <dcterms:modified xsi:type="dcterms:W3CDTF">2024-09-11T20:14:22Z</dcterms:modified>
</cp:coreProperties>
</file>