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7" r:id="rId2"/>
    <p:sldId id="283" r:id="rId3"/>
    <p:sldId id="279" r:id="rId4"/>
    <p:sldId id="281" r:id="rId5"/>
    <p:sldId id="302" r:id="rId6"/>
    <p:sldId id="285" r:id="rId7"/>
    <p:sldId id="287" r:id="rId8"/>
    <p:sldId id="288" r:id="rId9"/>
    <p:sldId id="289" r:id="rId10"/>
    <p:sldId id="290" r:id="rId11"/>
    <p:sldId id="291" r:id="rId12"/>
    <p:sldId id="292" r:id="rId13"/>
    <p:sldId id="293" r:id="rId14"/>
    <p:sldId id="294" r:id="rId15"/>
    <p:sldId id="295" r:id="rId16"/>
    <p:sldId id="299" r:id="rId17"/>
    <p:sldId id="304" r:id="rId18"/>
    <p:sldId id="300" r:id="rId19"/>
    <p:sldId id="305" r:id="rId20"/>
    <p:sldId id="307" r:id="rId21"/>
    <p:sldId id="301" r:id="rId22"/>
    <p:sldId id="303" r:id="rId23"/>
    <p:sldId id="296" r:id="rId24"/>
    <p:sldId id="297" r:id="rId25"/>
  </p:sldIdLst>
  <p:sldSz cx="18288000" cy="10287000"/>
  <p:notesSz cx="10287000" cy="1828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D246F"/>
    <a:srgbClr val="EAEAEA"/>
    <a:srgbClr val="F7F1E4"/>
    <a:srgbClr val="F2B7B1"/>
    <a:srgbClr val="FDEDCF"/>
    <a:srgbClr val="F5F6F6"/>
    <a:srgbClr val="FFF3EC"/>
    <a:srgbClr val="9900FF"/>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20" autoAdjust="0"/>
    <p:restoredTop sz="93878" autoAdjust="0"/>
  </p:normalViewPr>
  <p:slideViewPr>
    <p:cSldViewPr>
      <p:cViewPr varScale="1">
        <p:scale>
          <a:sx n="79" d="100"/>
          <a:sy n="79" d="100"/>
        </p:scale>
        <p:origin x="240" y="114"/>
      </p:cViewPr>
      <p:guideLst>
        <p:guide orient="horz" pos="324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nietan" userId="59debdaf-0df2-456b-9389-a5774cd4702e" providerId="ADAL" clId="{E0D1EB44-40A7-464A-A251-027841672B2E}"/>
    <pc:docChg chg="modSld">
      <pc:chgData name="Connietan" userId="59debdaf-0df2-456b-9389-a5774cd4702e" providerId="ADAL" clId="{E0D1EB44-40A7-464A-A251-027841672B2E}" dt="2025-02-17T01:24:30.631" v="26" actId="20577"/>
      <pc:docMkLst>
        <pc:docMk/>
      </pc:docMkLst>
      <pc:sldChg chg="modSp mod">
        <pc:chgData name="Connietan" userId="59debdaf-0df2-456b-9389-a5774cd4702e" providerId="ADAL" clId="{E0D1EB44-40A7-464A-A251-027841672B2E}" dt="2025-02-17T01:24:30.631" v="26" actId="20577"/>
        <pc:sldMkLst>
          <pc:docMk/>
          <pc:sldMk cId="1671168261" sldId="285"/>
        </pc:sldMkLst>
        <pc:spChg chg="mod">
          <ac:chgData name="Connietan" userId="59debdaf-0df2-456b-9389-a5774cd4702e" providerId="ADAL" clId="{E0D1EB44-40A7-464A-A251-027841672B2E}" dt="2025-02-17T01:24:30.631" v="26" actId="20577"/>
          <ac:spMkLst>
            <pc:docMk/>
            <pc:sldMk cId="1671168261" sldId="285"/>
            <ac:spMk id="3" creationId="{00000000-0000-0000-0000-000000000000}"/>
          </ac:spMkLst>
        </pc:spChg>
      </pc:sldChg>
      <pc:sldChg chg="modSp mod">
        <pc:chgData name="Connietan" userId="59debdaf-0df2-456b-9389-a5774cd4702e" providerId="ADAL" clId="{E0D1EB44-40A7-464A-A251-027841672B2E}" dt="2025-02-13T08:09:14.448" v="5" actId="20577"/>
        <pc:sldMkLst>
          <pc:docMk/>
          <pc:sldMk cId="467157360" sldId="296"/>
        </pc:sldMkLst>
        <pc:spChg chg="mod">
          <ac:chgData name="Connietan" userId="59debdaf-0df2-456b-9389-a5774cd4702e" providerId="ADAL" clId="{E0D1EB44-40A7-464A-A251-027841672B2E}" dt="2025-02-13T08:09:14.448" v="5" actId="20577"/>
          <ac:spMkLst>
            <pc:docMk/>
            <pc:sldMk cId="467157360" sldId="296"/>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4457700" cy="917575"/>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5827713" y="0"/>
            <a:ext cx="4457700" cy="917575"/>
          </a:xfrm>
          <a:prstGeom prst="rect">
            <a:avLst/>
          </a:prstGeom>
        </p:spPr>
        <p:txBody>
          <a:bodyPr vert="horz" lIns="91440" tIns="45720" rIns="91440" bIns="45720" rtlCol="0"/>
          <a:lstStyle>
            <a:lvl1pPr algn="r">
              <a:defRPr sz="1200"/>
            </a:lvl1pPr>
          </a:lstStyle>
          <a:p>
            <a:fld id="{02D7F65D-74E0-4F3D-883F-3FD85A3416BA}" type="datetimeFigureOut">
              <a:rPr lang="ko-KR" altLang="en-US" smtClean="0"/>
              <a:t>2025-02-24</a:t>
            </a:fld>
            <a:endParaRPr lang="ko-KR" altLang="en-US"/>
          </a:p>
        </p:txBody>
      </p:sp>
      <p:sp>
        <p:nvSpPr>
          <p:cNvPr id="4" name="슬라이드 이미지 개체 틀 3"/>
          <p:cNvSpPr>
            <a:spLocks noGrp="1" noRot="1" noChangeAspect="1"/>
          </p:cNvSpPr>
          <p:nvPr>
            <p:ph type="sldImg" idx="2"/>
          </p:nvPr>
        </p:nvSpPr>
        <p:spPr>
          <a:xfrm>
            <a:off x="-342900" y="2286000"/>
            <a:ext cx="10972800" cy="61722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1028700" y="8801100"/>
            <a:ext cx="8229600" cy="720090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17372013"/>
            <a:ext cx="4457700" cy="9159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827713" y="17372013"/>
            <a:ext cx="4457700" cy="915987"/>
          </a:xfrm>
          <a:prstGeom prst="rect">
            <a:avLst/>
          </a:prstGeom>
        </p:spPr>
        <p:txBody>
          <a:bodyPr vert="horz" lIns="91440" tIns="45720" rIns="91440" bIns="45720" rtlCol="0" anchor="b"/>
          <a:lstStyle>
            <a:lvl1pPr algn="r">
              <a:defRPr sz="1200"/>
            </a:lvl1pPr>
          </a:lstStyle>
          <a:p>
            <a:fld id="{2211F635-289F-4DA3-8F9D-ADC0E3B4D926}" type="slidenum">
              <a:rPr lang="ko-KR" altLang="en-US" smtClean="0"/>
              <a:t>‹#›</a:t>
            </a:fld>
            <a:endParaRPr lang="ko-KR" altLang="en-US"/>
          </a:p>
        </p:txBody>
      </p:sp>
    </p:spTree>
    <p:extLst>
      <p:ext uri="{BB962C8B-B14F-4D97-AF65-F5344CB8AC3E}">
        <p14:creationId xmlns:p14="http://schemas.microsoft.com/office/powerpoint/2010/main" val="39230412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166F1F-CE9B-4651-A6AA-CD717754106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buChar char="•"/>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116CE-C4A3-4A05-B2D7-7C2E9A889C0F}"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6116CE-C4A3-4A05-B2D7-7C2E9A889C0F}"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6116CE-C4A3-4A05-B2D7-7C2E9A889C0F}"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6116CE-C4A3-4A05-B2D7-7C2E9A889C0F}" type="datetimeFigureOut">
              <a:rPr lang="en-US" smtClean="0"/>
              <a:t>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76116CE-C4A3-4A05-B2D7-7C2E9A889C0F}" type="datetimeFigureOut">
              <a:rPr lang="en-US" smtClean="0"/>
              <a:t>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116CE-C4A3-4A05-B2D7-7C2E9A889C0F}" type="datetimeFigureOut">
              <a:rPr lang="en-US" smtClean="0"/>
              <a:t>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6116CE-C4A3-4A05-B2D7-7C2E9A889C0F}"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6116CE-C4A3-4A05-B2D7-7C2E9A889C0F}"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116CE-C4A3-4A05-B2D7-7C2E9A889C0F}"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6116CE-C4A3-4A05-B2D7-7C2E9A889C0F}"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93E5F-521B-4CAD-9D3A-AE923D912DC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7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166F1F-CE9B-4651-A6AA-CD717754106B}" type="datetimeFigureOut">
              <a:rPr lang="en-US" smtClean="0"/>
              <a:t>2/24/2025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21451-1387-4CA6-816F-3879F97B5CB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04" y="1656"/>
            <a:ext cx="18314504" cy="10301909"/>
          </a:xfrm>
          <a:prstGeom prst="rect">
            <a:avLst/>
          </a:prstGeom>
        </p:spPr>
      </p:pic>
      <p:sp>
        <p:nvSpPr>
          <p:cNvPr id="9" name="직사각형 8"/>
          <p:cNvSpPr/>
          <p:nvPr/>
        </p:nvSpPr>
        <p:spPr>
          <a:xfrm>
            <a:off x="914400" y="2095500"/>
            <a:ext cx="7315200" cy="1446550"/>
          </a:xfrm>
          <a:prstGeom prst="rect">
            <a:avLst/>
          </a:prstGeom>
        </p:spPr>
        <p:txBody>
          <a:bodyPr wrap="square">
            <a:spAutoFit/>
          </a:bodyPr>
          <a:lstStyle/>
          <a:p>
            <a:r>
              <a:rPr lang="en-US" altLang="ko-KR" sz="4400" dirty="0">
                <a:solidFill>
                  <a:schemeClr val="bg1"/>
                </a:solidFill>
                <a:latin typeface="맑은 고딕" panose="020B0503020000020004" pitchFamily="50" charset="-127"/>
                <a:ea typeface="맑은 고딕" panose="020B0503020000020004" pitchFamily="50" charset="-127"/>
              </a:rPr>
              <a:t>CareCella </a:t>
            </a:r>
          </a:p>
          <a:p>
            <a:r>
              <a:rPr lang="en-US" altLang="ko-KR" sz="4400" dirty="0">
                <a:solidFill>
                  <a:schemeClr val="bg1"/>
                </a:solidFill>
                <a:latin typeface="맑은 고딕" panose="020B0503020000020004" pitchFamily="50" charset="-127"/>
                <a:ea typeface="맑은 고딕" panose="020B0503020000020004" pitchFamily="50" charset="-127"/>
              </a:rPr>
              <a:t>EYE PUFF CREAM </a:t>
            </a:r>
          </a:p>
        </p:txBody>
      </p:sp>
    </p:spTree>
    <p:extLst>
      <p:ext uri="{BB962C8B-B14F-4D97-AF65-F5344CB8AC3E}">
        <p14:creationId xmlns:p14="http://schemas.microsoft.com/office/powerpoint/2010/main" val="998448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그림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8217008"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47" name="직선 연결선 3"/>
          <p:cNvCxnSpPr>
            <a:cxnSpLocks noChangeShapeType="1"/>
          </p:cNvCxnSpPr>
          <p:nvPr/>
        </p:nvCxnSpPr>
        <p:spPr bwMode="auto">
          <a:xfrm>
            <a:off x="3705591" y="4926807"/>
            <a:ext cx="3841920"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6148" name="TextBox 7"/>
          <p:cNvSpPr txBox="1">
            <a:spLocks noChangeArrowheads="1"/>
          </p:cNvSpPr>
          <p:nvPr/>
        </p:nvSpPr>
        <p:spPr bwMode="auto">
          <a:xfrm>
            <a:off x="445264" y="3775664"/>
            <a:ext cx="17228873" cy="470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9pPr>
          </a:lstStyle>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Do not include any descriptions, product names, or advertisements that may be mistaken for pharmaceutical products or that misrepresent the product’s efficacy and effects.</a:t>
            </a:r>
          </a:p>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When comparing with competing products, clearly specify the comparison target and criteria, and only include verifiable, objective information in advertisements. Avoid using exclusive and absolute expressions such as "best" or "top.“</a:t>
            </a:r>
          </a:p>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Do not use advertisements that are false or, even if partially true, may mislead consumers when viewed as a whole. Additionally, avoid any advertisements that deceive or have the potential to deceive consumers.</a:t>
            </a:r>
          </a:p>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Do not advertise claims about quality or efficacy that cannot be objectively verified or have not been confirmed. Additionally, avoid any advertisements that exceed the scope of cosmetics as defined in Article 2, Paragraph 1 of the law.</a:t>
            </a:r>
          </a:p>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Do not use advertisements that contain vulgar expressions, offensive imagery, designs, or photos.</a:t>
            </a:r>
          </a:p>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Do not include any advertisements that state or imply that the cosmetics contain processed materials from internationally endangered species.</a:t>
            </a:r>
          </a:p>
          <a:p>
            <a:pPr marL="457200" indent="-457200" algn="just">
              <a:lnSpc>
                <a:spcPts val="3150"/>
              </a:lnSpc>
              <a:buAutoNum type="arabicPeriod"/>
            </a:pPr>
            <a:r>
              <a:rPr lang="en-US" altLang="ko-KR" sz="1950" dirty="0">
                <a:latin typeface="맑은 고딕" panose="020B0503020000020004" pitchFamily="50" charset="-127"/>
                <a:ea typeface="맑은 고딕" panose="020B0503020000020004" pitchFamily="50" charset="-127"/>
              </a:rPr>
              <a:t>Do not include advertisements that disparage other products or could be suspected of doing so, regardless of whether the claims are true.</a:t>
            </a:r>
          </a:p>
        </p:txBody>
      </p:sp>
      <p:sp>
        <p:nvSpPr>
          <p:cNvPr id="6149" name="TextBox 11"/>
          <p:cNvSpPr txBox="1">
            <a:spLocks noChangeArrowheads="1"/>
          </p:cNvSpPr>
          <p:nvPr/>
        </p:nvSpPr>
        <p:spPr bwMode="auto">
          <a:xfrm>
            <a:off x="395028" y="365524"/>
            <a:ext cx="100443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9pPr>
          </a:lstStyle>
          <a:p>
            <a:r>
              <a:rPr lang="en-US" altLang="ko-KR" sz="3600" dirty="0">
                <a:solidFill>
                  <a:schemeClr val="bg1"/>
                </a:solidFill>
                <a:latin typeface="맑은 고딕" panose="020B0503020000020004" pitchFamily="50" charset="-127"/>
                <a:ea typeface="맑은 고딕" panose="020B0503020000020004" pitchFamily="50" charset="-127"/>
              </a:rPr>
              <a:t>Laws on Exaggerated Advertising of Cosmetics</a:t>
            </a:r>
          </a:p>
        </p:txBody>
      </p:sp>
      <p:sp>
        <p:nvSpPr>
          <p:cNvPr id="6150" name="TextBox 20"/>
          <p:cNvSpPr txBox="1">
            <a:spLocks noChangeArrowheads="1"/>
          </p:cNvSpPr>
          <p:nvPr/>
        </p:nvSpPr>
        <p:spPr bwMode="auto">
          <a:xfrm>
            <a:off x="389915" y="9205895"/>
            <a:ext cx="16290210" cy="6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9pPr>
          </a:lstStyle>
          <a:p>
            <a:pPr algn="just">
              <a:lnSpc>
                <a:spcPct val="150000"/>
              </a:lnSpc>
            </a:pPr>
            <a:r>
              <a:rPr lang="en-US" altLang="ko-KR" sz="1350" dirty="0">
                <a:latin typeface="맑은 고딕" panose="020B0503020000020004" pitchFamily="50" charset="-127"/>
                <a:ea typeface="맑은 고딕" panose="020B0503020000020004" pitchFamily="50" charset="-127"/>
              </a:rPr>
              <a:t>[Excerpt] Enforcement Rules of the Cosmetics Act, Article 22 (Scope of Labeling and Advertising, etc.)[Effective July 9, 2024] [Prime Ministerial Decree No. 1970, Partial Amendment on July 9, 2024][Annex 5] &lt;Amended on July 9, 2024&gt; Scope and Compliance Requirements for Cosmetics Labeling and Advertising (Related to Article 22)</a:t>
            </a:r>
          </a:p>
        </p:txBody>
      </p:sp>
      <p:sp>
        <p:nvSpPr>
          <p:cNvPr id="6151" name="TextBox 10"/>
          <p:cNvSpPr txBox="1">
            <a:spLocks noChangeArrowheads="1"/>
          </p:cNvSpPr>
          <p:nvPr/>
        </p:nvSpPr>
        <p:spPr bwMode="auto">
          <a:xfrm>
            <a:off x="393327" y="1377379"/>
            <a:ext cx="1367101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cs typeface="굴림" panose="020B0600000101010101" pitchFamily="50" charset="-127"/>
              </a:defRPr>
            </a:lvl9pPr>
          </a:lstStyle>
          <a:p>
            <a:pPr algn="just"/>
            <a:r>
              <a:rPr lang="en-US" sz="2400" dirty="0">
                <a:latin typeface="Malgun Gothic" panose="020B0503020000020004" pitchFamily="34" charset="-127"/>
                <a:ea typeface="Malgun Gothic" panose="020B0503020000020004" pitchFamily="34" charset="-127"/>
              </a:rPr>
              <a:t>General Bio Co., Ltd. is committed to fostering a responsible advertising culture to prevent any harm caused by exaggerated advertisements.</a:t>
            </a:r>
          </a:p>
          <a:p>
            <a:pPr algn="just"/>
            <a:r>
              <a:rPr lang="en-US" sz="2400" dirty="0">
                <a:latin typeface="Malgun Gothic" panose="020B0503020000020004" pitchFamily="34" charset="-127"/>
                <a:ea typeface="Malgun Gothic" panose="020B0503020000020004" pitchFamily="34" charset="-127"/>
              </a:rPr>
              <a:t/>
            </a:r>
            <a:br>
              <a:rPr lang="en-US" sz="2400" dirty="0">
                <a:latin typeface="Malgun Gothic" panose="020B0503020000020004" pitchFamily="34" charset="-127"/>
                <a:ea typeface="Malgun Gothic" panose="020B0503020000020004" pitchFamily="34" charset="-127"/>
              </a:rPr>
            </a:br>
            <a:r>
              <a:rPr lang="en-US" sz="2400" dirty="0">
                <a:latin typeface="Malgun Gothic" panose="020B0503020000020004" pitchFamily="34" charset="-127"/>
                <a:ea typeface="Malgun Gothic" panose="020B0503020000020004" pitchFamily="34" charset="-127"/>
              </a:rPr>
              <a:t>Please refer to the relevant laws below and cooperate to ensure that false or exaggerated advertising does not occur.</a:t>
            </a:r>
            <a:endParaRPr lang="en-US" altLang="ko-KR" sz="2400" dirty="0">
              <a:solidFill>
                <a:srgbClr val="FF0000"/>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665634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8" name="TextBox 17"/>
          <p:cNvSpPr txBox="1"/>
          <p:nvPr/>
        </p:nvSpPr>
        <p:spPr>
          <a:xfrm>
            <a:off x="7551107" y="9639300"/>
            <a:ext cx="5783893" cy="359073"/>
          </a:xfrm>
          <a:prstGeom prst="rect">
            <a:avLst/>
          </a:prstGeom>
          <a:noFill/>
        </p:spPr>
        <p:txBody>
          <a:bodyPr wrap="square" rtlCol="0">
            <a:spAutoFit/>
          </a:bodyPr>
          <a:lstStyle/>
          <a:p>
            <a:pPr latinLnBrk="1">
              <a:lnSpc>
                <a:spcPts val="2400"/>
              </a:lnSpc>
            </a:pPr>
            <a:r>
              <a:rPr lang="en-US" sz="1100" dirty="0">
                <a:solidFill>
                  <a:prstClr val="black"/>
                </a:solidFill>
                <a:latin typeface="맑은 고딕" panose="020B0503020000020004" pitchFamily="50" charset="-127"/>
                <a:ea typeface="맑은 고딕" panose="020B0503020000020004" pitchFamily="50" charset="-127"/>
              </a:rPr>
              <a:t>*</a:t>
            </a:r>
            <a:r>
              <a:rPr lang="en-US" sz="1100" dirty="0"/>
              <a:t>This material is for internal training purposes only and cannot be distributed or posted externally.</a:t>
            </a:r>
            <a:endParaRPr lang="ko-KR" altLang="en-US" sz="1100" u="sng" dirty="0">
              <a:solidFill>
                <a:prstClr val="black"/>
              </a:solidFill>
              <a:latin typeface="맑은 고딕" panose="020B0503020000020004" pitchFamily="50" charset="-127"/>
              <a:ea typeface="맑은 고딕" panose="020B0503020000020004" pitchFamily="50" charset="-127"/>
            </a:endParaRPr>
          </a:p>
        </p:txBody>
      </p:sp>
      <p:sp>
        <p:nvSpPr>
          <p:cNvPr id="20" name="TextBox 19"/>
          <p:cNvSpPr txBox="1"/>
          <p:nvPr/>
        </p:nvSpPr>
        <p:spPr>
          <a:xfrm>
            <a:off x="8073008" y="1541626"/>
            <a:ext cx="6023992" cy="646331"/>
          </a:xfrm>
          <a:prstGeom prst="rect">
            <a:avLst/>
          </a:prstGeom>
          <a:noFill/>
        </p:spPr>
        <p:txBody>
          <a:bodyPr wrap="square" rtlCol="0">
            <a:spAutoFit/>
          </a:bodyPr>
          <a:lstStyle/>
          <a:p>
            <a:pPr latinLnBrk="1"/>
            <a:r>
              <a:rPr lang="en-US" altLang="ko-KR" sz="3600" dirty="0">
                <a:solidFill>
                  <a:prstClr val="black"/>
                </a:solidFill>
                <a:latin typeface="맑은 고딕" panose="020B0503020000020004" pitchFamily="50" charset="-127"/>
                <a:ea typeface="맑은 고딕" panose="020B0503020000020004" pitchFamily="50" charset="-127"/>
              </a:rPr>
              <a:t>CareCella EYE PUFF CREAM </a:t>
            </a:r>
          </a:p>
        </p:txBody>
      </p:sp>
      <p:sp>
        <p:nvSpPr>
          <p:cNvPr id="21" name="TextBox 20"/>
          <p:cNvSpPr txBox="1"/>
          <p:nvPr/>
        </p:nvSpPr>
        <p:spPr>
          <a:xfrm>
            <a:off x="8686800" y="4152900"/>
            <a:ext cx="4800600" cy="3898952"/>
          </a:xfrm>
          <a:prstGeom prst="rect">
            <a:avLst/>
          </a:prstGeom>
          <a:noFill/>
        </p:spPr>
        <p:txBody>
          <a:bodyPr wrap="square" rtlCol="0">
            <a:spAutoFit/>
          </a:bodyPr>
          <a:lstStyle/>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Development story</a:t>
            </a:r>
          </a:p>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Product composition</a:t>
            </a:r>
          </a:p>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Product Specifications</a:t>
            </a:r>
            <a:endParaRPr lang="en-US" altLang="ko-KR" sz="2400" b="1" dirty="0">
              <a:solidFill>
                <a:prstClr val="black"/>
              </a:solidFill>
              <a:latin typeface="맑은 고딕" panose="020B0503020000020004" pitchFamily="50" charset="-127"/>
              <a:ea typeface="맑은 고딕" panose="020B0503020000020004" pitchFamily="50" charset="-127"/>
            </a:endParaRPr>
          </a:p>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solidFill>
                <a:prstClr val="black"/>
              </a:solidFill>
              <a:latin typeface="맑은 고딕" panose="020B0503020000020004" pitchFamily="50" charset="-127"/>
              <a:ea typeface="맑은 고딕" panose="020B0503020000020004" pitchFamily="50" charset="-127"/>
            </a:endParaRPr>
          </a:p>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solidFill>
                <a:prstClr val="black"/>
              </a:solidFill>
              <a:latin typeface="맑은 고딕" panose="020B0503020000020004" pitchFamily="50" charset="-127"/>
              <a:ea typeface="맑은 고딕" panose="020B0503020000020004" pitchFamily="50" charset="-127"/>
            </a:endParaRPr>
          </a:p>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How to use &amp; Precautions</a:t>
            </a:r>
          </a:p>
          <a:p>
            <a:pPr marL="342900" indent="-342900" latinLnBrk="1">
              <a:lnSpc>
                <a:spcPct val="150000"/>
              </a:lnSpc>
              <a:buFontTx/>
              <a:buAutoNum type="arabicPeriod"/>
            </a:pPr>
            <a:r>
              <a:rPr lang="en-MY" altLang="ko-KR" sz="2400" b="1" dirty="0">
                <a:solidFill>
                  <a:prstClr val="black"/>
                </a:solidFill>
                <a:latin typeface="맑은 고딕" panose="020B0503020000020004" pitchFamily="50" charset="-127"/>
                <a:ea typeface="맑은 고딕" panose="020B0503020000020004" pitchFamily="50" charset="-127"/>
              </a:rPr>
              <a:t>Recommended For</a:t>
            </a:r>
            <a:endParaRPr lang="en-US" altLang="ko-KR" sz="2400" b="1" dirty="0">
              <a:solidFill>
                <a:prstClr val="black"/>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964816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10868030" y="0"/>
            <a:ext cx="7419970" cy="10287000"/>
          </a:xfrm>
          <a:prstGeom prst="rect">
            <a:avLst/>
          </a:prstGeom>
        </p:spPr>
      </p:pic>
      <p:sp>
        <p:nvSpPr>
          <p:cNvPr id="3" name="직사각형 2"/>
          <p:cNvSpPr/>
          <p:nvPr/>
        </p:nvSpPr>
        <p:spPr>
          <a:xfrm>
            <a:off x="711507" y="1898981"/>
            <a:ext cx="9673617" cy="5584670"/>
          </a:xfrm>
          <a:prstGeom prst="rect">
            <a:avLst/>
          </a:prstGeom>
        </p:spPr>
        <p:txBody>
          <a:bodyPr wrap="square">
            <a:spAutoFit/>
          </a:bodyPr>
          <a:lstStyle/>
          <a:p>
            <a:pPr algn="just">
              <a:lnSpc>
                <a:spcPct val="150000"/>
              </a:lnSpc>
            </a:pPr>
            <a:r>
              <a:rPr lang="en-US" sz="1600" dirty="0">
                <a:latin typeface="Malgun Gothic" panose="020B0503020000020004" pitchFamily="34" charset="-127"/>
                <a:ea typeface="Malgun Gothic" panose="020B0503020000020004" pitchFamily="34" charset="-127"/>
              </a:rPr>
              <a:t>The </a:t>
            </a:r>
            <a:r>
              <a:rPr lang="en-US" sz="1600" b="1" dirty="0">
                <a:latin typeface="Malgun Gothic" panose="020B0503020000020004" pitchFamily="34" charset="-127"/>
                <a:ea typeface="Malgun Gothic" panose="020B0503020000020004" pitchFamily="34" charset="-127"/>
              </a:rPr>
              <a:t>eye area</a:t>
            </a:r>
            <a:r>
              <a:rPr lang="en-US" sz="1600" dirty="0">
                <a:latin typeface="Malgun Gothic" panose="020B0503020000020004" pitchFamily="34" charset="-127"/>
                <a:ea typeface="Malgun Gothic" panose="020B0503020000020004" pitchFamily="34" charset="-127"/>
              </a:rPr>
              <a:t> is a highly specialized part of the skin that is vulnerable to various changes affecting appearance and different biological systems. Since the skin around the eyes is thinner and more sensitive than other facial areas, it is more prone to irritation. Additionally, the eye area naturally has fewer sebaceous glands, making it more susceptible to moisture loss.</a:t>
            </a:r>
          </a:p>
          <a:p>
            <a:pPr algn="just">
              <a:lnSpc>
                <a:spcPct val="150000"/>
              </a:lnSpc>
            </a:pPr>
            <a:endPar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endParaRPr>
          </a:p>
          <a:p>
            <a:pPr algn="just">
              <a:lnSpc>
                <a:spcPct val="150000"/>
              </a:lnSpc>
            </a:pPr>
            <a:r>
              <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rPr>
              <a:t>Moreover, because this area is frequently in motion, wrinkles tend to form easily. These changes in the eye area are inevitable as we age.</a:t>
            </a:r>
          </a:p>
          <a:p>
            <a:pPr algn="just">
              <a:lnSpc>
                <a:spcPct val="150000"/>
              </a:lnSpc>
            </a:pPr>
            <a:endPar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endParaRPr>
          </a:p>
          <a:p>
            <a:pPr algn="just">
              <a:lnSpc>
                <a:spcPct val="150000"/>
              </a:lnSpc>
            </a:pPr>
            <a:r>
              <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rPr>
              <a:t>Using an eye-specific cream, such as CareCella EYE PUFF CREAM, can provide the following benefits:</a:t>
            </a:r>
          </a:p>
          <a:p>
            <a:pPr marL="285750" indent="-285750" algn="just">
              <a:lnSpc>
                <a:spcPct val="150000"/>
              </a:lnSpc>
              <a:buFont typeface="Arial" panose="020B0604020202020204" pitchFamily="34" charset="0"/>
              <a:buChar char="•"/>
            </a:pPr>
            <a:r>
              <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rPr>
              <a:t>Designed as a gentle, non-irritating formula specifically for the delicate eye area.</a:t>
            </a:r>
          </a:p>
          <a:p>
            <a:pPr marL="285750" indent="-285750" algn="just">
              <a:lnSpc>
                <a:spcPct val="150000"/>
              </a:lnSpc>
              <a:buFont typeface="Arial" panose="020B0604020202020204" pitchFamily="34" charset="0"/>
              <a:buChar char="•"/>
            </a:pPr>
            <a:r>
              <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rPr>
              <a:t>Delivers a lifting effect in a short time, enhancing skin elasticity and improving sagging around the eyes.</a:t>
            </a:r>
          </a:p>
          <a:p>
            <a:pPr marL="285750" indent="-285750" algn="just">
              <a:lnSpc>
                <a:spcPct val="150000"/>
              </a:lnSpc>
              <a:buFont typeface="Arial" panose="020B0604020202020204" pitchFamily="34" charset="0"/>
              <a:buChar char="•"/>
            </a:pPr>
            <a:r>
              <a:rPr lang="en-US" altLang="ko-KR" sz="1600" dirty="0">
                <a:solidFill>
                  <a:srgbClr val="2C2C2C"/>
                </a:solidFill>
                <a:latin typeface="Malgun Gothic" panose="020B0503020000020004" pitchFamily="34" charset="-127"/>
                <a:ea typeface="Malgun Gothic" panose="020B0503020000020004" pitchFamily="34" charset="-127"/>
                <a:cs typeface="Pretendard" pitchFamily="34" charset="0"/>
              </a:rPr>
              <a:t>Specifically formulated as a lifting cream for the eye area, CareCella EYE PUFF CREAM helps reduce puffiness in eye bags and effectively addresses age-related festoons, providing targeted care for aging concerns.</a:t>
            </a:r>
            <a:endParaRPr lang="en-US" altLang="ko-KR" sz="1600" dirty="0">
              <a:solidFill>
                <a:srgbClr val="00074E"/>
              </a:solidFill>
              <a:latin typeface="Malgun Gothic" panose="020B0503020000020004" pitchFamily="34" charset="-127"/>
              <a:ea typeface="Malgun Gothic" panose="020B0503020000020004" pitchFamily="34" charset="-127"/>
            </a:endParaRPr>
          </a:p>
        </p:txBody>
      </p:sp>
      <p:sp>
        <p:nvSpPr>
          <p:cNvPr id="21" name="TextBox 20"/>
          <p:cNvSpPr txBox="1"/>
          <p:nvPr/>
        </p:nvSpPr>
        <p:spPr>
          <a:xfrm>
            <a:off x="533400" y="393195"/>
            <a:ext cx="3733800" cy="830997"/>
          </a:xfrm>
          <a:prstGeom prst="rect">
            <a:avLst/>
          </a:prstGeom>
          <a:noFill/>
        </p:spPr>
        <p:txBody>
          <a:bodyPr wrap="square" rtlCol="0">
            <a:spAutoFit/>
          </a:bodyPr>
          <a:lstStyle/>
          <a:p>
            <a:r>
              <a:rPr lang="en-US" altLang="ko-KR" sz="2400" b="1" dirty="0">
                <a:latin typeface="맑은 고딕" panose="020B0503020000020004" pitchFamily="50" charset="-127"/>
                <a:ea typeface="맑은 고딕" panose="020B0503020000020004" pitchFamily="50" charset="-127"/>
              </a:rPr>
              <a:t>1. </a:t>
            </a:r>
            <a:r>
              <a:rPr lang="en-MY" altLang="ko-KR" sz="2400" b="1" dirty="0">
                <a:solidFill>
                  <a:prstClr val="black"/>
                </a:solidFill>
                <a:latin typeface="맑은 고딕" panose="020B0503020000020004" pitchFamily="50" charset="-127"/>
                <a:ea typeface="맑은 고딕" panose="020B0503020000020004" pitchFamily="50" charset="-127"/>
              </a:rPr>
              <a:t>Development story</a:t>
            </a:r>
          </a:p>
          <a:p>
            <a:endParaRPr lang="en-US" altLang="ko-KR" sz="2400" b="1" dirty="0">
              <a:latin typeface="맑은 고딕" panose="020B0503020000020004" pitchFamily="50" charset="-127"/>
              <a:ea typeface="맑은 고딕" panose="020B0503020000020004" pitchFamily="50" charset="-127"/>
            </a:endParaRPr>
          </a:p>
        </p:txBody>
      </p:sp>
      <p:cxnSp>
        <p:nvCxnSpPr>
          <p:cNvPr id="22" name="직선 연결선 21"/>
          <p:cNvCxnSpPr>
            <a:cxnSpLocks/>
          </p:cNvCxnSpPr>
          <p:nvPr/>
        </p:nvCxnSpPr>
        <p:spPr bwMode="auto">
          <a:xfrm>
            <a:off x="539194" y="1007786"/>
            <a:ext cx="9138206" cy="0"/>
          </a:xfrm>
          <a:prstGeom prst="line">
            <a:avLst/>
          </a:prstGeom>
          <a:noFill/>
          <a:ln w="12700" cap="flat" cmpd="sng" algn="ctr">
            <a:solidFill>
              <a:schemeClr val="bg2">
                <a:lumMod val="75000"/>
              </a:schemeClr>
            </a:solidFill>
            <a:prstDash val="solid"/>
            <a:round/>
            <a:headEnd type="none" w="med" len="med"/>
            <a:tailEnd type="none" w="med" len="med"/>
          </a:ln>
          <a:effectLst/>
        </p:spPr>
      </p:cxnSp>
      <p:grpSp>
        <p:nvGrpSpPr>
          <p:cNvPr id="24" name="그룹 1005"/>
          <p:cNvGrpSpPr/>
          <p:nvPr/>
        </p:nvGrpSpPr>
        <p:grpSpPr>
          <a:xfrm>
            <a:off x="454166" y="7701977"/>
            <a:ext cx="2388200" cy="935634"/>
            <a:chOff x="1598706" y="7900542"/>
            <a:chExt cx="2388200" cy="636788"/>
          </a:xfrm>
        </p:grpSpPr>
        <p:pic>
          <p:nvPicPr>
            <p:cNvPr id="25" name="Object 15"/>
            <p:cNvPicPr>
              <a:picLocks noChangeAspect="1"/>
            </p:cNvPicPr>
            <p:nvPr/>
          </p:nvPicPr>
          <p:blipFill>
            <a:blip r:embed="rId3" cstate="print"/>
            <a:stretch>
              <a:fillRect/>
            </a:stretch>
          </p:blipFill>
          <p:spPr>
            <a:xfrm>
              <a:off x="1598706" y="7900542"/>
              <a:ext cx="2388200" cy="636788"/>
            </a:xfrm>
            <a:prstGeom prst="rect">
              <a:avLst/>
            </a:prstGeom>
          </p:spPr>
        </p:pic>
      </p:grpSp>
      <p:sp>
        <p:nvSpPr>
          <p:cNvPr id="26" name="Object 18"/>
          <p:cNvSpPr txBox="1"/>
          <p:nvPr/>
        </p:nvSpPr>
        <p:spPr>
          <a:xfrm>
            <a:off x="238069" y="7861804"/>
            <a:ext cx="2820395" cy="646331"/>
          </a:xfrm>
          <a:prstGeom prst="rect">
            <a:avLst/>
          </a:prstGeom>
          <a:noFill/>
        </p:spPr>
        <p:txBody>
          <a:bodyPr wrap="square" rtlCol="0" anchor="t">
            <a:spAutoFit/>
          </a:bodyPr>
          <a:lstStyle/>
          <a:p>
            <a:pPr algn="ctr"/>
            <a:r>
              <a:rPr lang="en-MY" altLang="ko-KR" dirty="0">
                <a:solidFill>
                  <a:srgbClr val="00074E"/>
                </a:solidFill>
                <a:latin typeface="나눔스퀘어_ac Bold" panose="020B0600000101010101" pitchFamily="50" charset="-127"/>
                <a:ea typeface="나눔스퀘어_ac Bold" panose="020B0600000101010101" pitchFamily="50" charset="-127"/>
              </a:rPr>
              <a:t>All</a:t>
            </a:r>
            <a:r>
              <a:rPr lang="ko-KR" altLang="en-US" dirty="0">
                <a:solidFill>
                  <a:srgbClr val="00074E"/>
                </a:solidFill>
                <a:latin typeface="나눔스퀘어_ac Bold" panose="020B0600000101010101" pitchFamily="50" charset="-127"/>
                <a:ea typeface="나눔스퀘어_ac Bold" panose="020B0600000101010101" pitchFamily="50" charset="-127"/>
              </a:rPr>
              <a:t> </a:t>
            </a:r>
            <a:r>
              <a:rPr lang="en-US" altLang="ko-KR" dirty="0">
                <a:solidFill>
                  <a:srgbClr val="00074E"/>
                </a:solidFill>
                <a:latin typeface="나눔스퀘어_ac ExtraBold" panose="020B0600000101010101" pitchFamily="50" charset="-127"/>
                <a:ea typeface="나눔스퀘어_ac ExtraBold" panose="020B0600000101010101" pitchFamily="50" charset="-127"/>
                <a:cs typeface="Pretendard SemiBold" pitchFamily="34" charset="0"/>
              </a:rPr>
              <a:t>EYE BAG </a:t>
            </a:r>
          </a:p>
          <a:p>
            <a:pPr algn="ctr"/>
            <a:r>
              <a:rPr lang="en-MY" altLang="ko-KR" dirty="0">
                <a:solidFill>
                  <a:srgbClr val="00074E"/>
                </a:solidFill>
                <a:latin typeface="나눔스퀘어_ac Bold" panose="020B0600000101010101" pitchFamily="50" charset="-127"/>
                <a:ea typeface="나눔스퀘어_ac Bold" panose="020B0600000101010101" pitchFamily="50" charset="-127"/>
              </a:rPr>
              <a:t>care</a:t>
            </a:r>
            <a:endParaRPr lang="en-US" dirty="0">
              <a:latin typeface="나눔스퀘어_ac Bold" panose="020B0600000101010101" pitchFamily="50" charset="-127"/>
              <a:ea typeface="나눔스퀘어_ac Bold" panose="020B0600000101010101" pitchFamily="50" charset="-127"/>
            </a:endParaRPr>
          </a:p>
        </p:txBody>
      </p:sp>
      <p:grpSp>
        <p:nvGrpSpPr>
          <p:cNvPr id="27" name="그룹 1005"/>
          <p:cNvGrpSpPr/>
          <p:nvPr/>
        </p:nvGrpSpPr>
        <p:grpSpPr>
          <a:xfrm>
            <a:off x="2958363" y="7698563"/>
            <a:ext cx="2388200" cy="935634"/>
            <a:chOff x="1598706" y="7900542"/>
            <a:chExt cx="2388200" cy="636788"/>
          </a:xfrm>
        </p:grpSpPr>
        <p:pic>
          <p:nvPicPr>
            <p:cNvPr id="28" name="Object 15"/>
            <p:cNvPicPr>
              <a:picLocks noChangeAspect="1"/>
            </p:cNvPicPr>
            <p:nvPr/>
          </p:nvPicPr>
          <p:blipFill>
            <a:blip r:embed="rId3" cstate="print"/>
            <a:stretch>
              <a:fillRect/>
            </a:stretch>
          </p:blipFill>
          <p:spPr>
            <a:xfrm>
              <a:off x="1598706" y="7900542"/>
              <a:ext cx="2388200" cy="636788"/>
            </a:xfrm>
            <a:prstGeom prst="rect">
              <a:avLst/>
            </a:prstGeom>
          </p:spPr>
        </p:pic>
      </p:grpSp>
      <p:grpSp>
        <p:nvGrpSpPr>
          <p:cNvPr id="29" name="그룹 1005"/>
          <p:cNvGrpSpPr/>
          <p:nvPr/>
        </p:nvGrpSpPr>
        <p:grpSpPr>
          <a:xfrm>
            <a:off x="5552279" y="7683158"/>
            <a:ext cx="2388200" cy="935634"/>
            <a:chOff x="1598706" y="7900542"/>
            <a:chExt cx="2388200" cy="636788"/>
          </a:xfrm>
        </p:grpSpPr>
        <p:pic>
          <p:nvPicPr>
            <p:cNvPr id="30" name="Object 15"/>
            <p:cNvPicPr>
              <a:picLocks noChangeAspect="1"/>
            </p:cNvPicPr>
            <p:nvPr/>
          </p:nvPicPr>
          <p:blipFill>
            <a:blip r:embed="rId3" cstate="print"/>
            <a:stretch>
              <a:fillRect/>
            </a:stretch>
          </p:blipFill>
          <p:spPr>
            <a:xfrm>
              <a:off x="1598706" y="7900542"/>
              <a:ext cx="2388200" cy="636788"/>
            </a:xfrm>
            <a:prstGeom prst="rect">
              <a:avLst/>
            </a:prstGeom>
          </p:spPr>
        </p:pic>
      </p:grpSp>
      <p:sp>
        <p:nvSpPr>
          <p:cNvPr id="31" name="Object 22"/>
          <p:cNvSpPr txBox="1"/>
          <p:nvPr/>
        </p:nvSpPr>
        <p:spPr>
          <a:xfrm>
            <a:off x="3074222" y="7858283"/>
            <a:ext cx="2165875" cy="646331"/>
          </a:xfrm>
          <a:prstGeom prst="rect">
            <a:avLst/>
          </a:prstGeom>
          <a:noFill/>
        </p:spPr>
        <p:txBody>
          <a:bodyPr wrap="square" rtlCol="0" anchor="t">
            <a:spAutoFit/>
          </a:bodyPr>
          <a:lstStyle/>
          <a:p>
            <a:pPr algn="ctr"/>
            <a:r>
              <a:rPr lang="en-MY" altLang="ko-KR"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rPr>
              <a:t>Can use all day long</a:t>
            </a:r>
            <a:endParaRPr lang="en-US" altLang="ko-KR"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endParaRPr>
          </a:p>
        </p:txBody>
      </p:sp>
      <p:sp>
        <p:nvSpPr>
          <p:cNvPr id="32" name="Object 26"/>
          <p:cNvSpPr txBox="1"/>
          <p:nvPr/>
        </p:nvSpPr>
        <p:spPr>
          <a:xfrm>
            <a:off x="5994218" y="7816993"/>
            <a:ext cx="1525774" cy="646331"/>
          </a:xfrm>
          <a:prstGeom prst="rect">
            <a:avLst/>
          </a:prstGeom>
          <a:noFill/>
        </p:spPr>
        <p:txBody>
          <a:bodyPr wrap="square" rtlCol="0" anchor="t">
            <a:spAutoFit/>
          </a:bodyPr>
          <a:lstStyle/>
          <a:p>
            <a:pPr algn="ctr"/>
            <a:r>
              <a:rPr lang="en-MY" altLang="ko-KR"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rPr>
              <a:t>Reduce white cast</a:t>
            </a:r>
            <a:endParaRPr lang="en-US" altLang="ko-KR" sz="1800"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endParaRPr>
          </a:p>
        </p:txBody>
      </p:sp>
      <p:grpSp>
        <p:nvGrpSpPr>
          <p:cNvPr id="33" name="그룹 1005"/>
          <p:cNvGrpSpPr/>
          <p:nvPr/>
        </p:nvGrpSpPr>
        <p:grpSpPr>
          <a:xfrm>
            <a:off x="8167648" y="7698563"/>
            <a:ext cx="2388200" cy="935634"/>
            <a:chOff x="1598706" y="7900542"/>
            <a:chExt cx="2388200" cy="636788"/>
          </a:xfrm>
        </p:grpSpPr>
        <p:pic>
          <p:nvPicPr>
            <p:cNvPr id="34" name="Object 15"/>
            <p:cNvPicPr>
              <a:picLocks noChangeAspect="1"/>
            </p:cNvPicPr>
            <p:nvPr/>
          </p:nvPicPr>
          <p:blipFill>
            <a:blip r:embed="rId3" cstate="print"/>
            <a:stretch>
              <a:fillRect/>
            </a:stretch>
          </p:blipFill>
          <p:spPr>
            <a:xfrm>
              <a:off x="1598706" y="7900542"/>
              <a:ext cx="2388200" cy="636788"/>
            </a:xfrm>
            <a:prstGeom prst="rect">
              <a:avLst/>
            </a:prstGeom>
          </p:spPr>
        </p:pic>
      </p:grpSp>
      <p:sp>
        <p:nvSpPr>
          <p:cNvPr id="35" name="Object 26"/>
          <p:cNvSpPr txBox="1"/>
          <p:nvPr/>
        </p:nvSpPr>
        <p:spPr>
          <a:xfrm>
            <a:off x="8229488" y="7750881"/>
            <a:ext cx="2388201" cy="830997"/>
          </a:xfrm>
          <a:prstGeom prst="rect">
            <a:avLst/>
          </a:prstGeom>
          <a:noFill/>
        </p:spPr>
        <p:txBody>
          <a:bodyPr wrap="square" rtlCol="0" anchor="t">
            <a:spAutoFit/>
          </a:bodyPr>
          <a:lstStyle/>
          <a:p>
            <a:pPr algn="ctr"/>
            <a:r>
              <a:rPr lang="en-MY" altLang="ko-KR" sz="1600"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rPr>
              <a:t>Minimizes skin irritation</a:t>
            </a:r>
          </a:p>
          <a:p>
            <a:pPr algn="ctr"/>
            <a:r>
              <a:rPr lang="en-MY" altLang="ko-KR" sz="1600"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rPr>
              <a:t>(Non-irritating)</a:t>
            </a:r>
            <a:endParaRPr lang="en-US" altLang="ko-KR" sz="1600" dirty="0">
              <a:solidFill>
                <a:srgbClr val="00074E"/>
              </a:solidFill>
              <a:latin typeface="나눔스퀘어_ac Bold" panose="020B0600000101010101" pitchFamily="50" charset="-127"/>
              <a:ea typeface="나눔스퀘어_ac Bold" panose="020B0600000101010101" pitchFamily="50" charset="-127"/>
              <a:cs typeface="Pretendard Medium" pitchFamily="34" charset="0"/>
            </a:endParaRPr>
          </a:p>
        </p:txBody>
      </p:sp>
      <p:sp>
        <p:nvSpPr>
          <p:cNvPr id="36" name="직사각형 35"/>
          <p:cNvSpPr/>
          <p:nvPr/>
        </p:nvSpPr>
        <p:spPr>
          <a:xfrm>
            <a:off x="1397284" y="1280690"/>
            <a:ext cx="7900112" cy="523220"/>
          </a:xfrm>
          <a:prstGeom prst="rect">
            <a:avLst/>
          </a:prstGeom>
        </p:spPr>
        <p:txBody>
          <a:bodyPr wrap="none">
            <a:spAutoFit/>
          </a:bodyPr>
          <a:lstStyle/>
          <a:p>
            <a:pPr algn="ctr"/>
            <a:r>
              <a:rPr lang="en-US" altLang="ko-KR" sz="2800" b="1" dirty="0">
                <a:solidFill>
                  <a:srgbClr val="00074E"/>
                </a:solidFill>
                <a:latin typeface="맑은 고딕" panose="020B0503020000020004" pitchFamily="50" charset="-127"/>
                <a:ea typeface="맑은 고딕" panose="020B0503020000020004" pitchFamily="50" charset="-127"/>
                <a:cs typeface="Pretendard SemiBold" pitchFamily="34" charset="0"/>
              </a:rPr>
              <a:t>The beginning of aging starts with eye bags.</a:t>
            </a:r>
            <a:endParaRPr lang="en-US" altLang="ko-KR" sz="1050" b="1" dirty="0">
              <a:latin typeface="맑은 고딕" panose="020B0503020000020004" pitchFamily="50" charset="-127"/>
              <a:ea typeface="맑은 고딕" panose="020B0503020000020004" pitchFamily="50" charset="-127"/>
            </a:endParaRPr>
          </a:p>
        </p:txBody>
      </p:sp>
      <p:sp>
        <p:nvSpPr>
          <p:cNvPr id="37" name="직사각형 36"/>
          <p:cNvSpPr/>
          <p:nvPr/>
        </p:nvSpPr>
        <p:spPr>
          <a:xfrm>
            <a:off x="238069" y="9072068"/>
            <a:ext cx="10389089" cy="821379"/>
          </a:xfrm>
          <a:prstGeom prst="rect">
            <a:avLst/>
          </a:prstGeom>
        </p:spPr>
        <p:txBody>
          <a:bodyPr wrap="square">
            <a:spAutoFit/>
          </a:bodyPr>
          <a:lstStyle/>
          <a:p>
            <a:pPr algn="just">
              <a:lnSpc>
                <a:spcPct val="150000"/>
              </a:lnSpc>
            </a:pPr>
            <a:r>
              <a:rPr lang="en-US" altLang="ko-KR" sz="1100" dirty="0">
                <a:latin typeface="맑은 고딕" panose="020B0503020000020004" pitchFamily="50" charset="-127"/>
                <a:ea typeface="맑은 고딕" panose="020B0503020000020004" pitchFamily="50" charset="-127"/>
              </a:rPr>
              <a:t>*Festoons refer to pouch-like swelling that forms under the eyes. This condition occurs when excessive skin or tissue accumulates in specific areas around the eyes, or when lymphatic fluid builds up. It can worsen due to sun exposure or aging.</a:t>
            </a:r>
          </a:p>
          <a:p>
            <a:pPr algn="just">
              <a:lnSpc>
                <a:spcPct val="150000"/>
              </a:lnSpc>
            </a:pPr>
            <a:r>
              <a:rPr lang="en-US" altLang="ko-KR" sz="1100" dirty="0">
                <a:latin typeface="맑은 고딕" panose="020B0503020000020004" pitchFamily="50" charset="-127"/>
                <a:ea typeface="맑은 고딕" panose="020B0503020000020004" pitchFamily="50" charset="-127"/>
              </a:rPr>
              <a:t>Festoons typically develop from under the eyes to the surrounding eye area, causing skin sagging and making the face appear tired and aged.</a:t>
            </a:r>
          </a:p>
        </p:txBody>
      </p:sp>
    </p:spTree>
    <p:extLst>
      <p:ext uri="{BB962C8B-B14F-4D97-AF65-F5344CB8AC3E}">
        <p14:creationId xmlns:p14="http://schemas.microsoft.com/office/powerpoint/2010/main" val="4210153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2. </a:t>
            </a:r>
            <a:r>
              <a:rPr lang="en-MY" altLang="ko-KR" sz="2400" b="1" dirty="0">
                <a:solidFill>
                  <a:prstClr val="black"/>
                </a:solidFill>
                <a:latin typeface="맑은 고딕" panose="020B0503020000020004" pitchFamily="50" charset="-127"/>
                <a:ea typeface="맑은 고딕" panose="020B0503020000020004" pitchFamily="50" charset="-127"/>
              </a:rPr>
              <a:t>Product composition</a:t>
            </a: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6" name="그림 5"/>
          <p:cNvPicPr>
            <a:picLocks noChangeAspect="1"/>
          </p:cNvPicPr>
          <p:nvPr/>
        </p:nvPicPr>
        <p:blipFill>
          <a:blip r:embed="rId2"/>
          <a:stretch>
            <a:fillRect/>
          </a:stretch>
        </p:blipFill>
        <p:spPr>
          <a:xfrm>
            <a:off x="914400" y="2095500"/>
            <a:ext cx="10754464" cy="6705600"/>
          </a:xfrm>
          <a:prstGeom prst="rect">
            <a:avLst/>
          </a:prstGeom>
        </p:spPr>
      </p:pic>
      <p:sp>
        <p:nvSpPr>
          <p:cNvPr id="8" name="타원 7"/>
          <p:cNvSpPr/>
          <p:nvPr/>
        </p:nvSpPr>
        <p:spPr>
          <a:xfrm>
            <a:off x="13563600" y="6134100"/>
            <a:ext cx="2971800" cy="28956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p:cNvPicPr>
            <a:picLocks noChangeAspect="1"/>
          </p:cNvPicPr>
          <p:nvPr/>
        </p:nvPicPr>
        <p:blipFill>
          <a:blip r:embed="rId3"/>
          <a:stretch>
            <a:fillRect/>
          </a:stretch>
        </p:blipFill>
        <p:spPr>
          <a:xfrm>
            <a:off x="14044910" y="6540769"/>
            <a:ext cx="1962424" cy="1838582"/>
          </a:xfrm>
          <a:prstGeom prst="rect">
            <a:avLst/>
          </a:prstGeom>
        </p:spPr>
      </p:pic>
      <p:pic>
        <p:nvPicPr>
          <p:cNvPr id="11" name="그림 10"/>
          <p:cNvPicPr>
            <a:picLocks noChangeAspect="1"/>
          </p:cNvPicPr>
          <p:nvPr/>
        </p:nvPicPr>
        <p:blipFill>
          <a:blip r:embed="rId4"/>
          <a:stretch>
            <a:fillRect/>
          </a:stretch>
        </p:blipFill>
        <p:spPr>
          <a:xfrm>
            <a:off x="14430940" y="1863527"/>
            <a:ext cx="1190364" cy="3483665"/>
          </a:xfrm>
          <a:prstGeom prst="rect">
            <a:avLst/>
          </a:prstGeom>
        </p:spPr>
      </p:pic>
      <p:sp>
        <p:nvSpPr>
          <p:cNvPr id="12" name="직사각형 11"/>
          <p:cNvSpPr/>
          <p:nvPr/>
        </p:nvSpPr>
        <p:spPr>
          <a:xfrm>
            <a:off x="14517943" y="5147137"/>
            <a:ext cx="999504" cy="373500"/>
          </a:xfrm>
          <a:prstGeom prst="rect">
            <a:avLst/>
          </a:prstGeom>
        </p:spPr>
        <p:txBody>
          <a:bodyPr wrap="none">
            <a:spAutoFit/>
          </a:bodyPr>
          <a:lstStyle/>
          <a:p>
            <a:pPr>
              <a:lnSpc>
                <a:spcPts val="2400"/>
              </a:lnSpc>
            </a:pPr>
            <a:r>
              <a:rPr lang="en-MY" altLang="ko-KR" b="1" dirty="0">
                <a:latin typeface="맑은 고딕" panose="020B0503020000020004" pitchFamily="50" charset="-127"/>
                <a:ea typeface="맑은 고딕" panose="020B0503020000020004" pitchFamily="50" charset="-127"/>
              </a:rPr>
              <a:t>Spatula</a:t>
            </a:r>
            <a:endParaRPr lang="en-US" altLang="ko-KR" b="1" dirty="0">
              <a:latin typeface="맑은 고딕" panose="020B0503020000020004" pitchFamily="50" charset="-127"/>
              <a:ea typeface="맑은 고딕" panose="020B0503020000020004" pitchFamily="50" charset="-127"/>
            </a:endParaRPr>
          </a:p>
        </p:txBody>
      </p:sp>
      <p:sp>
        <p:nvSpPr>
          <p:cNvPr id="13" name="직사각형 12"/>
          <p:cNvSpPr/>
          <p:nvPr/>
        </p:nvSpPr>
        <p:spPr>
          <a:xfrm>
            <a:off x="14289228" y="9142534"/>
            <a:ext cx="1520544" cy="373500"/>
          </a:xfrm>
          <a:prstGeom prst="rect">
            <a:avLst/>
          </a:prstGeom>
        </p:spPr>
        <p:txBody>
          <a:bodyPr wrap="none">
            <a:spAutoFit/>
          </a:bodyPr>
          <a:lstStyle/>
          <a:p>
            <a:pPr>
              <a:lnSpc>
                <a:spcPts val="2400"/>
              </a:lnSpc>
            </a:pPr>
            <a:r>
              <a:rPr lang="en-MY" altLang="ko-KR" b="1" dirty="0">
                <a:latin typeface="맑은 고딕" panose="020B0503020000020004" pitchFamily="50" charset="-127"/>
                <a:ea typeface="맑은 고딕" panose="020B0503020000020004" pitchFamily="50" charset="-127"/>
              </a:rPr>
              <a:t>Formulation</a:t>
            </a:r>
            <a:endParaRPr lang="en-US" altLang="ko-KR"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681114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 name="TextBox 2"/>
          <p:cNvSpPr txBox="1"/>
          <p:nvPr/>
        </p:nvSpPr>
        <p:spPr>
          <a:xfrm>
            <a:off x="496261" y="2331842"/>
            <a:ext cx="10476539" cy="6951711"/>
          </a:xfrm>
          <a:prstGeom prst="rect">
            <a:avLst/>
          </a:prstGeom>
          <a:noFill/>
        </p:spPr>
        <p:txBody>
          <a:bodyPr wrap="square" rtlCol="0">
            <a:spAutoFit/>
          </a:bodyPr>
          <a:lstStyle/>
          <a:p>
            <a:pPr latinLnBrk="1">
              <a:lnSpc>
                <a:spcPts val="2400"/>
              </a:lnSpc>
            </a:pPr>
            <a:r>
              <a:rPr lang="en-US" altLang="ko-KR" sz="1900" b="1" dirty="0">
                <a:latin typeface="맑은 고딕" panose="020B0503020000020004" pitchFamily="50" charset="-127"/>
                <a:ea typeface="맑은 고딕" panose="020B0503020000020004" pitchFamily="50" charset="-127"/>
              </a:rPr>
              <a:t>+ </a:t>
            </a:r>
            <a:r>
              <a:rPr lang="en-MY" altLang="ko-KR" sz="1900" b="1" dirty="0">
                <a:latin typeface="맑은 고딕" panose="020B0503020000020004" pitchFamily="50" charset="-127"/>
                <a:ea typeface="맑은 고딕" panose="020B0503020000020004" pitchFamily="50" charset="-127"/>
              </a:rPr>
              <a:t>Product Name</a:t>
            </a:r>
            <a:r>
              <a:rPr lang="ko-KR" altLang="en-US" sz="1900" b="1" dirty="0">
                <a:latin typeface="맑은 고딕" panose="020B0503020000020004" pitchFamily="50" charset="-127"/>
                <a:ea typeface="맑은 고딕" panose="020B0503020000020004" pitchFamily="50" charset="-127"/>
              </a:rPr>
              <a:t> </a:t>
            </a:r>
            <a:r>
              <a:rPr lang="en-US" altLang="ko-KR" sz="1900" b="1" dirty="0">
                <a:latin typeface="맑은 고딕" panose="020B0503020000020004" pitchFamily="50" charset="-127"/>
                <a:ea typeface="맑은 고딕" panose="020B0503020000020004" pitchFamily="50" charset="-127"/>
              </a:rPr>
              <a:t>: </a:t>
            </a:r>
            <a:r>
              <a:rPr lang="en-MY" altLang="ko-KR" sz="1900" b="1" spc="-150" dirty="0">
                <a:solidFill>
                  <a:prstClr val="black"/>
                </a:solidFill>
                <a:latin typeface="맑은 고딕" panose="020B0503020000020004" pitchFamily="50" charset="-127"/>
                <a:ea typeface="맑은 고딕" panose="020B0503020000020004" pitchFamily="50" charset="-127"/>
              </a:rPr>
              <a:t>CareCella EYE PUFF CREAM</a:t>
            </a:r>
            <a:endParaRPr lang="ko-KR" altLang="en-US" sz="1900" b="1" spc="-150" dirty="0">
              <a:solidFill>
                <a:prstClr val="black"/>
              </a:solidFill>
              <a:latin typeface="맑은 고딕" panose="020B0503020000020004" pitchFamily="50" charset="-127"/>
              <a:ea typeface="맑은 고딕" panose="020B0503020000020004" pitchFamily="50" charset="-127"/>
            </a:endParaRPr>
          </a:p>
          <a:p>
            <a:pPr>
              <a:lnSpc>
                <a:spcPct val="150000"/>
              </a:lnSpc>
              <a:defRPr/>
            </a:pPr>
            <a:endParaRPr lang="en-US" altLang="ko-KR" sz="1900" b="1" dirty="0">
              <a:latin typeface="맑은 고딕" panose="020B0503020000020004" pitchFamily="50" charset="-127"/>
              <a:ea typeface="맑은 고딕" panose="020B0503020000020004" pitchFamily="50" charset="-127"/>
            </a:endParaRPr>
          </a:p>
          <a:p>
            <a:pPr>
              <a:lnSpc>
                <a:spcPct val="150000"/>
              </a:lnSpc>
              <a:defRPr/>
            </a:pPr>
            <a:r>
              <a:rPr lang="en-US" altLang="ko-KR" sz="1900" b="1" dirty="0">
                <a:latin typeface="맑은 고딕" panose="020B0503020000020004" pitchFamily="50" charset="-127"/>
                <a:ea typeface="맑은 고딕" panose="020B0503020000020004" pitchFamily="50" charset="-127"/>
              </a:rPr>
              <a:t>+ </a:t>
            </a:r>
            <a:r>
              <a:rPr lang="en-MY" altLang="ko-KR" sz="1900" b="1" dirty="0">
                <a:latin typeface="맑은 고딕" panose="020B0503020000020004" pitchFamily="50" charset="-127"/>
                <a:ea typeface="맑은 고딕" panose="020B0503020000020004" pitchFamily="50" charset="-127"/>
              </a:rPr>
              <a:t>Contents</a:t>
            </a:r>
            <a:r>
              <a:rPr lang="ko-KR" altLang="en-US" sz="1900" b="1" dirty="0">
                <a:latin typeface="맑은 고딕" panose="020B0503020000020004" pitchFamily="50" charset="-127"/>
                <a:ea typeface="맑은 고딕" panose="020B0503020000020004" pitchFamily="50" charset="-127"/>
              </a:rPr>
              <a:t> </a:t>
            </a:r>
            <a:r>
              <a:rPr lang="en-US" altLang="ko-KR" sz="1900" b="1" dirty="0">
                <a:latin typeface="맑은 고딕" panose="020B0503020000020004" pitchFamily="50" charset="-127"/>
                <a:ea typeface="맑은 고딕" panose="020B0503020000020004" pitchFamily="50" charset="-127"/>
              </a:rPr>
              <a:t>: 10g x 1ea (</a:t>
            </a:r>
            <a:r>
              <a:rPr lang="en-MY" altLang="ko-KR" sz="1900" b="1" dirty="0">
                <a:latin typeface="맑은 고딕" panose="020B0503020000020004" pitchFamily="50" charset="-127"/>
                <a:ea typeface="맑은 고딕" panose="020B0503020000020004" pitchFamily="50" charset="-127"/>
              </a:rPr>
              <a:t>Includes spatula</a:t>
            </a:r>
            <a:r>
              <a:rPr lang="en-US" altLang="ko-KR" sz="1900" b="1" dirty="0">
                <a:latin typeface="맑은 고딕" panose="020B0503020000020004" pitchFamily="50" charset="-127"/>
                <a:ea typeface="맑은 고딕" panose="020B0503020000020004" pitchFamily="50" charset="-127"/>
              </a:rPr>
              <a:t>)</a:t>
            </a:r>
          </a:p>
          <a:p>
            <a:pPr>
              <a:lnSpc>
                <a:spcPct val="150000"/>
              </a:lnSpc>
              <a:defRPr/>
            </a:pPr>
            <a:endParaRPr lang="en-US" altLang="ko-KR" sz="1900" b="1" dirty="0">
              <a:latin typeface="맑은 고딕" panose="020B0503020000020004" pitchFamily="50" charset="-127"/>
              <a:ea typeface="맑은 고딕" panose="020B0503020000020004" pitchFamily="50" charset="-127"/>
            </a:endParaRPr>
          </a:p>
          <a:p>
            <a:pPr algn="just">
              <a:lnSpc>
                <a:spcPct val="150000"/>
              </a:lnSpc>
            </a:pPr>
            <a:r>
              <a:rPr lang="en-US" altLang="ko-KR" sz="1900" b="1" dirty="0">
                <a:latin typeface="맑은 고딕" panose="020B0503020000020004" pitchFamily="50" charset="-127"/>
                <a:ea typeface="맑은 고딕" panose="020B0503020000020004" pitchFamily="50" charset="-127"/>
              </a:rPr>
              <a:t>+ </a:t>
            </a:r>
            <a:r>
              <a:rPr lang="en-MY" altLang="ko-KR" sz="1900" dirty="0">
                <a:latin typeface="맑은 고딕" panose="020B0503020000020004" pitchFamily="50" charset="-127"/>
                <a:ea typeface="맑은 고딕" panose="020B0503020000020004" pitchFamily="50" charset="-127"/>
              </a:rPr>
              <a:t>Functionality</a:t>
            </a:r>
            <a:r>
              <a:rPr lang="ko-KR" altLang="en-US" sz="1900" dirty="0">
                <a:latin typeface="맑은 고딕" panose="020B0503020000020004" pitchFamily="50" charset="-127"/>
                <a:ea typeface="맑은 고딕" panose="020B0503020000020004" pitchFamily="50" charset="-127"/>
              </a:rPr>
              <a:t> </a:t>
            </a:r>
            <a:r>
              <a:rPr lang="en-US" altLang="ko-KR" sz="1900" dirty="0">
                <a:latin typeface="맑은 고딕" panose="020B0503020000020004" pitchFamily="50" charset="-127"/>
                <a:ea typeface="맑은 고딕" panose="020B0503020000020004" pitchFamily="50" charset="-127"/>
              </a:rPr>
              <a:t>: </a:t>
            </a:r>
            <a:r>
              <a:rPr lang="en-MY" altLang="ko-KR" sz="1900" dirty="0">
                <a:latin typeface="맑은 고딕" panose="020B0503020000020004" pitchFamily="50" charset="-127"/>
                <a:ea typeface="맑은 고딕" panose="020B0503020000020004" pitchFamily="50" charset="-127"/>
              </a:rPr>
              <a:t>Dual-Function Whitening &amp; Anti-Wrinkle Cosmetic (</a:t>
            </a:r>
            <a:r>
              <a:rPr lang="en-US" altLang="ko-KR" sz="1900" dirty="0">
                <a:latin typeface="맑은 고딕" panose="020B0503020000020004" pitchFamily="50" charset="-127"/>
                <a:ea typeface="맑은 고딕" panose="020B0503020000020004" pitchFamily="50" charset="-127"/>
              </a:rPr>
              <a:t>Contains Niacinamide &amp; Adenosine)</a:t>
            </a:r>
          </a:p>
          <a:p>
            <a:pPr>
              <a:lnSpc>
                <a:spcPct val="150000"/>
              </a:lnSpc>
              <a:defRPr/>
            </a:pPr>
            <a:endParaRPr lang="en-US" altLang="ko-KR" sz="1900" dirty="0">
              <a:latin typeface="맑은 고딕" panose="020B0503020000020004" pitchFamily="50" charset="-127"/>
              <a:ea typeface="맑은 고딕" panose="020B0503020000020004" pitchFamily="50" charset="-127"/>
            </a:endParaRPr>
          </a:p>
          <a:p>
            <a:pPr>
              <a:lnSpc>
                <a:spcPct val="150000"/>
              </a:lnSpc>
              <a:defRPr/>
            </a:pPr>
            <a:r>
              <a:rPr lang="en-US" altLang="ko-KR" sz="1900" dirty="0">
                <a:latin typeface="맑은 고딕" panose="020B0503020000020004" pitchFamily="50" charset="-127"/>
                <a:ea typeface="맑은 고딕" panose="020B0503020000020004" pitchFamily="50" charset="-127"/>
              </a:rPr>
              <a:t>+ </a:t>
            </a:r>
            <a:r>
              <a:rPr lang="en-MY" altLang="ko-KR" sz="1900" dirty="0">
                <a:latin typeface="맑은 고딕" panose="020B0503020000020004" pitchFamily="50" charset="-127"/>
                <a:ea typeface="맑은 고딕" panose="020B0503020000020004" pitchFamily="50" charset="-127"/>
              </a:rPr>
              <a:t>Certifications</a:t>
            </a:r>
            <a:r>
              <a:rPr lang="ko-KR" altLang="en-US" sz="1900" dirty="0">
                <a:latin typeface="맑은 고딕" panose="020B0503020000020004" pitchFamily="50" charset="-127"/>
                <a:ea typeface="맑은 고딕" panose="020B0503020000020004" pitchFamily="50" charset="-127"/>
              </a:rPr>
              <a:t> </a:t>
            </a:r>
            <a:r>
              <a:rPr lang="en-US" altLang="ko-KR" sz="1900" dirty="0">
                <a:latin typeface="맑은 고딕" panose="020B0503020000020004" pitchFamily="50" charset="-127"/>
                <a:ea typeface="맑은 고딕" panose="020B0503020000020004" pitchFamily="50" charset="-127"/>
              </a:rPr>
              <a:t>: Skin Irritation Test Completed (Non-irritating) </a:t>
            </a:r>
          </a:p>
          <a:p>
            <a:pPr>
              <a:lnSpc>
                <a:spcPct val="150000"/>
              </a:lnSpc>
              <a:defRPr/>
            </a:pPr>
            <a:r>
              <a:rPr lang="en-US" altLang="ko-KR" sz="1900" dirty="0">
                <a:latin typeface="맑은 고딕" panose="020B0503020000020004" pitchFamily="50" charset="-127"/>
                <a:ea typeface="맑은 고딕" panose="020B0503020000020004" pitchFamily="50" charset="-127"/>
              </a:rPr>
              <a:t>Human Application Test Completed (</a:t>
            </a:r>
            <a:r>
              <a:rPr lang="en-MY" altLang="ko-KR" sz="1900" dirty="0">
                <a:latin typeface="맑은 고딕" panose="020B0503020000020004" pitchFamily="50" charset="-127"/>
                <a:ea typeface="맑은 고딕" panose="020B0503020000020004" pitchFamily="50" charset="-127"/>
              </a:rPr>
              <a:t>Improves Eye Area Volume, Reduces Under-Eye Puffiness, </a:t>
            </a:r>
            <a:r>
              <a:rPr lang="en-US" altLang="ko-KR" sz="1900" dirty="0">
                <a:latin typeface="맑은 고딕" panose="020B0503020000020004" pitchFamily="50" charset="-127"/>
                <a:ea typeface="맑은 고딕" panose="020B0503020000020004" pitchFamily="50" charset="-127"/>
              </a:rPr>
              <a:t>Diminishes Wrinkles Around the Eyes)</a:t>
            </a:r>
          </a:p>
          <a:p>
            <a:pPr algn="just">
              <a:lnSpc>
                <a:spcPct val="150000"/>
              </a:lnSpc>
            </a:pPr>
            <a:endParaRPr lang="en-US" altLang="ko-KR" sz="1900" dirty="0">
              <a:latin typeface="맑은 고딕" panose="020B0503020000020004" pitchFamily="50" charset="-127"/>
              <a:ea typeface="맑은 고딕" panose="020B0503020000020004" pitchFamily="50" charset="-127"/>
            </a:endParaRPr>
          </a:p>
          <a:p>
            <a:pPr algn="just">
              <a:lnSpc>
                <a:spcPct val="150000"/>
              </a:lnSpc>
            </a:pPr>
            <a:r>
              <a:rPr lang="en-US" altLang="ko-KR" sz="1900" dirty="0">
                <a:latin typeface="맑은 고딕" panose="020B0503020000020004" pitchFamily="50" charset="-127"/>
                <a:ea typeface="맑은 고딕" panose="020B0503020000020004" pitchFamily="50" charset="-127"/>
              </a:rPr>
              <a:t>+ </a:t>
            </a:r>
            <a:r>
              <a:rPr lang="en-MY" altLang="ko-KR" sz="1900" dirty="0">
                <a:latin typeface="맑은 고딕" panose="020B0503020000020004" pitchFamily="50" charset="-127"/>
                <a:ea typeface="맑은 고딕" panose="020B0503020000020004" pitchFamily="50" charset="-127"/>
              </a:rPr>
              <a:t>Key Ingredients</a:t>
            </a:r>
            <a:r>
              <a:rPr lang="ko-KR" altLang="en-US" sz="1900" dirty="0">
                <a:latin typeface="맑은 고딕" panose="020B0503020000020004" pitchFamily="50" charset="-127"/>
                <a:ea typeface="맑은 고딕" panose="020B0503020000020004" pitchFamily="50" charset="-127"/>
              </a:rPr>
              <a:t> </a:t>
            </a:r>
            <a:r>
              <a:rPr lang="en-US" altLang="ko-KR" sz="1900" dirty="0">
                <a:latin typeface="맑은 고딕" panose="020B0503020000020004" pitchFamily="50" charset="-127"/>
                <a:ea typeface="맑은 고딕" panose="020B0503020000020004" pitchFamily="50" charset="-127"/>
              </a:rPr>
              <a:t>: </a:t>
            </a:r>
            <a:r>
              <a:rPr lang="en-MY" altLang="ko-KR" sz="1900" dirty="0">
                <a:latin typeface="맑은 고딕" panose="020B0503020000020004" pitchFamily="50" charset="-127"/>
                <a:ea typeface="맑은 고딕" panose="020B0503020000020004" pitchFamily="50" charset="-127"/>
              </a:rPr>
              <a:t>Magnesium </a:t>
            </a:r>
            <a:r>
              <a:rPr lang="en-MY" altLang="ko-KR" sz="1900" dirty="0" err="1">
                <a:latin typeface="맑은 고딕" panose="020B0503020000020004" pitchFamily="50" charset="-127"/>
                <a:ea typeface="맑은 고딕" panose="020B0503020000020004" pitchFamily="50" charset="-127"/>
              </a:rPr>
              <a:t>Aluminum</a:t>
            </a:r>
            <a:r>
              <a:rPr lang="en-MY" altLang="ko-KR" sz="1900" dirty="0">
                <a:latin typeface="맑은 고딕" panose="020B0503020000020004" pitchFamily="50" charset="-127"/>
                <a:ea typeface="맑은 고딕" panose="020B0503020000020004" pitchFamily="50" charset="-127"/>
              </a:rPr>
              <a:t> Silicate</a:t>
            </a:r>
            <a:endParaRPr lang="ko-KR" altLang="en-US" sz="1900" dirty="0">
              <a:latin typeface="맑은 고딕" panose="020B0503020000020004" pitchFamily="50" charset="-127"/>
              <a:ea typeface="맑은 고딕" panose="020B0503020000020004" pitchFamily="50" charset="-127"/>
            </a:endParaRPr>
          </a:p>
          <a:p>
            <a:pPr algn="just">
              <a:lnSpc>
                <a:spcPct val="150000"/>
              </a:lnSpc>
            </a:pPr>
            <a:r>
              <a:rPr lang="en-US" altLang="ko-KR" sz="1900" dirty="0">
                <a:latin typeface="맑은 고딕" panose="020B0503020000020004" pitchFamily="50" charset="-127"/>
                <a:ea typeface="맑은 고딕" panose="020B0503020000020004" pitchFamily="50" charset="-127"/>
              </a:rPr>
              <a:t>                  Aqua Cera5 (Ceramide-based formula with 5 types of ceramides, NO PEG)</a:t>
            </a:r>
          </a:p>
          <a:p>
            <a:pPr algn="just">
              <a:lnSpc>
                <a:spcPct val="150000"/>
              </a:lnSpc>
            </a:pPr>
            <a:r>
              <a:rPr lang="en-US" altLang="ko-KR" sz="1900" dirty="0">
                <a:latin typeface="맑은 고딕" panose="020B0503020000020004" pitchFamily="50" charset="-127"/>
                <a:ea typeface="맑은 고딕" panose="020B0503020000020004" pitchFamily="50" charset="-127"/>
              </a:rPr>
              <a:t>                  Growth Factor Peptide Solution (EGF, FGF) + 4 Peptides (</a:t>
            </a:r>
            <a:r>
              <a:rPr lang="en-US" altLang="ko-KR" sz="1900" dirty="0" err="1">
                <a:latin typeface="맑은 고딕" panose="020B0503020000020004" pitchFamily="50" charset="-127"/>
                <a:ea typeface="맑은 고딕" panose="020B0503020000020004" pitchFamily="50" charset="-127"/>
              </a:rPr>
              <a:t>ActivePep</a:t>
            </a:r>
            <a:r>
              <a:rPr lang="en-US" altLang="ko-KR" sz="1900" dirty="0">
                <a:latin typeface="맑은 고딕" panose="020B0503020000020004" pitchFamily="50" charset="-127"/>
                <a:ea typeface="맑은 고딕" panose="020B0503020000020004" pitchFamily="50" charset="-127"/>
              </a:rPr>
              <a:t> Solution-4)</a:t>
            </a:r>
            <a:endParaRPr lang="ko-KR" altLang="en-US" sz="1900" dirty="0">
              <a:latin typeface="맑은 고딕" panose="020B0503020000020004" pitchFamily="50" charset="-127"/>
              <a:ea typeface="맑은 고딕" panose="020B0503020000020004" pitchFamily="50" charset="-127"/>
            </a:endParaRPr>
          </a:p>
          <a:p>
            <a:pPr algn="just">
              <a:lnSpc>
                <a:spcPct val="150000"/>
              </a:lnSpc>
            </a:pPr>
            <a:r>
              <a:rPr lang="ko-KR" altLang="en-US" sz="1900" dirty="0">
                <a:latin typeface="맑은 고딕" panose="020B0503020000020004" pitchFamily="50" charset="-127"/>
                <a:ea typeface="맑은 고딕" panose="020B0503020000020004" pitchFamily="50" charset="-127"/>
              </a:rPr>
              <a:t>                  </a:t>
            </a:r>
            <a:r>
              <a:rPr lang="en-US" altLang="ko-KR" sz="1900" dirty="0">
                <a:latin typeface="맑은 고딕" panose="020B0503020000020004" pitchFamily="50" charset="-127"/>
                <a:ea typeface="맑은 고딕" panose="020B0503020000020004" pitchFamily="50" charset="-127"/>
              </a:rPr>
              <a:t>10-Complex Hyaluronic Acid (High, Medium, and Low Molecular Weights)</a:t>
            </a:r>
            <a:r>
              <a:rPr lang="ko-KR" altLang="en-US" sz="1900" dirty="0">
                <a:latin typeface="맑은 고딕" panose="020B0503020000020004" pitchFamily="50" charset="-127"/>
                <a:ea typeface="맑은 고딕" panose="020B0503020000020004" pitchFamily="50" charset="-127"/>
              </a:rPr>
              <a:t>                    </a:t>
            </a:r>
            <a:endParaRPr lang="en-US" altLang="ko-KR" sz="1900" dirty="0">
              <a:latin typeface="맑은 고딕" panose="020B0503020000020004" pitchFamily="50" charset="-127"/>
              <a:ea typeface="맑은 고딕" panose="020B0503020000020004" pitchFamily="50" charset="-127"/>
            </a:endParaRPr>
          </a:p>
          <a:p>
            <a:pPr algn="just">
              <a:lnSpc>
                <a:spcPct val="150000"/>
              </a:lnSpc>
            </a:pPr>
            <a:r>
              <a:rPr lang="en-US" altLang="ko-KR" sz="1900" dirty="0">
                <a:latin typeface="맑은 고딕" panose="020B0503020000020004" pitchFamily="50" charset="-127"/>
                <a:ea typeface="맑은 고딕" panose="020B0503020000020004" pitchFamily="50" charset="-127"/>
              </a:rPr>
              <a:t>                  </a:t>
            </a:r>
            <a:r>
              <a:rPr lang="en-MY" altLang="ko-KR" sz="1900" dirty="0" err="1">
                <a:latin typeface="맑은 고딕" panose="020B0503020000020004" pitchFamily="50" charset="-127"/>
                <a:ea typeface="맑은 고딕" panose="020B0503020000020004" pitchFamily="50" charset="-127"/>
              </a:rPr>
              <a:t>Centella</a:t>
            </a:r>
            <a:r>
              <a:rPr lang="en-MY" altLang="ko-KR" sz="1900" dirty="0">
                <a:latin typeface="맑은 고딕" panose="020B0503020000020004" pitchFamily="50" charset="-127"/>
                <a:ea typeface="맑은 고딕" panose="020B0503020000020004" pitchFamily="50" charset="-127"/>
              </a:rPr>
              <a:t> Asiatica Extract</a:t>
            </a:r>
            <a:r>
              <a:rPr lang="en-US" altLang="ko-KR" sz="1900">
                <a:latin typeface="맑은 고딕" panose="020B0503020000020004" pitchFamily="50" charset="-127"/>
                <a:ea typeface="맑은 고딕" panose="020B0503020000020004" pitchFamily="50" charset="-127"/>
              </a:rPr>
              <a:t>,</a:t>
            </a:r>
            <a:r>
              <a:rPr lang="en-US" altLang="ko-KR" sz="1900" dirty="0">
                <a:latin typeface="맑은 고딕" panose="020B0503020000020004" pitchFamily="50" charset="-127"/>
                <a:ea typeface="맑은 고딕" panose="020B0503020000020004" pitchFamily="50" charset="-127"/>
              </a:rPr>
              <a:t> </a:t>
            </a:r>
            <a:r>
              <a:rPr lang="en-MY" sz="2000"/>
              <a:t>Glutathione</a:t>
            </a:r>
            <a:endParaRPr lang="ko-KR" altLang="en-US" sz="1900" dirty="0">
              <a:latin typeface="맑은 고딕" panose="020B0503020000020004" pitchFamily="50" charset="-127"/>
              <a:ea typeface="맑은 고딕" panose="020B0503020000020004" pitchFamily="50" charset="-127"/>
            </a:endParaRPr>
          </a:p>
        </p:txBody>
      </p:sp>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3. </a:t>
            </a:r>
            <a:r>
              <a:rPr lang="en-MY" altLang="ko-KR" sz="2400" b="1" dirty="0">
                <a:latin typeface="맑은 고딕" panose="020B0503020000020004" pitchFamily="50" charset="-127"/>
                <a:ea typeface="맑은 고딕" panose="020B0503020000020004" pitchFamily="50" charset="-127"/>
              </a:rPr>
              <a:t>Product Specifications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1671168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solidFill>
                <a:prstClr val="black"/>
              </a:solidFill>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6" name="그림 5"/>
          <p:cNvPicPr>
            <a:picLocks noChangeAspect="1"/>
          </p:cNvPicPr>
          <p:nvPr/>
        </p:nvPicPr>
        <p:blipFill>
          <a:blip r:embed="rId3"/>
          <a:stretch>
            <a:fillRect/>
          </a:stretch>
        </p:blipFill>
        <p:spPr>
          <a:xfrm>
            <a:off x="7944917" y="7460067"/>
            <a:ext cx="2992696" cy="2345821"/>
          </a:xfrm>
          <a:prstGeom prst="rect">
            <a:avLst/>
          </a:prstGeom>
        </p:spPr>
      </p:pic>
      <p:sp>
        <p:nvSpPr>
          <p:cNvPr id="8" name="Object 42"/>
          <p:cNvSpPr txBox="1"/>
          <p:nvPr/>
        </p:nvSpPr>
        <p:spPr>
          <a:xfrm>
            <a:off x="762000" y="2152125"/>
            <a:ext cx="9829800" cy="2987485"/>
          </a:xfrm>
          <a:prstGeom prst="rect">
            <a:avLst/>
          </a:prstGeom>
          <a:noFill/>
        </p:spPr>
        <p:txBody>
          <a:bodyPr wrap="square" rtlCol="0" anchor="t">
            <a:spAutoFit/>
          </a:bodyPr>
          <a:lstStyle/>
          <a:p>
            <a:pPr algn="just">
              <a:lnSpc>
                <a:spcPct val="150000"/>
              </a:lnSpc>
            </a:pPr>
            <a:r>
              <a:rPr lang="en-MY" altLang="ko-KR" sz="2800" b="1" dirty="0">
                <a:solidFill>
                  <a:srgbClr val="2C2C2C"/>
                </a:solidFill>
                <a:latin typeface="맑은 고딕" panose="020B0503020000020004" pitchFamily="50" charset="-127"/>
                <a:ea typeface="맑은 고딕" panose="020B0503020000020004" pitchFamily="50" charset="-127"/>
              </a:rPr>
              <a:t>1-Minute Upgrade </a:t>
            </a:r>
            <a:r>
              <a:rPr lang="en-MY" altLang="ko-KR" sz="2000" b="1" dirty="0">
                <a:solidFill>
                  <a:srgbClr val="2C2C2C"/>
                </a:solidFill>
                <a:latin typeface="맑은 고딕" panose="020B0503020000020004" pitchFamily="50" charset="-127"/>
                <a:ea typeface="맑은 고딕" panose="020B0503020000020004" pitchFamily="50" charset="-127"/>
              </a:rPr>
              <a:t>Effect to Restore Sagging </a:t>
            </a:r>
            <a:r>
              <a:rPr lang="en-MY" altLang="ko-KR" sz="2800" b="1" dirty="0">
                <a:solidFill>
                  <a:srgbClr val="2C2C2C"/>
                </a:solidFill>
                <a:latin typeface="맑은 고딕" panose="020B0503020000020004" pitchFamily="50" charset="-127"/>
                <a:ea typeface="맑은 고딕" panose="020B0503020000020004" pitchFamily="50" charset="-127"/>
              </a:rPr>
              <a:t>EYE BAGS</a:t>
            </a:r>
          </a:p>
          <a:p>
            <a:pPr algn="just">
              <a:lnSpc>
                <a:spcPct val="150000"/>
              </a:lnSpc>
            </a:pPr>
            <a:r>
              <a:rPr lang="en-US" altLang="ko-KR" sz="2000" b="1" dirty="0">
                <a:solidFill>
                  <a:srgbClr val="FF0000"/>
                </a:solidFill>
                <a:latin typeface="맑은 고딕" panose="020B0503020000020004" pitchFamily="50" charset="-127"/>
                <a:ea typeface="맑은 고딕" panose="020B0503020000020004" pitchFamily="50" charset="-127"/>
              </a:rPr>
              <a:t>2 HGH-Like Ingredients (EGF, FGF) + </a:t>
            </a:r>
            <a:r>
              <a:rPr lang="en-MY" altLang="ko-KR" sz="2000" b="1" dirty="0">
                <a:solidFill>
                  <a:srgbClr val="FF0000"/>
                </a:solidFill>
                <a:latin typeface="맑은 고딕" panose="020B0503020000020004" pitchFamily="50" charset="-127"/>
                <a:ea typeface="맑은 고딕" panose="020B0503020000020004" pitchFamily="50" charset="-127"/>
              </a:rPr>
              <a:t>4 Peptides (</a:t>
            </a:r>
            <a:r>
              <a:rPr lang="en-MY" altLang="ko-KR" sz="2000" b="1" dirty="0" err="1">
                <a:solidFill>
                  <a:srgbClr val="FF0000"/>
                </a:solidFill>
                <a:latin typeface="맑은 고딕" panose="020B0503020000020004" pitchFamily="50" charset="-127"/>
                <a:ea typeface="맑은 고딕" panose="020B0503020000020004" pitchFamily="50" charset="-127"/>
              </a:rPr>
              <a:t>ActivePep</a:t>
            </a:r>
            <a:r>
              <a:rPr lang="en-MY" altLang="ko-KR" sz="2000" b="1" dirty="0">
                <a:solidFill>
                  <a:srgbClr val="FF0000"/>
                </a:solidFill>
                <a:latin typeface="맑은 고딕" panose="020B0503020000020004" pitchFamily="50" charset="-127"/>
                <a:ea typeface="맑은 고딕" panose="020B0503020000020004" pitchFamily="50" charset="-127"/>
              </a:rPr>
              <a:t> Solution-4)</a:t>
            </a:r>
            <a:endParaRPr lang="en-US" altLang="ko-KR" sz="2000" b="1" dirty="0">
              <a:solidFill>
                <a:srgbClr val="FF0000"/>
              </a:solidFill>
              <a:latin typeface="맑은 고딕" panose="020B0503020000020004" pitchFamily="50" charset="-127"/>
              <a:ea typeface="맑은 고딕" panose="020B0503020000020004" pitchFamily="50" charset="-127"/>
            </a:endParaRPr>
          </a:p>
          <a:p>
            <a:pPr algn="just">
              <a:lnSpc>
                <a:spcPct val="150000"/>
              </a:lnSpc>
            </a:pPr>
            <a:r>
              <a:rPr lang="en-US" altLang="ko-KR" sz="2000" b="1" dirty="0">
                <a:solidFill>
                  <a:srgbClr val="FF0000"/>
                </a:solidFill>
                <a:latin typeface="맑은 고딕" panose="020B0503020000020004" pitchFamily="50" charset="-127"/>
                <a:ea typeface="맑은 고딕" panose="020B0503020000020004" pitchFamily="50" charset="-127"/>
              </a:rPr>
              <a:t>+ </a:t>
            </a:r>
            <a:r>
              <a:rPr lang="en-MY" altLang="ko-KR" sz="2000" b="1" dirty="0">
                <a:solidFill>
                  <a:srgbClr val="FF0000"/>
                </a:solidFill>
                <a:latin typeface="맑은 고딕" panose="020B0503020000020004" pitchFamily="50" charset="-127"/>
                <a:ea typeface="맑은 고딕" panose="020B0503020000020004" pitchFamily="50" charset="-127"/>
              </a:rPr>
              <a:t>5 types of ceramide</a:t>
            </a:r>
            <a:r>
              <a:rPr lang="ko-KR" altLang="en-US" sz="2000" b="1" dirty="0">
                <a:solidFill>
                  <a:srgbClr val="FF0000"/>
                </a:solidFill>
                <a:latin typeface="맑은 고딕" panose="020B0503020000020004" pitchFamily="50" charset="-127"/>
                <a:ea typeface="맑은 고딕" panose="020B0503020000020004" pitchFamily="50" charset="-127"/>
              </a:rPr>
              <a:t> </a:t>
            </a:r>
            <a:r>
              <a:rPr lang="en-US" altLang="ko-KR" sz="2000" b="1" dirty="0">
                <a:solidFill>
                  <a:srgbClr val="FF0000"/>
                </a:solidFill>
                <a:latin typeface="맑은 고딕" panose="020B0503020000020004" pitchFamily="50" charset="-127"/>
                <a:ea typeface="맑은 고딕" panose="020B0503020000020004" pitchFamily="50" charset="-127"/>
              </a:rPr>
              <a:t>+ 10</a:t>
            </a:r>
            <a:r>
              <a:rPr lang="ko-KR" altLang="en-US" sz="2000" b="1" dirty="0">
                <a:solidFill>
                  <a:srgbClr val="FF0000"/>
                </a:solidFill>
                <a:latin typeface="맑은 고딕" panose="020B0503020000020004" pitchFamily="50" charset="-127"/>
                <a:ea typeface="맑은 고딕" panose="020B0503020000020004" pitchFamily="50" charset="-127"/>
              </a:rPr>
              <a:t> </a:t>
            </a:r>
            <a:r>
              <a:rPr lang="en-MY" altLang="ko-KR" sz="2000" b="1" dirty="0">
                <a:solidFill>
                  <a:srgbClr val="FF0000"/>
                </a:solidFill>
                <a:latin typeface="맑은 고딕" panose="020B0503020000020004" pitchFamily="50" charset="-127"/>
                <a:ea typeface="맑은 고딕" panose="020B0503020000020004" pitchFamily="50" charset="-127"/>
              </a:rPr>
              <a:t>complex hyaluronic acid</a:t>
            </a:r>
            <a:r>
              <a:rPr lang="en-US" altLang="ko-KR" sz="2000" b="1" dirty="0">
                <a:solidFill>
                  <a:srgbClr val="FF0000"/>
                </a:solidFill>
                <a:latin typeface="맑은 고딕" panose="020B0503020000020004" pitchFamily="50" charset="-127"/>
                <a:ea typeface="맑은 고딕" panose="020B0503020000020004" pitchFamily="50" charset="-127"/>
              </a:rPr>
              <a:t>+ </a:t>
            </a:r>
            <a:r>
              <a:rPr lang="en-MY" altLang="ko-KR" sz="2000" b="1" dirty="0" err="1">
                <a:solidFill>
                  <a:srgbClr val="FF0000"/>
                </a:solidFill>
                <a:latin typeface="맑은 고딕" panose="020B0503020000020004" pitchFamily="50" charset="-127"/>
                <a:ea typeface="맑은 고딕" panose="020B0503020000020004" pitchFamily="50" charset="-127"/>
              </a:rPr>
              <a:t>Centella</a:t>
            </a:r>
            <a:r>
              <a:rPr lang="en-MY" altLang="ko-KR" sz="2000" b="1" dirty="0">
                <a:solidFill>
                  <a:srgbClr val="FF0000"/>
                </a:solidFill>
                <a:latin typeface="맑은 고딕" panose="020B0503020000020004" pitchFamily="50" charset="-127"/>
                <a:ea typeface="맑은 고딕" panose="020B0503020000020004" pitchFamily="50" charset="-127"/>
              </a:rPr>
              <a:t> Asiatica extract</a:t>
            </a:r>
            <a:r>
              <a:rPr lang="ko-KR" altLang="en-US" sz="2000" b="1" dirty="0">
                <a:solidFill>
                  <a:srgbClr val="FF0000"/>
                </a:solidFill>
                <a:latin typeface="맑은 고딕" panose="020B0503020000020004" pitchFamily="50" charset="-127"/>
                <a:ea typeface="맑은 고딕" panose="020B0503020000020004" pitchFamily="50" charset="-127"/>
              </a:rPr>
              <a:t> </a:t>
            </a:r>
            <a:r>
              <a:rPr lang="en-US" altLang="ko-KR" sz="2000" b="1" dirty="0">
                <a:solidFill>
                  <a:srgbClr val="FF0000"/>
                </a:solidFill>
                <a:latin typeface="맑은 고딕" panose="020B0503020000020004" pitchFamily="50" charset="-127"/>
                <a:ea typeface="맑은 고딕" panose="020B0503020000020004" pitchFamily="50" charset="-127"/>
              </a:rPr>
              <a:t> </a:t>
            </a:r>
          </a:p>
          <a:p>
            <a:pPr algn="just">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Boosts collagen and elastin production within the skin with growth factor peptides and key active ingredients</a:t>
            </a:r>
          </a:p>
          <a:p>
            <a:pPr algn="just">
              <a:lnSpc>
                <a:spcPct val="150000"/>
              </a:lnSpc>
            </a:pPr>
            <a:r>
              <a:rPr lang="en-US" altLang="ko-KR" sz="2000" b="1" dirty="0">
                <a:solidFill>
                  <a:srgbClr val="2C2C2C"/>
                </a:solidFill>
                <a:latin typeface="맑은 고딕" panose="020B0503020000020004" pitchFamily="50" charset="-127"/>
                <a:ea typeface="맑은 고딕" panose="020B0503020000020004" pitchFamily="50" charset="-127"/>
              </a:rPr>
              <a:t># </a:t>
            </a:r>
            <a:r>
              <a:rPr lang="en-MY" altLang="ko-KR" sz="2000" b="1" dirty="0">
                <a:solidFill>
                  <a:srgbClr val="2C2C2C"/>
                </a:solidFill>
                <a:latin typeface="맑은 고딕" panose="020B0503020000020004" pitchFamily="50" charset="-127"/>
                <a:ea typeface="맑은 고딕" panose="020B0503020000020004" pitchFamily="50" charset="-127"/>
              </a:rPr>
              <a:t>Instant Lifting Effect &amp; EYE BAG Layer-Up</a:t>
            </a:r>
            <a:endParaRPr lang="en-US" altLang="ko-KR" sz="2000" b="1" dirty="0">
              <a:solidFill>
                <a:srgbClr val="2C2C2C"/>
              </a:solidFill>
              <a:latin typeface="맑은 고딕" panose="020B0503020000020004" pitchFamily="50" charset="-127"/>
              <a:ea typeface="맑은 고딕" panose="020B0503020000020004" pitchFamily="50" charset="-127"/>
            </a:endParaRPr>
          </a:p>
        </p:txBody>
      </p:sp>
      <p:sp>
        <p:nvSpPr>
          <p:cNvPr id="9" name="Object 43"/>
          <p:cNvSpPr txBox="1"/>
          <p:nvPr/>
        </p:nvSpPr>
        <p:spPr>
          <a:xfrm>
            <a:off x="421940" y="1257300"/>
            <a:ext cx="10523209" cy="707886"/>
          </a:xfrm>
          <a:prstGeom prst="rect">
            <a:avLst/>
          </a:prstGeom>
          <a:noFill/>
        </p:spPr>
        <p:txBody>
          <a:bodyPr wrap="square" rtlCol="0" anchor="t">
            <a:spAutoFit/>
          </a:bodyPr>
          <a:lstStyle/>
          <a:p>
            <a:pPr algn="ctr"/>
            <a:r>
              <a:rPr lang="en-US" altLang="ko-KR" sz="4000" dirty="0">
                <a:solidFill>
                  <a:srgbClr val="00074E"/>
                </a:solidFill>
                <a:latin typeface="맑은 고딕" panose="020B0503020000020004" pitchFamily="50" charset="-127"/>
                <a:ea typeface="맑은 고딕" panose="020B0503020000020004" pitchFamily="50" charset="-127"/>
                <a:cs typeface="Pretendard SemiBold" pitchFamily="34" charset="0"/>
              </a:rPr>
              <a:t>1. EYE Volume Lifting – 1-Minute Upgrade</a:t>
            </a:r>
            <a:endParaRPr lang="en-US" sz="4000" dirty="0">
              <a:latin typeface="맑은 고딕" panose="020B0503020000020004" pitchFamily="50" charset="-127"/>
              <a:ea typeface="맑은 고딕" panose="020B0503020000020004" pitchFamily="50" charset="-127"/>
            </a:endParaRPr>
          </a:p>
        </p:txBody>
      </p:sp>
      <p:pic>
        <p:nvPicPr>
          <p:cNvPr id="10" name="그림 9"/>
          <p:cNvPicPr>
            <a:picLocks noChangeAspect="1"/>
          </p:cNvPicPr>
          <p:nvPr/>
        </p:nvPicPr>
        <p:blipFill>
          <a:blip r:embed="rId4"/>
          <a:stretch>
            <a:fillRect/>
          </a:stretch>
        </p:blipFill>
        <p:spPr>
          <a:xfrm>
            <a:off x="4409456" y="6121045"/>
            <a:ext cx="2878798" cy="2900609"/>
          </a:xfrm>
          <a:prstGeom prst="rect">
            <a:avLst/>
          </a:prstGeom>
        </p:spPr>
      </p:pic>
      <p:pic>
        <p:nvPicPr>
          <p:cNvPr id="11" name="그림 10"/>
          <p:cNvPicPr>
            <a:picLocks noChangeAspect="1"/>
          </p:cNvPicPr>
          <p:nvPr/>
        </p:nvPicPr>
        <p:blipFill>
          <a:blip r:embed="rId5"/>
          <a:stretch>
            <a:fillRect/>
          </a:stretch>
        </p:blipFill>
        <p:spPr>
          <a:xfrm>
            <a:off x="634288" y="5761139"/>
            <a:ext cx="3118505" cy="3502170"/>
          </a:xfrm>
          <a:prstGeom prst="rect">
            <a:avLst/>
          </a:prstGeom>
        </p:spPr>
      </p:pic>
      <p:pic>
        <p:nvPicPr>
          <p:cNvPr id="13" name="그림 12"/>
          <p:cNvPicPr>
            <a:picLocks noChangeAspect="1"/>
          </p:cNvPicPr>
          <p:nvPr/>
        </p:nvPicPr>
        <p:blipFill>
          <a:blip r:embed="rId6"/>
          <a:stretch>
            <a:fillRect/>
          </a:stretch>
        </p:blipFill>
        <p:spPr>
          <a:xfrm>
            <a:off x="7952453" y="4707387"/>
            <a:ext cx="2992696" cy="2721508"/>
          </a:xfrm>
          <a:prstGeom prst="rect">
            <a:avLst/>
          </a:prstGeom>
        </p:spPr>
      </p:pic>
      <p:sp>
        <p:nvSpPr>
          <p:cNvPr id="12" name="직사각형 11"/>
          <p:cNvSpPr/>
          <p:nvPr/>
        </p:nvSpPr>
        <p:spPr>
          <a:xfrm>
            <a:off x="125648" y="9738320"/>
            <a:ext cx="4592026"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Tree>
    <p:extLst>
      <p:ext uri="{BB962C8B-B14F-4D97-AF65-F5344CB8AC3E}">
        <p14:creationId xmlns:p14="http://schemas.microsoft.com/office/powerpoint/2010/main" val="3472177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Object 42"/>
          <p:cNvSpPr txBox="1"/>
          <p:nvPr/>
        </p:nvSpPr>
        <p:spPr>
          <a:xfrm>
            <a:off x="762000" y="2152125"/>
            <a:ext cx="9497888" cy="3449149"/>
          </a:xfrm>
          <a:prstGeom prst="rect">
            <a:avLst/>
          </a:prstGeom>
          <a:noFill/>
        </p:spPr>
        <p:txBody>
          <a:bodyPr wrap="square" rtlCol="0" anchor="t">
            <a:spAutoFit/>
          </a:bodyPr>
          <a:lstStyle/>
          <a:p>
            <a:pPr>
              <a:lnSpc>
                <a:spcPct val="150000"/>
              </a:lnSpc>
            </a:pPr>
            <a:r>
              <a:rPr lang="da-DK" sz="2800" dirty="0">
                <a:latin typeface="Malgun Gothic" panose="020B0503020000020004" pitchFamily="34" charset="-127"/>
                <a:ea typeface="Malgun Gothic" panose="020B0503020000020004" pitchFamily="34" charset="-127"/>
              </a:rPr>
              <a:t>1-Minute Upgrade </a:t>
            </a:r>
            <a:r>
              <a:rPr lang="da-DK" sz="2000" dirty="0">
                <a:latin typeface="Malgun Gothic" panose="020B0503020000020004" pitchFamily="34" charset="-127"/>
                <a:ea typeface="Malgun Gothic" panose="020B0503020000020004" pitchFamily="34" charset="-127"/>
              </a:rPr>
              <a:t>Effect for </a:t>
            </a:r>
            <a:r>
              <a:rPr lang="da-DK" sz="2800" dirty="0">
                <a:latin typeface="Malgun Gothic" panose="020B0503020000020004" pitchFamily="34" charset="-127"/>
                <a:ea typeface="Malgun Gothic" panose="020B0503020000020004" pitchFamily="34" charset="-127"/>
              </a:rPr>
              <a:t>EYE BAG </a:t>
            </a:r>
            <a:r>
              <a:rPr lang="da-DK" sz="2000" dirty="0">
                <a:latin typeface="Malgun Gothic" panose="020B0503020000020004" pitchFamily="34" charset="-127"/>
                <a:ea typeface="Malgun Gothic" panose="020B0503020000020004" pitchFamily="34" charset="-127"/>
              </a:rPr>
              <a:t>Regeneration</a:t>
            </a:r>
          </a:p>
          <a:p>
            <a:pPr algn="just">
              <a:lnSpc>
                <a:spcPct val="150000"/>
              </a:lnSpc>
            </a:pPr>
            <a:r>
              <a:rPr lang="en-US" altLang="ko-KR" sz="2000" b="1" dirty="0">
                <a:solidFill>
                  <a:srgbClr val="FF0000"/>
                </a:solidFill>
                <a:latin typeface="맑은 고딕" panose="020B0503020000020004" pitchFamily="50" charset="-127"/>
                <a:ea typeface="맑은 고딕" panose="020B0503020000020004" pitchFamily="50" charset="-127"/>
              </a:rPr>
              <a:t>2 HGH-Like Ingredients (EGF, FGF) + </a:t>
            </a:r>
            <a:r>
              <a:rPr lang="en-MY" altLang="ko-KR" sz="2000" b="1" dirty="0">
                <a:solidFill>
                  <a:srgbClr val="FF0000"/>
                </a:solidFill>
                <a:latin typeface="맑은 고딕" panose="020B0503020000020004" pitchFamily="50" charset="-127"/>
                <a:ea typeface="맑은 고딕" panose="020B0503020000020004" pitchFamily="50" charset="-127"/>
              </a:rPr>
              <a:t>4 Peptides (</a:t>
            </a:r>
            <a:r>
              <a:rPr lang="en-MY" altLang="ko-KR" sz="2000" b="1" dirty="0" err="1">
                <a:solidFill>
                  <a:srgbClr val="FF0000"/>
                </a:solidFill>
                <a:latin typeface="맑은 고딕" panose="020B0503020000020004" pitchFamily="50" charset="-127"/>
                <a:ea typeface="맑은 고딕" panose="020B0503020000020004" pitchFamily="50" charset="-127"/>
              </a:rPr>
              <a:t>ActivePep</a:t>
            </a:r>
            <a:r>
              <a:rPr lang="en-MY" altLang="ko-KR" sz="2000" b="1" dirty="0">
                <a:solidFill>
                  <a:srgbClr val="FF0000"/>
                </a:solidFill>
                <a:latin typeface="맑은 고딕" panose="020B0503020000020004" pitchFamily="50" charset="-127"/>
                <a:ea typeface="맑은 고딕" panose="020B0503020000020004" pitchFamily="50" charset="-127"/>
              </a:rPr>
              <a:t> Solution-4)</a:t>
            </a:r>
            <a:endParaRPr lang="en-US" altLang="ko-KR" sz="2000" b="1" dirty="0">
              <a:solidFill>
                <a:srgbClr val="FF0000"/>
              </a:solidFill>
              <a:latin typeface="맑은 고딕" panose="020B0503020000020004" pitchFamily="50" charset="-127"/>
              <a:ea typeface="맑은 고딕" panose="020B0503020000020004" pitchFamily="50" charset="-127"/>
            </a:endParaRPr>
          </a:p>
          <a:p>
            <a:pPr>
              <a:lnSpc>
                <a:spcPct val="150000"/>
              </a:lnSpc>
            </a:pPr>
            <a:r>
              <a:rPr lang="en-US" altLang="ko-KR" sz="2000" b="1" dirty="0">
                <a:solidFill>
                  <a:srgbClr val="7030A0"/>
                </a:solidFill>
                <a:latin typeface="Malgun Gothic" panose="020B0503020000020004" pitchFamily="34" charset="-127"/>
                <a:ea typeface="Malgun Gothic" panose="020B0503020000020004" pitchFamily="34" charset="-127"/>
              </a:rPr>
              <a:t>Through HGH-like ingredients, EGF (epidermal regeneration) + FGF (dermal regeneration) + Four Peptides </a:t>
            </a:r>
            <a:r>
              <a:rPr lang="en-US" altLang="ko-KR" sz="2000" b="1" dirty="0">
                <a:solidFill>
                  <a:srgbClr val="FF0000"/>
                </a:solidFill>
                <a:latin typeface="Malgun Gothic" panose="020B0503020000020004" pitchFamily="34" charset="-127"/>
                <a:ea typeface="Malgun Gothic" panose="020B0503020000020004" pitchFamily="34" charset="-127"/>
              </a:rPr>
              <a:t>(</a:t>
            </a:r>
            <a:r>
              <a:rPr lang="en-US" altLang="ko-KR" sz="2000" b="1" dirty="0" err="1">
                <a:solidFill>
                  <a:srgbClr val="FF0000"/>
                </a:solidFill>
                <a:latin typeface="Malgun Gothic" panose="020B0503020000020004" pitchFamily="34" charset="-127"/>
                <a:ea typeface="Malgun Gothic" panose="020B0503020000020004" pitchFamily="34" charset="-127"/>
              </a:rPr>
              <a:t>ActivePep</a:t>
            </a:r>
            <a:r>
              <a:rPr lang="en-US" altLang="ko-KR" sz="2000" b="1" dirty="0">
                <a:solidFill>
                  <a:srgbClr val="FF0000"/>
                </a:solidFill>
                <a:latin typeface="Malgun Gothic" panose="020B0503020000020004" pitchFamily="34" charset="-127"/>
                <a:ea typeface="Malgun Gothic" panose="020B0503020000020004" pitchFamily="34" charset="-127"/>
              </a:rPr>
              <a:t> Solution-4) </a:t>
            </a:r>
            <a:r>
              <a:rPr lang="en-US" altLang="ko-KR" sz="2000" b="1" dirty="0">
                <a:solidFill>
                  <a:srgbClr val="7030A0"/>
                </a:solidFill>
                <a:latin typeface="Malgun Gothic" panose="020B0503020000020004" pitchFamily="34" charset="-127"/>
                <a:ea typeface="Malgun Gothic" panose="020B0503020000020004" pitchFamily="34" charset="-127"/>
              </a:rPr>
              <a:t>help restore elasticity and rejuvenate EYE BAGS</a:t>
            </a:r>
          </a:p>
          <a:p>
            <a:pPr algn="just">
              <a:lnSpc>
                <a:spcPct val="150000"/>
              </a:lnSpc>
            </a:pPr>
            <a:r>
              <a:rPr lang="en-US" altLang="ko-KR" sz="2000" b="1" dirty="0">
                <a:solidFill>
                  <a:srgbClr val="2C2C2C"/>
                </a:solidFill>
                <a:latin typeface="Malgun Gothic" panose="020B0503020000020004" pitchFamily="34" charset="-127"/>
                <a:ea typeface="Malgun Gothic" panose="020B0503020000020004" pitchFamily="34" charset="-127"/>
              </a:rPr>
              <a:t>#</a:t>
            </a:r>
            <a:r>
              <a:rPr lang="en-MY" altLang="ko-KR" sz="2000" b="1" dirty="0">
                <a:solidFill>
                  <a:srgbClr val="2C2C2C"/>
                </a:solidFill>
                <a:latin typeface="Malgun Gothic" panose="020B0503020000020004" pitchFamily="34" charset="-127"/>
                <a:ea typeface="Malgun Gothic" panose="020B0503020000020004" pitchFamily="34" charset="-127"/>
              </a:rPr>
              <a:t>Instant Firming Effect </a:t>
            </a:r>
            <a:r>
              <a:rPr lang="en-US" altLang="ko-KR" sz="2000" b="1" dirty="0">
                <a:solidFill>
                  <a:srgbClr val="2C2C2C"/>
                </a:solidFill>
                <a:latin typeface="Malgun Gothic" panose="020B0503020000020004" pitchFamily="34" charset="-127"/>
                <a:ea typeface="Malgun Gothic" panose="020B0503020000020004" pitchFamily="34" charset="-127"/>
              </a:rPr>
              <a:t>#</a:t>
            </a:r>
            <a:r>
              <a:rPr lang="en-MY" altLang="ko-KR" sz="2000" b="1" dirty="0">
                <a:solidFill>
                  <a:srgbClr val="2C2C2C"/>
                </a:solidFill>
                <a:latin typeface="Malgun Gothic" panose="020B0503020000020004" pitchFamily="34" charset="-127"/>
                <a:ea typeface="Malgun Gothic" panose="020B0503020000020004" pitchFamily="34" charset="-127"/>
              </a:rPr>
              <a:t>Elasticity Lifting </a:t>
            </a:r>
            <a:r>
              <a:rPr lang="en-US" altLang="ko-KR" sz="2000" b="1" dirty="0">
                <a:solidFill>
                  <a:srgbClr val="2C2C2C"/>
                </a:solidFill>
                <a:latin typeface="Malgun Gothic" panose="020B0503020000020004" pitchFamily="34" charset="-127"/>
                <a:ea typeface="Malgun Gothic" panose="020B0503020000020004" pitchFamily="34" charset="-127"/>
              </a:rPr>
              <a:t>#</a:t>
            </a:r>
            <a:r>
              <a:rPr lang="en-MY" altLang="ko-KR" sz="2000" b="1" dirty="0">
                <a:solidFill>
                  <a:srgbClr val="2C2C2C"/>
                </a:solidFill>
                <a:latin typeface="Malgun Gothic" panose="020B0503020000020004" pitchFamily="34" charset="-127"/>
                <a:ea typeface="Malgun Gothic" panose="020B0503020000020004" pitchFamily="34" charset="-127"/>
              </a:rPr>
              <a:t>Regeneration Lifting </a:t>
            </a:r>
            <a:r>
              <a:rPr lang="en-US" altLang="ko-KR" sz="2000" b="1" dirty="0">
                <a:solidFill>
                  <a:srgbClr val="2C2C2C"/>
                </a:solidFill>
                <a:latin typeface="Malgun Gothic" panose="020B0503020000020004" pitchFamily="34" charset="-127"/>
                <a:ea typeface="Malgun Gothic" panose="020B0503020000020004" pitchFamily="34" charset="-127"/>
              </a:rPr>
              <a:t>#</a:t>
            </a:r>
            <a:r>
              <a:rPr lang="en-MY" altLang="ko-KR" sz="2000" b="1" dirty="0">
                <a:solidFill>
                  <a:srgbClr val="2C2C2C"/>
                </a:solidFill>
                <a:latin typeface="Malgun Gothic" panose="020B0503020000020004" pitchFamily="34" charset="-127"/>
                <a:ea typeface="Malgun Gothic" panose="020B0503020000020004" pitchFamily="34" charset="-127"/>
              </a:rPr>
              <a:t>Deep Hydration</a:t>
            </a:r>
            <a:r>
              <a:rPr lang="ko-KR" altLang="en-US" sz="2000" b="1" dirty="0">
                <a:solidFill>
                  <a:srgbClr val="2C2C2C"/>
                </a:solidFill>
                <a:latin typeface="Malgun Gothic" panose="020B0503020000020004" pitchFamily="34" charset="-127"/>
                <a:ea typeface="Malgun Gothic" panose="020B0503020000020004" pitchFamily="34" charset="-127"/>
              </a:rPr>
              <a:t> </a:t>
            </a:r>
            <a:r>
              <a:rPr lang="en-MY" altLang="ko-KR" sz="2000" b="1" dirty="0">
                <a:solidFill>
                  <a:srgbClr val="2C2C2C"/>
                </a:solidFill>
                <a:latin typeface="Malgun Gothic" panose="020B0503020000020004" pitchFamily="34" charset="-127"/>
                <a:ea typeface="Malgun Gothic" panose="020B0503020000020004" pitchFamily="34" charset="-127"/>
              </a:rPr>
              <a:t>#Soothing Care</a:t>
            </a:r>
            <a:endParaRPr lang="ko-KR" altLang="en-US" sz="2000" b="1" dirty="0">
              <a:solidFill>
                <a:srgbClr val="2C2C2C"/>
              </a:solidFill>
              <a:latin typeface="Malgun Gothic" panose="020B0503020000020004" pitchFamily="34" charset="-127"/>
              <a:ea typeface="Malgun Gothic" panose="020B0503020000020004" pitchFamily="34" charset="-127"/>
            </a:endParaRPr>
          </a:p>
        </p:txBody>
      </p:sp>
      <p:sp>
        <p:nvSpPr>
          <p:cNvPr id="9" name="Object 43"/>
          <p:cNvSpPr txBox="1"/>
          <p:nvPr/>
        </p:nvSpPr>
        <p:spPr>
          <a:xfrm>
            <a:off x="421941" y="1257300"/>
            <a:ext cx="7198059" cy="769441"/>
          </a:xfrm>
          <a:prstGeom prst="rect">
            <a:avLst/>
          </a:prstGeom>
          <a:noFill/>
        </p:spPr>
        <p:txBody>
          <a:bodyPr wrap="square" rtlCol="0" anchor="t">
            <a:spAutoFit/>
          </a:bodyPr>
          <a:lstStyle/>
          <a:p>
            <a:pPr algn="ctr"/>
            <a:r>
              <a:rPr lang="en-US"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2. EYE</a:t>
            </a:r>
            <a:r>
              <a:rPr lang="ko-KR" altLang="en-US" sz="4400" dirty="0">
                <a:solidFill>
                  <a:srgbClr val="00074E"/>
                </a:solidFill>
                <a:latin typeface="맑은 고딕" panose="020B0503020000020004" pitchFamily="50" charset="-127"/>
                <a:ea typeface="맑은 고딕" panose="020B0503020000020004" pitchFamily="50" charset="-127"/>
                <a:cs typeface="Pretendard SemiBold" pitchFamily="34" charset="0"/>
              </a:rPr>
              <a:t> </a:t>
            </a:r>
            <a:r>
              <a:rPr lang="en-MY"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Regeneration Lifting</a:t>
            </a:r>
            <a:endParaRPr lang="en-US" sz="1200" dirty="0">
              <a:latin typeface="맑은 고딕" panose="020B0503020000020004" pitchFamily="50" charset="-127"/>
              <a:ea typeface="맑은 고딕" panose="020B0503020000020004" pitchFamily="50" charset="-127"/>
            </a:endParaRPr>
          </a:p>
        </p:txBody>
      </p:sp>
      <p:sp>
        <p:nvSpPr>
          <p:cNvPr id="14" name="직사각형 13"/>
          <p:cNvSpPr/>
          <p:nvPr/>
        </p:nvSpPr>
        <p:spPr>
          <a:xfrm>
            <a:off x="326652" y="5661935"/>
            <a:ext cx="10368584" cy="454292"/>
          </a:xfrm>
          <a:prstGeom prst="rect">
            <a:avLst/>
          </a:prstGeom>
        </p:spPr>
        <p:txBody>
          <a:bodyPr wrap="square">
            <a:spAutoFit/>
          </a:bodyPr>
          <a:lstStyle/>
          <a:p>
            <a:pPr algn="ctr">
              <a:lnSpc>
                <a:spcPct val="150000"/>
              </a:lnSpc>
            </a:pPr>
            <a:r>
              <a:rPr lang="en-US" altLang="ko-KR" b="1" dirty="0">
                <a:solidFill>
                  <a:srgbClr val="7030A0"/>
                </a:solidFill>
                <a:latin typeface="나눔스퀘어 네오 ExtraBold" panose="00000900000000000000" pitchFamily="2" charset="-127"/>
                <a:ea typeface="나눔스퀘어 네오 ExtraBold" panose="00000900000000000000" pitchFamily="2" charset="-127"/>
              </a:rPr>
              <a:t>4 Peptides (</a:t>
            </a:r>
            <a:r>
              <a:rPr lang="en-US" altLang="ko-KR" b="1" dirty="0" err="1">
                <a:solidFill>
                  <a:srgbClr val="7030A0"/>
                </a:solidFill>
                <a:latin typeface="나눔스퀘어 네오 ExtraBold" panose="00000900000000000000" pitchFamily="2" charset="-127"/>
                <a:ea typeface="나눔스퀘어 네오 ExtraBold" panose="00000900000000000000" pitchFamily="2" charset="-127"/>
              </a:rPr>
              <a:t>ActivePep</a:t>
            </a:r>
            <a:r>
              <a:rPr lang="en-US" altLang="ko-KR" b="1" dirty="0">
                <a:solidFill>
                  <a:srgbClr val="7030A0"/>
                </a:solidFill>
                <a:latin typeface="나눔스퀘어 네오 ExtraBold" panose="00000900000000000000" pitchFamily="2" charset="-127"/>
                <a:ea typeface="나눔스퀘어 네오 ExtraBold" panose="00000900000000000000" pitchFamily="2" charset="-127"/>
              </a:rPr>
              <a:t> Solution-4) – Ingredients for Plump and Firm Skin</a:t>
            </a:r>
            <a:endParaRPr lang="ko-KR" altLang="en-US" b="1" i="0" dirty="0">
              <a:solidFill>
                <a:srgbClr val="7030A0"/>
              </a:solidFill>
              <a:effectLst/>
              <a:latin typeface="나눔스퀘어 네오 ExtraBold" panose="00000900000000000000" pitchFamily="2" charset="-127"/>
              <a:ea typeface="나눔스퀘어 네오 ExtraBold" panose="00000900000000000000" pitchFamily="2" charset="-127"/>
            </a:endParaRPr>
          </a:p>
        </p:txBody>
      </p:sp>
      <p:pic>
        <p:nvPicPr>
          <p:cNvPr id="15" name="그림 14"/>
          <p:cNvPicPr>
            <a:picLocks noChangeAspect="1"/>
          </p:cNvPicPr>
          <p:nvPr/>
        </p:nvPicPr>
        <p:blipFill>
          <a:blip r:embed="rId3"/>
          <a:stretch>
            <a:fillRect/>
          </a:stretch>
        </p:blipFill>
        <p:spPr>
          <a:xfrm>
            <a:off x="4343400" y="6264917"/>
            <a:ext cx="6705600" cy="3650159"/>
          </a:xfrm>
          <a:prstGeom prst="rect">
            <a:avLst/>
          </a:prstGeom>
        </p:spPr>
      </p:pic>
      <p:pic>
        <p:nvPicPr>
          <p:cNvPr id="3" name="그림 2"/>
          <p:cNvPicPr>
            <a:picLocks noChangeAspect="1"/>
          </p:cNvPicPr>
          <p:nvPr/>
        </p:nvPicPr>
        <p:blipFill>
          <a:blip r:embed="rId4"/>
          <a:stretch>
            <a:fillRect/>
          </a:stretch>
        </p:blipFill>
        <p:spPr>
          <a:xfrm>
            <a:off x="223217" y="6843001"/>
            <a:ext cx="4120183" cy="2398836"/>
          </a:xfrm>
          <a:prstGeom prst="rect">
            <a:avLst/>
          </a:prstGeom>
        </p:spPr>
      </p:pic>
      <p:sp>
        <p:nvSpPr>
          <p:cNvPr id="10" name="직사각형 9"/>
          <p:cNvSpPr/>
          <p:nvPr/>
        </p:nvSpPr>
        <p:spPr>
          <a:xfrm>
            <a:off x="145685" y="9788865"/>
            <a:ext cx="4551952"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
        <p:nvSpPr>
          <p:cNvPr id="6" name="TextBox 5">
            <a:extLst>
              <a:ext uri="{FF2B5EF4-FFF2-40B4-BE49-F238E27FC236}">
                <a16:creationId xmlns:a16="http://schemas.microsoft.com/office/drawing/2014/main" id="{9ECBC679-8047-6996-8592-4A6F2F940266}"/>
              </a:ext>
            </a:extLst>
          </p:cNvPr>
          <p:cNvSpPr txBox="1"/>
          <p:nvPr/>
        </p:nvSpPr>
        <p:spPr>
          <a:xfrm>
            <a:off x="3739601" y="8020884"/>
            <a:ext cx="599844" cy="430887"/>
          </a:xfrm>
          <a:prstGeom prst="rect">
            <a:avLst/>
          </a:prstGeom>
          <a:solidFill>
            <a:srgbClr val="FFF3EC"/>
          </a:solidFill>
        </p:spPr>
        <p:txBody>
          <a:bodyPr wrap="none" rtlCol="0">
            <a:spAutoFit/>
          </a:bodyPr>
          <a:lstStyle/>
          <a:p>
            <a:pPr algn="ctr"/>
            <a:r>
              <a:rPr lang="en-MY" sz="1100" b="1" dirty="0"/>
              <a:t>Dermis</a:t>
            </a:r>
          </a:p>
          <a:p>
            <a:pPr algn="ctr"/>
            <a:r>
              <a:rPr lang="en-MY" sz="1100" b="1" dirty="0"/>
              <a:t>layer</a:t>
            </a:r>
          </a:p>
        </p:txBody>
      </p:sp>
      <p:sp>
        <p:nvSpPr>
          <p:cNvPr id="7" name="TextBox 6">
            <a:extLst>
              <a:ext uri="{FF2B5EF4-FFF2-40B4-BE49-F238E27FC236}">
                <a16:creationId xmlns:a16="http://schemas.microsoft.com/office/drawing/2014/main" id="{A99AA348-570F-BCFA-3CF2-0BAA74428E43}"/>
              </a:ext>
            </a:extLst>
          </p:cNvPr>
          <p:cNvSpPr txBox="1"/>
          <p:nvPr/>
        </p:nvSpPr>
        <p:spPr>
          <a:xfrm>
            <a:off x="3677084" y="7196284"/>
            <a:ext cx="724878" cy="400110"/>
          </a:xfrm>
          <a:prstGeom prst="rect">
            <a:avLst/>
          </a:prstGeom>
          <a:solidFill>
            <a:srgbClr val="FFF3EC"/>
          </a:solidFill>
        </p:spPr>
        <p:txBody>
          <a:bodyPr wrap="none" rtlCol="0">
            <a:spAutoFit/>
          </a:bodyPr>
          <a:lstStyle/>
          <a:p>
            <a:pPr algn="ctr"/>
            <a:r>
              <a:rPr lang="en-MY" sz="1000" b="1" dirty="0"/>
              <a:t>Epidermal</a:t>
            </a:r>
          </a:p>
          <a:p>
            <a:pPr algn="ctr"/>
            <a:r>
              <a:rPr lang="en-MY" sz="1000" b="1" dirty="0"/>
              <a:t>layer</a:t>
            </a:r>
          </a:p>
        </p:txBody>
      </p:sp>
      <p:sp>
        <p:nvSpPr>
          <p:cNvPr id="11" name="TextBox 10">
            <a:extLst>
              <a:ext uri="{FF2B5EF4-FFF2-40B4-BE49-F238E27FC236}">
                <a16:creationId xmlns:a16="http://schemas.microsoft.com/office/drawing/2014/main" id="{193454F1-A20B-CFEA-9787-871B0D9875AB}"/>
              </a:ext>
            </a:extLst>
          </p:cNvPr>
          <p:cNvSpPr txBox="1"/>
          <p:nvPr/>
        </p:nvSpPr>
        <p:spPr>
          <a:xfrm>
            <a:off x="4724140" y="6612168"/>
            <a:ext cx="1829060" cy="577081"/>
          </a:xfrm>
          <a:prstGeom prst="rect">
            <a:avLst/>
          </a:prstGeom>
          <a:solidFill>
            <a:srgbClr val="FFFFFF"/>
          </a:solidFill>
        </p:spPr>
        <p:txBody>
          <a:bodyPr wrap="square" rtlCol="0">
            <a:spAutoFit/>
          </a:bodyPr>
          <a:lstStyle/>
          <a:p>
            <a:pPr algn="ctr"/>
            <a:r>
              <a:rPr lang="en-US" sz="1050" dirty="0"/>
              <a:t>A </a:t>
            </a:r>
            <a:r>
              <a:rPr lang="en-US" sz="1050" dirty="0" err="1"/>
              <a:t>botox</a:t>
            </a:r>
            <a:r>
              <a:rPr lang="en-US" sz="1050" dirty="0"/>
              <a:t>-like ingredient with</a:t>
            </a:r>
          </a:p>
          <a:p>
            <a:pPr algn="ctr"/>
            <a:r>
              <a:rPr lang="en-US" sz="1050" dirty="0"/>
              <a:t>low molecular weight</a:t>
            </a:r>
          </a:p>
          <a:p>
            <a:pPr algn="ctr"/>
            <a:r>
              <a:rPr lang="en-MY" sz="1050" b="1" dirty="0"/>
              <a:t>Acetyl Hexapeptide</a:t>
            </a:r>
          </a:p>
        </p:txBody>
      </p:sp>
      <p:sp>
        <p:nvSpPr>
          <p:cNvPr id="12" name="TextBox 11">
            <a:extLst>
              <a:ext uri="{FF2B5EF4-FFF2-40B4-BE49-F238E27FC236}">
                <a16:creationId xmlns:a16="http://schemas.microsoft.com/office/drawing/2014/main" id="{2EA473CF-9627-917D-7CF0-D11F4B66C259}"/>
              </a:ext>
            </a:extLst>
          </p:cNvPr>
          <p:cNvSpPr txBox="1"/>
          <p:nvPr/>
        </p:nvSpPr>
        <p:spPr>
          <a:xfrm>
            <a:off x="4453128" y="7286914"/>
            <a:ext cx="1828799" cy="577081"/>
          </a:xfrm>
          <a:prstGeom prst="rect">
            <a:avLst/>
          </a:prstGeom>
          <a:solidFill>
            <a:srgbClr val="FFFFFF"/>
          </a:solidFill>
        </p:spPr>
        <p:txBody>
          <a:bodyPr wrap="square" rtlCol="0">
            <a:spAutoFit/>
          </a:bodyPr>
          <a:lstStyle/>
          <a:p>
            <a:pPr algn="ctr"/>
            <a:r>
              <a:rPr lang="en-US" sz="1050" dirty="0"/>
              <a:t>A combination of three collagen amino acids</a:t>
            </a:r>
          </a:p>
          <a:p>
            <a:pPr algn="ctr"/>
            <a:r>
              <a:rPr lang="en-MY" sz="1050" b="1" dirty="0"/>
              <a:t>High-Purity Tripeptide</a:t>
            </a:r>
          </a:p>
        </p:txBody>
      </p:sp>
      <p:sp>
        <p:nvSpPr>
          <p:cNvPr id="13" name="TextBox 12">
            <a:extLst>
              <a:ext uri="{FF2B5EF4-FFF2-40B4-BE49-F238E27FC236}">
                <a16:creationId xmlns:a16="http://schemas.microsoft.com/office/drawing/2014/main" id="{20869CA3-95C4-4957-E59D-FF28CA1F457F}"/>
              </a:ext>
            </a:extLst>
          </p:cNvPr>
          <p:cNvSpPr txBox="1"/>
          <p:nvPr/>
        </p:nvSpPr>
        <p:spPr>
          <a:xfrm>
            <a:off x="4809175" y="7999741"/>
            <a:ext cx="1447800" cy="577081"/>
          </a:xfrm>
          <a:prstGeom prst="rect">
            <a:avLst/>
          </a:prstGeom>
          <a:solidFill>
            <a:srgbClr val="FFFFFF"/>
          </a:solidFill>
        </p:spPr>
        <p:txBody>
          <a:bodyPr wrap="square" rtlCol="0">
            <a:spAutoFit/>
          </a:bodyPr>
          <a:lstStyle/>
          <a:p>
            <a:pPr algn="ctr"/>
            <a:r>
              <a:rPr lang="en-US" sz="1050" dirty="0"/>
              <a:t>A collagen-mimicking </a:t>
            </a:r>
          </a:p>
          <a:p>
            <a:pPr algn="ctr"/>
            <a:r>
              <a:rPr lang="en-US" sz="1050" dirty="0"/>
              <a:t>peptide</a:t>
            </a:r>
          </a:p>
          <a:p>
            <a:pPr algn="ctr"/>
            <a:r>
              <a:rPr lang="en-MY" sz="1050" b="1" dirty="0"/>
              <a:t>Hexapeptide</a:t>
            </a:r>
          </a:p>
        </p:txBody>
      </p:sp>
      <p:sp>
        <p:nvSpPr>
          <p:cNvPr id="16" name="TextBox 15">
            <a:extLst>
              <a:ext uri="{FF2B5EF4-FFF2-40B4-BE49-F238E27FC236}">
                <a16:creationId xmlns:a16="http://schemas.microsoft.com/office/drawing/2014/main" id="{7D989740-88FE-DBAF-37FA-7AA6F1447C51}"/>
              </a:ext>
            </a:extLst>
          </p:cNvPr>
          <p:cNvSpPr txBox="1"/>
          <p:nvPr/>
        </p:nvSpPr>
        <p:spPr>
          <a:xfrm>
            <a:off x="4724140" y="8784902"/>
            <a:ext cx="1905259" cy="577081"/>
          </a:xfrm>
          <a:prstGeom prst="rect">
            <a:avLst/>
          </a:prstGeom>
          <a:solidFill>
            <a:srgbClr val="FFFFFF"/>
          </a:solidFill>
        </p:spPr>
        <p:txBody>
          <a:bodyPr wrap="square" rtlCol="0">
            <a:spAutoFit/>
          </a:bodyPr>
          <a:lstStyle/>
          <a:p>
            <a:pPr algn="ctr"/>
            <a:r>
              <a:rPr lang="en-MY" sz="1050" dirty="0"/>
              <a:t>A vitamin peptide</a:t>
            </a:r>
          </a:p>
          <a:p>
            <a:pPr algn="ctr"/>
            <a:endParaRPr lang="en-MY" sz="1050" dirty="0"/>
          </a:p>
          <a:p>
            <a:pPr algn="ctr"/>
            <a:r>
              <a:rPr lang="en-MY" sz="1050" b="1" dirty="0"/>
              <a:t>Nicotinoyl Tripeptide</a:t>
            </a:r>
          </a:p>
        </p:txBody>
      </p:sp>
      <p:sp>
        <p:nvSpPr>
          <p:cNvPr id="17" name="TextBox 16">
            <a:extLst>
              <a:ext uri="{FF2B5EF4-FFF2-40B4-BE49-F238E27FC236}">
                <a16:creationId xmlns:a16="http://schemas.microsoft.com/office/drawing/2014/main" id="{2E359C01-436C-0A8F-CDFB-9326D8621524}"/>
              </a:ext>
            </a:extLst>
          </p:cNvPr>
          <p:cNvSpPr txBox="1"/>
          <p:nvPr/>
        </p:nvSpPr>
        <p:spPr>
          <a:xfrm>
            <a:off x="9684115" y="6515100"/>
            <a:ext cx="1066800" cy="461665"/>
          </a:xfrm>
          <a:prstGeom prst="rect">
            <a:avLst/>
          </a:prstGeom>
          <a:solidFill>
            <a:srgbClr val="FFFFFF"/>
          </a:solidFill>
        </p:spPr>
        <p:txBody>
          <a:bodyPr wrap="square" rtlCol="0">
            <a:spAutoFit/>
          </a:bodyPr>
          <a:lstStyle/>
          <a:p>
            <a:pPr algn="ctr"/>
            <a:r>
              <a:rPr lang="en-MY" sz="1200" b="1" dirty="0"/>
              <a:t>Enhances Elasticity</a:t>
            </a:r>
          </a:p>
        </p:txBody>
      </p:sp>
      <p:sp>
        <p:nvSpPr>
          <p:cNvPr id="18" name="TextBox 17">
            <a:extLst>
              <a:ext uri="{FF2B5EF4-FFF2-40B4-BE49-F238E27FC236}">
                <a16:creationId xmlns:a16="http://schemas.microsoft.com/office/drawing/2014/main" id="{34253BB1-5C51-9186-A734-76CFDD8EC3E5}"/>
              </a:ext>
            </a:extLst>
          </p:cNvPr>
          <p:cNvSpPr txBox="1"/>
          <p:nvPr/>
        </p:nvSpPr>
        <p:spPr>
          <a:xfrm>
            <a:off x="9912714" y="7354550"/>
            <a:ext cx="1066800" cy="461665"/>
          </a:xfrm>
          <a:prstGeom prst="rect">
            <a:avLst/>
          </a:prstGeom>
          <a:solidFill>
            <a:srgbClr val="FFFFFF"/>
          </a:solidFill>
        </p:spPr>
        <p:txBody>
          <a:bodyPr wrap="square" rtlCol="0">
            <a:spAutoFit/>
          </a:bodyPr>
          <a:lstStyle/>
          <a:p>
            <a:pPr algn="ctr"/>
            <a:r>
              <a:rPr lang="en-MY" sz="1200" b="1" dirty="0"/>
              <a:t>Deep Hydration</a:t>
            </a:r>
          </a:p>
        </p:txBody>
      </p:sp>
      <p:sp>
        <p:nvSpPr>
          <p:cNvPr id="19" name="TextBox 18">
            <a:extLst>
              <a:ext uri="{FF2B5EF4-FFF2-40B4-BE49-F238E27FC236}">
                <a16:creationId xmlns:a16="http://schemas.microsoft.com/office/drawing/2014/main" id="{3F5BA184-0F78-D7C8-B536-63513C402F0A}"/>
              </a:ext>
            </a:extLst>
          </p:cNvPr>
          <p:cNvSpPr txBox="1"/>
          <p:nvPr/>
        </p:nvSpPr>
        <p:spPr>
          <a:xfrm>
            <a:off x="9896238" y="8042418"/>
            <a:ext cx="1066800" cy="461665"/>
          </a:xfrm>
          <a:prstGeom prst="rect">
            <a:avLst/>
          </a:prstGeom>
          <a:solidFill>
            <a:srgbClr val="FFFFFF"/>
          </a:solidFill>
        </p:spPr>
        <p:txBody>
          <a:bodyPr wrap="square" rtlCol="0">
            <a:spAutoFit/>
          </a:bodyPr>
          <a:lstStyle/>
          <a:p>
            <a:pPr algn="ctr"/>
            <a:r>
              <a:rPr lang="en-MY" sz="1200" b="1" dirty="0"/>
              <a:t>Soothing Care</a:t>
            </a:r>
          </a:p>
        </p:txBody>
      </p:sp>
      <p:sp>
        <p:nvSpPr>
          <p:cNvPr id="20" name="TextBox 19">
            <a:extLst>
              <a:ext uri="{FF2B5EF4-FFF2-40B4-BE49-F238E27FC236}">
                <a16:creationId xmlns:a16="http://schemas.microsoft.com/office/drawing/2014/main" id="{5C4C9270-D2CA-4713-83BE-64CF8E78066F}"/>
              </a:ext>
            </a:extLst>
          </p:cNvPr>
          <p:cNvSpPr txBox="1"/>
          <p:nvPr/>
        </p:nvSpPr>
        <p:spPr>
          <a:xfrm>
            <a:off x="9715499" y="8880971"/>
            <a:ext cx="1066800" cy="276999"/>
          </a:xfrm>
          <a:prstGeom prst="rect">
            <a:avLst/>
          </a:prstGeom>
          <a:solidFill>
            <a:srgbClr val="FFFFFF"/>
          </a:solidFill>
        </p:spPr>
        <p:txBody>
          <a:bodyPr wrap="square" rtlCol="0">
            <a:spAutoFit/>
          </a:bodyPr>
          <a:lstStyle/>
          <a:p>
            <a:pPr algn="ctr"/>
            <a:r>
              <a:rPr lang="en-MY" sz="1200" b="1" dirty="0"/>
              <a:t>Radiant Glow</a:t>
            </a:r>
          </a:p>
        </p:txBody>
      </p:sp>
    </p:spTree>
    <p:extLst>
      <p:ext uri="{BB962C8B-B14F-4D97-AF65-F5344CB8AC3E}">
        <p14:creationId xmlns:p14="http://schemas.microsoft.com/office/powerpoint/2010/main" val="3091286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Object 42"/>
          <p:cNvSpPr txBox="1"/>
          <p:nvPr/>
        </p:nvSpPr>
        <p:spPr>
          <a:xfrm>
            <a:off x="543868" y="2026741"/>
            <a:ext cx="10165073" cy="2341154"/>
          </a:xfrm>
          <a:prstGeom prst="rect">
            <a:avLst/>
          </a:prstGeom>
          <a:noFill/>
        </p:spPr>
        <p:txBody>
          <a:bodyPr wrap="square" rtlCol="0" anchor="t">
            <a:spAutoFit/>
          </a:bodyPr>
          <a:lstStyle/>
          <a:p>
            <a:pPr>
              <a:lnSpc>
                <a:spcPct val="150000"/>
              </a:lnSpc>
            </a:pPr>
            <a:r>
              <a:rPr lang="en-MY" altLang="ko-KR" sz="2000" b="1" dirty="0">
                <a:solidFill>
                  <a:srgbClr val="2C2C2C"/>
                </a:solidFill>
                <a:latin typeface="맑은 고딕" panose="020B0503020000020004" pitchFamily="50" charset="-127"/>
                <a:ea typeface="맑은 고딕" panose="020B0503020000020004" pitchFamily="50" charset="-127"/>
              </a:rPr>
              <a:t>Niacinamide</a:t>
            </a:r>
            <a:r>
              <a:rPr lang="ko-KR" altLang="en-US" sz="2000" b="1" dirty="0">
                <a:solidFill>
                  <a:srgbClr val="2C2C2C"/>
                </a:solidFill>
                <a:latin typeface="맑은 고딕" panose="020B0503020000020004" pitchFamily="50" charset="-127"/>
                <a:ea typeface="맑은 고딕" panose="020B0503020000020004" pitchFamily="50" charset="-127"/>
              </a:rPr>
              <a:t> </a:t>
            </a:r>
            <a:r>
              <a:rPr lang="en-US" altLang="ko-KR" sz="2000" b="1" dirty="0">
                <a:solidFill>
                  <a:srgbClr val="2C2C2C"/>
                </a:solidFill>
                <a:latin typeface="맑은 고딕" panose="020B0503020000020004" pitchFamily="50" charset="-127"/>
                <a:ea typeface="맑은 고딕" panose="020B0503020000020004" pitchFamily="50" charset="-127"/>
              </a:rPr>
              <a:t>+ </a:t>
            </a:r>
            <a:r>
              <a:rPr lang="en-MY" altLang="ko-KR" sz="2000" b="1" dirty="0">
                <a:solidFill>
                  <a:srgbClr val="2C2C2C"/>
                </a:solidFill>
                <a:latin typeface="맑은 고딕" panose="020B0503020000020004" pitchFamily="50" charset="-127"/>
                <a:ea typeface="맑은 고딕" panose="020B0503020000020004" pitchFamily="50" charset="-127"/>
              </a:rPr>
              <a:t>Glutathione</a:t>
            </a:r>
            <a:endParaRPr lang="en-US" altLang="ko-KR" sz="2000" b="1" dirty="0">
              <a:solidFill>
                <a:srgbClr val="2C2C2C"/>
              </a:solidFill>
              <a:latin typeface="맑은 고딕" panose="020B0503020000020004" pitchFamily="50" charset="-127"/>
              <a:ea typeface="맑은 고딕" panose="020B0503020000020004" pitchFamily="50" charset="-127"/>
            </a:endParaRPr>
          </a:p>
          <a:p>
            <a:pPr>
              <a:lnSpc>
                <a:spcPct val="150000"/>
              </a:lnSpc>
            </a:pPr>
            <a:r>
              <a:rPr lang="en-MY" altLang="ko-KR" sz="2000" b="1" dirty="0">
                <a:solidFill>
                  <a:srgbClr val="7030A0"/>
                </a:solidFill>
                <a:latin typeface="맑은 고딕" panose="020B0503020000020004" pitchFamily="50" charset="-127"/>
                <a:ea typeface="맑은 고딕" panose="020B0503020000020004" pitchFamily="50" charset="-127"/>
              </a:rPr>
              <a:t>Whitening functional ingredient Niacinamide</a:t>
            </a:r>
            <a:r>
              <a:rPr lang="ko-KR" altLang="en-US" sz="2000" b="1" dirty="0">
                <a:solidFill>
                  <a:srgbClr val="7030A0"/>
                </a:solidFill>
                <a:latin typeface="맑은 고딕" panose="020B0503020000020004" pitchFamily="50" charset="-127"/>
                <a:ea typeface="맑은 고딕" panose="020B0503020000020004" pitchFamily="50" charset="-127"/>
              </a:rPr>
              <a:t> </a:t>
            </a:r>
            <a:r>
              <a:rPr lang="en-US" altLang="ko-KR" sz="2000" b="1" dirty="0">
                <a:solidFill>
                  <a:srgbClr val="7030A0"/>
                </a:solidFill>
                <a:latin typeface="맑은 고딕" panose="020B0503020000020004" pitchFamily="50" charset="-127"/>
                <a:ea typeface="맑은 고딕" panose="020B0503020000020004" pitchFamily="50" charset="-127"/>
              </a:rPr>
              <a:t>+</a:t>
            </a:r>
            <a:r>
              <a:rPr lang="ko-KR" altLang="en-US" sz="2000" b="1" dirty="0">
                <a:solidFill>
                  <a:srgbClr val="7030A0"/>
                </a:solidFill>
                <a:latin typeface="맑은 고딕" panose="020B0503020000020004" pitchFamily="50" charset="-127"/>
                <a:ea typeface="맑은 고딕" panose="020B0503020000020004" pitchFamily="50" charset="-127"/>
              </a:rPr>
              <a:t>  </a:t>
            </a:r>
            <a:r>
              <a:rPr lang="en-MY" altLang="ko-KR" sz="2000" b="1" dirty="0">
                <a:solidFill>
                  <a:srgbClr val="7030A0"/>
                </a:solidFill>
                <a:latin typeface="맑은 고딕" panose="020B0503020000020004" pitchFamily="50" charset="-127"/>
                <a:ea typeface="맑은 고딕" panose="020B0503020000020004" pitchFamily="50" charset="-127"/>
              </a:rPr>
              <a:t>Powerful antioxidant Glutathione</a:t>
            </a:r>
            <a:endParaRPr lang="en-US" altLang="ko-KR" sz="2000" b="1" dirty="0">
              <a:solidFill>
                <a:srgbClr val="7030A0"/>
              </a:solidFill>
              <a:latin typeface="맑은 고딕" panose="020B0503020000020004" pitchFamily="50" charset="-127"/>
              <a:ea typeface="맑은 고딕" panose="020B0503020000020004" pitchFamily="50" charset="-127"/>
            </a:endParaRPr>
          </a:p>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Intensive care for dark circles and dull eye areas caused by various factors</a:t>
            </a:r>
          </a:p>
          <a:p>
            <a:pPr>
              <a:lnSpc>
                <a:spcPct val="150000"/>
              </a:lnSpc>
            </a:pPr>
            <a:r>
              <a:rPr lang="en-US" altLang="ko-KR" sz="2000" b="1" dirty="0">
                <a:solidFill>
                  <a:srgbClr val="2C2C2C"/>
                </a:solidFill>
                <a:latin typeface="맑은 고딕" panose="020B0503020000020004" pitchFamily="50" charset="-127"/>
                <a:ea typeface="맑은 고딕" panose="020B0503020000020004" pitchFamily="50" charset="-127"/>
              </a:rPr>
              <a:t>#</a:t>
            </a:r>
            <a:r>
              <a:rPr lang="en-MY" altLang="ko-KR" sz="2000" b="1" dirty="0">
                <a:solidFill>
                  <a:srgbClr val="2C2C2C"/>
                </a:solidFill>
                <a:latin typeface="맑은 고딕" panose="020B0503020000020004" pitchFamily="50" charset="-127"/>
                <a:ea typeface="맑은 고딕" panose="020B0503020000020004" pitchFamily="50" charset="-127"/>
              </a:rPr>
              <a:t>Whitening Brightening Solution</a:t>
            </a:r>
            <a:r>
              <a:rPr lang="ko-KR" altLang="en-US" sz="2000" b="1" dirty="0">
                <a:solidFill>
                  <a:srgbClr val="2C2C2C"/>
                </a:solidFill>
                <a:latin typeface="맑은 고딕" panose="020B0503020000020004" pitchFamily="50" charset="-127"/>
                <a:ea typeface="맑은 고딕" panose="020B0503020000020004" pitchFamily="50" charset="-127"/>
              </a:rPr>
              <a:t> </a:t>
            </a:r>
            <a:r>
              <a:rPr lang="en-US" altLang="ko-KR" sz="2000" b="1" dirty="0">
                <a:solidFill>
                  <a:srgbClr val="2C2C2C"/>
                </a:solidFill>
                <a:latin typeface="맑은 고딕" panose="020B0503020000020004" pitchFamily="50" charset="-127"/>
                <a:ea typeface="맑은 고딕" panose="020B0503020000020004" pitchFamily="50" charset="-127"/>
              </a:rPr>
              <a:t>#</a:t>
            </a:r>
            <a:r>
              <a:rPr lang="en-MY" altLang="ko-KR" sz="2000" b="1" dirty="0">
                <a:solidFill>
                  <a:srgbClr val="2C2C2C"/>
                </a:solidFill>
                <a:latin typeface="맑은 고딕" panose="020B0503020000020004" pitchFamily="50" charset="-127"/>
                <a:ea typeface="맑은 고딕" panose="020B0503020000020004" pitchFamily="50" charset="-127"/>
              </a:rPr>
              <a:t>Whitening Function </a:t>
            </a:r>
            <a:r>
              <a:rPr lang="en-US" altLang="ko-KR" sz="2000" b="1" dirty="0">
                <a:solidFill>
                  <a:srgbClr val="2C2C2C"/>
                </a:solidFill>
                <a:latin typeface="맑은 고딕" panose="020B0503020000020004" pitchFamily="50" charset="-127"/>
                <a:ea typeface="맑은 고딕" panose="020B0503020000020004" pitchFamily="50" charset="-127"/>
              </a:rPr>
              <a:t>#</a:t>
            </a:r>
            <a:r>
              <a:rPr lang="en-MY" altLang="ko-KR" sz="2000" b="1" dirty="0">
                <a:solidFill>
                  <a:srgbClr val="2C2C2C"/>
                </a:solidFill>
                <a:latin typeface="맑은 고딕" panose="020B0503020000020004" pitchFamily="50" charset="-127"/>
                <a:ea typeface="맑은 고딕" panose="020B0503020000020004" pitchFamily="50" charset="-127"/>
              </a:rPr>
              <a:t>Antioxidant</a:t>
            </a:r>
            <a:r>
              <a:rPr lang="ko-KR" altLang="en-US" sz="2000" b="1" dirty="0">
                <a:solidFill>
                  <a:srgbClr val="2C2C2C"/>
                </a:solidFill>
                <a:latin typeface="맑은 고딕" panose="020B0503020000020004" pitchFamily="50" charset="-127"/>
                <a:ea typeface="맑은 고딕" panose="020B0503020000020004" pitchFamily="50" charset="-127"/>
              </a:rPr>
              <a:t> </a:t>
            </a:r>
            <a:r>
              <a:rPr lang="en-US" altLang="ko-KR" sz="2000" b="1" dirty="0">
                <a:solidFill>
                  <a:srgbClr val="2C2C2C"/>
                </a:solidFill>
                <a:latin typeface="맑은 고딕" panose="020B0503020000020004" pitchFamily="50" charset="-127"/>
                <a:ea typeface="맑은 고딕" panose="020B0503020000020004" pitchFamily="50" charset="-127"/>
              </a:rPr>
              <a:t>#</a:t>
            </a:r>
            <a:r>
              <a:rPr lang="en-MY" altLang="ko-KR" sz="2000" b="1" dirty="0">
                <a:solidFill>
                  <a:srgbClr val="2C2C2C"/>
                </a:solidFill>
                <a:latin typeface="맑은 고딕" panose="020B0503020000020004" pitchFamily="50" charset="-127"/>
                <a:ea typeface="맑은 고딕" panose="020B0503020000020004" pitchFamily="50" charset="-127"/>
              </a:rPr>
              <a:t>Prevents Pigmentation </a:t>
            </a:r>
            <a:r>
              <a:rPr lang="en-US" altLang="ko-KR" sz="2000" b="1" dirty="0">
                <a:solidFill>
                  <a:srgbClr val="2C2C2C"/>
                </a:solidFill>
                <a:latin typeface="Malgun Gothic" panose="020B0503020000020004" pitchFamily="34" charset="-127"/>
                <a:ea typeface="Malgun Gothic" panose="020B0503020000020004" pitchFamily="34" charset="-127"/>
              </a:rPr>
              <a:t>#</a:t>
            </a:r>
            <a:r>
              <a:rPr lang="en-MY" sz="2000" b="1" dirty="0">
                <a:latin typeface="Malgun Gothic" panose="020B0503020000020004" pitchFamily="34" charset="-127"/>
                <a:ea typeface="Malgun Gothic" panose="020B0503020000020004" pitchFamily="34" charset="-127"/>
              </a:rPr>
              <a:t>Dark Circle Care</a:t>
            </a:r>
            <a:endParaRPr lang="en-US" altLang="ko-KR" sz="2000" b="1" dirty="0">
              <a:solidFill>
                <a:srgbClr val="2C2C2C"/>
              </a:solidFill>
              <a:latin typeface="Malgun Gothic" panose="020B0503020000020004" pitchFamily="34" charset="-127"/>
              <a:ea typeface="Malgun Gothic" panose="020B0503020000020004" pitchFamily="34" charset="-127"/>
            </a:endParaRPr>
          </a:p>
        </p:txBody>
      </p:sp>
      <p:sp>
        <p:nvSpPr>
          <p:cNvPr id="9" name="Object 43"/>
          <p:cNvSpPr txBox="1"/>
          <p:nvPr/>
        </p:nvSpPr>
        <p:spPr>
          <a:xfrm>
            <a:off x="421941" y="1257300"/>
            <a:ext cx="9865059" cy="769441"/>
          </a:xfrm>
          <a:prstGeom prst="rect">
            <a:avLst/>
          </a:prstGeom>
          <a:noFill/>
        </p:spPr>
        <p:txBody>
          <a:bodyPr wrap="square" rtlCol="0" anchor="t">
            <a:spAutoFit/>
          </a:bodyPr>
          <a:lstStyle/>
          <a:p>
            <a:pPr algn="ctr"/>
            <a:r>
              <a:rPr lang="en-US"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3. </a:t>
            </a:r>
            <a:r>
              <a:rPr lang="en-US" sz="4400" dirty="0"/>
              <a:t>Dark Circle Care (Brightening Solution)</a:t>
            </a:r>
            <a:r>
              <a:rPr lang="ko-KR" altLang="en-US" sz="4400" dirty="0">
                <a:solidFill>
                  <a:srgbClr val="00074E"/>
                </a:solidFill>
                <a:latin typeface="맑은 고딕" panose="020B0503020000020004" pitchFamily="50" charset="-127"/>
                <a:ea typeface="맑은 고딕" panose="020B0503020000020004" pitchFamily="50" charset="-127"/>
                <a:cs typeface="Pretendard SemiBold" pitchFamily="34" charset="0"/>
              </a:rPr>
              <a:t> </a:t>
            </a:r>
            <a:endParaRPr lang="en-US" altLang="ko-KR" sz="1200" dirty="0">
              <a:latin typeface="맑은 고딕" panose="020B0503020000020004" pitchFamily="50" charset="-127"/>
              <a:ea typeface="맑은 고딕" panose="020B0503020000020004" pitchFamily="50" charset="-127"/>
            </a:endParaRPr>
          </a:p>
        </p:txBody>
      </p:sp>
      <p:pic>
        <p:nvPicPr>
          <p:cNvPr id="10" name="그림 9"/>
          <p:cNvPicPr>
            <a:picLocks noChangeAspect="1"/>
          </p:cNvPicPr>
          <p:nvPr/>
        </p:nvPicPr>
        <p:blipFill>
          <a:blip r:embed="rId3"/>
          <a:stretch>
            <a:fillRect/>
          </a:stretch>
        </p:blipFill>
        <p:spPr>
          <a:xfrm>
            <a:off x="3694939" y="7371902"/>
            <a:ext cx="5847233" cy="2343597"/>
          </a:xfrm>
          <a:prstGeom prst="rect">
            <a:avLst/>
          </a:prstGeom>
        </p:spPr>
      </p:pic>
      <p:pic>
        <p:nvPicPr>
          <p:cNvPr id="11" name="그림 10"/>
          <p:cNvPicPr>
            <a:picLocks noChangeAspect="1"/>
          </p:cNvPicPr>
          <p:nvPr/>
        </p:nvPicPr>
        <p:blipFill>
          <a:blip r:embed="rId4"/>
          <a:stretch>
            <a:fillRect/>
          </a:stretch>
        </p:blipFill>
        <p:spPr>
          <a:xfrm>
            <a:off x="482496" y="7353300"/>
            <a:ext cx="3322832" cy="2362200"/>
          </a:xfrm>
          <a:prstGeom prst="rect">
            <a:avLst/>
          </a:prstGeom>
        </p:spPr>
      </p:pic>
      <p:pic>
        <p:nvPicPr>
          <p:cNvPr id="12" name="그림 11"/>
          <p:cNvPicPr>
            <a:picLocks noChangeAspect="1"/>
          </p:cNvPicPr>
          <p:nvPr/>
        </p:nvPicPr>
        <p:blipFill>
          <a:blip r:embed="rId5"/>
          <a:stretch>
            <a:fillRect/>
          </a:stretch>
        </p:blipFill>
        <p:spPr>
          <a:xfrm>
            <a:off x="931572" y="4623350"/>
            <a:ext cx="8610600" cy="2615878"/>
          </a:xfrm>
          <a:prstGeom prst="rect">
            <a:avLst/>
          </a:prstGeom>
        </p:spPr>
      </p:pic>
      <p:sp>
        <p:nvSpPr>
          <p:cNvPr id="13" name="직사각형 12"/>
          <p:cNvSpPr/>
          <p:nvPr/>
        </p:nvSpPr>
        <p:spPr>
          <a:xfrm>
            <a:off x="6781800" y="4623350"/>
            <a:ext cx="2760372" cy="261587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w="57150">
                <a:solidFill>
                  <a:schemeClr val="tx1"/>
                </a:solidFill>
              </a:ln>
              <a:noFill/>
            </a:endParaRPr>
          </a:p>
        </p:txBody>
      </p:sp>
      <p:sp>
        <p:nvSpPr>
          <p:cNvPr id="16" name="직사각형 15"/>
          <p:cNvSpPr/>
          <p:nvPr/>
        </p:nvSpPr>
        <p:spPr>
          <a:xfrm>
            <a:off x="6798056" y="7353300"/>
            <a:ext cx="2760372" cy="2615878"/>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w="57150">
                <a:solidFill>
                  <a:schemeClr val="tx1"/>
                </a:solidFill>
              </a:ln>
              <a:noFill/>
            </a:endParaRPr>
          </a:p>
        </p:txBody>
      </p:sp>
      <p:sp>
        <p:nvSpPr>
          <p:cNvPr id="14" name="직사각형 13"/>
          <p:cNvSpPr/>
          <p:nvPr/>
        </p:nvSpPr>
        <p:spPr>
          <a:xfrm>
            <a:off x="176944" y="9833513"/>
            <a:ext cx="4489434"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Tree>
    <p:extLst>
      <p:ext uri="{BB962C8B-B14F-4D97-AF65-F5344CB8AC3E}">
        <p14:creationId xmlns:p14="http://schemas.microsoft.com/office/powerpoint/2010/main" val="916002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Object 42"/>
          <p:cNvSpPr txBox="1"/>
          <p:nvPr/>
        </p:nvSpPr>
        <p:spPr>
          <a:xfrm>
            <a:off x="499923" y="2226081"/>
            <a:ext cx="10549078" cy="2341154"/>
          </a:xfrm>
          <a:prstGeom prst="rect">
            <a:avLst/>
          </a:prstGeom>
          <a:noFill/>
        </p:spPr>
        <p:txBody>
          <a:bodyPr wrap="square" rtlCol="0" anchor="t">
            <a:spAutoFit/>
          </a:bodyPr>
          <a:lstStyle/>
          <a:p>
            <a:pPr>
              <a:lnSpc>
                <a:spcPct val="150000"/>
              </a:lnSpc>
            </a:pPr>
            <a:r>
              <a:rPr lang="en-MY" altLang="ko-KR" sz="2000" dirty="0">
                <a:solidFill>
                  <a:srgbClr val="2C2C2C"/>
                </a:solidFill>
                <a:latin typeface="맑은 고딕" panose="020B0503020000020004" pitchFamily="50" charset="-127"/>
                <a:ea typeface="맑은 고딕" panose="020B0503020000020004" pitchFamily="50" charset="-127"/>
              </a:rPr>
              <a:t>Ceramide Complex </a:t>
            </a:r>
            <a:r>
              <a:rPr lang="en-US" altLang="ko-KR" sz="2000" dirty="0" err="1">
                <a:solidFill>
                  <a:srgbClr val="2C2C2C"/>
                </a:solidFill>
                <a:latin typeface="맑은 고딕" panose="020B0503020000020004" pitchFamily="50" charset="-127"/>
                <a:ea typeface="맑은 고딕" panose="020B0503020000020004" pitchFamily="50" charset="-127"/>
              </a:rPr>
              <a:t>Ceracare</a:t>
            </a:r>
            <a:r>
              <a:rPr lang="en-US" altLang="ko-KR" sz="2000" dirty="0">
                <a:solidFill>
                  <a:srgbClr val="2C2C2C"/>
                </a:solidFill>
                <a:latin typeface="맑은 고딕" panose="020B0503020000020004" pitchFamily="50" charset="-127"/>
                <a:ea typeface="맑은 고딕" panose="020B0503020000020004" pitchFamily="50" charset="-127"/>
              </a:rPr>
              <a:t> </a:t>
            </a:r>
            <a:r>
              <a:rPr lang="en-US" altLang="ko-KR" sz="2000" dirty="0">
                <a:solidFill>
                  <a:srgbClr val="FF0000"/>
                </a:solidFill>
                <a:latin typeface="맑은 고딕" panose="020B0503020000020004" pitchFamily="50" charset="-127"/>
                <a:ea typeface="맑은 고딕" panose="020B0503020000020004" pitchFamily="50" charset="-127"/>
              </a:rPr>
              <a:t>AC-1 (EOP, NS, NP, AS, AP</a:t>
            </a:r>
            <a:r>
              <a:rPr lang="en-US" altLang="ko-KR" sz="2000" dirty="0">
                <a:solidFill>
                  <a:srgbClr val="2C2C2C"/>
                </a:solidFill>
                <a:latin typeface="맑은 고딕" panose="020B0503020000020004" pitchFamily="50" charset="-127"/>
                <a:ea typeface="맑은 고딕" panose="020B0503020000020004" pitchFamily="50" charset="-127"/>
              </a:rPr>
              <a:t>) + </a:t>
            </a:r>
            <a:r>
              <a:rPr lang="ko-KR" altLang="en-US" sz="2000" dirty="0">
                <a:solidFill>
                  <a:srgbClr val="2C2C2C"/>
                </a:solidFill>
                <a:latin typeface="맑은 고딕" panose="020B0503020000020004" pitchFamily="50" charset="-127"/>
                <a:ea typeface="맑은 고딕" panose="020B0503020000020004" pitchFamily="50" charset="-127"/>
              </a:rPr>
              <a:t> </a:t>
            </a:r>
            <a:r>
              <a:rPr lang="en-US" altLang="ko-KR" sz="2000" dirty="0">
                <a:solidFill>
                  <a:srgbClr val="2C2C2C"/>
                </a:solidFill>
                <a:latin typeface="맑은 고딕" panose="020B0503020000020004" pitchFamily="50" charset="-127"/>
                <a:ea typeface="맑은 고딕" panose="020B0503020000020004" pitchFamily="50" charset="-127"/>
              </a:rPr>
              <a:t>Aqua Cera5 (NP)</a:t>
            </a:r>
          </a:p>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Powerful hydration and skin barrier restoration through the complementary action of five ceramide types</a:t>
            </a:r>
          </a:p>
          <a:p>
            <a:pPr>
              <a:lnSpc>
                <a:spcPct val="150000"/>
              </a:lnSpc>
            </a:pPr>
            <a:r>
              <a:rPr lang="en-US" altLang="ko-KR" sz="2000" dirty="0">
                <a:solidFill>
                  <a:srgbClr val="2C2C2C"/>
                </a:solidFill>
                <a:latin typeface="맑은 고딕" panose="020B0503020000020004" pitchFamily="50" charset="-127"/>
                <a:ea typeface="맑은 고딕" panose="020B0503020000020004" pitchFamily="50" charset="-127"/>
              </a:rPr>
              <a:t>#</a:t>
            </a:r>
            <a:r>
              <a:rPr lang="nb-NO" altLang="ko-KR" sz="2000" dirty="0">
                <a:solidFill>
                  <a:srgbClr val="2C2C2C"/>
                </a:solidFill>
                <a:latin typeface="맑은 고딕" panose="020B0503020000020004" pitchFamily="50" charset="-127"/>
                <a:ea typeface="맑은 고딕" panose="020B0503020000020004" pitchFamily="50" charset="-127"/>
              </a:rPr>
              <a:t>Strengthens Inner Skin Moisture Barrier</a:t>
            </a:r>
            <a:r>
              <a:rPr lang="en-US" altLang="ko-KR" sz="2000" dirty="0">
                <a:solidFill>
                  <a:srgbClr val="2C2C2C"/>
                </a:solidFill>
                <a:latin typeface="맑은 고딕" panose="020B0503020000020004" pitchFamily="50" charset="-127"/>
                <a:ea typeface="맑은 고딕" panose="020B0503020000020004" pitchFamily="50" charset="-127"/>
              </a:rPr>
              <a:t>, Enhanced Absorption with NP Complex </a:t>
            </a:r>
            <a:r>
              <a:rPr lang="ko-KR" altLang="en-US" sz="2000" dirty="0">
                <a:latin typeface="맑은 고딕" panose="020B0503020000020004" pitchFamily="50" charset="-127"/>
                <a:ea typeface="맑은 고딕" panose="020B0503020000020004" pitchFamily="50" charset="-127"/>
              </a:rPr>
              <a:t>＃</a:t>
            </a:r>
            <a:r>
              <a:rPr lang="en-MY" altLang="ko-KR" sz="2000" dirty="0">
                <a:latin typeface="맑은 고딕" panose="020B0503020000020004" pitchFamily="50" charset="-127"/>
                <a:ea typeface="맑은 고딕" panose="020B0503020000020004" pitchFamily="50" charset="-127"/>
              </a:rPr>
              <a:t>Intensive Hydration Care</a:t>
            </a:r>
            <a:endParaRPr lang="en-US" altLang="ko-KR" sz="2000" dirty="0">
              <a:latin typeface="맑은 고딕" panose="020B0503020000020004" pitchFamily="50" charset="-127"/>
              <a:ea typeface="맑은 고딕" panose="020B0503020000020004" pitchFamily="50" charset="-127"/>
            </a:endParaRPr>
          </a:p>
        </p:txBody>
      </p:sp>
      <p:sp>
        <p:nvSpPr>
          <p:cNvPr id="9" name="Object 43"/>
          <p:cNvSpPr txBox="1"/>
          <p:nvPr/>
        </p:nvSpPr>
        <p:spPr>
          <a:xfrm>
            <a:off x="421941" y="1257300"/>
            <a:ext cx="9941259" cy="769441"/>
          </a:xfrm>
          <a:prstGeom prst="rect">
            <a:avLst/>
          </a:prstGeom>
          <a:noFill/>
        </p:spPr>
        <p:txBody>
          <a:bodyPr wrap="square" rtlCol="0" anchor="t">
            <a:spAutoFit/>
          </a:bodyPr>
          <a:lstStyle/>
          <a:p>
            <a:r>
              <a:rPr lang="en-US"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4. EYE BAG Skin Moisture Barrier Care</a:t>
            </a:r>
            <a:endParaRPr lang="en-US" altLang="ko-KR" sz="1200" dirty="0">
              <a:latin typeface="맑은 고딕" panose="020B0503020000020004" pitchFamily="50" charset="-127"/>
              <a:ea typeface="맑은 고딕" panose="020B0503020000020004" pitchFamily="50" charset="-127"/>
            </a:endParaRPr>
          </a:p>
        </p:txBody>
      </p:sp>
      <p:pic>
        <p:nvPicPr>
          <p:cNvPr id="14" name="그림 13"/>
          <p:cNvPicPr>
            <a:picLocks noChangeAspect="1"/>
          </p:cNvPicPr>
          <p:nvPr/>
        </p:nvPicPr>
        <p:blipFill>
          <a:blip r:embed="rId3"/>
          <a:stretch>
            <a:fillRect/>
          </a:stretch>
        </p:blipFill>
        <p:spPr>
          <a:xfrm>
            <a:off x="655984" y="5295900"/>
            <a:ext cx="5560124" cy="3740725"/>
          </a:xfrm>
          <a:prstGeom prst="rect">
            <a:avLst/>
          </a:prstGeom>
        </p:spPr>
      </p:pic>
      <p:pic>
        <p:nvPicPr>
          <p:cNvPr id="15" name="그림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6835" y="5108626"/>
            <a:ext cx="1143000" cy="4115272"/>
          </a:xfrm>
          <a:prstGeom prst="rect">
            <a:avLst/>
          </a:prstGeom>
        </p:spPr>
      </p:pic>
      <p:sp>
        <p:nvSpPr>
          <p:cNvPr id="19" name="직사각형 18"/>
          <p:cNvSpPr/>
          <p:nvPr/>
        </p:nvSpPr>
        <p:spPr>
          <a:xfrm>
            <a:off x="6118907" y="9129146"/>
            <a:ext cx="4799263" cy="369332"/>
          </a:xfrm>
          <a:prstGeom prst="rect">
            <a:avLst/>
          </a:prstGeom>
        </p:spPr>
        <p:txBody>
          <a:bodyPr wrap="none">
            <a:spAutoFit/>
          </a:bodyPr>
          <a:lstStyle/>
          <a:p>
            <a:r>
              <a:rPr lang="en-US" altLang="ko-KR" dirty="0">
                <a:latin typeface="맑은 고딕" panose="020B0503020000020004" pitchFamily="50" charset="-127"/>
                <a:ea typeface="맑은 고딕" panose="020B0503020000020004" pitchFamily="50" charset="-127"/>
              </a:rPr>
              <a:t>A Strong Skin Barrier Coated with Ceramide</a:t>
            </a:r>
            <a:endParaRPr lang="ko-KR" altLang="en-US" dirty="0">
              <a:latin typeface="맑은 고딕" panose="020B0503020000020004" pitchFamily="50" charset="-127"/>
              <a:ea typeface="맑은 고딕" panose="020B0503020000020004" pitchFamily="50" charset="-127"/>
            </a:endParaRPr>
          </a:p>
        </p:txBody>
      </p:sp>
      <p:sp>
        <p:nvSpPr>
          <p:cNvPr id="23" name="위로 구부러진 화살표 22"/>
          <p:cNvSpPr/>
          <p:nvPr/>
        </p:nvSpPr>
        <p:spPr>
          <a:xfrm>
            <a:off x="8866772" y="5675030"/>
            <a:ext cx="1384749" cy="481840"/>
          </a:xfrm>
          <a:prstGeom prst="curvedUpArrow">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5" name="위로 구부러진 화살표 24"/>
          <p:cNvSpPr/>
          <p:nvPr/>
        </p:nvSpPr>
        <p:spPr>
          <a:xfrm flipH="1">
            <a:off x="6872092" y="5678958"/>
            <a:ext cx="1409003" cy="481840"/>
          </a:xfrm>
          <a:prstGeom prst="curvedUpArrow">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26" name="그림 25"/>
          <p:cNvPicPr>
            <a:picLocks noChangeAspect="1"/>
          </p:cNvPicPr>
          <p:nvPr/>
        </p:nvPicPr>
        <p:blipFill>
          <a:blip r:embed="rId5"/>
          <a:stretch>
            <a:fillRect/>
          </a:stretch>
        </p:blipFill>
        <p:spPr>
          <a:xfrm>
            <a:off x="6532146" y="6253319"/>
            <a:ext cx="3982719" cy="2724111"/>
          </a:xfrm>
          <a:prstGeom prst="rect">
            <a:avLst/>
          </a:prstGeom>
        </p:spPr>
      </p:pic>
      <p:sp>
        <p:nvSpPr>
          <p:cNvPr id="28" name="직사각형 27"/>
          <p:cNvSpPr/>
          <p:nvPr/>
        </p:nvSpPr>
        <p:spPr>
          <a:xfrm>
            <a:off x="7851956" y="6235285"/>
            <a:ext cx="1338828" cy="400110"/>
          </a:xfrm>
          <a:prstGeom prst="rect">
            <a:avLst/>
          </a:prstGeom>
        </p:spPr>
        <p:txBody>
          <a:bodyPr wrap="none">
            <a:spAutoFit/>
          </a:bodyPr>
          <a:lstStyle/>
          <a:p>
            <a:r>
              <a:rPr lang="en-MY" altLang="ko-KR" sz="2000" b="1" dirty="0">
                <a:solidFill>
                  <a:srgbClr val="7030A0"/>
                </a:solidFill>
                <a:latin typeface="맑은 고딕" panose="020B0503020000020004" pitchFamily="50" charset="-127"/>
                <a:ea typeface="맑은 고딕" panose="020B0503020000020004" pitchFamily="50" charset="-127"/>
              </a:rPr>
              <a:t>Ceramide</a:t>
            </a:r>
            <a:endParaRPr lang="ko-KR" altLang="en-US" sz="2000" b="1" dirty="0"/>
          </a:p>
        </p:txBody>
      </p:sp>
      <p:sp>
        <p:nvSpPr>
          <p:cNvPr id="29" name="모서리가 둥근 직사각형 28"/>
          <p:cNvSpPr/>
          <p:nvPr/>
        </p:nvSpPr>
        <p:spPr>
          <a:xfrm>
            <a:off x="7538586" y="5042562"/>
            <a:ext cx="1959909" cy="506676"/>
          </a:xfrm>
          <a:prstGeom prst="round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sz="1600" b="1" dirty="0">
                <a:latin typeface="맑은 고딕" panose="020B0503020000020004" pitchFamily="50" charset="-127"/>
                <a:ea typeface="맑은 고딕" panose="020B0503020000020004" pitchFamily="50" charset="-127"/>
              </a:rPr>
              <a:t>External Irritation</a:t>
            </a:r>
            <a:endParaRPr lang="ko-KR" altLang="en-US" sz="1600" b="1" dirty="0">
              <a:latin typeface="맑은 고딕" panose="020B0503020000020004" pitchFamily="50" charset="-127"/>
              <a:ea typeface="맑은 고딕" panose="020B0503020000020004" pitchFamily="50" charset="-127"/>
            </a:endParaRPr>
          </a:p>
        </p:txBody>
      </p:sp>
      <p:sp>
        <p:nvSpPr>
          <p:cNvPr id="30" name="직사각형 29"/>
          <p:cNvSpPr/>
          <p:nvPr/>
        </p:nvSpPr>
        <p:spPr>
          <a:xfrm>
            <a:off x="8124842" y="7982313"/>
            <a:ext cx="787395" cy="369332"/>
          </a:xfrm>
          <a:prstGeom prst="rect">
            <a:avLst/>
          </a:prstGeom>
        </p:spPr>
        <p:txBody>
          <a:bodyPr wrap="none">
            <a:spAutoFit/>
          </a:bodyPr>
          <a:lstStyle/>
          <a:p>
            <a:r>
              <a:rPr lang="ko-KR" altLang="en-US" dirty="0">
                <a:solidFill>
                  <a:schemeClr val="tx2">
                    <a:lumMod val="75000"/>
                  </a:schemeClr>
                </a:solidFill>
                <a:latin typeface="맑은 고딕" panose="020B0503020000020004" pitchFamily="50" charset="-127"/>
                <a:ea typeface="맑은 고딕" panose="020B0503020000020004" pitchFamily="50" charset="-127"/>
              </a:rPr>
              <a:t>Ｈ</a:t>
            </a:r>
            <a:r>
              <a:rPr lang="ko-KR" altLang="en-US" sz="1100" dirty="0">
                <a:solidFill>
                  <a:schemeClr val="tx2">
                    <a:lumMod val="75000"/>
                  </a:schemeClr>
                </a:solidFill>
                <a:latin typeface="맑은 고딕" panose="020B0503020000020004" pitchFamily="50" charset="-127"/>
                <a:ea typeface="맑은 고딕" panose="020B0503020000020004" pitchFamily="50" charset="-127"/>
              </a:rPr>
              <a:t>２</a:t>
            </a:r>
            <a:r>
              <a:rPr lang="ko-KR" altLang="en-US" dirty="0">
                <a:solidFill>
                  <a:schemeClr val="tx2">
                    <a:lumMod val="75000"/>
                  </a:schemeClr>
                </a:solidFill>
                <a:latin typeface="맑은 고딕" panose="020B0503020000020004" pitchFamily="50" charset="-127"/>
                <a:ea typeface="맑은 고딕" panose="020B0503020000020004" pitchFamily="50" charset="-127"/>
              </a:rPr>
              <a:t>Ｏ</a:t>
            </a:r>
            <a:endParaRPr lang="ko-KR" altLang="en-US" dirty="0">
              <a:solidFill>
                <a:schemeClr val="tx2">
                  <a:lumMod val="75000"/>
                </a:schemeClr>
              </a:solidFill>
            </a:endParaRPr>
          </a:p>
        </p:txBody>
      </p:sp>
      <p:sp>
        <p:nvSpPr>
          <p:cNvPr id="16" name="직사각형 15"/>
          <p:cNvSpPr/>
          <p:nvPr/>
        </p:nvSpPr>
        <p:spPr>
          <a:xfrm>
            <a:off x="28903" y="9806626"/>
            <a:ext cx="4489434"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
        <p:nvSpPr>
          <p:cNvPr id="3" name="TextBox 2">
            <a:extLst>
              <a:ext uri="{FF2B5EF4-FFF2-40B4-BE49-F238E27FC236}">
                <a16:creationId xmlns:a16="http://schemas.microsoft.com/office/drawing/2014/main" id="{ED92F068-927C-0960-5868-0D0114DCD992}"/>
              </a:ext>
            </a:extLst>
          </p:cNvPr>
          <p:cNvSpPr txBox="1"/>
          <p:nvPr/>
        </p:nvSpPr>
        <p:spPr>
          <a:xfrm>
            <a:off x="619232" y="5458156"/>
            <a:ext cx="1782152" cy="523220"/>
          </a:xfrm>
          <a:prstGeom prst="rect">
            <a:avLst/>
          </a:prstGeom>
          <a:solidFill>
            <a:srgbClr val="FFFFFF"/>
          </a:solidFill>
        </p:spPr>
        <p:txBody>
          <a:bodyPr wrap="square" rtlCol="0">
            <a:spAutoFit/>
          </a:bodyPr>
          <a:lstStyle/>
          <a:p>
            <a:pPr algn="ctr"/>
            <a:r>
              <a:rPr lang="en-US" sz="1400" b="1" dirty="0"/>
              <a:t>Ceramide EOP</a:t>
            </a:r>
          </a:p>
          <a:p>
            <a:pPr algn="ctr"/>
            <a:r>
              <a:rPr lang="en-MY" sz="1400" dirty="0"/>
              <a:t>Enhances skin barrier</a:t>
            </a:r>
          </a:p>
        </p:txBody>
      </p:sp>
      <p:sp>
        <p:nvSpPr>
          <p:cNvPr id="6" name="TextBox 5">
            <a:extLst>
              <a:ext uri="{FF2B5EF4-FFF2-40B4-BE49-F238E27FC236}">
                <a16:creationId xmlns:a16="http://schemas.microsoft.com/office/drawing/2014/main" id="{0E4BD1EA-8E15-0EC7-1F44-A8C5E085329F}"/>
              </a:ext>
            </a:extLst>
          </p:cNvPr>
          <p:cNvSpPr txBox="1"/>
          <p:nvPr/>
        </p:nvSpPr>
        <p:spPr>
          <a:xfrm>
            <a:off x="499922" y="6173730"/>
            <a:ext cx="1928802" cy="523220"/>
          </a:xfrm>
          <a:prstGeom prst="rect">
            <a:avLst/>
          </a:prstGeom>
          <a:solidFill>
            <a:srgbClr val="FFFFFF"/>
          </a:solidFill>
        </p:spPr>
        <p:txBody>
          <a:bodyPr wrap="square" rtlCol="0">
            <a:spAutoFit/>
          </a:bodyPr>
          <a:lstStyle/>
          <a:p>
            <a:pPr algn="ctr"/>
            <a:r>
              <a:rPr lang="en-US" sz="1400" b="1" dirty="0"/>
              <a:t>Ceramide NS</a:t>
            </a:r>
          </a:p>
          <a:p>
            <a:pPr algn="ctr"/>
            <a:r>
              <a:rPr lang="en-MY" sz="1400" dirty="0"/>
              <a:t>Forms a moisture layer</a:t>
            </a:r>
          </a:p>
        </p:txBody>
      </p:sp>
      <p:sp>
        <p:nvSpPr>
          <p:cNvPr id="7" name="TextBox 6">
            <a:extLst>
              <a:ext uri="{FF2B5EF4-FFF2-40B4-BE49-F238E27FC236}">
                <a16:creationId xmlns:a16="http://schemas.microsoft.com/office/drawing/2014/main" id="{F93B6749-85DD-5C62-E2C7-0EC4F463F262}"/>
              </a:ext>
            </a:extLst>
          </p:cNvPr>
          <p:cNvSpPr txBox="1"/>
          <p:nvPr/>
        </p:nvSpPr>
        <p:spPr>
          <a:xfrm>
            <a:off x="228600" y="6904652"/>
            <a:ext cx="2201799" cy="738664"/>
          </a:xfrm>
          <a:prstGeom prst="rect">
            <a:avLst/>
          </a:prstGeom>
          <a:solidFill>
            <a:srgbClr val="FFFFFF"/>
          </a:solidFill>
        </p:spPr>
        <p:txBody>
          <a:bodyPr wrap="square" rtlCol="0">
            <a:spAutoFit/>
          </a:bodyPr>
          <a:lstStyle/>
          <a:p>
            <a:pPr algn="ctr"/>
            <a:r>
              <a:rPr lang="en-US" sz="1400" b="1" dirty="0"/>
              <a:t>Ceramide NP</a:t>
            </a:r>
          </a:p>
          <a:p>
            <a:pPr algn="ctr"/>
            <a:r>
              <a:rPr lang="en-MY" sz="1400" dirty="0"/>
              <a:t>Multi-lamellar structure formation</a:t>
            </a:r>
          </a:p>
        </p:txBody>
      </p:sp>
      <p:sp>
        <p:nvSpPr>
          <p:cNvPr id="10" name="TextBox 9">
            <a:extLst>
              <a:ext uri="{FF2B5EF4-FFF2-40B4-BE49-F238E27FC236}">
                <a16:creationId xmlns:a16="http://schemas.microsoft.com/office/drawing/2014/main" id="{A076982F-B742-B972-079F-438D4096A76C}"/>
              </a:ext>
            </a:extLst>
          </p:cNvPr>
          <p:cNvSpPr txBox="1"/>
          <p:nvPr/>
        </p:nvSpPr>
        <p:spPr>
          <a:xfrm>
            <a:off x="199585" y="7631512"/>
            <a:ext cx="2201799" cy="738664"/>
          </a:xfrm>
          <a:prstGeom prst="rect">
            <a:avLst/>
          </a:prstGeom>
          <a:solidFill>
            <a:srgbClr val="FFFFFF"/>
          </a:solidFill>
        </p:spPr>
        <p:txBody>
          <a:bodyPr wrap="square" rtlCol="0">
            <a:spAutoFit/>
          </a:bodyPr>
          <a:lstStyle/>
          <a:p>
            <a:pPr algn="ctr"/>
            <a:r>
              <a:rPr lang="en-MY" sz="1400" b="1" dirty="0"/>
              <a:t>Ceramide AS</a:t>
            </a:r>
          </a:p>
          <a:p>
            <a:pPr algn="ctr"/>
            <a:r>
              <a:rPr lang="en-MY" sz="1400" dirty="0"/>
              <a:t>Strengthens skin moisture retention</a:t>
            </a:r>
          </a:p>
        </p:txBody>
      </p:sp>
      <p:sp>
        <p:nvSpPr>
          <p:cNvPr id="11" name="TextBox 10">
            <a:extLst>
              <a:ext uri="{FF2B5EF4-FFF2-40B4-BE49-F238E27FC236}">
                <a16:creationId xmlns:a16="http://schemas.microsoft.com/office/drawing/2014/main" id="{D5F70B51-0580-50B0-F108-4B6D4FED7B64}"/>
              </a:ext>
            </a:extLst>
          </p:cNvPr>
          <p:cNvSpPr txBox="1"/>
          <p:nvPr/>
        </p:nvSpPr>
        <p:spPr>
          <a:xfrm>
            <a:off x="219862" y="8391598"/>
            <a:ext cx="2201799" cy="738664"/>
          </a:xfrm>
          <a:prstGeom prst="rect">
            <a:avLst/>
          </a:prstGeom>
          <a:solidFill>
            <a:srgbClr val="FFFFFF"/>
          </a:solidFill>
        </p:spPr>
        <p:txBody>
          <a:bodyPr wrap="square" rtlCol="0">
            <a:spAutoFit/>
          </a:bodyPr>
          <a:lstStyle/>
          <a:p>
            <a:pPr algn="ctr"/>
            <a:r>
              <a:rPr lang="en-MY" sz="1400" b="1" dirty="0"/>
              <a:t>Ceramide AP</a:t>
            </a:r>
          </a:p>
          <a:p>
            <a:pPr algn="ctr"/>
            <a:r>
              <a:rPr lang="en-MY" sz="1400" dirty="0"/>
              <a:t>Activates hydration</a:t>
            </a:r>
          </a:p>
          <a:p>
            <a:pPr algn="ctr"/>
            <a:endParaRPr lang="en-MY" sz="1400" dirty="0"/>
          </a:p>
        </p:txBody>
      </p:sp>
    </p:spTree>
    <p:extLst>
      <p:ext uri="{BB962C8B-B14F-4D97-AF65-F5344CB8AC3E}">
        <p14:creationId xmlns:p14="http://schemas.microsoft.com/office/powerpoint/2010/main" val="2405418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8" name="Object 42"/>
          <p:cNvSpPr txBox="1"/>
          <p:nvPr/>
        </p:nvSpPr>
        <p:spPr>
          <a:xfrm>
            <a:off x="685801" y="2368544"/>
            <a:ext cx="10363200" cy="1879489"/>
          </a:xfrm>
          <a:prstGeom prst="rect">
            <a:avLst/>
          </a:prstGeom>
          <a:noFill/>
        </p:spPr>
        <p:txBody>
          <a:bodyPr wrap="square" rtlCol="0" anchor="t">
            <a:spAutoFit/>
          </a:bodyPr>
          <a:lstStyle/>
          <a:p>
            <a:pPr>
              <a:lnSpc>
                <a:spcPct val="150000"/>
              </a:lnSpc>
            </a:pPr>
            <a:r>
              <a:rPr lang="en-MY" altLang="ko-KR" sz="2000" dirty="0">
                <a:latin typeface="맑은 고딕" panose="020B0503020000020004" pitchFamily="50" charset="-127"/>
                <a:ea typeface="맑은 고딕" panose="020B0503020000020004" pitchFamily="50" charset="-127"/>
              </a:rPr>
              <a:t>10-Complex Hyaluronic Acid </a:t>
            </a:r>
            <a:r>
              <a:rPr lang="en-US" altLang="ko-KR" sz="2000" dirty="0">
                <a:solidFill>
                  <a:srgbClr val="2C2C2C"/>
                </a:solidFill>
                <a:latin typeface="맑은 고딕" panose="020B0503020000020004" pitchFamily="50" charset="-127"/>
                <a:ea typeface="맑은 고딕" panose="020B0503020000020004" pitchFamily="50" charset="-127"/>
              </a:rPr>
              <a:t>(</a:t>
            </a:r>
            <a:r>
              <a:rPr lang="en-US" sz="2000" dirty="0"/>
              <a:t>High, Medium, and Low Molecular Weights</a:t>
            </a:r>
            <a:r>
              <a:rPr lang="en-US" altLang="ko-KR" sz="2000" dirty="0">
                <a:solidFill>
                  <a:srgbClr val="2C2C2C"/>
                </a:solidFill>
                <a:latin typeface="맑은 고딕" panose="020B0503020000020004" pitchFamily="50" charset="-127"/>
                <a:ea typeface="맑은 고딕" panose="020B0503020000020004" pitchFamily="50" charset="-127"/>
              </a:rPr>
              <a:t>) </a:t>
            </a:r>
          </a:p>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A three-tiered </a:t>
            </a:r>
            <a:r>
              <a:rPr lang="en-MY" altLang="ko-KR" sz="2000" b="1" dirty="0">
                <a:solidFill>
                  <a:srgbClr val="FF0000"/>
                </a:solidFill>
                <a:latin typeface="맑은 고딕" panose="020B0503020000020004" pitchFamily="50" charset="-127"/>
                <a:ea typeface="맑은 고딕" panose="020B0503020000020004" pitchFamily="50" charset="-127"/>
              </a:rPr>
              <a:t>10-complex hyaluronic acid</a:t>
            </a:r>
            <a:r>
              <a:rPr lang="en-US" altLang="ko-KR" sz="2000" b="1" dirty="0">
                <a:solidFill>
                  <a:srgbClr val="FF0000"/>
                </a:solidFill>
                <a:latin typeface="맑은 고딕" panose="020B0503020000020004" pitchFamily="50" charset="-127"/>
                <a:ea typeface="맑은 고딕" panose="020B0503020000020004" pitchFamily="50" charset="-127"/>
              </a:rPr>
              <a:t> </a:t>
            </a:r>
            <a:r>
              <a:rPr lang="en-US" altLang="ko-KR" sz="2000" b="1" dirty="0">
                <a:solidFill>
                  <a:srgbClr val="7030A0"/>
                </a:solidFill>
                <a:latin typeface="맑은 고딕" panose="020B0503020000020004" pitchFamily="50" charset="-127"/>
                <a:ea typeface="맑은 고딕" panose="020B0503020000020004" pitchFamily="50" charset="-127"/>
              </a:rPr>
              <a:t>system that deeply hydrates from the outer to inner layers of the skin, creating a radiant, dewy glow.</a:t>
            </a:r>
          </a:p>
          <a:p>
            <a:pPr>
              <a:lnSpc>
                <a:spcPct val="150000"/>
              </a:lnSpc>
            </a:pPr>
            <a:r>
              <a:rPr lang="en-US" altLang="ko-KR" sz="2000" dirty="0">
                <a:solidFill>
                  <a:srgbClr val="2C2C2C"/>
                </a:solidFill>
                <a:latin typeface="맑은 고딕" panose="020B0503020000020004" pitchFamily="50" charset="-127"/>
                <a:ea typeface="맑은 고딕" panose="020B0503020000020004" pitchFamily="50" charset="-127"/>
              </a:rPr>
              <a:t>#</a:t>
            </a:r>
            <a:r>
              <a:rPr lang="ko-KR" altLang="en-US" sz="2000" dirty="0">
                <a:solidFill>
                  <a:srgbClr val="2C2C2C"/>
                </a:solidFill>
                <a:latin typeface="맑은 고딕" panose="020B0503020000020004" pitchFamily="50" charset="-127"/>
                <a:ea typeface="맑은 고딕" panose="020B0503020000020004" pitchFamily="50" charset="-127"/>
              </a:rPr>
              <a:t> </a:t>
            </a:r>
            <a:r>
              <a:rPr lang="en-US" altLang="ko-KR" sz="2000" dirty="0">
                <a:solidFill>
                  <a:srgbClr val="00074E"/>
                </a:solidFill>
                <a:latin typeface="맑은 고딕" panose="020B0503020000020004" pitchFamily="50" charset="-127"/>
                <a:ea typeface="맑은 고딕" panose="020B0503020000020004" pitchFamily="50" charset="-127"/>
                <a:cs typeface="Pretendard SemiBold" pitchFamily="34" charset="0"/>
              </a:rPr>
              <a:t>EYE BAG  </a:t>
            </a:r>
            <a:r>
              <a:rPr lang="en-MY" altLang="ko-KR" sz="2000" dirty="0">
                <a:solidFill>
                  <a:srgbClr val="2C2C2C"/>
                </a:solidFill>
                <a:latin typeface="맑은 고딕" panose="020B0503020000020004" pitchFamily="50" charset="-127"/>
                <a:ea typeface="맑은 고딕" panose="020B0503020000020004" pitchFamily="50" charset="-127"/>
              </a:rPr>
              <a:t>Skin Hydration Solution</a:t>
            </a:r>
            <a:endParaRPr lang="en-US" altLang="ko-KR" sz="2000" dirty="0">
              <a:latin typeface="맑은 고딕" panose="020B0503020000020004" pitchFamily="50" charset="-127"/>
              <a:ea typeface="맑은 고딕" panose="020B0503020000020004" pitchFamily="50" charset="-127"/>
            </a:endParaRPr>
          </a:p>
        </p:txBody>
      </p:sp>
      <p:sp>
        <p:nvSpPr>
          <p:cNvPr id="9" name="Object 43"/>
          <p:cNvSpPr txBox="1"/>
          <p:nvPr/>
        </p:nvSpPr>
        <p:spPr>
          <a:xfrm>
            <a:off x="655983" y="1358608"/>
            <a:ext cx="9026859" cy="769441"/>
          </a:xfrm>
          <a:prstGeom prst="rect">
            <a:avLst/>
          </a:prstGeom>
          <a:noFill/>
        </p:spPr>
        <p:txBody>
          <a:bodyPr wrap="square" rtlCol="0" anchor="t">
            <a:spAutoFit/>
          </a:bodyPr>
          <a:lstStyle/>
          <a:p>
            <a:r>
              <a:rPr lang="en-US"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5. </a:t>
            </a:r>
            <a:r>
              <a:rPr lang="en-MY"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10-Complex Hyaluronic Acid</a:t>
            </a:r>
            <a:endParaRPr lang="en-US" altLang="ko-KR" sz="4400" dirty="0">
              <a:latin typeface="맑은 고딕" panose="020B0503020000020004" pitchFamily="50" charset="-127"/>
              <a:ea typeface="맑은 고딕" panose="020B0503020000020004" pitchFamily="50" charset="-127"/>
            </a:endParaRPr>
          </a:p>
        </p:txBody>
      </p:sp>
      <p:pic>
        <p:nvPicPr>
          <p:cNvPr id="13" name="그림 12"/>
          <p:cNvPicPr>
            <a:picLocks noChangeAspect="1"/>
          </p:cNvPicPr>
          <p:nvPr/>
        </p:nvPicPr>
        <p:blipFill>
          <a:blip r:embed="rId3"/>
          <a:stretch>
            <a:fillRect/>
          </a:stretch>
        </p:blipFill>
        <p:spPr>
          <a:xfrm>
            <a:off x="304509" y="4838700"/>
            <a:ext cx="7738423" cy="4038600"/>
          </a:xfrm>
          <a:prstGeom prst="rect">
            <a:avLst/>
          </a:prstGeom>
        </p:spPr>
      </p:pic>
      <p:pic>
        <p:nvPicPr>
          <p:cNvPr id="6" name="그림 5"/>
          <p:cNvPicPr>
            <a:picLocks noChangeAspect="1"/>
          </p:cNvPicPr>
          <p:nvPr/>
        </p:nvPicPr>
        <p:blipFill>
          <a:blip r:embed="rId4"/>
          <a:stretch>
            <a:fillRect/>
          </a:stretch>
        </p:blipFill>
        <p:spPr>
          <a:xfrm>
            <a:off x="8066896" y="4020071"/>
            <a:ext cx="2676561" cy="2609981"/>
          </a:xfrm>
          <a:prstGeom prst="rect">
            <a:avLst/>
          </a:prstGeom>
        </p:spPr>
      </p:pic>
      <p:pic>
        <p:nvPicPr>
          <p:cNvPr id="7" name="그림 6"/>
          <p:cNvPicPr>
            <a:picLocks noChangeAspect="1"/>
          </p:cNvPicPr>
          <p:nvPr/>
        </p:nvPicPr>
        <p:blipFill>
          <a:blip r:embed="rId5"/>
          <a:stretch>
            <a:fillRect/>
          </a:stretch>
        </p:blipFill>
        <p:spPr>
          <a:xfrm>
            <a:off x="8066896" y="7305871"/>
            <a:ext cx="2743142" cy="2396920"/>
          </a:xfrm>
          <a:prstGeom prst="rect">
            <a:avLst/>
          </a:prstGeom>
        </p:spPr>
      </p:pic>
      <p:sp>
        <p:nvSpPr>
          <p:cNvPr id="10" name="덧셈 기호 9"/>
          <p:cNvSpPr/>
          <p:nvPr/>
        </p:nvSpPr>
        <p:spPr>
          <a:xfrm>
            <a:off x="9012523" y="6630052"/>
            <a:ext cx="851887" cy="844174"/>
          </a:xfrm>
          <a:prstGeom prst="mathPlus">
            <a:avLst/>
          </a:pr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176944" y="9834185"/>
            <a:ext cx="4489434"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
        <p:nvSpPr>
          <p:cNvPr id="3" name="TextBox 2">
            <a:extLst>
              <a:ext uri="{FF2B5EF4-FFF2-40B4-BE49-F238E27FC236}">
                <a16:creationId xmlns:a16="http://schemas.microsoft.com/office/drawing/2014/main" id="{7EBE2842-6C5D-1C0A-9DD5-76995A52A1FB}"/>
              </a:ext>
            </a:extLst>
          </p:cNvPr>
          <p:cNvSpPr txBox="1"/>
          <p:nvPr/>
        </p:nvSpPr>
        <p:spPr>
          <a:xfrm>
            <a:off x="838200" y="6017959"/>
            <a:ext cx="1782152" cy="246221"/>
          </a:xfrm>
          <a:prstGeom prst="rect">
            <a:avLst/>
          </a:prstGeom>
          <a:solidFill>
            <a:srgbClr val="FDEDCF"/>
          </a:solidFill>
        </p:spPr>
        <p:txBody>
          <a:bodyPr wrap="square" rtlCol="0">
            <a:spAutoFit/>
          </a:bodyPr>
          <a:lstStyle/>
          <a:p>
            <a:pPr algn="ctr"/>
            <a:r>
              <a:rPr lang="en-MY" sz="1000" b="1" dirty="0"/>
              <a:t>Epidermal layer</a:t>
            </a:r>
            <a:endParaRPr lang="en-MY" sz="1000" dirty="0"/>
          </a:p>
        </p:txBody>
      </p:sp>
      <p:sp>
        <p:nvSpPr>
          <p:cNvPr id="12" name="TextBox 11">
            <a:extLst>
              <a:ext uri="{FF2B5EF4-FFF2-40B4-BE49-F238E27FC236}">
                <a16:creationId xmlns:a16="http://schemas.microsoft.com/office/drawing/2014/main" id="{58232E70-929E-D324-803A-50255FB24E0C}"/>
              </a:ext>
            </a:extLst>
          </p:cNvPr>
          <p:cNvSpPr txBox="1"/>
          <p:nvPr/>
        </p:nvSpPr>
        <p:spPr>
          <a:xfrm>
            <a:off x="891356" y="7277296"/>
            <a:ext cx="1782152" cy="246221"/>
          </a:xfrm>
          <a:prstGeom prst="rect">
            <a:avLst/>
          </a:prstGeom>
          <a:solidFill>
            <a:srgbClr val="F2B7B1"/>
          </a:solidFill>
        </p:spPr>
        <p:txBody>
          <a:bodyPr wrap="square" rtlCol="0">
            <a:spAutoFit/>
          </a:bodyPr>
          <a:lstStyle/>
          <a:p>
            <a:pPr algn="ctr"/>
            <a:r>
              <a:rPr lang="en-MY" sz="1000" b="1" dirty="0" err="1"/>
              <a:t>Derrmis</a:t>
            </a:r>
            <a:r>
              <a:rPr lang="en-MY" sz="1000" b="1" dirty="0"/>
              <a:t> layer</a:t>
            </a:r>
            <a:endParaRPr lang="en-MY" sz="1000" dirty="0"/>
          </a:p>
        </p:txBody>
      </p:sp>
      <p:sp>
        <p:nvSpPr>
          <p:cNvPr id="14" name="TextBox 13">
            <a:extLst>
              <a:ext uri="{FF2B5EF4-FFF2-40B4-BE49-F238E27FC236}">
                <a16:creationId xmlns:a16="http://schemas.microsoft.com/office/drawing/2014/main" id="{44C8C7F1-2C05-F631-392C-ED6E3B2C1FBF}"/>
              </a:ext>
            </a:extLst>
          </p:cNvPr>
          <p:cNvSpPr txBox="1"/>
          <p:nvPr/>
        </p:nvSpPr>
        <p:spPr>
          <a:xfrm>
            <a:off x="862781" y="8290412"/>
            <a:ext cx="1782152" cy="246221"/>
          </a:xfrm>
          <a:prstGeom prst="rect">
            <a:avLst/>
          </a:prstGeom>
          <a:solidFill>
            <a:srgbClr val="F7F1E4"/>
          </a:solidFill>
        </p:spPr>
        <p:txBody>
          <a:bodyPr wrap="square" rtlCol="0">
            <a:spAutoFit/>
          </a:bodyPr>
          <a:lstStyle/>
          <a:p>
            <a:pPr algn="ctr"/>
            <a:r>
              <a:rPr lang="en-MY" sz="1000" b="1" dirty="0"/>
              <a:t>Subcutaneous tissue</a:t>
            </a:r>
            <a:endParaRPr lang="en-MY" sz="1000" dirty="0"/>
          </a:p>
        </p:txBody>
      </p:sp>
      <p:sp>
        <p:nvSpPr>
          <p:cNvPr id="16" name="TextBox 15">
            <a:extLst>
              <a:ext uri="{FF2B5EF4-FFF2-40B4-BE49-F238E27FC236}">
                <a16:creationId xmlns:a16="http://schemas.microsoft.com/office/drawing/2014/main" id="{C80DF8AF-E961-133F-01C0-65875011F708}"/>
              </a:ext>
            </a:extLst>
          </p:cNvPr>
          <p:cNvSpPr txBox="1"/>
          <p:nvPr/>
        </p:nvSpPr>
        <p:spPr>
          <a:xfrm>
            <a:off x="3447633" y="4990371"/>
            <a:ext cx="4623874" cy="1015663"/>
          </a:xfrm>
          <a:prstGeom prst="rect">
            <a:avLst/>
          </a:prstGeom>
          <a:solidFill>
            <a:srgbClr val="FFFFFF"/>
          </a:solidFill>
        </p:spPr>
        <p:txBody>
          <a:bodyPr wrap="square" rtlCol="0">
            <a:spAutoFit/>
          </a:bodyPr>
          <a:lstStyle/>
          <a:p>
            <a:r>
              <a:rPr lang="en-US" sz="1200" b="1" dirty="0"/>
              <a:t>High Molecular Weight (≥ 1,800 </a:t>
            </a:r>
            <a:r>
              <a:rPr lang="en-US" sz="1200" b="1" dirty="0" err="1"/>
              <a:t>kDa</a:t>
            </a:r>
            <a:r>
              <a:rPr lang="en-US" sz="1200" b="1" dirty="0"/>
              <a:t>)</a:t>
            </a:r>
          </a:p>
          <a:p>
            <a:r>
              <a:rPr lang="en-US" sz="1200" dirty="0"/>
              <a:t>Supplies abundant moisture to the skin surface and stratum corneum, maintaining smooth skin.</a:t>
            </a:r>
          </a:p>
          <a:p>
            <a:r>
              <a:rPr lang="en-US" sz="1200" dirty="0"/>
              <a:t>Forms a protective layer to increase volume and prevent moisture loss on the skin's surface.</a:t>
            </a:r>
            <a:endParaRPr lang="en-MY" sz="1200" dirty="0"/>
          </a:p>
        </p:txBody>
      </p:sp>
      <p:sp>
        <p:nvSpPr>
          <p:cNvPr id="17" name="TextBox 16">
            <a:extLst>
              <a:ext uri="{FF2B5EF4-FFF2-40B4-BE49-F238E27FC236}">
                <a16:creationId xmlns:a16="http://schemas.microsoft.com/office/drawing/2014/main" id="{44655E4E-92AC-5DCA-A9E1-797FFE2C8592}"/>
              </a:ext>
            </a:extLst>
          </p:cNvPr>
          <p:cNvSpPr txBox="1"/>
          <p:nvPr/>
        </p:nvSpPr>
        <p:spPr>
          <a:xfrm>
            <a:off x="3419058" y="6439513"/>
            <a:ext cx="4623874" cy="1015663"/>
          </a:xfrm>
          <a:prstGeom prst="rect">
            <a:avLst/>
          </a:prstGeom>
          <a:solidFill>
            <a:srgbClr val="FFFFFF"/>
          </a:solidFill>
        </p:spPr>
        <p:txBody>
          <a:bodyPr wrap="square" rtlCol="0">
            <a:spAutoFit/>
          </a:bodyPr>
          <a:lstStyle/>
          <a:p>
            <a:r>
              <a:rPr lang="en-MY" sz="1200" b="1" dirty="0"/>
              <a:t>Medium Molecular Weight (1,000 </a:t>
            </a:r>
            <a:r>
              <a:rPr lang="en-MY" sz="1200" b="1" dirty="0" err="1"/>
              <a:t>kDa</a:t>
            </a:r>
            <a:r>
              <a:rPr lang="en-MY" sz="1200" b="1" dirty="0"/>
              <a:t> – 1,800 </a:t>
            </a:r>
            <a:r>
              <a:rPr lang="en-MY" sz="1200" b="1" dirty="0" err="1"/>
              <a:t>kDa</a:t>
            </a:r>
            <a:r>
              <a:rPr lang="en-MY" sz="1200" b="1" dirty="0"/>
              <a:t>)</a:t>
            </a:r>
          </a:p>
          <a:p>
            <a:r>
              <a:rPr lang="en-US" sz="1200" dirty="0"/>
              <a:t>Penetrates the epidermis and upper </a:t>
            </a:r>
            <a:r>
              <a:rPr lang="en-US" sz="1200" dirty="0" err="1"/>
              <a:t>dermis.Enhances</a:t>
            </a:r>
            <a:r>
              <a:rPr lang="en-US" sz="1200" dirty="0"/>
              <a:t> skin volume and helps reduce wrinkles.</a:t>
            </a:r>
          </a:p>
          <a:p>
            <a:endParaRPr lang="en-US" sz="1200" dirty="0"/>
          </a:p>
          <a:p>
            <a:endParaRPr lang="en-MY" sz="1200" dirty="0"/>
          </a:p>
        </p:txBody>
      </p:sp>
      <p:sp>
        <p:nvSpPr>
          <p:cNvPr id="19" name="TextBox 18">
            <a:extLst>
              <a:ext uri="{FF2B5EF4-FFF2-40B4-BE49-F238E27FC236}">
                <a16:creationId xmlns:a16="http://schemas.microsoft.com/office/drawing/2014/main" id="{03C85D27-4B0E-B7BC-F76A-E83C1CF63D98}"/>
              </a:ext>
            </a:extLst>
          </p:cNvPr>
          <p:cNvSpPr txBox="1"/>
          <p:nvPr/>
        </p:nvSpPr>
        <p:spPr>
          <a:xfrm>
            <a:off x="3443022" y="7773747"/>
            <a:ext cx="4623874" cy="646331"/>
          </a:xfrm>
          <a:prstGeom prst="rect">
            <a:avLst/>
          </a:prstGeom>
          <a:solidFill>
            <a:srgbClr val="FFFFFF"/>
          </a:solidFill>
        </p:spPr>
        <p:txBody>
          <a:bodyPr wrap="square" rtlCol="0">
            <a:spAutoFit/>
          </a:bodyPr>
          <a:lstStyle/>
          <a:p>
            <a:r>
              <a:rPr lang="en-US" sz="1200" b="1" dirty="0"/>
              <a:t>Low Molecular Weight (&lt; 1,000 </a:t>
            </a:r>
            <a:r>
              <a:rPr lang="en-US" sz="1200" b="1" dirty="0" err="1"/>
              <a:t>kDa</a:t>
            </a:r>
            <a:r>
              <a:rPr lang="en-US" sz="1200" b="1" dirty="0"/>
              <a:t>)</a:t>
            </a:r>
          </a:p>
          <a:p>
            <a:r>
              <a:rPr lang="en-US" sz="1200" dirty="0"/>
              <a:t>Provides deep hydration within the dermis.</a:t>
            </a:r>
          </a:p>
          <a:p>
            <a:r>
              <a:rPr lang="en-US" sz="1200" dirty="0"/>
              <a:t>Supports collagen production for firmer skin.</a:t>
            </a:r>
            <a:endParaRPr lang="en-MY" sz="1200" dirty="0"/>
          </a:p>
        </p:txBody>
      </p:sp>
      <p:sp>
        <p:nvSpPr>
          <p:cNvPr id="20" name="TextBox 19">
            <a:extLst>
              <a:ext uri="{FF2B5EF4-FFF2-40B4-BE49-F238E27FC236}">
                <a16:creationId xmlns:a16="http://schemas.microsoft.com/office/drawing/2014/main" id="{6004C220-6BC0-F6F4-FA1A-29DC197060CC}"/>
              </a:ext>
            </a:extLst>
          </p:cNvPr>
          <p:cNvSpPr txBox="1"/>
          <p:nvPr/>
        </p:nvSpPr>
        <p:spPr>
          <a:xfrm>
            <a:off x="8190255" y="6285624"/>
            <a:ext cx="2496422" cy="307777"/>
          </a:xfrm>
          <a:prstGeom prst="rect">
            <a:avLst/>
          </a:prstGeom>
          <a:solidFill>
            <a:srgbClr val="FFFFFF"/>
          </a:solidFill>
        </p:spPr>
        <p:txBody>
          <a:bodyPr wrap="square" rtlCol="0">
            <a:spAutoFit/>
          </a:bodyPr>
          <a:lstStyle/>
          <a:p>
            <a:pPr algn="ctr"/>
            <a:r>
              <a:rPr lang="en-MY" sz="1400" b="1" dirty="0"/>
              <a:t>High molecular hyaluronic acid</a:t>
            </a:r>
            <a:endParaRPr lang="en-MY" sz="1400" dirty="0"/>
          </a:p>
        </p:txBody>
      </p:sp>
      <p:sp>
        <p:nvSpPr>
          <p:cNvPr id="23" name="TextBox 22">
            <a:extLst>
              <a:ext uri="{FF2B5EF4-FFF2-40B4-BE49-F238E27FC236}">
                <a16:creationId xmlns:a16="http://schemas.microsoft.com/office/drawing/2014/main" id="{187B1E23-7B00-1196-067A-FDACD8B68B1A}"/>
              </a:ext>
            </a:extLst>
          </p:cNvPr>
          <p:cNvSpPr txBox="1"/>
          <p:nvPr/>
        </p:nvSpPr>
        <p:spPr>
          <a:xfrm>
            <a:off x="8100185" y="9310965"/>
            <a:ext cx="2676561" cy="523220"/>
          </a:xfrm>
          <a:prstGeom prst="rect">
            <a:avLst/>
          </a:prstGeom>
          <a:solidFill>
            <a:srgbClr val="FFFFFF"/>
          </a:solidFill>
        </p:spPr>
        <p:txBody>
          <a:bodyPr wrap="square" rtlCol="0">
            <a:spAutoFit/>
          </a:bodyPr>
          <a:lstStyle/>
          <a:p>
            <a:pPr algn="ctr"/>
            <a:r>
              <a:rPr lang="en-MY" sz="1400" b="1" dirty="0"/>
              <a:t>Ultra-Low Molecular Hyaluronic Acid</a:t>
            </a:r>
            <a:endParaRPr lang="en-MY" sz="1400" dirty="0"/>
          </a:p>
        </p:txBody>
      </p:sp>
    </p:spTree>
    <p:extLst>
      <p:ext uri="{BB962C8B-B14F-4D97-AF65-F5344CB8AC3E}">
        <p14:creationId xmlns:p14="http://schemas.microsoft.com/office/powerpoint/2010/main" val="2222312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9" name="Object 43"/>
          <p:cNvSpPr txBox="1"/>
          <p:nvPr/>
        </p:nvSpPr>
        <p:spPr>
          <a:xfrm>
            <a:off x="499922" y="1120690"/>
            <a:ext cx="9554817" cy="769441"/>
          </a:xfrm>
          <a:prstGeom prst="rect">
            <a:avLst/>
          </a:prstGeom>
          <a:noFill/>
        </p:spPr>
        <p:txBody>
          <a:bodyPr wrap="square" rtlCol="0" anchor="t">
            <a:spAutoFit/>
          </a:bodyPr>
          <a:lstStyle/>
          <a:p>
            <a:r>
              <a:rPr lang="en-US" altLang="ko-KR" sz="4400" dirty="0" smtClean="0">
                <a:solidFill>
                  <a:srgbClr val="00074E"/>
                </a:solidFill>
                <a:latin typeface="맑은 고딕" panose="020B0503020000020004" pitchFamily="50" charset="-127"/>
                <a:ea typeface="맑은 고딕" panose="020B0503020000020004" pitchFamily="50" charset="-127"/>
                <a:cs typeface="Pretendard SemiBold" pitchFamily="34" charset="0"/>
              </a:rPr>
              <a:t>6. </a:t>
            </a:r>
            <a:r>
              <a:rPr lang="en-MY"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Contains </a:t>
            </a:r>
            <a:r>
              <a:rPr lang="en-MY" altLang="ko-KR" sz="4400" dirty="0" err="1">
                <a:solidFill>
                  <a:srgbClr val="00074E"/>
                </a:solidFill>
                <a:latin typeface="맑은 고딕" panose="020B0503020000020004" pitchFamily="50" charset="-127"/>
                <a:ea typeface="맑은 고딕" panose="020B0503020000020004" pitchFamily="50" charset="-127"/>
                <a:cs typeface="Pretendard SemiBold" pitchFamily="34" charset="0"/>
              </a:rPr>
              <a:t>Centella</a:t>
            </a:r>
            <a:r>
              <a:rPr lang="en-MY" altLang="ko-KR" sz="4400" dirty="0">
                <a:solidFill>
                  <a:srgbClr val="00074E"/>
                </a:solidFill>
                <a:latin typeface="맑은 고딕" panose="020B0503020000020004" pitchFamily="50" charset="-127"/>
                <a:ea typeface="맑은 고딕" panose="020B0503020000020004" pitchFamily="50" charset="-127"/>
                <a:cs typeface="Pretendard SemiBold" pitchFamily="34" charset="0"/>
              </a:rPr>
              <a:t> Asiatica Extract</a:t>
            </a:r>
            <a:endParaRPr lang="en-US" altLang="ko-KR" sz="4400" dirty="0">
              <a:latin typeface="맑은 고딕" panose="020B0503020000020004" pitchFamily="50" charset="-127"/>
              <a:ea typeface="맑은 고딕" panose="020B0503020000020004" pitchFamily="50" charset="-127"/>
            </a:endParaRPr>
          </a:p>
        </p:txBody>
      </p:sp>
      <p:sp>
        <p:nvSpPr>
          <p:cNvPr id="11" name="Object 42"/>
          <p:cNvSpPr txBox="1"/>
          <p:nvPr/>
        </p:nvSpPr>
        <p:spPr>
          <a:xfrm>
            <a:off x="560512" y="1884000"/>
            <a:ext cx="10090731" cy="1925655"/>
          </a:xfrm>
          <a:prstGeom prst="rect">
            <a:avLst/>
          </a:prstGeom>
          <a:noFill/>
        </p:spPr>
        <p:txBody>
          <a:bodyPr wrap="square" rtlCol="0" anchor="t">
            <a:spAutoFit/>
          </a:bodyPr>
          <a:lstStyle/>
          <a:p>
            <a:pPr>
              <a:lnSpc>
                <a:spcPct val="150000"/>
              </a:lnSpc>
            </a:pPr>
            <a:r>
              <a:rPr lang="en-MY" sz="2000" dirty="0"/>
              <a:t>Telomerase Anti-Aging Effect Found in </a:t>
            </a:r>
            <a:r>
              <a:rPr lang="en-MY" sz="2000" dirty="0" err="1"/>
              <a:t>Centella</a:t>
            </a:r>
            <a:r>
              <a:rPr lang="en-MY" sz="2000" dirty="0"/>
              <a:t> Asiatica</a:t>
            </a:r>
          </a:p>
          <a:p>
            <a:pPr>
              <a:lnSpc>
                <a:spcPct val="150000"/>
              </a:lnSpc>
            </a:pPr>
            <a:r>
              <a:rPr lang="en-MY" altLang="ko-KR" sz="2100" b="1" dirty="0" err="1">
                <a:solidFill>
                  <a:srgbClr val="7030A0"/>
                </a:solidFill>
                <a:latin typeface="맑은 고딕" panose="020B0503020000020004" pitchFamily="50" charset="-127"/>
                <a:ea typeface="맑은 고딕" panose="020B0503020000020004" pitchFamily="50" charset="-127"/>
              </a:rPr>
              <a:t>Centella</a:t>
            </a:r>
            <a:r>
              <a:rPr lang="en-MY" altLang="ko-KR" sz="2100" b="1" dirty="0">
                <a:solidFill>
                  <a:srgbClr val="7030A0"/>
                </a:solidFill>
                <a:latin typeface="맑은 고딕" panose="020B0503020000020004" pitchFamily="50" charset="-127"/>
                <a:ea typeface="맑은 고딕" panose="020B0503020000020004" pitchFamily="50" charset="-127"/>
              </a:rPr>
              <a:t> Asiatica Extract </a:t>
            </a:r>
            <a:r>
              <a:rPr lang="en-US" altLang="ko-KR" sz="2100" b="1" dirty="0">
                <a:solidFill>
                  <a:srgbClr val="7030A0"/>
                </a:solidFill>
                <a:latin typeface="맑은 고딕" panose="020B0503020000020004" pitchFamily="50" charset="-127"/>
                <a:ea typeface="맑은 고딕" panose="020B0503020000020004" pitchFamily="50" charset="-127"/>
              </a:rPr>
              <a:t>(08AGTLF)</a:t>
            </a:r>
            <a:r>
              <a:rPr lang="en-US" altLang="ko-KR" sz="2000" dirty="0">
                <a:latin typeface="맑은 고딕" panose="020B0503020000020004" pitchFamily="50" charset="-127"/>
                <a:ea typeface="맑은 고딕" panose="020B0503020000020004" pitchFamily="50" charset="-127"/>
              </a:rPr>
              <a:t> </a:t>
            </a:r>
            <a:r>
              <a:rPr lang="en-US" altLang="ko-KR" sz="2000" b="1" dirty="0">
                <a:solidFill>
                  <a:srgbClr val="7030A0"/>
                </a:solidFill>
                <a:latin typeface="맑은 고딕" panose="020B0503020000020004" pitchFamily="50" charset="-127"/>
                <a:ea typeface="맑은 고딕" panose="020B0503020000020004" pitchFamily="50" charset="-127"/>
              </a:rPr>
              <a:t>increases telomerase activity </a:t>
            </a:r>
            <a:r>
              <a:rPr lang="en-US" altLang="ko-KR" sz="2000" dirty="0">
                <a:latin typeface="맑은 고딕" panose="020B0503020000020004" pitchFamily="50" charset="-127"/>
                <a:ea typeface="맑은 고딕" panose="020B0503020000020004" pitchFamily="50" charset="-127"/>
              </a:rPr>
              <a:t>by </a:t>
            </a:r>
            <a:r>
              <a:rPr lang="en-US" altLang="ko-KR" sz="2000" b="1" dirty="0">
                <a:solidFill>
                  <a:srgbClr val="7030A0"/>
                </a:solidFill>
                <a:latin typeface="맑은 고딕" panose="020B0503020000020004" pitchFamily="50" charset="-127"/>
                <a:ea typeface="맑은 고딕" panose="020B0503020000020004" pitchFamily="50" charset="-127"/>
              </a:rPr>
              <a:t>8.8 times </a:t>
            </a:r>
            <a:r>
              <a:rPr lang="en-US" altLang="ko-KR" sz="2000" dirty="0">
                <a:latin typeface="맑은 고딕" panose="020B0503020000020004" pitchFamily="50" charset="-127"/>
                <a:ea typeface="맑은 고딕" panose="020B0503020000020004" pitchFamily="50" charset="-127"/>
              </a:rPr>
              <a:t>compared to the control group.</a:t>
            </a:r>
          </a:p>
          <a:p>
            <a:pPr>
              <a:lnSpc>
                <a:spcPct val="150000"/>
              </a:lnSpc>
            </a:pPr>
            <a:r>
              <a:rPr lang="en-US" altLang="ko-KR" sz="2000" dirty="0">
                <a:solidFill>
                  <a:srgbClr val="2C2C2C"/>
                </a:solidFill>
                <a:latin typeface="맑은 고딕" panose="020B0503020000020004" pitchFamily="50" charset="-127"/>
                <a:ea typeface="맑은 고딕" panose="020B0503020000020004" pitchFamily="50" charset="-127"/>
              </a:rPr>
              <a:t>#</a:t>
            </a:r>
            <a:r>
              <a:rPr lang="ko-KR" altLang="en-US" sz="2000" dirty="0">
                <a:solidFill>
                  <a:srgbClr val="2C2C2C"/>
                </a:solidFill>
                <a:latin typeface="맑은 고딕" panose="020B0503020000020004" pitchFamily="50" charset="-127"/>
                <a:ea typeface="맑은 고딕" panose="020B0503020000020004" pitchFamily="50" charset="-127"/>
              </a:rPr>
              <a:t> </a:t>
            </a:r>
            <a:r>
              <a:rPr lang="en-MY" altLang="ko-KR" sz="2000" dirty="0">
                <a:solidFill>
                  <a:srgbClr val="2C2C2C"/>
                </a:solidFill>
                <a:latin typeface="맑은 고딕" panose="020B0503020000020004" pitchFamily="50" charset="-127"/>
                <a:ea typeface="맑은 고딕" panose="020B0503020000020004" pitchFamily="50" charset="-127"/>
              </a:rPr>
              <a:t>Prevents Skin Aging Even for Sensitive Skin</a:t>
            </a:r>
            <a:endParaRPr lang="en-US" sz="2000" dirty="0">
              <a:latin typeface="맑은 고딕" panose="020B0503020000020004" pitchFamily="50" charset="-127"/>
              <a:ea typeface="맑은 고딕" panose="020B0503020000020004" pitchFamily="50" charset="-127"/>
            </a:endParaRPr>
          </a:p>
        </p:txBody>
      </p:sp>
      <p:pic>
        <p:nvPicPr>
          <p:cNvPr id="12" name="그림 11"/>
          <p:cNvPicPr>
            <a:picLocks noChangeAspect="1"/>
          </p:cNvPicPr>
          <p:nvPr/>
        </p:nvPicPr>
        <p:blipFill>
          <a:blip r:embed="rId3"/>
          <a:stretch>
            <a:fillRect/>
          </a:stretch>
        </p:blipFill>
        <p:spPr>
          <a:xfrm>
            <a:off x="5943600" y="3677382"/>
            <a:ext cx="5029200" cy="3837348"/>
          </a:xfrm>
          <a:prstGeom prst="rect">
            <a:avLst/>
          </a:prstGeom>
        </p:spPr>
      </p:pic>
      <p:pic>
        <p:nvPicPr>
          <p:cNvPr id="14" name="그림 13"/>
          <p:cNvPicPr>
            <a:picLocks noChangeAspect="1"/>
          </p:cNvPicPr>
          <p:nvPr/>
        </p:nvPicPr>
        <p:blipFill>
          <a:blip r:embed="rId4"/>
          <a:stretch>
            <a:fillRect/>
          </a:stretch>
        </p:blipFill>
        <p:spPr>
          <a:xfrm>
            <a:off x="321557" y="3805208"/>
            <a:ext cx="5492642" cy="3437572"/>
          </a:xfrm>
          <a:prstGeom prst="rect">
            <a:avLst/>
          </a:prstGeom>
        </p:spPr>
      </p:pic>
      <p:sp>
        <p:nvSpPr>
          <p:cNvPr id="6" name="직사각형 5"/>
          <p:cNvSpPr/>
          <p:nvPr/>
        </p:nvSpPr>
        <p:spPr>
          <a:xfrm>
            <a:off x="308001" y="7390325"/>
            <a:ext cx="10721356" cy="1934953"/>
          </a:xfrm>
          <a:prstGeom prst="rect">
            <a:avLst/>
          </a:prstGeom>
        </p:spPr>
        <p:txBody>
          <a:bodyPr wrap="square">
            <a:spAutoFit/>
          </a:bodyPr>
          <a:lstStyle/>
          <a:p>
            <a:pPr>
              <a:lnSpc>
                <a:spcPct val="150000"/>
              </a:lnSpc>
            </a:pPr>
            <a:r>
              <a:rPr lang="en-MY" sz="1400" dirty="0"/>
              <a:t>Telomerase Activation</a:t>
            </a:r>
          </a:p>
          <a:p>
            <a:pPr>
              <a:lnSpc>
                <a:spcPct val="150000"/>
              </a:lnSpc>
            </a:pPr>
            <a:r>
              <a:rPr lang="en-US" sz="1400" dirty="0"/>
              <a:t>The Nobel Prize-winning secret to longevity – "Telomeres“</a:t>
            </a:r>
          </a:p>
          <a:p>
            <a:pPr>
              <a:lnSpc>
                <a:spcPct val="150000"/>
              </a:lnSpc>
            </a:pPr>
            <a:r>
              <a:rPr lang="en-MY" sz="1400" b="1" dirty="0"/>
              <a:t>"Telomeres govern human lifespan."</a:t>
            </a:r>
            <a:endParaRPr lang="en-US" sz="1400" dirty="0"/>
          </a:p>
          <a:p>
            <a:pPr>
              <a:lnSpc>
                <a:spcPct val="150000"/>
              </a:lnSpc>
            </a:pPr>
            <a:r>
              <a:rPr lang="en-US" sz="2000" dirty="0"/>
              <a:t>Increasing </a:t>
            </a:r>
            <a:r>
              <a:rPr lang="en-US" sz="2000" b="1" dirty="0">
                <a:solidFill>
                  <a:srgbClr val="7030A0"/>
                </a:solidFill>
              </a:rPr>
              <a:t>anti-aging compounds</a:t>
            </a:r>
            <a:r>
              <a:rPr lang="en-US" sz="2000" dirty="0">
                <a:solidFill>
                  <a:srgbClr val="7030A0"/>
                </a:solidFill>
              </a:rPr>
              <a:t> </a:t>
            </a:r>
            <a:r>
              <a:rPr lang="en-US" sz="2000" dirty="0"/>
              <a:t>such as </a:t>
            </a:r>
            <a:r>
              <a:rPr lang="en-US" sz="2000" b="1" dirty="0">
                <a:solidFill>
                  <a:srgbClr val="7030A0"/>
                </a:solidFill>
              </a:rPr>
              <a:t>NMN, NR, and NAD+</a:t>
            </a:r>
            <a:r>
              <a:rPr lang="en-US" sz="2000" dirty="0">
                <a:solidFill>
                  <a:srgbClr val="7030A0"/>
                </a:solidFill>
              </a:rPr>
              <a:t> </a:t>
            </a:r>
            <a:r>
              <a:rPr lang="en-US" sz="2000" dirty="0"/>
              <a:t>helps counteract aging caused by cell division.</a:t>
            </a:r>
            <a:endParaRPr lang="en-US" altLang="ko-KR" sz="2000" dirty="0">
              <a:latin typeface="맑은 고딕" panose="020B0503020000020004" pitchFamily="50" charset="-127"/>
              <a:ea typeface="맑은 고딕" panose="020B0503020000020004" pitchFamily="50" charset="-127"/>
            </a:endParaRPr>
          </a:p>
        </p:txBody>
      </p:sp>
      <p:sp>
        <p:nvSpPr>
          <p:cNvPr id="7" name="모서리가 둥근 직사각형 6"/>
          <p:cNvSpPr/>
          <p:nvPr/>
        </p:nvSpPr>
        <p:spPr>
          <a:xfrm>
            <a:off x="8212843" y="3957200"/>
            <a:ext cx="2438400" cy="363101"/>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200" dirty="0"/>
              <a:t>Anti-Aging Ingredient Content Ratio</a:t>
            </a:r>
            <a:endParaRPr lang="ko-KR" altLang="en-US" sz="1200" dirty="0">
              <a:solidFill>
                <a:schemeClr val="bg1"/>
              </a:solidFill>
            </a:endParaRPr>
          </a:p>
        </p:txBody>
      </p:sp>
      <p:sp>
        <p:nvSpPr>
          <p:cNvPr id="13" name="직사각형 12"/>
          <p:cNvSpPr/>
          <p:nvPr/>
        </p:nvSpPr>
        <p:spPr>
          <a:xfrm>
            <a:off x="2025429" y="9107142"/>
            <a:ext cx="7836341" cy="523220"/>
          </a:xfrm>
          <a:prstGeom prst="rect">
            <a:avLst/>
          </a:prstGeom>
        </p:spPr>
        <p:txBody>
          <a:bodyPr wrap="square">
            <a:spAutoFit/>
          </a:bodyPr>
          <a:lstStyle/>
          <a:p>
            <a:r>
              <a:rPr lang="en-US" altLang="ko-KR" sz="1400" dirty="0"/>
              <a:t>Genetic variation in human telomerase is associated with telomere length in Ashkenazi centenarians</a:t>
            </a:r>
          </a:p>
          <a:p>
            <a:r>
              <a:rPr lang="en-US" altLang="ko-KR" sz="1400" dirty="0"/>
              <a:t>-    November 13, 2009 | 107 (suppl_1) | https://doi.org/10.1073/pnas.0906191106</a:t>
            </a:r>
          </a:p>
        </p:txBody>
      </p:sp>
      <p:sp>
        <p:nvSpPr>
          <p:cNvPr id="15" name="직사각형 14"/>
          <p:cNvSpPr/>
          <p:nvPr/>
        </p:nvSpPr>
        <p:spPr>
          <a:xfrm>
            <a:off x="0" y="9757885"/>
            <a:ext cx="4489434"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
        <p:nvSpPr>
          <p:cNvPr id="8" name="TextBox 7">
            <a:extLst>
              <a:ext uri="{FF2B5EF4-FFF2-40B4-BE49-F238E27FC236}">
                <a16:creationId xmlns:a16="http://schemas.microsoft.com/office/drawing/2014/main" id="{2095C0F2-0D03-C3C7-4DE9-BA41352E15BD}"/>
              </a:ext>
            </a:extLst>
          </p:cNvPr>
          <p:cNvSpPr txBox="1"/>
          <p:nvPr/>
        </p:nvSpPr>
        <p:spPr>
          <a:xfrm>
            <a:off x="6324600" y="3805208"/>
            <a:ext cx="1295399" cy="215444"/>
          </a:xfrm>
          <a:prstGeom prst="rect">
            <a:avLst/>
          </a:prstGeom>
          <a:solidFill>
            <a:srgbClr val="FFFFFF"/>
          </a:solidFill>
        </p:spPr>
        <p:txBody>
          <a:bodyPr wrap="square" rtlCol="0">
            <a:spAutoFit/>
          </a:bodyPr>
          <a:lstStyle/>
          <a:p>
            <a:pPr algn="ctr"/>
            <a:r>
              <a:rPr lang="en-MY" sz="800" b="1" dirty="0" err="1">
                <a:solidFill>
                  <a:srgbClr val="FF0000"/>
                </a:solidFill>
              </a:rPr>
              <a:t>Centella</a:t>
            </a:r>
            <a:r>
              <a:rPr lang="en-MY" sz="800" b="1" dirty="0">
                <a:solidFill>
                  <a:srgbClr val="FF0000"/>
                </a:solidFill>
              </a:rPr>
              <a:t> Asiatica Extract</a:t>
            </a:r>
            <a:endParaRPr lang="en-MY" sz="800" dirty="0">
              <a:solidFill>
                <a:srgbClr val="FF0000"/>
              </a:solidFill>
            </a:endParaRPr>
          </a:p>
        </p:txBody>
      </p:sp>
      <p:sp>
        <p:nvSpPr>
          <p:cNvPr id="10" name="TextBox 9">
            <a:extLst>
              <a:ext uri="{FF2B5EF4-FFF2-40B4-BE49-F238E27FC236}">
                <a16:creationId xmlns:a16="http://schemas.microsoft.com/office/drawing/2014/main" id="{103BF7C3-56B5-29CB-AA0F-2A1EE50CE19E}"/>
              </a:ext>
            </a:extLst>
          </p:cNvPr>
          <p:cNvSpPr txBox="1"/>
          <p:nvPr/>
        </p:nvSpPr>
        <p:spPr>
          <a:xfrm>
            <a:off x="7985899" y="5508473"/>
            <a:ext cx="990600" cy="215444"/>
          </a:xfrm>
          <a:prstGeom prst="rect">
            <a:avLst/>
          </a:prstGeom>
          <a:solidFill>
            <a:srgbClr val="FFFFFF"/>
          </a:solidFill>
        </p:spPr>
        <p:txBody>
          <a:bodyPr wrap="square" rtlCol="0">
            <a:spAutoFit/>
          </a:bodyPr>
          <a:lstStyle/>
          <a:p>
            <a:pPr algn="ctr"/>
            <a:r>
              <a:rPr lang="en-MY" sz="800" b="1" dirty="0">
                <a:solidFill>
                  <a:srgbClr val="FF0000"/>
                </a:solidFill>
              </a:rPr>
              <a:t>Astragalus Extract</a:t>
            </a:r>
          </a:p>
        </p:txBody>
      </p:sp>
    </p:spTree>
    <p:extLst>
      <p:ext uri="{BB962C8B-B14F-4D97-AF65-F5344CB8AC3E}">
        <p14:creationId xmlns:p14="http://schemas.microsoft.com/office/powerpoint/2010/main" val="2101577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9" name="Object 43"/>
          <p:cNvSpPr txBox="1"/>
          <p:nvPr/>
        </p:nvSpPr>
        <p:spPr>
          <a:xfrm>
            <a:off x="655983" y="1358608"/>
            <a:ext cx="10393017" cy="584775"/>
          </a:xfrm>
          <a:prstGeom prst="rect">
            <a:avLst/>
          </a:prstGeom>
          <a:noFill/>
        </p:spPr>
        <p:txBody>
          <a:bodyPr wrap="square" rtlCol="0" anchor="t">
            <a:spAutoFit/>
          </a:bodyPr>
          <a:lstStyle/>
          <a:p>
            <a:r>
              <a:rPr lang="en-US" altLang="ko-KR" sz="3200" dirty="0">
                <a:solidFill>
                  <a:srgbClr val="00074E"/>
                </a:solidFill>
                <a:latin typeface="맑은 고딕" panose="020B0503020000020004" pitchFamily="50" charset="-127"/>
                <a:ea typeface="맑은 고딕" panose="020B0503020000020004" pitchFamily="50" charset="-127"/>
                <a:cs typeface="Pretendard SemiBold" pitchFamily="34" charset="0"/>
              </a:rPr>
              <a:t>7.</a:t>
            </a:r>
            <a:r>
              <a:rPr lang="en-MY" altLang="ko-KR" sz="3200" dirty="0">
                <a:solidFill>
                  <a:srgbClr val="00074E"/>
                </a:solidFill>
                <a:latin typeface="맑은 고딕" panose="020B0503020000020004" pitchFamily="50" charset="-127"/>
                <a:ea typeface="맑은 고딕" panose="020B0503020000020004" pitchFamily="50" charset="-127"/>
                <a:cs typeface="Pretendard SemiBold" pitchFamily="34" charset="0"/>
              </a:rPr>
              <a:t> Dual-Function Whitening &amp; Anti-Wrinkle Cosmetic</a:t>
            </a:r>
            <a:endParaRPr lang="ko-KR" altLang="en-US" sz="32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1" name="Object 42"/>
          <p:cNvSpPr txBox="1"/>
          <p:nvPr/>
        </p:nvSpPr>
        <p:spPr>
          <a:xfrm>
            <a:off x="838200" y="2337998"/>
            <a:ext cx="14442045" cy="1417824"/>
          </a:xfrm>
          <a:prstGeom prst="rect">
            <a:avLst/>
          </a:prstGeom>
          <a:noFill/>
        </p:spPr>
        <p:txBody>
          <a:bodyPr wrap="square" rtlCol="0" anchor="t">
            <a:spAutoFit/>
          </a:bodyPr>
          <a:lstStyle/>
          <a:p>
            <a:pPr>
              <a:lnSpc>
                <a:spcPct val="150000"/>
              </a:lnSpc>
            </a:pPr>
            <a:r>
              <a:rPr lang="en-MY" sz="2000" dirty="0"/>
              <a:t>Niacinamide (Whitening) + Adenosine (Anti-Wrinkle)</a:t>
            </a:r>
          </a:p>
          <a:p>
            <a:pPr>
              <a:lnSpc>
                <a:spcPct val="150000"/>
              </a:lnSpc>
            </a:pPr>
            <a:r>
              <a:rPr lang="en-MY" altLang="ko-KR" sz="2000" b="1" dirty="0">
                <a:solidFill>
                  <a:srgbClr val="7030A0"/>
                </a:solidFill>
                <a:latin typeface="맑은 고딕" panose="020B0503020000020004" pitchFamily="50" charset="-127"/>
                <a:ea typeface="맑은 고딕" panose="020B0503020000020004" pitchFamily="50" charset="-127"/>
              </a:rPr>
              <a:t>KFDA-approved ingredients for a brighter, firmer EYE BAG</a:t>
            </a:r>
            <a:endParaRPr lang="en-US" altLang="ko-KR" sz="2000" b="1" dirty="0">
              <a:solidFill>
                <a:srgbClr val="7030A0"/>
              </a:solidFill>
              <a:latin typeface="맑은 고딕" panose="020B0503020000020004" pitchFamily="50" charset="-127"/>
              <a:ea typeface="맑은 고딕" panose="020B0503020000020004" pitchFamily="50" charset="-127"/>
            </a:endParaRPr>
          </a:p>
          <a:p>
            <a:pPr>
              <a:lnSpc>
                <a:spcPct val="150000"/>
              </a:lnSpc>
            </a:pPr>
            <a:r>
              <a:rPr lang="en-US" altLang="ko-KR" sz="2000" dirty="0">
                <a:solidFill>
                  <a:srgbClr val="2C2C2C"/>
                </a:solidFill>
                <a:latin typeface="맑은 고딕" panose="020B0503020000020004" pitchFamily="50" charset="-127"/>
                <a:ea typeface="맑은 고딕" panose="020B0503020000020004" pitchFamily="50" charset="-127"/>
              </a:rPr>
              <a:t>#Enhances Deep Wrinkles with Firmness &amp; Brightness</a:t>
            </a:r>
            <a:endParaRPr lang="en-US" sz="2000" dirty="0">
              <a:latin typeface="맑은 고딕" panose="020B0503020000020004" pitchFamily="50" charset="-127"/>
              <a:ea typeface="맑은 고딕" panose="020B0503020000020004" pitchFamily="50" charset="-127"/>
            </a:endParaRPr>
          </a:p>
        </p:txBody>
      </p:sp>
      <p:pic>
        <p:nvPicPr>
          <p:cNvPr id="12" name="그림 11"/>
          <p:cNvPicPr>
            <a:picLocks noChangeAspect="1"/>
          </p:cNvPicPr>
          <p:nvPr/>
        </p:nvPicPr>
        <p:blipFill>
          <a:blip r:embed="rId3"/>
          <a:stretch>
            <a:fillRect/>
          </a:stretch>
        </p:blipFill>
        <p:spPr>
          <a:xfrm>
            <a:off x="7525823" y="6257826"/>
            <a:ext cx="1838686" cy="1838686"/>
          </a:xfrm>
          <a:prstGeom prst="rect">
            <a:avLst/>
          </a:prstGeom>
        </p:spPr>
      </p:pic>
      <p:pic>
        <p:nvPicPr>
          <p:cNvPr id="14" name="그림 13"/>
          <p:cNvPicPr>
            <a:picLocks noChangeAspect="1"/>
          </p:cNvPicPr>
          <p:nvPr/>
        </p:nvPicPr>
        <p:blipFill>
          <a:blip r:embed="rId4"/>
          <a:stretch>
            <a:fillRect/>
          </a:stretch>
        </p:blipFill>
        <p:spPr>
          <a:xfrm>
            <a:off x="1233517" y="6406680"/>
            <a:ext cx="1771706" cy="1771706"/>
          </a:xfrm>
          <a:prstGeom prst="rect">
            <a:avLst/>
          </a:prstGeom>
        </p:spPr>
      </p:pic>
      <p:sp>
        <p:nvSpPr>
          <p:cNvPr id="15" name="타원 14"/>
          <p:cNvSpPr/>
          <p:nvPr/>
        </p:nvSpPr>
        <p:spPr>
          <a:xfrm>
            <a:off x="823970" y="5924924"/>
            <a:ext cx="2590800" cy="252384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타원 15"/>
          <p:cNvSpPr/>
          <p:nvPr/>
        </p:nvSpPr>
        <p:spPr>
          <a:xfrm>
            <a:off x="7110456" y="5925508"/>
            <a:ext cx="2590800" cy="252384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Object 42"/>
          <p:cNvSpPr txBox="1"/>
          <p:nvPr/>
        </p:nvSpPr>
        <p:spPr>
          <a:xfrm>
            <a:off x="679362" y="8552051"/>
            <a:ext cx="2880015" cy="965457"/>
          </a:xfrm>
          <a:prstGeom prst="rect">
            <a:avLst/>
          </a:prstGeom>
          <a:noFill/>
        </p:spPr>
        <p:txBody>
          <a:bodyPr wrap="square" rtlCol="0" anchor="t">
            <a:spAutoFit/>
          </a:bodyPr>
          <a:lstStyle/>
          <a:p>
            <a:pPr algn="ctr">
              <a:lnSpc>
                <a:spcPct val="150000"/>
              </a:lnSpc>
            </a:pPr>
            <a:r>
              <a:rPr lang="en-MY" sz="2000" dirty="0"/>
              <a:t>Anti-Wrinkle Functionality</a:t>
            </a:r>
            <a:endParaRPr lang="en-US" sz="2000" dirty="0">
              <a:latin typeface="나눔스퀘어 네오 ExtraBold" panose="00000900000000000000" pitchFamily="2" charset="-127"/>
              <a:ea typeface="나눔스퀘어 네오 ExtraBold" panose="00000900000000000000" pitchFamily="2" charset="-127"/>
            </a:endParaRPr>
          </a:p>
        </p:txBody>
      </p:sp>
      <p:sp>
        <p:nvSpPr>
          <p:cNvPr id="18" name="Object 42"/>
          <p:cNvSpPr txBox="1"/>
          <p:nvPr/>
        </p:nvSpPr>
        <p:spPr>
          <a:xfrm>
            <a:off x="6965848" y="8474653"/>
            <a:ext cx="2880015" cy="956159"/>
          </a:xfrm>
          <a:prstGeom prst="rect">
            <a:avLst/>
          </a:prstGeom>
          <a:noFill/>
        </p:spPr>
        <p:txBody>
          <a:bodyPr wrap="square" rtlCol="0" anchor="t">
            <a:spAutoFit/>
          </a:bodyPr>
          <a:lstStyle/>
          <a:p>
            <a:pPr algn="ctr">
              <a:lnSpc>
                <a:spcPct val="150000"/>
              </a:lnSpc>
            </a:pPr>
            <a:r>
              <a:rPr lang="en-MY" altLang="ko-KR" sz="2000" dirty="0">
                <a:solidFill>
                  <a:srgbClr val="2C2C2C"/>
                </a:solidFill>
                <a:latin typeface="나눔스퀘어 네오 ExtraBold" panose="00000900000000000000" pitchFamily="2" charset="-127"/>
                <a:ea typeface="나눔스퀘어 네오 ExtraBold" panose="00000900000000000000" pitchFamily="2" charset="-127"/>
              </a:rPr>
              <a:t>Whitening Functionality</a:t>
            </a:r>
            <a:endParaRPr lang="en-US" sz="2000" dirty="0">
              <a:latin typeface="나눔스퀘어 네오 ExtraBold" panose="00000900000000000000" pitchFamily="2" charset="-127"/>
              <a:ea typeface="나눔스퀘어 네오 ExtraBold" panose="00000900000000000000" pitchFamily="2" charset="-127"/>
            </a:endParaRPr>
          </a:p>
        </p:txBody>
      </p:sp>
      <p:pic>
        <p:nvPicPr>
          <p:cNvPr id="20" name="그림 19"/>
          <p:cNvPicPr>
            <a:picLocks noChangeAspect="1"/>
          </p:cNvPicPr>
          <p:nvPr/>
        </p:nvPicPr>
        <p:blipFill>
          <a:blip r:embed="rId5"/>
          <a:stretch>
            <a:fillRect/>
          </a:stretch>
        </p:blipFill>
        <p:spPr>
          <a:xfrm>
            <a:off x="4387590" y="6360973"/>
            <a:ext cx="1906361" cy="1735540"/>
          </a:xfrm>
          <a:prstGeom prst="rect">
            <a:avLst/>
          </a:prstGeom>
        </p:spPr>
      </p:pic>
      <p:sp>
        <p:nvSpPr>
          <p:cNvPr id="21" name="타원 20"/>
          <p:cNvSpPr/>
          <p:nvPr/>
        </p:nvSpPr>
        <p:spPr>
          <a:xfrm>
            <a:off x="4045370" y="5915249"/>
            <a:ext cx="2590800" cy="252384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176944" y="9793925"/>
            <a:ext cx="4489434"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Tree>
    <p:extLst>
      <p:ext uri="{BB962C8B-B14F-4D97-AF65-F5344CB8AC3E}">
        <p14:creationId xmlns:p14="http://schemas.microsoft.com/office/powerpoint/2010/main" val="246355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TextBox 3"/>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4. </a:t>
            </a:r>
            <a:r>
              <a:rPr lang="en-MY" altLang="ko-KR" sz="2400" b="1" dirty="0">
                <a:solidFill>
                  <a:prstClr val="black"/>
                </a:solidFill>
                <a:latin typeface="맑은 고딕" panose="020B0503020000020004" pitchFamily="50" charset="-127"/>
                <a:ea typeface="맑은 고딕" panose="020B0503020000020004" pitchFamily="50" charset="-127"/>
              </a:rPr>
              <a:t>Product Features</a:t>
            </a:r>
            <a:endParaRPr lang="en-US" altLang="ko-KR" sz="2400" b="1" dirty="0">
              <a:latin typeface="맑은 고딕" panose="020B0503020000020004" pitchFamily="50" charset="-127"/>
              <a:ea typeface="맑은 고딕" panose="020B0503020000020004" pitchFamily="50" charset="-127"/>
            </a:endParaRPr>
          </a:p>
        </p:txBody>
      </p:sp>
      <p:cxnSp>
        <p:nvCxnSpPr>
          <p:cNvPr id="5" name="직선 연결선 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9" name="Object 43"/>
          <p:cNvSpPr txBox="1"/>
          <p:nvPr/>
        </p:nvSpPr>
        <p:spPr>
          <a:xfrm>
            <a:off x="352970" y="1233967"/>
            <a:ext cx="10588916" cy="584775"/>
          </a:xfrm>
          <a:prstGeom prst="rect">
            <a:avLst/>
          </a:prstGeom>
          <a:noFill/>
        </p:spPr>
        <p:txBody>
          <a:bodyPr wrap="square" rtlCol="0" anchor="t">
            <a:spAutoFit/>
          </a:bodyPr>
          <a:lstStyle/>
          <a:p>
            <a:r>
              <a:rPr lang="en-US" altLang="ko-KR" sz="3200" dirty="0">
                <a:solidFill>
                  <a:srgbClr val="00074E"/>
                </a:solidFill>
                <a:latin typeface="맑은 고딕" panose="020B0503020000020004" pitchFamily="50" charset="-127"/>
                <a:ea typeface="맑은 고딕" panose="020B0503020000020004" pitchFamily="50" charset="-127"/>
                <a:cs typeface="Pretendard SemiBold" pitchFamily="34" charset="0"/>
              </a:rPr>
              <a:t>8. </a:t>
            </a:r>
            <a:r>
              <a:rPr lang="en-US" sz="3200" dirty="0"/>
              <a:t>Boosted Effects in 1 Minute, Lasting ALL DAY – Non-Irritating</a:t>
            </a:r>
            <a:endParaRPr lang="ko-KR" altLang="en-US" sz="32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1" name="Object 42"/>
          <p:cNvSpPr txBox="1"/>
          <p:nvPr/>
        </p:nvSpPr>
        <p:spPr>
          <a:xfrm>
            <a:off x="352970" y="2006366"/>
            <a:ext cx="10162629" cy="2294987"/>
          </a:xfrm>
          <a:prstGeom prst="rect">
            <a:avLst/>
          </a:prstGeom>
          <a:noFill/>
        </p:spPr>
        <p:txBody>
          <a:bodyPr wrap="square" rtlCol="0" anchor="t">
            <a:spAutoFit/>
          </a:bodyPr>
          <a:lstStyle/>
          <a:p>
            <a:pPr>
              <a:lnSpc>
                <a:spcPct val="150000"/>
              </a:lnSpc>
            </a:pPr>
            <a:r>
              <a:rPr lang="en-US" altLang="ko-KR" dirty="0">
                <a:solidFill>
                  <a:srgbClr val="2C2C2C"/>
                </a:solidFill>
                <a:latin typeface="맑은 고딕" panose="020B0503020000020004" pitchFamily="50" charset="-127"/>
                <a:ea typeface="맑은 고딕" panose="020B0503020000020004" pitchFamily="50" charset="-127"/>
              </a:rPr>
              <a:t>1-Minute Effect (White Cast Reduction + Non-Irritating = ALL DAY)</a:t>
            </a:r>
          </a:p>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Safer for Your Skin – Free from Fragrance, Mineral Oil, and Artificial Coloring</a:t>
            </a:r>
          </a:p>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Less Irritation Compared to Our Previous Products (Non-Irritating)</a:t>
            </a:r>
          </a:p>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No White Cast, No Eye Stinging, No Irritation</a:t>
            </a:r>
          </a:p>
          <a:p>
            <a:pPr>
              <a:lnSpc>
                <a:spcPct val="150000"/>
              </a:lnSpc>
            </a:pPr>
            <a:r>
              <a:rPr lang="ko-KR" altLang="en-US" sz="2000" dirty="0">
                <a:latin typeface="맑은 고딕" panose="020B0503020000020004" pitchFamily="50" charset="-127"/>
                <a:ea typeface="맑은 고딕" panose="020B0503020000020004" pitchFamily="50" charset="-127"/>
              </a:rPr>
              <a:t>＃</a:t>
            </a:r>
            <a:r>
              <a:rPr lang="en-MY" altLang="ko-KR" sz="2000" dirty="0">
                <a:latin typeface="맑은 고딕" panose="020B0503020000020004" pitchFamily="50" charset="-127"/>
                <a:ea typeface="맑은 고딕" panose="020B0503020000020004" pitchFamily="50" charset="-127"/>
              </a:rPr>
              <a:t>Non-Irritating </a:t>
            </a:r>
            <a:r>
              <a:rPr lang="ko-KR" altLang="en-US" sz="2000" dirty="0">
                <a:latin typeface="맑은 고딕" panose="020B0503020000020004" pitchFamily="50" charset="-127"/>
                <a:ea typeface="맑은 고딕" panose="020B0503020000020004" pitchFamily="50" charset="-127"/>
              </a:rPr>
              <a:t>＃</a:t>
            </a:r>
            <a:r>
              <a:rPr lang="en-MY" altLang="ko-KR" sz="2000" dirty="0">
                <a:latin typeface="맑은 고딕" panose="020B0503020000020004" pitchFamily="50" charset="-127"/>
                <a:ea typeface="맑은 고딕" panose="020B0503020000020004" pitchFamily="50" charset="-127"/>
              </a:rPr>
              <a:t>1-Minute Effect </a:t>
            </a:r>
            <a:r>
              <a:rPr lang="ko-KR" altLang="en-US" sz="2000" dirty="0">
                <a:latin typeface="맑은 고딕" panose="020B0503020000020004" pitchFamily="50" charset="-127"/>
                <a:ea typeface="맑은 고딕" panose="020B0503020000020004" pitchFamily="50" charset="-127"/>
              </a:rPr>
              <a:t>＃</a:t>
            </a:r>
            <a:r>
              <a:rPr lang="en-MY" sz="2000" dirty="0"/>
              <a:t>White Cast Reduction</a:t>
            </a:r>
            <a:endParaRPr lang="en-US" altLang="ko-KR" sz="2000" dirty="0">
              <a:latin typeface="맑은 고딕" panose="020B0503020000020004" pitchFamily="50" charset="-127"/>
              <a:ea typeface="맑은 고딕" panose="020B0503020000020004" pitchFamily="50" charset="-127"/>
            </a:endParaRPr>
          </a:p>
        </p:txBody>
      </p:sp>
      <p:pic>
        <p:nvPicPr>
          <p:cNvPr id="19" name="그림 18"/>
          <p:cNvPicPr>
            <a:picLocks noChangeAspect="1"/>
          </p:cNvPicPr>
          <p:nvPr/>
        </p:nvPicPr>
        <p:blipFill>
          <a:blip r:embed="rId3"/>
          <a:stretch>
            <a:fillRect/>
          </a:stretch>
        </p:blipFill>
        <p:spPr>
          <a:xfrm>
            <a:off x="5778078" y="4991100"/>
            <a:ext cx="5142700" cy="1793965"/>
          </a:xfrm>
          <a:prstGeom prst="rect">
            <a:avLst/>
          </a:prstGeom>
        </p:spPr>
      </p:pic>
      <p:pic>
        <p:nvPicPr>
          <p:cNvPr id="22" name="그림 21"/>
          <p:cNvPicPr>
            <a:picLocks noChangeAspect="1"/>
          </p:cNvPicPr>
          <p:nvPr/>
        </p:nvPicPr>
        <p:blipFill>
          <a:blip r:embed="rId4"/>
          <a:stretch>
            <a:fillRect/>
          </a:stretch>
        </p:blipFill>
        <p:spPr>
          <a:xfrm>
            <a:off x="5756972" y="6885313"/>
            <a:ext cx="5184913" cy="2335268"/>
          </a:xfrm>
          <a:prstGeom prst="rect">
            <a:avLst/>
          </a:prstGeom>
        </p:spPr>
      </p:pic>
      <p:pic>
        <p:nvPicPr>
          <p:cNvPr id="23" name="그림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512" y="5524500"/>
            <a:ext cx="950642" cy="3422704"/>
          </a:xfrm>
          <a:prstGeom prst="rect">
            <a:avLst/>
          </a:prstGeom>
        </p:spPr>
      </p:pic>
      <p:sp>
        <p:nvSpPr>
          <p:cNvPr id="24" name="직사각형 23"/>
          <p:cNvSpPr/>
          <p:nvPr/>
        </p:nvSpPr>
        <p:spPr>
          <a:xfrm>
            <a:off x="1752600" y="6568822"/>
            <a:ext cx="3810000" cy="1298548"/>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400" b="1" dirty="0">
                <a:latin typeface="나눔스퀘어 네오 ExtraBold" panose="00000900000000000000" pitchFamily="2" charset="-127"/>
                <a:ea typeface="나눔스퀘어 네오 ExtraBold" panose="00000900000000000000" pitchFamily="2" charset="-127"/>
              </a:rPr>
              <a:t>00:01:00</a:t>
            </a:r>
            <a:endParaRPr lang="ko-KR" altLang="en-US" sz="5400" b="1" dirty="0">
              <a:latin typeface="나눔스퀘어 네오 ExtraBold" panose="00000900000000000000" pitchFamily="2" charset="-127"/>
              <a:ea typeface="나눔스퀘어 네오 ExtraBold" panose="00000900000000000000" pitchFamily="2" charset="-127"/>
            </a:endParaRPr>
          </a:p>
        </p:txBody>
      </p:sp>
      <p:sp>
        <p:nvSpPr>
          <p:cNvPr id="13" name="직사각형 12"/>
          <p:cNvSpPr/>
          <p:nvPr/>
        </p:nvSpPr>
        <p:spPr>
          <a:xfrm>
            <a:off x="176944" y="9741660"/>
            <a:ext cx="4489434" cy="373885"/>
          </a:xfrm>
          <a:prstGeom prst="rect">
            <a:avLst/>
          </a:prstGeom>
        </p:spPr>
        <p:txBody>
          <a:bodyPr wrap="none">
            <a:spAutoFit/>
          </a:bodyPr>
          <a:lstStyle/>
          <a:p>
            <a:pPr>
              <a:lnSpc>
                <a:spcPct val="150000"/>
              </a:lnSpc>
            </a:pPr>
            <a:r>
              <a:rPr lang="en-US" altLang="ko-KR" sz="1400" dirty="0">
                <a:solidFill>
                  <a:srgbClr val="FF0000"/>
                </a:solidFill>
                <a:latin typeface="맑은 고딕" panose="020B0503020000020004" pitchFamily="50" charset="-127"/>
                <a:ea typeface="맑은 고딕" panose="020B0503020000020004" pitchFamily="50" charset="-127"/>
              </a:rPr>
              <a:t>*</a:t>
            </a:r>
            <a:r>
              <a:rPr lang="en-US" altLang="ko-KR" sz="1400" dirty="0">
                <a:solidFill>
                  <a:srgbClr val="2C2C2C"/>
                </a:solidFill>
                <a:latin typeface="맑은 고딕" panose="020B0503020000020004" pitchFamily="50" charset="-127"/>
                <a:ea typeface="맑은 고딕" panose="020B0503020000020004" pitchFamily="50" charset="-127"/>
              </a:rPr>
              <a:t>Limited to the characteristics of the raw ingredients</a:t>
            </a:r>
          </a:p>
        </p:txBody>
      </p:sp>
    </p:spTree>
    <p:extLst>
      <p:ext uri="{BB962C8B-B14F-4D97-AF65-F5344CB8AC3E}">
        <p14:creationId xmlns:p14="http://schemas.microsoft.com/office/powerpoint/2010/main" val="2601164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5" name="TextBox 4"/>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solidFill>
                <a:prstClr val="black"/>
              </a:solidFill>
              <a:latin typeface="맑은 고딕" panose="020B0503020000020004" pitchFamily="50" charset="-127"/>
              <a:ea typeface="맑은 고딕" panose="020B0503020000020004" pitchFamily="50" charset="-127"/>
            </a:endParaRPr>
          </a:p>
        </p:txBody>
      </p:sp>
      <p:cxnSp>
        <p:nvCxnSpPr>
          <p:cNvPr id="6" name="직선 연결선 5"/>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Object 43"/>
          <p:cNvSpPr txBox="1"/>
          <p:nvPr/>
        </p:nvSpPr>
        <p:spPr>
          <a:xfrm>
            <a:off x="655983" y="1358608"/>
            <a:ext cx="6219038" cy="584775"/>
          </a:xfrm>
          <a:prstGeom prst="rect">
            <a:avLst/>
          </a:prstGeom>
          <a:noFill/>
        </p:spPr>
        <p:txBody>
          <a:bodyPr wrap="square" rtlCol="0" anchor="t">
            <a:spAutoFit/>
          </a:bodyPr>
          <a:lstStyle/>
          <a:p>
            <a:r>
              <a:rPr lang="en-MY" altLang="ko-KR" sz="3200" b="1" dirty="0">
                <a:latin typeface="맑은 고딕" panose="020B0503020000020004" pitchFamily="50" charset="-127"/>
                <a:ea typeface="맑은 고딕" panose="020B0503020000020004" pitchFamily="50" charset="-127"/>
              </a:rPr>
              <a:t>Clinical Trials &amp; Certifications</a:t>
            </a:r>
            <a:endParaRPr lang="en-US" altLang="ko-KR" sz="3200" b="1" dirty="0">
              <a:latin typeface="맑은 고딕" panose="020B0503020000020004" pitchFamily="50" charset="-127"/>
              <a:ea typeface="맑은 고딕" panose="020B0503020000020004" pitchFamily="50" charset="-127"/>
            </a:endParaRPr>
          </a:p>
        </p:txBody>
      </p:sp>
      <p:pic>
        <p:nvPicPr>
          <p:cNvPr id="9" name="그림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09" y="2538755"/>
            <a:ext cx="9934601" cy="3071924"/>
          </a:xfrm>
          <a:prstGeom prst="rect">
            <a:avLst/>
          </a:prstGeom>
        </p:spPr>
      </p:pic>
      <p:pic>
        <p:nvPicPr>
          <p:cNvPr id="2" name="그림 1"/>
          <p:cNvPicPr>
            <a:picLocks noChangeAspect="1"/>
          </p:cNvPicPr>
          <p:nvPr/>
        </p:nvPicPr>
        <p:blipFill>
          <a:blip r:embed="rId4"/>
          <a:stretch>
            <a:fillRect/>
          </a:stretch>
        </p:blipFill>
        <p:spPr>
          <a:xfrm>
            <a:off x="3657600" y="5853224"/>
            <a:ext cx="3217421" cy="3285715"/>
          </a:xfrm>
          <a:prstGeom prst="rect">
            <a:avLst/>
          </a:prstGeom>
        </p:spPr>
      </p:pic>
      <p:sp>
        <p:nvSpPr>
          <p:cNvPr id="4" name="TextBox 3">
            <a:extLst>
              <a:ext uri="{FF2B5EF4-FFF2-40B4-BE49-F238E27FC236}">
                <a16:creationId xmlns:a16="http://schemas.microsoft.com/office/drawing/2014/main" id="{A1C9D998-F21E-23B7-1D29-E449F6C4C341}"/>
              </a:ext>
            </a:extLst>
          </p:cNvPr>
          <p:cNvSpPr txBox="1"/>
          <p:nvPr/>
        </p:nvSpPr>
        <p:spPr>
          <a:xfrm>
            <a:off x="1371600" y="3751551"/>
            <a:ext cx="1639545" cy="738664"/>
          </a:xfrm>
          <a:prstGeom prst="rect">
            <a:avLst/>
          </a:prstGeom>
          <a:solidFill>
            <a:srgbClr val="EAEAEA"/>
          </a:solidFill>
        </p:spPr>
        <p:txBody>
          <a:bodyPr wrap="square" rtlCol="0">
            <a:spAutoFit/>
          </a:bodyPr>
          <a:lstStyle/>
          <a:p>
            <a:pPr algn="ctr"/>
            <a:r>
              <a:rPr lang="en-MY" sz="1400" b="1" dirty="0"/>
              <a:t>Certified for </a:t>
            </a:r>
          </a:p>
          <a:p>
            <a:pPr algn="ctr"/>
            <a:r>
              <a:rPr lang="en-MY" sz="1400" b="1" dirty="0"/>
              <a:t>Anti-Wrinkle Functionality</a:t>
            </a:r>
          </a:p>
        </p:txBody>
      </p:sp>
      <p:sp>
        <p:nvSpPr>
          <p:cNvPr id="8" name="TextBox 7">
            <a:extLst>
              <a:ext uri="{FF2B5EF4-FFF2-40B4-BE49-F238E27FC236}">
                <a16:creationId xmlns:a16="http://schemas.microsoft.com/office/drawing/2014/main" id="{6028831F-E80C-B336-E775-574D39084BCB}"/>
              </a:ext>
            </a:extLst>
          </p:cNvPr>
          <p:cNvSpPr txBox="1"/>
          <p:nvPr/>
        </p:nvSpPr>
        <p:spPr>
          <a:xfrm>
            <a:off x="4404220" y="3743474"/>
            <a:ext cx="1524000" cy="738664"/>
          </a:xfrm>
          <a:prstGeom prst="rect">
            <a:avLst/>
          </a:prstGeom>
          <a:solidFill>
            <a:srgbClr val="EAEAEA"/>
          </a:solidFill>
        </p:spPr>
        <p:txBody>
          <a:bodyPr wrap="square" rtlCol="0">
            <a:spAutoFit/>
          </a:bodyPr>
          <a:lstStyle/>
          <a:p>
            <a:pPr algn="ctr"/>
            <a:r>
              <a:rPr lang="en-MY" sz="1400" b="1" dirty="0"/>
              <a:t>Certified for </a:t>
            </a:r>
          </a:p>
          <a:p>
            <a:pPr algn="ctr"/>
            <a:r>
              <a:rPr lang="en-MY" sz="1400" b="1" dirty="0"/>
              <a:t>Whitening Functionality</a:t>
            </a:r>
          </a:p>
        </p:txBody>
      </p:sp>
      <p:sp>
        <p:nvSpPr>
          <p:cNvPr id="10" name="TextBox 9">
            <a:extLst>
              <a:ext uri="{FF2B5EF4-FFF2-40B4-BE49-F238E27FC236}">
                <a16:creationId xmlns:a16="http://schemas.microsoft.com/office/drawing/2014/main" id="{F73E8D08-7E9C-4D59-4174-537C7254C26E}"/>
              </a:ext>
            </a:extLst>
          </p:cNvPr>
          <p:cNvSpPr txBox="1"/>
          <p:nvPr/>
        </p:nvSpPr>
        <p:spPr>
          <a:xfrm>
            <a:off x="7467600" y="3597663"/>
            <a:ext cx="1524000" cy="1169551"/>
          </a:xfrm>
          <a:prstGeom prst="rect">
            <a:avLst/>
          </a:prstGeom>
          <a:solidFill>
            <a:srgbClr val="EAEAEA"/>
          </a:solidFill>
        </p:spPr>
        <p:txBody>
          <a:bodyPr wrap="square" rtlCol="0">
            <a:spAutoFit/>
          </a:bodyPr>
          <a:lstStyle/>
          <a:p>
            <a:pPr algn="ctr"/>
            <a:r>
              <a:rPr lang="en-US" sz="1400" b="1" dirty="0"/>
              <a:t>Clinical Trial for Lifting Improvement </a:t>
            </a:r>
            <a:r>
              <a:rPr lang="en-US" sz="1400" b="1" dirty="0" smtClean="0"/>
              <a:t>Completed</a:t>
            </a:r>
          </a:p>
          <a:p>
            <a:pPr algn="ctr"/>
            <a:endParaRPr lang="en-MY" sz="1400" b="1" dirty="0"/>
          </a:p>
        </p:txBody>
      </p:sp>
      <p:sp>
        <p:nvSpPr>
          <p:cNvPr id="11" name="TextBox 10">
            <a:extLst>
              <a:ext uri="{FF2B5EF4-FFF2-40B4-BE49-F238E27FC236}">
                <a16:creationId xmlns:a16="http://schemas.microsoft.com/office/drawing/2014/main" id="{8FF6FCE0-ED73-7ACB-F44D-7625BC6583E9}"/>
              </a:ext>
            </a:extLst>
          </p:cNvPr>
          <p:cNvSpPr txBox="1"/>
          <p:nvPr/>
        </p:nvSpPr>
        <p:spPr>
          <a:xfrm>
            <a:off x="4273229" y="6515100"/>
            <a:ext cx="1986160" cy="830997"/>
          </a:xfrm>
          <a:prstGeom prst="rect">
            <a:avLst/>
          </a:prstGeom>
          <a:solidFill>
            <a:srgbClr val="1D246F"/>
          </a:solidFill>
        </p:spPr>
        <p:txBody>
          <a:bodyPr wrap="square" rtlCol="0">
            <a:spAutoFit/>
          </a:bodyPr>
          <a:lstStyle/>
          <a:p>
            <a:pPr algn="ctr"/>
            <a:r>
              <a:rPr lang="en-US" sz="1600" b="1" dirty="0">
                <a:solidFill>
                  <a:schemeClr val="bg1"/>
                </a:solidFill>
              </a:rPr>
              <a:t>Skin </a:t>
            </a:r>
          </a:p>
          <a:p>
            <a:pPr algn="ctr"/>
            <a:r>
              <a:rPr lang="en-US" sz="1600" b="1" dirty="0">
                <a:solidFill>
                  <a:schemeClr val="bg1"/>
                </a:solidFill>
              </a:rPr>
              <a:t>Irritation Test Completed</a:t>
            </a:r>
            <a:endParaRPr lang="en-MY" sz="1600" b="1" dirty="0">
              <a:solidFill>
                <a:schemeClr val="bg1"/>
              </a:solidFill>
            </a:endParaRPr>
          </a:p>
        </p:txBody>
      </p:sp>
    </p:spTree>
    <p:extLst>
      <p:ext uri="{BB962C8B-B14F-4D97-AF65-F5344CB8AC3E}">
        <p14:creationId xmlns:p14="http://schemas.microsoft.com/office/powerpoint/2010/main" val="1902817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그림 16"/>
          <p:cNvPicPr>
            <a:picLocks noChangeAspect="1"/>
          </p:cNvPicPr>
          <p:nvPr/>
        </p:nvPicPr>
        <p:blipFill>
          <a:blip r:embed="rId2"/>
          <a:stretch>
            <a:fillRect/>
          </a:stretch>
        </p:blipFill>
        <p:spPr>
          <a:xfrm>
            <a:off x="11963401" y="3681893"/>
            <a:ext cx="5029200" cy="5071110"/>
          </a:xfrm>
          <a:prstGeom prst="rect">
            <a:avLst/>
          </a:prstGeom>
        </p:spPr>
      </p:pic>
      <p:pic>
        <p:nvPicPr>
          <p:cNvPr id="9" name="그림 8"/>
          <p:cNvPicPr>
            <a:picLocks noChangeAspect="1"/>
          </p:cNvPicPr>
          <p:nvPr/>
        </p:nvPicPr>
        <p:blipFill>
          <a:blip r:embed="rId3"/>
          <a:stretch>
            <a:fillRect/>
          </a:stretch>
        </p:blipFill>
        <p:spPr>
          <a:xfrm>
            <a:off x="6311063" y="3653731"/>
            <a:ext cx="5108874" cy="5204466"/>
          </a:xfrm>
          <a:prstGeom prst="rect">
            <a:avLst/>
          </a:prstGeom>
        </p:spPr>
      </p:pic>
      <p:pic>
        <p:nvPicPr>
          <p:cNvPr id="5" name="그림 4"/>
          <p:cNvPicPr>
            <a:picLocks noChangeAspect="1"/>
          </p:cNvPicPr>
          <p:nvPr/>
        </p:nvPicPr>
        <p:blipFill>
          <a:blip r:embed="rId4"/>
          <a:stretch>
            <a:fillRect/>
          </a:stretch>
        </p:blipFill>
        <p:spPr>
          <a:xfrm>
            <a:off x="560512" y="3677543"/>
            <a:ext cx="5096587" cy="5180654"/>
          </a:xfrm>
          <a:prstGeom prst="rect">
            <a:avLst/>
          </a:prstGeom>
        </p:spPr>
      </p:pic>
      <p:sp>
        <p:nvSpPr>
          <p:cNvPr id="2" name="TextBox 1"/>
          <p:cNvSpPr txBox="1"/>
          <p:nvPr/>
        </p:nvSpPr>
        <p:spPr>
          <a:xfrm>
            <a:off x="499922" y="548680"/>
            <a:ext cx="3843478" cy="408382"/>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881074" y="1188586"/>
            <a:ext cx="10091726" cy="461665"/>
          </a:xfrm>
          <a:prstGeom prst="rect">
            <a:avLst/>
          </a:prstGeom>
        </p:spPr>
        <p:txBody>
          <a:bodyPr wrap="square">
            <a:spAutoFit/>
          </a:bodyPr>
          <a:lstStyle/>
          <a:p>
            <a:r>
              <a:rPr lang="en-MY" altLang="ko-KR" sz="2400" b="1" dirty="0">
                <a:latin typeface="맑은 고딕" panose="020B0503020000020004" pitchFamily="50" charset="-127"/>
                <a:ea typeface="맑은 고딕" panose="020B0503020000020004" pitchFamily="50" charset="-127"/>
              </a:rPr>
              <a:t>Clinical Trials &amp; Certifications</a:t>
            </a:r>
            <a:r>
              <a:rPr lang="en-US" altLang="ko-KR" sz="2400" b="1" dirty="0">
                <a:latin typeface="맑은 고딕" panose="020B0503020000020004" pitchFamily="50" charset="-127"/>
                <a:ea typeface="맑은 고딕" panose="020B0503020000020004" pitchFamily="50" charset="-127"/>
              </a:rPr>
              <a:t>- </a:t>
            </a:r>
            <a:r>
              <a:rPr lang="en-MY" altLang="ko-KR" sz="2400" dirty="0">
                <a:solidFill>
                  <a:srgbClr val="00074E"/>
                </a:solidFill>
                <a:latin typeface="맑은 고딕" panose="020B0503020000020004" pitchFamily="50" charset="-127"/>
                <a:ea typeface="맑은 고딕" panose="020B0503020000020004" pitchFamily="50" charset="-127"/>
                <a:cs typeface="Pretendard SemiBold" pitchFamily="34" charset="0"/>
              </a:rPr>
              <a:t>Under-Eye Volume (Immediate Effect)</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0" name="직사각형 9"/>
          <p:cNvSpPr/>
          <p:nvPr/>
        </p:nvSpPr>
        <p:spPr>
          <a:xfrm>
            <a:off x="1515163" y="1690423"/>
            <a:ext cx="8283871" cy="494494"/>
          </a:xfrm>
          <a:prstGeom prst="rect">
            <a:avLst/>
          </a:prstGeom>
        </p:spPr>
        <p:txBody>
          <a:bodyPr wrap="none">
            <a:spAutoFit/>
          </a:bodyPr>
          <a:lstStyle/>
          <a:p>
            <a:pPr>
              <a:lnSpc>
                <a:spcPct val="150000"/>
              </a:lnSpc>
            </a:pPr>
            <a:r>
              <a:rPr lang="en-US" altLang="ko-KR" sz="2000" b="1" dirty="0">
                <a:solidFill>
                  <a:srgbClr val="7030A0"/>
                </a:solidFill>
                <a:latin typeface="맑은 고딕" panose="020B0503020000020004" pitchFamily="50" charset="-127"/>
                <a:ea typeface="맑은 고딕" panose="020B0503020000020004" pitchFamily="50" charset="-127"/>
              </a:rPr>
              <a:t>Improves Under-Eye Volume with Just One Use of Eye Puff Cream</a:t>
            </a:r>
          </a:p>
        </p:txBody>
      </p:sp>
      <p:sp>
        <p:nvSpPr>
          <p:cNvPr id="11" name="모서리가 둥근 직사각형 10"/>
          <p:cNvSpPr/>
          <p:nvPr/>
        </p:nvSpPr>
        <p:spPr>
          <a:xfrm>
            <a:off x="1214476"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2" name="모서리가 둥근 직사각형 11"/>
          <p:cNvSpPr/>
          <p:nvPr/>
        </p:nvSpPr>
        <p:spPr>
          <a:xfrm>
            <a:off x="3972187" y="3557934"/>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3" name="모서리가 둥근 직사각형 12"/>
          <p:cNvSpPr/>
          <p:nvPr/>
        </p:nvSpPr>
        <p:spPr>
          <a:xfrm>
            <a:off x="6937354"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4" name="모서리가 둥근 직사각형 13"/>
          <p:cNvSpPr/>
          <p:nvPr/>
        </p:nvSpPr>
        <p:spPr>
          <a:xfrm>
            <a:off x="12485142" y="360597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5" name="모서리가 둥근 직사각형 14"/>
          <p:cNvSpPr/>
          <p:nvPr/>
        </p:nvSpPr>
        <p:spPr>
          <a:xfrm>
            <a:off x="9782569" y="3559591"/>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6" name="모서리가 둥근 직사각형 15"/>
          <p:cNvSpPr/>
          <p:nvPr/>
        </p:nvSpPr>
        <p:spPr>
          <a:xfrm>
            <a:off x="15325363" y="360597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8" name="직사각형 17"/>
          <p:cNvSpPr/>
          <p:nvPr/>
        </p:nvSpPr>
        <p:spPr>
          <a:xfrm>
            <a:off x="10907906" y="1108523"/>
            <a:ext cx="6890843" cy="1631216"/>
          </a:xfrm>
          <a:prstGeom prst="rect">
            <a:avLst/>
          </a:prstGeom>
        </p:spPr>
        <p:txBody>
          <a:bodyPr wrap="square">
            <a:spAutoFit/>
          </a:bodyPr>
          <a:lstStyle/>
          <a:p>
            <a:pPr algn="ctr"/>
            <a:r>
              <a:rPr lang="en-MY" altLang="ko-KR" sz="4000" b="1" dirty="0">
                <a:solidFill>
                  <a:srgbClr val="7030A0"/>
                </a:solidFill>
                <a:ea typeface="맑은 고딕" panose="020B0503020000020004" pitchFamily="50" charset="-127"/>
                <a:cs typeface="굴림" panose="020B0600000101010101" pitchFamily="50" charset="-127"/>
              </a:rPr>
              <a:t>Immediate Effect</a:t>
            </a:r>
          </a:p>
          <a:p>
            <a:pPr algn="ctr"/>
            <a:r>
              <a:rPr lang="en-MY" altLang="ko-KR" sz="4000" b="1" dirty="0">
                <a:solidFill>
                  <a:srgbClr val="7030A0"/>
                </a:solidFill>
                <a:ea typeface="맑은 고딕" panose="020B0503020000020004" pitchFamily="50" charset="-127"/>
                <a:cs typeface="굴림" panose="020B0600000101010101" pitchFamily="50" charset="-127"/>
              </a:rPr>
              <a:t>Max</a:t>
            </a:r>
            <a:r>
              <a:rPr lang="ko-KR" altLang="en-US" sz="4000" b="1" dirty="0">
                <a:solidFill>
                  <a:srgbClr val="7030A0"/>
                </a:solidFill>
                <a:ea typeface="맑은 고딕" panose="020B0503020000020004" pitchFamily="50" charset="-127"/>
                <a:cs typeface="굴림" panose="020B0600000101010101" pitchFamily="50" charset="-127"/>
              </a:rPr>
              <a:t> </a:t>
            </a:r>
            <a:r>
              <a:rPr lang="en-US" altLang="ko-KR" sz="4000" b="1" dirty="0">
                <a:solidFill>
                  <a:srgbClr val="7030A0"/>
                </a:solidFill>
                <a:ea typeface="맑은 고딕" panose="020B0503020000020004" pitchFamily="50" charset="-127"/>
                <a:cs typeface="굴림" panose="020B0600000101010101" pitchFamily="50" charset="-127"/>
              </a:rPr>
              <a:t> </a:t>
            </a:r>
            <a:r>
              <a:rPr lang="en-US" altLang="ko-KR" sz="6000" b="1" dirty="0">
                <a:solidFill>
                  <a:srgbClr val="FF0000"/>
                </a:solidFill>
                <a:ea typeface="맑은 고딕" panose="020B0503020000020004" pitchFamily="50" charset="-127"/>
                <a:cs typeface="굴림" panose="020B0600000101010101" pitchFamily="50" charset="-127"/>
              </a:rPr>
              <a:t>194.6%</a:t>
            </a:r>
            <a:r>
              <a:rPr lang="en-US" altLang="ko-KR" sz="4000" b="1" dirty="0">
                <a:solidFill>
                  <a:srgbClr val="7030A0"/>
                </a:solidFill>
                <a:ea typeface="맑은 고딕" panose="020B0503020000020004" pitchFamily="50" charset="-127"/>
                <a:cs typeface="굴림" panose="020B0600000101010101" pitchFamily="50" charset="-127"/>
              </a:rPr>
              <a:t> </a:t>
            </a:r>
            <a:r>
              <a:rPr lang="en-MY" altLang="ko-KR" sz="4000" b="1" dirty="0">
                <a:solidFill>
                  <a:srgbClr val="7030A0"/>
                </a:solidFill>
                <a:ea typeface="맑은 고딕" panose="020B0503020000020004" pitchFamily="50" charset="-127"/>
                <a:cs typeface="굴림" panose="020B0600000101010101" pitchFamily="50" charset="-127"/>
              </a:rPr>
              <a:t>Improvement</a:t>
            </a:r>
            <a:r>
              <a:rPr lang="ko-KR" altLang="ko-KR" sz="4000" b="1" dirty="0">
                <a:solidFill>
                  <a:srgbClr val="7030A0"/>
                </a:solidFill>
                <a:ea typeface="맑은 고딕" panose="020B0503020000020004" pitchFamily="50" charset="-127"/>
                <a:cs typeface="굴림" panose="020B0600000101010101" pitchFamily="50" charset="-127"/>
              </a:rPr>
              <a:t> </a:t>
            </a:r>
            <a:endParaRPr lang="ko-KR" altLang="en-US" sz="4000" dirty="0">
              <a:solidFill>
                <a:srgbClr val="7030A0"/>
              </a:solidFill>
            </a:endParaRPr>
          </a:p>
        </p:txBody>
      </p:sp>
      <p:sp>
        <p:nvSpPr>
          <p:cNvPr id="19" name="직사각형 18"/>
          <p:cNvSpPr/>
          <p:nvPr/>
        </p:nvSpPr>
        <p:spPr>
          <a:xfrm>
            <a:off x="706013" y="9272933"/>
            <a:ext cx="15945199" cy="703526"/>
          </a:xfrm>
          <a:prstGeom prst="rect">
            <a:avLst/>
          </a:prstGeom>
        </p:spPr>
        <p:txBody>
          <a:bodyPr wrap="none">
            <a:spAutoFit/>
          </a:bodyPr>
          <a:lstStyle/>
          <a:p>
            <a:pPr>
              <a:lnSpc>
                <a:spcPct val="150000"/>
              </a:lnSpc>
            </a:pPr>
            <a:r>
              <a:rPr lang="en-US" sz="1400" dirty="0"/>
              <a:t>"Clinical Study on the Effects of CareCella Eye Puff Cream for Under-Eye Volume, Eye Area Volume, and Wrinkle Improvement“ </a:t>
            </a:r>
            <a:r>
              <a:rPr lang="en-US" sz="1400" b="1" dirty="0"/>
              <a:t>Conducted by:</a:t>
            </a:r>
            <a:r>
              <a:rPr lang="en-US" sz="1400" dirty="0"/>
              <a:t> SMCTC (</a:t>
            </a:r>
            <a:r>
              <a:rPr lang="en-US" sz="1400" dirty="0" err="1"/>
              <a:t>Semyung</a:t>
            </a:r>
            <a:r>
              <a:rPr lang="en-US" sz="1400" dirty="0"/>
              <a:t> University Skin &amp; Cosmetic Clinical Center)</a:t>
            </a:r>
          </a:p>
          <a:p>
            <a:pPr>
              <a:lnSpc>
                <a:spcPct val="150000"/>
              </a:lnSpc>
            </a:pPr>
            <a:r>
              <a:rPr lang="en-MY" sz="1400" b="1" dirty="0"/>
              <a:t>Study Period:</a:t>
            </a:r>
            <a:r>
              <a:rPr lang="en-MY" sz="1400" dirty="0"/>
              <a:t> November 25, 2024 – December 20, 2024</a:t>
            </a:r>
            <a:r>
              <a:rPr lang="en-US" sz="1400" dirty="0"/>
              <a:t> </a:t>
            </a:r>
            <a:r>
              <a:rPr lang="en-MY" sz="1400" b="1" dirty="0"/>
              <a:t>Participants:</a:t>
            </a:r>
            <a:r>
              <a:rPr lang="en-MY" sz="1400" dirty="0"/>
              <a:t> 20 adult women</a:t>
            </a:r>
            <a:r>
              <a:rPr lang="en-US" sz="1400" dirty="0"/>
              <a:t> </a:t>
            </a:r>
            <a:r>
              <a:rPr lang="en-US" sz="1400" b="1" dirty="0"/>
              <a:t>Evaluation Points:</a:t>
            </a:r>
            <a:r>
              <a:rPr lang="en-US" sz="1400" dirty="0"/>
              <a:t> Before use, immediately after use </a:t>
            </a:r>
            <a:r>
              <a:rPr lang="en-US" sz="1400" b="1" dirty="0"/>
              <a:t>Note:</a:t>
            </a:r>
            <a:r>
              <a:rPr lang="en-US" sz="1400" dirty="0"/>
              <a:t> Results may vary by individual </a:t>
            </a:r>
            <a:r>
              <a:rPr lang="en-MY" sz="1400" b="1" dirty="0"/>
              <a:t>Baseline Measurement:</a:t>
            </a:r>
            <a:r>
              <a:rPr lang="en-MY" sz="1400" dirty="0"/>
              <a:t> (%) Before Use</a:t>
            </a:r>
            <a:endParaRPr lang="en-US" altLang="ko-KR" sz="1400" dirty="0">
              <a:solidFill>
                <a:srgbClr val="2C2C2C"/>
              </a:solidFill>
              <a:latin typeface="맑은 고딕" panose="020B0503020000020004" pitchFamily="50" charset="-127"/>
              <a:ea typeface="맑은 고딕" panose="020B0503020000020004" pitchFamily="50" charset="-127"/>
            </a:endParaRPr>
          </a:p>
        </p:txBody>
      </p:sp>
      <p:sp>
        <p:nvSpPr>
          <p:cNvPr id="20" name="타원 19"/>
          <p:cNvSpPr/>
          <p:nvPr/>
        </p:nvSpPr>
        <p:spPr>
          <a:xfrm>
            <a:off x="2180361" y="5311951"/>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194.6%</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1" name="타원 20"/>
          <p:cNvSpPr/>
          <p:nvPr/>
        </p:nvSpPr>
        <p:spPr>
          <a:xfrm>
            <a:off x="7839651" y="5258943"/>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177.2%</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2" name="타원 21"/>
          <p:cNvSpPr/>
          <p:nvPr/>
        </p:nvSpPr>
        <p:spPr>
          <a:xfrm>
            <a:off x="13381869" y="5258942"/>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174.3%</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cxnSp>
        <p:nvCxnSpPr>
          <p:cNvPr id="23" name="직선 연결선 22"/>
          <p:cNvCxnSpPr/>
          <p:nvPr/>
        </p:nvCxnSpPr>
        <p:spPr>
          <a:xfrm>
            <a:off x="10591800" y="2887429"/>
            <a:ext cx="6629400" cy="5940"/>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180468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그림 25"/>
          <p:cNvPicPr>
            <a:picLocks noChangeAspect="1"/>
          </p:cNvPicPr>
          <p:nvPr/>
        </p:nvPicPr>
        <p:blipFill>
          <a:blip r:embed="rId2"/>
          <a:stretch>
            <a:fillRect/>
          </a:stretch>
        </p:blipFill>
        <p:spPr>
          <a:xfrm>
            <a:off x="11926863" y="3707125"/>
            <a:ext cx="2553399" cy="5257632"/>
          </a:xfrm>
          <a:prstGeom prst="rect">
            <a:avLst/>
          </a:prstGeom>
        </p:spPr>
      </p:pic>
      <p:pic>
        <p:nvPicPr>
          <p:cNvPr id="27" name="그림 26"/>
          <p:cNvPicPr>
            <a:picLocks noChangeAspect="1"/>
          </p:cNvPicPr>
          <p:nvPr/>
        </p:nvPicPr>
        <p:blipFill>
          <a:blip r:embed="rId3"/>
          <a:stretch>
            <a:fillRect/>
          </a:stretch>
        </p:blipFill>
        <p:spPr>
          <a:xfrm>
            <a:off x="14443866" y="3717747"/>
            <a:ext cx="2542626" cy="5214536"/>
          </a:xfrm>
          <a:prstGeom prst="rect">
            <a:avLst/>
          </a:prstGeom>
        </p:spPr>
      </p:pic>
      <p:pic>
        <p:nvPicPr>
          <p:cNvPr id="24" name="그림 23"/>
          <p:cNvPicPr>
            <a:picLocks noChangeAspect="1"/>
          </p:cNvPicPr>
          <p:nvPr/>
        </p:nvPicPr>
        <p:blipFill>
          <a:blip r:embed="rId4"/>
          <a:stretch>
            <a:fillRect/>
          </a:stretch>
        </p:blipFill>
        <p:spPr>
          <a:xfrm>
            <a:off x="6193820" y="3706151"/>
            <a:ext cx="2543317" cy="5193497"/>
          </a:xfrm>
          <a:prstGeom prst="rect">
            <a:avLst/>
          </a:prstGeom>
        </p:spPr>
      </p:pic>
      <p:pic>
        <p:nvPicPr>
          <p:cNvPr id="25" name="그림 24"/>
          <p:cNvPicPr>
            <a:picLocks noChangeAspect="1"/>
          </p:cNvPicPr>
          <p:nvPr/>
        </p:nvPicPr>
        <p:blipFill>
          <a:blip r:embed="rId5"/>
          <a:stretch>
            <a:fillRect/>
          </a:stretch>
        </p:blipFill>
        <p:spPr>
          <a:xfrm>
            <a:off x="8747688" y="3730213"/>
            <a:ext cx="2489887" cy="5150753"/>
          </a:xfrm>
          <a:prstGeom prst="rect">
            <a:avLst/>
          </a:prstGeom>
        </p:spPr>
      </p:pic>
      <p:pic>
        <p:nvPicPr>
          <p:cNvPr id="7" name="그림 6"/>
          <p:cNvPicPr>
            <a:picLocks noChangeAspect="1"/>
          </p:cNvPicPr>
          <p:nvPr/>
        </p:nvPicPr>
        <p:blipFill>
          <a:blip r:embed="rId6"/>
          <a:stretch>
            <a:fillRect/>
          </a:stretch>
        </p:blipFill>
        <p:spPr>
          <a:xfrm>
            <a:off x="3111480" y="3735579"/>
            <a:ext cx="2509266" cy="5113821"/>
          </a:xfrm>
          <a:prstGeom prst="rect">
            <a:avLst/>
          </a:prstGeom>
        </p:spPr>
      </p:pic>
      <p:pic>
        <p:nvPicPr>
          <p:cNvPr id="6" name="그림 5"/>
          <p:cNvPicPr>
            <a:picLocks noChangeAspect="1"/>
          </p:cNvPicPr>
          <p:nvPr/>
        </p:nvPicPr>
        <p:blipFill>
          <a:blip r:embed="rId7"/>
          <a:stretch>
            <a:fillRect/>
          </a:stretch>
        </p:blipFill>
        <p:spPr>
          <a:xfrm>
            <a:off x="682894" y="3730999"/>
            <a:ext cx="2517506" cy="5130212"/>
          </a:xfrm>
          <a:prstGeom prst="rect">
            <a:avLst/>
          </a:prstGeom>
        </p:spPr>
      </p:pic>
      <p:sp>
        <p:nvSpPr>
          <p:cNvPr id="2" name="TextBox 1"/>
          <p:cNvSpPr txBox="1"/>
          <p:nvPr/>
        </p:nvSpPr>
        <p:spPr>
          <a:xfrm>
            <a:off x="499922" y="548680"/>
            <a:ext cx="3843478" cy="408382"/>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881073" y="1188586"/>
            <a:ext cx="10561534" cy="461665"/>
          </a:xfrm>
          <a:prstGeom prst="rect">
            <a:avLst/>
          </a:prstGeom>
        </p:spPr>
        <p:txBody>
          <a:bodyPr wrap="square">
            <a:spAutoFit/>
          </a:bodyPr>
          <a:lstStyle/>
          <a:p>
            <a:r>
              <a:rPr lang="en-MY" altLang="ko-KR" sz="2400" b="1" dirty="0">
                <a:latin typeface="맑은 고딕" panose="020B0503020000020004" pitchFamily="50" charset="-127"/>
                <a:ea typeface="맑은 고딕" panose="020B0503020000020004" pitchFamily="50" charset="-127"/>
              </a:rPr>
              <a:t>Clinical Trials &amp; Certifications</a:t>
            </a:r>
            <a:r>
              <a:rPr lang="en-US" altLang="ko-KR" sz="2400" b="1" dirty="0">
                <a:latin typeface="맑은 고딕" panose="020B0503020000020004" pitchFamily="50" charset="-127"/>
                <a:ea typeface="맑은 고딕" panose="020B0503020000020004" pitchFamily="50" charset="-127"/>
              </a:rPr>
              <a:t>- </a:t>
            </a:r>
            <a:r>
              <a:rPr lang="en-US" altLang="ko-KR" sz="2400" dirty="0">
                <a:solidFill>
                  <a:srgbClr val="00074E"/>
                </a:solidFill>
                <a:latin typeface="맑은 고딕" panose="020B0503020000020004" pitchFamily="50" charset="-127"/>
                <a:ea typeface="맑은 고딕" panose="020B0503020000020004" pitchFamily="50" charset="-127"/>
                <a:cs typeface="Pretendard SemiBold" pitchFamily="34" charset="0"/>
              </a:rPr>
              <a:t>Under-Eye Volume (Effect After 4 Weeks)</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0" name="직사각형 9"/>
          <p:cNvSpPr/>
          <p:nvPr/>
        </p:nvSpPr>
        <p:spPr>
          <a:xfrm>
            <a:off x="1874015" y="1641626"/>
            <a:ext cx="7493462" cy="454292"/>
          </a:xfrm>
          <a:prstGeom prst="rect">
            <a:avLst/>
          </a:prstGeom>
        </p:spPr>
        <p:txBody>
          <a:bodyPr wrap="none">
            <a:spAutoFit/>
          </a:bodyPr>
          <a:lstStyle/>
          <a:p>
            <a:pPr>
              <a:lnSpc>
                <a:spcPct val="150000"/>
              </a:lnSpc>
            </a:pPr>
            <a:r>
              <a:rPr lang="en-US" altLang="ko-KR" b="1" dirty="0">
                <a:solidFill>
                  <a:srgbClr val="7030A0"/>
                </a:solidFill>
                <a:latin typeface="맑은 고딕" panose="020B0503020000020004" pitchFamily="50" charset="-127"/>
                <a:ea typeface="맑은 고딕" panose="020B0503020000020004" pitchFamily="50" charset="-127"/>
              </a:rPr>
              <a:t>Improves Under-Eye Volume with Just One Use of Eye Puff Cream</a:t>
            </a:r>
          </a:p>
        </p:txBody>
      </p:sp>
      <p:sp>
        <p:nvSpPr>
          <p:cNvPr id="11" name="모서리가 둥근 직사각형 10"/>
          <p:cNvSpPr/>
          <p:nvPr/>
        </p:nvSpPr>
        <p:spPr>
          <a:xfrm>
            <a:off x="1214476"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2" name="모서리가 둥근 직사각형 11"/>
          <p:cNvSpPr/>
          <p:nvPr/>
        </p:nvSpPr>
        <p:spPr>
          <a:xfrm>
            <a:off x="3972187" y="3557934"/>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3" name="모서리가 둥근 직사각형 12"/>
          <p:cNvSpPr/>
          <p:nvPr/>
        </p:nvSpPr>
        <p:spPr>
          <a:xfrm>
            <a:off x="6937354"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4" name="모서리가 둥근 직사각형 13"/>
          <p:cNvSpPr/>
          <p:nvPr/>
        </p:nvSpPr>
        <p:spPr>
          <a:xfrm>
            <a:off x="12485142" y="360597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5" name="모서리가 둥근 직사각형 14"/>
          <p:cNvSpPr/>
          <p:nvPr/>
        </p:nvSpPr>
        <p:spPr>
          <a:xfrm>
            <a:off x="9480671" y="3577629"/>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6" name="모서리가 둥근 직사각형 15"/>
          <p:cNvSpPr/>
          <p:nvPr/>
        </p:nvSpPr>
        <p:spPr>
          <a:xfrm>
            <a:off x="15325363" y="360597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8" name="직사각형 17"/>
          <p:cNvSpPr/>
          <p:nvPr/>
        </p:nvSpPr>
        <p:spPr>
          <a:xfrm>
            <a:off x="10674760" y="1448575"/>
            <a:ext cx="6374822" cy="1569660"/>
          </a:xfrm>
          <a:prstGeom prst="rect">
            <a:avLst/>
          </a:prstGeom>
        </p:spPr>
        <p:txBody>
          <a:bodyPr wrap="none">
            <a:spAutoFit/>
          </a:bodyPr>
          <a:lstStyle/>
          <a:p>
            <a:pPr algn="ctr"/>
            <a:r>
              <a:rPr lang="en-US" altLang="ko-KR" sz="3600" b="1" dirty="0">
                <a:solidFill>
                  <a:srgbClr val="7030A0"/>
                </a:solidFill>
                <a:ea typeface="맑은 고딕" panose="020B0503020000020004" pitchFamily="50" charset="-127"/>
                <a:cs typeface="굴림" panose="020B0600000101010101" pitchFamily="50" charset="-127"/>
              </a:rPr>
              <a:t>4 </a:t>
            </a:r>
            <a:r>
              <a:rPr lang="en-MY" altLang="ko-KR" sz="3600" b="1" dirty="0">
                <a:solidFill>
                  <a:srgbClr val="7030A0"/>
                </a:solidFill>
                <a:ea typeface="맑은 고딕" panose="020B0503020000020004" pitchFamily="50" charset="-127"/>
                <a:cs typeface="굴림" panose="020B0600000101010101" pitchFamily="50" charset="-127"/>
              </a:rPr>
              <a:t>Weeks Effect</a:t>
            </a:r>
            <a:endParaRPr lang="en-US" altLang="ko-KR" sz="3600" b="1" dirty="0">
              <a:solidFill>
                <a:srgbClr val="7030A0"/>
              </a:solidFill>
              <a:ea typeface="맑은 고딕" panose="020B0503020000020004" pitchFamily="50" charset="-127"/>
              <a:cs typeface="굴림" panose="020B0600000101010101" pitchFamily="50" charset="-127"/>
            </a:endParaRPr>
          </a:p>
          <a:p>
            <a:r>
              <a:rPr lang="en-MY" altLang="ko-KR" sz="3600" b="1" dirty="0">
                <a:solidFill>
                  <a:srgbClr val="7030A0"/>
                </a:solidFill>
                <a:ea typeface="맑은 고딕" panose="020B0503020000020004" pitchFamily="50" charset="-127"/>
                <a:cs typeface="굴림" panose="020B0600000101010101" pitchFamily="50" charset="-127"/>
              </a:rPr>
              <a:t>Max</a:t>
            </a:r>
            <a:r>
              <a:rPr lang="ko-KR" altLang="en-US" sz="3600" b="1" dirty="0">
                <a:solidFill>
                  <a:srgbClr val="7030A0"/>
                </a:solidFill>
                <a:ea typeface="맑은 고딕" panose="020B0503020000020004" pitchFamily="50" charset="-127"/>
                <a:cs typeface="굴림" panose="020B0600000101010101" pitchFamily="50" charset="-127"/>
              </a:rPr>
              <a:t> </a:t>
            </a:r>
            <a:r>
              <a:rPr lang="en-US" altLang="ko-KR" sz="3600" b="1" dirty="0">
                <a:solidFill>
                  <a:srgbClr val="7030A0"/>
                </a:solidFill>
                <a:ea typeface="맑은 고딕" panose="020B0503020000020004" pitchFamily="50" charset="-127"/>
                <a:cs typeface="굴림" panose="020B0600000101010101" pitchFamily="50" charset="-127"/>
              </a:rPr>
              <a:t> </a:t>
            </a:r>
            <a:r>
              <a:rPr lang="en-US" altLang="ko-KR" sz="6000" b="1" dirty="0">
                <a:solidFill>
                  <a:srgbClr val="FF0000"/>
                </a:solidFill>
                <a:ea typeface="맑은 고딕" panose="020B0503020000020004" pitchFamily="50" charset="-127"/>
                <a:cs typeface="굴림" panose="020B0600000101010101" pitchFamily="50" charset="-127"/>
              </a:rPr>
              <a:t>151.8%</a:t>
            </a:r>
            <a:r>
              <a:rPr lang="en-US" altLang="ko-KR" sz="3600" b="1" dirty="0">
                <a:solidFill>
                  <a:srgbClr val="7030A0"/>
                </a:solidFill>
                <a:ea typeface="맑은 고딕" panose="020B0503020000020004" pitchFamily="50" charset="-127"/>
                <a:cs typeface="굴림" panose="020B0600000101010101" pitchFamily="50" charset="-127"/>
              </a:rPr>
              <a:t> </a:t>
            </a:r>
            <a:r>
              <a:rPr lang="en-MY" altLang="ko-KR" sz="3600" b="1" dirty="0">
                <a:solidFill>
                  <a:srgbClr val="7030A0"/>
                </a:solidFill>
                <a:ea typeface="맑은 고딕" panose="020B0503020000020004" pitchFamily="50" charset="-127"/>
                <a:cs typeface="굴림" panose="020B0600000101010101" pitchFamily="50" charset="-127"/>
              </a:rPr>
              <a:t>Improvement</a:t>
            </a:r>
            <a:r>
              <a:rPr lang="ko-KR" altLang="ko-KR" sz="3600" b="1" dirty="0">
                <a:solidFill>
                  <a:srgbClr val="7030A0"/>
                </a:solidFill>
                <a:ea typeface="맑은 고딕" panose="020B0503020000020004" pitchFamily="50" charset="-127"/>
                <a:cs typeface="굴림" panose="020B0600000101010101" pitchFamily="50" charset="-127"/>
              </a:rPr>
              <a:t> </a:t>
            </a:r>
            <a:endParaRPr lang="ko-KR" altLang="en-US" sz="3600" dirty="0">
              <a:solidFill>
                <a:srgbClr val="7030A0"/>
              </a:solidFill>
            </a:endParaRPr>
          </a:p>
        </p:txBody>
      </p:sp>
      <p:sp>
        <p:nvSpPr>
          <p:cNvPr id="20" name="타원 19"/>
          <p:cNvSpPr/>
          <p:nvPr/>
        </p:nvSpPr>
        <p:spPr>
          <a:xfrm>
            <a:off x="2140021" y="5127564"/>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151.8%</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1" name="타원 20"/>
          <p:cNvSpPr/>
          <p:nvPr/>
        </p:nvSpPr>
        <p:spPr>
          <a:xfrm>
            <a:off x="7839651" y="5258943"/>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150.0%</a:t>
            </a:r>
          </a:p>
          <a:p>
            <a:pPr algn="ctr"/>
            <a:r>
              <a:rPr lang="en-MY" altLang="ko-KR" b="1" dirty="0">
                <a:latin typeface="맑은 고딕" panose="020B0503020000020004" pitchFamily="50" charset="-127"/>
                <a:ea typeface="맑은 고딕" panose="020B0503020000020004" pitchFamily="50" charset="-127"/>
              </a:rPr>
              <a:t>Improv</a:t>
            </a:r>
            <a:r>
              <a:rPr lang="en-MY" altLang="ko-KR" sz="2400" b="1" dirty="0">
                <a:latin typeface="맑은 고딕" panose="020B0503020000020004" pitchFamily="50" charset="-127"/>
                <a:ea typeface="맑은 고딕" panose="020B0503020000020004" pitchFamily="50" charset="-127"/>
              </a:rPr>
              <a:t>ed</a:t>
            </a:r>
            <a:endParaRPr lang="ko-KR" altLang="en-US" sz="2400" b="1" dirty="0">
              <a:latin typeface="맑은 고딕" panose="020B0503020000020004" pitchFamily="50" charset="-127"/>
              <a:ea typeface="맑은 고딕" panose="020B0503020000020004" pitchFamily="50" charset="-127"/>
            </a:endParaRPr>
          </a:p>
        </p:txBody>
      </p:sp>
      <p:sp>
        <p:nvSpPr>
          <p:cNvPr id="22" name="타원 21"/>
          <p:cNvSpPr/>
          <p:nvPr/>
        </p:nvSpPr>
        <p:spPr>
          <a:xfrm>
            <a:off x="13455842" y="5258942"/>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144.6%</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cxnSp>
        <p:nvCxnSpPr>
          <p:cNvPr id="23" name="직선 연결선 22"/>
          <p:cNvCxnSpPr/>
          <p:nvPr/>
        </p:nvCxnSpPr>
        <p:spPr>
          <a:xfrm>
            <a:off x="10547471" y="3074122"/>
            <a:ext cx="6629400" cy="5940"/>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
        <p:nvSpPr>
          <p:cNvPr id="5" name="직사각형 18">
            <a:extLst>
              <a:ext uri="{FF2B5EF4-FFF2-40B4-BE49-F238E27FC236}">
                <a16:creationId xmlns:a16="http://schemas.microsoft.com/office/drawing/2014/main" id="{8CEEEBF5-F301-B4BD-FF3D-ED5D3198F98F}"/>
              </a:ext>
            </a:extLst>
          </p:cNvPr>
          <p:cNvSpPr/>
          <p:nvPr/>
        </p:nvSpPr>
        <p:spPr>
          <a:xfrm>
            <a:off x="690915" y="9151850"/>
            <a:ext cx="15945199" cy="703526"/>
          </a:xfrm>
          <a:prstGeom prst="rect">
            <a:avLst/>
          </a:prstGeom>
        </p:spPr>
        <p:txBody>
          <a:bodyPr wrap="none">
            <a:spAutoFit/>
          </a:bodyPr>
          <a:lstStyle/>
          <a:p>
            <a:pPr>
              <a:lnSpc>
                <a:spcPct val="150000"/>
              </a:lnSpc>
            </a:pPr>
            <a:r>
              <a:rPr lang="en-US" sz="1400" dirty="0"/>
              <a:t>"Clinical Study on the Effects of CareCella Eye Puff Cream for Under-Eye Volume, Eye Area Volume, and Wrinkle Improvement“ </a:t>
            </a:r>
            <a:r>
              <a:rPr lang="en-US" sz="1400" b="1" dirty="0"/>
              <a:t>Conducted by:</a:t>
            </a:r>
            <a:r>
              <a:rPr lang="en-US" sz="1400" dirty="0"/>
              <a:t> SMCTC (</a:t>
            </a:r>
            <a:r>
              <a:rPr lang="en-US" sz="1400" dirty="0" err="1"/>
              <a:t>Semyung</a:t>
            </a:r>
            <a:r>
              <a:rPr lang="en-US" sz="1400" dirty="0"/>
              <a:t> University Skin &amp; Cosmetic Clinical Center)</a:t>
            </a:r>
          </a:p>
          <a:p>
            <a:pPr>
              <a:lnSpc>
                <a:spcPct val="150000"/>
              </a:lnSpc>
            </a:pPr>
            <a:r>
              <a:rPr lang="en-MY" sz="1400" b="1" dirty="0"/>
              <a:t>Study Period:</a:t>
            </a:r>
            <a:r>
              <a:rPr lang="en-MY" sz="1400" dirty="0"/>
              <a:t> November 25, 2024 – December 20, 2024</a:t>
            </a:r>
            <a:r>
              <a:rPr lang="en-US" sz="1400" dirty="0"/>
              <a:t> </a:t>
            </a:r>
            <a:r>
              <a:rPr lang="en-MY" sz="1400" b="1" dirty="0"/>
              <a:t>Participants:</a:t>
            </a:r>
            <a:r>
              <a:rPr lang="en-MY" sz="1400" dirty="0"/>
              <a:t> 20 adult women</a:t>
            </a:r>
            <a:r>
              <a:rPr lang="en-US" sz="1400" dirty="0"/>
              <a:t> </a:t>
            </a:r>
            <a:r>
              <a:rPr lang="en-US" sz="1400" b="1" dirty="0"/>
              <a:t>Evaluation Points:</a:t>
            </a:r>
            <a:r>
              <a:rPr lang="en-US" sz="1400" dirty="0"/>
              <a:t> Before use, immediately after use </a:t>
            </a:r>
            <a:r>
              <a:rPr lang="en-US" sz="1400" b="1" dirty="0"/>
              <a:t>Note:</a:t>
            </a:r>
            <a:r>
              <a:rPr lang="en-US" sz="1400" dirty="0"/>
              <a:t> Results may vary by individual </a:t>
            </a:r>
            <a:r>
              <a:rPr lang="en-MY" sz="1400" b="1" dirty="0"/>
              <a:t>Baseline Measurement:</a:t>
            </a:r>
            <a:r>
              <a:rPr lang="en-MY" sz="1400" dirty="0"/>
              <a:t> (%) Before Use</a:t>
            </a:r>
            <a:endParaRPr lang="en-US" altLang="ko-KR" sz="1400" dirty="0">
              <a:solidFill>
                <a:srgbClr val="2C2C2C"/>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65234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2"/>
          <a:stretch>
            <a:fillRect/>
          </a:stretch>
        </p:blipFill>
        <p:spPr>
          <a:xfrm>
            <a:off x="11825699" y="3730213"/>
            <a:ext cx="5080714" cy="5134082"/>
          </a:xfrm>
          <a:prstGeom prst="rect">
            <a:avLst/>
          </a:prstGeom>
        </p:spPr>
      </p:pic>
      <p:pic>
        <p:nvPicPr>
          <p:cNvPr id="7" name="그림 6"/>
          <p:cNvPicPr>
            <a:picLocks noChangeAspect="1"/>
          </p:cNvPicPr>
          <p:nvPr/>
        </p:nvPicPr>
        <p:blipFill>
          <a:blip r:embed="rId3"/>
          <a:stretch>
            <a:fillRect/>
          </a:stretch>
        </p:blipFill>
        <p:spPr>
          <a:xfrm>
            <a:off x="6172200" y="3711186"/>
            <a:ext cx="5091387" cy="5134082"/>
          </a:xfrm>
          <a:prstGeom prst="rect">
            <a:avLst/>
          </a:prstGeom>
        </p:spPr>
      </p:pic>
      <p:pic>
        <p:nvPicPr>
          <p:cNvPr id="6" name="그림 5"/>
          <p:cNvPicPr>
            <a:picLocks noChangeAspect="1"/>
          </p:cNvPicPr>
          <p:nvPr/>
        </p:nvPicPr>
        <p:blipFill>
          <a:blip r:embed="rId4"/>
          <a:stretch>
            <a:fillRect/>
          </a:stretch>
        </p:blipFill>
        <p:spPr>
          <a:xfrm>
            <a:off x="499922" y="3699635"/>
            <a:ext cx="5110166" cy="5228257"/>
          </a:xfrm>
          <a:prstGeom prst="rect">
            <a:avLst/>
          </a:prstGeom>
        </p:spPr>
      </p:pic>
      <p:sp>
        <p:nvSpPr>
          <p:cNvPr id="2" name="TextBox 1"/>
          <p:cNvSpPr txBox="1"/>
          <p:nvPr/>
        </p:nvSpPr>
        <p:spPr>
          <a:xfrm>
            <a:off x="499922" y="548680"/>
            <a:ext cx="3843478" cy="408382"/>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881074" y="1188586"/>
            <a:ext cx="10015526" cy="461665"/>
          </a:xfrm>
          <a:prstGeom prst="rect">
            <a:avLst/>
          </a:prstGeom>
        </p:spPr>
        <p:txBody>
          <a:bodyPr wrap="square">
            <a:spAutoFit/>
          </a:bodyPr>
          <a:lstStyle/>
          <a:p>
            <a:r>
              <a:rPr lang="en-MY" altLang="ko-KR" sz="2400" b="1" dirty="0">
                <a:latin typeface="맑은 고딕" panose="020B0503020000020004" pitchFamily="50" charset="-127"/>
                <a:ea typeface="맑은 고딕" panose="020B0503020000020004" pitchFamily="50" charset="-127"/>
              </a:rPr>
              <a:t>Clinical Trials &amp; Certifications</a:t>
            </a:r>
            <a:r>
              <a:rPr lang="en-US" altLang="ko-KR" sz="2400" b="1" dirty="0">
                <a:latin typeface="맑은 고딕" panose="020B0503020000020004" pitchFamily="50" charset="-127"/>
                <a:ea typeface="맑은 고딕" panose="020B0503020000020004" pitchFamily="50" charset="-127"/>
              </a:rPr>
              <a:t>- </a:t>
            </a:r>
            <a:r>
              <a:rPr lang="en-MY" altLang="ko-KR" sz="2400" dirty="0">
                <a:solidFill>
                  <a:srgbClr val="00074E"/>
                </a:solidFill>
                <a:latin typeface="맑은 고딕" panose="020B0503020000020004" pitchFamily="50" charset="-127"/>
                <a:ea typeface="맑은 고딕" panose="020B0503020000020004" pitchFamily="50" charset="-127"/>
                <a:cs typeface="Pretendard SemiBold" pitchFamily="34" charset="0"/>
              </a:rPr>
              <a:t>Under-Eye Volume (Immediate Effect)</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0" name="직사각형 9"/>
          <p:cNvSpPr/>
          <p:nvPr/>
        </p:nvSpPr>
        <p:spPr>
          <a:xfrm>
            <a:off x="1863357" y="1637661"/>
            <a:ext cx="7493462" cy="454292"/>
          </a:xfrm>
          <a:prstGeom prst="rect">
            <a:avLst/>
          </a:prstGeom>
        </p:spPr>
        <p:txBody>
          <a:bodyPr wrap="none">
            <a:spAutoFit/>
          </a:bodyPr>
          <a:lstStyle/>
          <a:p>
            <a:pPr>
              <a:lnSpc>
                <a:spcPct val="150000"/>
              </a:lnSpc>
            </a:pPr>
            <a:r>
              <a:rPr lang="en-US" altLang="ko-KR" b="1" dirty="0">
                <a:solidFill>
                  <a:srgbClr val="7030A0"/>
                </a:solidFill>
                <a:latin typeface="맑은 고딕" panose="020B0503020000020004" pitchFamily="50" charset="-127"/>
                <a:ea typeface="맑은 고딕" panose="020B0503020000020004" pitchFamily="50" charset="-127"/>
              </a:rPr>
              <a:t>Improves Under-Eye Volume with Just One Use of Eye Puff Cream</a:t>
            </a:r>
          </a:p>
        </p:txBody>
      </p:sp>
      <p:sp>
        <p:nvSpPr>
          <p:cNvPr id="11" name="모서리가 둥근 직사각형 10"/>
          <p:cNvSpPr/>
          <p:nvPr/>
        </p:nvSpPr>
        <p:spPr>
          <a:xfrm>
            <a:off x="1214476"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2" name="모서리가 둥근 직사각형 11"/>
          <p:cNvSpPr/>
          <p:nvPr/>
        </p:nvSpPr>
        <p:spPr>
          <a:xfrm>
            <a:off x="3972187" y="3557934"/>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3" name="모서리가 둥근 직사각형 12"/>
          <p:cNvSpPr/>
          <p:nvPr/>
        </p:nvSpPr>
        <p:spPr>
          <a:xfrm>
            <a:off x="6937354"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4" name="모서리가 둥근 직사각형 13"/>
          <p:cNvSpPr/>
          <p:nvPr/>
        </p:nvSpPr>
        <p:spPr>
          <a:xfrm>
            <a:off x="12485142" y="360597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5" name="모서리가 둥근 직사각형 14"/>
          <p:cNvSpPr/>
          <p:nvPr/>
        </p:nvSpPr>
        <p:spPr>
          <a:xfrm>
            <a:off x="9644011" y="3557934"/>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6" name="모서리가 둥근 직사각형 15"/>
          <p:cNvSpPr/>
          <p:nvPr/>
        </p:nvSpPr>
        <p:spPr>
          <a:xfrm>
            <a:off x="15187715" y="3609011"/>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20" name="타원 19"/>
          <p:cNvSpPr/>
          <p:nvPr/>
        </p:nvSpPr>
        <p:spPr>
          <a:xfrm>
            <a:off x="2075554" y="5252476"/>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189.0%</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1" name="타원 20"/>
          <p:cNvSpPr/>
          <p:nvPr/>
        </p:nvSpPr>
        <p:spPr>
          <a:xfrm>
            <a:off x="7772885" y="5319228"/>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185.4%</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2" name="타원 21"/>
          <p:cNvSpPr/>
          <p:nvPr/>
        </p:nvSpPr>
        <p:spPr>
          <a:xfrm>
            <a:off x="13306267" y="5311951"/>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183.0%</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3" name="직사각형 22"/>
          <p:cNvSpPr/>
          <p:nvPr/>
        </p:nvSpPr>
        <p:spPr>
          <a:xfrm>
            <a:off x="11420180" y="1596230"/>
            <a:ext cx="5715091" cy="1415772"/>
          </a:xfrm>
          <a:prstGeom prst="rect">
            <a:avLst/>
          </a:prstGeom>
        </p:spPr>
        <p:txBody>
          <a:bodyPr wrap="none">
            <a:spAutoFit/>
          </a:bodyPr>
          <a:lstStyle/>
          <a:p>
            <a:pPr algn="ctr"/>
            <a:r>
              <a:rPr lang="en-MY" altLang="ko-KR" sz="3200" b="1" dirty="0">
                <a:solidFill>
                  <a:srgbClr val="7030A0"/>
                </a:solidFill>
                <a:ea typeface="맑은 고딕" panose="020B0503020000020004" pitchFamily="50" charset="-127"/>
                <a:cs typeface="굴림" panose="020B0600000101010101" pitchFamily="50" charset="-127"/>
              </a:rPr>
              <a:t>Immediate Effect</a:t>
            </a:r>
          </a:p>
          <a:p>
            <a:r>
              <a:rPr lang="en-MY" altLang="ko-KR" sz="3200" b="1" dirty="0">
                <a:solidFill>
                  <a:srgbClr val="7030A0"/>
                </a:solidFill>
                <a:ea typeface="맑은 고딕" panose="020B0503020000020004" pitchFamily="50" charset="-127"/>
                <a:cs typeface="굴림" panose="020B0600000101010101" pitchFamily="50" charset="-127"/>
              </a:rPr>
              <a:t>Max</a:t>
            </a:r>
            <a:r>
              <a:rPr lang="ko-KR" altLang="en-US" sz="3200" b="1" dirty="0">
                <a:solidFill>
                  <a:srgbClr val="7030A0"/>
                </a:solidFill>
                <a:ea typeface="맑은 고딕" panose="020B0503020000020004" pitchFamily="50" charset="-127"/>
                <a:cs typeface="굴림" panose="020B0600000101010101" pitchFamily="50" charset="-127"/>
              </a:rPr>
              <a:t> </a:t>
            </a:r>
            <a:r>
              <a:rPr lang="en-US" altLang="ko-KR" sz="3200" b="1" dirty="0">
                <a:solidFill>
                  <a:srgbClr val="7030A0"/>
                </a:solidFill>
                <a:ea typeface="맑은 고딕" panose="020B0503020000020004" pitchFamily="50" charset="-127"/>
                <a:cs typeface="굴림" panose="020B0600000101010101" pitchFamily="50" charset="-127"/>
              </a:rPr>
              <a:t> </a:t>
            </a:r>
            <a:r>
              <a:rPr lang="en-US" altLang="ko-KR" sz="5400" b="1" dirty="0">
                <a:solidFill>
                  <a:srgbClr val="FF0000"/>
                </a:solidFill>
                <a:ea typeface="맑은 고딕" panose="020B0503020000020004" pitchFamily="50" charset="-127"/>
                <a:cs typeface="굴림" panose="020B0600000101010101" pitchFamily="50" charset="-127"/>
              </a:rPr>
              <a:t>189.0%</a:t>
            </a:r>
            <a:r>
              <a:rPr lang="en-US" altLang="ko-KR" sz="3200" b="1" dirty="0">
                <a:solidFill>
                  <a:srgbClr val="7030A0"/>
                </a:solidFill>
                <a:ea typeface="맑은 고딕" panose="020B0503020000020004" pitchFamily="50" charset="-127"/>
                <a:cs typeface="굴림" panose="020B0600000101010101" pitchFamily="50" charset="-127"/>
              </a:rPr>
              <a:t> </a:t>
            </a:r>
            <a:r>
              <a:rPr lang="en-MY" altLang="ko-KR" sz="3200" b="1" dirty="0">
                <a:solidFill>
                  <a:srgbClr val="7030A0"/>
                </a:solidFill>
                <a:ea typeface="맑은 고딕" panose="020B0503020000020004" pitchFamily="50" charset="-127"/>
                <a:cs typeface="굴림" panose="020B0600000101010101" pitchFamily="50" charset="-127"/>
              </a:rPr>
              <a:t>Improvement</a:t>
            </a:r>
            <a:r>
              <a:rPr lang="ko-KR" altLang="ko-KR" sz="3200" b="1" dirty="0">
                <a:solidFill>
                  <a:srgbClr val="7030A0"/>
                </a:solidFill>
                <a:ea typeface="맑은 고딕" panose="020B0503020000020004" pitchFamily="50" charset="-127"/>
                <a:cs typeface="굴림" panose="020B0600000101010101" pitchFamily="50" charset="-127"/>
              </a:rPr>
              <a:t> </a:t>
            </a:r>
            <a:endParaRPr lang="ko-KR" altLang="en-US" sz="3200" dirty="0">
              <a:solidFill>
                <a:srgbClr val="7030A0"/>
              </a:solidFill>
            </a:endParaRPr>
          </a:p>
        </p:txBody>
      </p:sp>
      <p:cxnSp>
        <p:nvCxnSpPr>
          <p:cNvPr id="25" name="직선 연결선 24"/>
          <p:cNvCxnSpPr/>
          <p:nvPr/>
        </p:nvCxnSpPr>
        <p:spPr>
          <a:xfrm>
            <a:off x="10547471" y="3074122"/>
            <a:ext cx="6629400" cy="5940"/>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
        <p:nvSpPr>
          <p:cNvPr id="5" name="직사각형 18">
            <a:extLst>
              <a:ext uri="{FF2B5EF4-FFF2-40B4-BE49-F238E27FC236}">
                <a16:creationId xmlns:a16="http://schemas.microsoft.com/office/drawing/2014/main" id="{34924796-878F-D401-D9A4-D4C29F8074A4}"/>
              </a:ext>
            </a:extLst>
          </p:cNvPr>
          <p:cNvSpPr/>
          <p:nvPr/>
        </p:nvSpPr>
        <p:spPr>
          <a:xfrm>
            <a:off x="706013" y="9272933"/>
            <a:ext cx="15945199" cy="703526"/>
          </a:xfrm>
          <a:prstGeom prst="rect">
            <a:avLst/>
          </a:prstGeom>
        </p:spPr>
        <p:txBody>
          <a:bodyPr wrap="none">
            <a:spAutoFit/>
          </a:bodyPr>
          <a:lstStyle/>
          <a:p>
            <a:pPr>
              <a:lnSpc>
                <a:spcPct val="150000"/>
              </a:lnSpc>
            </a:pPr>
            <a:r>
              <a:rPr lang="en-US" sz="1400" dirty="0"/>
              <a:t>"Clinical Study on the Effects of CareCella Eye Puff Cream for Under-Eye Volume, Eye Area Volume, and Wrinkle Improvement“ </a:t>
            </a:r>
            <a:r>
              <a:rPr lang="en-US" sz="1400" b="1" dirty="0"/>
              <a:t>Conducted by:</a:t>
            </a:r>
            <a:r>
              <a:rPr lang="en-US" sz="1400" dirty="0"/>
              <a:t> SMCTC (</a:t>
            </a:r>
            <a:r>
              <a:rPr lang="en-US" sz="1400" dirty="0" err="1"/>
              <a:t>Semyung</a:t>
            </a:r>
            <a:r>
              <a:rPr lang="en-US" sz="1400" dirty="0"/>
              <a:t> University Skin &amp; Cosmetic Clinical Center)</a:t>
            </a:r>
          </a:p>
          <a:p>
            <a:pPr>
              <a:lnSpc>
                <a:spcPct val="150000"/>
              </a:lnSpc>
            </a:pPr>
            <a:r>
              <a:rPr lang="en-MY" sz="1400" b="1" dirty="0"/>
              <a:t>Study Period:</a:t>
            </a:r>
            <a:r>
              <a:rPr lang="en-MY" sz="1400" dirty="0"/>
              <a:t> November 25, 2024 – December 20, 2024</a:t>
            </a:r>
            <a:r>
              <a:rPr lang="en-US" sz="1400" dirty="0"/>
              <a:t> </a:t>
            </a:r>
            <a:r>
              <a:rPr lang="en-MY" sz="1400" b="1" dirty="0"/>
              <a:t>Participants:</a:t>
            </a:r>
            <a:r>
              <a:rPr lang="en-MY" sz="1400" dirty="0"/>
              <a:t> 20 adult women</a:t>
            </a:r>
            <a:r>
              <a:rPr lang="en-US" sz="1400" dirty="0"/>
              <a:t> </a:t>
            </a:r>
            <a:r>
              <a:rPr lang="en-US" sz="1400" b="1" dirty="0"/>
              <a:t>Evaluation Points:</a:t>
            </a:r>
            <a:r>
              <a:rPr lang="en-US" sz="1400" dirty="0"/>
              <a:t> Before use, immediately after use </a:t>
            </a:r>
            <a:r>
              <a:rPr lang="en-US" sz="1400" b="1" dirty="0"/>
              <a:t>Note:</a:t>
            </a:r>
            <a:r>
              <a:rPr lang="en-US" sz="1400" dirty="0"/>
              <a:t> Results may vary by individual </a:t>
            </a:r>
            <a:r>
              <a:rPr lang="en-MY" sz="1400" b="1" dirty="0"/>
              <a:t>Baseline Measurement:</a:t>
            </a:r>
            <a:r>
              <a:rPr lang="en-MY" sz="1400" dirty="0"/>
              <a:t> (%) Before Use</a:t>
            </a:r>
            <a:endParaRPr lang="en-US" altLang="ko-KR" sz="1400" dirty="0">
              <a:solidFill>
                <a:srgbClr val="2C2C2C"/>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720744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그림 23"/>
          <p:cNvPicPr>
            <a:picLocks noChangeAspect="1"/>
          </p:cNvPicPr>
          <p:nvPr/>
        </p:nvPicPr>
        <p:blipFill>
          <a:blip r:embed="rId2"/>
          <a:stretch>
            <a:fillRect/>
          </a:stretch>
        </p:blipFill>
        <p:spPr>
          <a:xfrm>
            <a:off x="11838290" y="3715484"/>
            <a:ext cx="2501558" cy="5131399"/>
          </a:xfrm>
          <a:prstGeom prst="rect">
            <a:avLst/>
          </a:prstGeom>
        </p:spPr>
      </p:pic>
      <p:pic>
        <p:nvPicPr>
          <p:cNvPr id="26" name="그림 25"/>
          <p:cNvPicPr>
            <a:picLocks noChangeAspect="1"/>
          </p:cNvPicPr>
          <p:nvPr/>
        </p:nvPicPr>
        <p:blipFill>
          <a:blip r:embed="rId3"/>
          <a:stretch>
            <a:fillRect/>
          </a:stretch>
        </p:blipFill>
        <p:spPr>
          <a:xfrm>
            <a:off x="14404757" y="3725243"/>
            <a:ext cx="2501558" cy="5163471"/>
          </a:xfrm>
          <a:prstGeom prst="rect">
            <a:avLst/>
          </a:prstGeom>
        </p:spPr>
      </p:pic>
      <p:pic>
        <p:nvPicPr>
          <p:cNvPr id="17" name="그림 16"/>
          <p:cNvPicPr>
            <a:picLocks noChangeAspect="1"/>
          </p:cNvPicPr>
          <p:nvPr/>
        </p:nvPicPr>
        <p:blipFill>
          <a:blip r:embed="rId4"/>
          <a:stretch>
            <a:fillRect/>
          </a:stretch>
        </p:blipFill>
        <p:spPr>
          <a:xfrm>
            <a:off x="6254200" y="3715485"/>
            <a:ext cx="2464233" cy="5054837"/>
          </a:xfrm>
          <a:prstGeom prst="rect">
            <a:avLst/>
          </a:prstGeom>
        </p:spPr>
      </p:pic>
      <p:pic>
        <p:nvPicPr>
          <p:cNvPr id="18" name="그림 17"/>
          <p:cNvPicPr>
            <a:picLocks noChangeAspect="1"/>
          </p:cNvPicPr>
          <p:nvPr/>
        </p:nvPicPr>
        <p:blipFill>
          <a:blip r:embed="rId5"/>
          <a:stretch>
            <a:fillRect/>
          </a:stretch>
        </p:blipFill>
        <p:spPr>
          <a:xfrm>
            <a:off x="8780785" y="3725243"/>
            <a:ext cx="2453703" cy="5065369"/>
          </a:xfrm>
          <a:prstGeom prst="rect">
            <a:avLst/>
          </a:prstGeom>
        </p:spPr>
      </p:pic>
      <p:pic>
        <p:nvPicPr>
          <p:cNvPr id="5" name="그림 4"/>
          <p:cNvPicPr>
            <a:picLocks noChangeAspect="1"/>
          </p:cNvPicPr>
          <p:nvPr/>
        </p:nvPicPr>
        <p:blipFill>
          <a:blip r:embed="rId6"/>
          <a:stretch>
            <a:fillRect/>
          </a:stretch>
        </p:blipFill>
        <p:spPr>
          <a:xfrm>
            <a:off x="674381" y="3715485"/>
            <a:ext cx="2453329" cy="5075127"/>
          </a:xfrm>
          <a:prstGeom prst="rect">
            <a:avLst/>
          </a:prstGeom>
        </p:spPr>
      </p:pic>
      <p:pic>
        <p:nvPicPr>
          <p:cNvPr id="9" name="그림 8"/>
          <p:cNvPicPr>
            <a:picLocks noChangeAspect="1"/>
          </p:cNvPicPr>
          <p:nvPr/>
        </p:nvPicPr>
        <p:blipFill>
          <a:blip r:embed="rId7"/>
          <a:stretch>
            <a:fillRect/>
          </a:stretch>
        </p:blipFill>
        <p:spPr>
          <a:xfrm>
            <a:off x="3127710" y="3730319"/>
            <a:ext cx="2482806" cy="5060294"/>
          </a:xfrm>
          <a:prstGeom prst="rect">
            <a:avLst/>
          </a:prstGeom>
        </p:spPr>
      </p:pic>
      <p:sp>
        <p:nvSpPr>
          <p:cNvPr id="2" name="TextBox 1"/>
          <p:cNvSpPr txBox="1"/>
          <p:nvPr/>
        </p:nvSpPr>
        <p:spPr>
          <a:xfrm>
            <a:off x="499922" y="548680"/>
            <a:ext cx="3843478" cy="408382"/>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881074" y="1188586"/>
            <a:ext cx="10353414" cy="461665"/>
          </a:xfrm>
          <a:prstGeom prst="rect">
            <a:avLst/>
          </a:prstGeom>
        </p:spPr>
        <p:txBody>
          <a:bodyPr wrap="square">
            <a:spAutoFit/>
          </a:bodyPr>
          <a:lstStyle/>
          <a:p>
            <a:r>
              <a:rPr lang="en-MY" altLang="ko-KR" sz="2400" b="1" dirty="0">
                <a:latin typeface="맑은 고딕" panose="020B0503020000020004" pitchFamily="50" charset="-127"/>
                <a:ea typeface="맑은 고딕" panose="020B0503020000020004" pitchFamily="50" charset="-127"/>
              </a:rPr>
              <a:t>Clinical Trials &amp; Certifications</a:t>
            </a:r>
            <a:r>
              <a:rPr lang="en-US" altLang="ko-KR" sz="2400" b="1" dirty="0">
                <a:latin typeface="맑은 고딕" panose="020B0503020000020004" pitchFamily="50" charset="-127"/>
                <a:ea typeface="맑은 고딕" panose="020B0503020000020004" pitchFamily="50" charset="-127"/>
              </a:rPr>
              <a:t>- </a:t>
            </a:r>
            <a:r>
              <a:rPr lang="en-US" altLang="ko-KR" sz="2400" dirty="0">
                <a:solidFill>
                  <a:srgbClr val="00074E"/>
                </a:solidFill>
                <a:latin typeface="맑은 고딕" panose="020B0503020000020004" pitchFamily="50" charset="-127"/>
                <a:ea typeface="맑은 고딕" panose="020B0503020000020004" pitchFamily="50" charset="-127"/>
                <a:cs typeface="Pretendard SemiBold" pitchFamily="34" charset="0"/>
              </a:rPr>
              <a:t>Under-Eye Volume (Effect After 4 Weeks)</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0" name="직사각형 9"/>
          <p:cNvSpPr/>
          <p:nvPr/>
        </p:nvSpPr>
        <p:spPr>
          <a:xfrm>
            <a:off x="2311050" y="1577208"/>
            <a:ext cx="7493462" cy="454292"/>
          </a:xfrm>
          <a:prstGeom prst="rect">
            <a:avLst/>
          </a:prstGeom>
        </p:spPr>
        <p:txBody>
          <a:bodyPr wrap="none">
            <a:spAutoFit/>
          </a:bodyPr>
          <a:lstStyle/>
          <a:p>
            <a:pPr>
              <a:lnSpc>
                <a:spcPct val="150000"/>
              </a:lnSpc>
            </a:pPr>
            <a:r>
              <a:rPr lang="en-US" altLang="ko-KR" b="1" dirty="0">
                <a:solidFill>
                  <a:srgbClr val="7030A0"/>
                </a:solidFill>
                <a:latin typeface="맑은 고딕" panose="020B0503020000020004" pitchFamily="50" charset="-127"/>
                <a:ea typeface="맑은 고딕" panose="020B0503020000020004" pitchFamily="50" charset="-127"/>
              </a:rPr>
              <a:t>Improves Under-Eye Volume with Just One Use of Eye Puff Cream</a:t>
            </a:r>
          </a:p>
        </p:txBody>
      </p:sp>
      <p:sp>
        <p:nvSpPr>
          <p:cNvPr id="11" name="모서리가 둥근 직사각형 10"/>
          <p:cNvSpPr/>
          <p:nvPr/>
        </p:nvSpPr>
        <p:spPr>
          <a:xfrm>
            <a:off x="1214476"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2" name="모서리가 둥근 직사각형 11"/>
          <p:cNvSpPr/>
          <p:nvPr/>
        </p:nvSpPr>
        <p:spPr>
          <a:xfrm>
            <a:off x="3972187" y="3557934"/>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3" name="모서리가 둥근 직사각형 12"/>
          <p:cNvSpPr/>
          <p:nvPr/>
        </p:nvSpPr>
        <p:spPr>
          <a:xfrm>
            <a:off x="6937354"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4" name="모서리가 둥근 직사각형 13"/>
          <p:cNvSpPr/>
          <p:nvPr/>
        </p:nvSpPr>
        <p:spPr>
          <a:xfrm>
            <a:off x="12485142" y="360597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5" name="모서리가 둥근 직사각형 14"/>
          <p:cNvSpPr/>
          <p:nvPr/>
        </p:nvSpPr>
        <p:spPr>
          <a:xfrm>
            <a:off x="9447367" y="3570912"/>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6" name="모서리가 둥근 직사각형 15"/>
          <p:cNvSpPr/>
          <p:nvPr/>
        </p:nvSpPr>
        <p:spPr>
          <a:xfrm>
            <a:off x="15187715" y="3609011"/>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20" name="타원 19"/>
          <p:cNvSpPr/>
          <p:nvPr/>
        </p:nvSpPr>
        <p:spPr>
          <a:xfrm>
            <a:off x="2091342" y="5291517"/>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154.1%</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1" name="타원 20"/>
          <p:cNvSpPr/>
          <p:nvPr/>
        </p:nvSpPr>
        <p:spPr>
          <a:xfrm>
            <a:off x="7772885" y="5319228"/>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147.5%</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2" name="타원 21"/>
          <p:cNvSpPr/>
          <p:nvPr/>
        </p:nvSpPr>
        <p:spPr>
          <a:xfrm>
            <a:off x="13306267" y="5311951"/>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129.6%</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3" name="직사각형 22"/>
          <p:cNvSpPr/>
          <p:nvPr/>
        </p:nvSpPr>
        <p:spPr>
          <a:xfrm>
            <a:off x="11420180" y="1577208"/>
            <a:ext cx="5715091" cy="1415772"/>
          </a:xfrm>
          <a:prstGeom prst="rect">
            <a:avLst/>
          </a:prstGeom>
        </p:spPr>
        <p:txBody>
          <a:bodyPr wrap="none">
            <a:spAutoFit/>
          </a:bodyPr>
          <a:lstStyle/>
          <a:p>
            <a:pPr algn="ctr"/>
            <a:r>
              <a:rPr lang="en-US" altLang="ko-KR" sz="3200" b="1" dirty="0">
                <a:solidFill>
                  <a:srgbClr val="7030A0"/>
                </a:solidFill>
                <a:ea typeface="맑은 고딕" panose="020B0503020000020004" pitchFamily="50" charset="-127"/>
                <a:cs typeface="굴림" panose="020B0600000101010101" pitchFamily="50" charset="-127"/>
              </a:rPr>
              <a:t>4 </a:t>
            </a:r>
            <a:r>
              <a:rPr lang="en-MY" altLang="ko-KR" sz="3200" b="1" dirty="0">
                <a:solidFill>
                  <a:srgbClr val="7030A0"/>
                </a:solidFill>
                <a:ea typeface="맑은 고딕" panose="020B0503020000020004" pitchFamily="50" charset="-127"/>
                <a:cs typeface="굴림" panose="020B0600000101010101" pitchFamily="50" charset="-127"/>
              </a:rPr>
              <a:t>Weeks Effect</a:t>
            </a:r>
            <a:endParaRPr lang="en-US" altLang="ko-KR" sz="3200" b="1" dirty="0">
              <a:solidFill>
                <a:srgbClr val="7030A0"/>
              </a:solidFill>
              <a:ea typeface="맑은 고딕" panose="020B0503020000020004" pitchFamily="50" charset="-127"/>
              <a:cs typeface="굴림" panose="020B0600000101010101" pitchFamily="50" charset="-127"/>
            </a:endParaRPr>
          </a:p>
          <a:p>
            <a:r>
              <a:rPr lang="en-MY" altLang="ko-KR" sz="3200" b="1" dirty="0">
                <a:solidFill>
                  <a:srgbClr val="7030A0"/>
                </a:solidFill>
                <a:ea typeface="맑은 고딕" panose="020B0503020000020004" pitchFamily="50" charset="-127"/>
                <a:cs typeface="굴림" panose="020B0600000101010101" pitchFamily="50" charset="-127"/>
              </a:rPr>
              <a:t>Max</a:t>
            </a:r>
            <a:r>
              <a:rPr lang="ko-KR" altLang="en-US" sz="3200" b="1" dirty="0">
                <a:solidFill>
                  <a:srgbClr val="7030A0"/>
                </a:solidFill>
                <a:ea typeface="맑은 고딕" panose="020B0503020000020004" pitchFamily="50" charset="-127"/>
                <a:cs typeface="굴림" panose="020B0600000101010101" pitchFamily="50" charset="-127"/>
              </a:rPr>
              <a:t> </a:t>
            </a:r>
            <a:r>
              <a:rPr lang="en-US" altLang="ko-KR" sz="3200" b="1" dirty="0">
                <a:solidFill>
                  <a:srgbClr val="7030A0"/>
                </a:solidFill>
                <a:ea typeface="맑은 고딕" panose="020B0503020000020004" pitchFamily="50" charset="-127"/>
                <a:cs typeface="굴림" panose="020B0600000101010101" pitchFamily="50" charset="-127"/>
              </a:rPr>
              <a:t> </a:t>
            </a:r>
            <a:r>
              <a:rPr lang="en-US" altLang="ko-KR" sz="5400" b="1" dirty="0">
                <a:solidFill>
                  <a:srgbClr val="FF0000"/>
                </a:solidFill>
                <a:ea typeface="맑은 고딕" panose="020B0503020000020004" pitchFamily="50" charset="-127"/>
                <a:cs typeface="굴림" panose="020B0600000101010101" pitchFamily="50" charset="-127"/>
              </a:rPr>
              <a:t>154.1%</a:t>
            </a:r>
            <a:r>
              <a:rPr lang="en-US" altLang="ko-KR" sz="3200" b="1" dirty="0">
                <a:solidFill>
                  <a:srgbClr val="7030A0"/>
                </a:solidFill>
                <a:ea typeface="맑은 고딕" panose="020B0503020000020004" pitchFamily="50" charset="-127"/>
                <a:cs typeface="굴림" panose="020B0600000101010101" pitchFamily="50" charset="-127"/>
              </a:rPr>
              <a:t> </a:t>
            </a:r>
            <a:r>
              <a:rPr lang="en-MY" altLang="ko-KR" sz="3200" b="1" dirty="0">
                <a:solidFill>
                  <a:srgbClr val="7030A0"/>
                </a:solidFill>
                <a:ea typeface="맑은 고딕" panose="020B0503020000020004" pitchFamily="50" charset="-127"/>
                <a:cs typeface="굴림" panose="020B0600000101010101" pitchFamily="50" charset="-127"/>
              </a:rPr>
              <a:t>Improvement</a:t>
            </a:r>
            <a:r>
              <a:rPr lang="ko-KR" altLang="ko-KR" sz="3200" b="1" dirty="0">
                <a:solidFill>
                  <a:srgbClr val="7030A0"/>
                </a:solidFill>
                <a:ea typeface="맑은 고딕" panose="020B0503020000020004" pitchFamily="50" charset="-127"/>
                <a:cs typeface="굴림" panose="020B0600000101010101" pitchFamily="50" charset="-127"/>
              </a:rPr>
              <a:t> </a:t>
            </a:r>
            <a:endParaRPr lang="ko-KR" altLang="en-US" sz="3200" dirty="0">
              <a:solidFill>
                <a:srgbClr val="7030A0"/>
              </a:solidFill>
            </a:endParaRPr>
          </a:p>
        </p:txBody>
      </p:sp>
      <p:cxnSp>
        <p:nvCxnSpPr>
          <p:cNvPr id="25" name="직선 연결선 24"/>
          <p:cNvCxnSpPr/>
          <p:nvPr/>
        </p:nvCxnSpPr>
        <p:spPr>
          <a:xfrm>
            <a:off x="10547471" y="3074122"/>
            <a:ext cx="6629400" cy="5940"/>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
        <p:nvSpPr>
          <p:cNvPr id="6" name="직사각형 18">
            <a:extLst>
              <a:ext uri="{FF2B5EF4-FFF2-40B4-BE49-F238E27FC236}">
                <a16:creationId xmlns:a16="http://schemas.microsoft.com/office/drawing/2014/main" id="{F13EEB9C-BA6A-1F15-27FA-139CC4FF59AD}"/>
              </a:ext>
            </a:extLst>
          </p:cNvPr>
          <p:cNvSpPr/>
          <p:nvPr/>
        </p:nvSpPr>
        <p:spPr>
          <a:xfrm>
            <a:off x="706013" y="9272933"/>
            <a:ext cx="15945199" cy="703526"/>
          </a:xfrm>
          <a:prstGeom prst="rect">
            <a:avLst/>
          </a:prstGeom>
        </p:spPr>
        <p:txBody>
          <a:bodyPr wrap="none">
            <a:spAutoFit/>
          </a:bodyPr>
          <a:lstStyle/>
          <a:p>
            <a:pPr>
              <a:lnSpc>
                <a:spcPct val="150000"/>
              </a:lnSpc>
            </a:pPr>
            <a:r>
              <a:rPr lang="en-US" sz="1400" dirty="0"/>
              <a:t>"Clinical Study on the Effects of CareCella Eye Puff Cream for Under-Eye Volume, Eye Area Volume, and Wrinkle Improvement“ </a:t>
            </a:r>
            <a:r>
              <a:rPr lang="en-US" sz="1400" b="1" dirty="0"/>
              <a:t>Conducted by:</a:t>
            </a:r>
            <a:r>
              <a:rPr lang="en-US" sz="1400" dirty="0"/>
              <a:t> SMCTC (</a:t>
            </a:r>
            <a:r>
              <a:rPr lang="en-US" sz="1400" dirty="0" err="1"/>
              <a:t>Semyung</a:t>
            </a:r>
            <a:r>
              <a:rPr lang="en-US" sz="1400" dirty="0"/>
              <a:t> University Skin &amp; Cosmetic Clinical Center)</a:t>
            </a:r>
          </a:p>
          <a:p>
            <a:pPr>
              <a:lnSpc>
                <a:spcPct val="150000"/>
              </a:lnSpc>
            </a:pPr>
            <a:r>
              <a:rPr lang="en-MY" sz="1400" b="1" dirty="0"/>
              <a:t>Study Period:</a:t>
            </a:r>
            <a:r>
              <a:rPr lang="en-MY" sz="1400" dirty="0"/>
              <a:t> November 25, 2024 – December 20, 2024</a:t>
            </a:r>
            <a:r>
              <a:rPr lang="en-US" sz="1400" dirty="0"/>
              <a:t> </a:t>
            </a:r>
            <a:r>
              <a:rPr lang="en-MY" sz="1400" b="1" dirty="0"/>
              <a:t>Participants:</a:t>
            </a:r>
            <a:r>
              <a:rPr lang="en-MY" sz="1400" dirty="0"/>
              <a:t> 20 adult women</a:t>
            </a:r>
            <a:r>
              <a:rPr lang="en-US" sz="1400" dirty="0"/>
              <a:t> </a:t>
            </a:r>
            <a:r>
              <a:rPr lang="en-US" sz="1400" b="1" dirty="0"/>
              <a:t>Evaluation Points:</a:t>
            </a:r>
            <a:r>
              <a:rPr lang="en-US" sz="1400" dirty="0"/>
              <a:t> Before use, immediately after use </a:t>
            </a:r>
            <a:r>
              <a:rPr lang="en-US" sz="1400" b="1" dirty="0"/>
              <a:t>Note:</a:t>
            </a:r>
            <a:r>
              <a:rPr lang="en-US" sz="1400" dirty="0"/>
              <a:t> Results may vary by individual </a:t>
            </a:r>
            <a:r>
              <a:rPr lang="en-MY" sz="1400" b="1" dirty="0"/>
              <a:t>Baseline Measurement:</a:t>
            </a:r>
            <a:r>
              <a:rPr lang="en-MY" sz="1400" dirty="0"/>
              <a:t> (%) Before Use</a:t>
            </a:r>
            <a:endParaRPr lang="en-US" altLang="ko-KR" sz="1400" dirty="0">
              <a:solidFill>
                <a:srgbClr val="2C2C2C"/>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021421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a:stretch>
            <a:fillRect/>
          </a:stretch>
        </p:blipFill>
        <p:spPr>
          <a:xfrm>
            <a:off x="499922" y="3771625"/>
            <a:ext cx="5016766" cy="5058923"/>
          </a:xfrm>
          <a:prstGeom prst="rect">
            <a:avLst/>
          </a:prstGeom>
        </p:spPr>
      </p:pic>
      <p:pic>
        <p:nvPicPr>
          <p:cNvPr id="6" name="그림 5"/>
          <p:cNvPicPr>
            <a:picLocks noChangeAspect="1"/>
          </p:cNvPicPr>
          <p:nvPr/>
        </p:nvPicPr>
        <p:blipFill>
          <a:blip r:embed="rId3"/>
          <a:stretch>
            <a:fillRect/>
          </a:stretch>
        </p:blipFill>
        <p:spPr>
          <a:xfrm>
            <a:off x="6151254" y="3761084"/>
            <a:ext cx="5027305" cy="5080003"/>
          </a:xfrm>
          <a:prstGeom prst="rect">
            <a:avLst/>
          </a:prstGeom>
        </p:spPr>
      </p:pic>
      <p:pic>
        <p:nvPicPr>
          <p:cNvPr id="7" name="그림 6"/>
          <p:cNvPicPr>
            <a:picLocks noChangeAspect="1"/>
          </p:cNvPicPr>
          <p:nvPr/>
        </p:nvPicPr>
        <p:blipFill>
          <a:blip r:embed="rId4"/>
          <a:stretch>
            <a:fillRect/>
          </a:stretch>
        </p:blipFill>
        <p:spPr>
          <a:xfrm>
            <a:off x="11813125" y="3771625"/>
            <a:ext cx="5027305" cy="5069462"/>
          </a:xfrm>
          <a:prstGeom prst="rect">
            <a:avLst/>
          </a:prstGeom>
        </p:spPr>
      </p:pic>
      <p:sp>
        <p:nvSpPr>
          <p:cNvPr id="2" name="TextBox 1"/>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881074" y="1188586"/>
            <a:ext cx="10004662" cy="461665"/>
          </a:xfrm>
          <a:prstGeom prst="rect">
            <a:avLst/>
          </a:prstGeom>
        </p:spPr>
        <p:txBody>
          <a:bodyPr wrap="none">
            <a:spAutoFit/>
          </a:bodyPr>
          <a:lstStyle/>
          <a:p>
            <a:r>
              <a:rPr lang="en-MY" altLang="ko-KR" sz="2400" b="1" dirty="0">
                <a:latin typeface="맑은 고딕" panose="020B0503020000020004" pitchFamily="50" charset="-127"/>
                <a:ea typeface="맑은 고딕" panose="020B0503020000020004" pitchFamily="50" charset="-127"/>
              </a:rPr>
              <a:t>Clinical Trials &amp; Certifications</a:t>
            </a:r>
            <a:r>
              <a:rPr lang="en-US" altLang="ko-KR" sz="2400" b="1" dirty="0">
                <a:latin typeface="맑은 고딕" panose="020B0503020000020004" pitchFamily="50" charset="-127"/>
                <a:ea typeface="맑은 고딕" panose="020B0503020000020004" pitchFamily="50" charset="-127"/>
              </a:rPr>
              <a:t>- </a:t>
            </a:r>
            <a:r>
              <a:rPr lang="en-MY" altLang="ko-KR" sz="2400" dirty="0">
                <a:solidFill>
                  <a:srgbClr val="00074E"/>
                </a:solidFill>
                <a:latin typeface="맑은 고딕" panose="020B0503020000020004" pitchFamily="50" charset="-127"/>
                <a:ea typeface="맑은 고딕" panose="020B0503020000020004" pitchFamily="50" charset="-127"/>
                <a:cs typeface="Pretendard SemiBold" pitchFamily="34" charset="0"/>
              </a:rPr>
              <a:t>Under-Eye Volume (Immediate Effect)</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0" name="직사각형 9"/>
          <p:cNvSpPr/>
          <p:nvPr/>
        </p:nvSpPr>
        <p:spPr>
          <a:xfrm>
            <a:off x="1769957" y="1577208"/>
            <a:ext cx="7493462" cy="454292"/>
          </a:xfrm>
          <a:prstGeom prst="rect">
            <a:avLst/>
          </a:prstGeom>
        </p:spPr>
        <p:txBody>
          <a:bodyPr wrap="none">
            <a:spAutoFit/>
          </a:bodyPr>
          <a:lstStyle/>
          <a:p>
            <a:pPr>
              <a:lnSpc>
                <a:spcPct val="150000"/>
              </a:lnSpc>
            </a:pPr>
            <a:r>
              <a:rPr lang="en-US" altLang="ko-KR" b="1" dirty="0">
                <a:solidFill>
                  <a:srgbClr val="7030A0"/>
                </a:solidFill>
                <a:latin typeface="맑은 고딕" panose="020B0503020000020004" pitchFamily="50" charset="-127"/>
                <a:ea typeface="맑은 고딕" panose="020B0503020000020004" pitchFamily="50" charset="-127"/>
              </a:rPr>
              <a:t>Improves Under-Eye Volume with Just One Use of Eye Puff Cream</a:t>
            </a:r>
          </a:p>
        </p:txBody>
      </p:sp>
      <p:sp>
        <p:nvSpPr>
          <p:cNvPr id="11" name="모서리가 둥근 직사각형 10"/>
          <p:cNvSpPr/>
          <p:nvPr/>
        </p:nvSpPr>
        <p:spPr>
          <a:xfrm>
            <a:off x="1214476"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2" name="모서리가 둥근 직사각형 11"/>
          <p:cNvSpPr/>
          <p:nvPr/>
        </p:nvSpPr>
        <p:spPr>
          <a:xfrm>
            <a:off x="3865551"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3" name="모서리가 둥근 직사각형 12"/>
          <p:cNvSpPr/>
          <p:nvPr/>
        </p:nvSpPr>
        <p:spPr>
          <a:xfrm>
            <a:off x="6937354"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4" name="모서리가 둥근 직사각형 13"/>
          <p:cNvSpPr/>
          <p:nvPr/>
        </p:nvSpPr>
        <p:spPr>
          <a:xfrm>
            <a:off x="12571234" y="3582507"/>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5" name="모서리가 둥근 직사각형 14"/>
          <p:cNvSpPr/>
          <p:nvPr/>
        </p:nvSpPr>
        <p:spPr>
          <a:xfrm>
            <a:off x="9633571" y="3549256"/>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6" name="모서리가 둥근 직사각형 15"/>
          <p:cNvSpPr/>
          <p:nvPr/>
        </p:nvSpPr>
        <p:spPr>
          <a:xfrm>
            <a:off x="15289354"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20" name="타원 19"/>
          <p:cNvSpPr/>
          <p:nvPr/>
        </p:nvSpPr>
        <p:spPr>
          <a:xfrm>
            <a:off x="2107926" y="4914900"/>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182.6%</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1" name="타원 20"/>
          <p:cNvSpPr/>
          <p:nvPr/>
        </p:nvSpPr>
        <p:spPr>
          <a:xfrm>
            <a:off x="7846655" y="5168652"/>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165.0%</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2" name="타원 21"/>
          <p:cNvSpPr/>
          <p:nvPr/>
        </p:nvSpPr>
        <p:spPr>
          <a:xfrm>
            <a:off x="13473051" y="5150430"/>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161.2%</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4" name="직사각형 23"/>
          <p:cNvSpPr/>
          <p:nvPr/>
        </p:nvSpPr>
        <p:spPr>
          <a:xfrm>
            <a:off x="10674760" y="1484619"/>
            <a:ext cx="6374822" cy="1569660"/>
          </a:xfrm>
          <a:prstGeom prst="rect">
            <a:avLst/>
          </a:prstGeom>
        </p:spPr>
        <p:txBody>
          <a:bodyPr wrap="none">
            <a:spAutoFit/>
          </a:bodyPr>
          <a:lstStyle/>
          <a:p>
            <a:pPr algn="ctr"/>
            <a:r>
              <a:rPr lang="en-MY" altLang="ko-KR" sz="3600" b="1" dirty="0">
                <a:solidFill>
                  <a:srgbClr val="7030A0"/>
                </a:solidFill>
                <a:ea typeface="맑은 고딕" panose="020B0503020000020004" pitchFamily="50" charset="-127"/>
                <a:cs typeface="굴림" panose="020B0600000101010101" pitchFamily="50" charset="-127"/>
              </a:rPr>
              <a:t>Immediate Effect</a:t>
            </a:r>
          </a:p>
          <a:p>
            <a:r>
              <a:rPr lang="en-MY" altLang="ko-KR" sz="3600" b="1" dirty="0">
                <a:solidFill>
                  <a:srgbClr val="7030A0"/>
                </a:solidFill>
                <a:ea typeface="맑은 고딕" panose="020B0503020000020004" pitchFamily="50" charset="-127"/>
                <a:cs typeface="굴림" panose="020B0600000101010101" pitchFamily="50" charset="-127"/>
              </a:rPr>
              <a:t>Max</a:t>
            </a:r>
            <a:r>
              <a:rPr lang="ko-KR" altLang="en-US" sz="3600" b="1" dirty="0">
                <a:solidFill>
                  <a:srgbClr val="7030A0"/>
                </a:solidFill>
                <a:ea typeface="맑은 고딕" panose="020B0503020000020004" pitchFamily="50" charset="-127"/>
                <a:cs typeface="굴림" panose="020B0600000101010101" pitchFamily="50" charset="-127"/>
              </a:rPr>
              <a:t> </a:t>
            </a:r>
            <a:r>
              <a:rPr lang="en-US" altLang="ko-KR" sz="3600" b="1" dirty="0">
                <a:solidFill>
                  <a:srgbClr val="7030A0"/>
                </a:solidFill>
                <a:ea typeface="맑은 고딕" panose="020B0503020000020004" pitchFamily="50" charset="-127"/>
                <a:cs typeface="굴림" panose="020B0600000101010101" pitchFamily="50" charset="-127"/>
              </a:rPr>
              <a:t> </a:t>
            </a:r>
            <a:r>
              <a:rPr lang="en-US" altLang="ko-KR" sz="6000" b="1" dirty="0">
                <a:solidFill>
                  <a:srgbClr val="FF0000"/>
                </a:solidFill>
                <a:ea typeface="맑은 고딕" panose="020B0503020000020004" pitchFamily="50" charset="-127"/>
                <a:cs typeface="굴림" panose="020B0600000101010101" pitchFamily="50" charset="-127"/>
              </a:rPr>
              <a:t>182.6%</a:t>
            </a:r>
            <a:r>
              <a:rPr lang="en-US" altLang="ko-KR" sz="3600" b="1" dirty="0">
                <a:solidFill>
                  <a:srgbClr val="7030A0"/>
                </a:solidFill>
                <a:ea typeface="맑은 고딕" panose="020B0503020000020004" pitchFamily="50" charset="-127"/>
                <a:cs typeface="굴림" panose="020B0600000101010101" pitchFamily="50" charset="-127"/>
              </a:rPr>
              <a:t> </a:t>
            </a:r>
            <a:r>
              <a:rPr lang="en-MY" altLang="ko-KR" sz="3600" b="1" dirty="0">
                <a:solidFill>
                  <a:srgbClr val="7030A0"/>
                </a:solidFill>
                <a:ea typeface="맑은 고딕" panose="020B0503020000020004" pitchFamily="50" charset="-127"/>
                <a:cs typeface="굴림" panose="020B0600000101010101" pitchFamily="50" charset="-127"/>
              </a:rPr>
              <a:t>Improvement</a:t>
            </a:r>
            <a:r>
              <a:rPr lang="ko-KR" altLang="ko-KR" sz="3600" b="1" dirty="0">
                <a:solidFill>
                  <a:srgbClr val="7030A0"/>
                </a:solidFill>
                <a:ea typeface="맑은 고딕" panose="020B0503020000020004" pitchFamily="50" charset="-127"/>
                <a:cs typeface="굴림" panose="020B0600000101010101" pitchFamily="50" charset="-127"/>
              </a:rPr>
              <a:t> </a:t>
            </a:r>
            <a:endParaRPr lang="ko-KR" altLang="en-US" sz="3600" dirty="0">
              <a:solidFill>
                <a:srgbClr val="7030A0"/>
              </a:solidFill>
            </a:endParaRPr>
          </a:p>
        </p:txBody>
      </p:sp>
      <p:cxnSp>
        <p:nvCxnSpPr>
          <p:cNvPr id="25" name="직선 연결선 24"/>
          <p:cNvCxnSpPr/>
          <p:nvPr/>
        </p:nvCxnSpPr>
        <p:spPr>
          <a:xfrm>
            <a:off x="10547471" y="3074122"/>
            <a:ext cx="6629400" cy="5940"/>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
        <p:nvSpPr>
          <p:cNvPr id="8" name="직사각형 18">
            <a:extLst>
              <a:ext uri="{FF2B5EF4-FFF2-40B4-BE49-F238E27FC236}">
                <a16:creationId xmlns:a16="http://schemas.microsoft.com/office/drawing/2014/main" id="{769E8A48-DD57-3546-B4FC-632DD8582B1A}"/>
              </a:ext>
            </a:extLst>
          </p:cNvPr>
          <p:cNvSpPr/>
          <p:nvPr/>
        </p:nvSpPr>
        <p:spPr>
          <a:xfrm>
            <a:off x="706013" y="9272933"/>
            <a:ext cx="15945199" cy="703526"/>
          </a:xfrm>
          <a:prstGeom prst="rect">
            <a:avLst/>
          </a:prstGeom>
        </p:spPr>
        <p:txBody>
          <a:bodyPr wrap="none">
            <a:spAutoFit/>
          </a:bodyPr>
          <a:lstStyle/>
          <a:p>
            <a:pPr>
              <a:lnSpc>
                <a:spcPct val="150000"/>
              </a:lnSpc>
            </a:pPr>
            <a:r>
              <a:rPr lang="en-US" sz="1400" dirty="0"/>
              <a:t>"Clinical Study on the Effects of CareCella Eye Puff Cream for Under-Eye Volume, Eye Area Volume, and Wrinkle Improvement“ </a:t>
            </a:r>
            <a:r>
              <a:rPr lang="en-US" sz="1400" b="1" dirty="0"/>
              <a:t>Conducted by:</a:t>
            </a:r>
            <a:r>
              <a:rPr lang="en-US" sz="1400" dirty="0"/>
              <a:t> SMCTC (</a:t>
            </a:r>
            <a:r>
              <a:rPr lang="en-US" sz="1400" dirty="0" err="1"/>
              <a:t>Semyung</a:t>
            </a:r>
            <a:r>
              <a:rPr lang="en-US" sz="1400" dirty="0"/>
              <a:t> University Skin &amp; Cosmetic Clinical Center)</a:t>
            </a:r>
          </a:p>
          <a:p>
            <a:pPr>
              <a:lnSpc>
                <a:spcPct val="150000"/>
              </a:lnSpc>
            </a:pPr>
            <a:r>
              <a:rPr lang="en-MY" sz="1400" b="1" dirty="0"/>
              <a:t>Study Period:</a:t>
            </a:r>
            <a:r>
              <a:rPr lang="en-MY" sz="1400" dirty="0"/>
              <a:t> November 25, 2024 – December 20, 2024</a:t>
            </a:r>
            <a:r>
              <a:rPr lang="en-US" sz="1400" dirty="0"/>
              <a:t> </a:t>
            </a:r>
            <a:r>
              <a:rPr lang="en-MY" sz="1400" b="1" dirty="0"/>
              <a:t>Participants:</a:t>
            </a:r>
            <a:r>
              <a:rPr lang="en-MY" sz="1400" dirty="0"/>
              <a:t> 20 adult women</a:t>
            </a:r>
            <a:r>
              <a:rPr lang="en-US" sz="1400" dirty="0"/>
              <a:t> </a:t>
            </a:r>
            <a:r>
              <a:rPr lang="en-US" sz="1400" b="1" dirty="0"/>
              <a:t>Evaluation Points:</a:t>
            </a:r>
            <a:r>
              <a:rPr lang="en-US" sz="1400" dirty="0"/>
              <a:t> Before use, immediately after use </a:t>
            </a:r>
            <a:r>
              <a:rPr lang="en-US" sz="1400" b="1" dirty="0"/>
              <a:t>Note:</a:t>
            </a:r>
            <a:r>
              <a:rPr lang="en-US" sz="1400" dirty="0"/>
              <a:t> Results may vary by individual </a:t>
            </a:r>
            <a:r>
              <a:rPr lang="en-MY" sz="1400" b="1" dirty="0"/>
              <a:t>Baseline Measurement:</a:t>
            </a:r>
            <a:r>
              <a:rPr lang="en-MY" sz="1400" dirty="0"/>
              <a:t> (%) Before Use</a:t>
            </a:r>
            <a:endParaRPr lang="en-US" altLang="ko-KR" sz="1400" dirty="0">
              <a:solidFill>
                <a:srgbClr val="2C2C2C"/>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712379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그림 25"/>
          <p:cNvPicPr>
            <a:picLocks noChangeAspect="1"/>
          </p:cNvPicPr>
          <p:nvPr/>
        </p:nvPicPr>
        <p:blipFill>
          <a:blip r:embed="rId2"/>
          <a:stretch>
            <a:fillRect/>
          </a:stretch>
        </p:blipFill>
        <p:spPr>
          <a:xfrm>
            <a:off x="453387" y="3746637"/>
            <a:ext cx="2600377" cy="5255155"/>
          </a:xfrm>
          <a:prstGeom prst="rect">
            <a:avLst/>
          </a:prstGeom>
        </p:spPr>
      </p:pic>
      <p:pic>
        <p:nvPicPr>
          <p:cNvPr id="27" name="그림 26"/>
          <p:cNvPicPr>
            <a:picLocks noChangeAspect="1"/>
          </p:cNvPicPr>
          <p:nvPr/>
        </p:nvPicPr>
        <p:blipFill>
          <a:blip r:embed="rId3"/>
          <a:stretch>
            <a:fillRect/>
          </a:stretch>
        </p:blipFill>
        <p:spPr>
          <a:xfrm>
            <a:off x="3037022" y="3725243"/>
            <a:ext cx="2578615" cy="5244272"/>
          </a:xfrm>
          <a:prstGeom prst="rect">
            <a:avLst/>
          </a:prstGeom>
        </p:spPr>
      </p:pic>
      <p:pic>
        <p:nvPicPr>
          <p:cNvPr id="28" name="그림 27"/>
          <p:cNvPicPr>
            <a:picLocks noChangeAspect="1"/>
          </p:cNvPicPr>
          <p:nvPr/>
        </p:nvPicPr>
        <p:blipFill>
          <a:blip r:embed="rId4"/>
          <a:stretch>
            <a:fillRect/>
          </a:stretch>
        </p:blipFill>
        <p:spPr>
          <a:xfrm>
            <a:off x="6250494" y="3746637"/>
            <a:ext cx="2545975" cy="5178992"/>
          </a:xfrm>
          <a:prstGeom prst="rect">
            <a:avLst/>
          </a:prstGeom>
        </p:spPr>
      </p:pic>
      <p:pic>
        <p:nvPicPr>
          <p:cNvPr id="29" name="그림 28"/>
          <p:cNvPicPr>
            <a:picLocks noChangeAspect="1"/>
          </p:cNvPicPr>
          <p:nvPr/>
        </p:nvPicPr>
        <p:blipFill>
          <a:blip r:embed="rId5"/>
          <a:stretch>
            <a:fillRect/>
          </a:stretch>
        </p:blipFill>
        <p:spPr>
          <a:xfrm>
            <a:off x="8839759" y="3768401"/>
            <a:ext cx="2556854" cy="5233391"/>
          </a:xfrm>
          <a:prstGeom prst="rect">
            <a:avLst/>
          </a:prstGeom>
        </p:spPr>
      </p:pic>
      <p:pic>
        <p:nvPicPr>
          <p:cNvPr id="30" name="그림 29"/>
          <p:cNvPicPr>
            <a:picLocks noChangeAspect="1"/>
          </p:cNvPicPr>
          <p:nvPr/>
        </p:nvPicPr>
        <p:blipFill>
          <a:blip r:embed="rId6"/>
          <a:stretch>
            <a:fillRect/>
          </a:stretch>
        </p:blipFill>
        <p:spPr>
          <a:xfrm>
            <a:off x="11895959" y="3757518"/>
            <a:ext cx="2567735" cy="5233391"/>
          </a:xfrm>
          <a:prstGeom prst="rect">
            <a:avLst/>
          </a:prstGeom>
        </p:spPr>
      </p:pic>
      <p:pic>
        <p:nvPicPr>
          <p:cNvPr id="31" name="그림 30"/>
          <p:cNvPicPr>
            <a:picLocks noChangeAspect="1"/>
          </p:cNvPicPr>
          <p:nvPr/>
        </p:nvPicPr>
        <p:blipFill>
          <a:blip r:embed="rId7"/>
          <a:stretch>
            <a:fillRect/>
          </a:stretch>
        </p:blipFill>
        <p:spPr>
          <a:xfrm>
            <a:off x="14475664" y="3768401"/>
            <a:ext cx="2556854" cy="5255152"/>
          </a:xfrm>
          <a:prstGeom prst="rect">
            <a:avLst/>
          </a:prstGeom>
        </p:spPr>
      </p:pic>
      <p:sp>
        <p:nvSpPr>
          <p:cNvPr id="2" name="TextBox 1"/>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881074" y="1188586"/>
            <a:ext cx="10499669" cy="461665"/>
          </a:xfrm>
          <a:prstGeom prst="rect">
            <a:avLst/>
          </a:prstGeom>
        </p:spPr>
        <p:txBody>
          <a:bodyPr wrap="none">
            <a:spAutoFit/>
          </a:bodyPr>
          <a:lstStyle/>
          <a:p>
            <a:r>
              <a:rPr lang="en-MY" altLang="ko-KR" sz="2400" b="1" dirty="0">
                <a:latin typeface="맑은 고딕" panose="020B0503020000020004" pitchFamily="50" charset="-127"/>
                <a:ea typeface="맑은 고딕" panose="020B0503020000020004" pitchFamily="50" charset="-127"/>
              </a:rPr>
              <a:t>Clinical Trials &amp; Certifications</a:t>
            </a:r>
            <a:r>
              <a:rPr lang="en-US" altLang="ko-KR" sz="2400" b="1" dirty="0">
                <a:latin typeface="맑은 고딕" panose="020B0503020000020004" pitchFamily="50" charset="-127"/>
                <a:ea typeface="맑은 고딕" panose="020B0503020000020004" pitchFamily="50" charset="-127"/>
              </a:rPr>
              <a:t>- </a:t>
            </a:r>
            <a:r>
              <a:rPr lang="en-US" altLang="ko-KR" sz="2400" dirty="0">
                <a:solidFill>
                  <a:srgbClr val="00074E"/>
                </a:solidFill>
                <a:latin typeface="맑은 고딕" panose="020B0503020000020004" pitchFamily="50" charset="-127"/>
                <a:ea typeface="맑은 고딕" panose="020B0503020000020004" pitchFamily="50" charset="-127"/>
                <a:cs typeface="Pretendard SemiBold" pitchFamily="34" charset="0"/>
              </a:rPr>
              <a:t>Under-Eye Volume (Effect After 4 Weeks)</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10" name="직사각형 9"/>
          <p:cNvSpPr/>
          <p:nvPr/>
        </p:nvSpPr>
        <p:spPr>
          <a:xfrm>
            <a:off x="1868906" y="1553573"/>
            <a:ext cx="7493462" cy="454292"/>
          </a:xfrm>
          <a:prstGeom prst="rect">
            <a:avLst/>
          </a:prstGeom>
        </p:spPr>
        <p:txBody>
          <a:bodyPr wrap="none">
            <a:spAutoFit/>
          </a:bodyPr>
          <a:lstStyle/>
          <a:p>
            <a:pPr>
              <a:lnSpc>
                <a:spcPct val="150000"/>
              </a:lnSpc>
            </a:pPr>
            <a:r>
              <a:rPr lang="en-US" altLang="ko-KR" b="1" dirty="0">
                <a:solidFill>
                  <a:srgbClr val="7030A0"/>
                </a:solidFill>
                <a:latin typeface="맑은 고딕" panose="020B0503020000020004" pitchFamily="50" charset="-127"/>
                <a:ea typeface="맑은 고딕" panose="020B0503020000020004" pitchFamily="50" charset="-127"/>
              </a:rPr>
              <a:t>Improves Under-Eye Volume with Just One Use of Eye Puff Cream</a:t>
            </a:r>
          </a:p>
        </p:txBody>
      </p:sp>
      <p:sp>
        <p:nvSpPr>
          <p:cNvPr id="11" name="모서리가 둥근 직사각형 10"/>
          <p:cNvSpPr/>
          <p:nvPr/>
        </p:nvSpPr>
        <p:spPr>
          <a:xfrm>
            <a:off x="1214476"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2" name="모서리가 둥근 직사각형 11"/>
          <p:cNvSpPr/>
          <p:nvPr/>
        </p:nvSpPr>
        <p:spPr>
          <a:xfrm>
            <a:off x="3865551"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3" name="모서리가 둥근 직사각형 12"/>
          <p:cNvSpPr/>
          <p:nvPr/>
        </p:nvSpPr>
        <p:spPr>
          <a:xfrm>
            <a:off x="6937354" y="3534743"/>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4" name="모서리가 둥근 직사각형 13"/>
          <p:cNvSpPr/>
          <p:nvPr/>
        </p:nvSpPr>
        <p:spPr>
          <a:xfrm>
            <a:off x="12571234" y="3582507"/>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Before</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5" name="모서리가 둥근 직사각형 14"/>
          <p:cNvSpPr/>
          <p:nvPr/>
        </p:nvSpPr>
        <p:spPr>
          <a:xfrm>
            <a:off x="9633571" y="3549256"/>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16" name="모서리가 둥근 직사각형 15"/>
          <p:cNvSpPr/>
          <p:nvPr/>
        </p:nvSpPr>
        <p:spPr>
          <a:xfrm>
            <a:off x="15289354" y="3581125"/>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나눔스퀘어 네오 ExtraBold" panose="00000900000000000000" pitchFamily="2" charset="-127"/>
                <a:ea typeface="나눔스퀘어 네오 ExtraBold" panose="00000900000000000000" pitchFamily="2" charset="-127"/>
              </a:rPr>
              <a:t>After</a:t>
            </a:r>
            <a:endParaRPr lang="ko-KR" altLang="en-US" dirty="0">
              <a:latin typeface="나눔스퀘어 네오 ExtraBold" panose="00000900000000000000" pitchFamily="2" charset="-127"/>
              <a:ea typeface="나눔스퀘어 네오 ExtraBold" panose="00000900000000000000" pitchFamily="2" charset="-127"/>
            </a:endParaRPr>
          </a:p>
        </p:txBody>
      </p:sp>
      <p:sp>
        <p:nvSpPr>
          <p:cNvPr id="20" name="타원 19"/>
          <p:cNvSpPr/>
          <p:nvPr/>
        </p:nvSpPr>
        <p:spPr>
          <a:xfrm>
            <a:off x="2107926" y="4914900"/>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132.1%</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1" name="타원 20"/>
          <p:cNvSpPr/>
          <p:nvPr/>
        </p:nvSpPr>
        <p:spPr>
          <a:xfrm>
            <a:off x="7846655" y="5168652"/>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130.4%</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2" name="타원 21"/>
          <p:cNvSpPr/>
          <p:nvPr/>
        </p:nvSpPr>
        <p:spPr>
          <a:xfrm>
            <a:off x="13473051" y="5150430"/>
            <a:ext cx="1942918" cy="1855029"/>
          </a:xfrm>
          <a:prstGeom prst="ellipse">
            <a:avLst/>
          </a:prstGeom>
          <a:solidFill>
            <a:srgbClr val="9900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altLang="ko-KR" dirty="0">
                <a:latin typeface="맑은 고딕" panose="020B0503020000020004" pitchFamily="50" charset="-127"/>
                <a:ea typeface="맑은 고딕" panose="020B0503020000020004" pitchFamily="50" charset="-127"/>
              </a:rPr>
              <a:t>Under eye volume</a:t>
            </a:r>
            <a:endParaRPr lang="en-US" altLang="ko-KR" dirty="0">
              <a:latin typeface="맑은 고딕" panose="020B0503020000020004" pitchFamily="50" charset="-127"/>
              <a:ea typeface="맑은 고딕" panose="020B0503020000020004" pitchFamily="50" charset="-127"/>
            </a:endParaRPr>
          </a:p>
          <a:p>
            <a:pPr algn="ctr"/>
            <a:r>
              <a:rPr lang="en-US" altLang="ko-KR" b="1" dirty="0">
                <a:latin typeface="맑은 고딕" panose="020B0503020000020004" pitchFamily="50" charset="-127"/>
                <a:ea typeface="맑은 고딕" panose="020B0503020000020004" pitchFamily="50" charset="-127"/>
              </a:rPr>
              <a:t>129.7%</a:t>
            </a:r>
          </a:p>
          <a:p>
            <a:pPr algn="ctr"/>
            <a:r>
              <a:rPr lang="en-MY" altLang="ko-KR" b="1" dirty="0">
                <a:latin typeface="맑은 고딕" panose="020B0503020000020004" pitchFamily="50" charset="-127"/>
                <a:ea typeface="맑은 고딕" panose="020B0503020000020004" pitchFamily="50" charset="-127"/>
              </a:rPr>
              <a:t>Improved</a:t>
            </a:r>
            <a:endParaRPr lang="ko-KR" altLang="en-US" b="1" dirty="0">
              <a:latin typeface="맑은 고딕" panose="020B0503020000020004" pitchFamily="50" charset="-127"/>
              <a:ea typeface="맑은 고딕" panose="020B0503020000020004" pitchFamily="50" charset="-127"/>
            </a:endParaRPr>
          </a:p>
        </p:txBody>
      </p:sp>
      <p:sp>
        <p:nvSpPr>
          <p:cNvPr id="24" name="직사각형 23"/>
          <p:cNvSpPr/>
          <p:nvPr/>
        </p:nvSpPr>
        <p:spPr>
          <a:xfrm>
            <a:off x="10790176" y="1519484"/>
            <a:ext cx="6143990" cy="1477328"/>
          </a:xfrm>
          <a:prstGeom prst="rect">
            <a:avLst/>
          </a:prstGeom>
        </p:spPr>
        <p:txBody>
          <a:bodyPr wrap="none">
            <a:spAutoFit/>
          </a:bodyPr>
          <a:lstStyle/>
          <a:p>
            <a:pPr algn="ctr"/>
            <a:r>
              <a:rPr lang="en-US" altLang="ko-KR" sz="3600" b="1" dirty="0">
                <a:solidFill>
                  <a:srgbClr val="7030A0"/>
                </a:solidFill>
                <a:ea typeface="맑은 고딕" panose="020B0503020000020004" pitchFamily="50" charset="-127"/>
                <a:cs typeface="굴림" panose="020B0600000101010101" pitchFamily="50" charset="-127"/>
              </a:rPr>
              <a:t>4 </a:t>
            </a:r>
            <a:r>
              <a:rPr lang="en-MY" altLang="ko-KR" sz="3600" b="1" dirty="0">
                <a:solidFill>
                  <a:srgbClr val="7030A0"/>
                </a:solidFill>
                <a:ea typeface="맑은 고딕" panose="020B0503020000020004" pitchFamily="50" charset="-127"/>
                <a:cs typeface="굴림" panose="020B0600000101010101" pitchFamily="50" charset="-127"/>
              </a:rPr>
              <a:t>Weeks Effect</a:t>
            </a:r>
            <a:endParaRPr lang="en-US" altLang="ko-KR" sz="3600" b="1" dirty="0">
              <a:solidFill>
                <a:srgbClr val="7030A0"/>
              </a:solidFill>
              <a:ea typeface="맑은 고딕" panose="020B0503020000020004" pitchFamily="50" charset="-127"/>
              <a:cs typeface="굴림" panose="020B0600000101010101" pitchFamily="50" charset="-127"/>
            </a:endParaRPr>
          </a:p>
          <a:p>
            <a:r>
              <a:rPr lang="en-MY" altLang="ko-KR" sz="3600" b="1" dirty="0">
                <a:solidFill>
                  <a:srgbClr val="7030A0"/>
                </a:solidFill>
                <a:ea typeface="맑은 고딕" panose="020B0503020000020004" pitchFamily="50" charset="-127"/>
                <a:cs typeface="굴림" panose="020B0600000101010101" pitchFamily="50" charset="-127"/>
              </a:rPr>
              <a:t>Max</a:t>
            </a:r>
            <a:r>
              <a:rPr lang="ko-KR" altLang="en-US" sz="3600" b="1" dirty="0">
                <a:solidFill>
                  <a:srgbClr val="7030A0"/>
                </a:solidFill>
                <a:ea typeface="맑은 고딕" panose="020B0503020000020004" pitchFamily="50" charset="-127"/>
                <a:cs typeface="굴림" panose="020B0600000101010101" pitchFamily="50" charset="-127"/>
              </a:rPr>
              <a:t> </a:t>
            </a:r>
            <a:r>
              <a:rPr lang="en-US" altLang="ko-KR" sz="3600" b="1" dirty="0">
                <a:solidFill>
                  <a:srgbClr val="7030A0"/>
                </a:solidFill>
                <a:ea typeface="맑은 고딕" panose="020B0503020000020004" pitchFamily="50" charset="-127"/>
                <a:cs typeface="굴림" panose="020B0600000101010101" pitchFamily="50" charset="-127"/>
              </a:rPr>
              <a:t> </a:t>
            </a:r>
            <a:r>
              <a:rPr lang="en-US" altLang="ko-KR" sz="5400" b="1" dirty="0">
                <a:solidFill>
                  <a:srgbClr val="FF0000"/>
                </a:solidFill>
                <a:ea typeface="맑은 고딕" panose="020B0503020000020004" pitchFamily="50" charset="-127"/>
                <a:cs typeface="굴림" panose="020B0600000101010101" pitchFamily="50" charset="-127"/>
              </a:rPr>
              <a:t>132.1%</a:t>
            </a:r>
            <a:r>
              <a:rPr lang="en-US" altLang="ko-KR" sz="3600" b="1" dirty="0">
                <a:solidFill>
                  <a:srgbClr val="7030A0"/>
                </a:solidFill>
                <a:ea typeface="맑은 고딕" panose="020B0503020000020004" pitchFamily="50" charset="-127"/>
                <a:cs typeface="굴림" panose="020B0600000101010101" pitchFamily="50" charset="-127"/>
              </a:rPr>
              <a:t> </a:t>
            </a:r>
            <a:r>
              <a:rPr lang="en-MY" altLang="ko-KR" sz="3600" b="1" dirty="0">
                <a:solidFill>
                  <a:srgbClr val="7030A0"/>
                </a:solidFill>
                <a:ea typeface="맑은 고딕" panose="020B0503020000020004" pitchFamily="50" charset="-127"/>
                <a:cs typeface="굴림" panose="020B0600000101010101" pitchFamily="50" charset="-127"/>
              </a:rPr>
              <a:t>Improvement</a:t>
            </a:r>
            <a:r>
              <a:rPr lang="ko-KR" altLang="ko-KR" sz="3600" b="1" dirty="0">
                <a:solidFill>
                  <a:srgbClr val="7030A0"/>
                </a:solidFill>
                <a:ea typeface="맑은 고딕" panose="020B0503020000020004" pitchFamily="50" charset="-127"/>
                <a:cs typeface="굴림" panose="020B0600000101010101" pitchFamily="50" charset="-127"/>
              </a:rPr>
              <a:t> </a:t>
            </a:r>
            <a:endParaRPr lang="ko-KR" altLang="en-US" sz="3600" dirty="0">
              <a:solidFill>
                <a:srgbClr val="7030A0"/>
              </a:solidFill>
            </a:endParaRPr>
          </a:p>
        </p:txBody>
      </p:sp>
      <p:cxnSp>
        <p:nvCxnSpPr>
          <p:cNvPr id="25" name="직선 연결선 24"/>
          <p:cNvCxnSpPr/>
          <p:nvPr/>
        </p:nvCxnSpPr>
        <p:spPr>
          <a:xfrm>
            <a:off x="10547471" y="3074122"/>
            <a:ext cx="6629400" cy="5940"/>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
        <p:nvSpPr>
          <p:cNvPr id="5" name="직사각형 18">
            <a:extLst>
              <a:ext uri="{FF2B5EF4-FFF2-40B4-BE49-F238E27FC236}">
                <a16:creationId xmlns:a16="http://schemas.microsoft.com/office/drawing/2014/main" id="{0064952F-2EEB-275A-B457-2B1EBC6DEDF4}"/>
              </a:ext>
            </a:extLst>
          </p:cNvPr>
          <p:cNvSpPr/>
          <p:nvPr/>
        </p:nvSpPr>
        <p:spPr>
          <a:xfrm>
            <a:off x="706013" y="9272933"/>
            <a:ext cx="15945199" cy="703526"/>
          </a:xfrm>
          <a:prstGeom prst="rect">
            <a:avLst/>
          </a:prstGeom>
        </p:spPr>
        <p:txBody>
          <a:bodyPr wrap="none">
            <a:spAutoFit/>
          </a:bodyPr>
          <a:lstStyle/>
          <a:p>
            <a:pPr>
              <a:lnSpc>
                <a:spcPct val="150000"/>
              </a:lnSpc>
            </a:pPr>
            <a:r>
              <a:rPr lang="en-US" sz="1400" dirty="0"/>
              <a:t>"Clinical Study on the Effects of CareCella Eye Puff Cream for Under-Eye Volume, Eye Area Volume, and Wrinkle Improvement“ </a:t>
            </a:r>
            <a:r>
              <a:rPr lang="en-US" sz="1400" b="1" dirty="0"/>
              <a:t>Conducted by:</a:t>
            </a:r>
            <a:r>
              <a:rPr lang="en-US" sz="1400" dirty="0"/>
              <a:t> SMCTC (</a:t>
            </a:r>
            <a:r>
              <a:rPr lang="en-US" sz="1400" dirty="0" err="1"/>
              <a:t>Semyung</a:t>
            </a:r>
            <a:r>
              <a:rPr lang="en-US" sz="1400" dirty="0"/>
              <a:t> University Skin &amp; Cosmetic Clinical Center)</a:t>
            </a:r>
          </a:p>
          <a:p>
            <a:pPr>
              <a:lnSpc>
                <a:spcPct val="150000"/>
              </a:lnSpc>
            </a:pPr>
            <a:r>
              <a:rPr lang="en-MY" sz="1400" b="1" dirty="0"/>
              <a:t>Study Period:</a:t>
            </a:r>
            <a:r>
              <a:rPr lang="en-MY" sz="1400" dirty="0"/>
              <a:t> November 25, 2024 – December 20, 2024</a:t>
            </a:r>
            <a:r>
              <a:rPr lang="en-US" sz="1400" dirty="0"/>
              <a:t> </a:t>
            </a:r>
            <a:r>
              <a:rPr lang="en-MY" sz="1400" b="1" dirty="0"/>
              <a:t>Participants:</a:t>
            </a:r>
            <a:r>
              <a:rPr lang="en-MY" sz="1400" dirty="0"/>
              <a:t> 20 adult women</a:t>
            </a:r>
            <a:r>
              <a:rPr lang="en-US" sz="1400" dirty="0"/>
              <a:t> </a:t>
            </a:r>
            <a:r>
              <a:rPr lang="en-US" sz="1400" b="1" dirty="0"/>
              <a:t>Evaluation Points:</a:t>
            </a:r>
            <a:r>
              <a:rPr lang="en-US" sz="1400" dirty="0"/>
              <a:t> Before use, immediately after use </a:t>
            </a:r>
            <a:r>
              <a:rPr lang="en-US" sz="1400" b="1" dirty="0"/>
              <a:t>Note:</a:t>
            </a:r>
            <a:r>
              <a:rPr lang="en-US" sz="1400" dirty="0"/>
              <a:t> Results may vary by individual </a:t>
            </a:r>
            <a:r>
              <a:rPr lang="en-MY" sz="1400" b="1" dirty="0"/>
              <a:t>Baseline Measurement:</a:t>
            </a:r>
            <a:r>
              <a:rPr lang="en-MY" sz="1400" dirty="0"/>
              <a:t> (%) Before Use</a:t>
            </a:r>
            <a:endParaRPr lang="en-US" altLang="ko-KR" sz="1400" dirty="0">
              <a:solidFill>
                <a:srgbClr val="2C2C2C"/>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405955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922" y="548680"/>
            <a:ext cx="3843478" cy="707886"/>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5. </a:t>
            </a:r>
            <a:r>
              <a:rPr lang="en-MY" altLang="ko-KR" sz="2400" b="1" dirty="0">
                <a:solidFill>
                  <a:prstClr val="black"/>
                </a:solidFill>
                <a:latin typeface="맑은 고딕" panose="020B0503020000020004" pitchFamily="50" charset="-127"/>
                <a:ea typeface="맑은 고딕" panose="020B0503020000020004" pitchFamily="50" charset="-127"/>
              </a:rPr>
              <a:t>Product Information</a:t>
            </a:r>
            <a:r>
              <a:rPr lang="ko-KR" altLang="en-US" sz="2400" b="1" dirty="0">
                <a:solidFill>
                  <a:prstClr val="black"/>
                </a:solidFill>
                <a:latin typeface="맑은 고딕" panose="020B0503020000020004" pitchFamily="50" charset="-127"/>
                <a:ea typeface="맑은 고딕" panose="020B0503020000020004" pitchFamily="50" charset="-127"/>
              </a:rPr>
              <a:t> </a:t>
            </a:r>
            <a:endParaRPr lang="en-US" altLang="ko-KR" sz="2400" b="1" dirty="0">
              <a:latin typeface="맑은 고딕" panose="020B0503020000020004" pitchFamily="50" charset="-127"/>
              <a:ea typeface="맑은 고딕" panose="020B0503020000020004" pitchFamily="50" charset="-127"/>
            </a:endParaRPr>
          </a:p>
          <a:p>
            <a:pPr>
              <a:lnSpc>
                <a:spcPts val="2400"/>
              </a:lnSpc>
            </a:pPr>
            <a:endParaRPr lang="en-US" altLang="ko-KR"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4" name="직사각형 3"/>
          <p:cNvSpPr/>
          <p:nvPr/>
        </p:nvSpPr>
        <p:spPr>
          <a:xfrm>
            <a:off x="584575" y="1148743"/>
            <a:ext cx="2200924" cy="1200329"/>
          </a:xfrm>
          <a:prstGeom prst="rect">
            <a:avLst/>
          </a:prstGeom>
        </p:spPr>
        <p:txBody>
          <a:bodyPr wrap="none">
            <a:spAutoFit/>
          </a:bodyPr>
          <a:lstStyle/>
          <a:p>
            <a:pPr algn="ctr"/>
            <a:r>
              <a:rPr lang="en-MY" altLang="ko-KR" sz="2400" b="1" dirty="0">
                <a:latin typeface="맑은 고딕" panose="020B0503020000020004" pitchFamily="50" charset="-127"/>
                <a:ea typeface="맑은 고딕" panose="020B0503020000020004" pitchFamily="50" charset="-127"/>
              </a:rPr>
              <a:t>Clinical Trials </a:t>
            </a:r>
          </a:p>
          <a:p>
            <a:pPr algn="ctr"/>
            <a:r>
              <a:rPr lang="en-MY" altLang="ko-KR" sz="2400" b="1" dirty="0">
                <a:latin typeface="맑은 고딕" panose="020B0503020000020004" pitchFamily="50" charset="-127"/>
                <a:ea typeface="맑은 고딕" panose="020B0503020000020004" pitchFamily="50" charset="-127"/>
              </a:rPr>
              <a:t>&amp; </a:t>
            </a:r>
          </a:p>
          <a:p>
            <a:pPr algn="ctr"/>
            <a:r>
              <a:rPr lang="en-MY" altLang="ko-KR" sz="2400" b="1" dirty="0">
                <a:latin typeface="맑은 고딕" panose="020B0503020000020004" pitchFamily="50" charset="-127"/>
                <a:ea typeface="맑은 고딕" panose="020B0503020000020004" pitchFamily="50" charset="-127"/>
              </a:rPr>
              <a:t>Certifications</a:t>
            </a:r>
            <a:endParaRPr lang="ko-KR" altLang="en-US" sz="24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pic>
        <p:nvPicPr>
          <p:cNvPr id="8" name="그림 7"/>
          <p:cNvPicPr>
            <a:picLocks noChangeAspect="1"/>
          </p:cNvPicPr>
          <p:nvPr/>
        </p:nvPicPr>
        <p:blipFill>
          <a:blip r:embed="rId2"/>
          <a:stretch>
            <a:fillRect/>
          </a:stretch>
        </p:blipFill>
        <p:spPr>
          <a:xfrm>
            <a:off x="10710864" y="1148830"/>
            <a:ext cx="5595936" cy="7653513"/>
          </a:xfrm>
          <a:prstGeom prst="rect">
            <a:avLst/>
          </a:prstGeom>
          <a:ln>
            <a:noFill/>
          </a:ln>
          <a:effectLst>
            <a:outerShdw blurRad="190500" algn="tl" rotWithShape="0">
              <a:srgbClr val="000000">
                <a:alpha val="70000"/>
              </a:srgbClr>
            </a:outerShdw>
          </a:effectLst>
        </p:spPr>
      </p:pic>
      <p:sp>
        <p:nvSpPr>
          <p:cNvPr id="25" name="직사각형 24"/>
          <p:cNvSpPr/>
          <p:nvPr/>
        </p:nvSpPr>
        <p:spPr>
          <a:xfrm rot="20957317">
            <a:off x="12124545" y="5031902"/>
            <a:ext cx="184731" cy="1569660"/>
          </a:xfrm>
          <a:prstGeom prst="rect">
            <a:avLst/>
          </a:prstGeom>
        </p:spPr>
        <p:txBody>
          <a:bodyPr wrap="none">
            <a:spAutoFit/>
          </a:bodyPr>
          <a:lstStyle/>
          <a:p>
            <a:endParaRPr lang="en-US" altLang="ko-KR" sz="4800" dirty="0">
              <a:solidFill>
                <a:srgbClr val="7030A0"/>
              </a:solidFill>
              <a:effectLst>
                <a:outerShdw blurRad="38100" dist="38100" dir="2700000" algn="tl">
                  <a:srgbClr val="000000">
                    <a:alpha val="43137"/>
                  </a:srgbClr>
                </a:outerShdw>
              </a:effectLst>
            </a:endParaRPr>
          </a:p>
          <a:p>
            <a:endParaRPr lang="ko-KR" altLang="en-US" sz="4800" dirty="0">
              <a:solidFill>
                <a:srgbClr val="7030A0"/>
              </a:solidFill>
              <a:effectLst>
                <a:outerShdw blurRad="38100" dist="38100" dir="2700000" algn="tl">
                  <a:srgbClr val="000000">
                    <a:alpha val="43137"/>
                  </a:srgbClr>
                </a:outerShdw>
              </a:effectLst>
            </a:endParaRPr>
          </a:p>
        </p:txBody>
      </p:sp>
      <p:sp>
        <p:nvSpPr>
          <p:cNvPr id="28" name="직사각형 27"/>
          <p:cNvSpPr/>
          <p:nvPr/>
        </p:nvSpPr>
        <p:spPr>
          <a:xfrm>
            <a:off x="10075436" y="8953854"/>
            <a:ext cx="7112845" cy="293414"/>
          </a:xfrm>
          <a:prstGeom prst="rect">
            <a:avLst/>
          </a:prstGeom>
        </p:spPr>
        <p:txBody>
          <a:bodyPr wrap="none">
            <a:spAutoFit/>
          </a:bodyPr>
          <a:lstStyle/>
          <a:p>
            <a:pPr algn="ctr">
              <a:lnSpc>
                <a:spcPct val="150000"/>
              </a:lnSpc>
            </a:pPr>
            <a:r>
              <a:rPr lang="en-US" altLang="ko-KR" sz="1000" b="1" dirty="0">
                <a:latin typeface="맑은 고딕" panose="020B0503020000020004" pitchFamily="50" charset="-127"/>
                <a:ea typeface="맑은 고딕" panose="020B0503020000020004" pitchFamily="50" charset="-127"/>
              </a:rPr>
              <a:t>Skin Irritation Test (Non-Irritating)Conducted by: SMCTC (</a:t>
            </a:r>
            <a:r>
              <a:rPr lang="en-US" altLang="ko-KR" sz="1000" b="1" dirty="0" err="1">
                <a:latin typeface="맑은 고딕" panose="020B0503020000020004" pitchFamily="50" charset="-127"/>
                <a:ea typeface="맑은 고딕" panose="020B0503020000020004" pitchFamily="50" charset="-127"/>
              </a:rPr>
              <a:t>Semyung</a:t>
            </a:r>
            <a:r>
              <a:rPr lang="en-US" altLang="ko-KR" sz="1000" b="1" dirty="0">
                <a:latin typeface="맑은 고딕" panose="020B0503020000020004" pitchFamily="50" charset="-127"/>
                <a:ea typeface="맑은 고딕" panose="020B0503020000020004" pitchFamily="50" charset="-127"/>
              </a:rPr>
              <a:t> University Skin &amp; Cosmetic Clinical Center)</a:t>
            </a:r>
            <a:r>
              <a:rPr lang="en-US" altLang="ko-KR" sz="1000" b="1" dirty="0">
                <a:solidFill>
                  <a:srgbClr val="2C2C2C"/>
                </a:solidFill>
                <a:latin typeface="맑은 고딕" panose="020B0503020000020004" pitchFamily="50" charset="-127"/>
                <a:ea typeface="맑은 고딕" panose="020B0503020000020004" pitchFamily="50" charset="-127"/>
              </a:rPr>
              <a:t> </a:t>
            </a:r>
            <a:r>
              <a:rPr lang="ko-KR" altLang="en-US" sz="1000" b="1" dirty="0">
                <a:latin typeface="맑은 고딕" panose="020B0503020000020004" pitchFamily="50" charset="-127"/>
                <a:ea typeface="맑은 고딕" panose="020B0503020000020004" pitchFamily="50" charset="-127"/>
              </a:rPr>
              <a:t> </a:t>
            </a:r>
            <a:endParaRPr lang="ko-KR" altLang="en-US" sz="1000" dirty="0">
              <a:solidFill>
                <a:srgbClr val="00074E"/>
              </a:solidFill>
              <a:latin typeface="맑은 고딕" panose="020B0503020000020004" pitchFamily="50" charset="-127"/>
              <a:ea typeface="맑은 고딕" panose="020B0503020000020004" pitchFamily="50" charset="-127"/>
              <a:cs typeface="Pretendard SemiBold" pitchFamily="34" charset="0"/>
            </a:endParaRPr>
          </a:p>
        </p:txBody>
      </p:sp>
      <p:sp>
        <p:nvSpPr>
          <p:cNvPr id="31" name="직사각형 30"/>
          <p:cNvSpPr/>
          <p:nvPr/>
        </p:nvSpPr>
        <p:spPr>
          <a:xfrm>
            <a:off x="1828800" y="8817252"/>
            <a:ext cx="8274782" cy="1170192"/>
          </a:xfrm>
          <a:prstGeom prst="rect">
            <a:avLst/>
          </a:prstGeom>
        </p:spPr>
        <p:txBody>
          <a:bodyPr wrap="square">
            <a:spAutoFit/>
          </a:bodyPr>
          <a:lstStyle/>
          <a:p>
            <a:pPr algn="ctr">
              <a:lnSpc>
                <a:spcPct val="150000"/>
              </a:lnSpc>
            </a:pPr>
            <a:r>
              <a:rPr lang="en-US" altLang="ko-KR" sz="1200" b="1" dirty="0">
                <a:solidFill>
                  <a:srgbClr val="2C2C2C"/>
                </a:solidFill>
                <a:latin typeface="맑은 고딕" panose="020B0503020000020004" pitchFamily="50" charset="-127"/>
                <a:ea typeface="맑은 고딕" panose="020B0503020000020004" pitchFamily="50" charset="-127"/>
              </a:rPr>
              <a:t>"Clinical Study on the Effects of CareCella Eye Puff Cream for Under-Eye Volume, Eye Area Volume, and Wrinkle Improvement“</a:t>
            </a:r>
          </a:p>
          <a:p>
            <a:pPr algn="ctr">
              <a:lnSpc>
                <a:spcPct val="150000"/>
              </a:lnSpc>
            </a:pPr>
            <a:r>
              <a:rPr lang="en-US" altLang="ko-KR" sz="1200" b="1" dirty="0">
                <a:solidFill>
                  <a:srgbClr val="2C2C2C"/>
                </a:solidFill>
                <a:latin typeface="맑은 고딕" panose="020B0503020000020004" pitchFamily="50" charset="-127"/>
                <a:ea typeface="맑은 고딕" panose="020B0503020000020004" pitchFamily="50" charset="-127"/>
              </a:rPr>
              <a:t> </a:t>
            </a:r>
            <a:r>
              <a:rPr lang="en-US" sz="1200" b="1" dirty="0"/>
              <a:t>Conducted by:</a:t>
            </a:r>
            <a:r>
              <a:rPr lang="en-US" sz="1200" dirty="0"/>
              <a:t> SMCTC (</a:t>
            </a:r>
            <a:r>
              <a:rPr lang="en-US" sz="1200" dirty="0" err="1"/>
              <a:t>Semyung</a:t>
            </a:r>
            <a:r>
              <a:rPr lang="en-US" sz="1200" dirty="0"/>
              <a:t> University Skin &amp; Cosmetic Clinical Center)</a:t>
            </a:r>
          </a:p>
          <a:p>
            <a:pPr algn="ctr">
              <a:lnSpc>
                <a:spcPct val="150000"/>
              </a:lnSpc>
            </a:pPr>
            <a:r>
              <a:rPr lang="en-US" altLang="ko-KR" sz="1200" b="1" dirty="0">
                <a:latin typeface="맑은 고딕" panose="020B0503020000020004" pitchFamily="50" charset="-127"/>
                <a:ea typeface="맑은 고딕" panose="020B0503020000020004" pitchFamily="50" charset="-127"/>
              </a:rPr>
              <a:t>2024.11.25~2024.12.20 / </a:t>
            </a:r>
            <a:r>
              <a:rPr lang="en-MY" sz="1200" dirty="0"/>
              <a:t>20 adult women </a:t>
            </a:r>
            <a:r>
              <a:rPr lang="en-US" altLang="ko-KR" sz="1200" b="1" dirty="0">
                <a:latin typeface="맑은 고딕" panose="020B0503020000020004" pitchFamily="50" charset="-127"/>
                <a:ea typeface="맑은 고딕" panose="020B0503020000020004" pitchFamily="50" charset="-127"/>
              </a:rPr>
              <a:t>/ </a:t>
            </a:r>
            <a:r>
              <a:rPr lang="en-US" sz="1200" dirty="0"/>
              <a:t>Before use, immediately after use </a:t>
            </a:r>
            <a:r>
              <a:rPr lang="en-US" altLang="ko-KR" sz="1200" b="1" dirty="0">
                <a:latin typeface="맑은 고딕" panose="020B0503020000020004" pitchFamily="50" charset="-127"/>
                <a:ea typeface="맑은 고딕" panose="020B0503020000020004" pitchFamily="50" charset="-127"/>
              </a:rPr>
              <a:t>/ </a:t>
            </a:r>
            <a:r>
              <a:rPr lang="en-US" sz="1200" dirty="0"/>
              <a:t>Results may vary by individual</a:t>
            </a:r>
            <a:endParaRPr lang="en-US" altLang="ko-KR" sz="1200" b="1" dirty="0">
              <a:solidFill>
                <a:srgbClr val="2C2C2C"/>
              </a:solidFill>
              <a:latin typeface="맑은 고딕" panose="020B0503020000020004" pitchFamily="50" charset="-127"/>
              <a:ea typeface="맑은 고딕" panose="020B0503020000020004" pitchFamily="50" charset="-127"/>
            </a:endParaRPr>
          </a:p>
        </p:txBody>
      </p:sp>
      <p:pic>
        <p:nvPicPr>
          <p:cNvPr id="5" name="그림 4"/>
          <p:cNvPicPr preferRelativeResize="0">
            <a:picLocks/>
          </p:cNvPicPr>
          <p:nvPr/>
        </p:nvPicPr>
        <p:blipFill>
          <a:blip r:embed="rId3"/>
          <a:stretch>
            <a:fillRect/>
          </a:stretch>
        </p:blipFill>
        <p:spPr>
          <a:xfrm>
            <a:off x="3193232" y="1148743"/>
            <a:ext cx="5594400" cy="7653600"/>
          </a:xfrm>
          <a:prstGeom prst="rect">
            <a:avLst/>
          </a:prstGeom>
          <a:effectLst>
            <a:outerShdw blurRad="190500" algn="ctr" rotWithShape="0">
              <a:srgbClr val="000000">
                <a:alpha val="70000"/>
              </a:srgbClr>
            </a:outerShdw>
          </a:effectLst>
        </p:spPr>
      </p:pic>
      <p:sp>
        <p:nvSpPr>
          <p:cNvPr id="7" name="TextBox 6">
            <a:extLst>
              <a:ext uri="{FF2B5EF4-FFF2-40B4-BE49-F238E27FC236}">
                <a16:creationId xmlns:a16="http://schemas.microsoft.com/office/drawing/2014/main" id="{ED6BD99C-37C6-5701-C45F-51C263581B4D}"/>
              </a:ext>
            </a:extLst>
          </p:cNvPr>
          <p:cNvSpPr txBox="1"/>
          <p:nvPr/>
        </p:nvSpPr>
        <p:spPr>
          <a:xfrm>
            <a:off x="3818732" y="2857500"/>
            <a:ext cx="4343400" cy="1569660"/>
          </a:xfrm>
          <a:prstGeom prst="rect">
            <a:avLst/>
          </a:prstGeom>
          <a:solidFill>
            <a:srgbClr val="FFFFFF"/>
          </a:solidFill>
        </p:spPr>
        <p:txBody>
          <a:bodyPr wrap="square" rtlCol="0">
            <a:spAutoFit/>
          </a:bodyPr>
          <a:lstStyle/>
          <a:p>
            <a:pPr algn="ctr"/>
            <a:endParaRPr lang="en-US" sz="1600" b="1" dirty="0"/>
          </a:p>
          <a:p>
            <a:pPr algn="ctr"/>
            <a:r>
              <a:rPr lang="en-US" sz="1600" b="1" dirty="0"/>
              <a:t>General Bio Co., Ltd.</a:t>
            </a:r>
            <a:r>
              <a:rPr lang="en-US" sz="1600" dirty="0"/>
              <a:t/>
            </a:r>
            <a:br>
              <a:rPr lang="en-US" sz="1600" dirty="0"/>
            </a:br>
            <a:r>
              <a:rPr lang="en-US" sz="1600" b="1" dirty="0"/>
              <a:t>Report on the Clinical Test Results for the Effects of "CareCella Eye Puff Cream" on Under-Eye Volume, Eye Area Volume, and Wrinkle Improvement</a:t>
            </a:r>
            <a:endParaRPr lang="en-MY" sz="1600" dirty="0"/>
          </a:p>
        </p:txBody>
      </p:sp>
      <p:sp>
        <p:nvSpPr>
          <p:cNvPr id="9" name="TextBox 8">
            <a:extLst>
              <a:ext uri="{FF2B5EF4-FFF2-40B4-BE49-F238E27FC236}">
                <a16:creationId xmlns:a16="http://schemas.microsoft.com/office/drawing/2014/main" id="{4D029D5A-593F-469F-569A-B51C8D08E977}"/>
              </a:ext>
            </a:extLst>
          </p:cNvPr>
          <p:cNvSpPr txBox="1"/>
          <p:nvPr/>
        </p:nvSpPr>
        <p:spPr>
          <a:xfrm>
            <a:off x="11460158" y="2718573"/>
            <a:ext cx="3932242" cy="1569660"/>
          </a:xfrm>
          <a:prstGeom prst="rect">
            <a:avLst/>
          </a:prstGeom>
          <a:solidFill>
            <a:srgbClr val="FFFFFF"/>
          </a:solidFill>
        </p:spPr>
        <p:txBody>
          <a:bodyPr wrap="square" rtlCol="0">
            <a:spAutoFit/>
          </a:bodyPr>
          <a:lstStyle/>
          <a:p>
            <a:pPr algn="ctr"/>
            <a:endParaRPr lang="en-US" sz="1600" b="1" dirty="0"/>
          </a:p>
          <a:p>
            <a:pPr algn="ctr"/>
            <a:r>
              <a:rPr lang="en-US" sz="1600" b="1" dirty="0"/>
              <a:t>General Bio Co., Ltd.</a:t>
            </a:r>
            <a:r>
              <a:rPr lang="en-US" sz="1600" dirty="0"/>
              <a:t/>
            </a:r>
            <a:br>
              <a:rPr lang="en-US" sz="1600" dirty="0"/>
            </a:br>
            <a:r>
              <a:rPr lang="en-US" sz="1600" b="1" dirty="0"/>
              <a:t>Report on the Clinical Test Results for the Skin Irritation Safety Assessment of "CareCella Eye Puff Cream“</a:t>
            </a:r>
          </a:p>
          <a:p>
            <a:pPr algn="ctr"/>
            <a:endParaRPr lang="en-MY" sz="1600" dirty="0"/>
          </a:p>
        </p:txBody>
      </p:sp>
    </p:spTree>
    <p:extLst>
      <p:ext uri="{BB962C8B-B14F-4D97-AF65-F5344CB8AC3E}">
        <p14:creationId xmlns:p14="http://schemas.microsoft.com/office/powerpoint/2010/main" val="360066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9922" y="548680"/>
            <a:ext cx="4605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6. </a:t>
            </a:r>
            <a:r>
              <a:rPr lang="en-MY" altLang="ko-KR" sz="2400" b="1" dirty="0">
                <a:solidFill>
                  <a:prstClr val="black"/>
                </a:solidFill>
                <a:latin typeface="맑은 고딕" panose="020B0503020000020004" pitchFamily="50" charset="-127"/>
                <a:ea typeface="맑은 고딕" panose="020B0503020000020004" pitchFamily="50" charset="-127"/>
              </a:rPr>
              <a:t>How to use &amp; Precautions</a:t>
            </a:r>
          </a:p>
        </p:txBody>
      </p:sp>
      <p:cxnSp>
        <p:nvCxnSpPr>
          <p:cNvPr id="6" name="직선 연결선 5"/>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Object 43"/>
          <p:cNvSpPr txBox="1"/>
          <p:nvPr/>
        </p:nvSpPr>
        <p:spPr>
          <a:xfrm>
            <a:off x="655983" y="1358608"/>
            <a:ext cx="7726017" cy="977127"/>
          </a:xfrm>
          <a:prstGeom prst="rect">
            <a:avLst/>
          </a:prstGeom>
          <a:noFill/>
        </p:spPr>
        <p:txBody>
          <a:bodyPr wrap="square" rtlCol="0" anchor="t">
            <a:spAutoFit/>
          </a:bodyPr>
          <a:lstStyle/>
          <a:p>
            <a:pPr marL="342900" indent="-342900" latinLnBrk="1">
              <a:lnSpc>
                <a:spcPct val="150000"/>
              </a:lnSpc>
              <a:buFontTx/>
              <a:buAutoNum type="arabicPeriod"/>
            </a:pPr>
            <a:r>
              <a:rPr lang="en-MY" altLang="ko-KR" sz="4400" b="1" dirty="0">
                <a:solidFill>
                  <a:prstClr val="black"/>
                </a:solidFill>
                <a:latin typeface="맑은 고딕" panose="020B0503020000020004" pitchFamily="50" charset="-127"/>
                <a:ea typeface="맑은 고딕" panose="020B0503020000020004" pitchFamily="50" charset="-127"/>
              </a:rPr>
              <a:t>How to use &amp; Precautions</a:t>
            </a:r>
          </a:p>
        </p:txBody>
      </p:sp>
      <p:sp>
        <p:nvSpPr>
          <p:cNvPr id="8" name="모서리가 둥근 직사각형 7"/>
          <p:cNvSpPr/>
          <p:nvPr/>
        </p:nvSpPr>
        <p:spPr>
          <a:xfrm>
            <a:off x="1284030" y="3634868"/>
            <a:ext cx="1066800" cy="38100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나눔스퀘어 네오 ExtraBold" panose="00000900000000000000" pitchFamily="2" charset="-127"/>
                <a:ea typeface="나눔스퀘어 네오 ExtraBold" panose="00000900000000000000" pitchFamily="2" charset="-127"/>
              </a:rPr>
              <a:t>TIP</a:t>
            </a:r>
            <a:endParaRPr lang="ko-KR" altLang="en-US" sz="2400" dirty="0">
              <a:latin typeface="나눔스퀘어 네오 ExtraBold" panose="00000900000000000000" pitchFamily="2" charset="-127"/>
              <a:ea typeface="나눔스퀘어 네오 ExtraBold" panose="00000900000000000000" pitchFamily="2" charset="-127"/>
            </a:endParaRPr>
          </a:p>
        </p:txBody>
      </p:sp>
      <p:sp>
        <p:nvSpPr>
          <p:cNvPr id="9" name="Object 42"/>
          <p:cNvSpPr txBox="1"/>
          <p:nvPr/>
        </p:nvSpPr>
        <p:spPr>
          <a:xfrm>
            <a:off x="662609" y="4152900"/>
            <a:ext cx="17320591" cy="5632311"/>
          </a:xfrm>
          <a:prstGeom prst="rect">
            <a:avLst/>
          </a:prstGeom>
          <a:noFill/>
        </p:spPr>
        <p:txBody>
          <a:bodyPr wrap="square" rtlCol="0" anchor="t">
            <a:spAutoFit/>
          </a:bodyPr>
          <a:lstStyle/>
          <a:p>
            <a:pPr marL="457200" indent="-457200">
              <a:lnSpc>
                <a:spcPct val="200000"/>
              </a:lnSpc>
              <a:buAutoNum type="arabicPeriod"/>
            </a:pPr>
            <a:r>
              <a:rPr lang="en-US" sz="2000" dirty="0"/>
              <a:t>It is recommended to use the cream once a day as part of your night care routine</a:t>
            </a:r>
            <a:r>
              <a:rPr lang="en-US" altLang="ko-KR" sz="2000" dirty="0">
                <a:solidFill>
                  <a:srgbClr val="2C2C2C"/>
                </a:solidFill>
                <a:latin typeface="나눔스퀘어 네오 ExtraBold" panose="00000900000000000000" pitchFamily="2" charset="-127"/>
                <a:ea typeface="나눔스퀘어 네오 ExtraBold" panose="00000900000000000000" pitchFamily="2" charset="-127"/>
              </a:rPr>
              <a:t>. </a:t>
            </a:r>
          </a:p>
          <a:p>
            <a:pPr marL="457200" indent="-457200">
              <a:lnSpc>
                <a:spcPct val="200000"/>
              </a:lnSpc>
              <a:buAutoNum type="arabicPeriod"/>
            </a:pPr>
            <a:r>
              <a:rPr lang="en-US" sz="2000" dirty="0"/>
              <a:t>For day care, apply according to the usage instructions, and after the cream has fully absorbed, apply makeup or other products</a:t>
            </a:r>
            <a:r>
              <a:rPr lang="en-US" altLang="ko-KR" sz="2000" dirty="0">
                <a:solidFill>
                  <a:srgbClr val="2C2C2C"/>
                </a:solidFill>
                <a:latin typeface="나눔스퀘어 네오 ExtraBold" panose="00000900000000000000" pitchFamily="2" charset="-127"/>
                <a:ea typeface="나눔스퀘어 네오 ExtraBold" panose="00000900000000000000" pitchFamily="2" charset="-127"/>
              </a:rPr>
              <a:t>.</a:t>
            </a:r>
          </a:p>
          <a:p>
            <a:pPr marL="457200" indent="-457200">
              <a:lnSpc>
                <a:spcPct val="200000"/>
              </a:lnSpc>
              <a:buAutoNum type="arabicPeriod" startAt="3"/>
            </a:pPr>
            <a:r>
              <a:rPr lang="en-US" sz="2000" dirty="0"/>
              <a:t>Squeeze an appropriate amount of cream, about the size of a grain of rice, onto the spatula</a:t>
            </a:r>
            <a:r>
              <a:rPr lang="en-US" altLang="ko-KR" sz="2000" dirty="0">
                <a:solidFill>
                  <a:srgbClr val="2C2C2C"/>
                </a:solidFill>
                <a:latin typeface="나눔스퀘어 네오 ExtraBold" panose="00000900000000000000" pitchFamily="2" charset="-127"/>
                <a:ea typeface="나눔스퀘어 네오 ExtraBold" panose="00000900000000000000" pitchFamily="2" charset="-127"/>
              </a:rPr>
              <a:t>. </a:t>
            </a:r>
          </a:p>
          <a:p>
            <a:pPr marL="457200" indent="-457200">
              <a:lnSpc>
                <a:spcPct val="200000"/>
              </a:lnSpc>
              <a:buAutoNum type="arabicPeriod" startAt="3"/>
            </a:pPr>
            <a:r>
              <a:rPr lang="en-US" sz="2000" dirty="0"/>
              <a:t>Apply smoothly from the inner to the outer under-eye area</a:t>
            </a:r>
            <a:r>
              <a:rPr lang="en-US" altLang="ko-KR" sz="2000" dirty="0">
                <a:solidFill>
                  <a:srgbClr val="2C2C2C"/>
                </a:solidFill>
                <a:latin typeface="나눔스퀘어 네오 ExtraBold" panose="00000900000000000000" pitchFamily="2" charset="-127"/>
                <a:ea typeface="나눔스퀘어 네오 ExtraBold" panose="00000900000000000000" pitchFamily="2" charset="-127"/>
              </a:rPr>
              <a:t>.</a:t>
            </a:r>
          </a:p>
          <a:p>
            <a:pPr marL="457200" indent="-457200">
              <a:lnSpc>
                <a:spcPct val="200000"/>
              </a:lnSpc>
              <a:buAutoNum type="arabicPeriod" startAt="3"/>
            </a:pPr>
            <a:r>
              <a:rPr lang="en-US" sz="2000" dirty="0"/>
              <a:t>If too much cream is used or if the skin does not fully absorb the product, or if the skin is too dry, white residue may appear. Be sure to apply only the appropriate amount, roughly the size of a grain of rice</a:t>
            </a:r>
            <a:r>
              <a:rPr lang="en-US" altLang="ko-KR" sz="2000" dirty="0">
                <a:solidFill>
                  <a:srgbClr val="2C2C2C"/>
                </a:solidFill>
                <a:latin typeface="나눔스퀘어 네오 ExtraBold" panose="00000900000000000000" pitchFamily="2" charset="-127"/>
                <a:ea typeface="나눔스퀘어 네오 ExtraBold" panose="00000900000000000000" pitchFamily="2" charset="-127"/>
              </a:rPr>
              <a:t>. </a:t>
            </a:r>
          </a:p>
          <a:p>
            <a:pPr marL="457200" indent="-457200">
              <a:lnSpc>
                <a:spcPct val="200000"/>
              </a:lnSpc>
              <a:buAutoNum type="arabicPeriod" startAt="3"/>
            </a:pPr>
            <a:r>
              <a:rPr lang="en-US" sz="2000" dirty="0"/>
              <a:t>After applying, you can feel a tightening effect around the eye area after about 2 minutes. (Be careful not to frown or move your face at this time.)</a:t>
            </a:r>
          </a:p>
          <a:p>
            <a:pPr marL="457200" indent="-457200">
              <a:lnSpc>
                <a:spcPct val="200000"/>
              </a:lnSpc>
              <a:buAutoNum type="arabicPeriod" startAt="3"/>
            </a:pPr>
            <a:r>
              <a:rPr lang="en-US" sz="2000" dirty="0"/>
              <a:t>Avoid rubbing too hard with your hands, as this may cause the product </a:t>
            </a:r>
            <a:r>
              <a:rPr lang="en-US" sz="2000"/>
              <a:t>to peel</a:t>
            </a:r>
            <a:r>
              <a:rPr lang="en-US" altLang="ko-KR" sz="2000" dirty="0">
                <a:solidFill>
                  <a:srgbClr val="2C2C2C"/>
                </a:solidFill>
                <a:latin typeface="나눔스퀘어 네오 ExtraBold" panose="00000900000000000000" pitchFamily="2" charset="-127"/>
                <a:ea typeface="나눔스퀘어 네오 ExtraBold" panose="00000900000000000000" pitchFamily="2" charset="-127"/>
              </a:rPr>
              <a:t>.</a:t>
            </a:r>
          </a:p>
          <a:p>
            <a:pPr marL="457200" indent="-457200">
              <a:lnSpc>
                <a:spcPct val="200000"/>
              </a:lnSpc>
              <a:buAutoNum type="arabicPeriod" startAt="3"/>
            </a:pPr>
            <a:r>
              <a:rPr lang="en-US" sz="2000" dirty="0"/>
              <a:t>Avoid using products with oil content. (If you apply oil products to the eye bag area, gently tap the area with your fingers.)</a:t>
            </a:r>
            <a:endParaRPr lang="en-US" altLang="ko-KR" sz="2000" dirty="0">
              <a:solidFill>
                <a:srgbClr val="2C2C2C"/>
              </a:solidFill>
              <a:latin typeface="나눔스퀘어 네오 ExtraBold" panose="00000900000000000000" pitchFamily="2" charset="-127"/>
              <a:ea typeface="나눔스퀘어 네오 ExtraBold" panose="00000900000000000000" pitchFamily="2" charset="-127"/>
            </a:endParaRPr>
          </a:p>
        </p:txBody>
      </p:sp>
      <p:pic>
        <p:nvPicPr>
          <p:cNvPr id="10" name="그림 9"/>
          <p:cNvPicPr>
            <a:picLocks noChangeAspect="1"/>
          </p:cNvPicPr>
          <p:nvPr/>
        </p:nvPicPr>
        <p:blipFill>
          <a:blip r:embed="rId2"/>
          <a:stretch>
            <a:fillRect/>
          </a:stretch>
        </p:blipFill>
        <p:spPr>
          <a:xfrm>
            <a:off x="8382000" y="430735"/>
            <a:ext cx="9062938" cy="3810000"/>
          </a:xfrm>
          <a:prstGeom prst="rect">
            <a:avLst/>
          </a:prstGeom>
        </p:spPr>
      </p:pic>
    </p:spTree>
    <p:extLst>
      <p:ext uri="{BB962C8B-B14F-4D97-AF65-F5344CB8AC3E}">
        <p14:creationId xmlns:p14="http://schemas.microsoft.com/office/powerpoint/2010/main" val="467157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9922" y="548680"/>
            <a:ext cx="3843478" cy="400110"/>
          </a:xfrm>
          <a:prstGeom prst="rect">
            <a:avLst/>
          </a:prstGeom>
          <a:noFill/>
        </p:spPr>
        <p:txBody>
          <a:bodyPr wrap="square" rtlCol="0">
            <a:spAutoFit/>
          </a:bodyPr>
          <a:lstStyle/>
          <a:p>
            <a:pPr>
              <a:lnSpc>
                <a:spcPts val="2400"/>
              </a:lnSpc>
            </a:pPr>
            <a:r>
              <a:rPr lang="en-US" altLang="ko-KR" sz="2400" b="1" dirty="0">
                <a:latin typeface="맑은 고딕" panose="020B0503020000020004" pitchFamily="50" charset="-127"/>
                <a:ea typeface="맑은 고딕" panose="020B0503020000020004" pitchFamily="50" charset="-127"/>
              </a:rPr>
              <a:t>7. </a:t>
            </a:r>
            <a:r>
              <a:rPr lang="en-MY" altLang="ko-KR" sz="2400" b="1" dirty="0">
                <a:solidFill>
                  <a:prstClr val="black"/>
                </a:solidFill>
                <a:latin typeface="맑은 고딕" panose="020B0503020000020004" pitchFamily="50" charset="-127"/>
                <a:ea typeface="맑은 고딕" panose="020B0503020000020004" pitchFamily="50" charset="-127"/>
              </a:rPr>
              <a:t>Recommended For</a:t>
            </a:r>
            <a:endParaRPr lang="en-US" altLang="ko-KR" sz="2400" b="1" dirty="0">
              <a:solidFill>
                <a:prstClr val="black"/>
              </a:solidFill>
              <a:latin typeface="맑은 고딕" panose="020B0503020000020004" pitchFamily="50" charset="-127"/>
              <a:ea typeface="맑은 고딕" panose="020B0503020000020004" pitchFamily="50" charset="-127"/>
            </a:endParaRPr>
          </a:p>
        </p:txBody>
      </p:sp>
      <p:cxnSp>
        <p:nvCxnSpPr>
          <p:cNvPr id="6" name="직선 연결선 5"/>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7" name="Object 43"/>
          <p:cNvSpPr txBox="1"/>
          <p:nvPr/>
        </p:nvSpPr>
        <p:spPr>
          <a:xfrm>
            <a:off x="560512" y="933713"/>
            <a:ext cx="10316817" cy="977127"/>
          </a:xfrm>
          <a:prstGeom prst="rect">
            <a:avLst/>
          </a:prstGeom>
          <a:noFill/>
        </p:spPr>
        <p:txBody>
          <a:bodyPr wrap="square" rtlCol="0" anchor="t">
            <a:spAutoFit/>
          </a:bodyPr>
          <a:lstStyle/>
          <a:p>
            <a:pPr latinLnBrk="1">
              <a:lnSpc>
                <a:spcPct val="150000"/>
              </a:lnSpc>
            </a:pPr>
            <a:r>
              <a:rPr lang="en-MY" altLang="ko-KR" sz="4400" b="1" dirty="0">
                <a:solidFill>
                  <a:prstClr val="black"/>
                </a:solidFill>
                <a:latin typeface="맑은 고딕" panose="020B0503020000020004" pitchFamily="50" charset="-127"/>
                <a:ea typeface="맑은 고딕" panose="020B0503020000020004" pitchFamily="50" charset="-127"/>
              </a:rPr>
              <a:t>Recommended For</a:t>
            </a:r>
            <a:endParaRPr lang="en-US" altLang="ko-KR" sz="4400" b="1" dirty="0">
              <a:solidFill>
                <a:prstClr val="black"/>
              </a:solidFill>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a:blip r:embed="rId2"/>
          <a:stretch>
            <a:fillRect/>
          </a:stretch>
        </p:blipFill>
        <p:spPr>
          <a:xfrm>
            <a:off x="11602974" y="114300"/>
            <a:ext cx="6548968" cy="4267200"/>
          </a:xfrm>
          <a:prstGeom prst="rect">
            <a:avLst/>
          </a:prstGeom>
        </p:spPr>
      </p:pic>
      <p:sp>
        <p:nvSpPr>
          <p:cNvPr id="9" name="Object 42"/>
          <p:cNvSpPr txBox="1"/>
          <p:nvPr/>
        </p:nvSpPr>
        <p:spPr>
          <a:xfrm>
            <a:off x="563560" y="3939147"/>
            <a:ext cx="17588382" cy="6001643"/>
          </a:xfrm>
          <a:prstGeom prst="rect">
            <a:avLst/>
          </a:prstGeom>
          <a:noFill/>
        </p:spPr>
        <p:txBody>
          <a:bodyPr wrap="square" rtlCol="0" anchor="t">
            <a:spAutoFit/>
          </a:bodyPr>
          <a:lstStyle/>
          <a:p>
            <a:pPr marL="457200" indent="-457200">
              <a:lnSpc>
                <a:spcPct val="200000"/>
              </a:lnSpc>
              <a:buAutoNum type="arabicPeriod"/>
            </a:pPr>
            <a:r>
              <a:rPr lang="en-US" altLang="ko-KR"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If you're concerned about wrinkles around the eyes</a:t>
            </a:r>
            <a: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
            </a:r>
            <a:b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br>
            <a:r>
              <a:rPr lang="en-US" altLang="ko-KR" sz="1600" dirty="0">
                <a:solidFill>
                  <a:srgbClr val="2C2C2C"/>
                </a:solidFill>
                <a:latin typeface="나눔스퀘어 네오 ExtraBold" panose="00000900000000000000" pitchFamily="2" charset="-127"/>
                <a:ea typeface="나눔스퀘어 네오 ExtraBold" panose="00000900000000000000" pitchFamily="2" charset="-127"/>
              </a:rPr>
              <a:t>If fine lines or deeper wrinkles have appeared around the eyes, Eye Puff Cream, known for its excellent wrinkle improvement effects, will help.</a:t>
            </a:r>
          </a:p>
          <a:p>
            <a:pPr marL="457200" indent="-457200">
              <a:lnSpc>
                <a:spcPct val="200000"/>
              </a:lnSpc>
              <a:buAutoNum type="arabicPeriod"/>
            </a:pPr>
            <a:r>
              <a:rPr lang="en-US" altLang="ko-KR"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If you have severe dark circles</a:t>
            </a:r>
            <a: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
            </a:r>
            <a:b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br>
            <a:r>
              <a:rPr lang="en-US" altLang="ko-KR" sz="1600" dirty="0">
                <a:solidFill>
                  <a:srgbClr val="2C2C2C"/>
                </a:solidFill>
                <a:latin typeface="나눔스퀘어 네오 ExtraBold" panose="00000900000000000000" pitchFamily="2" charset="-127"/>
                <a:ea typeface="나눔스퀘어 네오 ExtraBold" panose="00000900000000000000" pitchFamily="2" charset="-127"/>
              </a:rPr>
              <a:t>If your under-eye area is darkened or pigmented due to fatigue or stress, Eye Puff Cream, which contains brightening ingredients, will help lighten the area.</a:t>
            </a:r>
          </a:p>
          <a:p>
            <a:pPr marL="457200" indent="-457200">
              <a:lnSpc>
                <a:spcPct val="200000"/>
              </a:lnSpc>
              <a:buAutoNum type="arabicPeriod"/>
            </a:pPr>
            <a:r>
              <a:rPr lang="en-US" altLang="ko-KR"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If your eye area is dry</a:t>
            </a:r>
            <a: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
            </a:r>
            <a:b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br>
            <a:r>
              <a:rPr lang="en-US" altLang="ko-KR" sz="1600" dirty="0">
                <a:solidFill>
                  <a:srgbClr val="2C2C2C"/>
                </a:solidFill>
                <a:latin typeface="나눔스퀘어 네오 ExtraBold" panose="00000900000000000000" pitchFamily="2" charset="-127"/>
                <a:ea typeface="나눔스퀘어 네오 ExtraBold" panose="00000900000000000000" pitchFamily="2" charset="-127"/>
              </a:rPr>
              <a:t>Dry skin around the eyes can cause more fine lines, so a highly moisturizing product like Eye Puff Cream is necessary.</a:t>
            </a:r>
          </a:p>
          <a:p>
            <a:pPr marL="457200" indent="-457200">
              <a:lnSpc>
                <a:spcPct val="200000"/>
              </a:lnSpc>
              <a:buAutoNum type="arabicPeriod"/>
            </a:pPr>
            <a:r>
              <a:rPr lang="en-MY" altLang="ko-KR"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If you've lost elasticity</a:t>
            </a:r>
            <a: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
            </a:r>
            <a:b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br>
            <a:r>
              <a:rPr lang="en-US" altLang="ko-KR" sz="1600" dirty="0">
                <a:solidFill>
                  <a:srgbClr val="2C2C2C"/>
                </a:solidFill>
                <a:latin typeface="나눔스퀘어 네오 ExtraBold" panose="00000900000000000000" pitchFamily="2" charset="-127"/>
                <a:ea typeface="나눔스퀘어 네오 ExtraBold" panose="00000900000000000000" pitchFamily="2" charset="-127"/>
              </a:rPr>
              <a:t>If the skin around the eyes is thin and sagging due to a loss of elasticity, Eye Puff Cream with collagen-boosting ingredients will help. </a:t>
            </a:r>
          </a:p>
          <a:p>
            <a:pPr marL="457200" indent="-457200">
              <a:lnSpc>
                <a:spcPct val="200000"/>
              </a:lnSpc>
              <a:buAutoNum type="arabicPeriod"/>
            </a:pPr>
            <a:r>
              <a:rPr lang="en-US" altLang="ko-KR"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If you experience frequent puffiness</a:t>
            </a:r>
            <a: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
            </a:r>
            <a:b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br>
            <a:r>
              <a:rPr lang="en-US" altLang="ko-KR" sz="1600" dirty="0">
                <a:solidFill>
                  <a:srgbClr val="2C2C2C"/>
                </a:solidFill>
                <a:latin typeface="나눔스퀘어 네오 ExtraBold" panose="00000900000000000000" pitchFamily="2" charset="-127"/>
                <a:ea typeface="나눔스퀘어 네오 ExtraBold" panose="00000900000000000000" pitchFamily="2" charset="-127"/>
              </a:rPr>
              <a:t>Eye Puff Cream containing ingredients that reduce puffiness will be beneficial.</a:t>
            </a:r>
          </a:p>
          <a:p>
            <a:pPr marL="457200" indent="-457200">
              <a:lnSpc>
                <a:spcPct val="200000"/>
              </a:lnSpc>
              <a:buAutoNum type="arabicPeriod"/>
            </a:pPr>
            <a:r>
              <a:rPr lang="en-US" altLang="ko-KR"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If you're worried about skin aging</a:t>
            </a:r>
            <a: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t/>
            </a:r>
            <a:br>
              <a:rPr lang="ko-KR" altLang="en-US" sz="1600" dirty="0">
                <a:solidFill>
                  <a:srgbClr val="7030A0"/>
                </a:solidFill>
                <a:effectLst>
                  <a:outerShdw blurRad="38100" dist="38100" dir="2700000" algn="tl">
                    <a:srgbClr val="000000">
                      <a:alpha val="43137"/>
                    </a:srgbClr>
                  </a:outerShdw>
                </a:effectLst>
                <a:latin typeface="나눔스퀘어 네오 ExtraBold" panose="00000900000000000000" pitchFamily="2" charset="-127"/>
                <a:ea typeface="나눔스퀘어 네오 ExtraBold" panose="00000900000000000000" pitchFamily="2" charset="-127"/>
              </a:rPr>
            </a:br>
            <a:r>
              <a:rPr lang="en-US" altLang="ko-KR" sz="1600" dirty="0">
                <a:solidFill>
                  <a:srgbClr val="2C2C2C"/>
                </a:solidFill>
                <a:latin typeface="나눔스퀘어 네오 ExtraBold" panose="00000900000000000000" pitchFamily="2" charset="-127"/>
                <a:ea typeface="나눔스퀘어 네오 ExtraBold" panose="00000900000000000000" pitchFamily="2" charset="-127"/>
              </a:rPr>
              <a:t>To prevent eye aging, which typically begins in the mid-30s, Eye Puff Cream with anti-aging effects will help.</a:t>
            </a:r>
          </a:p>
        </p:txBody>
      </p:sp>
    </p:spTree>
    <p:extLst>
      <p:ext uri="{BB962C8B-B14F-4D97-AF65-F5344CB8AC3E}">
        <p14:creationId xmlns:p14="http://schemas.microsoft.com/office/powerpoint/2010/main" val="3593357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MS P????"/>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MS P????"/>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10831</TotalTime>
  <Words>2708</Words>
  <Application>Microsoft Office PowerPoint</Application>
  <PresentationFormat>사용자 지정</PresentationFormat>
  <Paragraphs>343</Paragraphs>
  <Slides>24</Slides>
  <Notes>0</Notes>
  <HiddenSlides>0</HiddenSlides>
  <MMClips>0</MMClips>
  <ScaleCrop>false</ScaleCrop>
  <HeadingPairs>
    <vt:vector size="6" baseType="variant">
      <vt:variant>
        <vt:lpstr>사용한 글꼴</vt:lpstr>
      </vt:variant>
      <vt:variant>
        <vt:i4>12</vt:i4>
      </vt:variant>
      <vt:variant>
        <vt:lpstr>테마</vt:lpstr>
      </vt:variant>
      <vt:variant>
        <vt:i4>1</vt:i4>
      </vt:variant>
      <vt:variant>
        <vt:lpstr>슬라이드 제목</vt:lpstr>
      </vt:variant>
      <vt:variant>
        <vt:i4>24</vt:i4>
      </vt:variant>
    </vt:vector>
  </HeadingPairs>
  <TitlesOfParts>
    <vt:vector size="37" baseType="lpstr">
      <vt:lpstr>?? ??</vt:lpstr>
      <vt:lpstr>Pretendard</vt:lpstr>
      <vt:lpstr>Pretendard Medium</vt:lpstr>
      <vt:lpstr>Pretendard SemiBold</vt:lpstr>
      <vt:lpstr>굴림</vt:lpstr>
      <vt:lpstr>나눔스퀘어 네오 ExtraBold</vt:lpstr>
      <vt:lpstr>나눔스퀘어_ac Bold</vt:lpstr>
      <vt:lpstr>나눔스퀘어_ac ExtraBold</vt:lpstr>
      <vt:lpstr>Malgun Gothic</vt:lpstr>
      <vt:lpstr>Malgun Gothic</vt:lpstr>
      <vt:lpstr>Arial</vt:lpstr>
      <vt:lpstr>Calibri</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officegen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officegen</dc:creator>
  <cp:lastModifiedBy>GCOOP SH Yun</cp:lastModifiedBy>
  <cp:revision>219</cp:revision>
  <dcterms:created xsi:type="dcterms:W3CDTF">2024-01-02T14:18:00Z</dcterms:created>
  <dcterms:modified xsi:type="dcterms:W3CDTF">2025-02-24T05:07:22Z</dcterms:modified>
  <cp:contentStatus/>
</cp:coreProperties>
</file>