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7" r:id="rId2"/>
    <p:sldId id="283" r:id="rId3"/>
    <p:sldId id="279" r:id="rId4"/>
    <p:sldId id="281" r:id="rId5"/>
    <p:sldId id="285" r:id="rId6"/>
    <p:sldId id="302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9" r:id="rId17"/>
    <p:sldId id="304" r:id="rId18"/>
    <p:sldId id="300" r:id="rId19"/>
    <p:sldId id="305" r:id="rId20"/>
    <p:sldId id="307" r:id="rId21"/>
    <p:sldId id="301" r:id="rId22"/>
    <p:sldId id="303" r:id="rId23"/>
    <p:sldId id="296" r:id="rId24"/>
    <p:sldId id="297" r:id="rId25"/>
  </p:sldIdLst>
  <p:sldSz cx="18288000" cy="10287000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9966FF"/>
    <a:srgbClr val="FFFFFF"/>
    <a:srgbClr val="D5E5FF"/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0" autoAdjust="0"/>
    <p:restoredTop sz="93878" autoAdjust="0"/>
  </p:normalViewPr>
  <p:slideViewPr>
    <p:cSldViewPr>
      <p:cViewPr varScale="1">
        <p:scale>
          <a:sx n="54" d="100"/>
          <a:sy n="54" d="100"/>
        </p:scale>
        <p:origin x="710" y="82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7F65D-74E0-4F3D-883F-3FD85A3416BA}" type="datetimeFigureOut">
              <a:rPr lang="ko-KR" altLang="en-US" smtClean="0"/>
              <a:t>2025-01-21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1F635-289F-4DA3-8F9D-ADC0E3B4D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3041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477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504" y="1656"/>
            <a:ext cx="18314504" cy="10301909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85800" y="2095500"/>
            <a:ext cx="9144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4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 아이 퍼프 크림</a:t>
            </a:r>
            <a:endParaRPr lang="en-US" altLang="ko-KR" sz="4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4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CareCella EYE PUFF CREAM </a:t>
            </a:r>
          </a:p>
        </p:txBody>
      </p:sp>
    </p:spTree>
    <p:extLst>
      <p:ext uri="{BB962C8B-B14F-4D97-AF65-F5344CB8AC3E}">
        <p14:creationId xmlns:p14="http://schemas.microsoft.com/office/powerpoint/2010/main" val="99844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17008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147" name="직선 연결선 3"/>
          <p:cNvCxnSpPr>
            <a:cxnSpLocks noChangeShapeType="1"/>
          </p:cNvCxnSpPr>
          <p:nvPr/>
        </p:nvCxnSpPr>
        <p:spPr bwMode="auto">
          <a:xfrm>
            <a:off x="3705591" y="4926807"/>
            <a:ext cx="3841920" cy="0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8" name="TextBox 7"/>
          <p:cNvSpPr txBox="1">
            <a:spLocks noChangeArrowheads="1"/>
          </p:cNvSpPr>
          <p:nvPr/>
        </p:nvSpPr>
        <p:spPr bwMode="auto">
          <a:xfrm>
            <a:off x="445264" y="3775664"/>
            <a:ext cx="17228873" cy="5003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9pPr>
          </a:lstStyle>
          <a:p>
            <a:pPr>
              <a:lnSpc>
                <a:spcPts val="3150"/>
              </a:lnSpc>
            </a:pP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의약품으로 잘못 인식할 우려가 있는 내용</a:t>
            </a: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제품의 명칭 및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효능ㆍ효과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등에 대한 </a:t>
            </a: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경쟁상품과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비교하는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표시ㆍ광고는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 대상 및 기준을 분명히 밝히고 객관적으로 확인될 수 있는 사항만을 </a:t>
            </a:r>
            <a:endParaRPr lang="en-US" altLang="ko-KR" sz="19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표시ㆍ광고하여야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하며</a:t>
            </a: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배타성을 띤</a:t>
            </a: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최고</a:t>
            </a: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또는</a:t>
            </a: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최상</a:t>
            </a: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등의 절대적 표현의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사실과 다르거나 부분적으로 사실이라고 하더라도 전체적으로 보아 소비자가 잘못 인식할 우려가 있는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또는    </a:t>
            </a:r>
            <a:endParaRPr lang="en-US" altLang="ko-KR" sz="19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소비자를 속이거나 소비자가 속을 우려가 있는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품질ㆍ효능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등에 관하여 객관적으로 확인될 수 없거나 확인되지 않았는데도 불구하고 이를 광고하거나 법 제</a:t>
            </a: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조제</a:t>
            </a: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호에 </a:t>
            </a:r>
            <a:endParaRPr lang="en-US" altLang="ko-KR" sz="19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따른 화장품의 범위를 벗어나는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저속하거나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혐오감을 주는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표현ㆍ도안ㆍ사진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등을 이용하는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국제적 멸종위기종의 가공품이 함유된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화장품임을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표현하거나 암시하는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  <a:endParaRPr lang="en-US" altLang="ko-KR" sz="19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사실 유무와 관계없이 다른 제품을 비방하거나 비방한다고 의심이 되는 </a:t>
            </a:r>
            <a:r>
              <a:rPr lang="ko-KR" altLang="en-US" sz="1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  </a:t>
            </a:r>
            <a:endParaRPr lang="en-US" altLang="ko-KR" sz="19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49" name="TextBox 11"/>
          <p:cNvSpPr txBox="1">
            <a:spLocks noChangeArrowheads="1"/>
          </p:cNvSpPr>
          <p:nvPr/>
        </p:nvSpPr>
        <p:spPr bwMode="auto">
          <a:xfrm>
            <a:off x="395028" y="365524"/>
            <a:ext cx="115199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9pPr>
          </a:lstStyle>
          <a:p>
            <a:r>
              <a:rPr lang="ko-KR" altLang="en-US" sz="3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화장품 과대 광고에 대한 법률</a:t>
            </a:r>
            <a:endParaRPr lang="en-US" altLang="ko-KR" sz="36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50" name="TextBox 20"/>
          <p:cNvSpPr txBox="1">
            <a:spLocks noChangeArrowheads="1"/>
          </p:cNvSpPr>
          <p:nvPr/>
        </p:nvSpPr>
        <p:spPr bwMode="auto">
          <a:xfrm>
            <a:off x="393327" y="9441722"/>
            <a:ext cx="1629021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35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35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발췌</a:t>
            </a:r>
            <a:r>
              <a:rPr lang="en-US" altLang="ko-KR" sz="135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3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화장품법</a:t>
            </a:r>
            <a:r>
              <a:rPr lang="ko-KR" altLang="en-US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시행규칙 제 </a:t>
            </a:r>
            <a:r>
              <a:rPr lang="en-US" altLang="ko-KR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22</a:t>
            </a:r>
            <a:r>
              <a:rPr lang="ko-KR" altLang="en-US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범위 등</a:t>
            </a:r>
            <a:r>
              <a:rPr lang="en-US" altLang="ko-KR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[</a:t>
            </a:r>
            <a:r>
              <a:rPr lang="ko-KR" altLang="en-US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13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2024. 7. 9.] </a:t>
            </a:r>
            <a:r>
              <a:rPr lang="en-US" altLang="ko-KR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3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총리령</a:t>
            </a:r>
            <a:r>
              <a:rPr lang="ko-KR" altLang="en-US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</a:t>
            </a:r>
            <a:r>
              <a:rPr lang="en-US" altLang="ko-KR" sz="13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1970</a:t>
            </a:r>
            <a:r>
              <a:rPr lang="ko-KR" altLang="en-US" sz="13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13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2024. 7. 9., </a:t>
            </a:r>
            <a:r>
              <a:rPr lang="ko-KR" altLang="en-US" sz="13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일부개정</a:t>
            </a:r>
            <a:r>
              <a:rPr lang="en-US" altLang="ko-KR" sz="13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en-US" altLang="ko-KR" sz="13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35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35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별표</a:t>
            </a:r>
            <a:r>
              <a:rPr lang="en-US" altLang="ko-KR" sz="135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5]</a:t>
            </a:r>
            <a:r>
              <a:rPr lang="ko-KR" altLang="en-US" sz="135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개정 </a:t>
            </a:r>
            <a:r>
              <a:rPr lang="en-US" altLang="ko-KR" sz="13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2024. 7. 9.&gt; </a:t>
            </a:r>
            <a:r>
              <a:rPr lang="ko-KR" altLang="en-US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화장품 </a:t>
            </a:r>
            <a:r>
              <a:rPr lang="ko-KR" altLang="en-US" sz="13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13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범위 및 </a:t>
            </a:r>
            <a:r>
              <a:rPr lang="ko-KR" altLang="en-US" sz="13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준수사항</a:t>
            </a:r>
            <a:r>
              <a:rPr lang="en-US" altLang="ko-KR" sz="13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3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22</a:t>
            </a:r>
            <a:r>
              <a:rPr lang="ko-KR" altLang="en-US" sz="13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조 관련</a:t>
            </a:r>
            <a:r>
              <a:rPr lang="en-US" altLang="ko-KR" sz="13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3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425984" y="1468041"/>
            <a:ext cx="11519922" cy="186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9pPr>
          </a:lstStyle>
          <a:p>
            <a:r>
              <a:rPr lang="ko-KR" altLang="en-US" sz="255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제너럴바이오㈜</a:t>
            </a:r>
            <a:r>
              <a:rPr lang="ko-KR" altLang="en-US" sz="25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는</a:t>
            </a:r>
            <a:r>
              <a:rPr lang="ko-KR" altLang="en-US" sz="25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5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과대광고로 </a:t>
            </a:r>
            <a:r>
              <a:rPr lang="ko-KR" altLang="en-US" sz="25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인하여</a:t>
            </a:r>
            <a:r>
              <a:rPr lang="en-US" altLang="ko-KR" sz="25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5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피해가 </a:t>
            </a:r>
            <a:endParaRPr lang="en-US" altLang="ko-KR" sz="25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3450"/>
              </a:lnSpc>
            </a:pPr>
            <a:r>
              <a:rPr lang="ko-KR" altLang="en-US" sz="25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가지 않도록 건전한 광고 문화에 힘쓰고 있습니다</a:t>
            </a:r>
            <a:r>
              <a:rPr lang="en-US" altLang="ko-KR" sz="25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25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아래의 관련 법률을 참고하시어</a:t>
            </a:r>
            <a:r>
              <a:rPr lang="en-US" altLang="ko-KR" sz="25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5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허위 과대광고로</a:t>
            </a:r>
            <a:endParaRPr lang="en-US" altLang="ko-KR" sz="25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700"/>
              </a:lnSpc>
            </a:pPr>
            <a:r>
              <a:rPr lang="ko-KR" altLang="en-US" sz="25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이어지지 않도록 많은 협조 부탁드립니다</a:t>
            </a:r>
            <a:r>
              <a:rPr lang="en-US" altLang="ko-KR" sz="25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25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563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551107" y="9639300"/>
            <a:ext cx="4945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ts val="2400"/>
              </a:lnSpc>
            </a:pPr>
            <a:r>
              <a:rPr lang="en-US" altLang="ko-KR" sz="1100" u="sng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100" u="sng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내부교육용 자료로 외부 반출 및 게시를 하실 수 없습니다</a:t>
            </a:r>
            <a:r>
              <a:rPr lang="en-US" altLang="ko-KR" sz="1100" u="sng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u="sng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73008" y="1541626"/>
            <a:ext cx="9986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ko-KR" altLang="en-US" sz="36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 아이 퍼프 크림</a:t>
            </a:r>
          </a:p>
          <a:p>
            <a:pPr latinLnBrk="1"/>
            <a:r>
              <a:rPr lang="en-US" altLang="ko-KR" sz="36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CareCella EYE PUFF CREAM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0" y="4152900"/>
            <a:ext cx="4800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latinLnBrk="1">
              <a:lnSpc>
                <a:spcPct val="150000"/>
              </a:lnSpc>
              <a:buFontTx/>
              <a:buAutoNum type="arabicPeriod"/>
            </a:pPr>
            <a:r>
              <a:rPr lang="ko-KR" altLang="en-US" sz="2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개발배경</a:t>
            </a:r>
            <a:endParaRPr lang="en-US" altLang="ko-KR" sz="2400" b="1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latinLnBrk="1">
              <a:lnSpc>
                <a:spcPct val="150000"/>
              </a:lnSpc>
              <a:buFontTx/>
              <a:buAutoNum type="arabicPeriod"/>
            </a:pPr>
            <a:r>
              <a:rPr lang="ko-KR" altLang="en-US" sz="2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제품구성</a:t>
            </a:r>
            <a:endParaRPr lang="en-US" altLang="ko-KR" sz="2400" b="1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latinLnBrk="1">
              <a:lnSpc>
                <a:spcPct val="150000"/>
              </a:lnSpc>
              <a:buFontTx/>
              <a:buAutoNum type="arabicPeriod"/>
            </a:pPr>
            <a:r>
              <a:rPr lang="ko-KR" altLang="en-US" sz="2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제품스펙</a:t>
            </a:r>
            <a:endParaRPr lang="en-US" altLang="ko-KR" sz="2400" b="1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latinLnBrk="1">
              <a:lnSpc>
                <a:spcPct val="150000"/>
              </a:lnSpc>
              <a:buFontTx/>
              <a:buAutoNum type="arabicPeriod"/>
            </a:pPr>
            <a:r>
              <a:rPr lang="ko-KR" altLang="en-US" sz="2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</a:t>
            </a:r>
            <a:r>
              <a:rPr lang="en-US" altLang="ko-KR" sz="2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</a:t>
            </a:r>
            <a:endParaRPr lang="en-US" altLang="ko-KR" sz="2400" b="1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latinLnBrk="1">
              <a:lnSpc>
                <a:spcPct val="150000"/>
              </a:lnSpc>
              <a:buFontTx/>
              <a:buAutoNum type="arabicPeriod"/>
            </a:pPr>
            <a:r>
              <a:rPr lang="ko-KR" altLang="en-US" sz="2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제품정보 </a:t>
            </a:r>
            <a:endParaRPr lang="en-US" altLang="ko-KR" sz="2400" b="1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latinLnBrk="1">
              <a:lnSpc>
                <a:spcPct val="150000"/>
              </a:lnSpc>
              <a:buFontTx/>
              <a:buAutoNum type="arabicPeriod"/>
            </a:pPr>
            <a:r>
              <a:rPr lang="ko-KR" altLang="en-US" sz="2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사용방법 </a:t>
            </a:r>
            <a:r>
              <a:rPr lang="en-US" altLang="ko-KR" sz="2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2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주의사항</a:t>
            </a:r>
            <a:endParaRPr lang="ko-KR" altLang="en-US" sz="2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latinLnBrk="1">
              <a:lnSpc>
                <a:spcPct val="150000"/>
              </a:lnSpc>
              <a:buFontTx/>
              <a:buAutoNum type="arabicPeriod"/>
            </a:pPr>
            <a:r>
              <a:rPr lang="ko-KR" altLang="en-US" sz="24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권장고객</a:t>
            </a:r>
            <a:endParaRPr lang="en-US" altLang="ko-KR" sz="2400" b="1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481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8030" y="0"/>
            <a:ext cx="7419970" cy="10287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664040" y="2264970"/>
            <a:ext cx="9673617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눈가는 여러 다른 시스템에 취약하고 외모에 영향을 미치는 다양한 변화에 취약한 고도로 특화된 피부 부위입니다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. </a:t>
            </a:r>
            <a:r>
              <a:rPr lang="ko-KR" altLang="en-US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눈가 </a:t>
            </a: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피부가 얼굴 다른 부위보다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더 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얇아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예민하고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. </a:t>
            </a: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눈가 피부는 자연적으로 피지선이 적고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, </a:t>
            </a: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이로 인해 수분을 잃기 쉽습니다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또한 자주 움직이는 부위여서 주름이 생기기 쉬운데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, </a:t>
            </a: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이런 눈 가의 변화는 우리 모두가 나이를 먹으면서 불가피하게 일어나게 됩니다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이때 눈 전용 크림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(</a:t>
            </a:r>
            <a:r>
              <a:rPr lang="en-US" altLang="ko-KR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CareCella EYE PUFF CREAM 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)</a:t>
            </a: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을 사용하면 다음과 같은 효과를 기대할 수 </a:t>
            </a:r>
            <a:r>
              <a:rPr lang="ko-KR" altLang="en-US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있습니다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눈가에 맞춘 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무자극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 </a:t>
            </a: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제품으로 설계되어 </a:t>
            </a:r>
            <a:r>
              <a:rPr lang="ko-KR" altLang="en-US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있으며</a:t>
            </a:r>
            <a:r>
              <a:rPr lang="en-US" altLang="ko-KR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,</a:t>
            </a:r>
            <a:r>
              <a:rPr lang="ko-KR" altLang="en-US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 빠른 </a:t>
            </a:r>
            <a:r>
              <a:rPr lang="ko-KR" altLang="en-US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시간내에</a:t>
            </a:r>
            <a:r>
              <a:rPr lang="ko-KR" altLang="en-US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 </a:t>
            </a:r>
            <a:r>
              <a:rPr lang="ko-KR" altLang="en-US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리프팅</a:t>
            </a:r>
            <a:r>
              <a:rPr lang="ko-KR" altLang="en-US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 </a:t>
            </a: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효과로 눈가 피부의 탄력을 높이고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, </a:t>
            </a: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처짐을 개선하는 데 많은 도움을 줄 수 있습니다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특히 </a:t>
            </a:r>
            <a:r>
              <a:rPr lang="en-US" altLang="ko-KR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CareCella EYE PUFF CREAM </a:t>
            </a:r>
            <a:r>
              <a:rPr lang="ko-KR" altLang="en-US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눈가 전용 </a:t>
            </a:r>
            <a:r>
              <a:rPr lang="ko-KR" altLang="en-US" dirty="0" err="1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리프팅</a:t>
            </a:r>
            <a:r>
              <a:rPr lang="ko-KR" altLang="en-US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크림으로 </a:t>
            </a:r>
            <a:r>
              <a:rPr lang="en-US" altLang="ko-KR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EYE BAG</a:t>
            </a:r>
            <a:r>
              <a:rPr lang="ko-KR" altLang="en-US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에</a:t>
            </a:r>
            <a:r>
              <a:rPr lang="ko-KR" altLang="en-US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붓기를 케어 </a:t>
            </a:r>
            <a:r>
              <a:rPr lang="ko-KR" altLang="en-US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하여</a:t>
            </a:r>
            <a:r>
              <a:rPr lang="en-US" altLang="ko-KR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나이가 </a:t>
            </a:r>
            <a:r>
              <a:rPr lang="ko-KR" altLang="en-US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들면서 </a:t>
            </a:r>
            <a:r>
              <a:rPr lang="en-US" altLang="ko-KR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r>
              <a:rPr lang="en-US" altLang="ko-KR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EYE BAG </a:t>
            </a:r>
            <a:r>
              <a:rPr lang="ko-KR" altLang="en-US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일어나는 </a:t>
            </a:r>
            <a:r>
              <a:rPr lang="ko-KR" altLang="en-US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페이스튠</a:t>
            </a:r>
            <a:r>
              <a:rPr lang="en-US" altLang="ko-KR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(Festoons</a:t>
            </a:r>
            <a:r>
              <a:rPr lang="en-US" altLang="ko-KR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en-US" altLang="ko-KR" baseline="30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까지  </a:t>
            </a:r>
            <a:r>
              <a:rPr lang="ko-KR" altLang="en-US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직접 관리해 줍니다</a:t>
            </a:r>
            <a:r>
              <a:rPr lang="en-US" altLang="ko-KR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" y="393195"/>
            <a:ext cx="1891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개발 배경</a:t>
            </a:r>
            <a:endParaRPr lang="en-US" altLang="ko-KR" sz="24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 bwMode="auto">
          <a:xfrm flipV="1">
            <a:off x="539194" y="873580"/>
            <a:ext cx="9138206" cy="134206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4" name="그룹 1005"/>
          <p:cNvGrpSpPr/>
          <p:nvPr/>
        </p:nvGrpSpPr>
        <p:grpSpPr>
          <a:xfrm>
            <a:off x="454166" y="7701977"/>
            <a:ext cx="2388200" cy="935634"/>
            <a:chOff x="1598706" y="7900542"/>
            <a:chExt cx="2388200" cy="636788"/>
          </a:xfrm>
        </p:grpSpPr>
        <p:pic>
          <p:nvPicPr>
            <p:cNvPr id="25" name="Object 1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8706" y="7900542"/>
              <a:ext cx="2388200" cy="636788"/>
            </a:xfrm>
            <a:prstGeom prst="rect">
              <a:avLst/>
            </a:prstGeom>
          </p:spPr>
        </p:pic>
      </p:grpSp>
      <p:sp>
        <p:nvSpPr>
          <p:cNvPr id="26" name="Object 18"/>
          <p:cNvSpPr txBox="1"/>
          <p:nvPr/>
        </p:nvSpPr>
        <p:spPr>
          <a:xfrm>
            <a:off x="238069" y="7861804"/>
            <a:ext cx="282039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00074E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모든 </a:t>
            </a:r>
            <a:r>
              <a:rPr lang="en-US" altLang="ko-KR" dirty="0">
                <a:solidFill>
                  <a:srgbClr val="00074E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  <a:cs typeface="Pretendard SemiBold" pitchFamily="34" charset="0"/>
              </a:rPr>
              <a:t>EYE BAG </a:t>
            </a:r>
            <a:endParaRPr lang="en-US" altLang="ko-KR" dirty="0" smtClean="0">
              <a:solidFill>
                <a:srgbClr val="00074E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  <a:cs typeface="Pretendard SemiBold" pitchFamily="34" charset="0"/>
            </a:endParaRPr>
          </a:p>
          <a:p>
            <a:pPr algn="ctr"/>
            <a:r>
              <a:rPr lang="ko-KR" altLang="en-US" dirty="0" smtClean="0">
                <a:solidFill>
                  <a:srgbClr val="00074E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케어</a:t>
            </a:r>
            <a:endParaRPr lang="en-US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grpSp>
        <p:nvGrpSpPr>
          <p:cNvPr id="27" name="그룹 1005"/>
          <p:cNvGrpSpPr/>
          <p:nvPr/>
        </p:nvGrpSpPr>
        <p:grpSpPr>
          <a:xfrm>
            <a:off x="2958363" y="7698563"/>
            <a:ext cx="2388200" cy="935634"/>
            <a:chOff x="1598706" y="7900542"/>
            <a:chExt cx="2388200" cy="636788"/>
          </a:xfrm>
        </p:grpSpPr>
        <p:pic>
          <p:nvPicPr>
            <p:cNvPr id="28" name="Object 1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8706" y="7900542"/>
              <a:ext cx="2388200" cy="636788"/>
            </a:xfrm>
            <a:prstGeom prst="rect">
              <a:avLst/>
            </a:prstGeom>
          </p:spPr>
        </p:pic>
      </p:grpSp>
      <p:grpSp>
        <p:nvGrpSpPr>
          <p:cNvPr id="29" name="그룹 1005"/>
          <p:cNvGrpSpPr/>
          <p:nvPr/>
        </p:nvGrpSpPr>
        <p:grpSpPr>
          <a:xfrm>
            <a:off x="5552279" y="7683158"/>
            <a:ext cx="2388200" cy="935634"/>
            <a:chOff x="1598706" y="7900542"/>
            <a:chExt cx="2388200" cy="636788"/>
          </a:xfrm>
        </p:grpSpPr>
        <p:pic>
          <p:nvPicPr>
            <p:cNvPr id="30" name="Object 1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8706" y="7900542"/>
              <a:ext cx="2388200" cy="636788"/>
            </a:xfrm>
            <a:prstGeom prst="rect">
              <a:avLst/>
            </a:prstGeom>
          </p:spPr>
        </p:pic>
      </p:grpSp>
      <p:sp>
        <p:nvSpPr>
          <p:cNvPr id="31" name="Object 22"/>
          <p:cNvSpPr txBox="1"/>
          <p:nvPr/>
        </p:nvSpPr>
        <p:spPr>
          <a:xfrm>
            <a:off x="2787125" y="7871238"/>
            <a:ext cx="282039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dirty="0">
                <a:solidFill>
                  <a:srgbClr val="00074E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Pretendard Medium" pitchFamily="34" charset="0"/>
              </a:rPr>
              <a:t>All Day</a:t>
            </a:r>
          </a:p>
          <a:p>
            <a:pPr algn="ctr"/>
            <a:r>
              <a:rPr lang="ko-KR" altLang="en-US" dirty="0">
                <a:solidFill>
                  <a:srgbClr val="00074E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Pretendard Medium" pitchFamily="34" charset="0"/>
              </a:rPr>
              <a:t>사용 가능</a:t>
            </a:r>
            <a:endParaRPr lang="en-US" altLang="ko-KR" dirty="0">
              <a:solidFill>
                <a:srgbClr val="00074E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  <a:cs typeface="Pretendard Medium" pitchFamily="34" charset="0"/>
            </a:endParaRPr>
          </a:p>
        </p:txBody>
      </p:sp>
      <p:sp>
        <p:nvSpPr>
          <p:cNvPr id="32" name="Object 26"/>
          <p:cNvSpPr txBox="1"/>
          <p:nvPr/>
        </p:nvSpPr>
        <p:spPr>
          <a:xfrm>
            <a:off x="5391423" y="7966309"/>
            <a:ext cx="282039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dirty="0" err="1" smtClean="0">
                <a:solidFill>
                  <a:srgbClr val="00074E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Pretendard Medium" pitchFamily="34" charset="0"/>
              </a:rPr>
              <a:t>백탁</a:t>
            </a:r>
            <a:r>
              <a:rPr lang="ko-KR" altLang="en-US" dirty="0" smtClean="0">
                <a:solidFill>
                  <a:srgbClr val="00074E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Pretendard Medium" pitchFamily="34" charset="0"/>
              </a:rPr>
              <a:t> 개선</a:t>
            </a:r>
            <a:endParaRPr lang="en-US" altLang="ko-KR" sz="1800" dirty="0" smtClean="0">
              <a:solidFill>
                <a:srgbClr val="00074E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  <a:cs typeface="Pretendard Medium" pitchFamily="34" charset="0"/>
            </a:endParaRPr>
          </a:p>
        </p:txBody>
      </p:sp>
      <p:grpSp>
        <p:nvGrpSpPr>
          <p:cNvPr id="33" name="그룹 1005"/>
          <p:cNvGrpSpPr/>
          <p:nvPr/>
        </p:nvGrpSpPr>
        <p:grpSpPr>
          <a:xfrm>
            <a:off x="8167648" y="7698563"/>
            <a:ext cx="2388200" cy="935634"/>
            <a:chOff x="1598706" y="7900542"/>
            <a:chExt cx="2388200" cy="636788"/>
          </a:xfrm>
        </p:grpSpPr>
        <p:pic>
          <p:nvPicPr>
            <p:cNvPr id="34" name="Object 1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8706" y="7900542"/>
              <a:ext cx="2388200" cy="636788"/>
            </a:xfrm>
            <a:prstGeom prst="rect">
              <a:avLst/>
            </a:prstGeom>
          </p:spPr>
        </p:pic>
      </p:grpSp>
      <p:sp>
        <p:nvSpPr>
          <p:cNvPr id="35" name="Object 26"/>
          <p:cNvSpPr txBox="1"/>
          <p:nvPr/>
        </p:nvSpPr>
        <p:spPr>
          <a:xfrm>
            <a:off x="8022092" y="7861803"/>
            <a:ext cx="282039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00074E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Pretendard Medium" pitchFamily="34" charset="0"/>
              </a:rPr>
              <a:t>피부자극 개선</a:t>
            </a:r>
            <a:endParaRPr lang="en-US" altLang="ko-KR" dirty="0" smtClean="0">
              <a:solidFill>
                <a:srgbClr val="00074E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  <a:cs typeface="Pretendard Medium" pitchFamily="34" charset="0"/>
            </a:endParaRPr>
          </a:p>
          <a:p>
            <a:pPr algn="ctr"/>
            <a:r>
              <a:rPr lang="en-US" altLang="ko-KR" sz="1800" dirty="0" smtClean="0">
                <a:solidFill>
                  <a:srgbClr val="00074E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Pretendard Medium" pitchFamily="34" charset="0"/>
              </a:rPr>
              <a:t>(</a:t>
            </a:r>
            <a:r>
              <a:rPr lang="ko-KR" altLang="en-US" sz="1800" dirty="0" err="1" smtClean="0">
                <a:solidFill>
                  <a:srgbClr val="00074E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Pretendard Medium" pitchFamily="34" charset="0"/>
              </a:rPr>
              <a:t>무자극</a:t>
            </a:r>
            <a:r>
              <a:rPr lang="en-US" altLang="ko-KR" sz="1800" dirty="0" smtClean="0">
                <a:solidFill>
                  <a:srgbClr val="00074E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Pretendard Medium" pitchFamily="34" charset="0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1038821" y="1280690"/>
            <a:ext cx="8617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800" b="1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노화의 시작은 </a:t>
            </a:r>
            <a:r>
              <a:rPr lang="en-US" altLang="ko-KR" sz="2800" b="1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EYE BAG(</a:t>
            </a:r>
            <a:r>
              <a:rPr lang="ko-KR" altLang="en-US" sz="2800" b="1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눈가</a:t>
            </a:r>
            <a:r>
              <a:rPr lang="en-US" altLang="ko-KR" sz="2800" b="1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)</a:t>
            </a:r>
            <a:r>
              <a:rPr lang="ko-KR" altLang="en-US" sz="2800" b="1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에서 부터 </a:t>
            </a:r>
            <a:r>
              <a:rPr lang="ko-KR" altLang="en-US" sz="2800" b="1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시작입니다</a:t>
            </a:r>
            <a:r>
              <a:rPr lang="en-US" altLang="ko-KR" sz="2800" b="1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.</a:t>
            </a:r>
            <a:endParaRPr lang="en-US" altLang="ko-KR" sz="105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28600" y="9617284"/>
            <a:ext cx="1067463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1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페이스튠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(Festoons)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이란 눈 아래에 생기는 주머니 같은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붓기 형태를 말하며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눈가의 특정 부위에 과도한 피부나 조직이 쌓이거나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림프액이 고이면서 생기는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현상으로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특히 햇빛 노출이나 노화로 인해 악화될 수 있습니다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주로 눈 아래에서 눈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부위에 걸쳐 발생하여 피부가 처지고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얼굴이 피곤해 보이게 만들 수 있습니다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015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6261" y="2331842"/>
            <a:ext cx="12835078" cy="649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ts val="2400"/>
              </a:lnSpc>
            </a:pPr>
            <a:r>
              <a:rPr lang="en-US" altLang="ko-KR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제품명 </a:t>
            </a:r>
            <a:r>
              <a:rPr lang="en-US" altLang="ko-KR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900" b="1" spc="-15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 아이 퍼프 크림</a:t>
            </a:r>
          </a:p>
          <a:p>
            <a:pPr>
              <a:lnSpc>
                <a:spcPct val="150000"/>
              </a:lnSpc>
              <a:defRPr/>
            </a:pPr>
            <a:endParaRPr lang="en-US" altLang="ko-KR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구성 </a:t>
            </a:r>
            <a:r>
              <a:rPr lang="en-US" altLang="ko-KR" sz="1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10g </a:t>
            </a:r>
            <a:r>
              <a:rPr lang="en-US" altLang="ko-KR" sz="1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x 1ea(</a:t>
            </a:r>
            <a:r>
              <a:rPr lang="ko-KR" altLang="en-US" sz="19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스파츌라</a:t>
            </a:r>
            <a:r>
              <a:rPr lang="ko-KR" altLang="en-US" sz="1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포함</a:t>
            </a:r>
            <a:r>
              <a:rPr lang="en-US" altLang="ko-KR" sz="1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endParaRPr lang="en-US" altLang="ko-KR" sz="19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기능</a:t>
            </a:r>
            <a:r>
              <a:rPr lang="ko-KR" altLang="en-US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성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미백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&amp;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주름개선 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기능성 화장품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나이아신아마이드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아데노신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endParaRPr lang="en-US" altLang="ko-KR" sz="1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9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인증사항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피부자극 테스트 완료 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9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무자극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인체적용시험완료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 밑 볼륨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 개선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핵심 성분 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마그네슘알루미늄실리케이트</a:t>
            </a:r>
          </a:p>
          <a:p>
            <a:pPr algn="just">
              <a:lnSpc>
                <a:spcPct val="150000"/>
              </a:lnSpc>
            </a:pP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Aqua 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Cera5(5</a:t>
            </a:r>
            <a:r>
              <a:rPr lang="ko-KR" altLang="en-US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세라마이드가 함유된 타입 제형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(NO PEG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))</a:t>
            </a:r>
            <a:endParaRPr lang="en-US" altLang="ko-KR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성장인자 </a:t>
            </a:r>
            <a:r>
              <a:rPr lang="ko-KR" altLang="en-US" sz="19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펩타이드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솔루션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(EGF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FGF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9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펩타이드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ActivePep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Solution-4</a:t>
            </a:r>
            <a:r>
              <a:rPr lang="en-US" altLang="ko-KR" sz="1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 복합 </a:t>
            </a:r>
            <a:r>
              <a:rPr lang="ko-KR" altLang="en-US" sz="19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하이알루론산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고분자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9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중분자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9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저분자</a:t>
            </a: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</a:t>
            </a:r>
            <a:endParaRPr lang="en-US" altLang="ko-KR" sz="1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</a:t>
            </a:r>
            <a:r>
              <a:rPr lang="ko-KR" altLang="en-US" sz="19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병풀추출물</a:t>
            </a:r>
            <a:endParaRPr lang="en-US" altLang="ko-KR" sz="19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</a:t>
            </a:r>
            <a:r>
              <a:rPr lang="ko-KR" altLang="en-US" sz="19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글루타치온</a:t>
            </a:r>
            <a:endParaRPr lang="ko-KR" altLang="en-US" sz="1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9922" y="548680"/>
            <a:ext cx="3843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스펙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7116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9922" y="548680"/>
            <a:ext cx="3843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제품구성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95500"/>
            <a:ext cx="10754464" cy="6705600"/>
          </a:xfrm>
          <a:prstGeom prst="rect">
            <a:avLst/>
          </a:prstGeom>
        </p:spPr>
      </p:pic>
      <p:sp>
        <p:nvSpPr>
          <p:cNvPr id="8" name="타원 7"/>
          <p:cNvSpPr/>
          <p:nvPr/>
        </p:nvSpPr>
        <p:spPr>
          <a:xfrm>
            <a:off x="13563600" y="6134100"/>
            <a:ext cx="2971800" cy="289560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4910" y="6540769"/>
            <a:ext cx="1962424" cy="183858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0940" y="1863527"/>
            <a:ext cx="1190364" cy="3483665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14517943" y="5147137"/>
            <a:ext cx="1107996" cy="38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스파츌라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737555" y="9154819"/>
            <a:ext cx="646331" cy="38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제형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111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9922" y="548680"/>
            <a:ext cx="3843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917" y="7460067"/>
            <a:ext cx="2992696" cy="2345821"/>
          </a:xfrm>
          <a:prstGeom prst="rect">
            <a:avLst/>
          </a:prstGeom>
        </p:spPr>
      </p:pic>
      <p:sp>
        <p:nvSpPr>
          <p:cNvPr id="8" name="Object 42"/>
          <p:cNvSpPr txBox="1"/>
          <p:nvPr/>
        </p:nvSpPr>
        <p:spPr>
          <a:xfrm>
            <a:off x="762000" y="2152125"/>
            <a:ext cx="9829800" cy="25853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처진 </a:t>
            </a:r>
            <a:r>
              <a:rPr lang="en-US" altLang="ko-KR" sz="2800" b="1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EYE BAG</a:t>
            </a:r>
            <a:r>
              <a:rPr lang="en-US" altLang="ko-KR" sz="2000" b="1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회복시켜 주는 </a:t>
            </a:r>
            <a:r>
              <a:rPr lang="en-US" altLang="ko-KR" sz="28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8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 업그레이드 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 </a:t>
            </a:r>
            <a:endParaRPr lang="en-US" altLang="ko-KR" sz="2000" b="1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HGH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유사 성분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(EGF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FGF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+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펩타이드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ActivePep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Solution-4) 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세라마이드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+ 10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 복합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하이알루론산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병풀추출물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성장인자 </a:t>
            </a:r>
            <a:r>
              <a:rPr lang="ko-KR" altLang="en-US" sz="2000" b="1" dirty="0" err="1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펩타이드와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주요 핵심성분으로 </a:t>
            </a:r>
            <a:r>
              <a:rPr lang="ko-KR" altLang="en-US" sz="2000" b="1" dirty="0" err="1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피부속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콜라겐과 </a:t>
            </a:r>
            <a:r>
              <a:rPr lang="ko-KR" altLang="en-US" sz="2000" b="1" dirty="0" err="1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엘라스틴의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생산을 촉진 </a:t>
            </a:r>
            <a:endParaRPr lang="en-US" altLang="ko-KR" sz="2000" b="1" dirty="0" smtClean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 </a:t>
            </a:r>
            <a:r>
              <a:rPr lang="en-US" altLang="ko-KR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즉각적인 </a:t>
            </a:r>
            <a:r>
              <a:rPr lang="ko-KR" altLang="en-US" sz="2000" b="1" dirty="0" err="1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리프팅</a:t>
            </a: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효과 </a:t>
            </a:r>
            <a:r>
              <a:rPr lang="en-US" altLang="ko-KR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</a:t>
            </a: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EYE BAG</a:t>
            </a:r>
            <a:r>
              <a:rPr lang="en-US" altLang="ko-KR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레이어 업</a:t>
            </a:r>
            <a:endParaRPr lang="en-US" altLang="ko-KR" sz="2000" b="1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Object 43"/>
          <p:cNvSpPr txBox="1"/>
          <p:nvPr/>
        </p:nvSpPr>
        <p:spPr>
          <a:xfrm>
            <a:off x="421941" y="1257300"/>
            <a:ext cx="902686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1. EYE</a:t>
            </a:r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볼륨 </a:t>
            </a:r>
            <a:r>
              <a:rPr lang="ko-KR" altLang="en-US" sz="4400" dirty="0" err="1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리프팅</a:t>
            </a:r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r>
              <a:rPr lang="en-US" altLang="ko-KR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1</a:t>
            </a:r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분 업그레이드</a:t>
            </a:r>
            <a:endParaRPr 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456" y="6121045"/>
            <a:ext cx="2878798" cy="290060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288" y="5761139"/>
            <a:ext cx="3118505" cy="350217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2453" y="4707387"/>
            <a:ext cx="2992696" cy="2721508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24618" y="9833357"/>
            <a:ext cx="188545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한함</a:t>
            </a:r>
            <a:endParaRPr lang="en-US" altLang="ko-KR" sz="1400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217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9922" y="548680"/>
            <a:ext cx="3843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bject 42"/>
          <p:cNvSpPr txBox="1"/>
          <p:nvPr/>
        </p:nvSpPr>
        <p:spPr>
          <a:xfrm>
            <a:off x="762000" y="2152125"/>
            <a:ext cx="9497888" cy="25853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처진 </a:t>
            </a:r>
            <a:r>
              <a:rPr lang="en-US" altLang="ko-KR" sz="2800" b="1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EYE BAG</a:t>
            </a:r>
            <a:r>
              <a:rPr lang="en-US" altLang="ko-KR" sz="2000" b="1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재생을 도와주는  </a:t>
            </a:r>
            <a:r>
              <a:rPr lang="en-US" altLang="ko-KR" sz="28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8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 업그레이드 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 </a:t>
            </a:r>
            <a:endParaRPr lang="en-US" altLang="ko-KR" sz="2000" b="1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HGH </a:t>
            </a: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유사 성분 </a:t>
            </a:r>
            <a:r>
              <a:rPr lang="en-US" altLang="ko-KR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(EGF,FGF) + </a:t>
            </a:r>
            <a:r>
              <a:rPr lang="ko-KR" altLang="en-US" sz="2000" b="1" dirty="0" err="1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펩타이드</a:t>
            </a: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ActivePep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Solution-4</a:t>
            </a:r>
            <a:r>
              <a:rPr lang="en-US" altLang="ko-KR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HGH 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유사 성분을 통해 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EGF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표피층 재생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FGF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 err="1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진피층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재생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+ </a:t>
            </a:r>
            <a:r>
              <a:rPr lang="ko-KR" altLang="en-US" sz="2000" b="1" dirty="0" err="1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펩타이드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ActivePep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Solution-4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 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EYE 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BAG 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탄력 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재생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  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즉각적인 탄력 </a:t>
            </a: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 </a:t>
            </a:r>
            <a:r>
              <a:rPr lang="en-US" altLang="ko-KR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#  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탄력 </a:t>
            </a:r>
            <a:r>
              <a:rPr lang="ko-KR" altLang="en-US" sz="2000" b="1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리프팅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 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재생 </a:t>
            </a:r>
            <a:r>
              <a:rPr lang="ko-KR" altLang="en-US" sz="2000" b="1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리프팅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 </a:t>
            </a:r>
            <a:r>
              <a:rPr lang="ko-KR" altLang="en-US" sz="2000" b="1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수분충전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 </a:t>
            </a:r>
            <a:r>
              <a:rPr lang="ko-KR" altLang="en-US" sz="2000" b="1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진정케어</a:t>
            </a:r>
            <a:endParaRPr lang="ko-KR" altLang="en-US" sz="2000" b="1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Object 43"/>
          <p:cNvSpPr txBox="1"/>
          <p:nvPr/>
        </p:nvSpPr>
        <p:spPr>
          <a:xfrm>
            <a:off x="421941" y="1257300"/>
            <a:ext cx="559785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2. EYE</a:t>
            </a:r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재생 </a:t>
            </a:r>
            <a:r>
              <a:rPr lang="ko-KR" altLang="en-US" sz="4400" dirty="0" err="1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리프팅</a:t>
            </a:r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endParaRPr 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26652" y="5261418"/>
            <a:ext cx="1036858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err="1">
                <a:solidFill>
                  <a:srgbClr val="7030A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펩타이드</a:t>
            </a:r>
            <a:r>
              <a:rPr lang="ko-KR" altLang="en-US" b="1" dirty="0">
                <a:solidFill>
                  <a:srgbClr val="7030A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 </a:t>
            </a:r>
            <a:r>
              <a:rPr lang="en-US" altLang="ko-KR" b="1" dirty="0">
                <a:solidFill>
                  <a:srgbClr val="7030A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4</a:t>
            </a:r>
            <a:r>
              <a:rPr lang="ko-KR" altLang="en-US" b="1" dirty="0">
                <a:solidFill>
                  <a:srgbClr val="7030A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종</a:t>
            </a:r>
            <a:r>
              <a:rPr lang="en-US" altLang="ko-KR" b="1" dirty="0">
                <a:solidFill>
                  <a:srgbClr val="7030A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(</a:t>
            </a:r>
            <a:r>
              <a:rPr lang="en-US" altLang="ko-KR" b="1" dirty="0" err="1">
                <a:solidFill>
                  <a:srgbClr val="7030A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ActivePep</a:t>
            </a:r>
            <a:r>
              <a:rPr lang="en-US" altLang="ko-KR" b="1" dirty="0">
                <a:solidFill>
                  <a:srgbClr val="7030A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 </a:t>
            </a:r>
            <a:r>
              <a:rPr lang="en-US" altLang="ko-KR" b="1" dirty="0" smtClean="0">
                <a:solidFill>
                  <a:srgbClr val="7030A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Solution-4)  </a:t>
            </a:r>
            <a:r>
              <a:rPr lang="ko-KR" altLang="en-US" b="1" dirty="0" smtClean="0">
                <a:solidFill>
                  <a:srgbClr val="7030A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탱탱하게 </a:t>
            </a:r>
            <a:r>
              <a:rPr lang="ko-KR" altLang="en-US" b="1" dirty="0">
                <a:solidFill>
                  <a:srgbClr val="7030A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차오르는 피부를 위한 성분</a:t>
            </a:r>
            <a:endParaRPr lang="ko-KR" altLang="en-US" b="1" i="0" dirty="0">
              <a:solidFill>
                <a:srgbClr val="7030A0"/>
              </a:solidFill>
              <a:effectLst/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6264917"/>
            <a:ext cx="6772002" cy="365015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217" y="6843001"/>
            <a:ext cx="4120183" cy="2398836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24618" y="9833357"/>
            <a:ext cx="188545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한함</a:t>
            </a:r>
            <a:endParaRPr lang="en-US" altLang="ko-KR" sz="1400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128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9922" y="548680"/>
            <a:ext cx="3843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bject 42"/>
          <p:cNvSpPr txBox="1"/>
          <p:nvPr/>
        </p:nvSpPr>
        <p:spPr>
          <a:xfrm>
            <a:off x="895129" y="2363004"/>
            <a:ext cx="9497888" cy="19389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나이아신아마이드</a:t>
            </a: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2000" b="1" dirty="0" err="1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글루타치온</a:t>
            </a:r>
            <a:endParaRPr lang="en-US" altLang="ko-KR" sz="2000" b="1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미백 기능성 </a:t>
            </a:r>
            <a:r>
              <a:rPr lang="ko-KR" altLang="en-US" sz="2000" b="1" dirty="0" err="1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나이아신아마이드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강력한 항산화 원료인 </a:t>
            </a:r>
            <a:r>
              <a:rPr lang="ko-KR" altLang="en-US" sz="2000" b="1" dirty="0" err="1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글루타치온</a:t>
            </a:r>
            <a:endParaRPr lang="en-US" altLang="ko-KR" sz="2000" b="1" dirty="0" smtClean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여러가진 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원인으로 인한 눈 및 </a:t>
            </a:r>
            <a:r>
              <a:rPr lang="ko-KR" altLang="en-US" sz="2000" b="1" dirty="0" err="1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다크서클을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환하게 집중 케어</a:t>
            </a:r>
            <a:endParaRPr lang="en-US" altLang="ko-KR" sz="2000" b="1" dirty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 </a:t>
            </a: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미백 </a:t>
            </a:r>
            <a:r>
              <a:rPr lang="ko-KR" altLang="en-US" sz="2000" b="1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브라이트닝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솔루션 </a:t>
            </a:r>
            <a:r>
              <a:rPr lang="en-US" altLang="ko-KR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 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미백 기능성 </a:t>
            </a:r>
            <a:r>
              <a:rPr lang="en-US" altLang="ko-KR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 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항산화 </a:t>
            </a:r>
            <a:r>
              <a:rPr lang="en-US" altLang="ko-KR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 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기미 예방 </a:t>
            </a:r>
            <a:r>
              <a:rPr lang="en-US" altLang="ko-KR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 </a:t>
            </a:r>
            <a:r>
              <a:rPr lang="ko-KR" altLang="en-US" sz="2000" b="1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다크</a:t>
            </a:r>
            <a:r>
              <a:rPr lang="ko-KR" altLang="en-US" sz="20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서클 관리</a:t>
            </a:r>
            <a:endParaRPr lang="en-US" altLang="ko-KR" sz="2000" b="1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Object 43"/>
          <p:cNvSpPr txBox="1"/>
          <p:nvPr/>
        </p:nvSpPr>
        <p:spPr>
          <a:xfrm>
            <a:off x="421941" y="1257300"/>
            <a:ext cx="986505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3. </a:t>
            </a:r>
            <a:r>
              <a:rPr lang="ko-KR" altLang="en-US" sz="4400" dirty="0" err="1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다크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서클 케어</a:t>
            </a:r>
            <a:r>
              <a:rPr lang="en-US" altLang="ko-KR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(</a:t>
            </a:r>
            <a:r>
              <a:rPr lang="ko-KR" altLang="en-US" sz="4400" dirty="0" err="1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브라이트닝</a:t>
            </a:r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솔루션</a:t>
            </a:r>
            <a:r>
              <a:rPr lang="en-US" altLang="ko-KR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)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939" y="7371902"/>
            <a:ext cx="5847233" cy="234359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96" y="7353300"/>
            <a:ext cx="3322832" cy="23622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572" y="4623350"/>
            <a:ext cx="8610600" cy="2615878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6781800" y="4623350"/>
            <a:ext cx="2760372" cy="261587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571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798056" y="7353300"/>
            <a:ext cx="2760372" cy="261587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571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4618" y="9833357"/>
            <a:ext cx="188545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한함</a:t>
            </a:r>
            <a:endParaRPr lang="en-US" altLang="ko-KR" sz="1400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600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18288000" cy="1028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9922" y="548680"/>
            <a:ext cx="3843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bject 42"/>
          <p:cNvSpPr txBox="1"/>
          <p:nvPr/>
        </p:nvSpPr>
        <p:spPr>
          <a:xfrm>
            <a:off x="685800" y="2368544"/>
            <a:ext cx="10992071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세라마이드</a:t>
            </a:r>
            <a:r>
              <a:rPr lang="ko-KR" altLang="en-US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복합체 </a:t>
            </a:r>
            <a:r>
              <a:rPr lang="en-US" altLang="ko-KR" sz="2000" dirty="0" err="1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Ceracare</a:t>
            </a:r>
            <a:r>
              <a:rPr lang="en-US" altLang="ko-KR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AC-1(EOP, NS, NP, AS, AP</a:t>
            </a:r>
            <a:r>
              <a:rPr lang="en-US" altLang="ko-KR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+ </a:t>
            </a:r>
            <a:r>
              <a:rPr lang="ko-KR" altLang="en-US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Aqua Cera5(NP)</a:t>
            </a: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복합 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 세라마이드의  상호 보완 작용을 통한 강력한 보습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강력한 피부 장벽 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회복 관리</a:t>
            </a:r>
            <a:endParaRPr lang="en-US" altLang="ko-KR" sz="2000" b="1" dirty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 </a:t>
            </a:r>
            <a:r>
              <a:rPr lang="ko-KR" altLang="en-US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속 </a:t>
            </a:r>
            <a:r>
              <a:rPr lang="ko-KR" altLang="en-US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 수분 보습 장벽 강화</a:t>
            </a:r>
            <a:r>
              <a:rPr lang="en-US" altLang="ko-KR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복합 </a:t>
            </a:r>
            <a:r>
              <a:rPr lang="en-US" altLang="ko-KR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NP</a:t>
            </a:r>
            <a:r>
              <a:rPr lang="ko-KR" altLang="en-US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함유로 흡수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강화 ＃집중 보습 케어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Object 43"/>
          <p:cNvSpPr txBox="1"/>
          <p:nvPr/>
        </p:nvSpPr>
        <p:spPr>
          <a:xfrm>
            <a:off x="421941" y="1257300"/>
            <a:ext cx="902685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4. EYE BAG 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피부 </a:t>
            </a:r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수분 장벽 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케어</a:t>
            </a:r>
            <a:r>
              <a:rPr lang="en-US" altLang="ko-KR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84" y="5295900"/>
            <a:ext cx="5560124" cy="3740725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835" y="5108626"/>
            <a:ext cx="1143000" cy="4115272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6591996" y="9193110"/>
            <a:ext cx="4204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세라마이드를 도포한 튼튼한 피부 장벽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위로 구부러진 화살표 22"/>
          <p:cNvSpPr/>
          <p:nvPr/>
        </p:nvSpPr>
        <p:spPr>
          <a:xfrm>
            <a:off x="8866772" y="5675030"/>
            <a:ext cx="1384749" cy="481840"/>
          </a:xfrm>
          <a:prstGeom prst="curvedUp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위로 구부러진 화살표 24"/>
          <p:cNvSpPr/>
          <p:nvPr/>
        </p:nvSpPr>
        <p:spPr>
          <a:xfrm flipH="1">
            <a:off x="6872092" y="5678958"/>
            <a:ext cx="1409003" cy="481840"/>
          </a:xfrm>
          <a:prstGeom prst="curvedUp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2146" y="6253319"/>
            <a:ext cx="3982719" cy="2724111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7851956" y="6235285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b="1" dirty="0" err="1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세라마이드</a:t>
            </a:r>
            <a:endParaRPr lang="ko-KR" altLang="en-US" sz="2000" b="1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7538586" y="5042562"/>
            <a:ext cx="1959909" cy="50667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외 부 자 극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8124842" y="7982313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Ｈ</a:t>
            </a:r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２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Ｏ</a:t>
            </a:r>
            <a:endParaRPr lang="ko-KR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4618" y="9833357"/>
            <a:ext cx="188545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한함</a:t>
            </a:r>
            <a:endParaRPr lang="en-US" altLang="ko-KR" sz="1400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541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9922" y="548680"/>
            <a:ext cx="3843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bject 42"/>
          <p:cNvSpPr txBox="1"/>
          <p:nvPr/>
        </p:nvSpPr>
        <p:spPr>
          <a:xfrm>
            <a:off x="685800" y="2368544"/>
            <a:ext cx="10992071" cy="19389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복합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하이알루론산</a:t>
            </a:r>
            <a:r>
              <a:rPr lang="en-US" altLang="ko-KR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고분자 </a:t>
            </a:r>
            <a:r>
              <a:rPr lang="en-US" altLang="ko-KR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2000" dirty="0" err="1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중분자</a:t>
            </a:r>
            <a:r>
              <a:rPr lang="ko-KR" altLang="en-US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2000" dirty="0" err="1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저분자</a:t>
            </a:r>
            <a:r>
              <a:rPr lang="en-US" altLang="ko-KR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단계로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구성된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 복합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하이알루론산으로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0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바깥부터 피부 안쪽까지 차오르는 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 광 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완성</a:t>
            </a:r>
            <a:endParaRPr lang="en-US" altLang="ko-KR" sz="2000" b="1" dirty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EYE BAG  </a:t>
            </a:r>
            <a:r>
              <a:rPr lang="ko-KR" altLang="en-US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 수분 솔루션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Object 43"/>
          <p:cNvSpPr txBox="1"/>
          <p:nvPr/>
        </p:nvSpPr>
        <p:spPr>
          <a:xfrm>
            <a:off x="655983" y="1358608"/>
            <a:ext cx="902685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5. 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복합 </a:t>
            </a:r>
            <a:r>
              <a:rPr lang="ko-KR" altLang="en-US" sz="4400" dirty="0" err="1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하이알루론산</a:t>
            </a:r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r>
              <a:rPr lang="en-US" altLang="ko-KR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10</a:t>
            </a:r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종</a:t>
            </a:r>
            <a:r>
              <a:rPr lang="en-US" altLang="ko-KR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endParaRPr lang="en-US" altLang="ko-KR" sz="4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09" y="4838700"/>
            <a:ext cx="7738423" cy="40386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896" y="4020071"/>
            <a:ext cx="2676561" cy="260998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6896" y="7305871"/>
            <a:ext cx="2743142" cy="2396920"/>
          </a:xfrm>
          <a:prstGeom prst="rect">
            <a:avLst/>
          </a:prstGeom>
        </p:spPr>
      </p:pic>
      <p:sp>
        <p:nvSpPr>
          <p:cNvPr id="10" name="덧셈 기호 9"/>
          <p:cNvSpPr/>
          <p:nvPr/>
        </p:nvSpPr>
        <p:spPr>
          <a:xfrm>
            <a:off x="9012523" y="6630052"/>
            <a:ext cx="851887" cy="844174"/>
          </a:xfrm>
          <a:prstGeom prst="mathPlus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4618" y="9833357"/>
            <a:ext cx="188545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한함</a:t>
            </a:r>
            <a:endParaRPr lang="en-US" altLang="ko-KR" sz="1400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231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9922" y="548680"/>
            <a:ext cx="3843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Object 43"/>
          <p:cNvSpPr txBox="1"/>
          <p:nvPr/>
        </p:nvSpPr>
        <p:spPr>
          <a:xfrm>
            <a:off x="655983" y="1358608"/>
            <a:ext cx="902685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5. </a:t>
            </a:r>
            <a:r>
              <a:rPr lang="ko-KR" altLang="en-US" sz="4400" dirty="0" err="1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병풀추출물</a:t>
            </a:r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함유</a:t>
            </a:r>
            <a:endParaRPr lang="en-US" altLang="ko-KR" sz="4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Object 42"/>
          <p:cNvSpPr txBox="1"/>
          <p:nvPr/>
        </p:nvSpPr>
        <p:spPr>
          <a:xfrm>
            <a:off x="381000" y="2256954"/>
            <a:ext cx="13774223" cy="15004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병풀에서</a:t>
            </a:r>
            <a:r>
              <a:rPr lang="ko-KR" altLang="en-US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찾은 </a:t>
            </a:r>
            <a:r>
              <a:rPr lang="ko-KR" altLang="en-US" sz="2000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텔로머레이즈</a:t>
            </a:r>
            <a:r>
              <a:rPr lang="ko-KR" altLang="en-US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안티에이징</a:t>
            </a:r>
            <a:r>
              <a:rPr lang="ko-KR" altLang="en-US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효과  </a:t>
            </a:r>
            <a:r>
              <a:rPr lang="en-US" altLang="ko-KR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2100" b="1" dirty="0" err="1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병풀추출물</a:t>
            </a:r>
            <a:r>
              <a:rPr lang="en-US" altLang="ko-KR" sz="21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(08AGTLF)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 의해 </a:t>
            </a:r>
            <a:r>
              <a:rPr lang="ko-KR" altLang="en-US" sz="2100" b="1" dirty="0" err="1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텔로머레이즈</a:t>
            </a:r>
            <a:r>
              <a:rPr lang="ko-KR" altLang="en-US" sz="21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활성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</a:t>
            </a:r>
            <a:r>
              <a:rPr lang="ko-KR" altLang="en-US" sz="2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대조구에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비해 </a:t>
            </a:r>
            <a:r>
              <a:rPr lang="en-US" altLang="ko-KR" sz="21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8.8</a:t>
            </a:r>
            <a:r>
              <a:rPr lang="ko-KR" altLang="en-US" sz="21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 증가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됨을 확인함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예민한 피부 까지 피부 노화  방지</a:t>
            </a:r>
            <a:endParaRPr 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3918357"/>
            <a:ext cx="5029200" cy="3837348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57" y="4046183"/>
            <a:ext cx="5492642" cy="343757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30330" y="7514730"/>
            <a:ext cx="107213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텔로머레이즈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활성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노벨의학상이 찾아낸 불로장생의 비밀 “</a:t>
            </a:r>
            <a:r>
              <a:rPr lang="ko-KR" altLang="en-US" sz="2000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텔로미어</a:t>
            </a:r>
            <a:r>
              <a:rPr lang="ko-KR" altLang="en-US" sz="20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 “</a:t>
            </a:r>
            <a:r>
              <a:rPr lang="ko-KR" altLang="en-US" sz="20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인간 수명을 지배하는 </a:t>
            </a:r>
            <a:r>
              <a:rPr lang="ko-KR" altLang="en-US" sz="2000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텔로미어</a:t>
            </a:r>
            <a:r>
              <a:rPr lang="ko-KR" altLang="en-US" sz="20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endParaRPr lang="en-US" altLang="ko-KR" sz="2000" dirty="0" smtClean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NMN, </a:t>
            </a:r>
            <a:r>
              <a:rPr lang="ko-KR" altLang="en-US" sz="24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4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NR, NAD</a:t>
            </a:r>
            <a:r>
              <a:rPr lang="en-US" altLang="ko-KR" sz="2400" b="1" baseline="30000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24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2400" b="1" dirty="0" err="1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항노화</a:t>
            </a:r>
            <a:r>
              <a:rPr lang="ko-KR" altLang="en-US" sz="24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성분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많아지면 세포 분열로 인한 </a:t>
            </a:r>
            <a:r>
              <a:rPr lang="ko-KR" altLang="en-US" sz="2400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노화 방지에 효과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볼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있습니다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8212843" y="4198175"/>
            <a:ext cx="2438400" cy="3631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항노화</a:t>
            </a:r>
            <a:r>
              <a:rPr lang="ko-KR" altLang="en-US" sz="17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물질 함유 비율</a:t>
            </a:r>
            <a:endParaRPr lang="ko-KR" altLang="en-US" sz="1700" dirty="0">
              <a:solidFill>
                <a:schemeClr val="bg1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145859" y="9669363"/>
            <a:ext cx="78363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/>
              <a:t>Genetic variation in human telomerase is associated with telomere length in Ashkenazi centenarians</a:t>
            </a:r>
          </a:p>
          <a:p>
            <a:r>
              <a:rPr lang="en-US" altLang="ko-KR" sz="1400" dirty="0"/>
              <a:t>-    November 13, 2009 | 107 (suppl_1) | https://doi.org/10.1073/pnas.0906191106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4618" y="9833357"/>
            <a:ext cx="188545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한함</a:t>
            </a:r>
            <a:endParaRPr lang="en-US" altLang="ko-KR" sz="1400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157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9922" y="548680"/>
            <a:ext cx="3843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Object 43"/>
          <p:cNvSpPr txBox="1"/>
          <p:nvPr/>
        </p:nvSpPr>
        <p:spPr>
          <a:xfrm>
            <a:off x="655983" y="1358608"/>
            <a:ext cx="1039301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7.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미백</a:t>
            </a:r>
            <a:r>
              <a:rPr lang="en-US" altLang="ko-KR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, </a:t>
            </a:r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주름 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개선 </a:t>
            </a:r>
            <a:r>
              <a:rPr lang="en-US" altLang="ko-KR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2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중</a:t>
            </a:r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기능성 화장품 </a:t>
            </a:r>
          </a:p>
        </p:txBody>
      </p:sp>
      <p:sp>
        <p:nvSpPr>
          <p:cNvPr id="11" name="Object 42"/>
          <p:cNvSpPr txBox="1"/>
          <p:nvPr/>
        </p:nvSpPr>
        <p:spPr>
          <a:xfrm>
            <a:off x="838200" y="2337998"/>
            <a:ext cx="14442045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나이아신아마이드</a:t>
            </a:r>
            <a:r>
              <a:rPr lang="en-US" altLang="ko-KR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미백</a:t>
            </a:r>
            <a:r>
              <a:rPr lang="en-US" altLang="ko-KR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+ </a:t>
            </a:r>
            <a:r>
              <a:rPr lang="ko-KR" altLang="en-US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아데노신</a:t>
            </a:r>
            <a:r>
              <a:rPr lang="en-US" altLang="ko-KR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주름 개선</a:t>
            </a:r>
            <a:r>
              <a:rPr lang="en-US" altLang="ko-KR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고시 인정 성분이 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EYE 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BAG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더 환하게 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더 탄력 있게</a:t>
            </a:r>
            <a:endParaRPr lang="en-US" altLang="ko-KR" sz="2000" b="1" dirty="0" smtClean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0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깊은 속 주름을 탄력 있게 환하게</a:t>
            </a:r>
            <a:endParaRPr 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5823" y="6257826"/>
            <a:ext cx="1838686" cy="1838686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3517" y="6406680"/>
            <a:ext cx="1771706" cy="1771706"/>
          </a:xfrm>
          <a:prstGeom prst="rect">
            <a:avLst/>
          </a:prstGeom>
        </p:spPr>
      </p:pic>
      <p:sp>
        <p:nvSpPr>
          <p:cNvPr id="15" name="타원 14"/>
          <p:cNvSpPr/>
          <p:nvPr/>
        </p:nvSpPr>
        <p:spPr>
          <a:xfrm>
            <a:off x="823970" y="5924924"/>
            <a:ext cx="2590800" cy="252384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7110456" y="5925508"/>
            <a:ext cx="2590800" cy="252384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Object 42"/>
          <p:cNvSpPr txBox="1"/>
          <p:nvPr/>
        </p:nvSpPr>
        <p:spPr>
          <a:xfrm>
            <a:off x="810523" y="8508381"/>
            <a:ext cx="2880015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주름 개선 기능성</a:t>
            </a:r>
            <a:endParaRPr 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8" name="Object 42"/>
          <p:cNvSpPr txBox="1"/>
          <p:nvPr/>
        </p:nvSpPr>
        <p:spPr>
          <a:xfrm>
            <a:off x="7005158" y="8483053"/>
            <a:ext cx="2880015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미백기능성</a:t>
            </a:r>
            <a:endParaRPr 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7590" y="6360973"/>
            <a:ext cx="1906361" cy="1735540"/>
          </a:xfrm>
          <a:prstGeom prst="rect">
            <a:avLst/>
          </a:prstGeom>
        </p:spPr>
      </p:pic>
      <p:sp>
        <p:nvSpPr>
          <p:cNvPr id="21" name="타원 20"/>
          <p:cNvSpPr/>
          <p:nvPr/>
        </p:nvSpPr>
        <p:spPr>
          <a:xfrm>
            <a:off x="4045370" y="5915249"/>
            <a:ext cx="2590800" cy="252384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24618" y="9833357"/>
            <a:ext cx="188545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한함</a:t>
            </a:r>
            <a:endParaRPr lang="en-US" altLang="ko-KR" sz="1400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355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9922" y="548680"/>
            <a:ext cx="3843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Object 43"/>
          <p:cNvSpPr txBox="1"/>
          <p:nvPr/>
        </p:nvSpPr>
        <p:spPr>
          <a:xfrm>
            <a:off x="352969" y="1233967"/>
            <a:ext cx="1085021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8. 1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분으로 효과는 업 </a:t>
            </a:r>
            <a:r>
              <a:rPr lang="en-US" altLang="ko-KR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ALL DAY </a:t>
            </a:r>
            <a:r>
              <a:rPr lang="ko-KR" altLang="en-US" sz="4400" dirty="0" err="1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무자극으로</a:t>
            </a:r>
            <a:endParaRPr lang="ko-KR" altLang="en-US" sz="4400" dirty="0">
              <a:solidFill>
                <a:srgbClr val="00074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SemiBold" pitchFamily="34" charset="0"/>
            </a:endParaRPr>
          </a:p>
        </p:txBody>
      </p:sp>
      <p:sp>
        <p:nvSpPr>
          <p:cNvPr id="11" name="Object 42"/>
          <p:cNvSpPr txBox="1"/>
          <p:nvPr/>
        </p:nvSpPr>
        <p:spPr>
          <a:xfrm>
            <a:off x="838200" y="2337998"/>
            <a:ext cx="14442045" cy="23544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 효과 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 err="1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백탁</a:t>
            </a:r>
            <a:r>
              <a:rPr lang="ko-KR" altLang="en-US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개선 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무자극</a:t>
            </a:r>
            <a:r>
              <a:rPr lang="ko-KR" altLang="en-US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= ALL DAY)</a:t>
            </a:r>
          </a:p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 향료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 미네랄오일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 색소 제품으로 내 피부에 더 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안전하게</a:t>
            </a:r>
            <a:endParaRPr lang="en-US" altLang="ko-KR" sz="2000" b="1" dirty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자사 제품보다 자극 없음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 err="1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무자극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000" b="1" dirty="0" smtClean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 </a:t>
            </a:r>
            <a:r>
              <a:rPr lang="ko-KR" altLang="en-US" sz="2000" b="1" dirty="0" err="1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백탁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현상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 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 시림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 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자극없이</a:t>
            </a:r>
            <a:endParaRPr lang="en-US" altLang="ko-KR" sz="2000" b="1" dirty="0" smtClean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＃무 자극 ＃ １분효과 ＃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백탁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개선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078" y="4991100"/>
            <a:ext cx="5142700" cy="1793965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6972" y="6885313"/>
            <a:ext cx="5184913" cy="2335268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2" y="5524500"/>
            <a:ext cx="950642" cy="3422704"/>
          </a:xfrm>
          <a:prstGeom prst="rect">
            <a:avLst/>
          </a:prstGeom>
        </p:spPr>
      </p:pic>
      <p:sp>
        <p:nvSpPr>
          <p:cNvPr id="24" name="직사각형 23"/>
          <p:cNvSpPr/>
          <p:nvPr/>
        </p:nvSpPr>
        <p:spPr>
          <a:xfrm>
            <a:off x="1752600" y="6568822"/>
            <a:ext cx="3810000" cy="1298548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5400" b="1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00:01:00</a:t>
            </a:r>
            <a:endParaRPr lang="ko-KR" altLang="en-US" sz="5400" b="1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4618" y="9833357"/>
            <a:ext cx="188545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한함</a:t>
            </a:r>
            <a:endParaRPr lang="en-US" altLang="ko-KR" sz="1400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116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9922" y="548680"/>
            <a:ext cx="3843478" cy="408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정보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Object 43"/>
          <p:cNvSpPr txBox="1"/>
          <p:nvPr/>
        </p:nvSpPr>
        <p:spPr>
          <a:xfrm>
            <a:off x="655983" y="1358608"/>
            <a:ext cx="1031681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3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임상 및 </a:t>
            </a:r>
            <a:r>
              <a:rPr lang="ko-KR" altLang="en-US" sz="3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인증</a:t>
            </a:r>
            <a:endParaRPr lang="en-US" altLang="ko-KR" sz="3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09" y="2538755"/>
            <a:ext cx="9934601" cy="307192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5853224"/>
            <a:ext cx="3217421" cy="328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1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3401" y="3681893"/>
            <a:ext cx="5029200" cy="507111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063" y="3653731"/>
            <a:ext cx="5108874" cy="520446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12" y="3677543"/>
            <a:ext cx="5096587" cy="51806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9922" y="548680"/>
            <a:ext cx="3843478" cy="408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정보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직사각형 3"/>
          <p:cNvSpPr/>
          <p:nvPr/>
        </p:nvSpPr>
        <p:spPr>
          <a:xfrm>
            <a:off x="881074" y="1188586"/>
            <a:ext cx="55959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임상 및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인증 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눈 밑 볼륨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(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직후 효과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)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endParaRPr lang="ko-KR" altLang="en-US" sz="2400" dirty="0">
              <a:solidFill>
                <a:srgbClr val="00074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SemiBold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81346" y="1690958"/>
            <a:ext cx="9095760" cy="7358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 퍼프 크림 </a:t>
            </a:r>
            <a:r>
              <a:rPr lang="en-US" altLang="ko-KR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회만 사용해도 눈 밑 볼륨 개선 </a:t>
            </a:r>
            <a:endParaRPr lang="en-US" altLang="ko-KR" sz="3200" b="1" dirty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214476" y="3581125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972187" y="3557934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937354" y="353474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2485142" y="360597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9782569" y="3559591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5325363" y="360597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0591800" y="687148"/>
            <a:ext cx="673934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직후 효과 </a:t>
            </a:r>
            <a:endParaRPr lang="en-US" altLang="ko-KR" sz="4800" b="1" dirty="0" smtClean="0">
              <a:solidFill>
                <a:srgbClr val="7030A0"/>
              </a:solidFill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r>
              <a:rPr lang="ko-KR" altLang="en-US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최대 </a:t>
            </a:r>
            <a:r>
              <a:rPr lang="en-US" altLang="ko-KR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9600" b="1" dirty="0" smtClean="0">
                <a:solidFill>
                  <a:srgbClr val="FF000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194.6%</a:t>
            </a:r>
            <a:r>
              <a:rPr lang="en-US" altLang="ko-KR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ko-KR" altLang="ko-KR" sz="4400" b="1" dirty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개선 </a:t>
            </a:r>
            <a:endParaRPr lang="ko-KR" altLang="en-US" sz="4400" dirty="0">
              <a:solidFill>
                <a:srgbClr val="7030A0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06013" y="9272933"/>
            <a:ext cx="10736594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 아이 퍼프 크림의 눈 밑 볼륨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 개선 효과에 대한 임상 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SMCTC(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세명대학교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피부화장품임상센터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2024.11.25~2024.12.20 /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성인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여성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 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err="1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사용전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직후 </a:t>
            </a: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개인차 있음 </a:t>
            </a:r>
            <a:r>
              <a:rPr lang="en-US" altLang="ko-KR" sz="14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전 기준</a:t>
            </a:r>
            <a:r>
              <a:rPr lang="en-US" altLang="ko-KR" sz="1400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(%)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2180361" y="5311951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눈밑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볼륨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194.6%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7839651" y="5258943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눈밑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볼륨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177.2%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13381869" y="5258942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눈밑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볼륨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174.3%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10591800" y="2887429"/>
            <a:ext cx="6629400" cy="59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46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6863" y="3707125"/>
            <a:ext cx="2553399" cy="5257632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3866" y="3717747"/>
            <a:ext cx="2542626" cy="5214536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820" y="3706151"/>
            <a:ext cx="2543317" cy="5193497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7688" y="3730213"/>
            <a:ext cx="2489887" cy="515075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1480" y="3735579"/>
            <a:ext cx="2509266" cy="511382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894" y="3730999"/>
            <a:ext cx="2517506" cy="51302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9922" y="548680"/>
            <a:ext cx="3843478" cy="408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정보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직사각형 3"/>
          <p:cNvSpPr/>
          <p:nvPr/>
        </p:nvSpPr>
        <p:spPr>
          <a:xfrm>
            <a:off x="881074" y="1188586"/>
            <a:ext cx="55959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임상 및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인증 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눈 밑 볼륨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(4</a:t>
            </a:r>
            <a:r>
              <a:rPr lang="ko-KR" altLang="en-US" sz="2400" dirty="0" err="1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주후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효과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)</a:t>
            </a:r>
            <a:endParaRPr lang="ko-KR" altLang="en-US" sz="2400" dirty="0">
              <a:solidFill>
                <a:srgbClr val="00074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SemiBold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81346" y="1690958"/>
            <a:ext cx="9095760" cy="7358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 퍼프 크림 </a:t>
            </a:r>
            <a:r>
              <a:rPr lang="en-US" altLang="ko-KR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회만 사용해도 눈 밑 볼륨 개선 </a:t>
            </a:r>
            <a:endParaRPr lang="en-US" altLang="ko-KR" sz="3200" b="1" dirty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214476" y="3581125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972187" y="3557934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937354" y="353474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2485142" y="360597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9480671" y="3577629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5325363" y="360597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0524558" y="877338"/>
            <a:ext cx="667522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4</a:t>
            </a:r>
            <a:r>
              <a:rPr lang="ko-KR" altLang="en-US" sz="48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주 효과 </a:t>
            </a:r>
            <a:endParaRPr lang="en-US" altLang="ko-KR" sz="4800" b="1" dirty="0" smtClean="0">
              <a:solidFill>
                <a:srgbClr val="7030A0"/>
              </a:solidFill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r>
              <a:rPr lang="ko-KR" altLang="en-US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최대 </a:t>
            </a:r>
            <a:r>
              <a:rPr lang="en-US" altLang="ko-KR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9600" b="1" dirty="0" smtClean="0">
                <a:solidFill>
                  <a:srgbClr val="FF000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151.8%</a:t>
            </a:r>
            <a:r>
              <a:rPr lang="en-US" altLang="ko-KR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ko-KR" altLang="ko-KR" sz="4400" b="1" dirty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개선 </a:t>
            </a:r>
            <a:endParaRPr lang="ko-KR" altLang="en-US" sz="4400" dirty="0">
              <a:solidFill>
                <a:srgbClr val="7030A0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06013" y="9272933"/>
            <a:ext cx="10736594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 아이 퍼프 크림의 눈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밑 볼륨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 개선 효과에 대한 임상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SMCTC(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세명대학교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피부화장품임상센터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2024.11.25~2024.12.20 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성인 여성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사용전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4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주후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개인차 있음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전 기준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(%)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2140021" y="5127564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눈밑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볼륨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151.8%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7839651" y="5258943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눈밑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볼륨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150.0%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13455842" y="5258942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눈밑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볼륨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144.6%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10547471" y="3074122"/>
            <a:ext cx="6629400" cy="59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523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5699" y="3730213"/>
            <a:ext cx="5080714" cy="513408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3711186"/>
            <a:ext cx="5091387" cy="513408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922" y="3699635"/>
            <a:ext cx="5110166" cy="52282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9922" y="548680"/>
            <a:ext cx="3843478" cy="408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정보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직사각형 3"/>
          <p:cNvSpPr/>
          <p:nvPr/>
        </p:nvSpPr>
        <p:spPr>
          <a:xfrm>
            <a:off x="881074" y="1188586"/>
            <a:ext cx="6281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임상 및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인증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눈가 볼륨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(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직후 효과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)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066800" y="1650251"/>
            <a:ext cx="8951489" cy="7358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 퍼프 크림 </a:t>
            </a:r>
            <a:r>
              <a:rPr lang="en-US" altLang="ko-KR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회만 사용해도 눈가 볼륨 개선 </a:t>
            </a:r>
            <a:endParaRPr lang="en-US" altLang="ko-KR" sz="3200" b="1" dirty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214476" y="3581125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972187" y="3557934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937354" y="353474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2485142" y="360597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9644011" y="3557934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5187715" y="3609011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06013" y="9272933"/>
            <a:ext cx="10736594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 아이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퍼프 크림의 눈 밑 볼륨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 개선 효과에 대한 임상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SMCTC(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세명대학교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피부화장품임상센터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2024.11.25~2024.12.20 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성인 여성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사용전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직후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개인차 있음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전 기준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(%)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2075554" y="5252476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189.0%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7772885" y="5319228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185.4%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13306267" y="5311951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183.0%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0524559" y="877338"/>
            <a:ext cx="667522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직후 효과 </a:t>
            </a:r>
            <a:endParaRPr lang="en-US" altLang="ko-KR" sz="4800" b="1" dirty="0" smtClean="0">
              <a:solidFill>
                <a:srgbClr val="7030A0"/>
              </a:solidFill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r>
              <a:rPr lang="ko-KR" altLang="en-US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최대 </a:t>
            </a:r>
            <a:r>
              <a:rPr lang="en-US" altLang="ko-KR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9600" b="1" dirty="0" smtClean="0">
                <a:solidFill>
                  <a:srgbClr val="FF000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189.0%</a:t>
            </a:r>
            <a:r>
              <a:rPr lang="en-US" altLang="ko-KR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ko-KR" altLang="ko-KR" sz="4400" b="1" dirty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개선 </a:t>
            </a:r>
            <a:endParaRPr lang="ko-KR" altLang="en-US" sz="4400" dirty="0">
              <a:solidFill>
                <a:srgbClr val="7030A0"/>
              </a:solidFill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10547471" y="3074122"/>
            <a:ext cx="6629400" cy="59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74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8290" y="3715484"/>
            <a:ext cx="2501558" cy="5131399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4757" y="3725243"/>
            <a:ext cx="2501558" cy="5163471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200" y="3715485"/>
            <a:ext cx="2464233" cy="5054837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0785" y="3725243"/>
            <a:ext cx="2453703" cy="506536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381" y="3715485"/>
            <a:ext cx="2453329" cy="507512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7710" y="3730319"/>
            <a:ext cx="2482806" cy="50602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9922" y="548680"/>
            <a:ext cx="3843478" cy="408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정보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직사각형 3"/>
          <p:cNvSpPr/>
          <p:nvPr/>
        </p:nvSpPr>
        <p:spPr>
          <a:xfrm>
            <a:off x="881074" y="1188586"/>
            <a:ext cx="6056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임상 및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인증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눈가 볼륨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(4</a:t>
            </a:r>
            <a:r>
              <a:rPr lang="ko-KR" altLang="en-US" sz="2400" dirty="0" err="1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주후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효과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)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066800" y="1650251"/>
            <a:ext cx="8951489" cy="7358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 퍼프 크림 </a:t>
            </a:r>
            <a:r>
              <a:rPr lang="en-US" altLang="ko-KR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회만 사용해도 눈가 볼륨 개선 </a:t>
            </a:r>
            <a:endParaRPr lang="en-US" altLang="ko-KR" sz="3200" b="1" dirty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214476" y="3581125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972187" y="3557934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937354" y="353474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2485142" y="360597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9447367" y="3570912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5187715" y="3609011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06013" y="9272933"/>
            <a:ext cx="1073659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 아이 퍼프 크림의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 밑 볼륨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 개선 효과에 대한 임상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SMCTC(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세명대학교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피부화장품임상센터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2024.11.25~2024.12.20 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성인 여성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사용전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4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주후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개인차 있음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전 기준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(%)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2091342" y="5291517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154.1%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7772885" y="5319228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147.5%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13306267" y="5311951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129.6%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0524560" y="877338"/>
            <a:ext cx="667522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4</a:t>
            </a:r>
            <a:r>
              <a:rPr lang="ko-KR" altLang="en-US" sz="48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주 효과 </a:t>
            </a:r>
            <a:endParaRPr lang="en-US" altLang="ko-KR" sz="4800" b="1" dirty="0" smtClean="0">
              <a:solidFill>
                <a:srgbClr val="7030A0"/>
              </a:solidFill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r>
              <a:rPr lang="ko-KR" altLang="en-US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최대 </a:t>
            </a:r>
            <a:r>
              <a:rPr lang="en-US" altLang="ko-KR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9600" b="1" dirty="0" smtClean="0">
                <a:solidFill>
                  <a:srgbClr val="FF000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154.1%</a:t>
            </a:r>
            <a:r>
              <a:rPr lang="en-US" altLang="ko-KR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ko-KR" altLang="ko-KR" sz="4400" b="1" dirty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개선 </a:t>
            </a:r>
            <a:endParaRPr lang="ko-KR" altLang="en-US" sz="4400" dirty="0">
              <a:solidFill>
                <a:srgbClr val="7030A0"/>
              </a:solidFill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10547471" y="3074122"/>
            <a:ext cx="6629400" cy="59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42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22" y="3771625"/>
            <a:ext cx="5016766" cy="505892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254" y="3761084"/>
            <a:ext cx="5027305" cy="508000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3125" y="3771625"/>
            <a:ext cx="5027305" cy="50694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9922" y="548680"/>
            <a:ext cx="3843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정보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직사각형 3"/>
          <p:cNvSpPr/>
          <p:nvPr/>
        </p:nvSpPr>
        <p:spPr>
          <a:xfrm>
            <a:off x="881074" y="1188586"/>
            <a:ext cx="6548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임상 및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인증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눈가 주름 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&amp; </a:t>
            </a:r>
            <a:r>
              <a:rPr lang="ko-KR" altLang="en-US" sz="2400" dirty="0" err="1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리프팅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(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직후 효과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)</a:t>
            </a:r>
            <a:endParaRPr lang="ko-KR" altLang="en-US" sz="2400" dirty="0">
              <a:solidFill>
                <a:srgbClr val="00074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SemiBold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97911" y="2180371"/>
            <a:ext cx="8951489" cy="7358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 퍼프 크림 </a:t>
            </a:r>
            <a:r>
              <a:rPr lang="en-US" altLang="ko-KR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회만 사용해도 눈가 주름 개선 </a:t>
            </a:r>
            <a:endParaRPr lang="en-US" altLang="ko-KR" sz="3200" b="1" dirty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214476" y="3581125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865551" y="353474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937354" y="353474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2571234" y="3582507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9633571" y="3549256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5289354" y="3581125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06013" y="9272933"/>
            <a:ext cx="1073659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 아이 퍼프 크림의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 밑 볼륨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 개선 효과에 대한 임상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SMCTC(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세명대학교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피부화장품임상센터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2024.11.25~2024.12.20 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성인 여성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사용전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직후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개인차 있음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전 기준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(%)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2107926" y="4914900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182.6%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7846655" y="5168652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165.0%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13473051" y="5150430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161.2%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0524560" y="877338"/>
            <a:ext cx="667522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직후 효과</a:t>
            </a:r>
            <a:endParaRPr lang="en-US" altLang="ko-KR" sz="4800" b="1" dirty="0" smtClean="0">
              <a:solidFill>
                <a:srgbClr val="7030A0"/>
              </a:solidFill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r>
              <a:rPr lang="ko-KR" altLang="en-US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최대 </a:t>
            </a:r>
            <a:r>
              <a:rPr lang="en-US" altLang="ko-KR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9600" b="1" dirty="0" smtClean="0">
                <a:solidFill>
                  <a:srgbClr val="FF000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182.6%</a:t>
            </a:r>
            <a:r>
              <a:rPr lang="en-US" altLang="ko-KR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ko-KR" altLang="ko-KR" sz="4400" b="1" dirty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개선 </a:t>
            </a:r>
            <a:endParaRPr lang="ko-KR" altLang="en-US" sz="4400" dirty="0">
              <a:solidFill>
                <a:srgbClr val="7030A0"/>
              </a:solidFill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10547471" y="3074122"/>
            <a:ext cx="6629400" cy="59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37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87" y="3746637"/>
            <a:ext cx="2600377" cy="525515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022" y="3725243"/>
            <a:ext cx="2578615" cy="524427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494" y="3746637"/>
            <a:ext cx="2545975" cy="5178992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9759" y="3768401"/>
            <a:ext cx="2556854" cy="5233391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95959" y="3757518"/>
            <a:ext cx="2567735" cy="5233391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75664" y="3768401"/>
            <a:ext cx="2556854" cy="52551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9922" y="548680"/>
            <a:ext cx="3843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정보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직사각형 3"/>
          <p:cNvSpPr/>
          <p:nvPr/>
        </p:nvSpPr>
        <p:spPr>
          <a:xfrm>
            <a:off x="881074" y="1188586"/>
            <a:ext cx="6718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임상 및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인증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눈가 주름 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&amp; </a:t>
            </a:r>
            <a:r>
              <a:rPr lang="ko-KR" altLang="en-US" sz="2400" dirty="0" err="1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리프팅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(4</a:t>
            </a:r>
            <a:r>
              <a:rPr lang="ko-KR" altLang="en-US" sz="2400" dirty="0" err="1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주후</a:t>
            </a:r>
            <a:r>
              <a:rPr lang="ko-KR" altLang="en-US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 효과</a:t>
            </a:r>
            <a:r>
              <a:rPr lang="en-US" altLang="ko-KR" sz="2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)</a:t>
            </a:r>
            <a:endParaRPr lang="ko-KR" altLang="en-US" sz="2400" dirty="0">
              <a:solidFill>
                <a:srgbClr val="00074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SemiBold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97911" y="2180371"/>
            <a:ext cx="8951489" cy="7358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 퍼프 크림 </a:t>
            </a:r>
            <a:r>
              <a:rPr lang="en-US" altLang="ko-KR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3200" b="1" dirty="0" smtClean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회만 사용해도 눈가 주름 개선 </a:t>
            </a:r>
            <a:endParaRPr lang="en-US" altLang="ko-KR" sz="3200" b="1" dirty="0">
              <a:solidFill>
                <a:srgbClr val="7030A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214476" y="3581125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865551" y="353474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937354" y="3534743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2571234" y="3582507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9633571" y="3549256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5289354" y="3581125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사용 후</a:t>
            </a:r>
            <a:endParaRPr lang="ko-KR" altLang="en-US" sz="20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06013" y="9272933"/>
            <a:ext cx="10853612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 아이 퍼프 크림의 눈 밑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볼륨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 개선 효과에 대한 임상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SMCTC(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세명대학교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피부화장품임상센터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2024.11.25~2024.12.20 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성인 여성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사용전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4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주후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개인차 있음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 기준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(%)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2107926" y="4914900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132.1%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7846655" y="5168652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130.4%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13473051" y="5150430"/>
            <a:ext cx="1942918" cy="1855029"/>
          </a:xfrm>
          <a:prstGeom prst="ellipse">
            <a:avLst/>
          </a:prstGeom>
          <a:solidFill>
            <a:srgbClr val="9900FF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129.7%</a:t>
            </a:r>
          </a:p>
          <a:p>
            <a:pPr algn="ctr"/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0524560" y="877338"/>
            <a:ext cx="667522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4</a:t>
            </a:r>
            <a:r>
              <a:rPr lang="ko-KR" altLang="en-US" sz="4800" b="1" dirty="0" err="1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주후</a:t>
            </a:r>
            <a:r>
              <a:rPr lang="ko-KR" altLang="en-US" sz="48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 효과 </a:t>
            </a:r>
            <a:endParaRPr lang="en-US" altLang="ko-KR" sz="4800" b="1" dirty="0" smtClean="0">
              <a:solidFill>
                <a:srgbClr val="7030A0"/>
              </a:solidFill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r>
              <a:rPr lang="ko-KR" altLang="en-US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최대 </a:t>
            </a:r>
            <a:r>
              <a:rPr lang="en-US" altLang="ko-KR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en-US" altLang="ko-KR" sz="9600" b="1" dirty="0" smtClean="0">
                <a:solidFill>
                  <a:srgbClr val="FF000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132.1%</a:t>
            </a:r>
            <a:r>
              <a:rPr lang="en-US" altLang="ko-KR" sz="4400" b="1" dirty="0" smtClean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  <a:r>
              <a:rPr lang="ko-KR" altLang="ko-KR" sz="4400" b="1" dirty="0">
                <a:solidFill>
                  <a:srgbClr val="7030A0"/>
                </a:solidFill>
                <a:ea typeface="맑은 고딕" panose="020B0503020000020004" pitchFamily="50" charset="-127"/>
                <a:cs typeface="굴림" panose="020B0600000101010101" pitchFamily="50" charset="-127"/>
              </a:rPr>
              <a:t>개선 </a:t>
            </a:r>
            <a:endParaRPr lang="ko-KR" altLang="en-US" sz="4400" dirty="0">
              <a:solidFill>
                <a:srgbClr val="7030A0"/>
              </a:solidFill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10547471" y="3074122"/>
            <a:ext cx="6629400" cy="59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95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9922" y="548680"/>
            <a:ext cx="3843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정보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직사각형 3"/>
          <p:cNvSpPr/>
          <p:nvPr/>
        </p:nvSpPr>
        <p:spPr>
          <a:xfrm>
            <a:off x="881074" y="1188586"/>
            <a:ext cx="1941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임상 및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인증</a:t>
            </a:r>
            <a:endParaRPr lang="ko-KR" altLang="en-US" sz="2400" dirty="0">
              <a:solidFill>
                <a:srgbClr val="00074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SemiBold" pitchFamily="34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864" y="1148830"/>
            <a:ext cx="5595936" cy="76535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직사각형 24"/>
          <p:cNvSpPr/>
          <p:nvPr/>
        </p:nvSpPr>
        <p:spPr>
          <a:xfrm rot="20957317">
            <a:off x="12124545" y="5031902"/>
            <a:ext cx="18473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ko-KR" sz="48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sz="4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1577450" y="8953854"/>
            <a:ext cx="41088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 자극 테스트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무자극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6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SMCTC(</a:t>
            </a:r>
            <a:r>
              <a:rPr lang="ko-KR" altLang="en-US" sz="1600" b="1" dirty="0" err="1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세명대학교</a:t>
            </a:r>
            <a:r>
              <a:rPr lang="ko-KR" altLang="en-US" sz="16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피부화장품임상센터</a:t>
            </a:r>
            <a:r>
              <a:rPr lang="en-US" altLang="ko-KR" sz="16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600" dirty="0">
              <a:solidFill>
                <a:srgbClr val="00074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SemiBold" pitchFamily="34" charset="0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195182" y="8817252"/>
            <a:ext cx="790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6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 아이 퍼프 크림의 눈 밑 볼륨</a:t>
            </a:r>
            <a:r>
              <a:rPr lang="en-US" altLang="ko-KR" sz="16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눈가 볼륨</a:t>
            </a:r>
            <a:r>
              <a:rPr lang="en-US" altLang="ko-KR" sz="16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눈가 주름 개선 효과에 대한 임상 </a:t>
            </a:r>
            <a:endParaRPr lang="en-US" altLang="ko-KR" sz="1600" b="1" dirty="0" smtClean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SMCTC(</a:t>
            </a:r>
            <a:r>
              <a:rPr lang="ko-KR" altLang="en-US" sz="16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세명대학교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피부화장품임상센터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 algn="ctr">
              <a:lnSpc>
                <a:spcPct val="150000"/>
              </a:lnSpc>
            </a:pP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2024.11.25~2024.12.20 /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성인 여성 </a:t>
            </a:r>
            <a:r>
              <a:rPr lang="en-US" altLang="ko-KR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6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명 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6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사용전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직후 </a:t>
            </a:r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600" b="1" dirty="0">
                <a:solidFill>
                  <a:srgbClr val="2C2C2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개인차 있음</a:t>
            </a:r>
            <a:endParaRPr lang="en-US" altLang="ko-KR" sz="1600" b="1" dirty="0">
              <a:solidFill>
                <a:srgbClr val="2C2C2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193232" y="1148743"/>
            <a:ext cx="5594400" cy="7653600"/>
          </a:xfrm>
          <a:prstGeom prst="rect">
            <a:avLst/>
          </a:prstGeom>
          <a:effectLst>
            <a:outerShdw blurRad="190500" algn="ctr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06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9922" y="548680"/>
            <a:ext cx="3843478" cy="408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방법 </a:t>
            </a:r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주의 사항</a:t>
            </a:r>
          </a:p>
        </p:txBody>
      </p:sp>
      <p:cxnSp>
        <p:nvCxnSpPr>
          <p:cNvPr id="6" name="직선 연결선 5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Object 43"/>
          <p:cNvSpPr txBox="1"/>
          <p:nvPr/>
        </p:nvSpPr>
        <p:spPr>
          <a:xfrm>
            <a:off x="655983" y="1358608"/>
            <a:ext cx="1031681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사용 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방법 </a:t>
            </a:r>
            <a:r>
              <a:rPr lang="en-US" altLang="ko-KR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&amp; </a:t>
            </a:r>
            <a:r>
              <a:rPr lang="ko-KR" altLang="en-US" sz="4400" dirty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주의 사항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1284030" y="3634868"/>
            <a:ext cx="1066800" cy="3810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TIP</a:t>
            </a:r>
            <a:endParaRPr lang="ko-KR" altLang="en-US" sz="2400" dirty="0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9" name="Object 42"/>
          <p:cNvSpPr txBox="1"/>
          <p:nvPr/>
        </p:nvSpPr>
        <p:spPr>
          <a:xfrm>
            <a:off x="662609" y="4152900"/>
            <a:ext cx="17320591" cy="56323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하루에 한번 자기 전 나이트 케어로 사용을 권장 드립니다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 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데이 케어 사용시 사용 방법에 따라 바르고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, 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크림이 충분히 마른 후 색조 등을 도포하여 주세요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</a:t>
            </a:r>
          </a:p>
          <a:p>
            <a:pPr marL="457200" indent="-457200">
              <a:lnSpc>
                <a:spcPct val="200000"/>
              </a:lnSpc>
              <a:buAutoNum type="arabicPeriod" startAt="3"/>
            </a:pP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쌀 </a:t>
            </a:r>
            <a:r>
              <a:rPr lang="ko-KR" altLang="en-US" sz="2000" dirty="0" err="1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한톨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 크기 정도 적정량의 크림을 </a:t>
            </a:r>
            <a:r>
              <a:rPr lang="ko-KR" altLang="en-US" sz="2000" dirty="0" err="1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스파츌라에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 짜냅니다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 </a:t>
            </a:r>
          </a:p>
          <a:p>
            <a:pPr marL="457200" indent="-457200">
              <a:lnSpc>
                <a:spcPct val="200000"/>
              </a:lnSpc>
              <a:buAutoNum type="arabicPeriod" startAt="3"/>
            </a:pP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눈 밑 </a:t>
            </a:r>
            <a:r>
              <a:rPr lang="ko-KR" altLang="en-US" sz="2000" dirty="0" err="1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아이백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 부위의 안쪽에서 바깥쪽으로 매끄럽게 펴 발라 주세요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</a:t>
            </a:r>
          </a:p>
          <a:p>
            <a:pPr marL="457200" indent="-457200">
              <a:lnSpc>
                <a:spcPct val="200000"/>
              </a:lnSpc>
              <a:buAutoNum type="arabicPeriod" startAt="3"/>
            </a:pP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많은 양을 사용하거나 </a:t>
            </a: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피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부 흡수가 다 되지않을 경우 또는 피부가 너무 건조하면 하얀 잔여물이 남는 현상이 나타날 수 있어 쌀 </a:t>
            </a:r>
            <a:r>
              <a:rPr lang="ko-KR" altLang="en-US" sz="2000" dirty="0" err="1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한톨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 크기의 적정량을 발라줍니다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 </a:t>
            </a:r>
          </a:p>
          <a:p>
            <a:pPr marL="457200" indent="-457200">
              <a:lnSpc>
                <a:spcPct val="200000"/>
              </a:lnSpc>
              <a:buAutoNum type="arabicPeriod" startAt="3"/>
            </a:pP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바른 후 약 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2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분이 지나면 눈가 부위가 당겨지는 효과를 느낄 수 있습니다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.(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이때 찡그리거나 얼굴을 움직이지 않도록 주의하세요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.)</a:t>
            </a:r>
          </a:p>
          <a:p>
            <a:pPr marL="457200" indent="-457200">
              <a:lnSpc>
                <a:spcPct val="200000"/>
              </a:lnSpc>
              <a:buAutoNum type="arabicPeriod" startAt="3"/>
            </a:pP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손으로 너무 문지르거나 하면 뜨는 현상이 있으니 주의하시기 바랍니다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</a:t>
            </a:r>
          </a:p>
          <a:p>
            <a:pPr marL="457200" indent="-457200">
              <a:lnSpc>
                <a:spcPct val="200000"/>
              </a:lnSpc>
              <a:buAutoNum type="arabicPeriod" startAt="3"/>
            </a:pP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오일 성분 함유 제품은 삼가하여 주세요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.(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만약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, </a:t>
            </a:r>
            <a:r>
              <a:rPr lang="ko-KR" altLang="en-US" sz="2000" dirty="0" err="1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아이백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 부위에 오일 제품을 바르신다면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, 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가볍게 눈가 부위를 두드려 주세요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.)</a:t>
            </a:r>
            <a:endParaRPr lang="en-US" altLang="ko-KR" sz="2000" dirty="0">
              <a:solidFill>
                <a:srgbClr val="2C2C2C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748735"/>
            <a:ext cx="9062938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5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9922" y="548680"/>
            <a:ext cx="3843478" cy="408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권장고객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Object 43"/>
          <p:cNvSpPr txBox="1"/>
          <p:nvPr/>
        </p:nvSpPr>
        <p:spPr>
          <a:xfrm>
            <a:off x="838200" y="1301699"/>
            <a:ext cx="1031681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4400" dirty="0" smtClean="0">
                <a:solidFill>
                  <a:srgbClr val="00074E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SemiBold" pitchFamily="34" charset="0"/>
              </a:rPr>
              <a:t>권장고객</a:t>
            </a:r>
            <a:endParaRPr lang="ko-KR" altLang="en-US" sz="4400" dirty="0">
              <a:solidFill>
                <a:srgbClr val="00074E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SemiBold" pitchFamily="34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9600" y="147295"/>
            <a:ext cx="5974822" cy="3893096"/>
          </a:xfrm>
          <a:prstGeom prst="rect">
            <a:avLst/>
          </a:prstGeom>
        </p:spPr>
      </p:pic>
      <p:sp>
        <p:nvSpPr>
          <p:cNvPr id="9" name="Object 42"/>
          <p:cNvSpPr txBox="1"/>
          <p:nvPr/>
        </p:nvSpPr>
        <p:spPr>
          <a:xfrm>
            <a:off x="630992" y="2093843"/>
            <a:ext cx="15218608" cy="82176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눈가 주름이 고민인 경우</a:t>
            </a:r>
            <a:br>
              <a:rPr lang="ko-KR" alt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</a:b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잔주름이나 깊은 주름이 눈가에 생긴 경우</a:t>
            </a:r>
            <a:r>
              <a:rPr lang="en-US" altLang="ko-KR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, </a:t>
            </a: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주름 개선 효과가 뛰어난 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아이 퍼프 크림이 </a:t>
            </a: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도움이 됩니다</a:t>
            </a:r>
            <a:r>
              <a:rPr lang="en-US" altLang="ko-KR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4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다크서클이</a:t>
            </a:r>
            <a:r>
              <a:rPr lang="ko-KR" alt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 심한 경우</a:t>
            </a:r>
            <a:br>
              <a:rPr lang="ko-KR" alt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</a:b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피로나 스트레스로 인해 눈 밑이 어둡거나 착색된 경우</a:t>
            </a:r>
            <a:r>
              <a:rPr lang="en-US" altLang="ko-KR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, 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밝게 해주는 성분이 들어간 아이 퍼프 크림이 도움이 됩니다 </a:t>
            </a:r>
            <a:endParaRPr lang="en-US" altLang="ko-KR" sz="2000" dirty="0" smtClean="0">
              <a:solidFill>
                <a:srgbClr val="2C2C2C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눈가가 </a:t>
            </a:r>
            <a:r>
              <a:rPr lang="ko-KR" alt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건조한 경우</a:t>
            </a:r>
            <a:br>
              <a:rPr lang="ko-KR" alt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</a:b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피부가 건조하면 잔주름이 더 잘 생기기 때문에 </a:t>
            </a:r>
            <a:r>
              <a:rPr lang="ko-KR" altLang="en-US" sz="2000" dirty="0" err="1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보습력이</a:t>
            </a: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 뛰어난 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아이 퍼프 크림이 </a:t>
            </a: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필요합니다</a:t>
            </a:r>
            <a:r>
              <a:rPr lang="en-US" altLang="ko-KR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탄력이 떨어진 경우</a:t>
            </a:r>
            <a:br>
              <a:rPr lang="ko-KR" alt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</a:b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눈가 피부가 얇고 탄력을 잃어 처지는 경우</a:t>
            </a:r>
            <a:r>
              <a:rPr lang="en-US" altLang="ko-KR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, </a:t>
            </a: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콜라겐 생성 촉진 성분이 들어 있는 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아이 퍼프 크림이 도움이 됩니다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 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눈가 </a:t>
            </a:r>
            <a:r>
              <a:rPr lang="ko-KR" alt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부기가 잦은 경우</a:t>
            </a:r>
            <a:br>
              <a:rPr lang="ko-KR" alt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</a:b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부기를 줄이는 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성분이 </a:t>
            </a: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함유된 아이 퍼프 크림이 도움이 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됩니다</a:t>
            </a:r>
            <a:r>
              <a:rPr lang="en-US" altLang="ko-KR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.</a:t>
            </a:r>
            <a:endParaRPr lang="en-US" altLang="ko-KR" sz="2000" dirty="0">
              <a:solidFill>
                <a:srgbClr val="2C2C2C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피부 노화가 걱정되는 경우</a:t>
            </a:r>
            <a:br>
              <a:rPr lang="ko-KR" alt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</a:br>
            <a:r>
              <a:rPr lang="en-US" altLang="ko-KR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30</a:t>
            </a: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대 중반 이후부터 </a:t>
            </a:r>
            <a:r>
              <a:rPr lang="ko-KR" altLang="en-US" sz="2000" dirty="0" smtClean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진행되는 눈 노화 </a:t>
            </a: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예방을 위해 </a:t>
            </a:r>
            <a:r>
              <a:rPr lang="ko-KR" altLang="en-US" sz="2000" dirty="0" err="1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안티에이징</a:t>
            </a:r>
            <a:r>
              <a:rPr lang="ko-KR" altLang="en-US" sz="2000" dirty="0">
                <a:solidFill>
                  <a:srgbClr val="2C2C2C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 효과가 있는 아이 퍼프 크림이 도움이 됩니다 </a:t>
            </a:r>
            <a:endParaRPr lang="en-US" altLang="ko-KR" sz="2000" dirty="0">
              <a:solidFill>
                <a:srgbClr val="2C2C2C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335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10709</TotalTime>
  <Words>2000</Words>
  <Application>Microsoft Office PowerPoint</Application>
  <PresentationFormat>사용자 지정</PresentationFormat>
  <Paragraphs>290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6" baseType="lpstr">
      <vt:lpstr>?? ??</vt:lpstr>
      <vt:lpstr>Pretendard</vt:lpstr>
      <vt:lpstr>Pretendard Medium</vt:lpstr>
      <vt:lpstr>Pretendard SemiBold</vt:lpstr>
      <vt:lpstr>굴림</vt:lpstr>
      <vt:lpstr>나눔스퀘어 네오 ExtraBold</vt:lpstr>
      <vt:lpstr>나눔스퀘어_ac Bold</vt:lpstr>
      <vt:lpstr>나눔스퀘어_ac ExtraBold</vt:lpstr>
      <vt:lpstr>Arial</vt:lpstr>
      <vt:lpstr>Calibri</vt:lpstr>
      <vt:lpstr>맑은 고딕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GCOOP SH Yun</cp:lastModifiedBy>
  <cp:revision>200</cp:revision>
  <dcterms:created xsi:type="dcterms:W3CDTF">2024-01-02T14:18:00Z</dcterms:created>
  <dcterms:modified xsi:type="dcterms:W3CDTF">2025-01-21T03:03:44Z</dcterms:modified>
  <cp:contentStatus/>
</cp:coreProperties>
</file>